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handoutMasterIdLst>
    <p:handoutMasterId r:id="rId30"/>
  </p:handoutMasterIdLst>
  <p:sldIdLst>
    <p:sldId id="256" r:id="rId3"/>
    <p:sldId id="258" r:id="rId4"/>
    <p:sldId id="295" r:id="rId5"/>
    <p:sldId id="259" r:id="rId6"/>
    <p:sldId id="261" r:id="rId7"/>
    <p:sldId id="265" r:id="rId8"/>
    <p:sldId id="296" r:id="rId9"/>
    <p:sldId id="266" r:id="rId10"/>
    <p:sldId id="297" r:id="rId11"/>
    <p:sldId id="267" r:id="rId12"/>
    <p:sldId id="286" r:id="rId13"/>
    <p:sldId id="298" r:id="rId14"/>
    <p:sldId id="301" r:id="rId15"/>
    <p:sldId id="304" r:id="rId16"/>
    <p:sldId id="287" r:id="rId17"/>
    <p:sldId id="279" r:id="rId18"/>
    <p:sldId id="280" r:id="rId19"/>
    <p:sldId id="281" r:id="rId20"/>
    <p:sldId id="276" r:id="rId21"/>
    <p:sldId id="277" r:id="rId22"/>
    <p:sldId id="278" r:id="rId23"/>
    <p:sldId id="291" r:id="rId24"/>
    <p:sldId id="292" r:id="rId25"/>
    <p:sldId id="288" r:id="rId26"/>
    <p:sldId id="294" r:id="rId27"/>
    <p:sldId id="264"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18" userDrawn="1">
          <p15:clr>
            <a:srgbClr val="A4A3A4"/>
          </p15:clr>
        </p15:guide>
        <p15:guide id="2" pos="612" userDrawn="1">
          <p15:clr>
            <a:srgbClr val="A4A3A4"/>
          </p15:clr>
        </p15:guide>
        <p15:guide id="3" pos="3560" userDrawn="1">
          <p15:clr>
            <a:srgbClr val="A4A3A4"/>
          </p15:clr>
        </p15:guide>
        <p15:guide id="4" pos="2880" userDrawn="1">
          <p15:clr>
            <a:srgbClr val="A4A3A4"/>
          </p15:clr>
        </p15:guide>
        <p15:guide id="5" pos="5148" userDrawn="1">
          <p15:clr>
            <a:srgbClr val="A4A3A4"/>
          </p15:clr>
        </p15:guide>
        <p15:guide id="6" orient="horz" userDrawn="1">
          <p15:clr>
            <a:srgbClr val="A4A3A4"/>
          </p15:clr>
        </p15:guide>
        <p15:guide id="7" orient="horz" pos="100" userDrawn="1">
          <p15:clr>
            <a:srgbClr val="A4A3A4"/>
          </p15:clr>
        </p15:guide>
        <p15:guide id="8" orient="horz" pos="686" userDrawn="1">
          <p15:clr>
            <a:srgbClr val="A4A3A4"/>
          </p15:clr>
        </p15:guide>
        <p15:guide id="9" orient="horz" pos="9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37" autoAdjust="0"/>
    <p:restoredTop sz="94490" autoAdjust="0"/>
  </p:normalViewPr>
  <p:slideViewPr>
    <p:cSldViewPr snapToGrid="0">
      <p:cViewPr>
        <p:scale>
          <a:sx n="129" d="100"/>
          <a:sy n="129" d="100"/>
        </p:scale>
        <p:origin x="1600" y="-304"/>
      </p:cViewPr>
      <p:guideLst>
        <p:guide orient="horz" pos="2818"/>
        <p:guide pos="612"/>
        <p:guide pos="3560"/>
        <p:guide pos="2880"/>
        <p:guide pos="5148"/>
        <p:guide orient="horz"/>
        <p:guide orient="horz" pos="100"/>
        <p:guide orient="horz" pos="686"/>
        <p:guide orient="horz" pos="9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10/31/19</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31/10/2019</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69082-9D5D-43A3-B675-27AB9B8E552E}" type="slidenum">
              <a:rPr lang="en-US" smtClean="0"/>
              <a:t>8</a:t>
            </a:fld>
            <a:endParaRPr lang="en-US" dirty="0"/>
          </a:p>
        </p:txBody>
      </p:sp>
    </p:spTree>
    <p:extLst>
      <p:ext uri="{BB962C8B-B14F-4D97-AF65-F5344CB8AC3E}">
        <p14:creationId xmlns:p14="http://schemas.microsoft.com/office/powerpoint/2010/main" val="248325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31/10/2019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31/10/2019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31/10/2019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31/10/2019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31/10/2019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31/10/2019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31/10/2019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31/10/2019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31/10/2019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31/10/2019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31/10/2019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31/10/2019</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10/31/19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tiff"/><Relationship Id="rId7" Type="http://schemas.openxmlformats.org/officeDocument/2006/relationships/image" Target="../media/image9.emf"/><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440224"/>
            <a:ext cx="8305800" cy="3170099"/>
          </a:xfrm>
          <a:prstGeom prst="rect">
            <a:avLst/>
          </a:prstGeom>
          <a:noFill/>
        </p:spPr>
        <p:txBody>
          <a:bodyPr wrap="square" rtlCol="0" anchor="ctr">
            <a:spAutoFit/>
          </a:bodyPr>
          <a:lstStyle/>
          <a:p>
            <a:pPr algn="ctr"/>
            <a:r>
              <a:rPr lang="en-US" sz="2400" b="1" dirty="0"/>
              <a:t>The main products of cyclophosphamide bioactivation exert a cardiotoxic effect at clinical important concentrations in AC16 cardiac cells</a:t>
            </a:r>
          </a:p>
          <a:p>
            <a:pPr algn="ctr"/>
            <a:endParaRPr lang="fr-FR" dirty="0"/>
          </a:p>
          <a:p>
            <a:pPr algn="ctr"/>
            <a:r>
              <a:rPr lang="pt-PT" b="1" u="sng" dirty="0"/>
              <a:t>Flávio Dionísio</a:t>
            </a:r>
            <a:r>
              <a:rPr lang="pt-PT" baseline="30000" dirty="0"/>
              <a:t>1*</a:t>
            </a:r>
            <a:r>
              <a:rPr lang="pt-PT" dirty="0"/>
              <a:t>, Ana Margarida Araújo</a:t>
            </a:r>
            <a:r>
              <a:rPr lang="pt-PT" baseline="30000" dirty="0"/>
              <a:t>1</a:t>
            </a:r>
            <a:r>
              <a:rPr lang="pt-PT" dirty="0"/>
              <a:t>, Margarida Duarte-Araújo</a:t>
            </a:r>
            <a:r>
              <a:rPr lang="pt-PT" baseline="30000" dirty="0"/>
              <a:t>2</a:t>
            </a:r>
            <a:r>
              <a:rPr lang="pt-PT" dirty="0"/>
              <a:t>, Paula Guedes de Pinho</a:t>
            </a:r>
            <a:r>
              <a:rPr lang="pt-PT" baseline="30000" dirty="0"/>
              <a:t>1</a:t>
            </a:r>
            <a:r>
              <a:rPr lang="pt-PT" dirty="0"/>
              <a:t>, Maria de Lourdes Bastos</a:t>
            </a:r>
            <a:r>
              <a:rPr lang="pt-PT" baseline="30000" dirty="0"/>
              <a:t>1</a:t>
            </a:r>
            <a:r>
              <a:rPr lang="pt-PT" dirty="0"/>
              <a:t>, Félix Carvalho</a:t>
            </a:r>
            <a:r>
              <a:rPr lang="pt-PT" baseline="30000" dirty="0"/>
              <a:t>1</a:t>
            </a:r>
            <a:r>
              <a:rPr lang="pt-PT" dirty="0"/>
              <a:t> </a:t>
            </a:r>
            <a:r>
              <a:rPr lang="pt-PT" dirty="0" err="1"/>
              <a:t>and</a:t>
            </a:r>
            <a:r>
              <a:rPr lang="pt-PT" dirty="0"/>
              <a:t> Vera Marisa Costa</a:t>
            </a:r>
            <a:r>
              <a:rPr lang="pt-PT" baseline="30000" dirty="0"/>
              <a:t>1</a:t>
            </a:r>
            <a:endParaRPr lang="en-US" dirty="0"/>
          </a:p>
          <a:p>
            <a:pPr algn="ctr"/>
            <a:endParaRPr lang="fr-FR" dirty="0"/>
          </a:p>
          <a:p>
            <a:pPr algn="ctr"/>
            <a:r>
              <a:rPr lang="en-US" sz="1400" baseline="30000" dirty="0"/>
              <a:t>1</a:t>
            </a:r>
            <a:r>
              <a:rPr lang="en-US" sz="1400" dirty="0"/>
              <a:t>UCIBIO, REQUIMTE, Laboratory of Toxicology, Department of Biological Sciences, Faculty of Pharmacy, University of Porto, Porto, Portugal; </a:t>
            </a:r>
            <a:r>
              <a:rPr lang="en-US" sz="1400" baseline="30000" dirty="0"/>
              <a:t>2</a:t>
            </a:r>
            <a:r>
              <a:rPr lang="en-US" sz="1400" dirty="0"/>
              <a:t> LAQV/REQUIMTE, Department of </a:t>
            </a:r>
            <a:r>
              <a:rPr lang="en-US" sz="1400" dirty="0" err="1"/>
              <a:t>Imuno</a:t>
            </a:r>
            <a:r>
              <a:rPr lang="en-US" sz="1400" dirty="0"/>
              <a:t>-Physiology and Pharmacology, Laboratory of Pharmacology, Institute of Biomedical Sciences Abel Salazar, University of Porto, Porto, Portugal;</a:t>
            </a:r>
          </a:p>
          <a:p>
            <a:pPr algn="ctr"/>
            <a:r>
              <a:rPr lang="en-US" sz="1400" b="1" dirty="0"/>
              <a:t>*</a:t>
            </a:r>
            <a:r>
              <a:rPr lang="en-US" sz="1400" dirty="0"/>
              <a:t> Corresponding author: </a:t>
            </a:r>
            <a:r>
              <a:rPr lang="en-US" sz="1400" dirty="0" err="1"/>
              <a:t>fdionisio@ff.up.pt</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
            <a:ext cx="9144000" cy="2198245"/>
          </a:xfrm>
          <a:prstGeom prst="rect">
            <a:avLst/>
          </a:prstGeom>
        </p:spPr>
      </p:pic>
      <p:pic>
        <p:nvPicPr>
          <p:cNvPr id="2" name="Picture 1">
            <a:extLst>
              <a:ext uri="{FF2B5EF4-FFF2-40B4-BE49-F238E27FC236}">
                <a16:creationId xmlns:a16="http://schemas.microsoft.com/office/drawing/2014/main" id="{B0E5AE32-EEC1-784A-A652-443BD798E35F}"/>
              </a:ext>
            </a:extLst>
          </p:cNvPr>
          <p:cNvPicPr>
            <a:picLocks noChangeAspect="1"/>
          </p:cNvPicPr>
          <p:nvPr/>
        </p:nvPicPr>
        <p:blipFill>
          <a:blip r:embed="rId4"/>
          <a:stretch>
            <a:fillRect/>
          </a:stretch>
        </p:blipFill>
        <p:spPr>
          <a:xfrm>
            <a:off x="3048000" y="5791200"/>
            <a:ext cx="1676400" cy="670560"/>
          </a:xfrm>
          <a:prstGeom prst="rect">
            <a:avLst/>
          </a:prstGeom>
        </p:spPr>
      </p:pic>
      <p:pic>
        <p:nvPicPr>
          <p:cNvPr id="4" name="Picture 3">
            <a:extLst>
              <a:ext uri="{FF2B5EF4-FFF2-40B4-BE49-F238E27FC236}">
                <a16:creationId xmlns:a16="http://schemas.microsoft.com/office/drawing/2014/main" id="{83466FA4-6626-9A4A-9DF9-21A4CB01558F}"/>
              </a:ext>
            </a:extLst>
          </p:cNvPr>
          <p:cNvPicPr>
            <a:picLocks/>
          </p:cNvPicPr>
          <p:nvPr/>
        </p:nvPicPr>
        <p:blipFill>
          <a:blip r:embed="rId5"/>
          <a:stretch>
            <a:fillRect/>
          </a:stretch>
        </p:blipFill>
        <p:spPr>
          <a:xfrm>
            <a:off x="4650600" y="5791200"/>
            <a:ext cx="1674000" cy="666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187">
            <a:extLst>
              <a:ext uri="{FF2B5EF4-FFF2-40B4-BE49-F238E27FC236}">
                <a16:creationId xmlns:a16="http://schemas.microsoft.com/office/drawing/2014/main" id="{ED1B402B-442E-9A43-A8B0-1B309ED9E62E}"/>
              </a:ext>
            </a:extLst>
          </p:cNvPr>
          <p:cNvPicPr>
            <a:picLocks noChangeAspect="1"/>
          </p:cNvPicPr>
          <p:nvPr/>
        </p:nvPicPr>
        <p:blipFill>
          <a:blip r:embed="rId2"/>
          <a:stretch>
            <a:fillRect/>
          </a:stretch>
        </p:blipFill>
        <p:spPr>
          <a:xfrm>
            <a:off x="2756967" y="1517075"/>
            <a:ext cx="1185135" cy="934228"/>
          </a:xfrm>
          <a:prstGeom prst="rect">
            <a:avLst/>
          </a:prstGeom>
        </p:spPr>
      </p:pic>
      <p:pic>
        <p:nvPicPr>
          <p:cNvPr id="213" name="Picture 212">
            <a:extLst>
              <a:ext uri="{FF2B5EF4-FFF2-40B4-BE49-F238E27FC236}">
                <a16:creationId xmlns:a16="http://schemas.microsoft.com/office/drawing/2014/main" id="{29EEC433-3726-DD4C-AA01-509DD4B349B0}"/>
              </a:ext>
            </a:extLst>
          </p:cNvPr>
          <p:cNvPicPr>
            <a:picLocks noChangeAspect="1"/>
          </p:cNvPicPr>
          <p:nvPr/>
        </p:nvPicPr>
        <p:blipFill rotWithShape="1">
          <a:blip r:embed="rId3"/>
          <a:srcRect l="72676" t="19719" r="3674" b="16611"/>
          <a:stretch/>
        </p:blipFill>
        <p:spPr>
          <a:xfrm>
            <a:off x="2510600" y="2203421"/>
            <a:ext cx="821064" cy="656484"/>
          </a:xfrm>
          <a:prstGeom prst="rect">
            <a:avLst/>
          </a:prstGeom>
        </p:spPr>
      </p:pic>
      <p:pic>
        <p:nvPicPr>
          <p:cNvPr id="1018" name="Picture 1017">
            <a:extLst>
              <a:ext uri="{FF2B5EF4-FFF2-40B4-BE49-F238E27FC236}">
                <a16:creationId xmlns:a16="http://schemas.microsoft.com/office/drawing/2014/main" id="{EB8CA060-F6DA-BF4D-8452-956F92CE6D1D}"/>
              </a:ext>
            </a:extLst>
          </p:cNvPr>
          <p:cNvPicPr>
            <a:picLocks noChangeAspect="1"/>
          </p:cNvPicPr>
          <p:nvPr/>
        </p:nvPicPr>
        <p:blipFill>
          <a:blip r:embed="rId2"/>
          <a:stretch>
            <a:fillRect/>
          </a:stretch>
        </p:blipFill>
        <p:spPr>
          <a:xfrm>
            <a:off x="2757791" y="3127245"/>
            <a:ext cx="1185135" cy="934228"/>
          </a:xfrm>
          <a:prstGeom prst="rect">
            <a:avLst/>
          </a:prstGeom>
        </p:spPr>
      </p:pic>
      <p:sp>
        <p:nvSpPr>
          <p:cNvPr id="4" name="TextBox 3"/>
          <p:cNvSpPr txBox="1"/>
          <p:nvPr/>
        </p:nvSpPr>
        <p:spPr>
          <a:xfrm>
            <a:off x="495300" y="655913"/>
            <a:ext cx="8153400" cy="461665"/>
          </a:xfrm>
          <a:prstGeom prst="rect">
            <a:avLst/>
          </a:prstGeom>
          <a:noFill/>
        </p:spPr>
        <p:txBody>
          <a:bodyPr wrap="square" rtlCol="0">
            <a:spAutoFit/>
          </a:bodyPr>
          <a:lstStyle/>
          <a:p>
            <a:pPr algn="ctr"/>
            <a:r>
              <a:rPr lang="fr-FR" sz="2400" dirty="0" err="1"/>
              <a:t>Experimental</a:t>
            </a:r>
            <a:r>
              <a:rPr lang="fr-FR" sz="2400" dirty="0"/>
              <a:t> Design: </a:t>
            </a:r>
            <a:r>
              <a:rPr lang="fr-FR" sz="2400" dirty="0" err="1"/>
              <a:t>Metabolic</a:t>
            </a:r>
            <a:r>
              <a:rPr lang="fr-FR" sz="2400" dirty="0"/>
              <a:t> </a:t>
            </a:r>
            <a:r>
              <a:rPr lang="fr-FR" sz="2400" dirty="0" err="1"/>
              <a:t>Profilling</a:t>
            </a:r>
            <a:endParaRPr lang="fr-FR" sz="2400"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4"/>
            <a:stretch>
              <a:fillRect/>
            </a:stretch>
          </a:blipFill>
        </p:spPr>
      </p:pic>
      <p:grpSp>
        <p:nvGrpSpPr>
          <p:cNvPr id="517" name="Group 3">
            <a:extLst>
              <a:ext uri="{FF2B5EF4-FFF2-40B4-BE49-F238E27FC236}">
                <a16:creationId xmlns:a16="http://schemas.microsoft.com/office/drawing/2014/main" id="{A5C8523C-5BAC-EC44-8CD4-6AE084FD09F1}"/>
              </a:ext>
            </a:extLst>
          </p:cNvPr>
          <p:cNvGrpSpPr>
            <a:grpSpLocks/>
          </p:cNvGrpSpPr>
          <p:nvPr/>
        </p:nvGrpSpPr>
        <p:grpSpPr bwMode="auto">
          <a:xfrm>
            <a:off x="6802639" y="2396274"/>
            <a:ext cx="88598" cy="252500"/>
            <a:chOff x="727" y="1376"/>
            <a:chExt cx="182" cy="1835"/>
          </a:xfrm>
        </p:grpSpPr>
        <p:sp>
          <p:nvSpPr>
            <p:cNvPr id="518" name="Freeform 4">
              <a:extLst>
                <a:ext uri="{FF2B5EF4-FFF2-40B4-BE49-F238E27FC236}">
                  <a16:creationId xmlns:a16="http://schemas.microsoft.com/office/drawing/2014/main" id="{3082F774-9454-0542-97B2-F48D07AF9C31}"/>
                </a:ext>
              </a:extLst>
            </p:cNvPr>
            <p:cNvSpPr>
              <a:spLocks/>
            </p:cNvSpPr>
            <p:nvPr/>
          </p:nvSpPr>
          <p:spPr bwMode="auto">
            <a:xfrm>
              <a:off x="732" y="1480"/>
              <a:ext cx="172" cy="1731"/>
            </a:xfrm>
            <a:custGeom>
              <a:avLst/>
              <a:gdLst>
                <a:gd name="T0" fmla="*/ 0 w 69"/>
                <a:gd name="T1" fmla="*/ 0 h 649"/>
                <a:gd name="T2" fmla="*/ 0 w 69"/>
                <a:gd name="T3" fmla="*/ 11824 h 649"/>
                <a:gd name="T4" fmla="*/ 528 w 69"/>
                <a:gd name="T5" fmla="*/ 12314 h 649"/>
                <a:gd name="T6" fmla="*/ 1069 w 69"/>
                <a:gd name="T7" fmla="*/ 11824 h 649"/>
                <a:gd name="T8" fmla="*/ 1069 w 69"/>
                <a:gd name="T9" fmla="*/ 0 h 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49">
                  <a:moveTo>
                    <a:pt x="0" y="0"/>
                  </a:moveTo>
                  <a:cubicBezTo>
                    <a:pt x="0" y="623"/>
                    <a:pt x="0" y="623"/>
                    <a:pt x="0" y="623"/>
                  </a:cubicBezTo>
                  <a:cubicBezTo>
                    <a:pt x="0" y="642"/>
                    <a:pt x="15" y="649"/>
                    <a:pt x="34" y="649"/>
                  </a:cubicBezTo>
                  <a:cubicBezTo>
                    <a:pt x="53" y="649"/>
                    <a:pt x="69" y="642"/>
                    <a:pt x="69" y="623"/>
                  </a:cubicBezTo>
                  <a:cubicBezTo>
                    <a:pt x="69" y="0"/>
                    <a:pt x="69" y="0"/>
                    <a:pt x="69" y="0"/>
                  </a:cubicBezTo>
                </a:path>
              </a:pathLst>
            </a:custGeom>
            <a:solidFill>
              <a:srgbClr val="DAEB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19" name="Freeform 5">
              <a:extLst>
                <a:ext uri="{FF2B5EF4-FFF2-40B4-BE49-F238E27FC236}">
                  <a16:creationId xmlns:a16="http://schemas.microsoft.com/office/drawing/2014/main" id="{774294B4-1A0C-C242-85E4-6D5145F5A769}"/>
                </a:ext>
              </a:extLst>
            </p:cNvPr>
            <p:cNvSpPr>
              <a:spLocks/>
            </p:cNvSpPr>
            <p:nvPr/>
          </p:nvSpPr>
          <p:spPr bwMode="auto">
            <a:xfrm>
              <a:off x="732" y="2267"/>
              <a:ext cx="172" cy="944"/>
            </a:xfrm>
            <a:custGeom>
              <a:avLst/>
              <a:gdLst>
                <a:gd name="T0" fmla="*/ 528 w 69"/>
                <a:gd name="T1" fmla="*/ 6712 h 354"/>
                <a:gd name="T2" fmla="*/ 1069 w 69"/>
                <a:gd name="T3" fmla="*/ 6221 h 354"/>
                <a:gd name="T4" fmla="*/ 1069 w 69"/>
                <a:gd name="T5" fmla="*/ 21 h 354"/>
                <a:gd name="T6" fmla="*/ 528 w 69"/>
                <a:gd name="T7" fmla="*/ 56 h 354"/>
                <a:gd name="T8" fmla="*/ 0 w 69"/>
                <a:gd name="T9" fmla="*/ 0 h 354"/>
                <a:gd name="T10" fmla="*/ 0 w 69"/>
                <a:gd name="T11" fmla="*/ 6221 h 354"/>
                <a:gd name="T12" fmla="*/ 528 w 69"/>
                <a:gd name="T13" fmla="*/ 6712 h 3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354">
                  <a:moveTo>
                    <a:pt x="34" y="354"/>
                  </a:moveTo>
                  <a:cubicBezTo>
                    <a:pt x="53" y="354"/>
                    <a:pt x="69" y="347"/>
                    <a:pt x="69" y="328"/>
                  </a:cubicBezTo>
                  <a:cubicBezTo>
                    <a:pt x="69" y="1"/>
                    <a:pt x="69" y="1"/>
                    <a:pt x="69" y="1"/>
                  </a:cubicBezTo>
                  <a:cubicBezTo>
                    <a:pt x="67" y="2"/>
                    <a:pt x="52" y="3"/>
                    <a:pt x="34" y="3"/>
                  </a:cubicBezTo>
                  <a:cubicBezTo>
                    <a:pt x="16" y="3"/>
                    <a:pt x="1" y="2"/>
                    <a:pt x="0" y="0"/>
                  </a:cubicBezTo>
                  <a:cubicBezTo>
                    <a:pt x="0" y="328"/>
                    <a:pt x="0" y="328"/>
                    <a:pt x="0" y="328"/>
                  </a:cubicBezTo>
                  <a:cubicBezTo>
                    <a:pt x="0" y="347"/>
                    <a:pt x="15" y="354"/>
                    <a:pt x="34" y="354"/>
                  </a:cubicBezTo>
                  <a:close/>
                </a:path>
              </a:pathLst>
            </a:custGeom>
            <a:solidFill>
              <a:srgbClr val="FDFE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0" name="Freeform 6">
              <a:extLst>
                <a:ext uri="{FF2B5EF4-FFF2-40B4-BE49-F238E27FC236}">
                  <a16:creationId xmlns:a16="http://schemas.microsoft.com/office/drawing/2014/main" id="{2643EBB9-28B5-B645-9C5D-3AE331916CB6}"/>
                </a:ext>
              </a:extLst>
            </p:cNvPr>
            <p:cNvSpPr>
              <a:spLocks/>
            </p:cNvSpPr>
            <p:nvPr/>
          </p:nvSpPr>
          <p:spPr bwMode="auto">
            <a:xfrm>
              <a:off x="754" y="2272"/>
              <a:ext cx="125" cy="907"/>
            </a:xfrm>
            <a:custGeom>
              <a:avLst/>
              <a:gdLst>
                <a:gd name="T0" fmla="*/ 395 w 50"/>
                <a:gd name="T1" fmla="*/ 21 h 340"/>
                <a:gd name="T2" fmla="*/ 0 w 50"/>
                <a:gd name="T3" fmla="*/ 0 h 340"/>
                <a:gd name="T4" fmla="*/ 0 w 50"/>
                <a:gd name="T5" fmla="*/ 6136 h 340"/>
                <a:gd name="T6" fmla="*/ 395 w 50"/>
                <a:gd name="T7" fmla="*/ 6456 h 340"/>
                <a:gd name="T8" fmla="*/ 783 w 50"/>
                <a:gd name="T9" fmla="*/ 6136 h 340"/>
                <a:gd name="T10" fmla="*/ 783 w 50"/>
                <a:gd name="T11" fmla="*/ 0 h 340"/>
                <a:gd name="T12" fmla="*/ 395 w 50"/>
                <a:gd name="T13" fmla="*/ 21 h 3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340">
                  <a:moveTo>
                    <a:pt x="25" y="1"/>
                  </a:moveTo>
                  <a:cubicBezTo>
                    <a:pt x="15" y="1"/>
                    <a:pt x="7" y="1"/>
                    <a:pt x="0" y="0"/>
                  </a:cubicBezTo>
                  <a:cubicBezTo>
                    <a:pt x="0" y="323"/>
                    <a:pt x="0" y="323"/>
                    <a:pt x="0" y="323"/>
                  </a:cubicBezTo>
                  <a:cubicBezTo>
                    <a:pt x="0" y="336"/>
                    <a:pt x="12" y="340"/>
                    <a:pt x="25" y="340"/>
                  </a:cubicBezTo>
                  <a:cubicBezTo>
                    <a:pt x="39" y="340"/>
                    <a:pt x="50" y="336"/>
                    <a:pt x="50" y="323"/>
                  </a:cubicBezTo>
                  <a:cubicBezTo>
                    <a:pt x="50" y="0"/>
                    <a:pt x="50" y="0"/>
                    <a:pt x="50" y="0"/>
                  </a:cubicBezTo>
                  <a:cubicBezTo>
                    <a:pt x="44" y="1"/>
                    <a:pt x="35" y="1"/>
                    <a:pt x="25" y="1"/>
                  </a:cubicBezTo>
                  <a:close/>
                </a:path>
              </a:pathLst>
            </a:custGeom>
            <a:solidFill>
              <a:srgbClr val="FCEF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1" name="Freeform 7">
              <a:extLst>
                <a:ext uri="{FF2B5EF4-FFF2-40B4-BE49-F238E27FC236}">
                  <a16:creationId xmlns:a16="http://schemas.microsoft.com/office/drawing/2014/main" id="{5F3DD5DE-611F-EF42-BA7D-C0E874A98722}"/>
                </a:ext>
              </a:extLst>
            </p:cNvPr>
            <p:cNvSpPr>
              <a:spLocks/>
            </p:cNvSpPr>
            <p:nvPr/>
          </p:nvSpPr>
          <p:spPr bwMode="auto">
            <a:xfrm>
              <a:off x="754" y="1499"/>
              <a:ext cx="125" cy="776"/>
            </a:xfrm>
            <a:custGeom>
              <a:avLst/>
              <a:gdLst>
                <a:gd name="T0" fmla="*/ 0 w 50"/>
                <a:gd name="T1" fmla="*/ 0 h 291"/>
                <a:gd name="T2" fmla="*/ 0 w 50"/>
                <a:gd name="T3" fmla="*/ 5496 h 291"/>
                <a:gd name="T4" fmla="*/ 395 w 50"/>
                <a:gd name="T5" fmla="*/ 5517 h 291"/>
                <a:gd name="T6" fmla="*/ 783 w 50"/>
                <a:gd name="T7" fmla="*/ 5496 h 291"/>
                <a:gd name="T8" fmla="*/ 783 w 50"/>
                <a:gd name="T9" fmla="*/ 0 h 291"/>
                <a:gd name="T10" fmla="*/ 0 w 50"/>
                <a:gd name="T11" fmla="*/ 0 h 2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291">
                  <a:moveTo>
                    <a:pt x="0" y="0"/>
                  </a:moveTo>
                  <a:cubicBezTo>
                    <a:pt x="0" y="290"/>
                    <a:pt x="0" y="290"/>
                    <a:pt x="0" y="290"/>
                  </a:cubicBezTo>
                  <a:cubicBezTo>
                    <a:pt x="7" y="291"/>
                    <a:pt x="15" y="291"/>
                    <a:pt x="25" y="291"/>
                  </a:cubicBezTo>
                  <a:cubicBezTo>
                    <a:pt x="35" y="291"/>
                    <a:pt x="44" y="291"/>
                    <a:pt x="50" y="290"/>
                  </a:cubicBezTo>
                  <a:cubicBezTo>
                    <a:pt x="50" y="0"/>
                    <a:pt x="50" y="0"/>
                    <a:pt x="50" y="0"/>
                  </a:cubicBezTo>
                  <a:lnTo>
                    <a:pt x="0" y="0"/>
                  </a:ln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2" name="Freeform 8">
              <a:extLst>
                <a:ext uri="{FF2B5EF4-FFF2-40B4-BE49-F238E27FC236}">
                  <a16:creationId xmlns:a16="http://schemas.microsoft.com/office/drawing/2014/main" id="{651FC0D6-9291-AB46-9C3C-BF510F27D0EE}"/>
                </a:ext>
              </a:extLst>
            </p:cNvPr>
            <p:cNvSpPr>
              <a:spLocks/>
            </p:cNvSpPr>
            <p:nvPr/>
          </p:nvSpPr>
          <p:spPr bwMode="auto">
            <a:xfrm>
              <a:off x="732" y="2259"/>
              <a:ext cx="172" cy="16"/>
            </a:xfrm>
            <a:custGeom>
              <a:avLst/>
              <a:gdLst>
                <a:gd name="T0" fmla="*/ 0 w 69"/>
                <a:gd name="T1" fmla="*/ 56 h 6"/>
                <a:gd name="T2" fmla="*/ 528 w 69"/>
                <a:gd name="T3" fmla="*/ 115 h 6"/>
                <a:gd name="T4" fmla="*/ 1069 w 69"/>
                <a:gd name="T5" fmla="*/ 56 h 6"/>
                <a:gd name="T6" fmla="*/ 1069 w 69"/>
                <a:gd name="T7" fmla="*/ 56 h 6"/>
                <a:gd name="T8" fmla="*/ 528 w 69"/>
                <a:gd name="T9" fmla="*/ 0 h 6"/>
                <a:gd name="T10" fmla="*/ 0 w 69"/>
                <a:gd name="T11" fmla="*/ 5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6">
                  <a:moveTo>
                    <a:pt x="0" y="3"/>
                  </a:moveTo>
                  <a:cubicBezTo>
                    <a:pt x="0" y="5"/>
                    <a:pt x="16" y="6"/>
                    <a:pt x="34" y="6"/>
                  </a:cubicBezTo>
                  <a:cubicBezTo>
                    <a:pt x="52" y="6"/>
                    <a:pt x="67" y="5"/>
                    <a:pt x="69" y="3"/>
                  </a:cubicBezTo>
                  <a:cubicBezTo>
                    <a:pt x="69" y="3"/>
                    <a:pt x="69" y="3"/>
                    <a:pt x="69" y="3"/>
                  </a:cubicBezTo>
                  <a:cubicBezTo>
                    <a:pt x="68" y="1"/>
                    <a:pt x="53" y="0"/>
                    <a:pt x="34" y="0"/>
                  </a:cubicBezTo>
                  <a:cubicBezTo>
                    <a:pt x="16" y="0"/>
                    <a:pt x="1" y="1"/>
                    <a:pt x="0" y="3"/>
                  </a:cubicBezTo>
                </a:path>
              </a:pathLst>
            </a:custGeom>
            <a:solidFill>
              <a:srgbClr val="FE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3" name="Freeform 9">
              <a:extLst>
                <a:ext uri="{FF2B5EF4-FFF2-40B4-BE49-F238E27FC236}">
                  <a16:creationId xmlns:a16="http://schemas.microsoft.com/office/drawing/2014/main" id="{8844B9EF-9529-D24A-AFC2-ABB3876B2688}"/>
                </a:ext>
              </a:extLst>
            </p:cNvPr>
            <p:cNvSpPr>
              <a:spLocks/>
            </p:cNvSpPr>
            <p:nvPr/>
          </p:nvSpPr>
          <p:spPr bwMode="auto">
            <a:xfrm>
              <a:off x="817" y="2272"/>
              <a:ext cx="62" cy="907"/>
            </a:xfrm>
            <a:custGeom>
              <a:avLst/>
              <a:gdLst>
                <a:gd name="T0" fmla="*/ 320 w 25"/>
                <a:gd name="T1" fmla="*/ 21 h 340"/>
                <a:gd name="T2" fmla="*/ 320 w 25"/>
                <a:gd name="T3" fmla="*/ 6077 h 340"/>
                <a:gd name="T4" fmla="*/ 0 w 25"/>
                <a:gd name="T5" fmla="*/ 6456 h 340"/>
                <a:gd name="T6" fmla="*/ 382 w 25"/>
                <a:gd name="T7" fmla="*/ 6136 h 340"/>
                <a:gd name="T8" fmla="*/ 382 w 25"/>
                <a:gd name="T9" fmla="*/ 0 h 340"/>
                <a:gd name="T10" fmla="*/ 320 w 25"/>
                <a:gd name="T11" fmla="*/ 21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340">
                  <a:moveTo>
                    <a:pt x="21" y="1"/>
                  </a:moveTo>
                  <a:cubicBezTo>
                    <a:pt x="21" y="320"/>
                    <a:pt x="21" y="320"/>
                    <a:pt x="21" y="320"/>
                  </a:cubicBezTo>
                  <a:cubicBezTo>
                    <a:pt x="21" y="335"/>
                    <a:pt x="10" y="339"/>
                    <a:pt x="0" y="340"/>
                  </a:cubicBezTo>
                  <a:cubicBezTo>
                    <a:pt x="14" y="340"/>
                    <a:pt x="25" y="336"/>
                    <a:pt x="25" y="323"/>
                  </a:cubicBezTo>
                  <a:cubicBezTo>
                    <a:pt x="25" y="0"/>
                    <a:pt x="25" y="0"/>
                    <a:pt x="25" y="0"/>
                  </a:cubicBezTo>
                  <a:cubicBezTo>
                    <a:pt x="24" y="1"/>
                    <a:pt x="22" y="1"/>
                    <a:pt x="21" y="1"/>
                  </a:cubicBezTo>
                  <a:close/>
                </a:path>
              </a:pathLst>
            </a:custGeom>
            <a:solidFill>
              <a:srgbClr val="F9C7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4" name="Freeform 10">
              <a:extLst>
                <a:ext uri="{FF2B5EF4-FFF2-40B4-BE49-F238E27FC236}">
                  <a16:creationId xmlns:a16="http://schemas.microsoft.com/office/drawing/2014/main" id="{C6515645-1307-DB4F-AB27-2BA3211CBB92}"/>
                </a:ext>
              </a:extLst>
            </p:cNvPr>
            <p:cNvSpPr>
              <a:spLocks/>
            </p:cNvSpPr>
            <p:nvPr/>
          </p:nvSpPr>
          <p:spPr bwMode="auto">
            <a:xfrm>
              <a:off x="869" y="1499"/>
              <a:ext cx="10" cy="776"/>
            </a:xfrm>
            <a:custGeom>
              <a:avLst/>
              <a:gdLst>
                <a:gd name="T0" fmla="*/ 0 w 4"/>
                <a:gd name="T1" fmla="*/ 0 h 291"/>
                <a:gd name="T2" fmla="*/ 0 w 4"/>
                <a:gd name="T3" fmla="*/ 5517 h 291"/>
                <a:gd name="T4" fmla="*/ 63 w 4"/>
                <a:gd name="T5" fmla="*/ 5496 h 291"/>
                <a:gd name="T6" fmla="*/ 63 w 4"/>
                <a:gd name="T7" fmla="*/ 0 h 291"/>
                <a:gd name="T8" fmla="*/ 0 w 4"/>
                <a:gd name="T9" fmla="*/ 0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91">
                  <a:moveTo>
                    <a:pt x="0" y="0"/>
                  </a:moveTo>
                  <a:cubicBezTo>
                    <a:pt x="0" y="291"/>
                    <a:pt x="0" y="291"/>
                    <a:pt x="0" y="291"/>
                  </a:cubicBezTo>
                  <a:cubicBezTo>
                    <a:pt x="1" y="291"/>
                    <a:pt x="3" y="291"/>
                    <a:pt x="4" y="290"/>
                  </a:cubicBezTo>
                  <a:cubicBezTo>
                    <a:pt x="4" y="0"/>
                    <a:pt x="4" y="0"/>
                    <a:pt x="4" y="0"/>
                  </a:cubicBezTo>
                  <a:lnTo>
                    <a:pt x="0" y="0"/>
                  </a:lnTo>
                  <a:close/>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5" name="Freeform 11">
              <a:extLst>
                <a:ext uri="{FF2B5EF4-FFF2-40B4-BE49-F238E27FC236}">
                  <a16:creationId xmlns:a16="http://schemas.microsoft.com/office/drawing/2014/main" id="{AD06583D-8F30-7F48-8C23-0D7411121FDC}"/>
                </a:ext>
              </a:extLst>
            </p:cNvPr>
            <p:cNvSpPr>
              <a:spLocks/>
            </p:cNvSpPr>
            <p:nvPr/>
          </p:nvSpPr>
          <p:spPr bwMode="auto">
            <a:xfrm>
              <a:off x="819" y="1485"/>
              <a:ext cx="75" cy="1715"/>
            </a:xfrm>
            <a:custGeom>
              <a:avLst/>
              <a:gdLst>
                <a:gd name="T0" fmla="*/ 425 w 30"/>
                <a:gd name="T1" fmla="*/ 56 h 643"/>
                <a:gd name="T2" fmla="*/ 425 w 30"/>
                <a:gd name="T3" fmla="*/ 11837 h 643"/>
                <a:gd name="T4" fmla="*/ 0 w 30"/>
                <a:gd name="T5" fmla="*/ 12200 h 643"/>
                <a:gd name="T6" fmla="*/ 470 w 30"/>
                <a:gd name="T7" fmla="*/ 11858 h 643"/>
                <a:gd name="T8" fmla="*/ 470 w 30"/>
                <a:gd name="T9" fmla="*/ 0 h 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43">
                  <a:moveTo>
                    <a:pt x="27" y="3"/>
                  </a:moveTo>
                  <a:cubicBezTo>
                    <a:pt x="27" y="20"/>
                    <a:pt x="27" y="614"/>
                    <a:pt x="27" y="624"/>
                  </a:cubicBezTo>
                  <a:cubicBezTo>
                    <a:pt x="27" y="634"/>
                    <a:pt x="10" y="643"/>
                    <a:pt x="0" y="643"/>
                  </a:cubicBezTo>
                  <a:cubicBezTo>
                    <a:pt x="10" y="643"/>
                    <a:pt x="30" y="641"/>
                    <a:pt x="30" y="625"/>
                  </a:cubicBezTo>
                  <a:cubicBezTo>
                    <a:pt x="30" y="609"/>
                    <a:pt x="30" y="11"/>
                    <a:pt x="30" y="0"/>
                  </a:cubicBezTo>
                </a:path>
              </a:pathLst>
            </a:custGeom>
            <a:solidFill>
              <a:srgbClr val="9FC9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6" name="Freeform 12">
              <a:extLst>
                <a:ext uri="{FF2B5EF4-FFF2-40B4-BE49-F238E27FC236}">
                  <a16:creationId xmlns:a16="http://schemas.microsoft.com/office/drawing/2014/main" id="{AA9B2222-C058-1445-922F-FE45CF317DBD}"/>
                </a:ext>
              </a:extLst>
            </p:cNvPr>
            <p:cNvSpPr>
              <a:spLocks/>
            </p:cNvSpPr>
            <p:nvPr/>
          </p:nvSpPr>
          <p:spPr bwMode="auto">
            <a:xfrm>
              <a:off x="819" y="2272"/>
              <a:ext cx="75" cy="928"/>
            </a:xfrm>
            <a:custGeom>
              <a:avLst/>
              <a:gdLst>
                <a:gd name="T0" fmla="*/ 470 w 30"/>
                <a:gd name="T1" fmla="*/ 0 h 348"/>
                <a:gd name="T2" fmla="*/ 425 w 30"/>
                <a:gd name="T3" fmla="*/ 0 h 348"/>
                <a:gd name="T4" fmla="*/ 425 w 30"/>
                <a:gd name="T5" fmla="*/ 6237 h 348"/>
                <a:gd name="T6" fmla="*/ 0 w 30"/>
                <a:gd name="T7" fmla="*/ 6600 h 348"/>
                <a:gd name="T8" fmla="*/ 470 w 30"/>
                <a:gd name="T9" fmla="*/ 6259 h 348"/>
                <a:gd name="T10" fmla="*/ 470 w 30"/>
                <a:gd name="T11" fmla="*/ 0 h 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48">
                  <a:moveTo>
                    <a:pt x="30" y="0"/>
                  </a:moveTo>
                  <a:cubicBezTo>
                    <a:pt x="29" y="0"/>
                    <a:pt x="28" y="0"/>
                    <a:pt x="27" y="0"/>
                  </a:cubicBezTo>
                  <a:cubicBezTo>
                    <a:pt x="27" y="329"/>
                    <a:pt x="27" y="329"/>
                    <a:pt x="27" y="329"/>
                  </a:cubicBezTo>
                  <a:cubicBezTo>
                    <a:pt x="27" y="339"/>
                    <a:pt x="10" y="348"/>
                    <a:pt x="0" y="348"/>
                  </a:cubicBezTo>
                  <a:cubicBezTo>
                    <a:pt x="10" y="348"/>
                    <a:pt x="30" y="346"/>
                    <a:pt x="30" y="330"/>
                  </a:cubicBezTo>
                  <a:lnTo>
                    <a:pt x="30" y="0"/>
                  </a:lnTo>
                  <a:close/>
                </a:path>
              </a:pathLst>
            </a:custGeom>
            <a:solidFill>
              <a:srgbClr val="FADA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27" name="Freeform 13">
              <a:extLst>
                <a:ext uri="{FF2B5EF4-FFF2-40B4-BE49-F238E27FC236}">
                  <a16:creationId xmlns:a16="http://schemas.microsoft.com/office/drawing/2014/main" id="{956494C3-4AC2-2641-ADD7-FDEBF83EAFE0}"/>
                </a:ext>
              </a:extLst>
            </p:cNvPr>
            <p:cNvSpPr>
              <a:spLocks/>
            </p:cNvSpPr>
            <p:nvPr/>
          </p:nvSpPr>
          <p:spPr bwMode="auto">
            <a:xfrm>
              <a:off x="897" y="2267"/>
              <a:ext cx="7" cy="5"/>
            </a:xfrm>
            <a:custGeom>
              <a:avLst/>
              <a:gdLst>
                <a:gd name="T0" fmla="*/ 0 w 3"/>
                <a:gd name="T1" fmla="*/ 33 h 2"/>
                <a:gd name="T2" fmla="*/ 37 w 3"/>
                <a:gd name="T3" fmla="*/ 0 h 2"/>
                <a:gd name="T4" fmla="*/ 3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2"/>
                  </a:moveTo>
                  <a:cubicBezTo>
                    <a:pt x="1" y="1"/>
                    <a:pt x="3" y="1"/>
                    <a:pt x="3" y="0"/>
                  </a:cubicBezTo>
                  <a:cubicBezTo>
                    <a:pt x="3" y="0"/>
                    <a:pt x="3" y="0"/>
                    <a:pt x="3" y="0"/>
                  </a:cubicBezTo>
                </a:path>
              </a:pathLst>
            </a:custGeom>
            <a:noFill/>
            <a:ln w="31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28" name="Freeform 14">
              <a:extLst>
                <a:ext uri="{FF2B5EF4-FFF2-40B4-BE49-F238E27FC236}">
                  <a16:creationId xmlns:a16="http://schemas.microsoft.com/office/drawing/2014/main" id="{9CBEBDB2-D1CA-0D43-9FB7-F24D84524CBC}"/>
                </a:ext>
              </a:extLst>
            </p:cNvPr>
            <p:cNvSpPr>
              <a:spLocks/>
            </p:cNvSpPr>
            <p:nvPr/>
          </p:nvSpPr>
          <p:spPr bwMode="auto">
            <a:xfrm>
              <a:off x="867" y="2272"/>
              <a:ext cx="30" cy="3"/>
            </a:xfrm>
            <a:custGeom>
              <a:avLst/>
              <a:gdLst>
                <a:gd name="T0" fmla="*/ 0 w 12"/>
                <a:gd name="T1" fmla="*/ 27 h 1"/>
                <a:gd name="T2" fmla="*/ 188 w 12"/>
                <a:gd name="T3" fmla="*/ 0 h 1"/>
                <a:gd name="T4" fmla="*/ 0 60000 65536"/>
                <a:gd name="T5" fmla="*/ 0 60000 65536"/>
              </a:gdLst>
              <a:ahLst/>
              <a:cxnLst>
                <a:cxn ang="T4">
                  <a:pos x="T0" y="T1"/>
                </a:cxn>
                <a:cxn ang="T5">
                  <a:pos x="T2" y="T3"/>
                </a:cxn>
              </a:cxnLst>
              <a:rect l="0" t="0" r="r" b="b"/>
              <a:pathLst>
                <a:path w="12" h="1">
                  <a:moveTo>
                    <a:pt x="0" y="1"/>
                  </a:moveTo>
                  <a:cubicBezTo>
                    <a:pt x="5" y="1"/>
                    <a:pt x="9" y="0"/>
                    <a:pt x="12" y="0"/>
                  </a:cubicBezTo>
                </a:path>
              </a:pathLst>
            </a:custGeom>
            <a:noFill/>
            <a:ln w="3175" cap="rnd">
              <a:solidFill>
                <a:srgbClr val="749FA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29" name="Freeform 15">
              <a:extLst>
                <a:ext uri="{FF2B5EF4-FFF2-40B4-BE49-F238E27FC236}">
                  <a16:creationId xmlns:a16="http://schemas.microsoft.com/office/drawing/2014/main" id="{90FB30CC-D178-2C44-BF2E-2789D89F83F7}"/>
                </a:ext>
              </a:extLst>
            </p:cNvPr>
            <p:cNvSpPr>
              <a:spLocks/>
            </p:cNvSpPr>
            <p:nvPr/>
          </p:nvSpPr>
          <p:spPr bwMode="auto">
            <a:xfrm>
              <a:off x="732" y="2267"/>
              <a:ext cx="135" cy="8"/>
            </a:xfrm>
            <a:custGeom>
              <a:avLst/>
              <a:gdLst>
                <a:gd name="T0" fmla="*/ 0 w 54"/>
                <a:gd name="T1" fmla="*/ 0 h 3"/>
                <a:gd name="T2" fmla="*/ 533 w 54"/>
                <a:gd name="T3" fmla="*/ 56 h 3"/>
                <a:gd name="T4" fmla="*/ 845 w 54"/>
                <a:gd name="T5" fmla="*/ 56 h 3"/>
                <a:gd name="T6" fmla="*/ 0 60000 65536"/>
                <a:gd name="T7" fmla="*/ 0 60000 65536"/>
                <a:gd name="T8" fmla="*/ 0 60000 65536"/>
              </a:gdLst>
              <a:ahLst/>
              <a:cxnLst>
                <a:cxn ang="T6">
                  <a:pos x="T0" y="T1"/>
                </a:cxn>
                <a:cxn ang="T7">
                  <a:pos x="T2" y="T3"/>
                </a:cxn>
                <a:cxn ang="T8">
                  <a:pos x="T4" y="T5"/>
                </a:cxn>
              </a:cxnLst>
              <a:rect l="0" t="0" r="r" b="b"/>
              <a:pathLst>
                <a:path w="54" h="3">
                  <a:moveTo>
                    <a:pt x="0" y="0"/>
                  </a:moveTo>
                  <a:cubicBezTo>
                    <a:pt x="0" y="2"/>
                    <a:pt x="16" y="3"/>
                    <a:pt x="34" y="3"/>
                  </a:cubicBezTo>
                  <a:cubicBezTo>
                    <a:pt x="42" y="3"/>
                    <a:pt x="49" y="3"/>
                    <a:pt x="54" y="3"/>
                  </a:cubicBezTo>
                </a:path>
              </a:pathLst>
            </a:custGeom>
            <a:noFill/>
            <a:ln w="31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30" name="Freeform 16">
              <a:extLst>
                <a:ext uri="{FF2B5EF4-FFF2-40B4-BE49-F238E27FC236}">
                  <a16:creationId xmlns:a16="http://schemas.microsoft.com/office/drawing/2014/main" id="{6F58C291-1C61-8544-B909-147DC2078843}"/>
                </a:ext>
              </a:extLst>
            </p:cNvPr>
            <p:cNvSpPr>
              <a:spLocks/>
            </p:cNvSpPr>
            <p:nvPr/>
          </p:nvSpPr>
          <p:spPr bwMode="auto">
            <a:xfrm>
              <a:off x="732" y="2259"/>
              <a:ext cx="135" cy="8"/>
            </a:xfrm>
            <a:custGeom>
              <a:avLst/>
              <a:gdLst>
                <a:gd name="T0" fmla="*/ 845 w 54"/>
                <a:gd name="T1" fmla="*/ 21 h 3"/>
                <a:gd name="T2" fmla="*/ 533 w 54"/>
                <a:gd name="T3" fmla="*/ 0 h 3"/>
                <a:gd name="T4" fmla="*/ 0 w 54"/>
                <a:gd name="T5" fmla="*/ 56 h 3"/>
                <a:gd name="T6" fmla="*/ 0 60000 65536"/>
                <a:gd name="T7" fmla="*/ 0 60000 65536"/>
                <a:gd name="T8" fmla="*/ 0 60000 65536"/>
              </a:gdLst>
              <a:ahLst/>
              <a:cxnLst>
                <a:cxn ang="T6">
                  <a:pos x="T0" y="T1"/>
                </a:cxn>
                <a:cxn ang="T7">
                  <a:pos x="T2" y="T3"/>
                </a:cxn>
                <a:cxn ang="T8">
                  <a:pos x="T4" y="T5"/>
                </a:cxn>
              </a:cxnLst>
              <a:rect l="0" t="0" r="r" b="b"/>
              <a:pathLst>
                <a:path w="54" h="3">
                  <a:moveTo>
                    <a:pt x="54" y="1"/>
                  </a:moveTo>
                  <a:cubicBezTo>
                    <a:pt x="49" y="0"/>
                    <a:pt x="42" y="0"/>
                    <a:pt x="34" y="0"/>
                  </a:cubicBezTo>
                  <a:cubicBezTo>
                    <a:pt x="16" y="0"/>
                    <a:pt x="1" y="1"/>
                    <a:pt x="0" y="3"/>
                  </a:cubicBezTo>
                </a:path>
              </a:pathLst>
            </a:custGeom>
            <a:noFill/>
            <a:ln w="3175" cap="rnd">
              <a:solidFill>
                <a:srgbClr val="85858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31" name="Freeform 17">
              <a:extLst>
                <a:ext uri="{FF2B5EF4-FFF2-40B4-BE49-F238E27FC236}">
                  <a16:creationId xmlns:a16="http://schemas.microsoft.com/office/drawing/2014/main" id="{D1021F17-1AD3-8D47-8D77-0260C3D035D3}"/>
                </a:ext>
              </a:extLst>
            </p:cNvPr>
            <p:cNvSpPr>
              <a:spLocks/>
            </p:cNvSpPr>
            <p:nvPr/>
          </p:nvSpPr>
          <p:spPr bwMode="auto">
            <a:xfrm>
              <a:off x="867" y="2261"/>
              <a:ext cx="27" cy="3"/>
            </a:xfrm>
            <a:custGeom>
              <a:avLst/>
              <a:gdLst>
                <a:gd name="T0" fmla="*/ 162 w 11"/>
                <a:gd name="T1" fmla="*/ 27 h 1"/>
                <a:gd name="T2" fmla="*/ 0 w 11"/>
                <a:gd name="T3" fmla="*/ 0 h 1"/>
                <a:gd name="T4" fmla="*/ 0 60000 65536"/>
                <a:gd name="T5" fmla="*/ 0 60000 65536"/>
              </a:gdLst>
              <a:ahLst/>
              <a:cxnLst>
                <a:cxn ang="T4">
                  <a:pos x="T0" y="T1"/>
                </a:cxn>
                <a:cxn ang="T5">
                  <a:pos x="T2" y="T3"/>
                </a:cxn>
              </a:cxnLst>
              <a:rect l="0" t="0" r="r" b="b"/>
              <a:pathLst>
                <a:path w="11" h="1">
                  <a:moveTo>
                    <a:pt x="11" y="1"/>
                  </a:moveTo>
                  <a:cubicBezTo>
                    <a:pt x="9" y="0"/>
                    <a:pt x="5" y="0"/>
                    <a:pt x="0" y="0"/>
                  </a:cubicBezTo>
                </a:path>
              </a:pathLst>
            </a:custGeom>
            <a:noFill/>
            <a:ln w="3175" cap="rnd">
              <a:solidFill>
                <a:srgbClr val="7EA7B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32" name="Freeform 18">
              <a:extLst>
                <a:ext uri="{FF2B5EF4-FFF2-40B4-BE49-F238E27FC236}">
                  <a16:creationId xmlns:a16="http://schemas.microsoft.com/office/drawing/2014/main" id="{281BBA2A-C68F-794A-8D97-871B05F43982}"/>
                </a:ext>
              </a:extLst>
            </p:cNvPr>
            <p:cNvSpPr>
              <a:spLocks/>
            </p:cNvSpPr>
            <p:nvPr/>
          </p:nvSpPr>
          <p:spPr bwMode="auto">
            <a:xfrm>
              <a:off x="894" y="2264"/>
              <a:ext cx="10" cy="3"/>
            </a:xfrm>
            <a:custGeom>
              <a:avLst/>
              <a:gdLst>
                <a:gd name="T0" fmla="*/ 63 w 4"/>
                <a:gd name="T1" fmla="*/ 27 h 1"/>
                <a:gd name="T2" fmla="*/ 0 w 4"/>
                <a:gd name="T3" fmla="*/ 0 h 1"/>
                <a:gd name="T4" fmla="*/ 0 60000 65536"/>
                <a:gd name="T5" fmla="*/ 0 60000 65536"/>
              </a:gdLst>
              <a:ahLst/>
              <a:cxnLst>
                <a:cxn ang="T4">
                  <a:pos x="T0" y="T1"/>
                </a:cxn>
                <a:cxn ang="T5">
                  <a:pos x="T2" y="T3"/>
                </a:cxn>
              </a:cxnLst>
              <a:rect l="0" t="0" r="r" b="b"/>
              <a:pathLst>
                <a:path w="4" h="1">
                  <a:moveTo>
                    <a:pt x="4" y="1"/>
                  </a:moveTo>
                  <a:cubicBezTo>
                    <a:pt x="4" y="1"/>
                    <a:pt x="2" y="0"/>
                    <a:pt x="0" y="0"/>
                  </a:cubicBezTo>
                </a:path>
              </a:pathLst>
            </a:custGeom>
            <a:noFill/>
            <a:ln w="3175" cap="rnd">
              <a:solidFill>
                <a:srgbClr val="85858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33" name="Freeform 19">
              <a:extLst>
                <a:ext uri="{FF2B5EF4-FFF2-40B4-BE49-F238E27FC236}">
                  <a16:creationId xmlns:a16="http://schemas.microsoft.com/office/drawing/2014/main" id="{86C01C68-0B0E-A843-B099-0F548973A340}"/>
                </a:ext>
              </a:extLst>
            </p:cNvPr>
            <p:cNvSpPr>
              <a:spLocks/>
            </p:cNvSpPr>
            <p:nvPr/>
          </p:nvSpPr>
          <p:spPr bwMode="auto">
            <a:xfrm>
              <a:off x="732" y="1480"/>
              <a:ext cx="172" cy="1731"/>
            </a:xfrm>
            <a:custGeom>
              <a:avLst/>
              <a:gdLst>
                <a:gd name="T0" fmla="*/ 0 w 69"/>
                <a:gd name="T1" fmla="*/ 0 h 649"/>
                <a:gd name="T2" fmla="*/ 0 w 69"/>
                <a:gd name="T3" fmla="*/ 11824 h 649"/>
                <a:gd name="T4" fmla="*/ 528 w 69"/>
                <a:gd name="T5" fmla="*/ 12314 h 649"/>
                <a:gd name="T6" fmla="*/ 1069 w 69"/>
                <a:gd name="T7" fmla="*/ 11824 h 649"/>
                <a:gd name="T8" fmla="*/ 1069 w 69"/>
                <a:gd name="T9" fmla="*/ 0 h 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49">
                  <a:moveTo>
                    <a:pt x="0" y="0"/>
                  </a:moveTo>
                  <a:cubicBezTo>
                    <a:pt x="0" y="623"/>
                    <a:pt x="0" y="623"/>
                    <a:pt x="0" y="623"/>
                  </a:cubicBezTo>
                  <a:cubicBezTo>
                    <a:pt x="0" y="642"/>
                    <a:pt x="15" y="649"/>
                    <a:pt x="34" y="649"/>
                  </a:cubicBezTo>
                  <a:cubicBezTo>
                    <a:pt x="53" y="649"/>
                    <a:pt x="69" y="642"/>
                    <a:pt x="69" y="623"/>
                  </a:cubicBezTo>
                  <a:cubicBezTo>
                    <a:pt x="69" y="0"/>
                    <a:pt x="69" y="0"/>
                    <a:pt x="69"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34" name="Freeform 20">
              <a:extLst>
                <a:ext uri="{FF2B5EF4-FFF2-40B4-BE49-F238E27FC236}">
                  <a16:creationId xmlns:a16="http://schemas.microsoft.com/office/drawing/2014/main" id="{4DC246A4-97FC-3645-B716-461BBF1104B5}"/>
                </a:ext>
              </a:extLst>
            </p:cNvPr>
            <p:cNvSpPr>
              <a:spLocks/>
            </p:cNvSpPr>
            <p:nvPr/>
          </p:nvSpPr>
          <p:spPr bwMode="auto">
            <a:xfrm>
              <a:off x="737" y="1496"/>
              <a:ext cx="162" cy="99"/>
            </a:xfrm>
            <a:custGeom>
              <a:avLst/>
              <a:gdLst>
                <a:gd name="T0" fmla="*/ 496 w 65"/>
                <a:gd name="T1" fmla="*/ 709 h 37"/>
                <a:gd name="T2" fmla="*/ 1007 w 65"/>
                <a:gd name="T3" fmla="*/ 650 h 37"/>
                <a:gd name="T4" fmla="*/ 1007 w 65"/>
                <a:gd name="T5" fmla="*/ 35 h 37"/>
                <a:gd name="T6" fmla="*/ 496 w 65"/>
                <a:gd name="T7" fmla="*/ 0 h 37"/>
                <a:gd name="T8" fmla="*/ 0 w 65"/>
                <a:gd name="T9" fmla="*/ 35 h 37"/>
                <a:gd name="T10" fmla="*/ 0 w 65"/>
                <a:gd name="T11" fmla="*/ 650 h 37"/>
                <a:gd name="T12" fmla="*/ 496 w 65"/>
                <a:gd name="T13" fmla="*/ 709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37">
                  <a:moveTo>
                    <a:pt x="32" y="37"/>
                  </a:moveTo>
                  <a:cubicBezTo>
                    <a:pt x="49" y="37"/>
                    <a:pt x="63" y="36"/>
                    <a:pt x="65" y="34"/>
                  </a:cubicBezTo>
                  <a:cubicBezTo>
                    <a:pt x="65" y="2"/>
                    <a:pt x="65" y="2"/>
                    <a:pt x="65" y="2"/>
                  </a:cubicBezTo>
                  <a:cubicBezTo>
                    <a:pt x="59" y="1"/>
                    <a:pt x="47" y="0"/>
                    <a:pt x="32" y="0"/>
                  </a:cubicBezTo>
                  <a:cubicBezTo>
                    <a:pt x="18" y="0"/>
                    <a:pt x="5" y="1"/>
                    <a:pt x="0" y="2"/>
                  </a:cubicBezTo>
                  <a:cubicBezTo>
                    <a:pt x="0" y="34"/>
                    <a:pt x="0" y="34"/>
                    <a:pt x="0" y="34"/>
                  </a:cubicBezTo>
                  <a:cubicBezTo>
                    <a:pt x="0" y="36"/>
                    <a:pt x="15" y="37"/>
                    <a:pt x="32" y="37"/>
                  </a:cubicBezTo>
                  <a:close/>
                </a:path>
              </a:pathLst>
            </a:custGeom>
            <a:solidFill>
              <a:srgbClr val="B5E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35" name="Freeform 21">
              <a:extLst>
                <a:ext uri="{FF2B5EF4-FFF2-40B4-BE49-F238E27FC236}">
                  <a16:creationId xmlns:a16="http://schemas.microsoft.com/office/drawing/2014/main" id="{CA4D6207-0B0F-D44C-AC39-756C3999744D}"/>
                </a:ext>
              </a:extLst>
            </p:cNvPr>
            <p:cNvSpPr>
              <a:spLocks/>
            </p:cNvSpPr>
            <p:nvPr/>
          </p:nvSpPr>
          <p:spPr bwMode="auto">
            <a:xfrm>
              <a:off x="742" y="1512"/>
              <a:ext cx="152" cy="77"/>
            </a:xfrm>
            <a:custGeom>
              <a:avLst/>
              <a:gdLst>
                <a:gd name="T0" fmla="*/ 944 w 61"/>
                <a:gd name="T1" fmla="*/ 0 h 29"/>
                <a:gd name="T2" fmla="*/ 944 w 61"/>
                <a:gd name="T3" fmla="*/ 0 h 29"/>
                <a:gd name="T4" fmla="*/ 850 w 61"/>
                <a:gd name="T5" fmla="*/ 337 h 29"/>
                <a:gd name="T6" fmla="*/ 775 w 61"/>
                <a:gd name="T7" fmla="*/ 396 h 29"/>
                <a:gd name="T8" fmla="*/ 279 w 61"/>
                <a:gd name="T9" fmla="*/ 465 h 29"/>
                <a:gd name="T10" fmla="*/ 0 w 61"/>
                <a:gd name="T11" fmla="*/ 486 h 29"/>
                <a:gd name="T12" fmla="*/ 466 w 61"/>
                <a:gd name="T13" fmla="*/ 542 h 29"/>
                <a:gd name="T14" fmla="*/ 944 w 61"/>
                <a:gd name="T15" fmla="*/ 486 h 29"/>
                <a:gd name="T16" fmla="*/ 944 w 61"/>
                <a:gd name="T17" fmla="*/ 451 h 29"/>
                <a:gd name="T18" fmla="*/ 944 w 61"/>
                <a:gd name="T19" fmla="*/ 451 h 29"/>
                <a:gd name="T20" fmla="*/ 944 w 61"/>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29">
                  <a:moveTo>
                    <a:pt x="61" y="0"/>
                  </a:moveTo>
                  <a:cubicBezTo>
                    <a:pt x="61" y="0"/>
                    <a:pt x="61" y="0"/>
                    <a:pt x="61" y="0"/>
                  </a:cubicBezTo>
                  <a:cubicBezTo>
                    <a:pt x="61" y="6"/>
                    <a:pt x="59" y="15"/>
                    <a:pt x="55" y="18"/>
                  </a:cubicBezTo>
                  <a:cubicBezTo>
                    <a:pt x="54" y="19"/>
                    <a:pt x="52" y="20"/>
                    <a:pt x="50" y="21"/>
                  </a:cubicBezTo>
                  <a:cubicBezTo>
                    <a:pt x="42" y="24"/>
                    <a:pt x="27" y="26"/>
                    <a:pt x="18" y="25"/>
                  </a:cubicBezTo>
                  <a:cubicBezTo>
                    <a:pt x="0" y="26"/>
                    <a:pt x="0" y="26"/>
                    <a:pt x="0" y="26"/>
                  </a:cubicBezTo>
                  <a:cubicBezTo>
                    <a:pt x="1" y="27"/>
                    <a:pt x="14" y="29"/>
                    <a:pt x="30" y="29"/>
                  </a:cubicBezTo>
                  <a:cubicBezTo>
                    <a:pt x="46" y="29"/>
                    <a:pt x="59" y="28"/>
                    <a:pt x="61" y="26"/>
                  </a:cubicBezTo>
                  <a:cubicBezTo>
                    <a:pt x="61" y="24"/>
                    <a:pt x="61" y="24"/>
                    <a:pt x="61" y="24"/>
                  </a:cubicBezTo>
                  <a:cubicBezTo>
                    <a:pt x="61" y="24"/>
                    <a:pt x="61" y="24"/>
                    <a:pt x="61" y="24"/>
                  </a:cubicBezTo>
                  <a:lnTo>
                    <a:pt x="61" y="0"/>
                  </a:lnTo>
                  <a:close/>
                </a:path>
              </a:pathLst>
            </a:custGeom>
            <a:solidFill>
              <a:srgbClr val="8DC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36" name="Freeform 22">
              <a:extLst>
                <a:ext uri="{FF2B5EF4-FFF2-40B4-BE49-F238E27FC236}">
                  <a16:creationId xmlns:a16="http://schemas.microsoft.com/office/drawing/2014/main" id="{E6447370-7123-B44C-93AA-1B1CB1B15BCF}"/>
                </a:ext>
              </a:extLst>
            </p:cNvPr>
            <p:cNvSpPr>
              <a:spLocks/>
            </p:cNvSpPr>
            <p:nvPr/>
          </p:nvSpPr>
          <p:spPr bwMode="auto">
            <a:xfrm>
              <a:off x="739" y="1523"/>
              <a:ext cx="80" cy="37"/>
            </a:xfrm>
            <a:custGeom>
              <a:avLst/>
              <a:gdLst>
                <a:gd name="T0" fmla="*/ 0 w 32"/>
                <a:gd name="T1" fmla="*/ 259 h 14"/>
                <a:gd name="T2" fmla="*/ 0 w 32"/>
                <a:gd name="T3" fmla="*/ 0 h 14"/>
                <a:gd name="T4" fmla="*/ 500 w 32"/>
                <a:gd name="T5" fmla="*/ 21 h 14"/>
                <a:gd name="T6" fmla="*/ 83 w 32"/>
                <a:gd name="T7" fmla="*/ 77 h 14"/>
                <a:gd name="T8" fmla="*/ 0 w 32"/>
                <a:gd name="T9" fmla="*/ 259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4">
                  <a:moveTo>
                    <a:pt x="0" y="14"/>
                  </a:moveTo>
                  <a:cubicBezTo>
                    <a:pt x="0" y="0"/>
                    <a:pt x="0" y="0"/>
                    <a:pt x="0" y="0"/>
                  </a:cubicBezTo>
                  <a:cubicBezTo>
                    <a:pt x="8" y="1"/>
                    <a:pt x="24" y="1"/>
                    <a:pt x="32" y="1"/>
                  </a:cubicBezTo>
                  <a:cubicBezTo>
                    <a:pt x="27" y="3"/>
                    <a:pt x="8" y="4"/>
                    <a:pt x="5" y="4"/>
                  </a:cubicBezTo>
                  <a:cubicBezTo>
                    <a:pt x="1" y="5"/>
                    <a:pt x="1" y="9"/>
                    <a:pt x="0" y="14"/>
                  </a:cubicBezTo>
                  <a:close/>
                </a:path>
              </a:pathLst>
            </a:custGeom>
            <a:solidFill>
              <a:srgbClr val="DEF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37" name="Freeform 23">
              <a:extLst>
                <a:ext uri="{FF2B5EF4-FFF2-40B4-BE49-F238E27FC236}">
                  <a16:creationId xmlns:a16="http://schemas.microsoft.com/office/drawing/2014/main" id="{CC9E7364-8897-924E-9B62-FCAC288F181F}"/>
                </a:ext>
              </a:extLst>
            </p:cNvPr>
            <p:cNvSpPr>
              <a:spLocks/>
            </p:cNvSpPr>
            <p:nvPr/>
          </p:nvSpPr>
          <p:spPr bwMode="auto">
            <a:xfrm>
              <a:off x="737" y="1496"/>
              <a:ext cx="162" cy="99"/>
            </a:xfrm>
            <a:custGeom>
              <a:avLst/>
              <a:gdLst>
                <a:gd name="T0" fmla="*/ 496 w 65"/>
                <a:gd name="T1" fmla="*/ 709 h 37"/>
                <a:gd name="T2" fmla="*/ 1007 w 65"/>
                <a:gd name="T3" fmla="*/ 650 h 37"/>
                <a:gd name="T4" fmla="*/ 1007 w 65"/>
                <a:gd name="T5" fmla="*/ 35 h 37"/>
                <a:gd name="T6" fmla="*/ 496 w 65"/>
                <a:gd name="T7" fmla="*/ 0 h 37"/>
                <a:gd name="T8" fmla="*/ 0 w 65"/>
                <a:gd name="T9" fmla="*/ 35 h 37"/>
                <a:gd name="T10" fmla="*/ 0 w 65"/>
                <a:gd name="T11" fmla="*/ 650 h 37"/>
                <a:gd name="T12" fmla="*/ 496 w 65"/>
                <a:gd name="T13" fmla="*/ 709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37">
                  <a:moveTo>
                    <a:pt x="32" y="37"/>
                  </a:moveTo>
                  <a:cubicBezTo>
                    <a:pt x="49" y="37"/>
                    <a:pt x="63" y="36"/>
                    <a:pt x="65" y="34"/>
                  </a:cubicBezTo>
                  <a:cubicBezTo>
                    <a:pt x="65" y="2"/>
                    <a:pt x="65" y="2"/>
                    <a:pt x="65" y="2"/>
                  </a:cubicBezTo>
                  <a:cubicBezTo>
                    <a:pt x="59" y="1"/>
                    <a:pt x="47" y="0"/>
                    <a:pt x="32" y="0"/>
                  </a:cubicBezTo>
                  <a:cubicBezTo>
                    <a:pt x="18" y="0"/>
                    <a:pt x="5" y="1"/>
                    <a:pt x="0" y="2"/>
                  </a:cubicBezTo>
                  <a:cubicBezTo>
                    <a:pt x="0" y="34"/>
                    <a:pt x="0" y="34"/>
                    <a:pt x="0" y="34"/>
                  </a:cubicBezTo>
                  <a:cubicBezTo>
                    <a:pt x="0" y="36"/>
                    <a:pt x="15" y="37"/>
                    <a:pt x="32" y="37"/>
                  </a:cubicBezTo>
                  <a:close/>
                </a:path>
              </a:pathLst>
            </a:custGeom>
            <a:noFill/>
            <a:ln w="31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38" name="Oval 24">
              <a:extLst>
                <a:ext uri="{FF2B5EF4-FFF2-40B4-BE49-F238E27FC236}">
                  <a16:creationId xmlns:a16="http://schemas.microsoft.com/office/drawing/2014/main" id="{17A55B17-212C-C24A-A93A-F8446F1EA4E1}"/>
                </a:ext>
              </a:extLst>
            </p:cNvPr>
            <p:cNvSpPr>
              <a:spLocks noChangeArrowheads="1"/>
            </p:cNvSpPr>
            <p:nvPr/>
          </p:nvSpPr>
          <p:spPr bwMode="auto">
            <a:xfrm>
              <a:off x="764" y="1576"/>
              <a:ext cx="28" cy="2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539" name="Oval 25">
              <a:extLst>
                <a:ext uri="{FF2B5EF4-FFF2-40B4-BE49-F238E27FC236}">
                  <a16:creationId xmlns:a16="http://schemas.microsoft.com/office/drawing/2014/main" id="{F54E67CD-C87D-9740-BA03-392103152977}"/>
                </a:ext>
              </a:extLst>
            </p:cNvPr>
            <p:cNvSpPr>
              <a:spLocks noChangeArrowheads="1"/>
            </p:cNvSpPr>
            <p:nvPr/>
          </p:nvSpPr>
          <p:spPr bwMode="auto">
            <a:xfrm>
              <a:off x="794" y="1584"/>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540" name="Oval 26">
              <a:extLst>
                <a:ext uri="{FF2B5EF4-FFF2-40B4-BE49-F238E27FC236}">
                  <a16:creationId xmlns:a16="http://schemas.microsoft.com/office/drawing/2014/main" id="{F6E23932-E877-DC4D-943A-166A2867E549}"/>
                </a:ext>
              </a:extLst>
            </p:cNvPr>
            <p:cNvSpPr>
              <a:spLocks noChangeArrowheads="1"/>
            </p:cNvSpPr>
            <p:nvPr/>
          </p:nvSpPr>
          <p:spPr bwMode="auto">
            <a:xfrm>
              <a:off x="744" y="1584"/>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541" name="Freeform 27">
              <a:extLst>
                <a:ext uri="{FF2B5EF4-FFF2-40B4-BE49-F238E27FC236}">
                  <a16:creationId xmlns:a16="http://schemas.microsoft.com/office/drawing/2014/main" id="{D0AEB530-DDDB-824F-87FD-9C1A25DAE98A}"/>
                </a:ext>
              </a:extLst>
            </p:cNvPr>
            <p:cNvSpPr>
              <a:spLocks/>
            </p:cNvSpPr>
            <p:nvPr/>
          </p:nvSpPr>
          <p:spPr bwMode="auto">
            <a:xfrm>
              <a:off x="749" y="1531"/>
              <a:ext cx="58" cy="1648"/>
            </a:xfrm>
            <a:custGeom>
              <a:avLst/>
              <a:gdLst>
                <a:gd name="T0" fmla="*/ 83 w 23"/>
                <a:gd name="T1" fmla="*/ 11341 h 618"/>
                <a:gd name="T2" fmla="*/ 368 w 23"/>
                <a:gd name="T3" fmla="*/ 11720 h 618"/>
                <a:gd name="T4" fmla="*/ 0 w 23"/>
                <a:gd name="T5" fmla="*/ 11435 h 618"/>
                <a:gd name="T6" fmla="*/ 0 w 23"/>
                <a:gd name="T7" fmla="*/ 0 h 618"/>
                <a:gd name="T8" fmla="*/ 83 w 23"/>
                <a:gd name="T9" fmla="*/ 11341 h 6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18">
                  <a:moveTo>
                    <a:pt x="5" y="598"/>
                  </a:moveTo>
                  <a:cubicBezTo>
                    <a:pt x="5" y="613"/>
                    <a:pt x="16" y="617"/>
                    <a:pt x="23" y="618"/>
                  </a:cubicBezTo>
                  <a:cubicBezTo>
                    <a:pt x="10" y="618"/>
                    <a:pt x="0" y="616"/>
                    <a:pt x="0" y="603"/>
                  </a:cubicBezTo>
                  <a:cubicBezTo>
                    <a:pt x="0" y="0"/>
                    <a:pt x="0" y="0"/>
                    <a:pt x="0" y="0"/>
                  </a:cubicBezTo>
                  <a:cubicBezTo>
                    <a:pt x="0" y="0"/>
                    <a:pt x="5" y="583"/>
                    <a:pt x="5" y="5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42" name="Freeform 28">
              <a:extLst>
                <a:ext uri="{FF2B5EF4-FFF2-40B4-BE49-F238E27FC236}">
                  <a16:creationId xmlns:a16="http://schemas.microsoft.com/office/drawing/2014/main" id="{707D4F38-D413-E04A-A42D-EEBE25B6F710}"/>
                </a:ext>
              </a:extLst>
            </p:cNvPr>
            <p:cNvSpPr>
              <a:spLocks/>
            </p:cNvSpPr>
            <p:nvPr/>
          </p:nvSpPr>
          <p:spPr bwMode="auto">
            <a:xfrm>
              <a:off x="817" y="1504"/>
              <a:ext cx="70" cy="1696"/>
            </a:xfrm>
            <a:custGeom>
              <a:avLst/>
              <a:gdLst>
                <a:gd name="T0" fmla="*/ 20 w 28"/>
                <a:gd name="T1" fmla="*/ 12061 h 636"/>
                <a:gd name="T2" fmla="*/ 438 w 28"/>
                <a:gd name="T3" fmla="*/ 11699 h 636"/>
                <a:gd name="T4" fmla="*/ 438 w 28"/>
                <a:gd name="T5" fmla="*/ 0 h 636"/>
                <a:gd name="T6" fmla="*/ 395 w 28"/>
                <a:gd name="T7" fmla="*/ 0 h 636"/>
                <a:gd name="T8" fmla="*/ 395 w 28"/>
                <a:gd name="T9" fmla="*/ 11584 h 636"/>
                <a:gd name="T10" fmla="*/ 0 w 28"/>
                <a:gd name="T11" fmla="*/ 12061 h 6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636">
                  <a:moveTo>
                    <a:pt x="1" y="636"/>
                  </a:moveTo>
                  <a:cubicBezTo>
                    <a:pt x="11" y="636"/>
                    <a:pt x="28" y="627"/>
                    <a:pt x="28" y="617"/>
                  </a:cubicBezTo>
                  <a:cubicBezTo>
                    <a:pt x="28" y="607"/>
                    <a:pt x="28" y="16"/>
                    <a:pt x="28" y="0"/>
                  </a:cubicBezTo>
                  <a:cubicBezTo>
                    <a:pt x="25" y="0"/>
                    <a:pt x="25" y="0"/>
                    <a:pt x="25" y="0"/>
                  </a:cubicBezTo>
                  <a:cubicBezTo>
                    <a:pt x="25" y="611"/>
                    <a:pt x="25" y="611"/>
                    <a:pt x="25" y="611"/>
                  </a:cubicBezTo>
                  <a:cubicBezTo>
                    <a:pt x="25" y="624"/>
                    <a:pt x="14" y="636"/>
                    <a:pt x="0" y="6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43" name="Freeform 29">
              <a:extLst>
                <a:ext uri="{FF2B5EF4-FFF2-40B4-BE49-F238E27FC236}">
                  <a16:creationId xmlns:a16="http://schemas.microsoft.com/office/drawing/2014/main" id="{F128EA01-D835-1F49-A23B-CC6B9FB9283E}"/>
                </a:ext>
              </a:extLst>
            </p:cNvPr>
            <p:cNvSpPr>
              <a:spLocks/>
            </p:cNvSpPr>
            <p:nvPr/>
          </p:nvSpPr>
          <p:spPr bwMode="auto">
            <a:xfrm>
              <a:off x="727" y="1376"/>
              <a:ext cx="182" cy="139"/>
            </a:xfrm>
            <a:custGeom>
              <a:avLst/>
              <a:gdLst>
                <a:gd name="T0" fmla="*/ 1132 w 73"/>
                <a:gd name="T1" fmla="*/ 914 h 52"/>
                <a:gd name="T2" fmla="*/ 1132 w 73"/>
                <a:gd name="T3" fmla="*/ 78 h 52"/>
                <a:gd name="T4" fmla="*/ 558 w 73"/>
                <a:gd name="T5" fmla="*/ 0 h 52"/>
                <a:gd name="T6" fmla="*/ 0 w 73"/>
                <a:gd name="T7" fmla="*/ 78 h 52"/>
                <a:gd name="T8" fmla="*/ 0 w 73"/>
                <a:gd name="T9" fmla="*/ 914 h 52"/>
                <a:gd name="T10" fmla="*/ 0 w 73"/>
                <a:gd name="T11" fmla="*/ 914 h 52"/>
                <a:gd name="T12" fmla="*/ 558 w 73"/>
                <a:gd name="T13" fmla="*/ 994 h 52"/>
                <a:gd name="T14" fmla="*/ 1132 w 73"/>
                <a:gd name="T15" fmla="*/ 914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52">
                  <a:moveTo>
                    <a:pt x="73" y="48"/>
                  </a:moveTo>
                  <a:cubicBezTo>
                    <a:pt x="73" y="4"/>
                    <a:pt x="73" y="4"/>
                    <a:pt x="73" y="4"/>
                  </a:cubicBezTo>
                  <a:cubicBezTo>
                    <a:pt x="73" y="2"/>
                    <a:pt x="57" y="0"/>
                    <a:pt x="36" y="0"/>
                  </a:cubicBezTo>
                  <a:cubicBezTo>
                    <a:pt x="16" y="0"/>
                    <a:pt x="0" y="2"/>
                    <a:pt x="0" y="4"/>
                  </a:cubicBezTo>
                  <a:cubicBezTo>
                    <a:pt x="0" y="48"/>
                    <a:pt x="0" y="48"/>
                    <a:pt x="0" y="48"/>
                  </a:cubicBezTo>
                  <a:cubicBezTo>
                    <a:pt x="0" y="48"/>
                    <a:pt x="0" y="48"/>
                    <a:pt x="0" y="48"/>
                  </a:cubicBezTo>
                  <a:cubicBezTo>
                    <a:pt x="0" y="50"/>
                    <a:pt x="16" y="52"/>
                    <a:pt x="36" y="52"/>
                  </a:cubicBezTo>
                  <a:cubicBezTo>
                    <a:pt x="57" y="52"/>
                    <a:pt x="73" y="50"/>
                    <a:pt x="73" y="48"/>
                  </a:cubicBezTo>
                </a:path>
              </a:pathLst>
            </a:custGeom>
            <a:solidFill>
              <a:srgbClr val="D5EC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44" name="Line 30">
              <a:extLst>
                <a:ext uri="{FF2B5EF4-FFF2-40B4-BE49-F238E27FC236}">
                  <a16:creationId xmlns:a16="http://schemas.microsoft.com/office/drawing/2014/main" id="{58296DD7-BE68-A84C-8B0B-C72A09EF589B}"/>
                </a:ext>
              </a:extLst>
            </p:cNvPr>
            <p:cNvSpPr>
              <a:spLocks noChangeShapeType="1"/>
            </p:cNvSpPr>
            <p:nvPr/>
          </p:nvSpPr>
          <p:spPr bwMode="auto">
            <a:xfrm flipV="1">
              <a:off x="897" y="1379"/>
              <a:ext cx="1" cy="128"/>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45" name="Line 31">
              <a:extLst>
                <a:ext uri="{FF2B5EF4-FFF2-40B4-BE49-F238E27FC236}">
                  <a16:creationId xmlns:a16="http://schemas.microsoft.com/office/drawing/2014/main" id="{D23E95AD-48BB-C44C-B374-AC41827BB91B}"/>
                </a:ext>
              </a:extLst>
            </p:cNvPr>
            <p:cNvSpPr>
              <a:spLocks noChangeShapeType="1"/>
            </p:cNvSpPr>
            <p:nvPr/>
          </p:nvSpPr>
          <p:spPr bwMode="auto">
            <a:xfrm flipV="1">
              <a:off x="882" y="1379"/>
              <a:ext cx="1" cy="130"/>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46" name="Line 32">
              <a:extLst>
                <a:ext uri="{FF2B5EF4-FFF2-40B4-BE49-F238E27FC236}">
                  <a16:creationId xmlns:a16="http://schemas.microsoft.com/office/drawing/2014/main" id="{F59EB0B3-1452-4C43-AF06-4047E034CF96}"/>
                </a:ext>
              </a:extLst>
            </p:cNvPr>
            <p:cNvSpPr>
              <a:spLocks noChangeShapeType="1"/>
            </p:cNvSpPr>
            <p:nvPr/>
          </p:nvSpPr>
          <p:spPr bwMode="auto">
            <a:xfrm flipV="1">
              <a:off x="867"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47" name="Line 33">
              <a:extLst>
                <a:ext uri="{FF2B5EF4-FFF2-40B4-BE49-F238E27FC236}">
                  <a16:creationId xmlns:a16="http://schemas.microsoft.com/office/drawing/2014/main" id="{81D1E07E-9AD6-7448-9AC2-F97901BD01C0}"/>
                </a:ext>
              </a:extLst>
            </p:cNvPr>
            <p:cNvSpPr>
              <a:spLocks noChangeShapeType="1"/>
            </p:cNvSpPr>
            <p:nvPr/>
          </p:nvSpPr>
          <p:spPr bwMode="auto">
            <a:xfrm flipV="1">
              <a:off x="852"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48" name="Line 34">
              <a:extLst>
                <a:ext uri="{FF2B5EF4-FFF2-40B4-BE49-F238E27FC236}">
                  <a16:creationId xmlns:a16="http://schemas.microsoft.com/office/drawing/2014/main" id="{D7D5F828-F18C-7244-AD40-078869E101F8}"/>
                </a:ext>
              </a:extLst>
            </p:cNvPr>
            <p:cNvSpPr>
              <a:spLocks noChangeShapeType="1"/>
            </p:cNvSpPr>
            <p:nvPr/>
          </p:nvSpPr>
          <p:spPr bwMode="auto">
            <a:xfrm flipV="1">
              <a:off x="837"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49" name="Line 35">
              <a:extLst>
                <a:ext uri="{FF2B5EF4-FFF2-40B4-BE49-F238E27FC236}">
                  <a16:creationId xmlns:a16="http://schemas.microsoft.com/office/drawing/2014/main" id="{AEF1BF05-982A-B74B-A3C3-AC63023583E9}"/>
                </a:ext>
              </a:extLst>
            </p:cNvPr>
            <p:cNvSpPr>
              <a:spLocks noChangeShapeType="1"/>
            </p:cNvSpPr>
            <p:nvPr/>
          </p:nvSpPr>
          <p:spPr bwMode="auto">
            <a:xfrm flipV="1">
              <a:off x="819"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0" name="Line 36">
              <a:extLst>
                <a:ext uri="{FF2B5EF4-FFF2-40B4-BE49-F238E27FC236}">
                  <a16:creationId xmlns:a16="http://schemas.microsoft.com/office/drawing/2014/main" id="{DD1295D4-B0AE-D147-A226-1D1CCA19DC82}"/>
                </a:ext>
              </a:extLst>
            </p:cNvPr>
            <p:cNvSpPr>
              <a:spLocks noChangeShapeType="1"/>
            </p:cNvSpPr>
            <p:nvPr/>
          </p:nvSpPr>
          <p:spPr bwMode="auto">
            <a:xfrm>
              <a:off x="804"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1" name="Line 37">
              <a:extLst>
                <a:ext uri="{FF2B5EF4-FFF2-40B4-BE49-F238E27FC236}">
                  <a16:creationId xmlns:a16="http://schemas.microsoft.com/office/drawing/2014/main" id="{468DF840-74CA-314F-B058-170A60A0F82F}"/>
                </a:ext>
              </a:extLst>
            </p:cNvPr>
            <p:cNvSpPr>
              <a:spLocks noChangeShapeType="1"/>
            </p:cNvSpPr>
            <p:nvPr/>
          </p:nvSpPr>
          <p:spPr bwMode="auto">
            <a:xfrm>
              <a:off x="789"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2" name="Line 38">
              <a:extLst>
                <a:ext uri="{FF2B5EF4-FFF2-40B4-BE49-F238E27FC236}">
                  <a16:creationId xmlns:a16="http://schemas.microsoft.com/office/drawing/2014/main" id="{8FFD1FA1-5072-D440-A348-31E7164A4590}"/>
                </a:ext>
              </a:extLst>
            </p:cNvPr>
            <p:cNvSpPr>
              <a:spLocks noChangeShapeType="1"/>
            </p:cNvSpPr>
            <p:nvPr/>
          </p:nvSpPr>
          <p:spPr bwMode="auto">
            <a:xfrm>
              <a:off x="774"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3" name="Line 39">
              <a:extLst>
                <a:ext uri="{FF2B5EF4-FFF2-40B4-BE49-F238E27FC236}">
                  <a16:creationId xmlns:a16="http://schemas.microsoft.com/office/drawing/2014/main" id="{2DFABE70-F6DF-3E40-8274-6323C493C205}"/>
                </a:ext>
              </a:extLst>
            </p:cNvPr>
            <p:cNvSpPr>
              <a:spLocks noChangeShapeType="1"/>
            </p:cNvSpPr>
            <p:nvPr/>
          </p:nvSpPr>
          <p:spPr bwMode="auto">
            <a:xfrm>
              <a:off x="759" y="1379"/>
              <a:ext cx="1" cy="130"/>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4" name="Line 40">
              <a:extLst>
                <a:ext uri="{FF2B5EF4-FFF2-40B4-BE49-F238E27FC236}">
                  <a16:creationId xmlns:a16="http://schemas.microsoft.com/office/drawing/2014/main" id="{1B30F8B1-51C8-F844-9F59-B1A5B13201A2}"/>
                </a:ext>
              </a:extLst>
            </p:cNvPr>
            <p:cNvSpPr>
              <a:spLocks noChangeShapeType="1"/>
            </p:cNvSpPr>
            <p:nvPr/>
          </p:nvSpPr>
          <p:spPr bwMode="auto">
            <a:xfrm>
              <a:off x="744" y="1379"/>
              <a:ext cx="1" cy="128"/>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5" name="Line 41">
              <a:extLst>
                <a:ext uri="{FF2B5EF4-FFF2-40B4-BE49-F238E27FC236}">
                  <a16:creationId xmlns:a16="http://schemas.microsoft.com/office/drawing/2014/main" id="{7A8927C1-B761-9B43-8B16-5D5FC339FD24}"/>
                </a:ext>
              </a:extLst>
            </p:cNvPr>
            <p:cNvSpPr>
              <a:spLocks noChangeShapeType="1"/>
            </p:cNvSpPr>
            <p:nvPr/>
          </p:nvSpPr>
          <p:spPr bwMode="auto">
            <a:xfrm>
              <a:off x="729" y="1387"/>
              <a:ext cx="1" cy="117"/>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6" name="Line 42">
              <a:extLst>
                <a:ext uri="{FF2B5EF4-FFF2-40B4-BE49-F238E27FC236}">
                  <a16:creationId xmlns:a16="http://schemas.microsoft.com/office/drawing/2014/main" id="{47661A75-3ED6-AE4D-90B5-6BC93FA13D97}"/>
                </a:ext>
              </a:extLst>
            </p:cNvPr>
            <p:cNvSpPr>
              <a:spLocks noChangeShapeType="1"/>
            </p:cNvSpPr>
            <p:nvPr/>
          </p:nvSpPr>
          <p:spPr bwMode="auto">
            <a:xfrm flipV="1">
              <a:off x="892" y="1379"/>
              <a:ext cx="1" cy="128"/>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7" name="Line 43">
              <a:extLst>
                <a:ext uri="{FF2B5EF4-FFF2-40B4-BE49-F238E27FC236}">
                  <a16:creationId xmlns:a16="http://schemas.microsoft.com/office/drawing/2014/main" id="{677362CC-6DC6-7D44-BF3C-BCE3BF27F980}"/>
                </a:ext>
              </a:extLst>
            </p:cNvPr>
            <p:cNvSpPr>
              <a:spLocks noChangeShapeType="1"/>
            </p:cNvSpPr>
            <p:nvPr/>
          </p:nvSpPr>
          <p:spPr bwMode="auto">
            <a:xfrm flipV="1">
              <a:off x="877" y="1379"/>
              <a:ext cx="1" cy="130"/>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8" name="Line 44">
              <a:extLst>
                <a:ext uri="{FF2B5EF4-FFF2-40B4-BE49-F238E27FC236}">
                  <a16:creationId xmlns:a16="http://schemas.microsoft.com/office/drawing/2014/main" id="{5F17402E-1E52-2745-A608-845CA19290D3}"/>
                </a:ext>
              </a:extLst>
            </p:cNvPr>
            <p:cNvSpPr>
              <a:spLocks noChangeShapeType="1"/>
            </p:cNvSpPr>
            <p:nvPr/>
          </p:nvSpPr>
          <p:spPr bwMode="auto">
            <a:xfrm flipV="1">
              <a:off x="862"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59" name="Line 45">
              <a:extLst>
                <a:ext uri="{FF2B5EF4-FFF2-40B4-BE49-F238E27FC236}">
                  <a16:creationId xmlns:a16="http://schemas.microsoft.com/office/drawing/2014/main" id="{AF9641F0-CD31-364E-B688-AFE6B8B3F412}"/>
                </a:ext>
              </a:extLst>
            </p:cNvPr>
            <p:cNvSpPr>
              <a:spLocks noChangeShapeType="1"/>
            </p:cNvSpPr>
            <p:nvPr/>
          </p:nvSpPr>
          <p:spPr bwMode="auto">
            <a:xfrm flipV="1">
              <a:off x="847"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0" name="Line 46">
              <a:extLst>
                <a:ext uri="{FF2B5EF4-FFF2-40B4-BE49-F238E27FC236}">
                  <a16:creationId xmlns:a16="http://schemas.microsoft.com/office/drawing/2014/main" id="{0CCCE40E-1FC5-2340-855A-9979C7718D14}"/>
                </a:ext>
              </a:extLst>
            </p:cNvPr>
            <p:cNvSpPr>
              <a:spLocks noChangeShapeType="1"/>
            </p:cNvSpPr>
            <p:nvPr/>
          </p:nvSpPr>
          <p:spPr bwMode="auto">
            <a:xfrm flipV="1">
              <a:off x="832"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1" name="Line 47">
              <a:extLst>
                <a:ext uri="{FF2B5EF4-FFF2-40B4-BE49-F238E27FC236}">
                  <a16:creationId xmlns:a16="http://schemas.microsoft.com/office/drawing/2014/main" id="{5E92E845-A09E-0F4F-B4C3-A3250B6E4A31}"/>
                </a:ext>
              </a:extLst>
            </p:cNvPr>
            <p:cNvSpPr>
              <a:spLocks noChangeShapeType="1"/>
            </p:cNvSpPr>
            <p:nvPr/>
          </p:nvSpPr>
          <p:spPr bwMode="auto">
            <a:xfrm flipV="1">
              <a:off x="817"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2" name="Line 48">
              <a:extLst>
                <a:ext uri="{FF2B5EF4-FFF2-40B4-BE49-F238E27FC236}">
                  <a16:creationId xmlns:a16="http://schemas.microsoft.com/office/drawing/2014/main" id="{853D96DC-1503-744A-90CB-6F90062B474C}"/>
                </a:ext>
              </a:extLst>
            </p:cNvPr>
            <p:cNvSpPr>
              <a:spLocks noChangeShapeType="1"/>
            </p:cNvSpPr>
            <p:nvPr/>
          </p:nvSpPr>
          <p:spPr bwMode="auto">
            <a:xfrm>
              <a:off x="802"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3" name="Line 49">
              <a:extLst>
                <a:ext uri="{FF2B5EF4-FFF2-40B4-BE49-F238E27FC236}">
                  <a16:creationId xmlns:a16="http://schemas.microsoft.com/office/drawing/2014/main" id="{DA410541-C5EB-5E4B-98A9-B236E2411002}"/>
                </a:ext>
              </a:extLst>
            </p:cNvPr>
            <p:cNvSpPr>
              <a:spLocks noChangeShapeType="1"/>
            </p:cNvSpPr>
            <p:nvPr/>
          </p:nvSpPr>
          <p:spPr bwMode="auto">
            <a:xfrm>
              <a:off x="784"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4" name="Line 50">
              <a:extLst>
                <a:ext uri="{FF2B5EF4-FFF2-40B4-BE49-F238E27FC236}">
                  <a16:creationId xmlns:a16="http://schemas.microsoft.com/office/drawing/2014/main" id="{80321778-0FE2-9841-96D8-EACA3A1FAA7B}"/>
                </a:ext>
              </a:extLst>
            </p:cNvPr>
            <p:cNvSpPr>
              <a:spLocks noChangeShapeType="1"/>
            </p:cNvSpPr>
            <p:nvPr/>
          </p:nvSpPr>
          <p:spPr bwMode="auto">
            <a:xfrm>
              <a:off x="769"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5" name="Line 51">
              <a:extLst>
                <a:ext uri="{FF2B5EF4-FFF2-40B4-BE49-F238E27FC236}">
                  <a16:creationId xmlns:a16="http://schemas.microsoft.com/office/drawing/2014/main" id="{C93B3702-7026-3945-AB1F-53374F4574D3}"/>
                </a:ext>
              </a:extLst>
            </p:cNvPr>
            <p:cNvSpPr>
              <a:spLocks noChangeShapeType="1"/>
            </p:cNvSpPr>
            <p:nvPr/>
          </p:nvSpPr>
          <p:spPr bwMode="auto">
            <a:xfrm>
              <a:off x="754" y="1379"/>
              <a:ext cx="1" cy="130"/>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6" name="Line 52">
              <a:extLst>
                <a:ext uri="{FF2B5EF4-FFF2-40B4-BE49-F238E27FC236}">
                  <a16:creationId xmlns:a16="http://schemas.microsoft.com/office/drawing/2014/main" id="{C9F01910-F4A3-7442-8D29-453C1D3A5CD0}"/>
                </a:ext>
              </a:extLst>
            </p:cNvPr>
            <p:cNvSpPr>
              <a:spLocks noChangeShapeType="1"/>
            </p:cNvSpPr>
            <p:nvPr/>
          </p:nvSpPr>
          <p:spPr bwMode="auto">
            <a:xfrm>
              <a:off x="739" y="1379"/>
              <a:ext cx="1" cy="128"/>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67" name="Line 53">
              <a:extLst>
                <a:ext uri="{FF2B5EF4-FFF2-40B4-BE49-F238E27FC236}">
                  <a16:creationId xmlns:a16="http://schemas.microsoft.com/office/drawing/2014/main" id="{8B606FB3-5553-4641-9EFF-6C695E0AA9FC}"/>
                </a:ext>
              </a:extLst>
            </p:cNvPr>
            <p:cNvSpPr>
              <a:spLocks noChangeShapeType="1"/>
            </p:cNvSpPr>
            <p:nvPr/>
          </p:nvSpPr>
          <p:spPr bwMode="auto">
            <a:xfrm flipV="1">
              <a:off x="892" y="1379"/>
              <a:ext cx="1" cy="128"/>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68" name="Line 54">
              <a:extLst>
                <a:ext uri="{FF2B5EF4-FFF2-40B4-BE49-F238E27FC236}">
                  <a16:creationId xmlns:a16="http://schemas.microsoft.com/office/drawing/2014/main" id="{DA54D8EA-920D-F44E-ACED-54D8BE671985}"/>
                </a:ext>
              </a:extLst>
            </p:cNvPr>
            <p:cNvSpPr>
              <a:spLocks noChangeShapeType="1"/>
            </p:cNvSpPr>
            <p:nvPr/>
          </p:nvSpPr>
          <p:spPr bwMode="auto">
            <a:xfrm flipV="1">
              <a:off x="877" y="1379"/>
              <a:ext cx="1" cy="130"/>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69" name="Line 55">
              <a:extLst>
                <a:ext uri="{FF2B5EF4-FFF2-40B4-BE49-F238E27FC236}">
                  <a16:creationId xmlns:a16="http://schemas.microsoft.com/office/drawing/2014/main" id="{3913873B-897B-6B47-8615-F00BB36153E8}"/>
                </a:ext>
              </a:extLst>
            </p:cNvPr>
            <p:cNvSpPr>
              <a:spLocks noChangeShapeType="1"/>
            </p:cNvSpPr>
            <p:nvPr/>
          </p:nvSpPr>
          <p:spPr bwMode="auto">
            <a:xfrm flipV="1">
              <a:off x="862"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0" name="Line 56">
              <a:extLst>
                <a:ext uri="{FF2B5EF4-FFF2-40B4-BE49-F238E27FC236}">
                  <a16:creationId xmlns:a16="http://schemas.microsoft.com/office/drawing/2014/main" id="{228EA1CE-0F7A-EA4F-8F12-6187403AB442}"/>
                </a:ext>
              </a:extLst>
            </p:cNvPr>
            <p:cNvSpPr>
              <a:spLocks noChangeShapeType="1"/>
            </p:cNvSpPr>
            <p:nvPr/>
          </p:nvSpPr>
          <p:spPr bwMode="auto">
            <a:xfrm flipV="1">
              <a:off x="847"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1" name="Line 57">
              <a:extLst>
                <a:ext uri="{FF2B5EF4-FFF2-40B4-BE49-F238E27FC236}">
                  <a16:creationId xmlns:a16="http://schemas.microsoft.com/office/drawing/2014/main" id="{12AF9150-6922-9B49-B4B9-187D6C55DADC}"/>
                </a:ext>
              </a:extLst>
            </p:cNvPr>
            <p:cNvSpPr>
              <a:spLocks noChangeShapeType="1"/>
            </p:cNvSpPr>
            <p:nvPr/>
          </p:nvSpPr>
          <p:spPr bwMode="auto">
            <a:xfrm flipV="1">
              <a:off x="832"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2" name="Line 58">
              <a:extLst>
                <a:ext uri="{FF2B5EF4-FFF2-40B4-BE49-F238E27FC236}">
                  <a16:creationId xmlns:a16="http://schemas.microsoft.com/office/drawing/2014/main" id="{1F693586-669C-EB4F-9345-9540B7BCC380}"/>
                </a:ext>
              </a:extLst>
            </p:cNvPr>
            <p:cNvSpPr>
              <a:spLocks noChangeShapeType="1"/>
            </p:cNvSpPr>
            <p:nvPr/>
          </p:nvSpPr>
          <p:spPr bwMode="auto">
            <a:xfrm flipV="1">
              <a:off x="817"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3" name="Line 59">
              <a:extLst>
                <a:ext uri="{FF2B5EF4-FFF2-40B4-BE49-F238E27FC236}">
                  <a16:creationId xmlns:a16="http://schemas.microsoft.com/office/drawing/2014/main" id="{D306FFD5-5823-D34C-9E1A-8BC7414105B0}"/>
                </a:ext>
              </a:extLst>
            </p:cNvPr>
            <p:cNvSpPr>
              <a:spLocks noChangeShapeType="1"/>
            </p:cNvSpPr>
            <p:nvPr/>
          </p:nvSpPr>
          <p:spPr bwMode="auto">
            <a:xfrm>
              <a:off x="802"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4" name="Line 60">
              <a:extLst>
                <a:ext uri="{FF2B5EF4-FFF2-40B4-BE49-F238E27FC236}">
                  <a16:creationId xmlns:a16="http://schemas.microsoft.com/office/drawing/2014/main" id="{BC669B5D-C5C0-334C-B5AF-2F2266CBED2A}"/>
                </a:ext>
              </a:extLst>
            </p:cNvPr>
            <p:cNvSpPr>
              <a:spLocks noChangeShapeType="1"/>
            </p:cNvSpPr>
            <p:nvPr/>
          </p:nvSpPr>
          <p:spPr bwMode="auto">
            <a:xfrm>
              <a:off x="784"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5" name="Line 61">
              <a:extLst>
                <a:ext uri="{FF2B5EF4-FFF2-40B4-BE49-F238E27FC236}">
                  <a16:creationId xmlns:a16="http://schemas.microsoft.com/office/drawing/2014/main" id="{82C16FCD-C1DD-5B4B-B392-FB06C161CA4D}"/>
                </a:ext>
              </a:extLst>
            </p:cNvPr>
            <p:cNvSpPr>
              <a:spLocks noChangeShapeType="1"/>
            </p:cNvSpPr>
            <p:nvPr/>
          </p:nvSpPr>
          <p:spPr bwMode="auto">
            <a:xfrm>
              <a:off x="769"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6" name="Line 62">
              <a:extLst>
                <a:ext uri="{FF2B5EF4-FFF2-40B4-BE49-F238E27FC236}">
                  <a16:creationId xmlns:a16="http://schemas.microsoft.com/office/drawing/2014/main" id="{AD151890-E131-B746-9EC9-E2A2F93DBAB6}"/>
                </a:ext>
              </a:extLst>
            </p:cNvPr>
            <p:cNvSpPr>
              <a:spLocks noChangeShapeType="1"/>
            </p:cNvSpPr>
            <p:nvPr/>
          </p:nvSpPr>
          <p:spPr bwMode="auto">
            <a:xfrm>
              <a:off x="754" y="1379"/>
              <a:ext cx="1" cy="130"/>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7" name="Line 63">
              <a:extLst>
                <a:ext uri="{FF2B5EF4-FFF2-40B4-BE49-F238E27FC236}">
                  <a16:creationId xmlns:a16="http://schemas.microsoft.com/office/drawing/2014/main" id="{C0B4C3B0-3562-C640-972F-561F6B9FC7BF}"/>
                </a:ext>
              </a:extLst>
            </p:cNvPr>
            <p:cNvSpPr>
              <a:spLocks noChangeShapeType="1"/>
            </p:cNvSpPr>
            <p:nvPr/>
          </p:nvSpPr>
          <p:spPr bwMode="auto">
            <a:xfrm>
              <a:off x="739" y="1379"/>
              <a:ext cx="1" cy="128"/>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578" name="Line 64">
              <a:extLst>
                <a:ext uri="{FF2B5EF4-FFF2-40B4-BE49-F238E27FC236}">
                  <a16:creationId xmlns:a16="http://schemas.microsoft.com/office/drawing/2014/main" id="{B6C96F5A-15BB-4D43-A34D-A5CDDDD22824}"/>
                </a:ext>
              </a:extLst>
            </p:cNvPr>
            <p:cNvSpPr>
              <a:spLocks noChangeShapeType="1"/>
            </p:cNvSpPr>
            <p:nvPr/>
          </p:nvSpPr>
          <p:spPr bwMode="auto">
            <a:xfrm flipV="1">
              <a:off x="894" y="1379"/>
              <a:ext cx="1" cy="130"/>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79" name="Line 65">
              <a:extLst>
                <a:ext uri="{FF2B5EF4-FFF2-40B4-BE49-F238E27FC236}">
                  <a16:creationId xmlns:a16="http://schemas.microsoft.com/office/drawing/2014/main" id="{56EEEDCA-7BFB-744E-A38C-823E62E8DAAC}"/>
                </a:ext>
              </a:extLst>
            </p:cNvPr>
            <p:cNvSpPr>
              <a:spLocks noChangeShapeType="1"/>
            </p:cNvSpPr>
            <p:nvPr/>
          </p:nvSpPr>
          <p:spPr bwMode="auto">
            <a:xfrm flipV="1">
              <a:off x="879" y="1379"/>
              <a:ext cx="1" cy="133"/>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0" name="Line 66">
              <a:extLst>
                <a:ext uri="{FF2B5EF4-FFF2-40B4-BE49-F238E27FC236}">
                  <a16:creationId xmlns:a16="http://schemas.microsoft.com/office/drawing/2014/main" id="{F16238A7-FDC3-194B-9BA8-EC322224F3D5}"/>
                </a:ext>
              </a:extLst>
            </p:cNvPr>
            <p:cNvSpPr>
              <a:spLocks noChangeShapeType="1"/>
            </p:cNvSpPr>
            <p:nvPr/>
          </p:nvSpPr>
          <p:spPr bwMode="auto">
            <a:xfrm flipV="1">
              <a:off x="864"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1" name="Line 67">
              <a:extLst>
                <a:ext uri="{FF2B5EF4-FFF2-40B4-BE49-F238E27FC236}">
                  <a16:creationId xmlns:a16="http://schemas.microsoft.com/office/drawing/2014/main" id="{DE7DC3A6-FC84-634B-86A7-991C999BE819}"/>
                </a:ext>
              </a:extLst>
            </p:cNvPr>
            <p:cNvSpPr>
              <a:spLocks noChangeShapeType="1"/>
            </p:cNvSpPr>
            <p:nvPr/>
          </p:nvSpPr>
          <p:spPr bwMode="auto">
            <a:xfrm flipV="1">
              <a:off x="849"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2" name="Line 68">
              <a:extLst>
                <a:ext uri="{FF2B5EF4-FFF2-40B4-BE49-F238E27FC236}">
                  <a16:creationId xmlns:a16="http://schemas.microsoft.com/office/drawing/2014/main" id="{86993012-D71A-B64D-9201-CE2D73CD6E21}"/>
                </a:ext>
              </a:extLst>
            </p:cNvPr>
            <p:cNvSpPr>
              <a:spLocks noChangeShapeType="1"/>
            </p:cNvSpPr>
            <p:nvPr/>
          </p:nvSpPr>
          <p:spPr bwMode="auto">
            <a:xfrm flipV="1">
              <a:off x="832" y="1379"/>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3" name="Line 69">
              <a:extLst>
                <a:ext uri="{FF2B5EF4-FFF2-40B4-BE49-F238E27FC236}">
                  <a16:creationId xmlns:a16="http://schemas.microsoft.com/office/drawing/2014/main" id="{0B407106-5936-4F4C-8654-E0FA7D018A45}"/>
                </a:ext>
              </a:extLst>
            </p:cNvPr>
            <p:cNvSpPr>
              <a:spLocks noChangeShapeType="1"/>
            </p:cNvSpPr>
            <p:nvPr/>
          </p:nvSpPr>
          <p:spPr bwMode="auto">
            <a:xfrm flipV="1">
              <a:off x="817"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4" name="Line 70">
              <a:extLst>
                <a:ext uri="{FF2B5EF4-FFF2-40B4-BE49-F238E27FC236}">
                  <a16:creationId xmlns:a16="http://schemas.microsoft.com/office/drawing/2014/main" id="{93349E86-49E5-3647-BD6B-CEC7B5FEE353}"/>
                </a:ext>
              </a:extLst>
            </p:cNvPr>
            <p:cNvSpPr>
              <a:spLocks noChangeShapeType="1"/>
            </p:cNvSpPr>
            <p:nvPr/>
          </p:nvSpPr>
          <p:spPr bwMode="auto">
            <a:xfrm>
              <a:off x="802" y="1379"/>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5" name="Line 71">
              <a:extLst>
                <a:ext uri="{FF2B5EF4-FFF2-40B4-BE49-F238E27FC236}">
                  <a16:creationId xmlns:a16="http://schemas.microsoft.com/office/drawing/2014/main" id="{825819F9-8772-9A48-9E39-E04DB14780AD}"/>
                </a:ext>
              </a:extLst>
            </p:cNvPr>
            <p:cNvSpPr>
              <a:spLocks noChangeShapeType="1"/>
            </p:cNvSpPr>
            <p:nvPr/>
          </p:nvSpPr>
          <p:spPr bwMode="auto">
            <a:xfrm>
              <a:off x="787"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6" name="Line 72">
              <a:extLst>
                <a:ext uri="{FF2B5EF4-FFF2-40B4-BE49-F238E27FC236}">
                  <a16:creationId xmlns:a16="http://schemas.microsoft.com/office/drawing/2014/main" id="{E94EBF53-0E0C-5B4D-8BB7-7F8C42BD7B61}"/>
                </a:ext>
              </a:extLst>
            </p:cNvPr>
            <p:cNvSpPr>
              <a:spLocks noChangeShapeType="1"/>
            </p:cNvSpPr>
            <p:nvPr/>
          </p:nvSpPr>
          <p:spPr bwMode="auto">
            <a:xfrm>
              <a:off x="772"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7" name="Line 73">
              <a:extLst>
                <a:ext uri="{FF2B5EF4-FFF2-40B4-BE49-F238E27FC236}">
                  <a16:creationId xmlns:a16="http://schemas.microsoft.com/office/drawing/2014/main" id="{DEABF5CB-8A32-CB4F-9C1F-1B6A50AA7F3B}"/>
                </a:ext>
              </a:extLst>
            </p:cNvPr>
            <p:cNvSpPr>
              <a:spLocks noChangeShapeType="1"/>
            </p:cNvSpPr>
            <p:nvPr/>
          </p:nvSpPr>
          <p:spPr bwMode="auto">
            <a:xfrm>
              <a:off x="757" y="1379"/>
              <a:ext cx="1" cy="133"/>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8" name="Line 74">
              <a:extLst>
                <a:ext uri="{FF2B5EF4-FFF2-40B4-BE49-F238E27FC236}">
                  <a16:creationId xmlns:a16="http://schemas.microsoft.com/office/drawing/2014/main" id="{19EE750B-C69A-4D47-BC5A-275DA5C99D15}"/>
                </a:ext>
              </a:extLst>
            </p:cNvPr>
            <p:cNvSpPr>
              <a:spLocks noChangeShapeType="1"/>
            </p:cNvSpPr>
            <p:nvPr/>
          </p:nvSpPr>
          <p:spPr bwMode="auto">
            <a:xfrm>
              <a:off x="742" y="1379"/>
              <a:ext cx="1" cy="130"/>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589" name="Freeform 75">
              <a:extLst>
                <a:ext uri="{FF2B5EF4-FFF2-40B4-BE49-F238E27FC236}">
                  <a16:creationId xmlns:a16="http://schemas.microsoft.com/office/drawing/2014/main" id="{0747456E-CE78-0344-AA76-F7C89AF28774}"/>
                </a:ext>
              </a:extLst>
            </p:cNvPr>
            <p:cNvSpPr>
              <a:spLocks/>
            </p:cNvSpPr>
            <p:nvPr/>
          </p:nvSpPr>
          <p:spPr bwMode="auto">
            <a:xfrm>
              <a:off x="727" y="1376"/>
              <a:ext cx="182" cy="19"/>
            </a:xfrm>
            <a:custGeom>
              <a:avLst/>
              <a:gdLst>
                <a:gd name="T0" fmla="*/ 1132 w 73"/>
                <a:gd name="T1" fmla="*/ 81 h 7"/>
                <a:gd name="T2" fmla="*/ 558 w 73"/>
                <a:gd name="T3" fmla="*/ 0 h 7"/>
                <a:gd name="T4" fmla="*/ 0 w 73"/>
                <a:gd name="T5" fmla="*/ 81 h 7"/>
                <a:gd name="T6" fmla="*/ 0 w 73"/>
                <a:gd name="T7" fmla="*/ 81 h 7"/>
                <a:gd name="T8" fmla="*/ 558 w 73"/>
                <a:gd name="T9" fmla="*/ 141 h 7"/>
                <a:gd name="T10" fmla="*/ 1132 w 73"/>
                <a:gd name="T11" fmla="*/ 81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
                  <a:moveTo>
                    <a:pt x="73" y="4"/>
                  </a:moveTo>
                  <a:cubicBezTo>
                    <a:pt x="73" y="2"/>
                    <a:pt x="57" y="0"/>
                    <a:pt x="36" y="0"/>
                  </a:cubicBezTo>
                  <a:cubicBezTo>
                    <a:pt x="16" y="0"/>
                    <a:pt x="0" y="2"/>
                    <a:pt x="0" y="4"/>
                  </a:cubicBezTo>
                  <a:cubicBezTo>
                    <a:pt x="0" y="4"/>
                    <a:pt x="0" y="4"/>
                    <a:pt x="0" y="4"/>
                  </a:cubicBezTo>
                  <a:cubicBezTo>
                    <a:pt x="0" y="6"/>
                    <a:pt x="16" y="7"/>
                    <a:pt x="36" y="7"/>
                  </a:cubicBezTo>
                  <a:cubicBezTo>
                    <a:pt x="57" y="7"/>
                    <a:pt x="73" y="6"/>
                    <a:pt x="73" y="4"/>
                  </a:cubicBezTo>
                </a:path>
              </a:pathLst>
            </a:custGeom>
            <a:solidFill>
              <a:srgbClr val="EFF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590" name="Freeform 76">
              <a:extLst>
                <a:ext uri="{FF2B5EF4-FFF2-40B4-BE49-F238E27FC236}">
                  <a16:creationId xmlns:a16="http://schemas.microsoft.com/office/drawing/2014/main" id="{D611508F-DD8A-B54F-8F1B-8F06F8D0A548}"/>
                </a:ext>
              </a:extLst>
            </p:cNvPr>
            <p:cNvSpPr>
              <a:spLocks/>
            </p:cNvSpPr>
            <p:nvPr/>
          </p:nvSpPr>
          <p:spPr bwMode="auto">
            <a:xfrm>
              <a:off x="727" y="1376"/>
              <a:ext cx="182" cy="19"/>
            </a:xfrm>
            <a:custGeom>
              <a:avLst/>
              <a:gdLst>
                <a:gd name="T0" fmla="*/ 1132 w 73"/>
                <a:gd name="T1" fmla="*/ 81 h 7"/>
                <a:gd name="T2" fmla="*/ 558 w 73"/>
                <a:gd name="T3" fmla="*/ 0 h 7"/>
                <a:gd name="T4" fmla="*/ 0 w 73"/>
                <a:gd name="T5" fmla="*/ 81 h 7"/>
                <a:gd name="T6" fmla="*/ 0 w 73"/>
                <a:gd name="T7" fmla="*/ 81 h 7"/>
                <a:gd name="T8" fmla="*/ 558 w 73"/>
                <a:gd name="T9" fmla="*/ 141 h 7"/>
                <a:gd name="T10" fmla="*/ 1132 w 73"/>
                <a:gd name="T11" fmla="*/ 81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
                  <a:moveTo>
                    <a:pt x="73" y="4"/>
                  </a:moveTo>
                  <a:cubicBezTo>
                    <a:pt x="73" y="2"/>
                    <a:pt x="57" y="0"/>
                    <a:pt x="36" y="0"/>
                  </a:cubicBezTo>
                  <a:cubicBezTo>
                    <a:pt x="16" y="0"/>
                    <a:pt x="0" y="2"/>
                    <a:pt x="0" y="4"/>
                  </a:cubicBezTo>
                  <a:cubicBezTo>
                    <a:pt x="0" y="4"/>
                    <a:pt x="0" y="4"/>
                    <a:pt x="0" y="4"/>
                  </a:cubicBezTo>
                  <a:cubicBezTo>
                    <a:pt x="0" y="6"/>
                    <a:pt x="16" y="7"/>
                    <a:pt x="36" y="7"/>
                  </a:cubicBezTo>
                  <a:cubicBezTo>
                    <a:pt x="57" y="7"/>
                    <a:pt x="73" y="6"/>
                    <a:pt x="73" y="4"/>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91" name="Freeform 77">
              <a:extLst>
                <a:ext uri="{FF2B5EF4-FFF2-40B4-BE49-F238E27FC236}">
                  <a16:creationId xmlns:a16="http://schemas.microsoft.com/office/drawing/2014/main" id="{2F6EB2E2-366A-4D47-B066-03977F53B892}"/>
                </a:ext>
              </a:extLst>
            </p:cNvPr>
            <p:cNvSpPr>
              <a:spLocks/>
            </p:cNvSpPr>
            <p:nvPr/>
          </p:nvSpPr>
          <p:spPr bwMode="auto">
            <a:xfrm>
              <a:off x="727" y="1376"/>
              <a:ext cx="182" cy="139"/>
            </a:xfrm>
            <a:custGeom>
              <a:avLst/>
              <a:gdLst>
                <a:gd name="T0" fmla="*/ 1132 w 73"/>
                <a:gd name="T1" fmla="*/ 914 h 52"/>
                <a:gd name="T2" fmla="*/ 1132 w 73"/>
                <a:gd name="T3" fmla="*/ 78 h 52"/>
                <a:gd name="T4" fmla="*/ 558 w 73"/>
                <a:gd name="T5" fmla="*/ 0 h 52"/>
                <a:gd name="T6" fmla="*/ 0 w 73"/>
                <a:gd name="T7" fmla="*/ 78 h 52"/>
                <a:gd name="T8" fmla="*/ 0 w 73"/>
                <a:gd name="T9" fmla="*/ 914 h 52"/>
                <a:gd name="T10" fmla="*/ 0 w 73"/>
                <a:gd name="T11" fmla="*/ 914 h 52"/>
                <a:gd name="T12" fmla="*/ 558 w 73"/>
                <a:gd name="T13" fmla="*/ 994 h 52"/>
                <a:gd name="T14" fmla="*/ 1132 w 73"/>
                <a:gd name="T15" fmla="*/ 914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52">
                  <a:moveTo>
                    <a:pt x="73" y="48"/>
                  </a:moveTo>
                  <a:cubicBezTo>
                    <a:pt x="73" y="4"/>
                    <a:pt x="73" y="4"/>
                    <a:pt x="73" y="4"/>
                  </a:cubicBezTo>
                  <a:cubicBezTo>
                    <a:pt x="73" y="2"/>
                    <a:pt x="57" y="0"/>
                    <a:pt x="36" y="0"/>
                  </a:cubicBezTo>
                  <a:cubicBezTo>
                    <a:pt x="16" y="0"/>
                    <a:pt x="0" y="2"/>
                    <a:pt x="0" y="4"/>
                  </a:cubicBezTo>
                  <a:cubicBezTo>
                    <a:pt x="0" y="48"/>
                    <a:pt x="0" y="48"/>
                    <a:pt x="0" y="48"/>
                  </a:cubicBezTo>
                  <a:cubicBezTo>
                    <a:pt x="0" y="48"/>
                    <a:pt x="0" y="48"/>
                    <a:pt x="0" y="48"/>
                  </a:cubicBezTo>
                  <a:cubicBezTo>
                    <a:pt x="0" y="50"/>
                    <a:pt x="16" y="52"/>
                    <a:pt x="36" y="52"/>
                  </a:cubicBezTo>
                  <a:cubicBezTo>
                    <a:pt x="57" y="52"/>
                    <a:pt x="73" y="50"/>
                    <a:pt x="73" y="48"/>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592" name="Oval 78">
              <a:extLst>
                <a:ext uri="{FF2B5EF4-FFF2-40B4-BE49-F238E27FC236}">
                  <a16:creationId xmlns:a16="http://schemas.microsoft.com/office/drawing/2014/main" id="{2686D7AF-2852-FA40-B234-BC41AB9C21EC}"/>
                </a:ext>
              </a:extLst>
            </p:cNvPr>
            <p:cNvSpPr>
              <a:spLocks noChangeArrowheads="1"/>
            </p:cNvSpPr>
            <p:nvPr/>
          </p:nvSpPr>
          <p:spPr bwMode="auto">
            <a:xfrm>
              <a:off x="784" y="2267"/>
              <a:ext cx="20" cy="2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593" name="Oval 79">
              <a:extLst>
                <a:ext uri="{FF2B5EF4-FFF2-40B4-BE49-F238E27FC236}">
                  <a16:creationId xmlns:a16="http://schemas.microsoft.com/office/drawing/2014/main" id="{E5CF2620-4552-2242-B313-8164B2974B21}"/>
                </a:ext>
              </a:extLst>
            </p:cNvPr>
            <p:cNvSpPr>
              <a:spLocks noChangeArrowheads="1"/>
            </p:cNvSpPr>
            <p:nvPr/>
          </p:nvSpPr>
          <p:spPr bwMode="auto">
            <a:xfrm>
              <a:off x="809" y="2272"/>
              <a:ext cx="10" cy="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594" name="Oval 80">
              <a:extLst>
                <a:ext uri="{FF2B5EF4-FFF2-40B4-BE49-F238E27FC236}">
                  <a16:creationId xmlns:a16="http://schemas.microsoft.com/office/drawing/2014/main" id="{3A443DF9-9394-9743-A302-A299CBC25126}"/>
                </a:ext>
              </a:extLst>
            </p:cNvPr>
            <p:cNvSpPr>
              <a:spLocks noChangeArrowheads="1"/>
            </p:cNvSpPr>
            <p:nvPr/>
          </p:nvSpPr>
          <p:spPr bwMode="auto">
            <a:xfrm>
              <a:off x="769" y="226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grpSp>
      <p:sp>
        <p:nvSpPr>
          <p:cNvPr id="596" name="CaixaDeTexto 589">
            <a:extLst>
              <a:ext uri="{FF2B5EF4-FFF2-40B4-BE49-F238E27FC236}">
                <a16:creationId xmlns:a16="http://schemas.microsoft.com/office/drawing/2014/main" id="{E8A64372-173B-3D46-81F9-E2545A89F5AB}"/>
              </a:ext>
            </a:extLst>
          </p:cNvPr>
          <p:cNvSpPr txBox="1"/>
          <p:nvPr/>
        </p:nvSpPr>
        <p:spPr>
          <a:xfrm>
            <a:off x="7219579" y="3196765"/>
            <a:ext cx="612668" cy="276999"/>
          </a:xfrm>
          <a:prstGeom prst="rect">
            <a:avLst/>
          </a:prstGeom>
          <a:noFill/>
        </p:spPr>
        <p:txBody>
          <a:bodyPr wrap="none" rtlCol="0">
            <a:spAutoFit/>
          </a:bodyPr>
          <a:lstStyle/>
          <a:p>
            <a:r>
              <a:rPr lang="pt-PT" sz="1200" b="1" dirty="0"/>
              <a:t>GC-MS</a:t>
            </a:r>
          </a:p>
        </p:txBody>
      </p:sp>
      <p:sp>
        <p:nvSpPr>
          <p:cNvPr id="8" name="TextBox 7">
            <a:extLst>
              <a:ext uri="{FF2B5EF4-FFF2-40B4-BE49-F238E27FC236}">
                <a16:creationId xmlns:a16="http://schemas.microsoft.com/office/drawing/2014/main" id="{BE8E838E-13E7-CB4B-8B08-1A6AF9FB5230}"/>
              </a:ext>
            </a:extLst>
          </p:cNvPr>
          <p:cNvSpPr txBox="1"/>
          <p:nvPr/>
        </p:nvSpPr>
        <p:spPr>
          <a:xfrm>
            <a:off x="4188469" y="2398504"/>
            <a:ext cx="1760418" cy="253916"/>
          </a:xfrm>
          <a:prstGeom prst="rect">
            <a:avLst/>
          </a:prstGeom>
          <a:noFill/>
        </p:spPr>
        <p:txBody>
          <a:bodyPr wrap="none" rtlCol="0">
            <a:spAutoFit/>
          </a:bodyPr>
          <a:lstStyle/>
          <a:p>
            <a:r>
              <a:rPr lang="en-US" sz="1050" dirty="0"/>
              <a:t>Extraction (</a:t>
            </a:r>
            <a:r>
              <a:rPr lang="en-US" sz="1050" dirty="0" err="1"/>
              <a:t>Methanol:Water</a:t>
            </a:r>
            <a:r>
              <a:rPr lang="en-US" sz="1050" dirty="0"/>
              <a:t>)</a:t>
            </a:r>
          </a:p>
        </p:txBody>
      </p:sp>
      <p:pic>
        <p:nvPicPr>
          <p:cNvPr id="1009" name="Picture 1008">
            <a:extLst>
              <a:ext uri="{FF2B5EF4-FFF2-40B4-BE49-F238E27FC236}">
                <a16:creationId xmlns:a16="http://schemas.microsoft.com/office/drawing/2014/main" id="{B7B2E048-A338-CB4D-9638-F1AA949F7FFC}"/>
              </a:ext>
            </a:extLst>
          </p:cNvPr>
          <p:cNvPicPr>
            <a:picLocks noChangeAspect="1"/>
          </p:cNvPicPr>
          <p:nvPr/>
        </p:nvPicPr>
        <p:blipFill>
          <a:blip r:embed="rId5"/>
          <a:stretch>
            <a:fillRect/>
          </a:stretch>
        </p:blipFill>
        <p:spPr>
          <a:xfrm>
            <a:off x="4770322" y="2610725"/>
            <a:ext cx="258477" cy="434997"/>
          </a:xfrm>
          <a:prstGeom prst="rect">
            <a:avLst/>
          </a:prstGeom>
        </p:spPr>
      </p:pic>
      <p:sp>
        <p:nvSpPr>
          <p:cNvPr id="1010" name="TextBox 1009">
            <a:extLst>
              <a:ext uri="{FF2B5EF4-FFF2-40B4-BE49-F238E27FC236}">
                <a16:creationId xmlns:a16="http://schemas.microsoft.com/office/drawing/2014/main" id="{F47476ED-53A7-5443-9F6D-BC734F6C3675}"/>
              </a:ext>
            </a:extLst>
          </p:cNvPr>
          <p:cNvSpPr txBox="1"/>
          <p:nvPr/>
        </p:nvSpPr>
        <p:spPr>
          <a:xfrm>
            <a:off x="6512841" y="4729922"/>
            <a:ext cx="2026143" cy="523220"/>
          </a:xfrm>
          <a:prstGeom prst="rect">
            <a:avLst/>
          </a:prstGeom>
          <a:noFill/>
          <a:ln w="38100">
            <a:solidFill>
              <a:schemeClr val="accent3">
                <a:lumMod val="60000"/>
                <a:lumOff val="40000"/>
              </a:schemeClr>
            </a:solidFill>
          </a:ln>
        </p:spPr>
        <p:txBody>
          <a:bodyPr wrap="square" rtlCol="0">
            <a:spAutoFit/>
          </a:bodyPr>
          <a:lstStyle/>
          <a:p>
            <a:pPr algn="ctr"/>
            <a:r>
              <a:rPr lang="en-US" sz="1400" dirty="0"/>
              <a:t>Intracellular metabolome analysis</a:t>
            </a:r>
          </a:p>
        </p:txBody>
      </p:sp>
      <p:pic>
        <p:nvPicPr>
          <p:cNvPr id="1017" name="Picture 1016">
            <a:extLst>
              <a:ext uri="{FF2B5EF4-FFF2-40B4-BE49-F238E27FC236}">
                <a16:creationId xmlns:a16="http://schemas.microsoft.com/office/drawing/2014/main" id="{B487BAD1-F482-7743-A44C-CEC49D2904E3}"/>
              </a:ext>
            </a:extLst>
          </p:cNvPr>
          <p:cNvPicPr>
            <a:picLocks noChangeAspect="1"/>
          </p:cNvPicPr>
          <p:nvPr/>
        </p:nvPicPr>
        <p:blipFill rotWithShape="1">
          <a:blip r:embed="rId3"/>
          <a:srcRect l="72676" t="19719" r="3674" b="16611"/>
          <a:stretch/>
        </p:blipFill>
        <p:spPr>
          <a:xfrm>
            <a:off x="1043412" y="2923858"/>
            <a:ext cx="821064" cy="656484"/>
          </a:xfrm>
          <a:prstGeom prst="rect">
            <a:avLst/>
          </a:prstGeom>
        </p:spPr>
      </p:pic>
      <p:pic>
        <p:nvPicPr>
          <p:cNvPr id="2" name="Picture 1">
            <a:extLst>
              <a:ext uri="{FF2B5EF4-FFF2-40B4-BE49-F238E27FC236}">
                <a16:creationId xmlns:a16="http://schemas.microsoft.com/office/drawing/2014/main" id="{3E8EAC53-F605-4947-B8BF-5F2614EBB455}"/>
              </a:ext>
            </a:extLst>
          </p:cNvPr>
          <p:cNvPicPr>
            <a:picLocks noChangeAspect="1"/>
          </p:cNvPicPr>
          <p:nvPr/>
        </p:nvPicPr>
        <p:blipFill>
          <a:blip r:embed="rId6"/>
          <a:stretch>
            <a:fillRect/>
          </a:stretch>
        </p:blipFill>
        <p:spPr>
          <a:xfrm>
            <a:off x="941251" y="1664199"/>
            <a:ext cx="1185127" cy="679889"/>
          </a:xfrm>
          <a:prstGeom prst="rect">
            <a:avLst/>
          </a:prstGeom>
        </p:spPr>
      </p:pic>
      <p:cxnSp>
        <p:nvCxnSpPr>
          <p:cNvPr id="179" name="Conexão Reta Unidirecional 150">
            <a:extLst>
              <a:ext uri="{FF2B5EF4-FFF2-40B4-BE49-F238E27FC236}">
                <a16:creationId xmlns:a16="http://schemas.microsoft.com/office/drawing/2014/main" id="{F6A30AAC-9955-9642-8088-25DD11326F49}"/>
              </a:ext>
            </a:extLst>
          </p:cNvPr>
          <p:cNvCxnSpPr>
            <a:cxnSpLocks/>
          </p:cNvCxnSpPr>
          <p:nvPr/>
        </p:nvCxnSpPr>
        <p:spPr>
          <a:xfrm>
            <a:off x="1448906" y="2371301"/>
            <a:ext cx="0" cy="501154"/>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2" name="Picture 181">
            <a:extLst>
              <a:ext uri="{FF2B5EF4-FFF2-40B4-BE49-F238E27FC236}">
                <a16:creationId xmlns:a16="http://schemas.microsoft.com/office/drawing/2014/main" id="{E02285C4-8F34-EF4C-8F42-C2E45FAD6C8D}"/>
              </a:ext>
            </a:extLst>
          </p:cNvPr>
          <p:cNvPicPr>
            <a:picLocks noChangeAspect="1"/>
          </p:cNvPicPr>
          <p:nvPr/>
        </p:nvPicPr>
        <p:blipFill rotWithShape="1">
          <a:blip r:embed="rId3"/>
          <a:srcRect l="72676" t="19719" r="3674" b="16611"/>
          <a:stretch/>
        </p:blipFill>
        <p:spPr>
          <a:xfrm>
            <a:off x="2463998" y="3728675"/>
            <a:ext cx="821064" cy="656484"/>
          </a:xfrm>
          <a:prstGeom prst="rect">
            <a:avLst/>
          </a:prstGeom>
        </p:spPr>
      </p:pic>
      <p:pic>
        <p:nvPicPr>
          <p:cNvPr id="12" name="Picture 11">
            <a:extLst>
              <a:ext uri="{FF2B5EF4-FFF2-40B4-BE49-F238E27FC236}">
                <a16:creationId xmlns:a16="http://schemas.microsoft.com/office/drawing/2014/main" id="{5CD986F4-4202-3142-BC1F-926E9EC3D6A3}"/>
              </a:ext>
            </a:extLst>
          </p:cNvPr>
          <p:cNvPicPr>
            <a:picLocks noChangeAspect="1"/>
          </p:cNvPicPr>
          <p:nvPr/>
        </p:nvPicPr>
        <p:blipFill>
          <a:blip r:embed="rId7"/>
          <a:stretch>
            <a:fillRect/>
          </a:stretch>
        </p:blipFill>
        <p:spPr>
          <a:xfrm rot="2321119">
            <a:off x="1613100" y="3714127"/>
            <a:ext cx="841072" cy="205012"/>
          </a:xfrm>
          <a:prstGeom prst="rect">
            <a:avLst/>
          </a:prstGeom>
        </p:spPr>
      </p:pic>
      <p:sp>
        <p:nvSpPr>
          <p:cNvPr id="197" name="Rectangle 196">
            <a:extLst>
              <a:ext uri="{FF2B5EF4-FFF2-40B4-BE49-F238E27FC236}">
                <a16:creationId xmlns:a16="http://schemas.microsoft.com/office/drawing/2014/main" id="{2BF31E45-55AB-CF4B-A6B1-0D465AE77421}"/>
              </a:ext>
            </a:extLst>
          </p:cNvPr>
          <p:cNvSpPr/>
          <p:nvPr/>
        </p:nvSpPr>
        <p:spPr>
          <a:xfrm flipV="1">
            <a:off x="1912730" y="1052035"/>
            <a:ext cx="5260230"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6" name="Conexão Reta Unidirecional 150">
            <a:extLst>
              <a:ext uri="{FF2B5EF4-FFF2-40B4-BE49-F238E27FC236}">
                <a16:creationId xmlns:a16="http://schemas.microsoft.com/office/drawing/2014/main" id="{E0CCB90F-5582-3641-9A05-568861E314EA}"/>
              </a:ext>
            </a:extLst>
          </p:cNvPr>
          <p:cNvCxnSpPr>
            <a:cxnSpLocks/>
          </p:cNvCxnSpPr>
          <p:nvPr/>
        </p:nvCxnSpPr>
        <p:spPr>
          <a:xfrm flipV="1">
            <a:off x="1823151" y="2581517"/>
            <a:ext cx="680983" cy="428854"/>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Conexão Reta Unidirecional 150">
            <a:extLst>
              <a:ext uri="{FF2B5EF4-FFF2-40B4-BE49-F238E27FC236}">
                <a16:creationId xmlns:a16="http://schemas.microsoft.com/office/drawing/2014/main" id="{90D6447A-97CA-C649-9F78-6D613FB50D8A}"/>
              </a:ext>
            </a:extLst>
          </p:cNvPr>
          <p:cNvCxnSpPr>
            <a:cxnSpLocks/>
          </p:cNvCxnSpPr>
          <p:nvPr/>
        </p:nvCxnSpPr>
        <p:spPr>
          <a:xfrm>
            <a:off x="1832742" y="3447782"/>
            <a:ext cx="600791" cy="474901"/>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Conexão Reta Unidirecional 150">
            <a:extLst>
              <a:ext uri="{FF2B5EF4-FFF2-40B4-BE49-F238E27FC236}">
                <a16:creationId xmlns:a16="http://schemas.microsoft.com/office/drawing/2014/main" id="{783F2B30-A1DF-2048-A5E2-B161A3B1FFFF}"/>
              </a:ext>
            </a:extLst>
          </p:cNvPr>
          <p:cNvCxnSpPr>
            <a:cxnSpLocks/>
          </p:cNvCxnSpPr>
          <p:nvPr/>
        </p:nvCxnSpPr>
        <p:spPr>
          <a:xfrm>
            <a:off x="3349535" y="2524031"/>
            <a:ext cx="900000" cy="0"/>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Conexão Reta Unidirecional 150">
            <a:extLst>
              <a:ext uri="{FF2B5EF4-FFF2-40B4-BE49-F238E27FC236}">
                <a16:creationId xmlns:a16="http://schemas.microsoft.com/office/drawing/2014/main" id="{9DDF976E-24A5-E641-8782-76524C0E7C84}"/>
              </a:ext>
            </a:extLst>
          </p:cNvPr>
          <p:cNvCxnSpPr>
            <a:cxnSpLocks/>
          </p:cNvCxnSpPr>
          <p:nvPr/>
        </p:nvCxnSpPr>
        <p:spPr>
          <a:xfrm>
            <a:off x="3348038" y="4116773"/>
            <a:ext cx="900000" cy="0"/>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3" name="Picture 222">
            <a:extLst>
              <a:ext uri="{FF2B5EF4-FFF2-40B4-BE49-F238E27FC236}">
                <a16:creationId xmlns:a16="http://schemas.microsoft.com/office/drawing/2014/main" id="{C6999C4E-D0A1-834D-A821-A61378C699D0}"/>
              </a:ext>
            </a:extLst>
          </p:cNvPr>
          <p:cNvPicPr>
            <a:picLocks noChangeAspect="1"/>
          </p:cNvPicPr>
          <p:nvPr/>
        </p:nvPicPr>
        <p:blipFill>
          <a:blip r:embed="rId5"/>
          <a:stretch>
            <a:fillRect/>
          </a:stretch>
        </p:blipFill>
        <p:spPr>
          <a:xfrm>
            <a:off x="4773534" y="4168869"/>
            <a:ext cx="258477" cy="434997"/>
          </a:xfrm>
          <a:prstGeom prst="rect">
            <a:avLst/>
          </a:prstGeom>
        </p:spPr>
      </p:pic>
      <p:sp>
        <p:nvSpPr>
          <p:cNvPr id="225" name="TextBox 224">
            <a:extLst>
              <a:ext uri="{FF2B5EF4-FFF2-40B4-BE49-F238E27FC236}">
                <a16:creationId xmlns:a16="http://schemas.microsoft.com/office/drawing/2014/main" id="{A98E03AF-217D-7343-BFBE-D5C0CD99FC3C}"/>
              </a:ext>
            </a:extLst>
          </p:cNvPr>
          <p:cNvSpPr txBox="1"/>
          <p:nvPr/>
        </p:nvSpPr>
        <p:spPr>
          <a:xfrm>
            <a:off x="4172031" y="3976367"/>
            <a:ext cx="1760418" cy="253916"/>
          </a:xfrm>
          <a:prstGeom prst="rect">
            <a:avLst/>
          </a:prstGeom>
          <a:noFill/>
        </p:spPr>
        <p:txBody>
          <a:bodyPr wrap="none" rtlCol="0">
            <a:spAutoFit/>
          </a:bodyPr>
          <a:lstStyle/>
          <a:p>
            <a:r>
              <a:rPr lang="en-US" sz="1050" dirty="0"/>
              <a:t>Extraction (</a:t>
            </a:r>
            <a:r>
              <a:rPr lang="en-US" sz="1050" dirty="0" err="1"/>
              <a:t>Methanol:Water</a:t>
            </a:r>
            <a:r>
              <a:rPr lang="en-US" sz="1050" dirty="0"/>
              <a:t>)</a:t>
            </a:r>
          </a:p>
        </p:txBody>
      </p:sp>
      <p:cxnSp>
        <p:nvCxnSpPr>
          <p:cNvPr id="226" name="Conexão Reta Unidirecional 150">
            <a:extLst>
              <a:ext uri="{FF2B5EF4-FFF2-40B4-BE49-F238E27FC236}">
                <a16:creationId xmlns:a16="http://schemas.microsoft.com/office/drawing/2014/main" id="{A1B54744-BC37-B640-9190-7C27CC61276B}"/>
              </a:ext>
            </a:extLst>
          </p:cNvPr>
          <p:cNvCxnSpPr>
            <a:cxnSpLocks/>
          </p:cNvCxnSpPr>
          <p:nvPr/>
        </p:nvCxnSpPr>
        <p:spPr>
          <a:xfrm>
            <a:off x="5878657" y="2531663"/>
            <a:ext cx="900000" cy="0"/>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Conexão Reta Unidirecional 150">
            <a:extLst>
              <a:ext uri="{FF2B5EF4-FFF2-40B4-BE49-F238E27FC236}">
                <a16:creationId xmlns:a16="http://schemas.microsoft.com/office/drawing/2014/main" id="{E0A3183E-95B8-4F4D-9877-FBE390E71792}"/>
              </a:ext>
            </a:extLst>
          </p:cNvPr>
          <p:cNvCxnSpPr>
            <a:cxnSpLocks/>
          </p:cNvCxnSpPr>
          <p:nvPr/>
        </p:nvCxnSpPr>
        <p:spPr>
          <a:xfrm>
            <a:off x="5873242" y="4116773"/>
            <a:ext cx="900000" cy="0"/>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8" name="Group 3">
            <a:extLst>
              <a:ext uri="{FF2B5EF4-FFF2-40B4-BE49-F238E27FC236}">
                <a16:creationId xmlns:a16="http://schemas.microsoft.com/office/drawing/2014/main" id="{28C6EECA-C586-D84A-ACF4-2D085DAAF5E6}"/>
              </a:ext>
            </a:extLst>
          </p:cNvPr>
          <p:cNvGrpSpPr>
            <a:grpSpLocks/>
          </p:cNvGrpSpPr>
          <p:nvPr/>
        </p:nvGrpSpPr>
        <p:grpSpPr bwMode="auto">
          <a:xfrm>
            <a:off x="6793231" y="3990308"/>
            <a:ext cx="88598" cy="252500"/>
            <a:chOff x="727" y="1376"/>
            <a:chExt cx="182" cy="1835"/>
          </a:xfrm>
        </p:grpSpPr>
        <p:sp>
          <p:nvSpPr>
            <p:cNvPr id="229" name="Freeform 4">
              <a:extLst>
                <a:ext uri="{FF2B5EF4-FFF2-40B4-BE49-F238E27FC236}">
                  <a16:creationId xmlns:a16="http://schemas.microsoft.com/office/drawing/2014/main" id="{F4985119-1781-D54B-9C75-81F116B9C57C}"/>
                </a:ext>
              </a:extLst>
            </p:cNvPr>
            <p:cNvSpPr>
              <a:spLocks/>
            </p:cNvSpPr>
            <p:nvPr/>
          </p:nvSpPr>
          <p:spPr bwMode="auto">
            <a:xfrm>
              <a:off x="732" y="1480"/>
              <a:ext cx="172" cy="1731"/>
            </a:xfrm>
            <a:custGeom>
              <a:avLst/>
              <a:gdLst>
                <a:gd name="T0" fmla="*/ 0 w 69"/>
                <a:gd name="T1" fmla="*/ 0 h 649"/>
                <a:gd name="T2" fmla="*/ 0 w 69"/>
                <a:gd name="T3" fmla="*/ 11824 h 649"/>
                <a:gd name="T4" fmla="*/ 528 w 69"/>
                <a:gd name="T5" fmla="*/ 12314 h 649"/>
                <a:gd name="T6" fmla="*/ 1069 w 69"/>
                <a:gd name="T7" fmla="*/ 11824 h 649"/>
                <a:gd name="T8" fmla="*/ 1069 w 69"/>
                <a:gd name="T9" fmla="*/ 0 h 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49">
                  <a:moveTo>
                    <a:pt x="0" y="0"/>
                  </a:moveTo>
                  <a:cubicBezTo>
                    <a:pt x="0" y="623"/>
                    <a:pt x="0" y="623"/>
                    <a:pt x="0" y="623"/>
                  </a:cubicBezTo>
                  <a:cubicBezTo>
                    <a:pt x="0" y="642"/>
                    <a:pt x="15" y="649"/>
                    <a:pt x="34" y="649"/>
                  </a:cubicBezTo>
                  <a:cubicBezTo>
                    <a:pt x="53" y="649"/>
                    <a:pt x="69" y="642"/>
                    <a:pt x="69" y="623"/>
                  </a:cubicBezTo>
                  <a:cubicBezTo>
                    <a:pt x="69" y="0"/>
                    <a:pt x="69" y="0"/>
                    <a:pt x="69" y="0"/>
                  </a:cubicBezTo>
                </a:path>
              </a:pathLst>
            </a:custGeom>
            <a:solidFill>
              <a:srgbClr val="DAEB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0" name="Freeform 5">
              <a:extLst>
                <a:ext uri="{FF2B5EF4-FFF2-40B4-BE49-F238E27FC236}">
                  <a16:creationId xmlns:a16="http://schemas.microsoft.com/office/drawing/2014/main" id="{4A964446-8742-AE42-8E96-E8AC53D7B294}"/>
                </a:ext>
              </a:extLst>
            </p:cNvPr>
            <p:cNvSpPr>
              <a:spLocks/>
            </p:cNvSpPr>
            <p:nvPr/>
          </p:nvSpPr>
          <p:spPr bwMode="auto">
            <a:xfrm>
              <a:off x="732" y="2267"/>
              <a:ext cx="172" cy="944"/>
            </a:xfrm>
            <a:custGeom>
              <a:avLst/>
              <a:gdLst>
                <a:gd name="T0" fmla="*/ 528 w 69"/>
                <a:gd name="T1" fmla="*/ 6712 h 354"/>
                <a:gd name="T2" fmla="*/ 1069 w 69"/>
                <a:gd name="T3" fmla="*/ 6221 h 354"/>
                <a:gd name="T4" fmla="*/ 1069 w 69"/>
                <a:gd name="T5" fmla="*/ 21 h 354"/>
                <a:gd name="T6" fmla="*/ 528 w 69"/>
                <a:gd name="T7" fmla="*/ 56 h 354"/>
                <a:gd name="T8" fmla="*/ 0 w 69"/>
                <a:gd name="T9" fmla="*/ 0 h 354"/>
                <a:gd name="T10" fmla="*/ 0 w 69"/>
                <a:gd name="T11" fmla="*/ 6221 h 354"/>
                <a:gd name="T12" fmla="*/ 528 w 69"/>
                <a:gd name="T13" fmla="*/ 6712 h 3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354">
                  <a:moveTo>
                    <a:pt x="34" y="354"/>
                  </a:moveTo>
                  <a:cubicBezTo>
                    <a:pt x="53" y="354"/>
                    <a:pt x="69" y="347"/>
                    <a:pt x="69" y="328"/>
                  </a:cubicBezTo>
                  <a:cubicBezTo>
                    <a:pt x="69" y="1"/>
                    <a:pt x="69" y="1"/>
                    <a:pt x="69" y="1"/>
                  </a:cubicBezTo>
                  <a:cubicBezTo>
                    <a:pt x="67" y="2"/>
                    <a:pt x="52" y="3"/>
                    <a:pt x="34" y="3"/>
                  </a:cubicBezTo>
                  <a:cubicBezTo>
                    <a:pt x="16" y="3"/>
                    <a:pt x="1" y="2"/>
                    <a:pt x="0" y="0"/>
                  </a:cubicBezTo>
                  <a:cubicBezTo>
                    <a:pt x="0" y="328"/>
                    <a:pt x="0" y="328"/>
                    <a:pt x="0" y="328"/>
                  </a:cubicBezTo>
                  <a:cubicBezTo>
                    <a:pt x="0" y="347"/>
                    <a:pt x="15" y="354"/>
                    <a:pt x="34" y="354"/>
                  </a:cubicBezTo>
                  <a:close/>
                </a:path>
              </a:pathLst>
            </a:custGeom>
            <a:solidFill>
              <a:srgbClr val="FDFE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1" name="Freeform 6">
              <a:extLst>
                <a:ext uri="{FF2B5EF4-FFF2-40B4-BE49-F238E27FC236}">
                  <a16:creationId xmlns:a16="http://schemas.microsoft.com/office/drawing/2014/main" id="{2D9425CB-8C1A-3E4F-AE24-0B1FCFB3BF83}"/>
                </a:ext>
              </a:extLst>
            </p:cNvPr>
            <p:cNvSpPr>
              <a:spLocks/>
            </p:cNvSpPr>
            <p:nvPr/>
          </p:nvSpPr>
          <p:spPr bwMode="auto">
            <a:xfrm>
              <a:off x="754" y="2272"/>
              <a:ext cx="125" cy="907"/>
            </a:xfrm>
            <a:custGeom>
              <a:avLst/>
              <a:gdLst>
                <a:gd name="T0" fmla="*/ 395 w 50"/>
                <a:gd name="T1" fmla="*/ 21 h 340"/>
                <a:gd name="T2" fmla="*/ 0 w 50"/>
                <a:gd name="T3" fmla="*/ 0 h 340"/>
                <a:gd name="T4" fmla="*/ 0 w 50"/>
                <a:gd name="T5" fmla="*/ 6136 h 340"/>
                <a:gd name="T6" fmla="*/ 395 w 50"/>
                <a:gd name="T7" fmla="*/ 6456 h 340"/>
                <a:gd name="T8" fmla="*/ 783 w 50"/>
                <a:gd name="T9" fmla="*/ 6136 h 340"/>
                <a:gd name="T10" fmla="*/ 783 w 50"/>
                <a:gd name="T11" fmla="*/ 0 h 340"/>
                <a:gd name="T12" fmla="*/ 395 w 50"/>
                <a:gd name="T13" fmla="*/ 21 h 3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340">
                  <a:moveTo>
                    <a:pt x="25" y="1"/>
                  </a:moveTo>
                  <a:cubicBezTo>
                    <a:pt x="15" y="1"/>
                    <a:pt x="7" y="1"/>
                    <a:pt x="0" y="0"/>
                  </a:cubicBezTo>
                  <a:cubicBezTo>
                    <a:pt x="0" y="323"/>
                    <a:pt x="0" y="323"/>
                    <a:pt x="0" y="323"/>
                  </a:cubicBezTo>
                  <a:cubicBezTo>
                    <a:pt x="0" y="336"/>
                    <a:pt x="12" y="340"/>
                    <a:pt x="25" y="340"/>
                  </a:cubicBezTo>
                  <a:cubicBezTo>
                    <a:pt x="39" y="340"/>
                    <a:pt x="50" y="336"/>
                    <a:pt x="50" y="323"/>
                  </a:cubicBezTo>
                  <a:cubicBezTo>
                    <a:pt x="50" y="0"/>
                    <a:pt x="50" y="0"/>
                    <a:pt x="50" y="0"/>
                  </a:cubicBezTo>
                  <a:cubicBezTo>
                    <a:pt x="44" y="1"/>
                    <a:pt x="35" y="1"/>
                    <a:pt x="25" y="1"/>
                  </a:cubicBezTo>
                  <a:close/>
                </a:path>
              </a:pathLst>
            </a:custGeom>
            <a:solidFill>
              <a:srgbClr val="FCEF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2" name="Freeform 7">
              <a:extLst>
                <a:ext uri="{FF2B5EF4-FFF2-40B4-BE49-F238E27FC236}">
                  <a16:creationId xmlns:a16="http://schemas.microsoft.com/office/drawing/2014/main" id="{D2785401-A942-C444-8B9D-95A134C09032}"/>
                </a:ext>
              </a:extLst>
            </p:cNvPr>
            <p:cNvSpPr>
              <a:spLocks/>
            </p:cNvSpPr>
            <p:nvPr/>
          </p:nvSpPr>
          <p:spPr bwMode="auto">
            <a:xfrm>
              <a:off x="754" y="1499"/>
              <a:ext cx="125" cy="776"/>
            </a:xfrm>
            <a:custGeom>
              <a:avLst/>
              <a:gdLst>
                <a:gd name="T0" fmla="*/ 0 w 50"/>
                <a:gd name="T1" fmla="*/ 0 h 291"/>
                <a:gd name="T2" fmla="*/ 0 w 50"/>
                <a:gd name="T3" fmla="*/ 5496 h 291"/>
                <a:gd name="T4" fmla="*/ 395 w 50"/>
                <a:gd name="T5" fmla="*/ 5517 h 291"/>
                <a:gd name="T6" fmla="*/ 783 w 50"/>
                <a:gd name="T7" fmla="*/ 5496 h 291"/>
                <a:gd name="T8" fmla="*/ 783 w 50"/>
                <a:gd name="T9" fmla="*/ 0 h 291"/>
                <a:gd name="T10" fmla="*/ 0 w 50"/>
                <a:gd name="T11" fmla="*/ 0 h 2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291">
                  <a:moveTo>
                    <a:pt x="0" y="0"/>
                  </a:moveTo>
                  <a:cubicBezTo>
                    <a:pt x="0" y="290"/>
                    <a:pt x="0" y="290"/>
                    <a:pt x="0" y="290"/>
                  </a:cubicBezTo>
                  <a:cubicBezTo>
                    <a:pt x="7" y="291"/>
                    <a:pt x="15" y="291"/>
                    <a:pt x="25" y="291"/>
                  </a:cubicBezTo>
                  <a:cubicBezTo>
                    <a:pt x="35" y="291"/>
                    <a:pt x="44" y="291"/>
                    <a:pt x="50" y="290"/>
                  </a:cubicBezTo>
                  <a:cubicBezTo>
                    <a:pt x="50" y="0"/>
                    <a:pt x="50" y="0"/>
                    <a:pt x="50" y="0"/>
                  </a:cubicBezTo>
                  <a:lnTo>
                    <a:pt x="0" y="0"/>
                  </a:lnTo>
                  <a:close/>
                </a:path>
              </a:pathLst>
            </a:custGeom>
            <a:solidFill>
              <a:srgbClr val="B1D4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3" name="Freeform 8">
              <a:extLst>
                <a:ext uri="{FF2B5EF4-FFF2-40B4-BE49-F238E27FC236}">
                  <a16:creationId xmlns:a16="http://schemas.microsoft.com/office/drawing/2014/main" id="{6686F6EE-0972-E94E-9006-86C9237149AA}"/>
                </a:ext>
              </a:extLst>
            </p:cNvPr>
            <p:cNvSpPr>
              <a:spLocks/>
            </p:cNvSpPr>
            <p:nvPr/>
          </p:nvSpPr>
          <p:spPr bwMode="auto">
            <a:xfrm>
              <a:off x="732" y="2259"/>
              <a:ext cx="172" cy="16"/>
            </a:xfrm>
            <a:custGeom>
              <a:avLst/>
              <a:gdLst>
                <a:gd name="T0" fmla="*/ 0 w 69"/>
                <a:gd name="T1" fmla="*/ 56 h 6"/>
                <a:gd name="T2" fmla="*/ 528 w 69"/>
                <a:gd name="T3" fmla="*/ 115 h 6"/>
                <a:gd name="T4" fmla="*/ 1069 w 69"/>
                <a:gd name="T5" fmla="*/ 56 h 6"/>
                <a:gd name="T6" fmla="*/ 1069 w 69"/>
                <a:gd name="T7" fmla="*/ 56 h 6"/>
                <a:gd name="T8" fmla="*/ 528 w 69"/>
                <a:gd name="T9" fmla="*/ 0 h 6"/>
                <a:gd name="T10" fmla="*/ 0 w 69"/>
                <a:gd name="T11" fmla="*/ 5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6">
                  <a:moveTo>
                    <a:pt x="0" y="3"/>
                  </a:moveTo>
                  <a:cubicBezTo>
                    <a:pt x="0" y="5"/>
                    <a:pt x="16" y="6"/>
                    <a:pt x="34" y="6"/>
                  </a:cubicBezTo>
                  <a:cubicBezTo>
                    <a:pt x="52" y="6"/>
                    <a:pt x="67" y="5"/>
                    <a:pt x="69" y="3"/>
                  </a:cubicBezTo>
                  <a:cubicBezTo>
                    <a:pt x="69" y="3"/>
                    <a:pt x="69" y="3"/>
                    <a:pt x="69" y="3"/>
                  </a:cubicBezTo>
                  <a:cubicBezTo>
                    <a:pt x="68" y="1"/>
                    <a:pt x="53" y="0"/>
                    <a:pt x="34" y="0"/>
                  </a:cubicBezTo>
                  <a:cubicBezTo>
                    <a:pt x="16" y="0"/>
                    <a:pt x="1" y="1"/>
                    <a:pt x="0" y="3"/>
                  </a:cubicBezTo>
                </a:path>
              </a:pathLst>
            </a:custGeom>
            <a:solidFill>
              <a:srgbClr val="FEF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4" name="Freeform 9">
              <a:extLst>
                <a:ext uri="{FF2B5EF4-FFF2-40B4-BE49-F238E27FC236}">
                  <a16:creationId xmlns:a16="http://schemas.microsoft.com/office/drawing/2014/main" id="{EB9C31F2-F54A-B447-827C-4C23AFFD7D87}"/>
                </a:ext>
              </a:extLst>
            </p:cNvPr>
            <p:cNvSpPr>
              <a:spLocks/>
            </p:cNvSpPr>
            <p:nvPr/>
          </p:nvSpPr>
          <p:spPr bwMode="auto">
            <a:xfrm>
              <a:off x="817" y="2272"/>
              <a:ext cx="62" cy="907"/>
            </a:xfrm>
            <a:custGeom>
              <a:avLst/>
              <a:gdLst>
                <a:gd name="T0" fmla="*/ 320 w 25"/>
                <a:gd name="T1" fmla="*/ 21 h 340"/>
                <a:gd name="T2" fmla="*/ 320 w 25"/>
                <a:gd name="T3" fmla="*/ 6077 h 340"/>
                <a:gd name="T4" fmla="*/ 0 w 25"/>
                <a:gd name="T5" fmla="*/ 6456 h 340"/>
                <a:gd name="T6" fmla="*/ 382 w 25"/>
                <a:gd name="T7" fmla="*/ 6136 h 340"/>
                <a:gd name="T8" fmla="*/ 382 w 25"/>
                <a:gd name="T9" fmla="*/ 0 h 340"/>
                <a:gd name="T10" fmla="*/ 320 w 25"/>
                <a:gd name="T11" fmla="*/ 21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340">
                  <a:moveTo>
                    <a:pt x="21" y="1"/>
                  </a:moveTo>
                  <a:cubicBezTo>
                    <a:pt x="21" y="320"/>
                    <a:pt x="21" y="320"/>
                    <a:pt x="21" y="320"/>
                  </a:cubicBezTo>
                  <a:cubicBezTo>
                    <a:pt x="21" y="335"/>
                    <a:pt x="10" y="339"/>
                    <a:pt x="0" y="340"/>
                  </a:cubicBezTo>
                  <a:cubicBezTo>
                    <a:pt x="14" y="340"/>
                    <a:pt x="25" y="336"/>
                    <a:pt x="25" y="323"/>
                  </a:cubicBezTo>
                  <a:cubicBezTo>
                    <a:pt x="25" y="0"/>
                    <a:pt x="25" y="0"/>
                    <a:pt x="25" y="0"/>
                  </a:cubicBezTo>
                  <a:cubicBezTo>
                    <a:pt x="24" y="1"/>
                    <a:pt x="22" y="1"/>
                    <a:pt x="21" y="1"/>
                  </a:cubicBezTo>
                  <a:close/>
                </a:path>
              </a:pathLst>
            </a:custGeom>
            <a:solidFill>
              <a:srgbClr val="F9C7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5" name="Freeform 10">
              <a:extLst>
                <a:ext uri="{FF2B5EF4-FFF2-40B4-BE49-F238E27FC236}">
                  <a16:creationId xmlns:a16="http://schemas.microsoft.com/office/drawing/2014/main" id="{ABBB4031-EDA7-A543-953C-EF9AB51FC477}"/>
                </a:ext>
              </a:extLst>
            </p:cNvPr>
            <p:cNvSpPr>
              <a:spLocks/>
            </p:cNvSpPr>
            <p:nvPr/>
          </p:nvSpPr>
          <p:spPr bwMode="auto">
            <a:xfrm>
              <a:off x="869" y="1499"/>
              <a:ext cx="10" cy="776"/>
            </a:xfrm>
            <a:custGeom>
              <a:avLst/>
              <a:gdLst>
                <a:gd name="T0" fmla="*/ 0 w 4"/>
                <a:gd name="T1" fmla="*/ 0 h 291"/>
                <a:gd name="T2" fmla="*/ 0 w 4"/>
                <a:gd name="T3" fmla="*/ 5517 h 291"/>
                <a:gd name="T4" fmla="*/ 63 w 4"/>
                <a:gd name="T5" fmla="*/ 5496 h 291"/>
                <a:gd name="T6" fmla="*/ 63 w 4"/>
                <a:gd name="T7" fmla="*/ 0 h 291"/>
                <a:gd name="T8" fmla="*/ 0 w 4"/>
                <a:gd name="T9" fmla="*/ 0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91">
                  <a:moveTo>
                    <a:pt x="0" y="0"/>
                  </a:moveTo>
                  <a:cubicBezTo>
                    <a:pt x="0" y="291"/>
                    <a:pt x="0" y="291"/>
                    <a:pt x="0" y="291"/>
                  </a:cubicBezTo>
                  <a:cubicBezTo>
                    <a:pt x="1" y="291"/>
                    <a:pt x="3" y="291"/>
                    <a:pt x="4" y="290"/>
                  </a:cubicBezTo>
                  <a:cubicBezTo>
                    <a:pt x="4" y="0"/>
                    <a:pt x="4" y="0"/>
                    <a:pt x="4" y="0"/>
                  </a:cubicBezTo>
                  <a:lnTo>
                    <a:pt x="0" y="0"/>
                  </a:lnTo>
                  <a:close/>
                </a:path>
              </a:pathLst>
            </a:custGeom>
            <a:solidFill>
              <a:srgbClr val="88BC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6" name="Freeform 11">
              <a:extLst>
                <a:ext uri="{FF2B5EF4-FFF2-40B4-BE49-F238E27FC236}">
                  <a16:creationId xmlns:a16="http://schemas.microsoft.com/office/drawing/2014/main" id="{8D610358-B992-684B-9189-5351F4F62022}"/>
                </a:ext>
              </a:extLst>
            </p:cNvPr>
            <p:cNvSpPr>
              <a:spLocks/>
            </p:cNvSpPr>
            <p:nvPr/>
          </p:nvSpPr>
          <p:spPr bwMode="auto">
            <a:xfrm>
              <a:off x="819" y="1485"/>
              <a:ext cx="75" cy="1715"/>
            </a:xfrm>
            <a:custGeom>
              <a:avLst/>
              <a:gdLst>
                <a:gd name="T0" fmla="*/ 425 w 30"/>
                <a:gd name="T1" fmla="*/ 56 h 643"/>
                <a:gd name="T2" fmla="*/ 425 w 30"/>
                <a:gd name="T3" fmla="*/ 11837 h 643"/>
                <a:gd name="T4" fmla="*/ 0 w 30"/>
                <a:gd name="T5" fmla="*/ 12200 h 643"/>
                <a:gd name="T6" fmla="*/ 470 w 30"/>
                <a:gd name="T7" fmla="*/ 11858 h 643"/>
                <a:gd name="T8" fmla="*/ 470 w 30"/>
                <a:gd name="T9" fmla="*/ 0 h 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43">
                  <a:moveTo>
                    <a:pt x="27" y="3"/>
                  </a:moveTo>
                  <a:cubicBezTo>
                    <a:pt x="27" y="20"/>
                    <a:pt x="27" y="614"/>
                    <a:pt x="27" y="624"/>
                  </a:cubicBezTo>
                  <a:cubicBezTo>
                    <a:pt x="27" y="634"/>
                    <a:pt x="10" y="643"/>
                    <a:pt x="0" y="643"/>
                  </a:cubicBezTo>
                  <a:cubicBezTo>
                    <a:pt x="10" y="643"/>
                    <a:pt x="30" y="641"/>
                    <a:pt x="30" y="625"/>
                  </a:cubicBezTo>
                  <a:cubicBezTo>
                    <a:pt x="30" y="609"/>
                    <a:pt x="30" y="11"/>
                    <a:pt x="30" y="0"/>
                  </a:cubicBezTo>
                </a:path>
              </a:pathLst>
            </a:custGeom>
            <a:solidFill>
              <a:srgbClr val="9FC9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7" name="Freeform 12">
              <a:extLst>
                <a:ext uri="{FF2B5EF4-FFF2-40B4-BE49-F238E27FC236}">
                  <a16:creationId xmlns:a16="http://schemas.microsoft.com/office/drawing/2014/main" id="{5C8CFB19-6D74-8C43-8518-01028C7B24BC}"/>
                </a:ext>
              </a:extLst>
            </p:cNvPr>
            <p:cNvSpPr>
              <a:spLocks/>
            </p:cNvSpPr>
            <p:nvPr/>
          </p:nvSpPr>
          <p:spPr bwMode="auto">
            <a:xfrm>
              <a:off x="819" y="2272"/>
              <a:ext cx="75" cy="928"/>
            </a:xfrm>
            <a:custGeom>
              <a:avLst/>
              <a:gdLst>
                <a:gd name="T0" fmla="*/ 470 w 30"/>
                <a:gd name="T1" fmla="*/ 0 h 348"/>
                <a:gd name="T2" fmla="*/ 425 w 30"/>
                <a:gd name="T3" fmla="*/ 0 h 348"/>
                <a:gd name="T4" fmla="*/ 425 w 30"/>
                <a:gd name="T5" fmla="*/ 6237 h 348"/>
                <a:gd name="T6" fmla="*/ 0 w 30"/>
                <a:gd name="T7" fmla="*/ 6600 h 348"/>
                <a:gd name="T8" fmla="*/ 470 w 30"/>
                <a:gd name="T9" fmla="*/ 6259 h 348"/>
                <a:gd name="T10" fmla="*/ 470 w 30"/>
                <a:gd name="T11" fmla="*/ 0 h 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48">
                  <a:moveTo>
                    <a:pt x="30" y="0"/>
                  </a:moveTo>
                  <a:cubicBezTo>
                    <a:pt x="29" y="0"/>
                    <a:pt x="28" y="0"/>
                    <a:pt x="27" y="0"/>
                  </a:cubicBezTo>
                  <a:cubicBezTo>
                    <a:pt x="27" y="329"/>
                    <a:pt x="27" y="329"/>
                    <a:pt x="27" y="329"/>
                  </a:cubicBezTo>
                  <a:cubicBezTo>
                    <a:pt x="27" y="339"/>
                    <a:pt x="10" y="348"/>
                    <a:pt x="0" y="348"/>
                  </a:cubicBezTo>
                  <a:cubicBezTo>
                    <a:pt x="10" y="348"/>
                    <a:pt x="30" y="346"/>
                    <a:pt x="30" y="330"/>
                  </a:cubicBezTo>
                  <a:lnTo>
                    <a:pt x="30" y="0"/>
                  </a:lnTo>
                  <a:close/>
                </a:path>
              </a:pathLst>
            </a:custGeom>
            <a:solidFill>
              <a:srgbClr val="FADA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38" name="Freeform 13">
              <a:extLst>
                <a:ext uri="{FF2B5EF4-FFF2-40B4-BE49-F238E27FC236}">
                  <a16:creationId xmlns:a16="http://schemas.microsoft.com/office/drawing/2014/main" id="{6174FA52-227D-0545-B6DD-65CC440059E6}"/>
                </a:ext>
              </a:extLst>
            </p:cNvPr>
            <p:cNvSpPr>
              <a:spLocks/>
            </p:cNvSpPr>
            <p:nvPr/>
          </p:nvSpPr>
          <p:spPr bwMode="auto">
            <a:xfrm>
              <a:off x="897" y="2267"/>
              <a:ext cx="7" cy="5"/>
            </a:xfrm>
            <a:custGeom>
              <a:avLst/>
              <a:gdLst>
                <a:gd name="T0" fmla="*/ 0 w 3"/>
                <a:gd name="T1" fmla="*/ 33 h 2"/>
                <a:gd name="T2" fmla="*/ 37 w 3"/>
                <a:gd name="T3" fmla="*/ 0 h 2"/>
                <a:gd name="T4" fmla="*/ 3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2"/>
                  </a:moveTo>
                  <a:cubicBezTo>
                    <a:pt x="1" y="1"/>
                    <a:pt x="3" y="1"/>
                    <a:pt x="3" y="0"/>
                  </a:cubicBezTo>
                  <a:cubicBezTo>
                    <a:pt x="3" y="0"/>
                    <a:pt x="3" y="0"/>
                    <a:pt x="3" y="0"/>
                  </a:cubicBezTo>
                </a:path>
              </a:pathLst>
            </a:custGeom>
            <a:noFill/>
            <a:ln w="31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39" name="Freeform 14">
              <a:extLst>
                <a:ext uri="{FF2B5EF4-FFF2-40B4-BE49-F238E27FC236}">
                  <a16:creationId xmlns:a16="http://schemas.microsoft.com/office/drawing/2014/main" id="{C7CA57EA-FB03-2047-8847-9219EC70CC78}"/>
                </a:ext>
              </a:extLst>
            </p:cNvPr>
            <p:cNvSpPr>
              <a:spLocks/>
            </p:cNvSpPr>
            <p:nvPr/>
          </p:nvSpPr>
          <p:spPr bwMode="auto">
            <a:xfrm>
              <a:off x="867" y="2272"/>
              <a:ext cx="30" cy="3"/>
            </a:xfrm>
            <a:custGeom>
              <a:avLst/>
              <a:gdLst>
                <a:gd name="T0" fmla="*/ 0 w 12"/>
                <a:gd name="T1" fmla="*/ 27 h 1"/>
                <a:gd name="T2" fmla="*/ 188 w 12"/>
                <a:gd name="T3" fmla="*/ 0 h 1"/>
                <a:gd name="T4" fmla="*/ 0 60000 65536"/>
                <a:gd name="T5" fmla="*/ 0 60000 65536"/>
              </a:gdLst>
              <a:ahLst/>
              <a:cxnLst>
                <a:cxn ang="T4">
                  <a:pos x="T0" y="T1"/>
                </a:cxn>
                <a:cxn ang="T5">
                  <a:pos x="T2" y="T3"/>
                </a:cxn>
              </a:cxnLst>
              <a:rect l="0" t="0" r="r" b="b"/>
              <a:pathLst>
                <a:path w="12" h="1">
                  <a:moveTo>
                    <a:pt x="0" y="1"/>
                  </a:moveTo>
                  <a:cubicBezTo>
                    <a:pt x="5" y="1"/>
                    <a:pt x="9" y="0"/>
                    <a:pt x="12" y="0"/>
                  </a:cubicBezTo>
                </a:path>
              </a:pathLst>
            </a:custGeom>
            <a:noFill/>
            <a:ln w="3175" cap="rnd">
              <a:solidFill>
                <a:srgbClr val="749FA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40" name="Freeform 15">
              <a:extLst>
                <a:ext uri="{FF2B5EF4-FFF2-40B4-BE49-F238E27FC236}">
                  <a16:creationId xmlns:a16="http://schemas.microsoft.com/office/drawing/2014/main" id="{5887B5D2-D7A1-4D48-8A17-8801B64E98D7}"/>
                </a:ext>
              </a:extLst>
            </p:cNvPr>
            <p:cNvSpPr>
              <a:spLocks/>
            </p:cNvSpPr>
            <p:nvPr/>
          </p:nvSpPr>
          <p:spPr bwMode="auto">
            <a:xfrm>
              <a:off x="732" y="2267"/>
              <a:ext cx="135" cy="8"/>
            </a:xfrm>
            <a:custGeom>
              <a:avLst/>
              <a:gdLst>
                <a:gd name="T0" fmla="*/ 0 w 54"/>
                <a:gd name="T1" fmla="*/ 0 h 3"/>
                <a:gd name="T2" fmla="*/ 533 w 54"/>
                <a:gd name="T3" fmla="*/ 56 h 3"/>
                <a:gd name="T4" fmla="*/ 845 w 54"/>
                <a:gd name="T5" fmla="*/ 56 h 3"/>
                <a:gd name="T6" fmla="*/ 0 60000 65536"/>
                <a:gd name="T7" fmla="*/ 0 60000 65536"/>
                <a:gd name="T8" fmla="*/ 0 60000 65536"/>
              </a:gdLst>
              <a:ahLst/>
              <a:cxnLst>
                <a:cxn ang="T6">
                  <a:pos x="T0" y="T1"/>
                </a:cxn>
                <a:cxn ang="T7">
                  <a:pos x="T2" y="T3"/>
                </a:cxn>
                <a:cxn ang="T8">
                  <a:pos x="T4" y="T5"/>
                </a:cxn>
              </a:cxnLst>
              <a:rect l="0" t="0" r="r" b="b"/>
              <a:pathLst>
                <a:path w="54" h="3">
                  <a:moveTo>
                    <a:pt x="0" y="0"/>
                  </a:moveTo>
                  <a:cubicBezTo>
                    <a:pt x="0" y="2"/>
                    <a:pt x="16" y="3"/>
                    <a:pt x="34" y="3"/>
                  </a:cubicBezTo>
                  <a:cubicBezTo>
                    <a:pt x="42" y="3"/>
                    <a:pt x="49" y="3"/>
                    <a:pt x="54" y="3"/>
                  </a:cubicBezTo>
                </a:path>
              </a:pathLst>
            </a:custGeom>
            <a:noFill/>
            <a:ln w="31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41" name="Freeform 16">
              <a:extLst>
                <a:ext uri="{FF2B5EF4-FFF2-40B4-BE49-F238E27FC236}">
                  <a16:creationId xmlns:a16="http://schemas.microsoft.com/office/drawing/2014/main" id="{79955125-1500-614B-9BD2-64F3B31A9F78}"/>
                </a:ext>
              </a:extLst>
            </p:cNvPr>
            <p:cNvSpPr>
              <a:spLocks/>
            </p:cNvSpPr>
            <p:nvPr/>
          </p:nvSpPr>
          <p:spPr bwMode="auto">
            <a:xfrm>
              <a:off x="732" y="2259"/>
              <a:ext cx="135" cy="8"/>
            </a:xfrm>
            <a:custGeom>
              <a:avLst/>
              <a:gdLst>
                <a:gd name="T0" fmla="*/ 845 w 54"/>
                <a:gd name="T1" fmla="*/ 21 h 3"/>
                <a:gd name="T2" fmla="*/ 533 w 54"/>
                <a:gd name="T3" fmla="*/ 0 h 3"/>
                <a:gd name="T4" fmla="*/ 0 w 54"/>
                <a:gd name="T5" fmla="*/ 56 h 3"/>
                <a:gd name="T6" fmla="*/ 0 60000 65536"/>
                <a:gd name="T7" fmla="*/ 0 60000 65536"/>
                <a:gd name="T8" fmla="*/ 0 60000 65536"/>
              </a:gdLst>
              <a:ahLst/>
              <a:cxnLst>
                <a:cxn ang="T6">
                  <a:pos x="T0" y="T1"/>
                </a:cxn>
                <a:cxn ang="T7">
                  <a:pos x="T2" y="T3"/>
                </a:cxn>
                <a:cxn ang="T8">
                  <a:pos x="T4" y="T5"/>
                </a:cxn>
              </a:cxnLst>
              <a:rect l="0" t="0" r="r" b="b"/>
              <a:pathLst>
                <a:path w="54" h="3">
                  <a:moveTo>
                    <a:pt x="54" y="1"/>
                  </a:moveTo>
                  <a:cubicBezTo>
                    <a:pt x="49" y="0"/>
                    <a:pt x="42" y="0"/>
                    <a:pt x="34" y="0"/>
                  </a:cubicBezTo>
                  <a:cubicBezTo>
                    <a:pt x="16" y="0"/>
                    <a:pt x="1" y="1"/>
                    <a:pt x="0" y="3"/>
                  </a:cubicBezTo>
                </a:path>
              </a:pathLst>
            </a:custGeom>
            <a:noFill/>
            <a:ln w="3175" cap="rnd">
              <a:solidFill>
                <a:srgbClr val="85858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42" name="Freeform 17">
              <a:extLst>
                <a:ext uri="{FF2B5EF4-FFF2-40B4-BE49-F238E27FC236}">
                  <a16:creationId xmlns:a16="http://schemas.microsoft.com/office/drawing/2014/main" id="{34ADEDE5-5F51-0D4D-A489-C9A41B88539A}"/>
                </a:ext>
              </a:extLst>
            </p:cNvPr>
            <p:cNvSpPr>
              <a:spLocks/>
            </p:cNvSpPr>
            <p:nvPr/>
          </p:nvSpPr>
          <p:spPr bwMode="auto">
            <a:xfrm>
              <a:off x="867" y="2261"/>
              <a:ext cx="27" cy="3"/>
            </a:xfrm>
            <a:custGeom>
              <a:avLst/>
              <a:gdLst>
                <a:gd name="T0" fmla="*/ 162 w 11"/>
                <a:gd name="T1" fmla="*/ 27 h 1"/>
                <a:gd name="T2" fmla="*/ 0 w 11"/>
                <a:gd name="T3" fmla="*/ 0 h 1"/>
                <a:gd name="T4" fmla="*/ 0 60000 65536"/>
                <a:gd name="T5" fmla="*/ 0 60000 65536"/>
              </a:gdLst>
              <a:ahLst/>
              <a:cxnLst>
                <a:cxn ang="T4">
                  <a:pos x="T0" y="T1"/>
                </a:cxn>
                <a:cxn ang="T5">
                  <a:pos x="T2" y="T3"/>
                </a:cxn>
              </a:cxnLst>
              <a:rect l="0" t="0" r="r" b="b"/>
              <a:pathLst>
                <a:path w="11" h="1">
                  <a:moveTo>
                    <a:pt x="11" y="1"/>
                  </a:moveTo>
                  <a:cubicBezTo>
                    <a:pt x="9" y="0"/>
                    <a:pt x="5" y="0"/>
                    <a:pt x="0" y="0"/>
                  </a:cubicBezTo>
                </a:path>
              </a:pathLst>
            </a:custGeom>
            <a:noFill/>
            <a:ln w="3175" cap="rnd">
              <a:solidFill>
                <a:srgbClr val="7EA7B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43" name="Freeform 18">
              <a:extLst>
                <a:ext uri="{FF2B5EF4-FFF2-40B4-BE49-F238E27FC236}">
                  <a16:creationId xmlns:a16="http://schemas.microsoft.com/office/drawing/2014/main" id="{93EC86DC-4FE0-D24C-8B95-9DA3332C0DC6}"/>
                </a:ext>
              </a:extLst>
            </p:cNvPr>
            <p:cNvSpPr>
              <a:spLocks/>
            </p:cNvSpPr>
            <p:nvPr/>
          </p:nvSpPr>
          <p:spPr bwMode="auto">
            <a:xfrm>
              <a:off x="894" y="2264"/>
              <a:ext cx="10" cy="3"/>
            </a:xfrm>
            <a:custGeom>
              <a:avLst/>
              <a:gdLst>
                <a:gd name="T0" fmla="*/ 63 w 4"/>
                <a:gd name="T1" fmla="*/ 27 h 1"/>
                <a:gd name="T2" fmla="*/ 0 w 4"/>
                <a:gd name="T3" fmla="*/ 0 h 1"/>
                <a:gd name="T4" fmla="*/ 0 60000 65536"/>
                <a:gd name="T5" fmla="*/ 0 60000 65536"/>
              </a:gdLst>
              <a:ahLst/>
              <a:cxnLst>
                <a:cxn ang="T4">
                  <a:pos x="T0" y="T1"/>
                </a:cxn>
                <a:cxn ang="T5">
                  <a:pos x="T2" y="T3"/>
                </a:cxn>
              </a:cxnLst>
              <a:rect l="0" t="0" r="r" b="b"/>
              <a:pathLst>
                <a:path w="4" h="1">
                  <a:moveTo>
                    <a:pt x="4" y="1"/>
                  </a:moveTo>
                  <a:cubicBezTo>
                    <a:pt x="4" y="1"/>
                    <a:pt x="2" y="0"/>
                    <a:pt x="0" y="0"/>
                  </a:cubicBezTo>
                </a:path>
              </a:pathLst>
            </a:custGeom>
            <a:noFill/>
            <a:ln w="3175" cap="rnd">
              <a:solidFill>
                <a:srgbClr val="85858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44" name="Freeform 19">
              <a:extLst>
                <a:ext uri="{FF2B5EF4-FFF2-40B4-BE49-F238E27FC236}">
                  <a16:creationId xmlns:a16="http://schemas.microsoft.com/office/drawing/2014/main" id="{44070CB3-9E49-8041-9FF6-3F932170DD1F}"/>
                </a:ext>
              </a:extLst>
            </p:cNvPr>
            <p:cNvSpPr>
              <a:spLocks/>
            </p:cNvSpPr>
            <p:nvPr/>
          </p:nvSpPr>
          <p:spPr bwMode="auto">
            <a:xfrm>
              <a:off x="732" y="1480"/>
              <a:ext cx="172" cy="1731"/>
            </a:xfrm>
            <a:custGeom>
              <a:avLst/>
              <a:gdLst>
                <a:gd name="T0" fmla="*/ 0 w 69"/>
                <a:gd name="T1" fmla="*/ 0 h 649"/>
                <a:gd name="T2" fmla="*/ 0 w 69"/>
                <a:gd name="T3" fmla="*/ 11824 h 649"/>
                <a:gd name="T4" fmla="*/ 528 w 69"/>
                <a:gd name="T5" fmla="*/ 12314 h 649"/>
                <a:gd name="T6" fmla="*/ 1069 w 69"/>
                <a:gd name="T7" fmla="*/ 11824 h 649"/>
                <a:gd name="T8" fmla="*/ 1069 w 69"/>
                <a:gd name="T9" fmla="*/ 0 h 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49">
                  <a:moveTo>
                    <a:pt x="0" y="0"/>
                  </a:moveTo>
                  <a:cubicBezTo>
                    <a:pt x="0" y="623"/>
                    <a:pt x="0" y="623"/>
                    <a:pt x="0" y="623"/>
                  </a:cubicBezTo>
                  <a:cubicBezTo>
                    <a:pt x="0" y="642"/>
                    <a:pt x="15" y="649"/>
                    <a:pt x="34" y="649"/>
                  </a:cubicBezTo>
                  <a:cubicBezTo>
                    <a:pt x="53" y="649"/>
                    <a:pt x="69" y="642"/>
                    <a:pt x="69" y="623"/>
                  </a:cubicBezTo>
                  <a:cubicBezTo>
                    <a:pt x="69" y="0"/>
                    <a:pt x="69" y="0"/>
                    <a:pt x="69" y="0"/>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45" name="Freeform 20">
              <a:extLst>
                <a:ext uri="{FF2B5EF4-FFF2-40B4-BE49-F238E27FC236}">
                  <a16:creationId xmlns:a16="http://schemas.microsoft.com/office/drawing/2014/main" id="{6909F82B-6299-DD47-A842-12ABC8CA17AD}"/>
                </a:ext>
              </a:extLst>
            </p:cNvPr>
            <p:cNvSpPr>
              <a:spLocks/>
            </p:cNvSpPr>
            <p:nvPr/>
          </p:nvSpPr>
          <p:spPr bwMode="auto">
            <a:xfrm>
              <a:off x="737" y="1496"/>
              <a:ext cx="162" cy="99"/>
            </a:xfrm>
            <a:custGeom>
              <a:avLst/>
              <a:gdLst>
                <a:gd name="T0" fmla="*/ 496 w 65"/>
                <a:gd name="T1" fmla="*/ 709 h 37"/>
                <a:gd name="T2" fmla="*/ 1007 w 65"/>
                <a:gd name="T3" fmla="*/ 650 h 37"/>
                <a:gd name="T4" fmla="*/ 1007 w 65"/>
                <a:gd name="T5" fmla="*/ 35 h 37"/>
                <a:gd name="T6" fmla="*/ 496 w 65"/>
                <a:gd name="T7" fmla="*/ 0 h 37"/>
                <a:gd name="T8" fmla="*/ 0 w 65"/>
                <a:gd name="T9" fmla="*/ 35 h 37"/>
                <a:gd name="T10" fmla="*/ 0 w 65"/>
                <a:gd name="T11" fmla="*/ 650 h 37"/>
                <a:gd name="T12" fmla="*/ 496 w 65"/>
                <a:gd name="T13" fmla="*/ 709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37">
                  <a:moveTo>
                    <a:pt x="32" y="37"/>
                  </a:moveTo>
                  <a:cubicBezTo>
                    <a:pt x="49" y="37"/>
                    <a:pt x="63" y="36"/>
                    <a:pt x="65" y="34"/>
                  </a:cubicBezTo>
                  <a:cubicBezTo>
                    <a:pt x="65" y="2"/>
                    <a:pt x="65" y="2"/>
                    <a:pt x="65" y="2"/>
                  </a:cubicBezTo>
                  <a:cubicBezTo>
                    <a:pt x="59" y="1"/>
                    <a:pt x="47" y="0"/>
                    <a:pt x="32" y="0"/>
                  </a:cubicBezTo>
                  <a:cubicBezTo>
                    <a:pt x="18" y="0"/>
                    <a:pt x="5" y="1"/>
                    <a:pt x="0" y="2"/>
                  </a:cubicBezTo>
                  <a:cubicBezTo>
                    <a:pt x="0" y="34"/>
                    <a:pt x="0" y="34"/>
                    <a:pt x="0" y="34"/>
                  </a:cubicBezTo>
                  <a:cubicBezTo>
                    <a:pt x="0" y="36"/>
                    <a:pt x="15" y="37"/>
                    <a:pt x="32" y="37"/>
                  </a:cubicBezTo>
                  <a:close/>
                </a:path>
              </a:pathLst>
            </a:custGeom>
            <a:solidFill>
              <a:srgbClr val="B5E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46" name="Freeform 21">
              <a:extLst>
                <a:ext uri="{FF2B5EF4-FFF2-40B4-BE49-F238E27FC236}">
                  <a16:creationId xmlns:a16="http://schemas.microsoft.com/office/drawing/2014/main" id="{ABCC6893-89A0-3948-960B-28B2AA200996}"/>
                </a:ext>
              </a:extLst>
            </p:cNvPr>
            <p:cNvSpPr>
              <a:spLocks/>
            </p:cNvSpPr>
            <p:nvPr/>
          </p:nvSpPr>
          <p:spPr bwMode="auto">
            <a:xfrm>
              <a:off x="742" y="1512"/>
              <a:ext cx="152" cy="77"/>
            </a:xfrm>
            <a:custGeom>
              <a:avLst/>
              <a:gdLst>
                <a:gd name="T0" fmla="*/ 944 w 61"/>
                <a:gd name="T1" fmla="*/ 0 h 29"/>
                <a:gd name="T2" fmla="*/ 944 w 61"/>
                <a:gd name="T3" fmla="*/ 0 h 29"/>
                <a:gd name="T4" fmla="*/ 850 w 61"/>
                <a:gd name="T5" fmla="*/ 337 h 29"/>
                <a:gd name="T6" fmla="*/ 775 w 61"/>
                <a:gd name="T7" fmla="*/ 396 h 29"/>
                <a:gd name="T8" fmla="*/ 279 w 61"/>
                <a:gd name="T9" fmla="*/ 465 h 29"/>
                <a:gd name="T10" fmla="*/ 0 w 61"/>
                <a:gd name="T11" fmla="*/ 486 h 29"/>
                <a:gd name="T12" fmla="*/ 466 w 61"/>
                <a:gd name="T13" fmla="*/ 542 h 29"/>
                <a:gd name="T14" fmla="*/ 944 w 61"/>
                <a:gd name="T15" fmla="*/ 486 h 29"/>
                <a:gd name="T16" fmla="*/ 944 w 61"/>
                <a:gd name="T17" fmla="*/ 451 h 29"/>
                <a:gd name="T18" fmla="*/ 944 w 61"/>
                <a:gd name="T19" fmla="*/ 451 h 29"/>
                <a:gd name="T20" fmla="*/ 944 w 61"/>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29">
                  <a:moveTo>
                    <a:pt x="61" y="0"/>
                  </a:moveTo>
                  <a:cubicBezTo>
                    <a:pt x="61" y="0"/>
                    <a:pt x="61" y="0"/>
                    <a:pt x="61" y="0"/>
                  </a:cubicBezTo>
                  <a:cubicBezTo>
                    <a:pt x="61" y="6"/>
                    <a:pt x="59" y="15"/>
                    <a:pt x="55" y="18"/>
                  </a:cubicBezTo>
                  <a:cubicBezTo>
                    <a:pt x="54" y="19"/>
                    <a:pt x="52" y="20"/>
                    <a:pt x="50" y="21"/>
                  </a:cubicBezTo>
                  <a:cubicBezTo>
                    <a:pt x="42" y="24"/>
                    <a:pt x="27" y="26"/>
                    <a:pt x="18" y="25"/>
                  </a:cubicBezTo>
                  <a:cubicBezTo>
                    <a:pt x="0" y="26"/>
                    <a:pt x="0" y="26"/>
                    <a:pt x="0" y="26"/>
                  </a:cubicBezTo>
                  <a:cubicBezTo>
                    <a:pt x="1" y="27"/>
                    <a:pt x="14" y="29"/>
                    <a:pt x="30" y="29"/>
                  </a:cubicBezTo>
                  <a:cubicBezTo>
                    <a:pt x="46" y="29"/>
                    <a:pt x="59" y="28"/>
                    <a:pt x="61" y="26"/>
                  </a:cubicBezTo>
                  <a:cubicBezTo>
                    <a:pt x="61" y="24"/>
                    <a:pt x="61" y="24"/>
                    <a:pt x="61" y="24"/>
                  </a:cubicBezTo>
                  <a:cubicBezTo>
                    <a:pt x="61" y="24"/>
                    <a:pt x="61" y="24"/>
                    <a:pt x="61" y="24"/>
                  </a:cubicBezTo>
                  <a:lnTo>
                    <a:pt x="61" y="0"/>
                  </a:lnTo>
                  <a:close/>
                </a:path>
              </a:pathLst>
            </a:custGeom>
            <a:solidFill>
              <a:srgbClr val="8DC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47" name="Freeform 22">
              <a:extLst>
                <a:ext uri="{FF2B5EF4-FFF2-40B4-BE49-F238E27FC236}">
                  <a16:creationId xmlns:a16="http://schemas.microsoft.com/office/drawing/2014/main" id="{F516CF13-2C65-E244-93A2-7DE348A4F76C}"/>
                </a:ext>
              </a:extLst>
            </p:cNvPr>
            <p:cNvSpPr>
              <a:spLocks/>
            </p:cNvSpPr>
            <p:nvPr/>
          </p:nvSpPr>
          <p:spPr bwMode="auto">
            <a:xfrm>
              <a:off x="739" y="1523"/>
              <a:ext cx="80" cy="37"/>
            </a:xfrm>
            <a:custGeom>
              <a:avLst/>
              <a:gdLst>
                <a:gd name="T0" fmla="*/ 0 w 32"/>
                <a:gd name="T1" fmla="*/ 259 h 14"/>
                <a:gd name="T2" fmla="*/ 0 w 32"/>
                <a:gd name="T3" fmla="*/ 0 h 14"/>
                <a:gd name="T4" fmla="*/ 500 w 32"/>
                <a:gd name="T5" fmla="*/ 21 h 14"/>
                <a:gd name="T6" fmla="*/ 83 w 32"/>
                <a:gd name="T7" fmla="*/ 77 h 14"/>
                <a:gd name="T8" fmla="*/ 0 w 32"/>
                <a:gd name="T9" fmla="*/ 259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4">
                  <a:moveTo>
                    <a:pt x="0" y="14"/>
                  </a:moveTo>
                  <a:cubicBezTo>
                    <a:pt x="0" y="0"/>
                    <a:pt x="0" y="0"/>
                    <a:pt x="0" y="0"/>
                  </a:cubicBezTo>
                  <a:cubicBezTo>
                    <a:pt x="8" y="1"/>
                    <a:pt x="24" y="1"/>
                    <a:pt x="32" y="1"/>
                  </a:cubicBezTo>
                  <a:cubicBezTo>
                    <a:pt x="27" y="3"/>
                    <a:pt x="8" y="4"/>
                    <a:pt x="5" y="4"/>
                  </a:cubicBezTo>
                  <a:cubicBezTo>
                    <a:pt x="1" y="5"/>
                    <a:pt x="1" y="9"/>
                    <a:pt x="0" y="14"/>
                  </a:cubicBezTo>
                  <a:close/>
                </a:path>
              </a:pathLst>
            </a:custGeom>
            <a:solidFill>
              <a:srgbClr val="DEF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48" name="Freeform 23">
              <a:extLst>
                <a:ext uri="{FF2B5EF4-FFF2-40B4-BE49-F238E27FC236}">
                  <a16:creationId xmlns:a16="http://schemas.microsoft.com/office/drawing/2014/main" id="{B49A2CAB-3524-8747-83B7-1A5F8ADCEB39}"/>
                </a:ext>
              </a:extLst>
            </p:cNvPr>
            <p:cNvSpPr>
              <a:spLocks/>
            </p:cNvSpPr>
            <p:nvPr/>
          </p:nvSpPr>
          <p:spPr bwMode="auto">
            <a:xfrm>
              <a:off x="737" y="1496"/>
              <a:ext cx="162" cy="99"/>
            </a:xfrm>
            <a:custGeom>
              <a:avLst/>
              <a:gdLst>
                <a:gd name="T0" fmla="*/ 496 w 65"/>
                <a:gd name="T1" fmla="*/ 709 h 37"/>
                <a:gd name="T2" fmla="*/ 1007 w 65"/>
                <a:gd name="T3" fmla="*/ 650 h 37"/>
                <a:gd name="T4" fmla="*/ 1007 w 65"/>
                <a:gd name="T5" fmla="*/ 35 h 37"/>
                <a:gd name="T6" fmla="*/ 496 w 65"/>
                <a:gd name="T7" fmla="*/ 0 h 37"/>
                <a:gd name="T8" fmla="*/ 0 w 65"/>
                <a:gd name="T9" fmla="*/ 35 h 37"/>
                <a:gd name="T10" fmla="*/ 0 w 65"/>
                <a:gd name="T11" fmla="*/ 650 h 37"/>
                <a:gd name="T12" fmla="*/ 496 w 65"/>
                <a:gd name="T13" fmla="*/ 709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37">
                  <a:moveTo>
                    <a:pt x="32" y="37"/>
                  </a:moveTo>
                  <a:cubicBezTo>
                    <a:pt x="49" y="37"/>
                    <a:pt x="63" y="36"/>
                    <a:pt x="65" y="34"/>
                  </a:cubicBezTo>
                  <a:cubicBezTo>
                    <a:pt x="65" y="2"/>
                    <a:pt x="65" y="2"/>
                    <a:pt x="65" y="2"/>
                  </a:cubicBezTo>
                  <a:cubicBezTo>
                    <a:pt x="59" y="1"/>
                    <a:pt x="47" y="0"/>
                    <a:pt x="32" y="0"/>
                  </a:cubicBezTo>
                  <a:cubicBezTo>
                    <a:pt x="18" y="0"/>
                    <a:pt x="5" y="1"/>
                    <a:pt x="0" y="2"/>
                  </a:cubicBezTo>
                  <a:cubicBezTo>
                    <a:pt x="0" y="34"/>
                    <a:pt x="0" y="34"/>
                    <a:pt x="0" y="34"/>
                  </a:cubicBezTo>
                  <a:cubicBezTo>
                    <a:pt x="0" y="36"/>
                    <a:pt x="15" y="37"/>
                    <a:pt x="32" y="37"/>
                  </a:cubicBezTo>
                  <a:close/>
                </a:path>
              </a:pathLst>
            </a:custGeom>
            <a:noFill/>
            <a:ln w="3175" cap="rnd">
              <a:solidFill>
                <a:srgbClr val="66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249" name="Oval 24">
              <a:extLst>
                <a:ext uri="{FF2B5EF4-FFF2-40B4-BE49-F238E27FC236}">
                  <a16:creationId xmlns:a16="http://schemas.microsoft.com/office/drawing/2014/main" id="{0C47F1E9-2593-EF4D-9742-86E00C6F4DF4}"/>
                </a:ext>
              </a:extLst>
            </p:cNvPr>
            <p:cNvSpPr>
              <a:spLocks noChangeArrowheads="1"/>
            </p:cNvSpPr>
            <p:nvPr/>
          </p:nvSpPr>
          <p:spPr bwMode="auto">
            <a:xfrm>
              <a:off x="764" y="1576"/>
              <a:ext cx="28" cy="2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250" name="Oval 25">
              <a:extLst>
                <a:ext uri="{FF2B5EF4-FFF2-40B4-BE49-F238E27FC236}">
                  <a16:creationId xmlns:a16="http://schemas.microsoft.com/office/drawing/2014/main" id="{93142D9D-AD7E-574A-B018-9435564830D9}"/>
                </a:ext>
              </a:extLst>
            </p:cNvPr>
            <p:cNvSpPr>
              <a:spLocks noChangeArrowheads="1"/>
            </p:cNvSpPr>
            <p:nvPr/>
          </p:nvSpPr>
          <p:spPr bwMode="auto">
            <a:xfrm>
              <a:off x="794" y="1584"/>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251" name="Oval 26">
              <a:extLst>
                <a:ext uri="{FF2B5EF4-FFF2-40B4-BE49-F238E27FC236}">
                  <a16:creationId xmlns:a16="http://schemas.microsoft.com/office/drawing/2014/main" id="{ECF3EFF0-13D1-A64B-8528-9F820D399655}"/>
                </a:ext>
              </a:extLst>
            </p:cNvPr>
            <p:cNvSpPr>
              <a:spLocks noChangeArrowheads="1"/>
            </p:cNvSpPr>
            <p:nvPr/>
          </p:nvSpPr>
          <p:spPr bwMode="auto">
            <a:xfrm>
              <a:off x="744" y="1584"/>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252" name="Freeform 27">
              <a:extLst>
                <a:ext uri="{FF2B5EF4-FFF2-40B4-BE49-F238E27FC236}">
                  <a16:creationId xmlns:a16="http://schemas.microsoft.com/office/drawing/2014/main" id="{4943C3A2-B040-B24B-BFE5-AD07A5DA431B}"/>
                </a:ext>
              </a:extLst>
            </p:cNvPr>
            <p:cNvSpPr>
              <a:spLocks/>
            </p:cNvSpPr>
            <p:nvPr/>
          </p:nvSpPr>
          <p:spPr bwMode="auto">
            <a:xfrm>
              <a:off x="749" y="1531"/>
              <a:ext cx="58" cy="1648"/>
            </a:xfrm>
            <a:custGeom>
              <a:avLst/>
              <a:gdLst>
                <a:gd name="T0" fmla="*/ 83 w 23"/>
                <a:gd name="T1" fmla="*/ 11341 h 618"/>
                <a:gd name="T2" fmla="*/ 368 w 23"/>
                <a:gd name="T3" fmla="*/ 11720 h 618"/>
                <a:gd name="T4" fmla="*/ 0 w 23"/>
                <a:gd name="T5" fmla="*/ 11435 h 618"/>
                <a:gd name="T6" fmla="*/ 0 w 23"/>
                <a:gd name="T7" fmla="*/ 0 h 618"/>
                <a:gd name="T8" fmla="*/ 83 w 23"/>
                <a:gd name="T9" fmla="*/ 11341 h 6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18">
                  <a:moveTo>
                    <a:pt x="5" y="598"/>
                  </a:moveTo>
                  <a:cubicBezTo>
                    <a:pt x="5" y="613"/>
                    <a:pt x="16" y="617"/>
                    <a:pt x="23" y="618"/>
                  </a:cubicBezTo>
                  <a:cubicBezTo>
                    <a:pt x="10" y="618"/>
                    <a:pt x="0" y="616"/>
                    <a:pt x="0" y="603"/>
                  </a:cubicBezTo>
                  <a:cubicBezTo>
                    <a:pt x="0" y="0"/>
                    <a:pt x="0" y="0"/>
                    <a:pt x="0" y="0"/>
                  </a:cubicBezTo>
                  <a:cubicBezTo>
                    <a:pt x="0" y="0"/>
                    <a:pt x="5" y="583"/>
                    <a:pt x="5" y="5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53" name="Freeform 28">
              <a:extLst>
                <a:ext uri="{FF2B5EF4-FFF2-40B4-BE49-F238E27FC236}">
                  <a16:creationId xmlns:a16="http://schemas.microsoft.com/office/drawing/2014/main" id="{BF64A1AD-E45E-7F45-B845-7E7D22198B10}"/>
                </a:ext>
              </a:extLst>
            </p:cNvPr>
            <p:cNvSpPr>
              <a:spLocks/>
            </p:cNvSpPr>
            <p:nvPr/>
          </p:nvSpPr>
          <p:spPr bwMode="auto">
            <a:xfrm>
              <a:off x="817" y="1504"/>
              <a:ext cx="70" cy="1696"/>
            </a:xfrm>
            <a:custGeom>
              <a:avLst/>
              <a:gdLst>
                <a:gd name="T0" fmla="*/ 20 w 28"/>
                <a:gd name="T1" fmla="*/ 12061 h 636"/>
                <a:gd name="T2" fmla="*/ 438 w 28"/>
                <a:gd name="T3" fmla="*/ 11699 h 636"/>
                <a:gd name="T4" fmla="*/ 438 w 28"/>
                <a:gd name="T5" fmla="*/ 0 h 636"/>
                <a:gd name="T6" fmla="*/ 395 w 28"/>
                <a:gd name="T7" fmla="*/ 0 h 636"/>
                <a:gd name="T8" fmla="*/ 395 w 28"/>
                <a:gd name="T9" fmla="*/ 11584 h 636"/>
                <a:gd name="T10" fmla="*/ 0 w 28"/>
                <a:gd name="T11" fmla="*/ 12061 h 6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636">
                  <a:moveTo>
                    <a:pt x="1" y="636"/>
                  </a:moveTo>
                  <a:cubicBezTo>
                    <a:pt x="11" y="636"/>
                    <a:pt x="28" y="627"/>
                    <a:pt x="28" y="617"/>
                  </a:cubicBezTo>
                  <a:cubicBezTo>
                    <a:pt x="28" y="607"/>
                    <a:pt x="28" y="16"/>
                    <a:pt x="28" y="0"/>
                  </a:cubicBezTo>
                  <a:cubicBezTo>
                    <a:pt x="25" y="0"/>
                    <a:pt x="25" y="0"/>
                    <a:pt x="25" y="0"/>
                  </a:cubicBezTo>
                  <a:cubicBezTo>
                    <a:pt x="25" y="611"/>
                    <a:pt x="25" y="611"/>
                    <a:pt x="25" y="611"/>
                  </a:cubicBezTo>
                  <a:cubicBezTo>
                    <a:pt x="25" y="624"/>
                    <a:pt x="14" y="636"/>
                    <a:pt x="0" y="6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54" name="Freeform 29">
              <a:extLst>
                <a:ext uri="{FF2B5EF4-FFF2-40B4-BE49-F238E27FC236}">
                  <a16:creationId xmlns:a16="http://schemas.microsoft.com/office/drawing/2014/main" id="{E2FDFBD2-43E7-1847-9D83-159225B73E9F}"/>
                </a:ext>
              </a:extLst>
            </p:cNvPr>
            <p:cNvSpPr>
              <a:spLocks/>
            </p:cNvSpPr>
            <p:nvPr/>
          </p:nvSpPr>
          <p:spPr bwMode="auto">
            <a:xfrm>
              <a:off x="727" y="1376"/>
              <a:ext cx="182" cy="139"/>
            </a:xfrm>
            <a:custGeom>
              <a:avLst/>
              <a:gdLst>
                <a:gd name="T0" fmla="*/ 1132 w 73"/>
                <a:gd name="T1" fmla="*/ 914 h 52"/>
                <a:gd name="T2" fmla="*/ 1132 w 73"/>
                <a:gd name="T3" fmla="*/ 78 h 52"/>
                <a:gd name="T4" fmla="*/ 558 w 73"/>
                <a:gd name="T5" fmla="*/ 0 h 52"/>
                <a:gd name="T6" fmla="*/ 0 w 73"/>
                <a:gd name="T7" fmla="*/ 78 h 52"/>
                <a:gd name="T8" fmla="*/ 0 w 73"/>
                <a:gd name="T9" fmla="*/ 914 h 52"/>
                <a:gd name="T10" fmla="*/ 0 w 73"/>
                <a:gd name="T11" fmla="*/ 914 h 52"/>
                <a:gd name="T12" fmla="*/ 558 w 73"/>
                <a:gd name="T13" fmla="*/ 994 h 52"/>
                <a:gd name="T14" fmla="*/ 1132 w 73"/>
                <a:gd name="T15" fmla="*/ 914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52">
                  <a:moveTo>
                    <a:pt x="73" y="48"/>
                  </a:moveTo>
                  <a:cubicBezTo>
                    <a:pt x="73" y="4"/>
                    <a:pt x="73" y="4"/>
                    <a:pt x="73" y="4"/>
                  </a:cubicBezTo>
                  <a:cubicBezTo>
                    <a:pt x="73" y="2"/>
                    <a:pt x="57" y="0"/>
                    <a:pt x="36" y="0"/>
                  </a:cubicBezTo>
                  <a:cubicBezTo>
                    <a:pt x="16" y="0"/>
                    <a:pt x="0" y="2"/>
                    <a:pt x="0" y="4"/>
                  </a:cubicBezTo>
                  <a:cubicBezTo>
                    <a:pt x="0" y="48"/>
                    <a:pt x="0" y="48"/>
                    <a:pt x="0" y="48"/>
                  </a:cubicBezTo>
                  <a:cubicBezTo>
                    <a:pt x="0" y="48"/>
                    <a:pt x="0" y="48"/>
                    <a:pt x="0" y="48"/>
                  </a:cubicBezTo>
                  <a:cubicBezTo>
                    <a:pt x="0" y="50"/>
                    <a:pt x="16" y="52"/>
                    <a:pt x="36" y="52"/>
                  </a:cubicBezTo>
                  <a:cubicBezTo>
                    <a:pt x="57" y="52"/>
                    <a:pt x="73" y="50"/>
                    <a:pt x="73" y="48"/>
                  </a:cubicBezTo>
                </a:path>
              </a:pathLst>
            </a:custGeom>
            <a:solidFill>
              <a:srgbClr val="D5EC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255" name="Line 30">
              <a:extLst>
                <a:ext uri="{FF2B5EF4-FFF2-40B4-BE49-F238E27FC236}">
                  <a16:creationId xmlns:a16="http://schemas.microsoft.com/office/drawing/2014/main" id="{0921376F-3DEE-6D49-967A-CF17F4D6605B}"/>
                </a:ext>
              </a:extLst>
            </p:cNvPr>
            <p:cNvSpPr>
              <a:spLocks noChangeShapeType="1"/>
            </p:cNvSpPr>
            <p:nvPr/>
          </p:nvSpPr>
          <p:spPr bwMode="auto">
            <a:xfrm flipV="1">
              <a:off x="897" y="1379"/>
              <a:ext cx="1" cy="128"/>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56" name="Line 31">
              <a:extLst>
                <a:ext uri="{FF2B5EF4-FFF2-40B4-BE49-F238E27FC236}">
                  <a16:creationId xmlns:a16="http://schemas.microsoft.com/office/drawing/2014/main" id="{0967F6B3-40C7-ED4E-B148-72A06357BC07}"/>
                </a:ext>
              </a:extLst>
            </p:cNvPr>
            <p:cNvSpPr>
              <a:spLocks noChangeShapeType="1"/>
            </p:cNvSpPr>
            <p:nvPr/>
          </p:nvSpPr>
          <p:spPr bwMode="auto">
            <a:xfrm flipV="1">
              <a:off x="882" y="1379"/>
              <a:ext cx="1" cy="130"/>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57" name="Line 32">
              <a:extLst>
                <a:ext uri="{FF2B5EF4-FFF2-40B4-BE49-F238E27FC236}">
                  <a16:creationId xmlns:a16="http://schemas.microsoft.com/office/drawing/2014/main" id="{EB1A5F09-3CE5-5749-AD1D-7E3F70927EE9}"/>
                </a:ext>
              </a:extLst>
            </p:cNvPr>
            <p:cNvSpPr>
              <a:spLocks noChangeShapeType="1"/>
            </p:cNvSpPr>
            <p:nvPr/>
          </p:nvSpPr>
          <p:spPr bwMode="auto">
            <a:xfrm flipV="1">
              <a:off x="867"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58" name="Line 33">
              <a:extLst>
                <a:ext uri="{FF2B5EF4-FFF2-40B4-BE49-F238E27FC236}">
                  <a16:creationId xmlns:a16="http://schemas.microsoft.com/office/drawing/2014/main" id="{E7F61A31-4B61-FD4C-A869-A91F9D968C21}"/>
                </a:ext>
              </a:extLst>
            </p:cNvPr>
            <p:cNvSpPr>
              <a:spLocks noChangeShapeType="1"/>
            </p:cNvSpPr>
            <p:nvPr/>
          </p:nvSpPr>
          <p:spPr bwMode="auto">
            <a:xfrm flipV="1">
              <a:off x="852"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59" name="Line 34">
              <a:extLst>
                <a:ext uri="{FF2B5EF4-FFF2-40B4-BE49-F238E27FC236}">
                  <a16:creationId xmlns:a16="http://schemas.microsoft.com/office/drawing/2014/main" id="{D96B956B-788D-5644-8515-1E51E568530C}"/>
                </a:ext>
              </a:extLst>
            </p:cNvPr>
            <p:cNvSpPr>
              <a:spLocks noChangeShapeType="1"/>
            </p:cNvSpPr>
            <p:nvPr/>
          </p:nvSpPr>
          <p:spPr bwMode="auto">
            <a:xfrm flipV="1">
              <a:off x="837"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0" name="Line 35">
              <a:extLst>
                <a:ext uri="{FF2B5EF4-FFF2-40B4-BE49-F238E27FC236}">
                  <a16:creationId xmlns:a16="http://schemas.microsoft.com/office/drawing/2014/main" id="{DFDB2291-75B0-0349-8C60-030BFCA1D611}"/>
                </a:ext>
              </a:extLst>
            </p:cNvPr>
            <p:cNvSpPr>
              <a:spLocks noChangeShapeType="1"/>
            </p:cNvSpPr>
            <p:nvPr/>
          </p:nvSpPr>
          <p:spPr bwMode="auto">
            <a:xfrm flipV="1">
              <a:off x="819"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1" name="Line 36">
              <a:extLst>
                <a:ext uri="{FF2B5EF4-FFF2-40B4-BE49-F238E27FC236}">
                  <a16:creationId xmlns:a16="http://schemas.microsoft.com/office/drawing/2014/main" id="{6F6E691F-B7FA-784F-8C23-24938EFDCE21}"/>
                </a:ext>
              </a:extLst>
            </p:cNvPr>
            <p:cNvSpPr>
              <a:spLocks noChangeShapeType="1"/>
            </p:cNvSpPr>
            <p:nvPr/>
          </p:nvSpPr>
          <p:spPr bwMode="auto">
            <a:xfrm>
              <a:off x="804"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2" name="Line 37">
              <a:extLst>
                <a:ext uri="{FF2B5EF4-FFF2-40B4-BE49-F238E27FC236}">
                  <a16:creationId xmlns:a16="http://schemas.microsoft.com/office/drawing/2014/main" id="{E0701B16-F412-FF41-9C90-6F8D7E4CD052}"/>
                </a:ext>
              </a:extLst>
            </p:cNvPr>
            <p:cNvSpPr>
              <a:spLocks noChangeShapeType="1"/>
            </p:cNvSpPr>
            <p:nvPr/>
          </p:nvSpPr>
          <p:spPr bwMode="auto">
            <a:xfrm>
              <a:off x="789"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3" name="Line 38">
              <a:extLst>
                <a:ext uri="{FF2B5EF4-FFF2-40B4-BE49-F238E27FC236}">
                  <a16:creationId xmlns:a16="http://schemas.microsoft.com/office/drawing/2014/main" id="{B00C0ABC-10AD-EA44-9F26-060CFC1F3060}"/>
                </a:ext>
              </a:extLst>
            </p:cNvPr>
            <p:cNvSpPr>
              <a:spLocks noChangeShapeType="1"/>
            </p:cNvSpPr>
            <p:nvPr/>
          </p:nvSpPr>
          <p:spPr bwMode="auto">
            <a:xfrm>
              <a:off x="774" y="1376"/>
              <a:ext cx="1" cy="13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4" name="Line 39">
              <a:extLst>
                <a:ext uri="{FF2B5EF4-FFF2-40B4-BE49-F238E27FC236}">
                  <a16:creationId xmlns:a16="http://schemas.microsoft.com/office/drawing/2014/main" id="{0D1E6FAD-89E9-2D45-895C-4C8E4877075B}"/>
                </a:ext>
              </a:extLst>
            </p:cNvPr>
            <p:cNvSpPr>
              <a:spLocks noChangeShapeType="1"/>
            </p:cNvSpPr>
            <p:nvPr/>
          </p:nvSpPr>
          <p:spPr bwMode="auto">
            <a:xfrm>
              <a:off x="759" y="1379"/>
              <a:ext cx="1" cy="130"/>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5" name="Line 40">
              <a:extLst>
                <a:ext uri="{FF2B5EF4-FFF2-40B4-BE49-F238E27FC236}">
                  <a16:creationId xmlns:a16="http://schemas.microsoft.com/office/drawing/2014/main" id="{1EBB7130-7409-FE49-8B97-166C8A1948B5}"/>
                </a:ext>
              </a:extLst>
            </p:cNvPr>
            <p:cNvSpPr>
              <a:spLocks noChangeShapeType="1"/>
            </p:cNvSpPr>
            <p:nvPr/>
          </p:nvSpPr>
          <p:spPr bwMode="auto">
            <a:xfrm>
              <a:off x="744" y="1379"/>
              <a:ext cx="1" cy="128"/>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6" name="Line 41">
              <a:extLst>
                <a:ext uri="{FF2B5EF4-FFF2-40B4-BE49-F238E27FC236}">
                  <a16:creationId xmlns:a16="http://schemas.microsoft.com/office/drawing/2014/main" id="{D80B53C5-1692-444F-B1F1-7B74968E09F4}"/>
                </a:ext>
              </a:extLst>
            </p:cNvPr>
            <p:cNvSpPr>
              <a:spLocks noChangeShapeType="1"/>
            </p:cNvSpPr>
            <p:nvPr/>
          </p:nvSpPr>
          <p:spPr bwMode="auto">
            <a:xfrm>
              <a:off x="729" y="1387"/>
              <a:ext cx="1" cy="117"/>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7" name="Line 42">
              <a:extLst>
                <a:ext uri="{FF2B5EF4-FFF2-40B4-BE49-F238E27FC236}">
                  <a16:creationId xmlns:a16="http://schemas.microsoft.com/office/drawing/2014/main" id="{0A2FD240-45F3-0648-BA32-02867F8C9FE3}"/>
                </a:ext>
              </a:extLst>
            </p:cNvPr>
            <p:cNvSpPr>
              <a:spLocks noChangeShapeType="1"/>
            </p:cNvSpPr>
            <p:nvPr/>
          </p:nvSpPr>
          <p:spPr bwMode="auto">
            <a:xfrm flipV="1">
              <a:off x="892" y="1379"/>
              <a:ext cx="1" cy="128"/>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8" name="Line 43">
              <a:extLst>
                <a:ext uri="{FF2B5EF4-FFF2-40B4-BE49-F238E27FC236}">
                  <a16:creationId xmlns:a16="http://schemas.microsoft.com/office/drawing/2014/main" id="{D49AA118-21CB-3844-A6F0-2C1028FB213A}"/>
                </a:ext>
              </a:extLst>
            </p:cNvPr>
            <p:cNvSpPr>
              <a:spLocks noChangeShapeType="1"/>
            </p:cNvSpPr>
            <p:nvPr/>
          </p:nvSpPr>
          <p:spPr bwMode="auto">
            <a:xfrm flipV="1">
              <a:off x="877" y="1379"/>
              <a:ext cx="1" cy="130"/>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69" name="Line 44">
              <a:extLst>
                <a:ext uri="{FF2B5EF4-FFF2-40B4-BE49-F238E27FC236}">
                  <a16:creationId xmlns:a16="http://schemas.microsoft.com/office/drawing/2014/main" id="{DC6EABB8-9F52-2448-9EE0-475CE23D8A00}"/>
                </a:ext>
              </a:extLst>
            </p:cNvPr>
            <p:cNvSpPr>
              <a:spLocks noChangeShapeType="1"/>
            </p:cNvSpPr>
            <p:nvPr/>
          </p:nvSpPr>
          <p:spPr bwMode="auto">
            <a:xfrm flipV="1">
              <a:off x="862"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0" name="Line 45">
              <a:extLst>
                <a:ext uri="{FF2B5EF4-FFF2-40B4-BE49-F238E27FC236}">
                  <a16:creationId xmlns:a16="http://schemas.microsoft.com/office/drawing/2014/main" id="{340A58FF-4677-E14C-A2B7-622692C4D806}"/>
                </a:ext>
              </a:extLst>
            </p:cNvPr>
            <p:cNvSpPr>
              <a:spLocks noChangeShapeType="1"/>
            </p:cNvSpPr>
            <p:nvPr/>
          </p:nvSpPr>
          <p:spPr bwMode="auto">
            <a:xfrm flipV="1">
              <a:off x="847"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1" name="Line 46">
              <a:extLst>
                <a:ext uri="{FF2B5EF4-FFF2-40B4-BE49-F238E27FC236}">
                  <a16:creationId xmlns:a16="http://schemas.microsoft.com/office/drawing/2014/main" id="{7DEF9DE7-BFDF-6243-A3AA-D2AE3F758ED0}"/>
                </a:ext>
              </a:extLst>
            </p:cNvPr>
            <p:cNvSpPr>
              <a:spLocks noChangeShapeType="1"/>
            </p:cNvSpPr>
            <p:nvPr/>
          </p:nvSpPr>
          <p:spPr bwMode="auto">
            <a:xfrm flipV="1">
              <a:off x="832"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2" name="Line 47">
              <a:extLst>
                <a:ext uri="{FF2B5EF4-FFF2-40B4-BE49-F238E27FC236}">
                  <a16:creationId xmlns:a16="http://schemas.microsoft.com/office/drawing/2014/main" id="{93F8B8A1-D2BD-7648-BA5C-8C8E5DB397DC}"/>
                </a:ext>
              </a:extLst>
            </p:cNvPr>
            <p:cNvSpPr>
              <a:spLocks noChangeShapeType="1"/>
            </p:cNvSpPr>
            <p:nvPr/>
          </p:nvSpPr>
          <p:spPr bwMode="auto">
            <a:xfrm flipV="1">
              <a:off x="817"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3" name="Line 48">
              <a:extLst>
                <a:ext uri="{FF2B5EF4-FFF2-40B4-BE49-F238E27FC236}">
                  <a16:creationId xmlns:a16="http://schemas.microsoft.com/office/drawing/2014/main" id="{7ACA9D44-5E1B-E842-8C90-CC744C9620CE}"/>
                </a:ext>
              </a:extLst>
            </p:cNvPr>
            <p:cNvSpPr>
              <a:spLocks noChangeShapeType="1"/>
            </p:cNvSpPr>
            <p:nvPr/>
          </p:nvSpPr>
          <p:spPr bwMode="auto">
            <a:xfrm>
              <a:off x="802"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4" name="Line 49">
              <a:extLst>
                <a:ext uri="{FF2B5EF4-FFF2-40B4-BE49-F238E27FC236}">
                  <a16:creationId xmlns:a16="http://schemas.microsoft.com/office/drawing/2014/main" id="{4462C3DF-0402-D54C-92A7-05E08EB2DED3}"/>
                </a:ext>
              </a:extLst>
            </p:cNvPr>
            <p:cNvSpPr>
              <a:spLocks noChangeShapeType="1"/>
            </p:cNvSpPr>
            <p:nvPr/>
          </p:nvSpPr>
          <p:spPr bwMode="auto">
            <a:xfrm>
              <a:off x="784"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5" name="Line 50">
              <a:extLst>
                <a:ext uri="{FF2B5EF4-FFF2-40B4-BE49-F238E27FC236}">
                  <a16:creationId xmlns:a16="http://schemas.microsoft.com/office/drawing/2014/main" id="{B94A95F1-DD6D-F446-932E-2286748BCB4B}"/>
                </a:ext>
              </a:extLst>
            </p:cNvPr>
            <p:cNvSpPr>
              <a:spLocks noChangeShapeType="1"/>
            </p:cNvSpPr>
            <p:nvPr/>
          </p:nvSpPr>
          <p:spPr bwMode="auto">
            <a:xfrm>
              <a:off x="769" y="1376"/>
              <a:ext cx="1" cy="136"/>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6" name="Line 51">
              <a:extLst>
                <a:ext uri="{FF2B5EF4-FFF2-40B4-BE49-F238E27FC236}">
                  <a16:creationId xmlns:a16="http://schemas.microsoft.com/office/drawing/2014/main" id="{994BE457-D7C3-754E-90D1-32CA1A055075}"/>
                </a:ext>
              </a:extLst>
            </p:cNvPr>
            <p:cNvSpPr>
              <a:spLocks noChangeShapeType="1"/>
            </p:cNvSpPr>
            <p:nvPr/>
          </p:nvSpPr>
          <p:spPr bwMode="auto">
            <a:xfrm>
              <a:off x="754" y="1379"/>
              <a:ext cx="1" cy="130"/>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7" name="Line 52">
              <a:extLst>
                <a:ext uri="{FF2B5EF4-FFF2-40B4-BE49-F238E27FC236}">
                  <a16:creationId xmlns:a16="http://schemas.microsoft.com/office/drawing/2014/main" id="{8222E258-5F5D-EA4C-B0A9-3CB838812FAD}"/>
                </a:ext>
              </a:extLst>
            </p:cNvPr>
            <p:cNvSpPr>
              <a:spLocks noChangeShapeType="1"/>
            </p:cNvSpPr>
            <p:nvPr/>
          </p:nvSpPr>
          <p:spPr bwMode="auto">
            <a:xfrm>
              <a:off x="739" y="1379"/>
              <a:ext cx="1" cy="128"/>
            </a:xfrm>
            <a:prstGeom prst="line">
              <a:avLst/>
            </a:prstGeom>
            <a:noFill/>
            <a:ln w="3175"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78" name="Line 53">
              <a:extLst>
                <a:ext uri="{FF2B5EF4-FFF2-40B4-BE49-F238E27FC236}">
                  <a16:creationId xmlns:a16="http://schemas.microsoft.com/office/drawing/2014/main" id="{F122D936-1E98-254D-9340-8A65993B28C1}"/>
                </a:ext>
              </a:extLst>
            </p:cNvPr>
            <p:cNvSpPr>
              <a:spLocks noChangeShapeType="1"/>
            </p:cNvSpPr>
            <p:nvPr/>
          </p:nvSpPr>
          <p:spPr bwMode="auto">
            <a:xfrm flipV="1">
              <a:off x="892" y="1379"/>
              <a:ext cx="1" cy="128"/>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79" name="Line 54">
              <a:extLst>
                <a:ext uri="{FF2B5EF4-FFF2-40B4-BE49-F238E27FC236}">
                  <a16:creationId xmlns:a16="http://schemas.microsoft.com/office/drawing/2014/main" id="{C7D54281-71A1-B84B-BC84-8A803CDA5B42}"/>
                </a:ext>
              </a:extLst>
            </p:cNvPr>
            <p:cNvSpPr>
              <a:spLocks noChangeShapeType="1"/>
            </p:cNvSpPr>
            <p:nvPr/>
          </p:nvSpPr>
          <p:spPr bwMode="auto">
            <a:xfrm flipV="1">
              <a:off x="877" y="1379"/>
              <a:ext cx="1" cy="130"/>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0" name="Line 55">
              <a:extLst>
                <a:ext uri="{FF2B5EF4-FFF2-40B4-BE49-F238E27FC236}">
                  <a16:creationId xmlns:a16="http://schemas.microsoft.com/office/drawing/2014/main" id="{56D08B59-996F-624A-A763-D783EE0AD778}"/>
                </a:ext>
              </a:extLst>
            </p:cNvPr>
            <p:cNvSpPr>
              <a:spLocks noChangeShapeType="1"/>
            </p:cNvSpPr>
            <p:nvPr/>
          </p:nvSpPr>
          <p:spPr bwMode="auto">
            <a:xfrm flipV="1">
              <a:off x="862"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1" name="Line 56">
              <a:extLst>
                <a:ext uri="{FF2B5EF4-FFF2-40B4-BE49-F238E27FC236}">
                  <a16:creationId xmlns:a16="http://schemas.microsoft.com/office/drawing/2014/main" id="{4E28238B-731C-B446-8E48-6619EAF39472}"/>
                </a:ext>
              </a:extLst>
            </p:cNvPr>
            <p:cNvSpPr>
              <a:spLocks noChangeShapeType="1"/>
            </p:cNvSpPr>
            <p:nvPr/>
          </p:nvSpPr>
          <p:spPr bwMode="auto">
            <a:xfrm flipV="1">
              <a:off x="847"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2" name="Line 57">
              <a:extLst>
                <a:ext uri="{FF2B5EF4-FFF2-40B4-BE49-F238E27FC236}">
                  <a16:creationId xmlns:a16="http://schemas.microsoft.com/office/drawing/2014/main" id="{21C41141-8C72-B04C-8F64-9EF0E4BC40FD}"/>
                </a:ext>
              </a:extLst>
            </p:cNvPr>
            <p:cNvSpPr>
              <a:spLocks noChangeShapeType="1"/>
            </p:cNvSpPr>
            <p:nvPr/>
          </p:nvSpPr>
          <p:spPr bwMode="auto">
            <a:xfrm flipV="1">
              <a:off x="832"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3" name="Line 58">
              <a:extLst>
                <a:ext uri="{FF2B5EF4-FFF2-40B4-BE49-F238E27FC236}">
                  <a16:creationId xmlns:a16="http://schemas.microsoft.com/office/drawing/2014/main" id="{68FA9064-055C-9646-8567-2B04363290A5}"/>
                </a:ext>
              </a:extLst>
            </p:cNvPr>
            <p:cNvSpPr>
              <a:spLocks noChangeShapeType="1"/>
            </p:cNvSpPr>
            <p:nvPr/>
          </p:nvSpPr>
          <p:spPr bwMode="auto">
            <a:xfrm flipV="1">
              <a:off x="817"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4" name="Line 59">
              <a:extLst>
                <a:ext uri="{FF2B5EF4-FFF2-40B4-BE49-F238E27FC236}">
                  <a16:creationId xmlns:a16="http://schemas.microsoft.com/office/drawing/2014/main" id="{F3558EEF-4431-E84C-A3FC-A6B95054EF70}"/>
                </a:ext>
              </a:extLst>
            </p:cNvPr>
            <p:cNvSpPr>
              <a:spLocks noChangeShapeType="1"/>
            </p:cNvSpPr>
            <p:nvPr/>
          </p:nvSpPr>
          <p:spPr bwMode="auto">
            <a:xfrm>
              <a:off x="802"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5" name="Line 60">
              <a:extLst>
                <a:ext uri="{FF2B5EF4-FFF2-40B4-BE49-F238E27FC236}">
                  <a16:creationId xmlns:a16="http://schemas.microsoft.com/office/drawing/2014/main" id="{66DF3358-A7E5-C647-9554-1D1769792B7B}"/>
                </a:ext>
              </a:extLst>
            </p:cNvPr>
            <p:cNvSpPr>
              <a:spLocks noChangeShapeType="1"/>
            </p:cNvSpPr>
            <p:nvPr/>
          </p:nvSpPr>
          <p:spPr bwMode="auto">
            <a:xfrm>
              <a:off x="784"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6" name="Line 61">
              <a:extLst>
                <a:ext uri="{FF2B5EF4-FFF2-40B4-BE49-F238E27FC236}">
                  <a16:creationId xmlns:a16="http://schemas.microsoft.com/office/drawing/2014/main" id="{3DA3A580-D2DE-9D47-BAB3-B57ADF5155CA}"/>
                </a:ext>
              </a:extLst>
            </p:cNvPr>
            <p:cNvSpPr>
              <a:spLocks noChangeShapeType="1"/>
            </p:cNvSpPr>
            <p:nvPr/>
          </p:nvSpPr>
          <p:spPr bwMode="auto">
            <a:xfrm>
              <a:off x="769" y="1376"/>
              <a:ext cx="1" cy="136"/>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7" name="Line 62">
              <a:extLst>
                <a:ext uri="{FF2B5EF4-FFF2-40B4-BE49-F238E27FC236}">
                  <a16:creationId xmlns:a16="http://schemas.microsoft.com/office/drawing/2014/main" id="{D512DCFE-3D13-2048-B12A-B90C05FB2B76}"/>
                </a:ext>
              </a:extLst>
            </p:cNvPr>
            <p:cNvSpPr>
              <a:spLocks noChangeShapeType="1"/>
            </p:cNvSpPr>
            <p:nvPr/>
          </p:nvSpPr>
          <p:spPr bwMode="auto">
            <a:xfrm>
              <a:off x="754" y="1379"/>
              <a:ext cx="1" cy="130"/>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8" name="Line 63">
              <a:extLst>
                <a:ext uri="{FF2B5EF4-FFF2-40B4-BE49-F238E27FC236}">
                  <a16:creationId xmlns:a16="http://schemas.microsoft.com/office/drawing/2014/main" id="{068F535E-FB92-A740-AD35-FB9820CE72EA}"/>
                </a:ext>
              </a:extLst>
            </p:cNvPr>
            <p:cNvSpPr>
              <a:spLocks noChangeShapeType="1"/>
            </p:cNvSpPr>
            <p:nvPr/>
          </p:nvSpPr>
          <p:spPr bwMode="auto">
            <a:xfrm>
              <a:off x="739" y="1379"/>
              <a:ext cx="1" cy="128"/>
            </a:xfrm>
            <a:prstGeom prst="line">
              <a:avLst/>
            </a:prstGeom>
            <a:noFill/>
            <a:ln w="11113">
              <a:solidFill>
                <a:srgbClr val="8AC819"/>
              </a:solidFill>
              <a:miter lim="800000"/>
              <a:headEnd/>
              <a:tailEnd/>
            </a:ln>
            <a:extLst>
              <a:ext uri="{909E8E84-426E-40DD-AFC4-6F175D3DCCD1}">
                <a14:hiddenFill xmlns:a14="http://schemas.microsoft.com/office/drawing/2010/main">
                  <a:noFill/>
                </a14:hiddenFill>
              </a:ext>
            </a:extLst>
          </p:spPr>
          <p:txBody>
            <a:bodyPr/>
            <a:lstStyle/>
            <a:p>
              <a:endParaRPr lang="pt-PT"/>
            </a:p>
          </p:txBody>
        </p:sp>
        <p:sp>
          <p:nvSpPr>
            <p:cNvPr id="289" name="Line 64">
              <a:extLst>
                <a:ext uri="{FF2B5EF4-FFF2-40B4-BE49-F238E27FC236}">
                  <a16:creationId xmlns:a16="http://schemas.microsoft.com/office/drawing/2014/main" id="{ADAA4223-9FE9-7143-8A6F-BAEBC06D3B87}"/>
                </a:ext>
              </a:extLst>
            </p:cNvPr>
            <p:cNvSpPr>
              <a:spLocks noChangeShapeType="1"/>
            </p:cNvSpPr>
            <p:nvPr/>
          </p:nvSpPr>
          <p:spPr bwMode="auto">
            <a:xfrm flipV="1">
              <a:off x="894" y="1379"/>
              <a:ext cx="1" cy="130"/>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0" name="Line 65">
              <a:extLst>
                <a:ext uri="{FF2B5EF4-FFF2-40B4-BE49-F238E27FC236}">
                  <a16:creationId xmlns:a16="http://schemas.microsoft.com/office/drawing/2014/main" id="{EB62C2B1-5A6A-7049-910F-DB005C964EC1}"/>
                </a:ext>
              </a:extLst>
            </p:cNvPr>
            <p:cNvSpPr>
              <a:spLocks noChangeShapeType="1"/>
            </p:cNvSpPr>
            <p:nvPr/>
          </p:nvSpPr>
          <p:spPr bwMode="auto">
            <a:xfrm flipV="1">
              <a:off x="879" y="1379"/>
              <a:ext cx="1" cy="133"/>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1" name="Line 66">
              <a:extLst>
                <a:ext uri="{FF2B5EF4-FFF2-40B4-BE49-F238E27FC236}">
                  <a16:creationId xmlns:a16="http://schemas.microsoft.com/office/drawing/2014/main" id="{C4CCF76D-A129-B44B-96E3-F4BDCEB2D29C}"/>
                </a:ext>
              </a:extLst>
            </p:cNvPr>
            <p:cNvSpPr>
              <a:spLocks noChangeShapeType="1"/>
            </p:cNvSpPr>
            <p:nvPr/>
          </p:nvSpPr>
          <p:spPr bwMode="auto">
            <a:xfrm flipV="1">
              <a:off x="864"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2" name="Line 67">
              <a:extLst>
                <a:ext uri="{FF2B5EF4-FFF2-40B4-BE49-F238E27FC236}">
                  <a16:creationId xmlns:a16="http://schemas.microsoft.com/office/drawing/2014/main" id="{A088EDA3-D570-BC43-8207-E2AAAA93D0DB}"/>
                </a:ext>
              </a:extLst>
            </p:cNvPr>
            <p:cNvSpPr>
              <a:spLocks noChangeShapeType="1"/>
            </p:cNvSpPr>
            <p:nvPr/>
          </p:nvSpPr>
          <p:spPr bwMode="auto">
            <a:xfrm flipV="1">
              <a:off x="849"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3" name="Line 68">
              <a:extLst>
                <a:ext uri="{FF2B5EF4-FFF2-40B4-BE49-F238E27FC236}">
                  <a16:creationId xmlns:a16="http://schemas.microsoft.com/office/drawing/2014/main" id="{F7CC6E6A-00FE-AE44-B74A-4989A4B8F074}"/>
                </a:ext>
              </a:extLst>
            </p:cNvPr>
            <p:cNvSpPr>
              <a:spLocks noChangeShapeType="1"/>
            </p:cNvSpPr>
            <p:nvPr/>
          </p:nvSpPr>
          <p:spPr bwMode="auto">
            <a:xfrm flipV="1">
              <a:off x="832" y="1379"/>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4" name="Line 69">
              <a:extLst>
                <a:ext uri="{FF2B5EF4-FFF2-40B4-BE49-F238E27FC236}">
                  <a16:creationId xmlns:a16="http://schemas.microsoft.com/office/drawing/2014/main" id="{A8D730DB-FE74-BD48-A887-3E8CC508C85C}"/>
                </a:ext>
              </a:extLst>
            </p:cNvPr>
            <p:cNvSpPr>
              <a:spLocks noChangeShapeType="1"/>
            </p:cNvSpPr>
            <p:nvPr/>
          </p:nvSpPr>
          <p:spPr bwMode="auto">
            <a:xfrm flipV="1">
              <a:off x="817"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5" name="Line 70">
              <a:extLst>
                <a:ext uri="{FF2B5EF4-FFF2-40B4-BE49-F238E27FC236}">
                  <a16:creationId xmlns:a16="http://schemas.microsoft.com/office/drawing/2014/main" id="{4923A3C4-8D14-0A40-BA51-D114CB6E7CB3}"/>
                </a:ext>
              </a:extLst>
            </p:cNvPr>
            <p:cNvSpPr>
              <a:spLocks noChangeShapeType="1"/>
            </p:cNvSpPr>
            <p:nvPr/>
          </p:nvSpPr>
          <p:spPr bwMode="auto">
            <a:xfrm>
              <a:off x="802" y="1379"/>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6" name="Line 71">
              <a:extLst>
                <a:ext uri="{FF2B5EF4-FFF2-40B4-BE49-F238E27FC236}">
                  <a16:creationId xmlns:a16="http://schemas.microsoft.com/office/drawing/2014/main" id="{7F1BA381-D1D8-7B42-8DBD-4DF3352E8B35}"/>
                </a:ext>
              </a:extLst>
            </p:cNvPr>
            <p:cNvSpPr>
              <a:spLocks noChangeShapeType="1"/>
            </p:cNvSpPr>
            <p:nvPr/>
          </p:nvSpPr>
          <p:spPr bwMode="auto">
            <a:xfrm>
              <a:off x="787"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7" name="Line 72">
              <a:extLst>
                <a:ext uri="{FF2B5EF4-FFF2-40B4-BE49-F238E27FC236}">
                  <a16:creationId xmlns:a16="http://schemas.microsoft.com/office/drawing/2014/main" id="{4F167730-A2FD-A34B-BA09-59433B17A391}"/>
                </a:ext>
              </a:extLst>
            </p:cNvPr>
            <p:cNvSpPr>
              <a:spLocks noChangeShapeType="1"/>
            </p:cNvSpPr>
            <p:nvPr/>
          </p:nvSpPr>
          <p:spPr bwMode="auto">
            <a:xfrm>
              <a:off x="772" y="1376"/>
              <a:ext cx="1" cy="136"/>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8" name="Line 73">
              <a:extLst>
                <a:ext uri="{FF2B5EF4-FFF2-40B4-BE49-F238E27FC236}">
                  <a16:creationId xmlns:a16="http://schemas.microsoft.com/office/drawing/2014/main" id="{08F80CC3-12E4-B84B-A6D2-B6B3FC6A7A4B}"/>
                </a:ext>
              </a:extLst>
            </p:cNvPr>
            <p:cNvSpPr>
              <a:spLocks noChangeShapeType="1"/>
            </p:cNvSpPr>
            <p:nvPr/>
          </p:nvSpPr>
          <p:spPr bwMode="auto">
            <a:xfrm>
              <a:off x="757" y="1379"/>
              <a:ext cx="1" cy="133"/>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299" name="Line 74">
              <a:extLst>
                <a:ext uri="{FF2B5EF4-FFF2-40B4-BE49-F238E27FC236}">
                  <a16:creationId xmlns:a16="http://schemas.microsoft.com/office/drawing/2014/main" id="{A9876BB8-A951-5346-AF62-938680CD1F98}"/>
                </a:ext>
              </a:extLst>
            </p:cNvPr>
            <p:cNvSpPr>
              <a:spLocks noChangeShapeType="1"/>
            </p:cNvSpPr>
            <p:nvPr/>
          </p:nvSpPr>
          <p:spPr bwMode="auto">
            <a:xfrm>
              <a:off x="742" y="1379"/>
              <a:ext cx="1" cy="130"/>
            </a:xfrm>
            <a:prstGeom prst="line">
              <a:avLst/>
            </a:prstGeom>
            <a:noFill/>
            <a:ln w="3175" cap="rnd">
              <a:solidFill>
                <a:srgbClr val="666666"/>
              </a:solidFill>
              <a:round/>
              <a:headEnd/>
              <a:tailEnd/>
            </a:ln>
            <a:extLst>
              <a:ext uri="{909E8E84-426E-40DD-AFC4-6F175D3DCCD1}">
                <a14:hiddenFill xmlns:a14="http://schemas.microsoft.com/office/drawing/2010/main">
                  <a:noFill/>
                </a14:hiddenFill>
              </a:ext>
            </a:extLst>
          </p:spPr>
          <p:txBody>
            <a:bodyPr/>
            <a:lstStyle/>
            <a:p>
              <a:endParaRPr lang="pt-PT"/>
            </a:p>
          </p:txBody>
        </p:sp>
        <p:sp>
          <p:nvSpPr>
            <p:cNvPr id="300" name="Freeform 75">
              <a:extLst>
                <a:ext uri="{FF2B5EF4-FFF2-40B4-BE49-F238E27FC236}">
                  <a16:creationId xmlns:a16="http://schemas.microsoft.com/office/drawing/2014/main" id="{90F5D019-91DA-D049-A5B7-09E213EB9398}"/>
                </a:ext>
              </a:extLst>
            </p:cNvPr>
            <p:cNvSpPr>
              <a:spLocks/>
            </p:cNvSpPr>
            <p:nvPr/>
          </p:nvSpPr>
          <p:spPr bwMode="auto">
            <a:xfrm>
              <a:off x="727" y="1376"/>
              <a:ext cx="182" cy="19"/>
            </a:xfrm>
            <a:custGeom>
              <a:avLst/>
              <a:gdLst>
                <a:gd name="T0" fmla="*/ 1132 w 73"/>
                <a:gd name="T1" fmla="*/ 81 h 7"/>
                <a:gd name="T2" fmla="*/ 558 w 73"/>
                <a:gd name="T3" fmla="*/ 0 h 7"/>
                <a:gd name="T4" fmla="*/ 0 w 73"/>
                <a:gd name="T5" fmla="*/ 81 h 7"/>
                <a:gd name="T6" fmla="*/ 0 w 73"/>
                <a:gd name="T7" fmla="*/ 81 h 7"/>
                <a:gd name="T8" fmla="*/ 558 w 73"/>
                <a:gd name="T9" fmla="*/ 141 h 7"/>
                <a:gd name="T10" fmla="*/ 1132 w 73"/>
                <a:gd name="T11" fmla="*/ 81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
                  <a:moveTo>
                    <a:pt x="73" y="4"/>
                  </a:moveTo>
                  <a:cubicBezTo>
                    <a:pt x="73" y="2"/>
                    <a:pt x="57" y="0"/>
                    <a:pt x="36" y="0"/>
                  </a:cubicBezTo>
                  <a:cubicBezTo>
                    <a:pt x="16" y="0"/>
                    <a:pt x="0" y="2"/>
                    <a:pt x="0" y="4"/>
                  </a:cubicBezTo>
                  <a:cubicBezTo>
                    <a:pt x="0" y="4"/>
                    <a:pt x="0" y="4"/>
                    <a:pt x="0" y="4"/>
                  </a:cubicBezTo>
                  <a:cubicBezTo>
                    <a:pt x="0" y="6"/>
                    <a:pt x="16" y="7"/>
                    <a:pt x="36" y="7"/>
                  </a:cubicBezTo>
                  <a:cubicBezTo>
                    <a:pt x="57" y="7"/>
                    <a:pt x="73" y="6"/>
                    <a:pt x="73" y="4"/>
                  </a:cubicBezTo>
                </a:path>
              </a:pathLst>
            </a:custGeom>
            <a:solidFill>
              <a:srgbClr val="EFF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a:p>
          </p:txBody>
        </p:sp>
        <p:sp>
          <p:nvSpPr>
            <p:cNvPr id="301" name="Freeform 76">
              <a:extLst>
                <a:ext uri="{FF2B5EF4-FFF2-40B4-BE49-F238E27FC236}">
                  <a16:creationId xmlns:a16="http://schemas.microsoft.com/office/drawing/2014/main" id="{B76882AE-5E9F-244C-8A56-85AFA8960C9F}"/>
                </a:ext>
              </a:extLst>
            </p:cNvPr>
            <p:cNvSpPr>
              <a:spLocks/>
            </p:cNvSpPr>
            <p:nvPr/>
          </p:nvSpPr>
          <p:spPr bwMode="auto">
            <a:xfrm>
              <a:off x="727" y="1376"/>
              <a:ext cx="182" cy="19"/>
            </a:xfrm>
            <a:custGeom>
              <a:avLst/>
              <a:gdLst>
                <a:gd name="T0" fmla="*/ 1132 w 73"/>
                <a:gd name="T1" fmla="*/ 81 h 7"/>
                <a:gd name="T2" fmla="*/ 558 w 73"/>
                <a:gd name="T3" fmla="*/ 0 h 7"/>
                <a:gd name="T4" fmla="*/ 0 w 73"/>
                <a:gd name="T5" fmla="*/ 81 h 7"/>
                <a:gd name="T6" fmla="*/ 0 w 73"/>
                <a:gd name="T7" fmla="*/ 81 h 7"/>
                <a:gd name="T8" fmla="*/ 558 w 73"/>
                <a:gd name="T9" fmla="*/ 141 h 7"/>
                <a:gd name="T10" fmla="*/ 1132 w 73"/>
                <a:gd name="T11" fmla="*/ 81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
                  <a:moveTo>
                    <a:pt x="73" y="4"/>
                  </a:moveTo>
                  <a:cubicBezTo>
                    <a:pt x="73" y="2"/>
                    <a:pt x="57" y="0"/>
                    <a:pt x="36" y="0"/>
                  </a:cubicBezTo>
                  <a:cubicBezTo>
                    <a:pt x="16" y="0"/>
                    <a:pt x="0" y="2"/>
                    <a:pt x="0" y="4"/>
                  </a:cubicBezTo>
                  <a:cubicBezTo>
                    <a:pt x="0" y="4"/>
                    <a:pt x="0" y="4"/>
                    <a:pt x="0" y="4"/>
                  </a:cubicBezTo>
                  <a:cubicBezTo>
                    <a:pt x="0" y="6"/>
                    <a:pt x="16" y="7"/>
                    <a:pt x="36" y="7"/>
                  </a:cubicBezTo>
                  <a:cubicBezTo>
                    <a:pt x="57" y="7"/>
                    <a:pt x="73" y="6"/>
                    <a:pt x="73" y="4"/>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302" name="Freeform 77">
              <a:extLst>
                <a:ext uri="{FF2B5EF4-FFF2-40B4-BE49-F238E27FC236}">
                  <a16:creationId xmlns:a16="http://schemas.microsoft.com/office/drawing/2014/main" id="{A2BDAE76-25BA-D64F-90F2-997046A3EF4D}"/>
                </a:ext>
              </a:extLst>
            </p:cNvPr>
            <p:cNvSpPr>
              <a:spLocks/>
            </p:cNvSpPr>
            <p:nvPr/>
          </p:nvSpPr>
          <p:spPr bwMode="auto">
            <a:xfrm>
              <a:off x="727" y="1376"/>
              <a:ext cx="182" cy="139"/>
            </a:xfrm>
            <a:custGeom>
              <a:avLst/>
              <a:gdLst>
                <a:gd name="T0" fmla="*/ 1132 w 73"/>
                <a:gd name="T1" fmla="*/ 914 h 52"/>
                <a:gd name="T2" fmla="*/ 1132 w 73"/>
                <a:gd name="T3" fmla="*/ 78 h 52"/>
                <a:gd name="T4" fmla="*/ 558 w 73"/>
                <a:gd name="T5" fmla="*/ 0 h 52"/>
                <a:gd name="T6" fmla="*/ 0 w 73"/>
                <a:gd name="T7" fmla="*/ 78 h 52"/>
                <a:gd name="T8" fmla="*/ 0 w 73"/>
                <a:gd name="T9" fmla="*/ 914 h 52"/>
                <a:gd name="T10" fmla="*/ 0 w 73"/>
                <a:gd name="T11" fmla="*/ 914 h 52"/>
                <a:gd name="T12" fmla="*/ 558 w 73"/>
                <a:gd name="T13" fmla="*/ 994 h 52"/>
                <a:gd name="T14" fmla="*/ 1132 w 73"/>
                <a:gd name="T15" fmla="*/ 914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52">
                  <a:moveTo>
                    <a:pt x="73" y="48"/>
                  </a:moveTo>
                  <a:cubicBezTo>
                    <a:pt x="73" y="4"/>
                    <a:pt x="73" y="4"/>
                    <a:pt x="73" y="4"/>
                  </a:cubicBezTo>
                  <a:cubicBezTo>
                    <a:pt x="73" y="2"/>
                    <a:pt x="57" y="0"/>
                    <a:pt x="36" y="0"/>
                  </a:cubicBezTo>
                  <a:cubicBezTo>
                    <a:pt x="16" y="0"/>
                    <a:pt x="0" y="2"/>
                    <a:pt x="0" y="4"/>
                  </a:cubicBezTo>
                  <a:cubicBezTo>
                    <a:pt x="0" y="48"/>
                    <a:pt x="0" y="48"/>
                    <a:pt x="0" y="48"/>
                  </a:cubicBezTo>
                  <a:cubicBezTo>
                    <a:pt x="0" y="48"/>
                    <a:pt x="0" y="48"/>
                    <a:pt x="0" y="48"/>
                  </a:cubicBezTo>
                  <a:cubicBezTo>
                    <a:pt x="0" y="50"/>
                    <a:pt x="16" y="52"/>
                    <a:pt x="36" y="52"/>
                  </a:cubicBezTo>
                  <a:cubicBezTo>
                    <a:pt x="57" y="52"/>
                    <a:pt x="73" y="50"/>
                    <a:pt x="73" y="48"/>
                  </a:cubicBezTo>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PT"/>
            </a:p>
          </p:txBody>
        </p:sp>
        <p:sp>
          <p:nvSpPr>
            <p:cNvPr id="303" name="Oval 78">
              <a:extLst>
                <a:ext uri="{FF2B5EF4-FFF2-40B4-BE49-F238E27FC236}">
                  <a16:creationId xmlns:a16="http://schemas.microsoft.com/office/drawing/2014/main" id="{6C00CD09-D4F1-B34D-ABAC-B48704A388BF}"/>
                </a:ext>
              </a:extLst>
            </p:cNvPr>
            <p:cNvSpPr>
              <a:spLocks noChangeArrowheads="1"/>
            </p:cNvSpPr>
            <p:nvPr/>
          </p:nvSpPr>
          <p:spPr bwMode="auto">
            <a:xfrm>
              <a:off x="784" y="2267"/>
              <a:ext cx="20" cy="2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304" name="Oval 79">
              <a:extLst>
                <a:ext uri="{FF2B5EF4-FFF2-40B4-BE49-F238E27FC236}">
                  <a16:creationId xmlns:a16="http://schemas.microsoft.com/office/drawing/2014/main" id="{AA6527E2-B168-A545-9849-2ED79CB2EC07}"/>
                </a:ext>
              </a:extLst>
            </p:cNvPr>
            <p:cNvSpPr>
              <a:spLocks noChangeArrowheads="1"/>
            </p:cNvSpPr>
            <p:nvPr/>
          </p:nvSpPr>
          <p:spPr bwMode="auto">
            <a:xfrm>
              <a:off x="809" y="2272"/>
              <a:ext cx="10" cy="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sp>
          <p:nvSpPr>
            <p:cNvPr id="305" name="Oval 80">
              <a:extLst>
                <a:ext uri="{FF2B5EF4-FFF2-40B4-BE49-F238E27FC236}">
                  <a16:creationId xmlns:a16="http://schemas.microsoft.com/office/drawing/2014/main" id="{6D0D73DF-1AB9-7B47-AB11-23A37287F7B0}"/>
                </a:ext>
              </a:extLst>
            </p:cNvPr>
            <p:cNvSpPr>
              <a:spLocks noChangeArrowheads="1"/>
            </p:cNvSpPr>
            <p:nvPr/>
          </p:nvSpPr>
          <p:spPr bwMode="auto">
            <a:xfrm>
              <a:off x="769" y="226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pt-PT" altLang="pt-PT"/>
            </a:p>
          </p:txBody>
        </p:sp>
      </p:grpSp>
      <p:cxnSp>
        <p:nvCxnSpPr>
          <p:cNvPr id="307" name="Conexão Reta Unidirecional 150">
            <a:extLst>
              <a:ext uri="{FF2B5EF4-FFF2-40B4-BE49-F238E27FC236}">
                <a16:creationId xmlns:a16="http://schemas.microsoft.com/office/drawing/2014/main" id="{05C8C656-EF26-1346-98A1-7EB123D750DD}"/>
              </a:ext>
            </a:extLst>
          </p:cNvPr>
          <p:cNvCxnSpPr>
            <a:cxnSpLocks/>
          </p:cNvCxnSpPr>
          <p:nvPr/>
        </p:nvCxnSpPr>
        <p:spPr>
          <a:xfrm>
            <a:off x="6934200" y="2655921"/>
            <a:ext cx="338346" cy="410400"/>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Conexão Reta Unidirecional 150">
            <a:extLst>
              <a:ext uri="{FF2B5EF4-FFF2-40B4-BE49-F238E27FC236}">
                <a16:creationId xmlns:a16="http://schemas.microsoft.com/office/drawing/2014/main" id="{4DB21572-01DA-B947-B524-4C7386760396}"/>
              </a:ext>
            </a:extLst>
          </p:cNvPr>
          <p:cNvCxnSpPr>
            <a:cxnSpLocks/>
          </p:cNvCxnSpPr>
          <p:nvPr/>
        </p:nvCxnSpPr>
        <p:spPr>
          <a:xfrm flipV="1">
            <a:off x="6934200" y="3580342"/>
            <a:ext cx="338346" cy="410400"/>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Conexão Reta Unidirecional 150">
            <a:extLst>
              <a:ext uri="{FF2B5EF4-FFF2-40B4-BE49-F238E27FC236}">
                <a16:creationId xmlns:a16="http://schemas.microsoft.com/office/drawing/2014/main" id="{F2BD0201-2147-1745-BF84-CE1A00A5B80E}"/>
              </a:ext>
            </a:extLst>
          </p:cNvPr>
          <p:cNvCxnSpPr>
            <a:cxnSpLocks/>
          </p:cNvCxnSpPr>
          <p:nvPr/>
        </p:nvCxnSpPr>
        <p:spPr>
          <a:xfrm>
            <a:off x="7525913" y="3599914"/>
            <a:ext cx="0" cy="101425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28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669903"/>
            <a:ext cx="8153400" cy="461665"/>
          </a:xfrm>
          <a:prstGeom prst="rect">
            <a:avLst/>
          </a:prstGeom>
          <a:noFill/>
        </p:spPr>
        <p:txBody>
          <a:bodyPr wrap="square" rtlCol="0">
            <a:spAutoFit/>
          </a:bodyPr>
          <a:lstStyle/>
          <a:p>
            <a:pPr algn="ctr"/>
            <a:r>
              <a:rPr lang="fr-FR" sz="2400" dirty="0" err="1"/>
              <a:t>Results</a:t>
            </a:r>
            <a:r>
              <a:rPr lang="fr-FR" sz="2400" dirty="0"/>
              <a:t>: </a:t>
            </a:r>
            <a:r>
              <a:rPr lang="fr-FR" sz="2400" dirty="0" err="1"/>
              <a:t>Cytotoxicity</a:t>
            </a:r>
            <a:r>
              <a:rPr lang="fr-FR" sz="2400" dirty="0"/>
              <a:t> </a:t>
            </a:r>
            <a:r>
              <a:rPr lang="fr-FR" sz="2400" dirty="0" err="1"/>
              <a:t>Assays</a:t>
            </a:r>
            <a:endParaRPr lang="fr-FR" sz="2400"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97" name="Rectangle 196">
            <a:extLst>
              <a:ext uri="{FF2B5EF4-FFF2-40B4-BE49-F238E27FC236}">
                <a16:creationId xmlns:a16="http://schemas.microsoft.com/office/drawing/2014/main" id="{2BF31E45-55AB-CF4B-A6B1-0D465AE77421}"/>
              </a:ext>
            </a:extLst>
          </p:cNvPr>
          <p:cNvSpPr/>
          <p:nvPr/>
        </p:nvSpPr>
        <p:spPr>
          <a:xfrm flipV="1">
            <a:off x="1941885" y="3111999"/>
            <a:ext cx="5260230"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108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78" name="TextBox 177">
            <a:extLst>
              <a:ext uri="{FF2B5EF4-FFF2-40B4-BE49-F238E27FC236}">
                <a16:creationId xmlns:a16="http://schemas.microsoft.com/office/drawing/2014/main" id="{ABA6E639-C442-1543-82DD-4719F8DC948A}"/>
              </a:ext>
            </a:extLst>
          </p:cNvPr>
          <p:cNvSpPr txBox="1"/>
          <p:nvPr/>
        </p:nvSpPr>
        <p:spPr>
          <a:xfrm>
            <a:off x="495300" y="638717"/>
            <a:ext cx="8153400" cy="461665"/>
          </a:xfrm>
          <a:prstGeom prst="rect">
            <a:avLst/>
          </a:prstGeom>
          <a:noFill/>
        </p:spPr>
        <p:txBody>
          <a:bodyPr wrap="square" rtlCol="0">
            <a:spAutoFit/>
          </a:bodyPr>
          <a:lstStyle/>
          <a:p>
            <a:pPr algn="ctr"/>
            <a:r>
              <a:rPr lang="fr-FR" sz="2400" dirty="0" err="1"/>
              <a:t>Cytotoxicity</a:t>
            </a:r>
            <a:r>
              <a:rPr lang="fr-FR" sz="2400" dirty="0"/>
              <a:t> </a:t>
            </a:r>
            <a:r>
              <a:rPr lang="fr-FR" sz="2400" dirty="0" err="1"/>
              <a:t>Assays</a:t>
            </a:r>
            <a:endParaRPr lang="fr-FR" sz="2400" dirty="0"/>
          </a:p>
        </p:txBody>
      </p:sp>
      <p:sp>
        <p:nvSpPr>
          <p:cNvPr id="8" name="Rectangle 7">
            <a:extLst>
              <a:ext uri="{FF2B5EF4-FFF2-40B4-BE49-F238E27FC236}">
                <a16:creationId xmlns:a16="http://schemas.microsoft.com/office/drawing/2014/main" id="{C8EBE1DA-9306-F241-9DB1-1566E5EFD5C6}"/>
              </a:ext>
            </a:extLst>
          </p:cNvPr>
          <p:cNvSpPr/>
          <p:nvPr/>
        </p:nvSpPr>
        <p:spPr>
          <a:xfrm flipV="1">
            <a:off x="3348037" y="1035915"/>
            <a:ext cx="2519363"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B03B3E13-5EE6-5B45-B0AB-EB056221ED37}"/>
              </a:ext>
            </a:extLst>
          </p:cNvPr>
          <p:cNvGraphicFramePr>
            <a:graphicFrameLocks noGrp="1"/>
          </p:cNvGraphicFramePr>
          <p:nvPr>
            <p:extLst>
              <p:ext uri="{D42A27DB-BD31-4B8C-83A1-F6EECF244321}">
                <p14:modId xmlns:p14="http://schemas.microsoft.com/office/powerpoint/2010/main" val="2690662763"/>
              </p:ext>
            </p:extLst>
          </p:nvPr>
        </p:nvGraphicFramePr>
        <p:xfrm>
          <a:off x="968337" y="1456568"/>
          <a:ext cx="7207326" cy="2160000"/>
        </p:xfrm>
        <a:graphic>
          <a:graphicData uri="http://schemas.openxmlformats.org/drawingml/2006/table">
            <a:tbl>
              <a:tblPr firstRow="1" firstCol="1" bandRow="1"/>
              <a:tblGrid>
                <a:gridCol w="1788740">
                  <a:extLst>
                    <a:ext uri="{9D8B030D-6E8A-4147-A177-3AD203B41FA5}">
                      <a16:colId xmlns:a16="http://schemas.microsoft.com/office/drawing/2014/main" val="3338631244"/>
                    </a:ext>
                  </a:extLst>
                </a:gridCol>
                <a:gridCol w="526424">
                  <a:extLst>
                    <a:ext uri="{9D8B030D-6E8A-4147-A177-3AD203B41FA5}">
                      <a16:colId xmlns:a16="http://schemas.microsoft.com/office/drawing/2014/main" val="402112765"/>
                    </a:ext>
                  </a:extLst>
                </a:gridCol>
                <a:gridCol w="526424">
                  <a:extLst>
                    <a:ext uri="{9D8B030D-6E8A-4147-A177-3AD203B41FA5}">
                      <a16:colId xmlns:a16="http://schemas.microsoft.com/office/drawing/2014/main" val="3753478549"/>
                    </a:ext>
                  </a:extLst>
                </a:gridCol>
                <a:gridCol w="526424">
                  <a:extLst>
                    <a:ext uri="{9D8B030D-6E8A-4147-A177-3AD203B41FA5}">
                      <a16:colId xmlns:a16="http://schemas.microsoft.com/office/drawing/2014/main" val="2955002071"/>
                    </a:ext>
                  </a:extLst>
                </a:gridCol>
                <a:gridCol w="526424">
                  <a:extLst>
                    <a:ext uri="{9D8B030D-6E8A-4147-A177-3AD203B41FA5}">
                      <a16:colId xmlns:a16="http://schemas.microsoft.com/office/drawing/2014/main" val="995343598"/>
                    </a:ext>
                  </a:extLst>
                </a:gridCol>
                <a:gridCol w="526424">
                  <a:extLst>
                    <a:ext uri="{9D8B030D-6E8A-4147-A177-3AD203B41FA5}">
                      <a16:colId xmlns:a16="http://schemas.microsoft.com/office/drawing/2014/main" val="3231929212"/>
                    </a:ext>
                  </a:extLst>
                </a:gridCol>
                <a:gridCol w="526424">
                  <a:extLst>
                    <a:ext uri="{9D8B030D-6E8A-4147-A177-3AD203B41FA5}">
                      <a16:colId xmlns:a16="http://schemas.microsoft.com/office/drawing/2014/main" val="823518109"/>
                    </a:ext>
                  </a:extLst>
                </a:gridCol>
                <a:gridCol w="526424">
                  <a:extLst>
                    <a:ext uri="{9D8B030D-6E8A-4147-A177-3AD203B41FA5}">
                      <a16:colId xmlns:a16="http://schemas.microsoft.com/office/drawing/2014/main" val="2923006075"/>
                    </a:ext>
                  </a:extLst>
                </a:gridCol>
                <a:gridCol w="526976">
                  <a:extLst>
                    <a:ext uri="{9D8B030D-6E8A-4147-A177-3AD203B41FA5}">
                      <a16:colId xmlns:a16="http://schemas.microsoft.com/office/drawing/2014/main" val="196059256"/>
                    </a:ext>
                  </a:extLst>
                </a:gridCol>
                <a:gridCol w="526976">
                  <a:extLst>
                    <a:ext uri="{9D8B030D-6E8A-4147-A177-3AD203B41FA5}">
                      <a16:colId xmlns:a16="http://schemas.microsoft.com/office/drawing/2014/main" val="2634777717"/>
                    </a:ext>
                  </a:extLst>
                </a:gridCol>
                <a:gridCol w="679666">
                  <a:extLst>
                    <a:ext uri="{9D8B030D-6E8A-4147-A177-3AD203B41FA5}">
                      <a16:colId xmlns:a16="http://schemas.microsoft.com/office/drawing/2014/main" val="403208761"/>
                    </a:ext>
                  </a:extLst>
                </a:gridCol>
              </a:tblGrid>
              <a:tr h="360000">
                <a:tc gridSpan="11">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MTT Reduction Assay</a:t>
                      </a:r>
                    </a:p>
                  </a:txBody>
                  <a:tcPr marL="86320" marR="86320" marT="43160" marB="43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6877867"/>
                  </a:ext>
                </a:extLst>
              </a:tr>
              <a:tr h="360000">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4171" marR="64171" marT="8912"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Differentiated</a:t>
                      </a:r>
                    </a:p>
                  </a:txBody>
                  <a:tcPr marL="86320" marR="86320" marT="43160" marB="4316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Proliferative</a:t>
                      </a:r>
                    </a:p>
                  </a:txBody>
                  <a:tcPr marL="86320" marR="86320" marT="43160" marB="4316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5711984"/>
                  </a:ext>
                </a:extLst>
              </a:tr>
              <a:tr h="360000">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Cyclophosphamide (</a:t>
                      </a:r>
                      <a:r>
                        <a:rPr lang="el-GR" sz="1100" dirty="0">
                          <a:effectLst/>
                          <a:latin typeface="Calibri" panose="020F0502020204030204" pitchFamily="34" charset="0"/>
                          <a:ea typeface="Times New Roman" panose="02020603050405020304" pitchFamily="18" charset="0"/>
                          <a:cs typeface="Times New Roman" panose="02020603050405020304" pitchFamily="18" charset="0"/>
                        </a:rPr>
                        <a:t>μ</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2 500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5 000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7 500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10 000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1 000</a:t>
                      </a:r>
                    </a:p>
                  </a:txBody>
                  <a:tcPr marL="64171" marR="64171" marT="891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2 500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5 000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7 500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10 000</a:t>
                      </a:r>
                    </a:p>
                  </a:txBody>
                  <a:tcPr marL="64171" marR="64171" marT="891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174517"/>
                  </a:ext>
                </a:extLst>
              </a:tr>
              <a:tr h="360000">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24h</a:t>
                      </a: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50812593"/>
                  </a:ext>
                </a:extLst>
              </a:tr>
              <a:tr h="360000">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48h</a:t>
                      </a:r>
                    </a:p>
                  </a:txBody>
                  <a:tcPr marL="64171" marR="64171" marT="8912"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71" marR="64171" marT="8912"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64171" marR="64171" marT="8912"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171" marR="64171" marT="8912"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a:noFill/>
                    </a:lnB>
                  </a:tcPr>
                </a:tc>
                <a:extLst>
                  <a:ext uri="{0D108BD9-81ED-4DB2-BD59-A6C34878D82A}">
                    <a16:rowId xmlns:a16="http://schemas.microsoft.com/office/drawing/2014/main" val="209450883"/>
                  </a:ext>
                </a:extLst>
              </a:tr>
              <a:tr h="360000">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72h</a:t>
                      </a: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dirty="0">
                        <a:effectLst/>
                        <a:latin typeface="Calibri" panose="020F0502020204030204" pitchFamily="34" charset="0"/>
                        <a:cs typeface="Times New Roman" panose="02020603050405020304" pitchFamily="18" charset="0"/>
                      </a:endParaRP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dirty="0">
                        <a:effectLst/>
                        <a:latin typeface="Calibri" panose="020F0502020204030204" pitchFamily="34" charset="0"/>
                        <a:cs typeface="Times New Roman" panose="02020603050405020304" pitchFamily="18" charset="0"/>
                      </a:endParaRP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dirty="0">
                        <a:effectLst/>
                        <a:latin typeface="Calibri" panose="020F0502020204030204" pitchFamily="34" charset="0"/>
                        <a:cs typeface="Times New Roman" panose="02020603050405020304" pitchFamily="18" charset="0"/>
                      </a:endParaRP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dirty="0">
                        <a:effectLst/>
                        <a:latin typeface="Calibri" panose="020F0502020204030204" pitchFamily="34" charset="0"/>
                        <a:cs typeface="Times New Roman" panose="02020603050405020304" pitchFamily="18" charset="0"/>
                      </a:endParaRP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171" marR="64171" marT="8912"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059904"/>
                  </a:ext>
                </a:extLst>
              </a:tr>
            </a:tbl>
          </a:graphicData>
        </a:graphic>
      </p:graphicFrame>
      <p:graphicFrame>
        <p:nvGraphicFramePr>
          <p:cNvPr id="11" name="Table 10">
            <a:extLst>
              <a:ext uri="{FF2B5EF4-FFF2-40B4-BE49-F238E27FC236}">
                <a16:creationId xmlns:a16="http://schemas.microsoft.com/office/drawing/2014/main" id="{DA16F2D7-4833-E04B-90B7-28D1E6912543}"/>
              </a:ext>
            </a:extLst>
          </p:cNvPr>
          <p:cNvGraphicFramePr>
            <a:graphicFrameLocks noGrp="1"/>
          </p:cNvGraphicFramePr>
          <p:nvPr>
            <p:extLst>
              <p:ext uri="{D42A27DB-BD31-4B8C-83A1-F6EECF244321}">
                <p14:modId xmlns:p14="http://schemas.microsoft.com/office/powerpoint/2010/main" val="584059672"/>
              </p:ext>
            </p:extLst>
          </p:nvPr>
        </p:nvGraphicFramePr>
        <p:xfrm>
          <a:off x="968337" y="3616568"/>
          <a:ext cx="7214734" cy="2160000"/>
        </p:xfrm>
        <a:graphic>
          <a:graphicData uri="http://schemas.openxmlformats.org/drawingml/2006/table">
            <a:tbl>
              <a:tblPr firstRow="1" firstCol="1" bandRow="1"/>
              <a:tblGrid>
                <a:gridCol w="1790580">
                  <a:extLst>
                    <a:ext uri="{9D8B030D-6E8A-4147-A177-3AD203B41FA5}">
                      <a16:colId xmlns:a16="http://schemas.microsoft.com/office/drawing/2014/main" val="2069288032"/>
                    </a:ext>
                  </a:extLst>
                </a:gridCol>
                <a:gridCol w="526965">
                  <a:extLst>
                    <a:ext uri="{9D8B030D-6E8A-4147-A177-3AD203B41FA5}">
                      <a16:colId xmlns:a16="http://schemas.microsoft.com/office/drawing/2014/main" val="546213545"/>
                    </a:ext>
                  </a:extLst>
                </a:gridCol>
                <a:gridCol w="526965">
                  <a:extLst>
                    <a:ext uri="{9D8B030D-6E8A-4147-A177-3AD203B41FA5}">
                      <a16:colId xmlns:a16="http://schemas.microsoft.com/office/drawing/2014/main" val="4184413571"/>
                    </a:ext>
                  </a:extLst>
                </a:gridCol>
                <a:gridCol w="526965">
                  <a:extLst>
                    <a:ext uri="{9D8B030D-6E8A-4147-A177-3AD203B41FA5}">
                      <a16:colId xmlns:a16="http://schemas.microsoft.com/office/drawing/2014/main" val="329738498"/>
                    </a:ext>
                  </a:extLst>
                </a:gridCol>
                <a:gridCol w="526965">
                  <a:extLst>
                    <a:ext uri="{9D8B030D-6E8A-4147-A177-3AD203B41FA5}">
                      <a16:colId xmlns:a16="http://schemas.microsoft.com/office/drawing/2014/main" val="1220147705"/>
                    </a:ext>
                  </a:extLst>
                </a:gridCol>
                <a:gridCol w="526965">
                  <a:extLst>
                    <a:ext uri="{9D8B030D-6E8A-4147-A177-3AD203B41FA5}">
                      <a16:colId xmlns:a16="http://schemas.microsoft.com/office/drawing/2014/main" val="762259818"/>
                    </a:ext>
                  </a:extLst>
                </a:gridCol>
                <a:gridCol w="526965">
                  <a:extLst>
                    <a:ext uri="{9D8B030D-6E8A-4147-A177-3AD203B41FA5}">
                      <a16:colId xmlns:a16="http://schemas.microsoft.com/office/drawing/2014/main" val="1132859175"/>
                    </a:ext>
                  </a:extLst>
                </a:gridCol>
                <a:gridCol w="526965">
                  <a:extLst>
                    <a:ext uri="{9D8B030D-6E8A-4147-A177-3AD203B41FA5}">
                      <a16:colId xmlns:a16="http://schemas.microsoft.com/office/drawing/2014/main" val="3494333943"/>
                    </a:ext>
                  </a:extLst>
                </a:gridCol>
                <a:gridCol w="527517">
                  <a:extLst>
                    <a:ext uri="{9D8B030D-6E8A-4147-A177-3AD203B41FA5}">
                      <a16:colId xmlns:a16="http://schemas.microsoft.com/office/drawing/2014/main" val="671663356"/>
                    </a:ext>
                  </a:extLst>
                </a:gridCol>
                <a:gridCol w="527517">
                  <a:extLst>
                    <a:ext uri="{9D8B030D-6E8A-4147-A177-3AD203B41FA5}">
                      <a16:colId xmlns:a16="http://schemas.microsoft.com/office/drawing/2014/main" val="2127044951"/>
                    </a:ext>
                  </a:extLst>
                </a:gridCol>
                <a:gridCol w="680365">
                  <a:extLst>
                    <a:ext uri="{9D8B030D-6E8A-4147-A177-3AD203B41FA5}">
                      <a16:colId xmlns:a16="http://schemas.microsoft.com/office/drawing/2014/main" val="2019997909"/>
                    </a:ext>
                  </a:extLst>
                </a:gridCol>
              </a:tblGrid>
              <a:tr h="360000">
                <a:tc gridSpan="11">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NR Uptake Assay</a:t>
                      </a:r>
                    </a:p>
                  </a:txBody>
                  <a:tcPr marL="86400" marR="86400" marT="43200" marB="432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0612120"/>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Differentiated</a:t>
                      </a:r>
                    </a:p>
                  </a:txBody>
                  <a:tcPr marL="86400" marR="86400" marT="43200" marB="4320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Proliferative</a:t>
                      </a:r>
                    </a:p>
                  </a:txBody>
                  <a:tcPr marL="86400" marR="86400" marT="43200" marB="4320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8631365"/>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Cyclophosphamide (</a:t>
                      </a:r>
                      <a:r>
                        <a:rPr lang="el-GR" sz="1100">
                          <a:effectLst/>
                          <a:latin typeface="Calibri" panose="020F0502020204030204" pitchFamily="34" charset="0"/>
                          <a:ea typeface="Times New Roman" panose="02020603050405020304" pitchFamily="18" charset="0"/>
                          <a:cs typeface="Times New Roman" panose="02020603050405020304" pitchFamily="18" charset="0"/>
                        </a:rPr>
                        <a:t>μ</a:t>
                      </a:r>
                      <a:r>
                        <a:rPr lang="en-US" sz="1100">
                          <a:effectLst/>
                          <a:latin typeface="Calibri" panose="020F0502020204030204" pitchFamily="34" charset="0"/>
                          <a:ea typeface="Times New Roman" panose="02020603050405020304" pitchFamily="18" charset="0"/>
                          <a:cs typeface="Times New Roman" panose="02020603050405020304" pitchFamily="18" charset="0"/>
                        </a:rPr>
                        <a:t>M)</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2 500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5 000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7 500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10 000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1 000</a:t>
                      </a:r>
                    </a:p>
                  </a:txBody>
                  <a:tcPr marL="64230" marR="64230" marT="89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2 500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5 000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7 500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10 000</a:t>
                      </a:r>
                    </a:p>
                  </a:txBody>
                  <a:tcPr marL="64230" marR="64230" marT="89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788532"/>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24h</a:t>
                      </a: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18159721"/>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48h</a:t>
                      </a:r>
                    </a:p>
                  </a:txBody>
                  <a:tcPr marL="64230" marR="64230" marT="8921"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4230" marR="64230" marT="8921"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a:noFill/>
                    </a:lnB>
                  </a:tcPr>
                </a:tc>
                <a:extLst>
                  <a:ext uri="{0D108BD9-81ED-4DB2-BD59-A6C34878D82A}">
                    <a16:rowId xmlns:a16="http://schemas.microsoft.com/office/drawing/2014/main" val="3943255206"/>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72h</a:t>
                      </a: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a:effectLst/>
                        <a:latin typeface="Calibri" panose="020F0502020204030204" pitchFamily="34" charset="0"/>
                        <a:cs typeface="Times New Roman" panose="02020603050405020304" pitchFamily="18" charset="0"/>
                      </a:endParaRP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a:effectLst/>
                        <a:latin typeface="Calibri" panose="020F0502020204030204" pitchFamily="34" charset="0"/>
                        <a:cs typeface="Times New Roman" panose="02020603050405020304" pitchFamily="18" charset="0"/>
                      </a:endParaRP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a:effectLst/>
                        <a:latin typeface="Calibri" panose="020F0502020204030204" pitchFamily="34" charset="0"/>
                        <a:cs typeface="Times New Roman" panose="02020603050405020304" pitchFamily="18" charset="0"/>
                      </a:endParaRP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a:effectLst/>
                        <a:latin typeface="Calibri" panose="020F0502020204030204" pitchFamily="34" charset="0"/>
                        <a:cs typeface="Times New Roman" panose="02020603050405020304" pitchFamily="18" charset="0"/>
                      </a:endParaRP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4230" marR="64230" marT="8921"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346045"/>
                  </a:ext>
                </a:extLst>
              </a:tr>
            </a:tbl>
          </a:graphicData>
        </a:graphic>
      </p:graphicFrame>
      <p:sp>
        <p:nvSpPr>
          <p:cNvPr id="2" name="CaixaDeTexto 1"/>
          <p:cNvSpPr txBox="1"/>
          <p:nvPr/>
        </p:nvSpPr>
        <p:spPr>
          <a:xfrm>
            <a:off x="3364778" y="5791254"/>
            <a:ext cx="2414444" cy="230832"/>
          </a:xfrm>
          <a:prstGeom prst="rect">
            <a:avLst/>
          </a:prstGeom>
          <a:noFill/>
          <a:ln>
            <a:solidFill>
              <a:schemeClr val="tx1"/>
            </a:solidFill>
          </a:ln>
        </p:spPr>
        <p:txBody>
          <a:bodyPr wrap="none" rtlCol="0">
            <a:spAutoFit/>
          </a:bodyPr>
          <a:lstStyle/>
          <a:p>
            <a:r>
              <a:rPr lang="pt-PT" sz="900" dirty="0" err="1"/>
              <a:t>Results</a:t>
            </a:r>
            <a:r>
              <a:rPr lang="pt-PT" sz="900" dirty="0"/>
              <a:t> </a:t>
            </a:r>
            <a:r>
              <a:rPr lang="pt-PT" sz="900" dirty="0" err="1"/>
              <a:t>expressed</a:t>
            </a:r>
            <a:r>
              <a:rPr lang="pt-PT" sz="900" dirty="0"/>
              <a:t> </a:t>
            </a:r>
            <a:r>
              <a:rPr lang="pt-PT" sz="900" dirty="0" err="1"/>
              <a:t>vs</a:t>
            </a:r>
            <a:r>
              <a:rPr lang="pt-PT" sz="900" dirty="0"/>
              <a:t> </a:t>
            </a:r>
            <a:r>
              <a:rPr lang="pt-PT" sz="900" dirty="0" err="1"/>
              <a:t>control</a:t>
            </a:r>
            <a:r>
              <a:rPr lang="pt-PT" sz="900" dirty="0"/>
              <a:t> (PBS -/- </a:t>
            </a:r>
            <a:r>
              <a:rPr lang="pt-PT" sz="900" dirty="0" err="1"/>
              <a:t>incubated</a:t>
            </a:r>
            <a:r>
              <a:rPr lang="pt-PT" sz="900" dirty="0"/>
              <a:t>)</a:t>
            </a:r>
            <a:endParaRPr lang="en-US" sz="900" dirty="0"/>
          </a:p>
        </p:txBody>
      </p:sp>
    </p:spTree>
    <p:extLst>
      <p:ext uri="{BB962C8B-B14F-4D97-AF65-F5344CB8AC3E}">
        <p14:creationId xmlns:p14="http://schemas.microsoft.com/office/powerpoint/2010/main" val="435457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78" name="TextBox 177">
            <a:extLst>
              <a:ext uri="{FF2B5EF4-FFF2-40B4-BE49-F238E27FC236}">
                <a16:creationId xmlns:a16="http://schemas.microsoft.com/office/drawing/2014/main" id="{ABA6E639-C442-1543-82DD-4719F8DC948A}"/>
              </a:ext>
            </a:extLst>
          </p:cNvPr>
          <p:cNvSpPr txBox="1"/>
          <p:nvPr/>
        </p:nvSpPr>
        <p:spPr>
          <a:xfrm>
            <a:off x="495300" y="627142"/>
            <a:ext cx="8153400" cy="461665"/>
          </a:xfrm>
          <a:prstGeom prst="rect">
            <a:avLst/>
          </a:prstGeom>
          <a:noFill/>
        </p:spPr>
        <p:txBody>
          <a:bodyPr wrap="square" rtlCol="0">
            <a:spAutoFit/>
          </a:bodyPr>
          <a:lstStyle/>
          <a:p>
            <a:pPr algn="ctr"/>
            <a:r>
              <a:rPr lang="fr-FR" sz="2400" dirty="0" err="1"/>
              <a:t>Cytotoxicity</a:t>
            </a:r>
            <a:r>
              <a:rPr lang="fr-FR" sz="2400" dirty="0"/>
              <a:t> </a:t>
            </a:r>
            <a:r>
              <a:rPr lang="fr-FR" sz="2400" dirty="0" err="1"/>
              <a:t>Assays</a:t>
            </a:r>
            <a:endParaRPr lang="fr-FR" sz="2400" dirty="0"/>
          </a:p>
        </p:txBody>
      </p:sp>
      <p:sp>
        <p:nvSpPr>
          <p:cNvPr id="8" name="Rectangle 7">
            <a:extLst>
              <a:ext uri="{FF2B5EF4-FFF2-40B4-BE49-F238E27FC236}">
                <a16:creationId xmlns:a16="http://schemas.microsoft.com/office/drawing/2014/main" id="{C8EBE1DA-9306-F241-9DB1-1566E5EFD5C6}"/>
              </a:ext>
            </a:extLst>
          </p:cNvPr>
          <p:cNvSpPr/>
          <p:nvPr/>
        </p:nvSpPr>
        <p:spPr>
          <a:xfrm flipV="1">
            <a:off x="3348037" y="1035915"/>
            <a:ext cx="2519363"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A1FB302-86C1-7943-BC7B-05E7D8D287A6}"/>
              </a:ext>
            </a:extLst>
          </p:cNvPr>
          <p:cNvGraphicFramePr>
            <a:graphicFrameLocks noGrp="1"/>
          </p:cNvGraphicFramePr>
          <p:nvPr>
            <p:extLst>
              <p:ext uri="{D42A27DB-BD31-4B8C-83A1-F6EECF244321}">
                <p14:modId xmlns:p14="http://schemas.microsoft.com/office/powerpoint/2010/main" val="631745510"/>
              </p:ext>
            </p:extLst>
          </p:nvPr>
        </p:nvGraphicFramePr>
        <p:xfrm>
          <a:off x="972000" y="1454957"/>
          <a:ext cx="7199999" cy="2160000"/>
        </p:xfrm>
        <a:graphic>
          <a:graphicData uri="http://schemas.openxmlformats.org/drawingml/2006/table">
            <a:tbl>
              <a:tblPr firstRow="1" firstCol="1" bandRow="1"/>
              <a:tblGrid>
                <a:gridCol w="2091404">
                  <a:extLst>
                    <a:ext uri="{9D8B030D-6E8A-4147-A177-3AD203B41FA5}">
                      <a16:colId xmlns:a16="http://schemas.microsoft.com/office/drawing/2014/main" val="3649089434"/>
                    </a:ext>
                  </a:extLst>
                </a:gridCol>
                <a:gridCol w="615301">
                  <a:extLst>
                    <a:ext uri="{9D8B030D-6E8A-4147-A177-3AD203B41FA5}">
                      <a16:colId xmlns:a16="http://schemas.microsoft.com/office/drawing/2014/main" val="3811398661"/>
                    </a:ext>
                  </a:extLst>
                </a:gridCol>
                <a:gridCol w="532779">
                  <a:extLst>
                    <a:ext uri="{9D8B030D-6E8A-4147-A177-3AD203B41FA5}">
                      <a16:colId xmlns:a16="http://schemas.microsoft.com/office/drawing/2014/main" val="1600552301"/>
                    </a:ext>
                  </a:extLst>
                </a:gridCol>
                <a:gridCol w="584355">
                  <a:extLst>
                    <a:ext uri="{9D8B030D-6E8A-4147-A177-3AD203B41FA5}">
                      <a16:colId xmlns:a16="http://schemas.microsoft.com/office/drawing/2014/main" val="594768939"/>
                    </a:ext>
                  </a:extLst>
                </a:gridCol>
                <a:gridCol w="584355">
                  <a:extLst>
                    <a:ext uri="{9D8B030D-6E8A-4147-A177-3AD203B41FA5}">
                      <a16:colId xmlns:a16="http://schemas.microsoft.com/office/drawing/2014/main" val="1235619702"/>
                    </a:ext>
                  </a:extLst>
                </a:gridCol>
                <a:gridCol w="584355">
                  <a:extLst>
                    <a:ext uri="{9D8B030D-6E8A-4147-A177-3AD203B41FA5}">
                      <a16:colId xmlns:a16="http://schemas.microsoft.com/office/drawing/2014/main" val="3738456828"/>
                    </a:ext>
                  </a:extLst>
                </a:gridCol>
                <a:gridCol w="441490">
                  <a:extLst>
                    <a:ext uri="{9D8B030D-6E8A-4147-A177-3AD203B41FA5}">
                      <a16:colId xmlns:a16="http://schemas.microsoft.com/office/drawing/2014/main" val="2182171935"/>
                    </a:ext>
                  </a:extLst>
                </a:gridCol>
                <a:gridCol w="441490">
                  <a:extLst>
                    <a:ext uri="{9D8B030D-6E8A-4147-A177-3AD203B41FA5}">
                      <a16:colId xmlns:a16="http://schemas.microsoft.com/office/drawing/2014/main" val="2360560633"/>
                    </a:ext>
                  </a:extLst>
                </a:gridCol>
                <a:gridCol w="441490">
                  <a:extLst>
                    <a:ext uri="{9D8B030D-6E8A-4147-A177-3AD203B41FA5}">
                      <a16:colId xmlns:a16="http://schemas.microsoft.com/office/drawing/2014/main" val="2537050656"/>
                    </a:ext>
                  </a:extLst>
                </a:gridCol>
                <a:gridCol w="441490">
                  <a:extLst>
                    <a:ext uri="{9D8B030D-6E8A-4147-A177-3AD203B41FA5}">
                      <a16:colId xmlns:a16="http://schemas.microsoft.com/office/drawing/2014/main" val="1684787582"/>
                    </a:ext>
                  </a:extLst>
                </a:gridCol>
                <a:gridCol w="441490">
                  <a:extLst>
                    <a:ext uri="{9D8B030D-6E8A-4147-A177-3AD203B41FA5}">
                      <a16:colId xmlns:a16="http://schemas.microsoft.com/office/drawing/2014/main" val="245128411"/>
                    </a:ext>
                  </a:extLst>
                </a:gridCol>
              </a:tblGrid>
              <a:tr h="341917">
                <a:tc gridSpan="11">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MTT Reduction Assay</a:t>
                      </a: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8268755"/>
                  </a:ext>
                </a:extLst>
              </a:tr>
              <a:tr h="396166">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3667" marR="63667" marT="884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Differentiated</a:t>
                      </a:r>
                    </a:p>
                  </a:txBody>
                  <a:tcPr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Proliferative</a:t>
                      </a:r>
                    </a:p>
                  </a:txBody>
                  <a:tcPr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19989767"/>
                  </a:ext>
                </a:extLst>
              </a:tr>
              <a:tr h="396166">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4-Hydroxycyclophosphamide (</a:t>
                      </a:r>
                      <a:r>
                        <a:rPr lang="el-GR" sz="1100">
                          <a:effectLst/>
                          <a:latin typeface="Calibri" panose="020F0502020204030204" pitchFamily="34" charset="0"/>
                          <a:ea typeface="Times New Roman" panose="02020603050405020304" pitchFamily="18" charset="0"/>
                          <a:cs typeface="Times New Roman" panose="02020603050405020304" pitchFamily="18" charset="0"/>
                        </a:rPr>
                        <a:t>μ</a:t>
                      </a:r>
                      <a:r>
                        <a:rPr lang="en-US" sz="1100">
                          <a:effectLst/>
                          <a:latin typeface="Calibri" panose="020F0502020204030204" pitchFamily="34" charset="0"/>
                          <a:ea typeface="Times New Roman" panose="02020603050405020304" pitchFamily="18" charset="0"/>
                          <a:cs typeface="Times New Roman" panose="02020603050405020304" pitchFamily="18" charset="0"/>
                        </a:rPr>
                        <a:t>M)</a:t>
                      </a:r>
                    </a:p>
                  </a:txBody>
                  <a:tcPr marL="63667" marR="63667" marT="884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DMSO 0.05%</a:t>
                      </a:r>
                    </a:p>
                  </a:txBody>
                  <a:tcPr marL="63667" marR="63667" marT="884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3667" marR="63667" marT="884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a:t>
                      </a:r>
                    </a:p>
                  </a:txBody>
                  <a:tcPr marL="63667" marR="63667" marT="884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15</a:t>
                      </a:r>
                    </a:p>
                  </a:txBody>
                  <a:tcPr marL="63667" marR="63667" marT="884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25</a:t>
                      </a:r>
                    </a:p>
                  </a:txBody>
                  <a:tcPr marL="63667" marR="63667" marT="8843"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DMSO 0.05%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723506"/>
                  </a:ext>
                </a:extLst>
              </a:tr>
              <a:tr h="341917">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24h</a:t>
                      </a:r>
                    </a:p>
                  </a:txBody>
                  <a:tcPr marL="63667" marR="63667" marT="884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70676671"/>
                  </a:ext>
                </a:extLst>
              </a:tr>
              <a:tr h="341917">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48h</a:t>
                      </a:r>
                    </a:p>
                  </a:txBody>
                  <a:tcPr marL="63667" marR="63667" marT="8843"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3667" marR="63667" marT="8843"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extLst>
                  <a:ext uri="{0D108BD9-81ED-4DB2-BD59-A6C34878D82A}">
                    <a16:rowId xmlns:a16="http://schemas.microsoft.com/office/drawing/2014/main" val="921269713"/>
                  </a:ext>
                </a:extLst>
              </a:tr>
              <a:tr h="341917">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72h</a:t>
                      </a:r>
                    </a:p>
                  </a:txBody>
                  <a:tcPr marL="63667" marR="63667" marT="88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509588" indent="0" algn="ctr">
                        <a:tabLst/>
                      </a:pPr>
                      <a:endParaRPr lang="en-US" sz="1100" dirty="0">
                        <a:effectLst/>
                        <a:latin typeface="Calibri" panose="020F0502020204030204" pitchFamily="34" charset="0"/>
                        <a:cs typeface="Times New Roman" panose="02020603050405020304" pitchFamily="18" charset="0"/>
                      </a:endParaRPr>
                    </a:p>
                  </a:txBody>
                  <a:tcPr marL="63667" marR="63667" marT="88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dirty="0">
                        <a:effectLst/>
                        <a:latin typeface="Calibri" panose="020F0502020204030204" pitchFamily="34" charset="0"/>
                        <a:cs typeface="Times New Roman" panose="02020603050405020304" pitchFamily="18" charset="0"/>
                      </a:endParaRPr>
                    </a:p>
                  </a:txBody>
                  <a:tcPr marL="63667" marR="63667" marT="88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a:effectLst/>
                        <a:latin typeface="Calibri" panose="020F0502020204030204" pitchFamily="34" charset="0"/>
                        <a:cs typeface="Times New Roman" panose="02020603050405020304" pitchFamily="18" charset="0"/>
                      </a:endParaRPr>
                    </a:p>
                  </a:txBody>
                  <a:tcPr marL="63667" marR="63667" marT="88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a:effectLst/>
                        <a:latin typeface="Calibri" panose="020F0502020204030204" pitchFamily="34" charset="0"/>
                        <a:cs typeface="Times New Roman" panose="02020603050405020304" pitchFamily="18" charset="0"/>
                      </a:endParaRPr>
                    </a:p>
                  </a:txBody>
                  <a:tcPr marL="63667" marR="63667" marT="88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n-US" sz="1100" dirty="0">
                        <a:effectLst/>
                        <a:latin typeface="Calibri" panose="020F0502020204030204" pitchFamily="34" charset="0"/>
                        <a:cs typeface="Times New Roman" panose="02020603050405020304" pitchFamily="18" charset="0"/>
                      </a:endParaRPr>
                    </a:p>
                  </a:txBody>
                  <a:tcPr marL="63667" marR="63667" marT="8843"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770172"/>
                  </a:ext>
                </a:extLst>
              </a:tr>
            </a:tbl>
          </a:graphicData>
        </a:graphic>
      </p:graphicFrame>
      <p:graphicFrame>
        <p:nvGraphicFramePr>
          <p:cNvPr id="9" name="Table 8">
            <a:extLst>
              <a:ext uri="{FF2B5EF4-FFF2-40B4-BE49-F238E27FC236}">
                <a16:creationId xmlns:a16="http://schemas.microsoft.com/office/drawing/2014/main" id="{7ACE43BB-6138-D445-9C51-F6C037D8428D}"/>
              </a:ext>
            </a:extLst>
          </p:cNvPr>
          <p:cNvGraphicFramePr>
            <a:graphicFrameLocks noGrp="1"/>
          </p:cNvGraphicFramePr>
          <p:nvPr>
            <p:extLst>
              <p:ext uri="{D42A27DB-BD31-4B8C-83A1-F6EECF244321}">
                <p14:modId xmlns:p14="http://schemas.microsoft.com/office/powerpoint/2010/main" val="1314673753"/>
              </p:ext>
            </p:extLst>
          </p:nvPr>
        </p:nvGraphicFramePr>
        <p:xfrm>
          <a:off x="972000" y="3620443"/>
          <a:ext cx="7199998" cy="2160000"/>
        </p:xfrm>
        <a:graphic>
          <a:graphicData uri="http://schemas.openxmlformats.org/drawingml/2006/table">
            <a:tbl>
              <a:tblPr firstRow="1" firstCol="1" bandRow="1"/>
              <a:tblGrid>
                <a:gridCol w="2091404">
                  <a:extLst>
                    <a:ext uri="{9D8B030D-6E8A-4147-A177-3AD203B41FA5}">
                      <a16:colId xmlns:a16="http://schemas.microsoft.com/office/drawing/2014/main" val="3764973332"/>
                    </a:ext>
                  </a:extLst>
                </a:gridCol>
                <a:gridCol w="615300">
                  <a:extLst>
                    <a:ext uri="{9D8B030D-6E8A-4147-A177-3AD203B41FA5}">
                      <a16:colId xmlns:a16="http://schemas.microsoft.com/office/drawing/2014/main" val="1162039527"/>
                    </a:ext>
                  </a:extLst>
                </a:gridCol>
                <a:gridCol w="532779">
                  <a:extLst>
                    <a:ext uri="{9D8B030D-6E8A-4147-A177-3AD203B41FA5}">
                      <a16:colId xmlns:a16="http://schemas.microsoft.com/office/drawing/2014/main" val="1121839495"/>
                    </a:ext>
                  </a:extLst>
                </a:gridCol>
                <a:gridCol w="584355">
                  <a:extLst>
                    <a:ext uri="{9D8B030D-6E8A-4147-A177-3AD203B41FA5}">
                      <a16:colId xmlns:a16="http://schemas.microsoft.com/office/drawing/2014/main" val="4253150255"/>
                    </a:ext>
                  </a:extLst>
                </a:gridCol>
                <a:gridCol w="584355">
                  <a:extLst>
                    <a:ext uri="{9D8B030D-6E8A-4147-A177-3AD203B41FA5}">
                      <a16:colId xmlns:a16="http://schemas.microsoft.com/office/drawing/2014/main" val="1876884721"/>
                    </a:ext>
                  </a:extLst>
                </a:gridCol>
                <a:gridCol w="584355">
                  <a:extLst>
                    <a:ext uri="{9D8B030D-6E8A-4147-A177-3AD203B41FA5}">
                      <a16:colId xmlns:a16="http://schemas.microsoft.com/office/drawing/2014/main" val="43198656"/>
                    </a:ext>
                  </a:extLst>
                </a:gridCol>
                <a:gridCol w="441490">
                  <a:extLst>
                    <a:ext uri="{9D8B030D-6E8A-4147-A177-3AD203B41FA5}">
                      <a16:colId xmlns:a16="http://schemas.microsoft.com/office/drawing/2014/main" val="3939644289"/>
                    </a:ext>
                  </a:extLst>
                </a:gridCol>
                <a:gridCol w="441490">
                  <a:extLst>
                    <a:ext uri="{9D8B030D-6E8A-4147-A177-3AD203B41FA5}">
                      <a16:colId xmlns:a16="http://schemas.microsoft.com/office/drawing/2014/main" val="2837274467"/>
                    </a:ext>
                  </a:extLst>
                </a:gridCol>
                <a:gridCol w="441490">
                  <a:extLst>
                    <a:ext uri="{9D8B030D-6E8A-4147-A177-3AD203B41FA5}">
                      <a16:colId xmlns:a16="http://schemas.microsoft.com/office/drawing/2014/main" val="3486159464"/>
                    </a:ext>
                  </a:extLst>
                </a:gridCol>
                <a:gridCol w="441490">
                  <a:extLst>
                    <a:ext uri="{9D8B030D-6E8A-4147-A177-3AD203B41FA5}">
                      <a16:colId xmlns:a16="http://schemas.microsoft.com/office/drawing/2014/main" val="1515587085"/>
                    </a:ext>
                  </a:extLst>
                </a:gridCol>
                <a:gridCol w="441490">
                  <a:extLst>
                    <a:ext uri="{9D8B030D-6E8A-4147-A177-3AD203B41FA5}">
                      <a16:colId xmlns:a16="http://schemas.microsoft.com/office/drawing/2014/main" val="2741208138"/>
                    </a:ext>
                  </a:extLst>
                </a:gridCol>
              </a:tblGrid>
              <a:tr h="341917">
                <a:tc gridSpan="11">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NR Uptake Assay</a:t>
                      </a: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3569670"/>
                  </a:ext>
                </a:extLst>
              </a:tr>
              <a:tr h="396166">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52715" marR="52715" marT="732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Differentiated</a:t>
                      </a:r>
                    </a:p>
                  </a:txBody>
                  <a:tcPr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Proliferative</a:t>
                      </a:r>
                    </a:p>
                  </a:txBody>
                  <a:tcPr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1410140"/>
                  </a:ext>
                </a:extLst>
              </a:tr>
              <a:tr h="396166">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4-Hydroxycyclophosphamide (</a:t>
                      </a:r>
                      <a:r>
                        <a:rPr lang="el-GR" sz="1100" dirty="0">
                          <a:effectLst/>
                          <a:latin typeface="Calibri" panose="020F0502020204030204" pitchFamily="34" charset="0"/>
                          <a:ea typeface="Times New Roman" panose="02020603050405020304" pitchFamily="18" charset="0"/>
                          <a:cs typeface="Times New Roman" panose="02020603050405020304" pitchFamily="18" charset="0"/>
                        </a:rPr>
                        <a:t>μ</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a:t>
                      </a:r>
                    </a:p>
                  </a:txBody>
                  <a:tcPr marL="52715" marR="52715" marT="732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DMSO 0.05%</a:t>
                      </a:r>
                    </a:p>
                  </a:txBody>
                  <a:tcPr marL="52715" marR="52715" marT="732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52715" marR="52715" marT="732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a:t>
                      </a:r>
                    </a:p>
                  </a:txBody>
                  <a:tcPr marL="52715" marR="52715" marT="732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15</a:t>
                      </a:r>
                    </a:p>
                  </a:txBody>
                  <a:tcPr marL="52715" marR="52715" marT="732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25</a:t>
                      </a:r>
                    </a:p>
                  </a:txBody>
                  <a:tcPr marL="52715" marR="52715" marT="732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DMSO 0.05%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289537"/>
                  </a:ext>
                </a:extLst>
              </a:tr>
              <a:tr h="341917">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24h</a:t>
                      </a:r>
                    </a:p>
                  </a:txBody>
                  <a:tcPr marL="52715" marR="52715" marT="732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93614428"/>
                  </a:ext>
                </a:extLst>
              </a:tr>
              <a:tr h="341917">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48h</a:t>
                      </a:r>
                    </a:p>
                  </a:txBody>
                  <a:tcPr marL="52715" marR="52715" marT="7322"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52715" marR="52715" marT="7322"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extLst>
                  <a:ext uri="{0D108BD9-81ED-4DB2-BD59-A6C34878D82A}">
                    <a16:rowId xmlns:a16="http://schemas.microsoft.com/office/drawing/2014/main" val="3220678057"/>
                  </a:ext>
                </a:extLst>
              </a:tr>
              <a:tr h="341917">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72h</a:t>
                      </a:r>
                    </a:p>
                  </a:txBody>
                  <a:tcPr marL="52715" marR="52715" marT="732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52715" marR="52715" marT="732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52715" marR="52715" marT="732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52715" marR="52715" marT="732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52715" marR="52715" marT="732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52715" marR="52715" marT="7322"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1146213"/>
                  </a:ext>
                </a:extLst>
              </a:tr>
            </a:tbl>
          </a:graphicData>
        </a:graphic>
      </p:graphicFrame>
      <p:sp>
        <p:nvSpPr>
          <p:cNvPr id="11" name="CaixaDeTexto 1">
            <a:extLst>
              <a:ext uri="{FF2B5EF4-FFF2-40B4-BE49-F238E27FC236}">
                <a16:creationId xmlns:a16="http://schemas.microsoft.com/office/drawing/2014/main" id="{330CC7DC-6A9D-F240-B25D-2CB836CF9126}"/>
              </a:ext>
            </a:extLst>
          </p:cNvPr>
          <p:cNvSpPr txBox="1"/>
          <p:nvPr/>
        </p:nvSpPr>
        <p:spPr>
          <a:xfrm>
            <a:off x="3364778" y="5791254"/>
            <a:ext cx="2414444" cy="230832"/>
          </a:xfrm>
          <a:prstGeom prst="rect">
            <a:avLst/>
          </a:prstGeom>
          <a:noFill/>
          <a:ln>
            <a:solidFill>
              <a:schemeClr val="tx1"/>
            </a:solidFill>
          </a:ln>
        </p:spPr>
        <p:txBody>
          <a:bodyPr wrap="none" rtlCol="0">
            <a:spAutoFit/>
          </a:bodyPr>
          <a:lstStyle/>
          <a:p>
            <a:r>
              <a:rPr lang="pt-PT" sz="900" dirty="0" err="1"/>
              <a:t>Results</a:t>
            </a:r>
            <a:r>
              <a:rPr lang="pt-PT" sz="900" dirty="0"/>
              <a:t> </a:t>
            </a:r>
            <a:r>
              <a:rPr lang="pt-PT" sz="900" dirty="0" err="1"/>
              <a:t>expressed</a:t>
            </a:r>
            <a:r>
              <a:rPr lang="pt-PT" sz="900" dirty="0"/>
              <a:t> </a:t>
            </a:r>
            <a:r>
              <a:rPr lang="pt-PT" sz="900" dirty="0" err="1"/>
              <a:t>vs</a:t>
            </a:r>
            <a:r>
              <a:rPr lang="pt-PT" sz="900" dirty="0"/>
              <a:t> </a:t>
            </a:r>
            <a:r>
              <a:rPr lang="pt-PT" sz="900" dirty="0" err="1"/>
              <a:t>control</a:t>
            </a:r>
            <a:r>
              <a:rPr lang="pt-PT" sz="900" dirty="0"/>
              <a:t> (PBS -/- </a:t>
            </a:r>
            <a:r>
              <a:rPr lang="pt-PT" sz="900" dirty="0" err="1"/>
              <a:t>incubated</a:t>
            </a:r>
            <a:r>
              <a:rPr lang="pt-PT" sz="900" dirty="0"/>
              <a:t>)</a:t>
            </a:r>
            <a:endParaRPr lang="en-US" sz="900" dirty="0"/>
          </a:p>
        </p:txBody>
      </p:sp>
    </p:spTree>
    <p:extLst>
      <p:ext uri="{BB962C8B-B14F-4D97-AF65-F5344CB8AC3E}">
        <p14:creationId xmlns:p14="http://schemas.microsoft.com/office/powerpoint/2010/main" val="89947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14</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78" name="TextBox 177">
            <a:extLst>
              <a:ext uri="{FF2B5EF4-FFF2-40B4-BE49-F238E27FC236}">
                <a16:creationId xmlns:a16="http://schemas.microsoft.com/office/drawing/2014/main" id="{ABA6E639-C442-1543-82DD-4719F8DC948A}"/>
              </a:ext>
            </a:extLst>
          </p:cNvPr>
          <p:cNvSpPr txBox="1"/>
          <p:nvPr/>
        </p:nvSpPr>
        <p:spPr>
          <a:xfrm>
            <a:off x="495300" y="627142"/>
            <a:ext cx="8153400" cy="461665"/>
          </a:xfrm>
          <a:prstGeom prst="rect">
            <a:avLst/>
          </a:prstGeom>
          <a:noFill/>
        </p:spPr>
        <p:txBody>
          <a:bodyPr wrap="square" rtlCol="0">
            <a:spAutoFit/>
          </a:bodyPr>
          <a:lstStyle/>
          <a:p>
            <a:pPr algn="ctr"/>
            <a:r>
              <a:rPr lang="fr-FR" sz="2400" dirty="0" err="1"/>
              <a:t>Cytotoxicity</a:t>
            </a:r>
            <a:r>
              <a:rPr lang="fr-FR" sz="2400" dirty="0"/>
              <a:t> </a:t>
            </a:r>
            <a:r>
              <a:rPr lang="fr-FR" sz="2400" dirty="0" err="1"/>
              <a:t>Assays</a:t>
            </a:r>
            <a:endParaRPr lang="fr-FR" sz="2400" dirty="0"/>
          </a:p>
        </p:txBody>
      </p:sp>
      <p:sp>
        <p:nvSpPr>
          <p:cNvPr id="8" name="Rectangle 7">
            <a:extLst>
              <a:ext uri="{FF2B5EF4-FFF2-40B4-BE49-F238E27FC236}">
                <a16:creationId xmlns:a16="http://schemas.microsoft.com/office/drawing/2014/main" id="{C8EBE1DA-9306-F241-9DB1-1566E5EFD5C6}"/>
              </a:ext>
            </a:extLst>
          </p:cNvPr>
          <p:cNvSpPr/>
          <p:nvPr/>
        </p:nvSpPr>
        <p:spPr>
          <a:xfrm flipV="1">
            <a:off x="3348037" y="1035915"/>
            <a:ext cx="2519363"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A45480CD-5E15-244F-AF06-877DFFE788A6}"/>
              </a:ext>
            </a:extLst>
          </p:cNvPr>
          <p:cNvGraphicFramePr>
            <a:graphicFrameLocks noGrp="1"/>
          </p:cNvGraphicFramePr>
          <p:nvPr>
            <p:extLst>
              <p:ext uri="{D42A27DB-BD31-4B8C-83A1-F6EECF244321}">
                <p14:modId xmlns:p14="http://schemas.microsoft.com/office/powerpoint/2010/main" val="819518675"/>
              </p:ext>
            </p:extLst>
          </p:nvPr>
        </p:nvGraphicFramePr>
        <p:xfrm>
          <a:off x="972000" y="1454328"/>
          <a:ext cx="7199999" cy="2160000"/>
        </p:xfrm>
        <a:graphic>
          <a:graphicData uri="http://schemas.openxmlformats.org/drawingml/2006/table">
            <a:tbl>
              <a:tblPr firstRow="1" firstCol="1" bandRow="1"/>
              <a:tblGrid>
                <a:gridCol w="1750537">
                  <a:extLst>
                    <a:ext uri="{9D8B030D-6E8A-4147-A177-3AD203B41FA5}">
                      <a16:colId xmlns:a16="http://schemas.microsoft.com/office/drawing/2014/main" val="927216512"/>
                    </a:ext>
                  </a:extLst>
                </a:gridCol>
                <a:gridCol w="532216">
                  <a:extLst>
                    <a:ext uri="{9D8B030D-6E8A-4147-A177-3AD203B41FA5}">
                      <a16:colId xmlns:a16="http://schemas.microsoft.com/office/drawing/2014/main" val="3315184593"/>
                    </a:ext>
                  </a:extLst>
                </a:gridCol>
                <a:gridCol w="667187">
                  <a:extLst>
                    <a:ext uri="{9D8B030D-6E8A-4147-A177-3AD203B41FA5}">
                      <a16:colId xmlns:a16="http://schemas.microsoft.com/office/drawing/2014/main" val="118050022"/>
                    </a:ext>
                  </a:extLst>
                </a:gridCol>
                <a:gridCol w="626798">
                  <a:extLst>
                    <a:ext uri="{9D8B030D-6E8A-4147-A177-3AD203B41FA5}">
                      <a16:colId xmlns:a16="http://schemas.microsoft.com/office/drawing/2014/main" val="4187359785"/>
                    </a:ext>
                  </a:extLst>
                </a:gridCol>
                <a:gridCol w="568003">
                  <a:extLst>
                    <a:ext uri="{9D8B030D-6E8A-4147-A177-3AD203B41FA5}">
                      <a16:colId xmlns:a16="http://schemas.microsoft.com/office/drawing/2014/main" val="1049030856"/>
                    </a:ext>
                  </a:extLst>
                </a:gridCol>
                <a:gridCol w="581808">
                  <a:extLst>
                    <a:ext uri="{9D8B030D-6E8A-4147-A177-3AD203B41FA5}">
                      <a16:colId xmlns:a16="http://schemas.microsoft.com/office/drawing/2014/main" val="102700129"/>
                    </a:ext>
                  </a:extLst>
                </a:gridCol>
                <a:gridCol w="485180">
                  <a:extLst>
                    <a:ext uri="{9D8B030D-6E8A-4147-A177-3AD203B41FA5}">
                      <a16:colId xmlns:a16="http://schemas.microsoft.com/office/drawing/2014/main" val="3515091549"/>
                    </a:ext>
                  </a:extLst>
                </a:gridCol>
                <a:gridCol w="489271">
                  <a:extLst>
                    <a:ext uri="{9D8B030D-6E8A-4147-A177-3AD203B41FA5}">
                      <a16:colId xmlns:a16="http://schemas.microsoft.com/office/drawing/2014/main" val="2778066830"/>
                    </a:ext>
                  </a:extLst>
                </a:gridCol>
                <a:gridCol w="489782">
                  <a:extLst>
                    <a:ext uri="{9D8B030D-6E8A-4147-A177-3AD203B41FA5}">
                      <a16:colId xmlns:a16="http://schemas.microsoft.com/office/drawing/2014/main" val="966094620"/>
                    </a:ext>
                  </a:extLst>
                </a:gridCol>
                <a:gridCol w="489271">
                  <a:extLst>
                    <a:ext uri="{9D8B030D-6E8A-4147-A177-3AD203B41FA5}">
                      <a16:colId xmlns:a16="http://schemas.microsoft.com/office/drawing/2014/main" val="1472821904"/>
                    </a:ext>
                  </a:extLst>
                </a:gridCol>
                <a:gridCol w="489271">
                  <a:extLst>
                    <a:ext uri="{9D8B030D-6E8A-4147-A177-3AD203B41FA5}">
                      <a16:colId xmlns:a16="http://schemas.microsoft.com/office/drawing/2014/main" val="3282004843"/>
                    </a:ext>
                  </a:extLst>
                </a:gridCol>
                <a:gridCol w="30675">
                  <a:extLst>
                    <a:ext uri="{9D8B030D-6E8A-4147-A177-3AD203B41FA5}">
                      <a16:colId xmlns:a16="http://schemas.microsoft.com/office/drawing/2014/main" val="759233561"/>
                    </a:ext>
                  </a:extLst>
                </a:gridCol>
              </a:tblGrid>
              <a:tr h="360000">
                <a:tc gridSpan="12">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MTT Reduction Assay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5204829"/>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Differentiated</a:t>
                      </a:r>
                    </a:p>
                  </a:txBody>
                  <a:tcPr marL="63143" marR="63143" marT="877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Proliferative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30966273"/>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Acrolein (</a:t>
                      </a:r>
                      <a:r>
                        <a:rPr lang="el-GR" sz="1100">
                          <a:effectLst/>
                          <a:latin typeface="Calibri" panose="020F0502020204030204" pitchFamily="34" charset="0"/>
                          <a:ea typeface="Times New Roman" panose="02020603050405020304" pitchFamily="18" charset="0"/>
                          <a:cs typeface="Times New Roman" panose="02020603050405020304" pitchFamily="18" charset="0"/>
                        </a:rPr>
                        <a:t>μ</a:t>
                      </a:r>
                      <a:r>
                        <a:rPr lang="en-US" sz="1100">
                          <a:effectLst/>
                          <a:latin typeface="Calibri" panose="020F0502020204030204" pitchFamily="34" charset="0"/>
                          <a:ea typeface="Times New Roman" panose="02020603050405020304" pitchFamily="18" charset="0"/>
                          <a:cs typeface="Times New Roman" panose="02020603050405020304" pitchFamily="18" charset="0"/>
                        </a:rPr>
                        <a:t>M)</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15</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25</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35</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50</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100</a:t>
                      </a:r>
                    </a:p>
                  </a:txBody>
                  <a:tcPr marL="63143" marR="63143" marT="877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35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530770232"/>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24h</a:t>
                      </a: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152758529"/>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48h</a:t>
                      </a:r>
                    </a:p>
                  </a:txBody>
                  <a:tcPr marL="63143" marR="63143" marT="877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63143" marR="63143" marT="877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770321172"/>
                  </a:ext>
                </a:extLst>
              </a:tr>
              <a:tr h="360000">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72h</a:t>
                      </a: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753423859"/>
                  </a:ext>
                </a:extLst>
              </a:tr>
            </a:tbl>
          </a:graphicData>
        </a:graphic>
      </p:graphicFrame>
      <p:graphicFrame>
        <p:nvGraphicFramePr>
          <p:cNvPr id="11" name="Table 10">
            <a:extLst>
              <a:ext uri="{FF2B5EF4-FFF2-40B4-BE49-F238E27FC236}">
                <a16:creationId xmlns:a16="http://schemas.microsoft.com/office/drawing/2014/main" id="{51A81E83-A187-0446-B41E-54F11959990E}"/>
              </a:ext>
            </a:extLst>
          </p:cNvPr>
          <p:cNvGraphicFramePr>
            <a:graphicFrameLocks noGrp="1"/>
          </p:cNvGraphicFramePr>
          <p:nvPr>
            <p:extLst>
              <p:ext uri="{D42A27DB-BD31-4B8C-83A1-F6EECF244321}">
                <p14:modId xmlns:p14="http://schemas.microsoft.com/office/powerpoint/2010/main" val="2035017262"/>
              </p:ext>
            </p:extLst>
          </p:nvPr>
        </p:nvGraphicFramePr>
        <p:xfrm>
          <a:off x="971999" y="3614328"/>
          <a:ext cx="7199999" cy="2160000"/>
        </p:xfrm>
        <a:graphic>
          <a:graphicData uri="http://schemas.openxmlformats.org/drawingml/2006/table">
            <a:tbl>
              <a:tblPr firstRow="1" firstCol="1" bandRow="1"/>
              <a:tblGrid>
                <a:gridCol w="1750537">
                  <a:extLst>
                    <a:ext uri="{9D8B030D-6E8A-4147-A177-3AD203B41FA5}">
                      <a16:colId xmlns:a16="http://schemas.microsoft.com/office/drawing/2014/main" val="887535652"/>
                    </a:ext>
                  </a:extLst>
                </a:gridCol>
                <a:gridCol w="532216">
                  <a:extLst>
                    <a:ext uri="{9D8B030D-6E8A-4147-A177-3AD203B41FA5}">
                      <a16:colId xmlns:a16="http://schemas.microsoft.com/office/drawing/2014/main" val="392774152"/>
                    </a:ext>
                  </a:extLst>
                </a:gridCol>
                <a:gridCol w="667187">
                  <a:extLst>
                    <a:ext uri="{9D8B030D-6E8A-4147-A177-3AD203B41FA5}">
                      <a16:colId xmlns:a16="http://schemas.microsoft.com/office/drawing/2014/main" val="554595890"/>
                    </a:ext>
                  </a:extLst>
                </a:gridCol>
                <a:gridCol w="626798">
                  <a:extLst>
                    <a:ext uri="{9D8B030D-6E8A-4147-A177-3AD203B41FA5}">
                      <a16:colId xmlns:a16="http://schemas.microsoft.com/office/drawing/2014/main" val="3937440096"/>
                    </a:ext>
                  </a:extLst>
                </a:gridCol>
                <a:gridCol w="568003">
                  <a:extLst>
                    <a:ext uri="{9D8B030D-6E8A-4147-A177-3AD203B41FA5}">
                      <a16:colId xmlns:a16="http://schemas.microsoft.com/office/drawing/2014/main" val="1989780049"/>
                    </a:ext>
                  </a:extLst>
                </a:gridCol>
                <a:gridCol w="581808">
                  <a:extLst>
                    <a:ext uri="{9D8B030D-6E8A-4147-A177-3AD203B41FA5}">
                      <a16:colId xmlns:a16="http://schemas.microsoft.com/office/drawing/2014/main" val="2431632779"/>
                    </a:ext>
                  </a:extLst>
                </a:gridCol>
                <a:gridCol w="485180">
                  <a:extLst>
                    <a:ext uri="{9D8B030D-6E8A-4147-A177-3AD203B41FA5}">
                      <a16:colId xmlns:a16="http://schemas.microsoft.com/office/drawing/2014/main" val="558083140"/>
                    </a:ext>
                  </a:extLst>
                </a:gridCol>
                <a:gridCol w="489271">
                  <a:extLst>
                    <a:ext uri="{9D8B030D-6E8A-4147-A177-3AD203B41FA5}">
                      <a16:colId xmlns:a16="http://schemas.microsoft.com/office/drawing/2014/main" val="3927314202"/>
                    </a:ext>
                  </a:extLst>
                </a:gridCol>
                <a:gridCol w="489782">
                  <a:extLst>
                    <a:ext uri="{9D8B030D-6E8A-4147-A177-3AD203B41FA5}">
                      <a16:colId xmlns:a16="http://schemas.microsoft.com/office/drawing/2014/main" val="804838505"/>
                    </a:ext>
                  </a:extLst>
                </a:gridCol>
                <a:gridCol w="489271">
                  <a:extLst>
                    <a:ext uri="{9D8B030D-6E8A-4147-A177-3AD203B41FA5}">
                      <a16:colId xmlns:a16="http://schemas.microsoft.com/office/drawing/2014/main" val="956902827"/>
                    </a:ext>
                  </a:extLst>
                </a:gridCol>
                <a:gridCol w="489271">
                  <a:extLst>
                    <a:ext uri="{9D8B030D-6E8A-4147-A177-3AD203B41FA5}">
                      <a16:colId xmlns:a16="http://schemas.microsoft.com/office/drawing/2014/main" val="4174925427"/>
                    </a:ext>
                  </a:extLst>
                </a:gridCol>
                <a:gridCol w="30675">
                  <a:extLst>
                    <a:ext uri="{9D8B030D-6E8A-4147-A177-3AD203B41FA5}">
                      <a16:colId xmlns:a16="http://schemas.microsoft.com/office/drawing/2014/main" val="1467647101"/>
                    </a:ext>
                  </a:extLst>
                </a:gridCol>
              </a:tblGrid>
              <a:tr h="360000">
                <a:tc gridSpan="12">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NR Uptake Assay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7597176"/>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Differentiated</a:t>
                      </a:r>
                    </a:p>
                  </a:txBody>
                  <a:tcPr marL="63143" marR="63143" marT="877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Proliferative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94881070"/>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Acrolein (</a:t>
                      </a:r>
                      <a:r>
                        <a:rPr lang="el-GR" sz="1100">
                          <a:effectLst/>
                          <a:latin typeface="Calibri" panose="020F0502020204030204" pitchFamily="34" charset="0"/>
                          <a:ea typeface="Times New Roman" panose="02020603050405020304" pitchFamily="18" charset="0"/>
                          <a:cs typeface="Times New Roman" panose="02020603050405020304" pitchFamily="18" charset="0"/>
                        </a:rPr>
                        <a:t>μ</a:t>
                      </a:r>
                      <a:r>
                        <a:rPr lang="en-US" sz="1100">
                          <a:effectLst/>
                          <a:latin typeface="Calibri" panose="020F0502020204030204" pitchFamily="34" charset="0"/>
                          <a:ea typeface="Times New Roman" panose="02020603050405020304" pitchFamily="18" charset="0"/>
                          <a:cs typeface="Times New Roman" panose="02020603050405020304" pitchFamily="18" charset="0"/>
                        </a:rPr>
                        <a:t>M)</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15</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25</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35</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50</a:t>
                      </a:r>
                    </a:p>
                  </a:txBody>
                  <a:tcPr marL="63143" marR="63143" marT="877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100</a:t>
                      </a:r>
                    </a:p>
                  </a:txBody>
                  <a:tcPr marL="63143" marR="63143" marT="877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25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35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50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100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395132700"/>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24h</a:t>
                      </a: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914172296"/>
                  </a:ext>
                </a:extLst>
              </a:tr>
              <a:tr h="360000">
                <a:tc>
                  <a:txBody>
                    <a:bodyPr/>
                    <a:lstStyle/>
                    <a:p>
                      <a:pPr algn="ct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48h</a:t>
                      </a:r>
                    </a:p>
                  </a:txBody>
                  <a:tcPr marL="63143" marR="63143" marT="877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143" marR="63143" marT="877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a:txBody>
                    <a:bodyPr/>
                    <a:lstStyle/>
                    <a:p>
                      <a:pPr algn="ctr">
                        <a:spcAft>
                          <a:spcPts val="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a:txBody>
                    <a:bodyPr/>
                    <a:lstStyle/>
                    <a:p>
                      <a:pPr>
                        <a:spcAft>
                          <a:spcPts val="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4042863106"/>
                  </a:ext>
                </a:extLst>
              </a:tr>
              <a:tr h="360000">
                <a:tc>
                  <a:txBody>
                    <a:bodyPr/>
                    <a:lstStyle/>
                    <a:p>
                      <a:pPr algn="ct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72h</a:t>
                      </a: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panose="020F0502020204030204" pitchFamily="34" charset="0"/>
                        <a:cs typeface="Times New Roman" panose="02020603050405020304" pitchFamily="18" charset="0"/>
                      </a:endParaRPr>
                    </a:p>
                  </a:txBody>
                  <a:tcPr marL="63143" marR="63143" marT="877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388949968"/>
                  </a:ext>
                </a:extLst>
              </a:tr>
            </a:tbl>
          </a:graphicData>
        </a:graphic>
      </p:graphicFrame>
      <p:sp>
        <p:nvSpPr>
          <p:cNvPr id="12" name="CaixaDeTexto 1">
            <a:extLst>
              <a:ext uri="{FF2B5EF4-FFF2-40B4-BE49-F238E27FC236}">
                <a16:creationId xmlns:a16="http://schemas.microsoft.com/office/drawing/2014/main" id="{7C2058EC-A003-F344-9CE8-28BEA6E1BE97}"/>
              </a:ext>
            </a:extLst>
          </p:cNvPr>
          <p:cNvSpPr txBox="1"/>
          <p:nvPr/>
        </p:nvSpPr>
        <p:spPr>
          <a:xfrm>
            <a:off x="3364778" y="5791254"/>
            <a:ext cx="2414444" cy="230832"/>
          </a:xfrm>
          <a:prstGeom prst="rect">
            <a:avLst/>
          </a:prstGeom>
          <a:noFill/>
          <a:ln>
            <a:solidFill>
              <a:schemeClr val="tx1"/>
            </a:solidFill>
          </a:ln>
        </p:spPr>
        <p:txBody>
          <a:bodyPr wrap="none" rtlCol="0">
            <a:spAutoFit/>
          </a:bodyPr>
          <a:lstStyle/>
          <a:p>
            <a:r>
              <a:rPr lang="pt-PT" sz="900" dirty="0" err="1"/>
              <a:t>Results</a:t>
            </a:r>
            <a:r>
              <a:rPr lang="pt-PT" sz="900" dirty="0"/>
              <a:t> </a:t>
            </a:r>
            <a:r>
              <a:rPr lang="pt-PT" sz="900" dirty="0" err="1"/>
              <a:t>expressed</a:t>
            </a:r>
            <a:r>
              <a:rPr lang="pt-PT" sz="900" dirty="0"/>
              <a:t> </a:t>
            </a:r>
            <a:r>
              <a:rPr lang="pt-PT" sz="900" dirty="0" err="1"/>
              <a:t>vs</a:t>
            </a:r>
            <a:r>
              <a:rPr lang="pt-PT" sz="900" dirty="0"/>
              <a:t> </a:t>
            </a:r>
            <a:r>
              <a:rPr lang="pt-PT" sz="900" dirty="0" err="1"/>
              <a:t>control</a:t>
            </a:r>
            <a:r>
              <a:rPr lang="pt-PT" sz="900" dirty="0"/>
              <a:t> (PBS -/- </a:t>
            </a:r>
            <a:r>
              <a:rPr lang="pt-PT" sz="900" dirty="0" err="1"/>
              <a:t>incubated</a:t>
            </a:r>
            <a:r>
              <a:rPr lang="pt-PT" sz="900" dirty="0"/>
              <a:t>)</a:t>
            </a:r>
            <a:endParaRPr lang="en-US" sz="900" dirty="0"/>
          </a:p>
        </p:txBody>
      </p:sp>
    </p:spTree>
    <p:extLst>
      <p:ext uri="{BB962C8B-B14F-4D97-AF65-F5344CB8AC3E}">
        <p14:creationId xmlns:p14="http://schemas.microsoft.com/office/powerpoint/2010/main" val="2648779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669903"/>
            <a:ext cx="8153400" cy="461665"/>
          </a:xfrm>
          <a:prstGeom prst="rect">
            <a:avLst/>
          </a:prstGeom>
          <a:noFill/>
        </p:spPr>
        <p:txBody>
          <a:bodyPr wrap="square" rtlCol="0">
            <a:spAutoFit/>
          </a:bodyPr>
          <a:lstStyle/>
          <a:p>
            <a:pPr algn="ctr"/>
            <a:r>
              <a:rPr lang="fr-FR" sz="2400" dirty="0" err="1"/>
              <a:t>Results</a:t>
            </a:r>
            <a:r>
              <a:rPr lang="fr-FR" sz="2400" dirty="0"/>
              <a:t>: </a:t>
            </a:r>
            <a:r>
              <a:rPr lang="fr-FR" sz="2400" dirty="0" err="1"/>
              <a:t>Metabolic</a:t>
            </a:r>
            <a:r>
              <a:rPr lang="fr-FR" sz="2400" dirty="0"/>
              <a:t> </a:t>
            </a:r>
            <a:r>
              <a:rPr lang="fr-FR" sz="2400" dirty="0" err="1"/>
              <a:t>Profilling</a:t>
            </a:r>
            <a:endParaRPr lang="fr-FR" sz="2400"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15</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97" name="Rectangle 196">
            <a:extLst>
              <a:ext uri="{FF2B5EF4-FFF2-40B4-BE49-F238E27FC236}">
                <a16:creationId xmlns:a16="http://schemas.microsoft.com/office/drawing/2014/main" id="{2BF31E45-55AB-CF4B-A6B1-0D465AE77421}"/>
              </a:ext>
            </a:extLst>
          </p:cNvPr>
          <p:cNvSpPr/>
          <p:nvPr/>
        </p:nvSpPr>
        <p:spPr>
          <a:xfrm flipV="1">
            <a:off x="1941885" y="3111999"/>
            <a:ext cx="5260230"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44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1" name="TextBox 10">
            <a:extLst>
              <a:ext uri="{FF2B5EF4-FFF2-40B4-BE49-F238E27FC236}">
                <a16:creationId xmlns:a16="http://schemas.microsoft.com/office/drawing/2014/main" id="{8CFC30C7-CE15-A04C-B4AA-F4BA1FB36CBE}"/>
              </a:ext>
            </a:extLst>
          </p:cNvPr>
          <p:cNvSpPr txBox="1"/>
          <p:nvPr/>
        </p:nvSpPr>
        <p:spPr>
          <a:xfrm>
            <a:off x="609600" y="459128"/>
            <a:ext cx="8153400" cy="690638"/>
          </a:xfrm>
          <a:prstGeom prst="rect">
            <a:avLst/>
          </a:prstGeom>
          <a:noFill/>
        </p:spPr>
        <p:txBody>
          <a:bodyPr wrap="square" rtlCol="0">
            <a:spAutoFit/>
          </a:bodyPr>
          <a:lstStyle/>
          <a:p>
            <a:pPr algn="ctr">
              <a:lnSpc>
                <a:spcPct val="80000"/>
              </a:lnSpc>
            </a:pPr>
            <a:r>
              <a:rPr lang="en-US" sz="2400" dirty="0">
                <a:ea typeface="Lato" charset="0"/>
                <a:cs typeface="Lato" charset="0"/>
              </a:rPr>
              <a:t>Differentiated AC16 cells</a:t>
            </a:r>
          </a:p>
          <a:p>
            <a:pPr algn="ctr">
              <a:lnSpc>
                <a:spcPct val="80000"/>
              </a:lnSpc>
            </a:pPr>
            <a:r>
              <a:rPr lang="en-US" sz="2400" dirty="0">
                <a:ea typeface="Lato" charset="0"/>
                <a:cs typeface="Lato" charset="0"/>
              </a:rPr>
              <a:t>Control vs Cyclophosphamide</a:t>
            </a:r>
          </a:p>
        </p:txBody>
      </p:sp>
      <p:sp>
        <p:nvSpPr>
          <p:cNvPr id="9" name="CaixaDeTexto 6">
            <a:extLst>
              <a:ext uri="{FF2B5EF4-FFF2-40B4-BE49-F238E27FC236}">
                <a16:creationId xmlns:a16="http://schemas.microsoft.com/office/drawing/2014/main" id="{D56B131A-44E8-4D48-BE1B-D2160865004E}"/>
              </a:ext>
            </a:extLst>
          </p:cNvPr>
          <p:cNvSpPr txBox="1"/>
          <p:nvPr/>
        </p:nvSpPr>
        <p:spPr>
          <a:xfrm>
            <a:off x="3886200" y="5212293"/>
            <a:ext cx="1371600" cy="275775"/>
          </a:xfrm>
          <a:prstGeom prst="rect">
            <a:avLst/>
          </a:prstGeom>
          <a:noFill/>
          <a:ln>
            <a:solidFill>
              <a:schemeClr val="tx1"/>
            </a:solidFill>
          </a:ln>
        </p:spPr>
        <p:txBody>
          <a:bodyPr wrap="square" rtlCol="0">
            <a:spAutoFit/>
          </a:bodyPr>
          <a:lstStyle/>
          <a:p>
            <a:pPr algn="ctr"/>
            <a:r>
              <a:rPr lang="pt-PT" sz="1200" b="1" dirty="0">
                <a:solidFill>
                  <a:srgbClr val="FF0000"/>
                </a:solidFill>
              </a:rPr>
              <a:t>Q2&lt;0.500; p&gt;0.05</a:t>
            </a:r>
          </a:p>
        </p:txBody>
      </p:sp>
      <p:pic>
        <p:nvPicPr>
          <p:cNvPr id="12" name="Imagem 5">
            <a:extLst>
              <a:ext uri="{FF2B5EF4-FFF2-40B4-BE49-F238E27FC236}">
                <a16:creationId xmlns:a16="http://schemas.microsoft.com/office/drawing/2014/main" id="{B98D0FE0-0DA3-8F4B-B7C2-6EAB310A3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812" y="1480387"/>
            <a:ext cx="5766376" cy="3603600"/>
          </a:xfrm>
          <a:prstGeom prst="rect">
            <a:avLst/>
          </a:prstGeom>
        </p:spPr>
      </p:pic>
      <p:sp>
        <p:nvSpPr>
          <p:cNvPr id="8" name="Rectangle 7">
            <a:extLst>
              <a:ext uri="{FF2B5EF4-FFF2-40B4-BE49-F238E27FC236}">
                <a16:creationId xmlns:a16="http://schemas.microsoft.com/office/drawing/2014/main" id="{BC1D950C-8485-5D49-86E4-D3689420C207}"/>
              </a:ext>
            </a:extLst>
          </p:cNvPr>
          <p:cNvSpPr/>
          <p:nvPr/>
        </p:nvSpPr>
        <p:spPr>
          <a:xfrm>
            <a:off x="2882096" y="1055389"/>
            <a:ext cx="3622876"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320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1" name="TextBox 10">
            <a:extLst>
              <a:ext uri="{FF2B5EF4-FFF2-40B4-BE49-F238E27FC236}">
                <a16:creationId xmlns:a16="http://schemas.microsoft.com/office/drawing/2014/main" id="{8CFC30C7-CE15-A04C-B4AA-F4BA1FB36CBE}"/>
              </a:ext>
            </a:extLst>
          </p:cNvPr>
          <p:cNvSpPr txBox="1"/>
          <p:nvPr/>
        </p:nvSpPr>
        <p:spPr>
          <a:xfrm>
            <a:off x="609600" y="459129"/>
            <a:ext cx="8153400" cy="690638"/>
          </a:xfrm>
          <a:prstGeom prst="rect">
            <a:avLst/>
          </a:prstGeom>
          <a:noFill/>
        </p:spPr>
        <p:txBody>
          <a:bodyPr wrap="square" rtlCol="0">
            <a:spAutoFit/>
          </a:bodyPr>
          <a:lstStyle/>
          <a:p>
            <a:pPr algn="ctr">
              <a:lnSpc>
                <a:spcPct val="80000"/>
              </a:lnSpc>
            </a:pPr>
            <a:r>
              <a:rPr lang="en-US" sz="2400" dirty="0">
                <a:ea typeface="Lato" charset="0"/>
                <a:cs typeface="Lato" charset="0"/>
              </a:rPr>
              <a:t>Differentiated AC16 cells</a:t>
            </a:r>
          </a:p>
          <a:p>
            <a:pPr algn="ctr">
              <a:lnSpc>
                <a:spcPct val="80000"/>
              </a:lnSpc>
            </a:pPr>
            <a:r>
              <a:rPr lang="en-US" sz="2400" dirty="0">
                <a:ea typeface="Lato" charset="0"/>
                <a:cs typeface="Lato" charset="0"/>
              </a:rPr>
              <a:t>Control vs 4-Hydroxycyclophosphamide</a:t>
            </a:r>
          </a:p>
        </p:txBody>
      </p:sp>
      <p:sp>
        <p:nvSpPr>
          <p:cNvPr id="9" name="CaixaDeTexto 6">
            <a:extLst>
              <a:ext uri="{FF2B5EF4-FFF2-40B4-BE49-F238E27FC236}">
                <a16:creationId xmlns:a16="http://schemas.microsoft.com/office/drawing/2014/main" id="{D56B131A-44E8-4D48-BE1B-D2160865004E}"/>
              </a:ext>
            </a:extLst>
          </p:cNvPr>
          <p:cNvSpPr txBox="1"/>
          <p:nvPr/>
        </p:nvSpPr>
        <p:spPr>
          <a:xfrm>
            <a:off x="3886200" y="5212501"/>
            <a:ext cx="1371600" cy="275775"/>
          </a:xfrm>
          <a:prstGeom prst="rect">
            <a:avLst/>
          </a:prstGeom>
          <a:noFill/>
          <a:ln>
            <a:solidFill>
              <a:schemeClr val="tx1"/>
            </a:solidFill>
          </a:ln>
        </p:spPr>
        <p:txBody>
          <a:bodyPr wrap="square" rtlCol="0">
            <a:spAutoFit/>
          </a:bodyPr>
          <a:lstStyle/>
          <a:p>
            <a:pPr algn="ctr"/>
            <a:r>
              <a:rPr lang="pt-PT" sz="1200" b="1" dirty="0">
                <a:solidFill>
                  <a:srgbClr val="FF0000"/>
                </a:solidFill>
              </a:rPr>
              <a:t>Q2&lt;0.500; p&gt;0.05</a:t>
            </a:r>
          </a:p>
        </p:txBody>
      </p:sp>
      <p:pic>
        <p:nvPicPr>
          <p:cNvPr id="8" name="Imagem 2">
            <a:extLst>
              <a:ext uri="{FF2B5EF4-FFF2-40B4-BE49-F238E27FC236}">
                <a16:creationId xmlns:a16="http://schemas.microsoft.com/office/drawing/2014/main" id="{4A0811D9-72D6-6E4B-A8DF-1F56AD0513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812" y="1481141"/>
            <a:ext cx="5766376" cy="3603600"/>
          </a:xfrm>
          <a:prstGeom prst="rect">
            <a:avLst/>
          </a:prstGeom>
        </p:spPr>
      </p:pic>
      <p:sp>
        <p:nvSpPr>
          <p:cNvPr id="10" name="Rectangle 9">
            <a:extLst>
              <a:ext uri="{FF2B5EF4-FFF2-40B4-BE49-F238E27FC236}">
                <a16:creationId xmlns:a16="http://schemas.microsoft.com/office/drawing/2014/main" id="{D53F68D2-4B7F-704F-9414-272EA9A186BF}"/>
              </a:ext>
            </a:extLst>
          </p:cNvPr>
          <p:cNvSpPr/>
          <p:nvPr/>
        </p:nvSpPr>
        <p:spPr>
          <a:xfrm>
            <a:off x="2220892" y="1053025"/>
            <a:ext cx="4930815"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83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18</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1" name="TextBox 10">
            <a:extLst>
              <a:ext uri="{FF2B5EF4-FFF2-40B4-BE49-F238E27FC236}">
                <a16:creationId xmlns:a16="http://schemas.microsoft.com/office/drawing/2014/main" id="{8CFC30C7-CE15-A04C-B4AA-F4BA1FB36CBE}"/>
              </a:ext>
            </a:extLst>
          </p:cNvPr>
          <p:cNvSpPr txBox="1"/>
          <p:nvPr/>
        </p:nvSpPr>
        <p:spPr>
          <a:xfrm>
            <a:off x="495300" y="440077"/>
            <a:ext cx="8153400" cy="690638"/>
          </a:xfrm>
          <a:prstGeom prst="rect">
            <a:avLst/>
          </a:prstGeom>
          <a:noFill/>
        </p:spPr>
        <p:txBody>
          <a:bodyPr wrap="square" rtlCol="0">
            <a:spAutoFit/>
          </a:bodyPr>
          <a:lstStyle/>
          <a:p>
            <a:pPr algn="ctr">
              <a:lnSpc>
                <a:spcPct val="80000"/>
              </a:lnSpc>
            </a:pPr>
            <a:r>
              <a:rPr lang="en-US" sz="2400" dirty="0">
                <a:ea typeface="Lato" charset="0"/>
                <a:cs typeface="Lato" charset="0"/>
              </a:rPr>
              <a:t>Differentiated AC16 cells</a:t>
            </a:r>
          </a:p>
          <a:p>
            <a:pPr algn="ctr">
              <a:lnSpc>
                <a:spcPct val="80000"/>
              </a:lnSpc>
            </a:pPr>
            <a:r>
              <a:rPr lang="en-US" sz="2400" dirty="0">
                <a:ea typeface="Lato" charset="0"/>
                <a:cs typeface="Lato" charset="0"/>
              </a:rPr>
              <a:t>Control vs Acrolein</a:t>
            </a:r>
          </a:p>
        </p:txBody>
      </p:sp>
      <p:pic>
        <p:nvPicPr>
          <p:cNvPr id="10" name="Imagem 1">
            <a:extLst>
              <a:ext uri="{FF2B5EF4-FFF2-40B4-BE49-F238E27FC236}">
                <a16:creationId xmlns:a16="http://schemas.microsoft.com/office/drawing/2014/main" id="{CDD8E5F2-FBE9-0F4D-B4BC-4321843A1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812" y="1487297"/>
            <a:ext cx="5766376" cy="3603600"/>
          </a:xfrm>
          <a:prstGeom prst="rect">
            <a:avLst/>
          </a:prstGeom>
        </p:spPr>
      </p:pic>
      <p:sp>
        <p:nvSpPr>
          <p:cNvPr id="8" name="Rectangle 7">
            <a:extLst>
              <a:ext uri="{FF2B5EF4-FFF2-40B4-BE49-F238E27FC236}">
                <a16:creationId xmlns:a16="http://schemas.microsoft.com/office/drawing/2014/main" id="{07447387-8606-F949-9348-ED94AB031997}"/>
              </a:ext>
            </a:extLst>
          </p:cNvPr>
          <p:cNvSpPr/>
          <p:nvPr/>
        </p:nvSpPr>
        <p:spPr>
          <a:xfrm>
            <a:off x="3348038" y="1023066"/>
            <a:ext cx="2519362" cy="45719"/>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aixaDeTexto 6">
            <a:extLst>
              <a:ext uri="{FF2B5EF4-FFF2-40B4-BE49-F238E27FC236}">
                <a16:creationId xmlns:a16="http://schemas.microsoft.com/office/drawing/2014/main" id="{C45ABC28-5500-4544-9AA4-A76182FBA45F}"/>
              </a:ext>
            </a:extLst>
          </p:cNvPr>
          <p:cNvSpPr txBox="1"/>
          <p:nvPr/>
        </p:nvSpPr>
        <p:spPr>
          <a:xfrm>
            <a:off x="3886200" y="5212293"/>
            <a:ext cx="1371600" cy="275775"/>
          </a:xfrm>
          <a:prstGeom prst="rect">
            <a:avLst/>
          </a:prstGeom>
          <a:noFill/>
          <a:ln>
            <a:solidFill>
              <a:schemeClr val="tx1"/>
            </a:solidFill>
          </a:ln>
        </p:spPr>
        <p:txBody>
          <a:bodyPr wrap="square" rtlCol="0">
            <a:spAutoFit/>
          </a:bodyPr>
          <a:lstStyle/>
          <a:p>
            <a:pPr algn="ctr"/>
            <a:r>
              <a:rPr lang="pt-PT" sz="1200" b="1" dirty="0">
                <a:solidFill>
                  <a:srgbClr val="FF0000"/>
                </a:solidFill>
              </a:rPr>
              <a:t>Q2&lt;0.500; p&gt;0.05</a:t>
            </a:r>
          </a:p>
        </p:txBody>
      </p:sp>
    </p:spTree>
    <p:extLst>
      <p:ext uri="{BB962C8B-B14F-4D97-AF65-F5344CB8AC3E}">
        <p14:creationId xmlns:p14="http://schemas.microsoft.com/office/powerpoint/2010/main" val="3930003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78" name="TextBox 177">
            <a:extLst>
              <a:ext uri="{FF2B5EF4-FFF2-40B4-BE49-F238E27FC236}">
                <a16:creationId xmlns:a16="http://schemas.microsoft.com/office/drawing/2014/main" id="{ABA6E639-C442-1543-82DD-4719F8DC948A}"/>
              </a:ext>
            </a:extLst>
          </p:cNvPr>
          <p:cNvSpPr txBox="1"/>
          <p:nvPr/>
        </p:nvSpPr>
        <p:spPr>
          <a:xfrm>
            <a:off x="35471" y="424900"/>
            <a:ext cx="9073055" cy="690638"/>
          </a:xfrm>
          <a:prstGeom prst="rect">
            <a:avLst/>
          </a:prstGeom>
          <a:noFill/>
        </p:spPr>
        <p:txBody>
          <a:bodyPr wrap="square" rtlCol="0">
            <a:spAutoFit/>
          </a:bodyPr>
          <a:lstStyle/>
          <a:p>
            <a:pPr algn="ctr">
              <a:lnSpc>
                <a:spcPct val="80000"/>
              </a:lnSpc>
            </a:pPr>
            <a:r>
              <a:rPr lang="en-US" sz="2400" dirty="0">
                <a:ea typeface="Lato" charset="0"/>
                <a:cs typeface="Lato" charset="0"/>
              </a:rPr>
              <a:t>Proliferative AC16 cells</a:t>
            </a:r>
          </a:p>
          <a:p>
            <a:pPr algn="ctr">
              <a:lnSpc>
                <a:spcPct val="80000"/>
              </a:lnSpc>
            </a:pPr>
            <a:r>
              <a:rPr lang="en-US" sz="2400" dirty="0">
                <a:ea typeface="Lato" charset="0"/>
                <a:cs typeface="Lato" charset="0"/>
              </a:rPr>
              <a:t>Control vs Cyclophosphamide</a:t>
            </a:r>
          </a:p>
        </p:txBody>
      </p:sp>
      <p:pic>
        <p:nvPicPr>
          <p:cNvPr id="9" name="Imagem 2">
            <a:extLst>
              <a:ext uri="{FF2B5EF4-FFF2-40B4-BE49-F238E27FC236}">
                <a16:creationId xmlns:a16="http://schemas.microsoft.com/office/drawing/2014/main" id="{50007878-0CCD-574B-B4B1-5C1B9E4A8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811" y="1488132"/>
            <a:ext cx="5766376" cy="3603600"/>
          </a:xfrm>
          <a:prstGeom prst="rect">
            <a:avLst/>
          </a:prstGeom>
        </p:spPr>
      </p:pic>
      <p:sp>
        <p:nvSpPr>
          <p:cNvPr id="8" name="Rectangle 7">
            <a:extLst>
              <a:ext uri="{FF2B5EF4-FFF2-40B4-BE49-F238E27FC236}">
                <a16:creationId xmlns:a16="http://schemas.microsoft.com/office/drawing/2014/main" id="{0029E74B-484B-EB49-91DB-77EF3361483B}"/>
              </a:ext>
            </a:extLst>
          </p:cNvPr>
          <p:cNvSpPr/>
          <p:nvPr/>
        </p:nvSpPr>
        <p:spPr>
          <a:xfrm flipV="1">
            <a:off x="2723322" y="1043607"/>
            <a:ext cx="3687417"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aixaDeTexto 6">
            <a:extLst>
              <a:ext uri="{FF2B5EF4-FFF2-40B4-BE49-F238E27FC236}">
                <a16:creationId xmlns:a16="http://schemas.microsoft.com/office/drawing/2014/main" id="{F4CA82F1-33AC-BE41-A0E0-155D7F426C39}"/>
              </a:ext>
            </a:extLst>
          </p:cNvPr>
          <p:cNvSpPr txBox="1"/>
          <p:nvPr/>
        </p:nvSpPr>
        <p:spPr>
          <a:xfrm>
            <a:off x="3886200" y="5212293"/>
            <a:ext cx="1371600" cy="275775"/>
          </a:xfrm>
          <a:prstGeom prst="rect">
            <a:avLst/>
          </a:prstGeom>
          <a:noFill/>
          <a:ln>
            <a:solidFill>
              <a:schemeClr val="tx1"/>
            </a:solidFill>
          </a:ln>
        </p:spPr>
        <p:txBody>
          <a:bodyPr wrap="square" rtlCol="0">
            <a:spAutoFit/>
          </a:bodyPr>
          <a:lstStyle/>
          <a:p>
            <a:pPr algn="ctr"/>
            <a:r>
              <a:rPr lang="pt-PT" sz="1200" b="1" dirty="0">
                <a:solidFill>
                  <a:srgbClr val="FF0000"/>
                </a:solidFill>
              </a:rPr>
              <a:t>Q2&lt;0.500; p&gt;0.05</a:t>
            </a:r>
          </a:p>
        </p:txBody>
      </p:sp>
    </p:spTree>
    <p:extLst>
      <p:ext uri="{BB962C8B-B14F-4D97-AF65-F5344CB8AC3E}">
        <p14:creationId xmlns:p14="http://schemas.microsoft.com/office/powerpoint/2010/main" val="1739946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
            <a:ext cx="7924800" cy="5493812"/>
          </a:xfrm>
          <a:prstGeom prst="rect">
            <a:avLst/>
          </a:prstGeom>
          <a:noFill/>
        </p:spPr>
        <p:txBody>
          <a:bodyPr wrap="square" rtlCol="0">
            <a:spAutoFit/>
          </a:bodyPr>
          <a:lstStyle/>
          <a:p>
            <a:pPr algn="just">
              <a:lnSpc>
                <a:spcPct val="150000"/>
              </a:lnSpc>
            </a:pPr>
            <a:r>
              <a:rPr lang="fr-FR" b="1" dirty="0"/>
              <a:t>Abstract: </a:t>
            </a:r>
            <a:r>
              <a:rPr lang="en-US" dirty="0"/>
              <a:t>Cyclophosphamide is used against lymphomas, solid tumors, namely breast, ovarian, bone and soft tissue tumors, in bone marrow transplant conditioning regimens and also in the treatment of autoimmune diseases. Despite its broad use, the application of cyclophosphamide is dose limited by its cardiotoxic effects, which have been linked to its intricate bioactivation process. In this study, we evaluated the cytotoxicity of cyclophosphamide (100 to 10000 µM) and two of its main metabolites, 4-hydroxycyclophosphamide (1 to 25 µM) and acrolein (5 to 100 µM) in AC16 cells, a human cardiomyocyte cell line.  Furthermore, metabolomic evaluation was conducted in proliferative and differentiated cells after their incubation for 24h with subtoxic concentrations LC</a:t>
            </a:r>
            <a:r>
              <a:rPr lang="en-US" baseline="-25000" dirty="0"/>
              <a:t>05</a:t>
            </a:r>
            <a:r>
              <a:rPr lang="en-US" dirty="0"/>
              <a:t> of cyclophosphamide, 4-hydroxycyclophosphamide and acrolein.</a:t>
            </a:r>
          </a:p>
          <a:p>
            <a:endParaRPr lang="en-US" dirty="0"/>
          </a:p>
          <a:p>
            <a:r>
              <a:rPr lang="fr-FR" b="1" dirty="0"/>
              <a:t>Keywords: </a:t>
            </a:r>
            <a:r>
              <a:rPr lang="en-US" dirty="0"/>
              <a:t>Cyclophosphamide; Metabolism; Chemotherapy; Cardiotoxicity</a:t>
            </a:r>
          </a:p>
          <a:p>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2</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20</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0" name="CaixaDeTexto 6">
            <a:extLst>
              <a:ext uri="{FF2B5EF4-FFF2-40B4-BE49-F238E27FC236}">
                <a16:creationId xmlns:a16="http://schemas.microsoft.com/office/drawing/2014/main" id="{4E56B1B4-49FA-FA4D-B3A6-2E600D09AD15}"/>
              </a:ext>
            </a:extLst>
          </p:cNvPr>
          <p:cNvSpPr txBox="1"/>
          <p:nvPr/>
        </p:nvSpPr>
        <p:spPr>
          <a:xfrm>
            <a:off x="3886200" y="5215128"/>
            <a:ext cx="1371600" cy="275775"/>
          </a:xfrm>
          <a:prstGeom prst="rect">
            <a:avLst/>
          </a:prstGeom>
          <a:noFill/>
          <a:ln>
            <a:solidFill>
              <a:schemeClr val="tx1"/>
            </a:solidFill>
          </a:ln>
        </p:spPr>
        <p:txBody>
          <a:bodyPr wrap="square" rtlCol="0">
            <a:spAutoFit/>
          </a:bodyPr>
          <a:lstStyle/>
          <a:p>
            <a:pPr algn="ctr"/>
            <a:r>
              <a:rPr lang="pt-PT" sz="1200" b="1" dirty="0">
                <a:solidFill>
                  <a:srgbClr val="92D050"/>
                </a:solidFill>
              </a:rPr>
              <a:t>Q2&gt;0.500; p&lt;0.05</a:t>
            </a:r>
          </a:p>
        </p:txBody>
      </p:sp>
      <p:sp>
        <p:nvSpPr>
          <p:cNvPr id="11" name="TextBox 10">
            <a:extLst>
              <a:ext uri="{FF2B5EF4-FFF2-40B4-BE49-F238E27FC236}">
                <a16:creationId xmlns:a16="http://schemas.microsoft.com/office/drawing/2014/main" id="{8CFC30C7-CE15-A04C-B4AA-F4BA1FB36CBE}"/>
              </a:ext>
            </a:extLst>
          </p:cNvPr>
          <p:cNvSpPr txBox="1"/>
          <p:nvPr/>
        </p:nvSpPr>
        <p:spPr>
          <a:xfrm>
            <a:off x="495300" y="466260"/>
            <a:ext cx="8153400" cy="690638"/>
          </a:xfrm>
          <a:prstGeom prst="rect">
            <a:avLst/>
          </a:prstGeom>
          <a:noFill/>
        </p:spPr>
        <p:txBody>
          <a:bodyPr wrap="square" rtlCol="0">
            <a:spAutoFit/>
          </a:bodyPr>
          <a:lstStyle/>
          <a:p>
            <a:pPr algn="ctr">
              <a:lnSpc>
                <a:spcPct val="80000"/>
              </a:lnSpc>
            </a:pPr>
            <a:r>
              <a:rPr lang="en-US" sz="2400" dirty="0">
                <a:ea typeface="Lato" charset="0"/>
                <a:cs typeface="Lato" charset="0"/>
              </a:rPr>
              <a:t>Proliferative AC16 cells</a:t>
            </a:r>
          </a:p>
          <a:p>
            <a:pPr algn="ctr">
              <a:lnSpc>
                <a:spcPct val="80000"/>
              </a:lnSpc>
            </a:pPr>
            <a:r>
              <a:rPr lang="en-US" sz="2400" dirty="0">
                <a:ea typeface="Lato" charset="0"/>
                <a:cs typeface="Lato" charset="0"/>
              </a:rPr>
              <a:t>Control vs 4-Hydroxycyclophosphamide</a:t>
            </a:r>
          </a:p>
        </p:txBody>
      </p:sp>
      <p:pic>
        <p:nvPicPr>
          <p:cNvPr id="12" name="Imagem 3">
            <a:extLst>
              <a:ext uri="{FF2B5EF4-FFF2-40B4-BE49-F238E27FC236}">
                <a16:creationId xmlns:a16="http://schemas.microsoft.com/office/drawing/2014/main" id="{C7226895-96E4-0744-86BA-1774B9CCA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811" y="1493564"/>
            <a:ext cx="5766376" cy="3603600"/>
          </a:xfrm>
          <a:prstGeom prst="rect">
            <a:avLst/>
          </a:prstGeom>
        </p:spPr>
      </p:pic>
      <p:sp>
        <p:nvSpPr>
          <p:cNvPr id="8" name="Rectangle 7">
            <a:extLst>
              <a:ext uri="{FF2B5EF4-FFF2-40B4-BE49-F238E27FC236}">
                <a16:creationId xmlns:a16="http://schemas.microsoft.com/office/drawing/2014/main" id="{D7B6FCBF-EB7F-F343-A8BD-A348A75BA73E}"/>
              </a:ext>
            </a:extLst>
          </p:cNvPr>
          <p:cNvSpPr/>
          <p:nvPr/>
        </p:nvSpPr>
        <p:spPr>
          <a:xfrm flipV="1">
            <a:off x="2077653" y="1046079"/>
            <a:ext cx="4988693" cy="45719"/>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84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21</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0" name="CaixaDeTexto 6">
            <a:extLst>
              <a:ext uri="{FF2B5EF4-FFF2-40B4-BE49-F238E27FC236}">
                <a16:creationId xmlns:a16="http://schemas.microsoft.com/office/drawing/2014/main" id="{4E56B1B4-49FA-FA4D-B3A6-2E600D09AD15}"/>
              </a:ext>
            </a:extLst>
          </p:cNvPr>
          <p:cNvSpPr txBox="1"/>
          <p:nvPr/>
        </p:nvSpPr>
        <p:spPr>
          <a:xfrm>
            <a:off x="3886200" y="5215128"/>
            <a:ext cx="1371600" cy="275775"/>
          </a:xfrm>
          <a:prstGeom prst="rect">
            <a:avLst/>
          </a:prstGeom>
          <a:noFill/>
          <a:ln>
            <a:solidFill>
              <a:schemeClr val="tx1"/>
            </a:solidFill>
          </a:ln>
        </p:spPr>
        <p:txBody>
          <a:bodyPr wrap="square" rtlCol="0">
            <a:spAutoFit/>
          </a:bodyPr>
          <a:lstStyle/>
          <a:p>
            <a:pPr algn="ctr"/>
            <a:r>
              <a:rPr lang="pt-PT" sz="1200" b="1" dirty="0">
                <a:solidFill>
                  <a:srgbClr val="92D050"/>
                </a:solidFill>
              </a:rPr>
              <a:t>Q2&gt;0.500; p&lt;0.05</a:t>
            </a:r>
          </a:p>
        </p:txBody>
      </p:sp>
      <p:sp>
        <p:nvSpPr>
          <p:cNvPr id="11" name="TextBox 10">
            <a:extLst>
              <a:ext uri="{FF2B5EF4-FFF2-40B4-BE49-F238E27FC236}">
                <a16:creationId xmlns:a16="http://schemas.microsoft.com/office/drawing/2014/main" id="{8CFC30C7-CE15-A04C-B4AA-F4BA1FB36CBE}"/>
              </a:ext>
            </a:extLst>
          </p:cNvPr>
          <p:cNvSpPr txBox="1"/>
          <p:nvPr/>
        </p:nvSpPr>
        <p:spPr>
          <a:xfrm>
            <a:off x="495300" y="421537"/>
            <a:ext cx="8153400" cy="690638"/>
          </a:xfrm>
          <a:prstGeom prst="rect">
            <a:avLst/>
          </a:prstGeom>
          <a:noFill/>
        </p:spPr>
        <p:txBody>
          <a:bodyPr wrap="square" rtlCol="0">
            <a:spAutoFit/>
          </a:bodyPr>
          <a:lstStyle/>
          <a:p>
            <a:pPr algn="ctr">
              <a:lnSpc>
                <a:spcPct val="80000"/>
              </a:lnSpc>
            </a:pPr>
            <a:r>
              <a:rPr lang="en-US" sz="2400" dirty="0">
                <a:ea typeface="Lato" charset="0"/>
                <a:cs typeface="Lato" charset="0"/>
              </a:rPr>
              <a:t>Proliferative AC16 cells</a:t>
            </a:r>
          </a:p>
          <a:p>
            <a:pPr algn="ctr">
              <a:lnSpc>
                <a:spcPct val="80000"/>
              </a:lnSpc>
            </a:pPr>
            <a:r>
              <a:rPr lang="en-US" sz="2400" dirty="0">
                <a:ea typeface="Lato" charset="0"/>
                <a:cs typeface="Lato" charset="0"/>
              </a:rPr>
              <a:t>Control vs Acrolein</a:t>
            </a:r>
          </a:p>
        </p:txBody>
      </p:sp>
      <p:pic>
        <p:nvPicPr>
          <p:cNvPr id="8" name="Imagem 2">
            <a:extLst>
              <a:ext uri="{FF2B5EF4-FFF2-40B4-BE49-F238E27FC236}">
                <a16:creationId xmlns:a16="http://schemas.microsoft.com/office/drawing/2014/main" id="{7F4FC1AB-96CE-5742-B657-95AAE3F230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812" y="1492169"/>
            <a:ext cx="5766376" cy="3603600"/>
          </a:xfrm>
          <a:prstGeom prst="rect">
            <a:avLst/>
          </a:prstGeom>
        </p:spPr>
      </p:pic>
      <p:sp>
        <p:nvSpPr>
          <p:cNvPr id="9" name="Rectangle 8">
            <a:extLst>
              <a:ext uri="{FF2B5EF4-FFF2-40B4-BE49-F238E27FC236}">
                <a16:creationId xmlns:a16="http://schemas.microsoft.com/office/drawing/2014/main" id="{E6009026-2CC2-EE48-A906-8D2E63ED8181}"/>
              </a:ext>
            </a:extLst>
          </p:cNvPr>
          <p:cNvSpPr/>
          <p:nvPr/>
        </p:nvSpPr>
        <p:spPr>
          <a:xfrm>
            <a:off x="3312319" y="1020723"/>
            <a:ext cx="2519362" cy="45719"/>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696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22</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1" name="TextBox 10">
            <a:extLst>
              <a:ext uri="{FF2B5EF4-FFF2-40B4-BE49-F238E27FC236}">
                <a16:creationId xmlns:a16="http://schemas.microsoft.com/office/drawing/2014/main" id="{8CFC30C7-CE15-A04C-B4AA-F4BA1FB36CBE}"/>
              </a:ext>
            </a:extLst>
          </p:cNvPr>
          <p:cNvSpPr txBox="1"/>
          <p:nvPr/>
        </p:nvSpPr>
        <p:spPr>
          <a:xfrm>
            <a:off x="495300" y="590550"/>
            <a:ext cx="8153400" cy="395173"/>
          </a:xfrm>
          <a:prstGeom prst="rect">
            <a:avLst/>
          </a:prstGeom>
          <a:noFill/>
        </p:spPr>
        <p:txBody>
          <a:bodyPr wrap="square" rtlCol="0">
            <a:spAutoFit/>
          </a:bodyPr>
          <a:lstStyle/>
          <a:p>
            <a:pPr algn="ctr">
              <a:lnSpc>
                <a:spcPct val="80000"/>
              </a:lnSpc>
            </a:pPr>
            <a:r>
              <a:rPr lang="en-US" sz="2400" dirty="0">
                <a:ea typeface="Lato" charset="0"/>
                <a:cs typeface="Lato" charset="0"/>
              </a:rPr>
              <a:t>Discussion</a:t>
            </a:r>
          </a:p>
        </p:txBody>
      </p:sp>
      <p:sp>
        <p:nvSpPr>
          <p:cNvPr id="8" name="Rectangle 7">
            <a:extLst>
              <a:ext uri="{FF2B5EF4-FFF2-40B4-BE49-F238E27FC236}">
                <a16:creationId xmlns:a16="http://schemas.microsoft.com/office/drawing/2014/main" id="{07447387-8606-F949-9348-ED94AB031997}"/>
              </a:ext>
            </a:extLst>
          </p:cNvPr>
          <p:cNvSpPr/>
          <p:nvPr/>
        </p:nvSpPr>
        <p:spPr>
          <a:xfrm>
            <a:off x="3348038" y="963606"/>
            <a:ext cx="2519362" cy="45719"/>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A3BB1EF-FFD8-0A4A-A5FC-FF3894A6DBBE}"/>
              </a:ext>
            </a:extLst>
          </p:cNvPr>
          <p:cNvGraphicFramePr>
            <a:graphicFrameLocks noGrp="1"/>
          </p:cNvGraphicFramePr>
          <p:nvPr>
            <p:extLst>
              <p:ext uri="{D42A27DB-BD31-4B8C-83A1-F6EECF244321}">
                <p14:modId xmlns:p14="http://schemas.microsoft.com/office/powerpoint/2010/main" val="3562395766"/>
              </p:ext>
            </p:extLst>
          </p:nvPr>
        </p:nvGraphicFramePr>
        <p:xfrm>
          <a:off x="395288" y="1463405"/>
          <a:ext cx="8367712" cy="3640882"/>
        </p:xfrm>
        <a:graphic>
          <a:graphicData uri="http://schemas.openxmlformats.org/drawingml/2006/table">
            <a:tbl>
              <a:tblPr firstRow="1" bandRow="1">
                <a:tableStyleId>{2D5ABB26-0587-4C30-8999-92F81FD0307C}</a:tableStyleId>
              </a:tblPr>
              <a:tblGrid>
                <a:gridCol w="2397669">
                  <a:extLst>
                    <a:ext uri="{9D8B030D-6E8A-4147-A177-3AD203B41FA5}">
                      <a16:colId xmlns:a16="http://schemas.microsoft.com/office/drawing/2014/main" val="1358967942"/>
                    </a:ext>
                  </a:extLst>
                </a:gridCol>
                <a:gridCol w="1816317">
                  <a:extLst>
                    <a:ext uri="{9D8B030D-6E8A-4147-A177-3AD203B41FA5}">
                      <a16:colId xmlns:a16="http://schemas.microsoft.com/office/drawing/2014/main" val="2102917674"/>
                    </a:ext>
                  </a:extLst>
                </a:gridCol>
                <a:gridCol w="2074036">
                  <a:extLst>
                    <a:ext uri="{9D8B030D-6E8A-4147-A177-3AD203B41FA5}">
                      <a16:colId xmlns:a16="http://schemas.microsoft.com/office/drawing/2014/main" val="1294437649"/>
                    </a:ext>
                  </a:extLst>
                </a:gridCol>
                <a:gridCol w="2079690">
                  <a:extLst>
                    <a:ext uri="{9D8B030D-6E8A-4147-A177-3AD203B41FA5}">
                      <a16:colId xmlns:a16="http://schemas.microsoft.com/office/drawing/2014/main" val="1442823659"/>
                    </a:ext>
                  </a:extLst>
                </a:gridCol>
              </a:tblGrid>
              <a:tr h="1642504">
                <a:tc>
                  <a:txBody>
                    <a:bodyPr/>
                    <a:lstStyle/>
                    <a:p>
                      <a:pPr algn="ctr"/>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Plasma concentration levels</a:t>
                      </a:r>
                    </a:p>
                    <a:p>
                      <a:endParaRPr 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Lowest Cytotoxic Concentration</a:t>
                      </a:r>
                    </a:p>
                    <a:p>
                      <a:pPr algn="ctr"/>
                      <a:r>
                        <a:rPr lang="en-US" sz="1400" dirty="0"/>
                        <a:t>-</a:t>
                      </a:r>
                    </a:p>
                    <a:p>
                      <a:pPr algn="ctr"/>
                      <a:r>
                        <a:rPr lang="en-US" sz="1400" dirty="0"/>
                        <a:t>Differentiated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Lowest Cytotoxic Concentration</a:t>
                      </a:r>
                    </a:p>
                    <a:p>
                      <a:pPr algn="ctr"/>
                      <a:r>
                        <a:rPr lang="en-US" sz="1400" dirty="0"/>
                        <a:t>-</a:t>
                      </a:r>
                    </a:p>
                    <a:p>
                      <a:pPr algn="ctr"/>
                      <a:r>
                        <a:rPr lang="en-US" sz="1400" dirty="0"/>
                        <a:t>Proliferative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4709129"/>
                  </a:ext>
                </a:extLst>
              </a:tr>
              <a:tr h="666126">
                <a:tc>
                  <a:txBody>
                    <a:bodyPr/>
                    <a:lstStyle/>
                    <a:p>
                      <a:pPr algn="ctr"/>
                      <a:r>
                        <a:rPr lang="en-US" sz="1400" dirty="0"/>
                        <a:t>Cyclophosphamide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Up to 250 </a:t>
                      </a:r>
                      <a:r>
                        <a:rPr lang="el-GR" sz="1400" b="0" i="0" u="none" strike="noStrike" kern="1200" dirty="0">
                          <a:solidFill>
                            <a:schemeClr val="tx1"/>
                          </a:solidFill>
                          <a:effectLst/>
                          <a:latin typeface="+mn-lt"/>
                          <a:ea typeface="+mn-ea"/>
                          <a:cs typeface="+mn-cs"/>
                        </a:rPr>
                        <a:t>μ</a:t>
                      </a:r>
                      <a:r>
                        <a:rPr lang="en-US" sz="1400" dirty="0"/>
                        <a:t>M</a:t>
                      </a:r>
                      <a:r>
                        <a:rPr lang="en-US" sz="1400" baseline="30000" dirty="0"/>
                        <a:t>#</a:t>
                      </a:r>
                      <a:endParaRPr 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2 500 </a:t>
                      </a:r>
                      <a:r>
                        <a:rPr lang="el-GR" sz="1400" b="0" i="0" u="none" strike="noStrike" kern="1200" dirty="0">
                          <a:solidFill>
                            <a:schemeClr val="tx1"/>
                          </a:solidFill>
                          <a:effectLst/>
                          <a:latin typeface="+mn-lt"/>
                          <a:ea typeface="+mn-ea"/>
                          <a:cs typeface="+mn-cs"/>
                        </a:rPr>
                        <a:t>μ</a:t>
                      </a:r>
                      <a:r>
                        <a:rPr lang="en-US" sz="1400" dirty="0"/>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2 500 </a:t>
                      </a:r>
                      <a:r>
                        <a:rPr lang="el-GR" sz="1400" b="0" i="0" u="none" strike="noStrike" kern="1200" dirty="0">
                          <a:solidFill>
                            <a:schemeClr val="tx1"/>
                          </a:solidFill>
                          <a:effectLst/>
                          <a:latin typeface="+mn-lt"/>
                          <a:ea typeface="+mn-ea"/>
                          <a:cs typeface="+mn-cs"/>
                        </a:rPr>
                        <a:t>μ</a:t>
                      </a:r>
                      <a:r>
                        <a:rPr lang="en-US" sz="1400" dirty="0"/>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5022325"/>
                  </a:ext>
                </a:extLst>
              </a:tr>
              <a:tr h="666126">
                <a:tc>
                  <a:txBody>
                    <a:bodyPr/>
                    <a:lstStyle/>
                    <a:p>
                      <a:pPr algn="ctr"/>
                      <a:r>
                        <a:rPr lang="en-US" sz="1400" dirty="0"/>
                        <a:t>4-Hydroxycyclophosphamide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 to 10 </a:t>
                      </a:r>
                      <a:r>
                        <a:rPr lang="el-GR" sz="1400" b="0" i="0" u="none" strike="noStrike" kern="1200" dirty="0">
                          <a:solidFill>
                            <a:schemeClr val="tx1"/>
                          </a:solidFill>
                          <a:effectLst/>
                          <a:latin typeface="+mn-lt"/>
                          <a:ea typeface="+mn-ea"/>
                          <a:cs typeface="+mn-cs"/>
                        </a:rPr>
                        <a:t>μ</a:t>
                      </a:r>
                      <a:r>
                        <a:rPr lang="en-US" sz="1400" dirty="0"/>
                        <a:t>M</a:t>
                      </a:r>
                      <a:r>
                        <a:rPr lang="en-US" sz="1400" strike="noStrike" baseline="30000" dirty="0"/>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 </a:t>
                      </a:r>
                      <a:r>
                        <a:rPr lang="el-GR" sz="1400" b="0" i="0" u="none" strike="noStrike" kern="1200" dirty="0">
                          <a:solidFill>
                            <a:schemeClr val="tx1"/>
                          </a:solidFill>
                          <a:effectLst/>
                          <a:latin typeface="+mn-lt"/>
                          <a:ea typeface="+mn-ea"/>
                          <a:cs typeface="+mn-cs"/>
                        </a:rPr>
                        <a:t>μ</a:t>
                      </a:r>
                      <a:r>
                        <a:rPr lang="en-US" sz="1400" dirty="0"/>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5 </a:t>
                      </a:r>
                      <a:r>
                        <a:rPr lang="el-GR" sz="1400" b="0" i="0" u="none" strike="noStrike" kern="1200" dirty="0">
                          <a:solidFill>
                            <a:schemeClr val="tx1"/>
                          </a:solidFill>
                          <a:effectLst/>
                          <a:latin typeface="+mn-lt"/>
                          <a:ea typeface="+mn-ea"/>
                          <a:cs typeface="+mn-cs"/>
                        </a:rPr>
                        <a:t>μ</a:t>
                      </a:r>
                      <a:r>
                        <a:rPr lang="en-US" sz="1400" dirty="0"/>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8865272"/>
                  </a:ext>
                </a:extLst>
              </a:tr>
              <a:tr h="666126">
                <a:tc>
                  <a:txBody>
                    <a:bodyPr/>
                    <a:lstStyle/>
                    <a:p>
                      <a:pPr algn="ctr"/>
                      <a:r>
                        <a:rPr lang="en-US" sz="1400" dirty="0"/>
                        <a:t>Acrolein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 to 10 </a:t>
                      </a:r>
                      <a:r>
                        <a:rPr lang="el-GR" sz="1400" b="0" i="0" u="none" strike="noStrike" kern="1200" dirty="0">
                          <a:solidFill>
                            <a:schemeClr val="tx1"/>
                          </a:solidFill>
                          <a:effectLst/>
                          <a:latin typeface="+mn-lt"/>
                          <a:ea typeface="+mn-ea"/>
                          <a:cs typeface="+mn-cs"/>
                        </a:rPr>
                        <a:t>μ</a:t>
                      </a:r>
                      <a:r>
                        <a:rPr lang="en-US" sz="1400" dirty="0"/>
                        <a:t>M</a:t>
                      </a:r>
                      <a:r>
                        <a:rPr lang="en-US" sz="1400" baseline="30000" dirty="0"/>
                        <a:t>#</a:t>
                      </a:r>
                      <a:endParaRPr 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25 </a:t>
                      </a:r>
                      <a:r>
                        <a:rPr lang="el-GR" sz="1400" b="0" i="0" u="none" strike="noStrike" kern="1200" dirty="0">
                          <a:solidFill>
                            <a:schemeClr val="tx1"/>
                          </a:solidFill>
                          <a:effectLst/>
                          <a:latin typeface="+mn-lt"/>
                          <a:ea typeface="+mn-ea"/>
                          <a:cs typeface="+mn-cs"/>
                        </a:rPr>
                        <a:t>μ</a:t>
                      </a:r>
                      <a:r>
                        <a:rPr lang="en-US" sz="1400" dirty="0"/>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15 </a:t>
                      </a:r>
                      <a:r>
                        <a:rPr lang="el-GR" sz="1400" b="0" i="0" u="none" strike="noStrike" kern="1200" dirty="0">
                          <a:solidFill>
                            <a:schemeClr val="tx1"/>
                          </a:solidFill>
                          <a:effectLst/>
                          <a:latin typeface="+mn-lt"/>
                          <a:ea typeface="+mn-ea"/>
                          <a:cs typeface="+mn-cs"/>
                        </a:rPr>
                        <a:t>μ</a:t>
                      </a:r>
                      <a:r>
                        <a:rPr lang="en-US" sz="1400" dirty="0"/>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1628658"/>
                  </a:ext>
                </a:extLst>
              </a:tr>
            </a:tbl>
          </a:graphicData>
        </a:graphic>
      </p:graphicFrame>
      <p:sp>
        <p:nvSpPr>
          <p:cNvPr id="3" name="TextBox 2">
            <a:extLst>
              <a:ext uri="{FF2B5EF4-FFF2-40B4-BE49-F238E27FC236}">
                <a16:creationId xmlns:a16="http://schemas.microsoft.com/office/drawing/2014/main" id="{AE53B21A-3D0C-B94D-A20D-A28F34A04B0A}"/>
              </a:ext>
            </a:extLst>
          </p:cNvPr>
          <p:cNvSpPr txBox="1"/>
          <p:nvPr/>
        </p:nvSpPr>
        <p:spPr>
          <a:xfrm>
            <a:off x="395288" y="5509549"/>
            <a:ext cx="8367712" cy="400110"/>
          </a:xfrm>
          <a:prstGeom prst="rect">
            <a:avLst/>
          </a:prstGeom>
          <a:noFill/>
        </p:spPr>
        <p:txBody>
          <a:bodyPr wrap="square" rtlCol="0">
            <a:spAutoFit/>
          </a:bodyPr>
          <a:lstStyle/>
          <a:p>
            <a:pPr algn="ctr"/>
            <a:r>
              <a:rPr lang="en-US" sz="1000" baseline="30000" dirty="0"/>
              <a:t>#</a:t>
            </a:r>
            <a:r>
              <a:rPr lang="en-US" sz="1000" dirty="0"/>
              <a:t>De </a:t>
            </a:r>
            <a:r>
              <a:rPr lang="en-US" sz="1000" dirty="0" err="1"/>
              <a:t>Jonge</a:t>
            </a:r>
            <a:r>
              <a:rPr lang="en-US" sz="1000" dirty="0"/>
              <a:t> M. E., Huitema A. D. R., </a:t>
            </a:r>
            <a:r>
              <a:rPr lang="en-US" sz="1000" dirty="0" err="1"/>
              <a:t>Rodenhuis</a:t>
            </a:r>
            <a:r>
              <a:rPr lang="en-US" sz="1000" dirty="0"/>
              <a:t> S., </a:t>
            </a:r>
            <a:r>
              <a:rPr lang="en-US" sz="1000" dirty="0" err="1"/>
              <a:t>Beijnen</a:t>
            </a:r>
            <a:r>
              <a:rPr lang="en-US" sz="1000" dirty="0"/>
              <a:t> J. H., Clinical Pharmacokinetics of Cyclophosphamide, Clinical Pharmacokinetics, 44(11), 2005, 1135-1164</a:t>
            </a:r>
          </a:p>
        </p:txBody>
      </p:sp>
    </p:spTree>
    <p:extLst>
      <p:ext uri="{BB962C8B-B14F-4D97-AF65-F5344CB8AC3E}">
        <p14:creationId xmlns:p14="http://schemas.microsoft.com/office/powerpoint/2010/main" val="269573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23</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1" name="TextBox 10">
            <a:extLst>
              <a:ext uri="{FF2B5EF4-FFF2-40B4-BE49-F238E27FC236}">
                <a16:creationId xmlns:a16="http://schemas.microsoft.com/office/drawing/2014/main" id="{8CFC30C7-CE15-A04C-B4AA-F4BA1FB36CBE}"/>
              </a:ext>
            </a:extLst>
          </p:cNvPr>
          <p:cNvSpPr txBox="1"/>
          <p:nvPr/>
        </p:nvSpPr>
        <p:spPr>
          <a:xfrm>
            <a:off x="495300" y="741025"/>
            <a:ext cx="8153400" cy="395173"/>
          </a:xfrm>
          <a:prstGeom prst="rect">
            <a:avLst/>
          </a:prstGeom>
          <a:noFill/>
        </p:spPr>
        <p:txBody>
          <a:bodyPr wrap="square" rtlCol="0">
            <a:spAutoFit/>
          </a:bodyPr>
          <a:lstStyle/>
          <a:p>
            <a:pPr algn="ctr">
              <a:lnSpc>
                <a:spcPct val="80000"/>
              </a:lnSpc>
            </a:pPr>
            <a:r>
              <a:rPr lang="en-US" sz="2400" dirty="0">
                <a:ea typeface="Lato" charset="0"/>
                <a:cs typeface="Lato" charset="0"/>
              </a:rPr>
              <a:t>Discussion</a:t>
            </a:r>
          </a:p>
        </p:txBody>
      </p:sp>
      <p:sp>
        <p:nvSpPr>
          <p:cNvPr id="8" name="Rectangle 7">
            <a:extLst>
              <a:ext uri="{FF2B5EF4-FFF2-40B4-BE49-F238E27FC236}">
                <a16:creationId xmlns:a16="http://schemas.microsoft.com/office/drawing/2014/main" id="{07447387-8606-F949-9348-ED94AB031997}"/>
              </a:ext>
            </a:extLst>
          </p:cNvPr>
          <p:cNvSpPr/>
          <p:nvPr/>
        </p:nvSpPr>
        <p:spPr>
          <a:xfrm>
            <a:off x="3847420" y="1033055"/>
            <a:ext cx="1449159"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Tabela 5">
            <a:extLst>
              <a:ext uri="{FF2B5EF4-FFF2-40B4-BE49-F238E27FC236}">
                <a16:creationId xmlns:a16="http://schemas.microsoft.com/office/drawing/2014/main" id="{CCC6286C-8DDF-2441-9074-0BF4FFF7D14C}"/>
              </a:ext>
            </a:extLst>
          </p:cNvPr>
          <p:cNvGraphicFramePr>
            <a:graphicFrameLocks noGrp="1"/>
          </p:cNvGraphicFramePr>
          <p:nvPr>
            <p:extLst>
              <p:ext uri="{D42A27DB-BD31-4B8C-83A1-F6EECF244321}">
                <p14:modId xmlns:p14="http://schemas.microsoft.com/office/powerpoint/2010/main" val="172780889"/>
              </p:ext>
            </p:extLst>
          </p:nvPr>
        </p:nvGraphicFramePr>
        <p:xfrm>
          <a:off x="1445375" y="1613447"/>
          <a:ext cx="6324688" cy="3293573"/>
        </p:xfrm>
        <a:graphic>
          <a:graphicData uri="http://schemas.openxmlformats.org/drawingml/2006/table">
            <a:tbl>
              <a:tblPr firstRow="1" bandRow="1">
                <a:tableStyleId>{5940675A-B579-460E-94D1-54222C63F5DA}</a:tableStyleId>
              </a:tblPr>
              <a:tblGrid>
                <a:gridCol w="2799594">
                  <a:extLst>
                    <a:ext uri="{9D8B030D-6E8A-4147-A177-3AD203B41FA5}">
                      <a16:colId xmlns:a16="http://schemas.microsoft.com/office/drawing/2014/main" val="2562511266"/>
                    </a:ext>
                  </a:extLst>
                </a:gridCol>
                <a:gridCol w="1762547">
                  <a:extLst>
                    <a:ext uri="{9D8B030D-6E8A-4147-A177-3AD203B41FA5}">
                      <a16:colId xmlns:a16="http://schemas.microsoft.com/office/drawing/2014/main" val="3088039018"/>
                    </a:ext>
                  </a:extLst>
                </a:gridCol>
                <a:gridCol w="1762547">
                  <a:extLst>
                    <a:ext uri="{9D8B030D-6E8A-4147-A177-3AD203B41FA5}">
                      <a16:colId xmlns:a16="http://schemas.microsoft.com/office/drawing/2014/main" val="2190483815"/>
                    </a:ext>
                  </a:extLst>
                </a:gridCol>
              </a:tblGrid>
              <a:tr h="555914">
                <a:tc gridSpan="3">
                  <a:txBody>
                    <a:bodyPr/>
                    <a:lstStyle/>
                    <a:p>
                      <a:pPr algn="ctr"/>
                      <a:r>
                        <a:rPr lang="pt-PT" sz="1200" dirty="0" err="1"/>
                        <a:t>Differentiated</a:t>
                      </a:r>
                      <a:r>
                        <a:rPr lang="pt-PT" sz="1200" dirty="0"/>
                        <a:t> </a:t>
                      </a:r>
                      <a:r>
                        <a:rPr lang="pt-PT" sz="1200" dirty="0" err="1"/>
                        <a:t>Cells</a:t>
                      </a:r>
                      <a:endParaRPr lang="pt-PT" sz="1200"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pt-PT" sz="1000" dirty="0"/>
                    </a:p>
                  </a:txBody>
                  <a:tcPr marL="182880" marR="182880" marT="91440" marB="9144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pt-PT" sz="1000" dirty="0"/>
                    </a:p>
                  </a:txBody>
                  <a:tcPr marL="182880" marR="182880" marT="91440" marB="9144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9014078"/>
                  </a:ext>
                </a:extLst>
              </a:tr>
              <a:tr h="555914">
                <a:tc>
                  <a:txBody>
                    <a:bodyPr/>
                    <a:lstStyle/>
                    <a:p>
                      <a:pPr algn="ctr"/>
                      <a:endParaRPr lang="pt-PT" sz="1200"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200" dirty="0"/>
                        <a:t>Q</a:t>
                      </a:r>
                      <a:r>
                        <a:rPr lang="pt-PT" sz="1200" baseline="30000" dirty="0"/>
                        <a:t>2</a:t>
                      </a:r>
                      <a:endParaRPr lang="pt-PT" sz="1200"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200" i="1" dirty="0"/>
                        <a:t>p</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039842"/>
                  </a:ext>
                </a:extLst>
              </a:tr>
              <a:tr h="468017">
                <a:tc>
                  <a:txBody>
                    <a:bodyPr/>
                    <a:lstStyle/>
                    <a:p>
                      <a:pPr algn="ctr">
                        <a:lnSpc>
                          <a:spcPct val="150000"/>
                        </a:lnSpc>
                      </a:pPr>
                      <a:r>
                        <a:rPr lang="pt-PT" sz="1200" dirty="0" err="1"/>
                        <a:t>Control</a:t>
                      </a:r>
                      <a:r>
                        <a:rPr lang="pt-PT" sz="1200" dirty="0"/>
                        <a:t> </a:t>
                      </a:r>
                      <a:r>
                        <a:rPr lang="pt-PT" sz="1200" dirty="0" err="1"/>
                        <a:t>vs</a:t>
                      </a:r>
                      <a:r>
                        <a:rPr lang="pt-PT" sz="1200" dirty="0"/>
                        <a:t> </a:t>
                      </a:r>
                    </a:p>
                    <a:p>
                      <a:pPr algn="ctr">
                        <a:lnSpc>
                          <a:spcPct val="150000"/>
                        </a:lnSpc>
                      </a:pPr>
                      <a:r>
                        <a:rPr lang="pt-PT" sz="1200" b="1" u="sng" dirty="0" err="1"/>
                        <a:t>Cyclophosphamide</a:t>
                      </a:r>
                      <a:endParaRPr lang="pt-PT" sz="1200" b="1" u="sng"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&lt;0.500</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&gt;0.05</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0185568"/>
                  </a:ext>
                </a:extLst>
              </a:tr>
              <a:tr h="519018">
                <a:tc>
                  <a:txBody>
                    <a:bodyPr/>
                    <a:lstStyle/>
                    <a:p>
                      <a:pPr algn="ctr">
                        <a:lnSpc>
                          <a:spcPct val="150000"/>
                        </a:lnSpc>
                      </a:pPr>
                      <a:r>
                        <a:rPr lang="pt-PT" sz="1200" dirty="0" err="1"/>
                        <a:t>Control</a:t>
                      </a:r>
                      <a:r>
                        <a:rPr lang="pt-PT" sz="1200" dirty="0"/>
                        <a:t> </a:t>
                      </a:r>
                      <a:r>
                        <a:rPr lang="pt-PT" sz="1200" dirty="0" err="1"/>
                        <a:t>vs</a:t>
                      </a:r>
                      <a:endParaRPr lang="pt-PT" sz="1200" dirty="0"/>
                    </a:p>
                    <a:p>
                      <a:pPr algn="ctr">
                        <a:lnSpc>
                          <a:spcPct val="150000"/>
                        </a:lnSpc>
                      </a:pPr>
                      <a:r>
                        <a:rPr lang="pt-PT" sz="1200" b="1" u="sng" dirty="0"/>
                        <a:t>4-Hydroxycyclophosphamide</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&lt;0.500</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&gt;0.05</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8171144"/>
                  </a:ext>
                </a:extLst>
              </a:tr>
              <a:tr h="775473">
                <a:tc>
                  <a:txBody>
                    <a:bodyPr/>
                    <a:lstStyle/>
                    <a:p>
                      <a:pPr algn="ctr">
                        <a:lnSpc>
                          <a:spcPct val="150000"/>
                        </a:lnSpc>
                      </a:pPr>
                      <a:r>
                        <a:rPr lang="pt-PT" sz="1200" dirty="0" err="1"/>
                        <a:t>Control</a:t>
                      </a:r>
                      <a:r>
                        <a:rPr lang="pt-PT" sz="1200" dirty="0"/>
                        <a:t> </a:t>
                      </a:r>
                      <a:r>
                        <a:rPr lang="pt-PT" sz="1200" dirty="0" err="1"/>
                        <a:t>vs</a:t>
                      </a:r>
                      <a:endParaRPr lang="pt-PT" sz="1200" dirty="0"/>
                    </a:p>
                    <a:p>
                      <a:pPr algn="ctr">
                        <a:lnSpc>
                          <a:spcPct val="150000"/>
                        </a:lnSpc>
                      </a:pPr>
                      <a:r>
                        <a:rPr lang="pt-PT" sz="1200" b="1" u="sng" dirty="0" err="1"/>
                        <a:t>Acrolein</a:t>
                      </a:r>
                      <a:endParaRPr lang="pt-PT" sz="1200" b="1" u="sng"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&lt;0.500</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&gt;0.05</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7753558"/>
                  </a:ext>
                </a:extLst>
              </a:tr>
            </a:tbl>
          </a:graphicData>
        </a:graphic>
      </p:graphicFrame>
    </p:spTree>
    <p:extLst>
      <p:ext uri="{BB962C8B-B14F-4D97-AF65-F5344CB8AC3E}">
        <p14:creationId xmlns:p14="http://schemas.microsoft.com/office/powerpoint/2010/main" val="2277692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24</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1" name="TextBox 10">
            <a:extLst>
              <a:ext uri="{FF2B5EF4-FFF2-40B4-BE49-F238E27FC236}">
                <a16:creationId xmlns:a16="http://schemas.microsoft.com/office/drawing/2014/main" id="{8CFC30C7-CE15-A04C-B4AA-F4BA1FB36CBE}"/>
              </a:ext>
            </a:extLst>
          </p:cNvPr>
          <p:cNvSpPr txBox="1"/>
          <p:nvPr/>
        </p:nvSpPr>
        <p:spPr>
          <a:xfrm>
            <a:off x="495300" y="741025"/>
            <a:ext cx="8153400" cy="395173"/>
          </a:xfrm>
          <a:prstGeom prst="rect">
            <a:avLst/>
          </a:prstGeom>
          <a:noFill/>
        </p:spPr>
        <p:txBody>
          <a:bodyPr wrap="square" rtlCol="0">
            <a:spAutoFit/>
          </a:bodyPr>
          <a:lstStyle/>
          <a:p>
            <a:pPr algn="ctr">
              <a:lnSpc>
                <a:spcPct val="80000"/>
              </a:lnSpc>
            </a:pPr>
            <a:r>
              <a:rPr lang="en-US" sz="2400" dirty="0">
                <a:ea typeface="Lato" charset="0"/>
                <a:cs typeface="Lato" charset="0"/>
              </a:rPr>
              <a:t>Discussion</a:t>
            </a:r>
          </a:p>
        </p:txBody>
      </p:sp>
      <p:graphicFrame>
        <p:nvGraphicFramePr>
          <p:cNvPr id="12" name="Tabela 5">
            <a:extLst>
              <a:ext uri="{FF2B5EF4-FFF2-40B4-BE49-F238E27FC236}">
                <a16:creationId xmlns:a16="http://schemas.microsoft.com/office/drawing/2014/main" id="{CCC6286C-8DDF-2441-9074-0BF4FFF7D14C}"/>
              </a:ext>
            </a:extLst>
          </p:cNvPr>
          <p:cNvGraphicFramePr>
            <a:graphicFrameLocks noGrp="1"/>
          </p:cNvGraphicFramePr>
          <p:nvPr>
            <p:extLst>
              <p:ext uri="{D42A27DB-BD31-4B8C-83A1-F6EECF244321}">
                <p14:modId xmlns:p14="http://schemas.microsoft.com/office/powerpoint/2010/main" val="1295937457"/>
              </p:ext>
            </p:extLst>
          </p:nvPr>
        </p:nvGraphicFramePr>
        <p:xfrm>
          <a:off x="1445375" y="1613447"/>
          <a:ext cx="6324688" cy="3293573"/>
        </p:xfrm>
        <a:graphic>
          <a:graphicData uri="http://schemas.openxmlformats.org/drawingml/2006/table">
            <a:tbl>
              <a:tblPr firstRow="1" bandRow="1">
                <a:tableStyleId>{5940675A-B579-460E-94D1-54222C63F5DA}</a:tableStyleId>
              </a:tblPr>
              <a:tblGrid>
                <a:gridCol w="2799594">
                  <a:extLst>
                    <a:ext uri="{9D8B030D-6E8A-4147-A177-3AD203B41FA5}">
                      <a16:colId xmlns:a16="http://schemas.microsoft.com/office/drawing/2014/main" val="2562511266"/>
                    </a:ext>
                  </a:extLst>
                </a:gridCol>
                <a:gridCol w="1762547">
                  <a:extLst>
                    <a:ext uri="{9D8B030D-6E8A-4147-A177-3AD203B41FA5}">
                      <a16:colId xmlns:a16="http://schemas.microsoft.com/office/drawing/2014/main" val="3088039018"/>
                    </a:ext>
                  </a:extLst>
                </a:gridCol>
                <a:gridCol w="1762547">
                  <a:extLst>
                    <a:ext uri="{9D8B030D-6E8A-4147-A177-3AD203B41FA5}">
                      <a16:colId xmlns:a16="http://schemas.microsoft.com/office/drawing/2014/main" val="2190483815"/>
                    </a:ext>
                  </a:extLst>
                </a:gridCol>
              </a:tblGrid>
              <a:tr h="555914">
                <a:tc gridSpan="3">
                  <a:txBody>
                    <a:bodyPr/>
                    <a:lstStyle/>
                    <a:p>
                      <a:pPr algn="ctr"/>
                      <a:r>
                        <a:rPr lang="pt-PT" sz="1200" dirty="0" err="1"/>
                        <a:t>Proliferative</a:t>
                      </a:r>
                      <a:r>
                        <a:rPr lang="pt-PT" sz="1200" dirty="0"/>
                        <a:t> </a:t>
                      </a:r>
                      <a:r>
                        <a:rPr lang="pt-PT" sz="1200" dirty="0" err="1"/>
                        <a:t>cells</a:t>
                      </a:r>
                      <a:endParaRPr lang="pt-PT" sz="1200"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pt-PT" sz="1000" dirty="0"/>
                    </a:p>
                  </a:txBody>
                  <a:tcPr marL="182880" marR="182880" marT="91440" marB="9144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pt-PT" sz="1000" dirty="0"/>
                    </a:p>
                  </a:txBody>
                  <a:tcPr marL="182880" marR="182880" marT="91440" marB="9144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9014078"/>
                  </a:ext>
                </a:extLst>
              </a:tr>
              <a:tr h="555914">
                <a:tc>
                  <a:txBody>
                    <a:bodyPr/>
                    <a:lstStyle/>
                    <a:p>
                      <a:pPr algn="ctr"/>
                      <a:endParaRPr lang="pt-PT" sz="1200"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200" dirty="0"/>
                        <a:t>Q</a:t>
                      </a:r>
                      <a:r>
                        <a:rPr lang="pt-PT" sz="1200" baseline="30000" dirty="0"/>
                        <a:t>2</a:t>
                      </a:r>
                      <a:endParaRPr lang="pt-PT" sz="1200"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200" i="1" dirty="0"/>
                        <a:t>p</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039842"/>
                  </a:ext>
                </a:extLst>
              </a:tr>
              <a:tr h="468017">
                <a:tc>
                  <a:txBody>
                    <a:bodyPr/>
                    <a:lstStyle/>
                    <a:p>
                      <a:pPr algn="ctr">
                        <a:lnSpc>
                          <a:spcPct val="150000"/>
                        </a:lnSpc>
                      </a:pPr>
                      <a:r>
                        <a:rPr lang="pt-PT" sz="1200" dirty="0" err="1"/>
                        <a:t>Control</a:t>
                      </a:r>
                      <a:r>
                        <a:rPr lang="pt-PT" sz="1200" dirty="0"/>
                        <a:t> </a:t>
                      </a:r>
                      <a:r>
                        <a:rPr lang="pt-PT" sz="1200" dirty="0" err="1"/>
                        <a:t>vs</a:t>
                      </a:r>
                      <a:r>
                        <a:rPr lang="pt-PT" sz="1200" dirty="0"/>
                        <a:t> </a:t>
                      </a:r>
                    </a:p>
                    <a:p>
                      <a:pPr algn="ctr">
                        <a:lnSpc>
                          <a:spcPct val="150000"/>
                        </a:lnSpc>
                      </a:pPr>
                      <a:r>
                        <a:rPr lang="pt-PT" sz="1200" b="1" u="sng" dirty="0" err="1"/>
                        <a:t>Cyclophosphamide</a:t>
                      </a:r>
                      <a:endParaRPr lang="pt-PT" sz="1200" b="1" u="sng"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&lt;0.500</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FF0000"/>
                          </a:solidFill>
                        </a:rPr>
                        <a:t>&gt;0.05</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0185568"/>
                  </a:ext>
                </a:extLst>
              </a:tr>
              <a:tr h="519018">
                <a:tc>
                  <a:txBody>
                    <a:bodyPr/>
                    <a:lstStyle/>
                    <a:p>
                      <a:pPr algn="ctr">
                        <a:lnSpc>
                          <a:spcPct val="150000"/>
                        </a:lnSpc>
                      </a:pPr>
                      <a:r>
                        <a:rPr lang="pt-PT" sz="1200" dirty="0" err="1"/>
                        <a:t>Control</a:t>
                      </a:r>
                      <a:r>
                        <a:rPr lang="pt-PT" sz="1200" dirty="0"/>
                        <a:t> </a:t>
                      </a:r>
                      <a:r>
                        <a:rPr lang="pt-PT" sz="1200" dirty="0" err="1"/>
                        <a:t>vs</a:t>
                      </a:r>
                      <a:endParaRPr lang="pt-PT" sz="1200" dirty="0"/>
                    </a:p>
                    <a:p>
                      <a:pPr algn="ctr">
                        <a:lnSpc>
                          <a:spcPct val="150000"/>
                        </a:lnSpc>
                      </a:pPr>
                      <a:r>
                        <a:rPr lang="pt-PT" sz="1200" b="1" u="sng" dirty="0"/>
                        <a:t>4-Hydroxycyclophosphamide</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92D050"/>
                          </a:solidFill>
                        </a:rPr>
                        <a:t>&gt;0.500</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92D050"/>
                          </a:solidFill>
                        </a:rPr>
                        <a:t>&lt;0.05</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8171144"/>
                  </a:ext>
                </a:extLst>
              </a:tr>
              <a:tr h="775473">
                <a:tc>
                  <a:txBody>
                    <a:bodyPr/>
                    <a:lstStyle/>
                    <a:p>
                      <a:pPr algn="ctr">
                        <a:lnSpc>
                          <a:spcPct val="150000"/>
                        </a:lnSpc>
                      </a:pPr>
                      <a:r>
                        <a:rPr lang="pt-PT" sz="1200" dirty="0" err="1"/>
                        <a:t>Control</a:t>
                      </a:r>
                      <a:r>
                        <a:rPr lang="pt-PT" sz="1200" dirty="0"/>
                        <a:t> </a:t>
                      </a:r>
                      <a:r>
                        <a:rPr lang="pt-PT" sz="1200" dirty="0" err="1"/>
                        <a:t>vs</a:t>
                      </a:r>
                      <a:endParaRPr lang="pt-PT" sz="1200" dirty="0"/>
                    </a:p>
                    <a:p>
                      <a:pPr algn="ctr">
                        <a:lnSpc>
                          <a:spcPct val="150000"/>
                        </a:lnSpc>
                      </a:pPr>
                      <a:r>
                        <a:rPr lang="pt-PT" sz="1200" b="1" u="sng" dirty="0" err="1"/>
                        <a:t>Acrolein</a:t>
                      </a:r>
                      <a:endParaRPr lang="pt-PT" sz="1200" b="1" u="sng" dirty="0"/>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92D050"/>
                          </a:solidFill>
                        </a:rPr>
                        <a:t>&gt;0.500</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pt-PT" sz="1200" b="1" dirty="0">
                          <a:solidFill>
                            <a:srgbClr val="92D050"/>
                          </a:solidFill>
                        </a:rPr>
                        <a:t>&lt;0.05</a:t>
                      </a:r>
                    </a:p>
                  </a:txBody>
                  <a:tcPr marL="182880" marR="182880"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7753558"/>
                  </a:ext>
                </a:extLst>
              </a:tr>
            </a:tbl>
          </a:graphicData>
        </a:graphic>
      </p:graphicFrame>
      <p:sp>
        <p:nvSpPr>
          <p:cNvPr id="9" name="Rectangle 8">
            <a:extLst>
              <a:ext uri="{FF2B5EF4-FFF2-40B4-BE49-F238E27FC236}">
                <a16:creationId xmlns:a16="http://schemas.microsoft.com/office/drawing/2014/main" id="{F69C229F-026C-944E-BC7E-FA0C1C1058AA}"/>
              </a:ext>
            </a:extLst>
          </p:cNvPr>
          <p:cNvSpPr/>
          <p:nvPr/>
        </p:nvSpPr>
        <p:spPr>
          <a:xfrm>
            <a:off x="3847420" y="1033055"/>
            <a:ext cx="1449159"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317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25</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1" name="TextBox 10">
            <a:extLst>
              <a:ext uri="{FF2B5EF4-FFF2-40B4-BE49-F238E27FC236}">
                <a16:creationId xmlns:a16="http://schemas.microsoft.com/office/drawing/2014/main" id="{8CFC30C7-CE15-A04C-B4AA-F4BA1FB36CBE}"/>
              </a:ext>
            </a:extLst>
          </p:cNvPr>
          <p:cNvSpPr txBox="1"/>
          <p:nvPr/>
        </p:nvSpPr>
        <p:spPr>
          <a:xfrm>
            <a:off x="495300" y="741025"/>
            <a:ext cx="8153400" cy="395173"/>
          </a:xfrm>
          <a:prstGeom prst="rect">
            <a:avLst/>
          </a:prstGeom>
          <a:noFill/>
        </p:spPr>
        <p:txBody>
          <a:bodyPr wrap="square" rtlCol="0">
            <a:spAutoFit/>
          </a:bodyPr>
          <a:lstStyle/>
          <a:p>
            <a:pPr algn="ctr">
              <a:lnSpc>
                <a:spcPct val="80000"/>
              </a:lnSpc>
            </a:pPr>
            <a:r>
              <a:rPr lang="en-US" sz="2400" dirty="0">
                <a:ea typeface="Lato" charset="0"/>
                <a:cs typeface="Lato" charset="0"/>
              </a:rPr>
              <a:t>Conclusions</a:t>
            </a:r>
          </a:p>
        </p:txBody>
      </p:sp>
      <p:sp>
        <p:nvSpPr>
          <p:cNvPr id="2" name="TextBox 1">
            <a:extLst>
              <a:ext uri="{FF2B5EF4-FFF2-40B4-BE49-F238E27FC236}">
                <a16:creationId xmlns:a16="http://schemas.microsoft.com/office/drawing/2014/main" id="{102AEAAE-FDD0-3548-9430-589DA067865C}"/>
              </a:ext>
            </a:extLst>
          </p:cNvPr>
          <p:cNvSpPr txBox="1"/>
          <p:nvPr/>
        </p:nvSpPr>
        <p:spPr>
          <a:xfrm>
            <a:off x="395288" y="1864862"/>
            <a:ext cx="8367712" cy="2862322"/>
          </a:xfrm>
          <a:prstGeom prst="rect">
            <a:avLst/>
          </a:prstGeom>
          <a:noFill/>
        </p:spPr>
        <p:txBody>
          <a:bodyPr wrap="square" rtlCol="0">
            <a:spAutoFit/>
          </a:bodyPr>
          <a:lstStyle/>
          <a:p>
            <a:pPr marL="285750" indent="-285750">
              <a:buFont typeface="Arial" panose="020B0604020202020204" pitchFamily="34" charset="0"/>
              <a:buChar char="•"/>
            </a:pPr>
            <a:r>
              <a:rPr lang="en-US" u="sng" dirty="0"/>
              <a:t>Cyclophosphamide</a:t>
            </a:r>
            <a:r>
              <a:rPr lang="en-US" dirty="0"/>
              <a:t> is cytotoxic at relatively high concentrations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u="sng" dirty="0"/>
              <a:t>4-Hydrocycylophosphamide</a:t>
            </a:r>
            <a:r>
              <a:rPr lang="en-US" dirty="0"/>
              <a:t> and </a:t>
            </a:r>
            <a:r>
              <a:rPr lang="en-US" u="sng" dirty="0"/>
              <a:t>acrolein</a:t>
            </a:r>
            <a:r>
              <a:rPr lang="en-US" dirty="0"/>
              <a:t> are cytotoxic at clinically relevant concentrations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AC16 proliferative cells, the metabolites cause a marked distinct metabolic pattern while </a:t>
            </a:r>
            <a:r>
              <a:rPr lang="en-US" u="sng" dirty="0"/>
              <a:t>cyclophosphamide</a:t>
            </a:r>
            <a:r>
              <a:rPr lang="en-US" dirty="0"/>
              <a:t> does not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Robust separation  of the intracellular results in control proliferative AC16 cells vs metabolites but not in the differentiated cells</a:t>
            </a:r>
          </a:p>
        </p:txBody>
      </p:sp>
      <p:sp>
        <p:nvSpPr>
          <p:cNvPr id="9" name="Rectangle 8">
            <a:extLst>
              <a:ext uri="{FF2B5EF4-FFF2-40B4-BE49-F238E27FC236}">
                <a16:creationId xmlns:a16="http://schemas.microsoft.com/office/drawing/2014/main" id="{1BDAD96F-9ABF-5D46-A280-6B38E4438AE4}"/>
              </a:ext>
            </a:extLst>
          </p:cNvPr>
          <p:cNvSpPr/>
          <p:nvPr/>
        </p:nvSpPr>
        <p:spPr>
          <a:xfrm>
            <a:off x="3847420" y="1033055"/>
            <a:ext cx="1449159"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18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2264780"/>
            <a:ext cx="8153400" cy="2400657"/>
          </a:xfrm>
          <a:prstGeom prst="rect">
            <a:avLst/>
          </a:prstGeom>
          <a:noFill/>
        </p:spPr>
        <p:txBody>
          <a:bodyPr wrap="square" rtlCol="0">
            <a:spAutoFit/>
          </a:bodyPr>
          <a:lstStyle/>
          <a:p>
            <a:endParaRPr lang="fr-FR" sz="2400" b="1" dirty="0"/>
          </a:p>
          <a:p>
            <a:pPr algn="ctr"/>
            <a:r>
              <a:rPr lang="en-US" dirty="0"/>
              <a:t>AMA and VMC acknowledge FCT for their grants (SFRH/BD/107708/2015 and SFRH/BPD/110001/2015). VMC’s grant is funded by national funds through FCT – </a:t>
            </a:r>
            <a:r>
              <a:rPr lang="en-US" dirty="0" err="1"/>
              <a:t>Fundação</a:t>
            </a:r>
            <a:r>
              <a:rPr lang="en-US" dirty="0"/>
              <a:t> para a </a:t>
            </a:r>
            <a:r>
              <a:rPr lang="en-US" dirty="0" err="1"/>
              <a:t>Ciência</a:t>
            </a:r>
            <a:r>
              <a:rPr lang="en-US" dirty="0"/>
              <a:t> e a </a:t>
            </a:r>
            <a:r>
              <a:rPr lang="en-US" dirty="0" err="1"/>
              <a:t>Tecnologia</a:t>
            </a:r>
            <a:r>
              <a:rPr lang="en-US" dirty="0"/>
              <a:t>, I.P., under the Norma </a:t>
            </a:r>
            <a:r>
              <a:rPr lang="en-US" dirty="0" err="1"/>
              <a:t>Transitória</a:t>
            </a:r>
            <a:r>
              <a:rPr lang="en-US" dirty="0"/>
              <a:t> – DL57/2016/CP1334/CT0006. This work was supported by FEDER funds [Operational Program for Competitiveness Factors – COMPETE and by FCT within the project “PTDC/DTP-FTO/1489/2014 – POCI-01-0145-FEDER-016537”].</a:t>
            </a:r>
          </a:p>
          <a:p>
            <a:r>
              <a:rPr lang="en-US"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26</a:t>
            </a:fld>
            <a:endParaRPr lang="fr-FR"/>
          </a:p>
        </p:txBody>
      </p:sp>
      <p:pic>
        <p:nvPicPr>
          <p:cNvPr id="5" name="Picture 4">
            <a:extLst>
              <a:ext uri="{FF2B5EF4-FFF2-40B4-BE49-F238E27FC236}">
                <a16:creationId xmlns:a16="http://schemas.microsoft.com/office/drawing/2014/main" id="{843A2F3C-C394-42B8-9C68-63A30F1AC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2" name="TextBox 1">
            <a:extLst>
              <a:ext uri="{FF2B5EF4-FFF2-40B4-BE49-F238E27FC236}">
                <a16:creationId xmlns:a16="http://schemas.microsoft.com/office/drawing/2014/main" id="{B1441930-10CE-3449-AB97-8925DD2BFAF5}"/>
              </a:ext>
            </a:extLst>
          </p:cNvPr>
          <p:cNvSpPr txBox="1"/>
          <p:nvPr/>
        </p:nvSpPr>
        <p:spPr>
          <a:xfrm>
            <a:off x="3163126" y="1523248"/>
            <a:ext cx="3046347" cy="523220"/>
          </a:xfrm>
          <a:prstGeom prst="rect">
            <a:avLst/>
          </a:prstGeom>
          <a:noFill/>
        </p:spPr>
        <p:txBody>
          <a:bodyPr wrap="none" rtlCol="0">
            <a:spAutoFit/>
          </a:bodyPr>
          <a:lstStyle/>
          <a:p>
            <a:r>
              <a:rPr lang="en-US" sz="2800" dirty="0"/>
              <a:t>Acknowledgements</a:t>
            </a:r>
          </a:p>
        </p:txBody>
      </p:sp>
      <p:sp>
        <p:nvSpPr>
          <p:cNvPr id="7" name="Rectangle 6">
            <a:extLst>
              <a:ext uri="{FF2B5EF4-FFF2-40B4-BE49-F238E27FC236}">
                <a16:creationId xmlns:a16="http://schemas.microsoft.com/office/drawing/2014/main" id="{CEFAC5C7-45E5-B74B-B97F-C7A52E2E6BFE}"/>
              </a:ext>
            </a:extLst>
          </p:cNvPr>
          <p:cNvSpPr/>
          <p:nvPr/>
        </p:nvSpPr>
        <p:spPr>
          <a:xfrm flipV="1">
            <a:off x="3252486" y="1968061"/>
            <a:ext cx="2812648" cy="45719"/>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5" name="TextBox 4">
            <a:extLst>
              <a:ext uri="{FF2B5EF4-FFF2-40B4-BE49-F238E27FC236}">
                <a16:creationId xmlns:a16="http://schemas.microsoft.com/office/drawing/2014/main" id="{EA54DDA8-D41C-1F4C-A303-0A59F36EB33D}"/>
              </a:ext>
            </a:extLst>
          </p:cNvPr>
          <p:cNvSpPr txBox="1"/>
          <p:nvPr/>
        </p:nvSpPr>
        <p:spPr>
          <a:xfrm>
            <a:off x="643197" y="648393"/>
            <a:ext cx="7848600" cy="461665"/>
          </a:xfrm>
          <a:prstGeom prst="rect">
            <a:avLst/>
          </a:prstGeom>
          <a:noFill/>
        </p:spPr>
        <p:txBody>
          <a:bodyPr wrap="square" rtlCol="0">
            <a:spAutoFit/>
          </a:bodyPr>
          <a:lstStyle/>
          <a:p>
            <a:pPr algn="ctr"/>
            <a:r>
              <a:rPr lang="fr-FR" sz="2400" dirty="0" err="1"/>
              <a:t>Graphical</a:t>
            </a:r>
            <a:r>
              <a:rPr lang="fr-FR" sz="2400" dirty="0"/>
              <a:t> Abstract</a:t>
            </a:r>
          </a:p>
        </p:txBody>
      </p:sp>
      <p:sp>
        <p:nvSpPr>
          <p:cNvPr id="8" name="Rectangle 7">
            <a:extLst>
              <a:ext uri="{FF2B5EF4-FFF2-40B4-BE49-F238E27FC236}">
                <a16:creationId xmlns:a16="http://schemas.microsoft.com/office/drawing/2014/main" id="{57FF0D0F-BF8F-204D-9C3E-4262A4A1BC4C}"/>
              </a:ext>
            </a:extLst>
          </p:cNvPr>
          <p:cNvSpPr/>
          <p:nvPr/>
        </p:nvSpPr>
        <p:spPr>
          <a:xfrm>
            <a:off x="3291236" y="1041226"/>
            <a:ext cx="2556000"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6831CC6-95AE-A941-AD42-ED1C3B2666C3}"/>
              </a:ext>
            </a:extLst>
          </p:cNvPr>
          <p:cNvPicPr>
            <a:picLocks noChangeAspect="1"/>
          </p:cNvPicPr>
          <p:nvPr/>
        </p:nvPicPr>
        <p:blipFill>
          <a:blip r:embed="rId3"/>
          <a:stretch>
            <a:fillRect/>
          </a:stretch>
        </p:blipFill>
        <p:spPr>
          <a:xfrm>
            <a:off x="715327" y="3985049"/>
            <a:ext cx="1536700" cy="406400"/>
          </a:xfrm>
          <a:prstGeom prst="rect">
            <a:avLst/>
          </a:prstGeom>
        </p:spPr>
      </p:pic>
      <p:sp>
        <p:nvSpPr>
          <p:cNvPr id="4" name="TextBox 3">
            <a:extLst>
              <a:ext uri="{FF2B5EF4-FFF2-40B4-BE49-F238E27FC236}">
                <a16:creationId xmlns:a16="http://schemas.microsoft.com/office/drawing/2014/main" id="{7CCE9B2C-F492-BB45-9074-1769DB814F59}"/>
              </a:ext>
            </a:extLst>
          </p:cNvPr>
          <p:cNvSpPr txBox="1"/>
          <p:nvPr/>
        </p:nvSpPr>
        <p:spPr>
          <a:xfrm>
            <a:off x="377208" y="4395107"/>
            <a:ext cx="1998752" cy="276999"/>
          </a:xfrm>
          <a:prstGeom prst="rect">
            <a:avLst/>
          </a:prstGeom>
          <a:noFill/>
        </p:spPr>
        <p:txBody>
          <a:bodyPr wrap="none" rtlCol="0">
            <a:spAutoFit/>
          </a:bodyPr>
          <a:lstStyle/>
          <a:p>
            <a:r>
              <a:rPr lang="en-US" sz="1200" dirty="0"/>
              <a:t>AC16 human cardiomyocytes</a:t>
            </a:r>
          </a:p>
        </p:txBody>
      </p:sp>
      <p:cxnSp>
        <p:nvCxnSpPr>
          <p:cNvPr id="10" name="Straight Arrow Connector 9">
            <a:extLst>
              <a:ext uri="{FF2B5EF4-FFF2-40B4-BE49-F238E27FC236}">
                <a16:creationId xmlns:a16="http://schemas.microsoft.com/office/drawing/2014/main" id="{C856E875-C938-894A-8B4D-3986D613AAD1}"/>
              </a:ext>
            </a:extLst>
          </p:cNvPr>
          <p:cNvCxnSpPr>
            <a:cxnSpLocks/>
          </p:cNvCxnSpPr>
          <p:nvPr/>
        </p:nvCxnSpPr>
        <p:spPr>
          <a:xfrm>
            <a:off x="1350085" y="3275068"/>
            <a:ext cx="0" cy="59103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6DB9613-1757-4742-9F5B-37C0125BA8A1}"/>
              </a:ext>
            </a:extLst>
          </p:cNvPr>
          <p:cNvSpPr txBox="1"/>
          <p:nvPr/>
        </p:nvSpPr>
        <p:spPr>
          <a:xfrm>
            <a:off x="561658" y="1586222"/>
            <a:ext cx="2416174" cy="276999"/>
          </a:xfrm>
          <a:prstGeom prst="rect">
            <a:avLst/>
          </a:prstGeom>
          <a:noFill/>
        </p:spPr>
        <p:txBody>
          <a:bodyPr wrap="none" rtlCol="0">
            <a:spAutoFit/>
          </a:bodyPr>
          <a:lstStyle/>
          <a:p>
            <a:r>
              <a:rPr lang="en-US" sz="1200" dirty="0"/>
              <a:t>Cyclophosphamide and metabolites</a:t>
            </a:r>
          </a:p>
        </p:txBody>
      </p:sp>
      <p:cxnSp>
        <p:nvCxnSpPr>
          <p:cNvPr id="13" name="Straight Arrow Connector 12">
            <a:extLst>
              <a:ext uri="{FF2B5EF4-FFF2-40B4-BE49-F238E27FC236}">
                <a16:creationId xmlns:a16="http://schemas.microsoft.com/office/drawing/2014/main" id="{6A871D40-7655-AD41-9693-3037F2F5F309}"/>
              </a:ext>
            </a:extLst>
          </p:cNvPr>
          <p:cNvCxnSpPr>
            <a:cxnSpLocks/>
          </p:cNvCxnSpPr>
          <p:nvPr/>
        </p:nvCxnSpPr>
        <p:spPr>
          <a:xfrm flipV="1">
            <a:off x="2405572" y="2735007"/>
            <a:ext cx="1262506" cy="118985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031A4D-E699-0B4B-B239-95E23362CD97}"/>
              </a:ext>
            </a:extLst>
          </p:cNvPr>
          <p:cNvCxnSpPr>
            <a:cxnSpLocks/>
          </p:cNvCxnSpPr>
          <p:nvPr/>
        </p:nvCxnSpPr>
        <p:spPr>
          <a:xfrm flipV="1">
            <a:off x="2592422" y="4188248"/>
            <a:ext cx="1170232" cy="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37B23EA-29A5-BF41-A5FA-0313701178F7}"/>
              </a:ext>
            </a:extLst>
          </p:cNvPr>
          <p:cNvPicPr>
            <a:picLocks noChangeAspect="1"/>
          </p:cNvPicPr>
          <p:nvPr/>
        </p:nvPicPr>
        <p:blipFill>
          <a:blip r:embed="rId4"/>
          <a:stretch>
            <a:fillRect/>
          </a:stretch>
        </p:blipFill>
        <p:spPr>
          <a:xfrm>
            <a:off x="6423051" y="2375127"/>
            <a:ext cx="1137630" cy="538702"/>
          </a:xfrm>
          <a:prstGeom prst="rect">
            <a:avLst/>
          </a:prstGeom>
        </p:spPr>
      </p:pic>
      <p:pic>
        <p:nvPicPr>
          <p:cNvPr id="24" name="Picture 23">
            <a:extLst>
              <a:ext uri="{FF2B5EF4-FFF2-40B4-BE49-F238E27FC236}">
                <a16:creationId xmlns:a16="http://schemas.microsoft.com/office/drawing/2014/main" id="{7AC56BCF-3948-E74D-92A3-DD45AB6AF5D0}"/>
              </a:ext>
            </a:extLst>
          </p:cNvPr>
          <p:cNvPicPr>
            <a:picLocks noChangeAspect="1"/>
          </p:cNvPicPr>
          <p:nvPr/>
        </p:nvPicPr>
        <p:blipFill>
          <a:blip r:embed="rId5"/>
          <a:stretch>
            <a:fillRect/>
          </a:stretch>
        </p:blipFill>
        <p:spPr>
          <a:xfrm>
            <a:off x="3869394" y="3701980"/>
            <a:ext cx="1707077" cy="796234"/>
          </a:xfrm>
          <a:prstGeom prst="rect">
            <a:avLst/>
          </a:prstGeom>
        </p:spPr>
      </p:pic>
      <p:cxnSp>
        <p:nvCxnSpPr>
          <p:cNvPr id="25" name="Straight Arrow Connector 24">
            <a:extLst>
              <a:ext uri="{FF2B5EF4-FFF2-40B4-BE49-F238E27FC236}">
                <a16:creationId xmlns:a16="http://schemas.microsoft.com/office/drawing/2014/main" id="{1DC5AE81-7950-D440-AA42-B9A64B81B73E}"/>
              </a:ext>
            </a:extLst>
          </p:cNvPr>
          <p:cNvCxnSpPr>
            <a:cxnSpLocks/>
          </p:cNvCxnSpPr>
          <p:nvPr/>
        </p:nvCxnSpPr>
        <p:spPr>
          <a:xfrm flipV="1">
            <a:off x="5777787" y="4100098"/>
            <a:ext cx="934344" cy="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A109CD9-6F70-DD4B-9769-E54D16585473}"/>
              </a:ext>
            </a:extLst>
          </p:cNvPr>
          <p:cNvPicPr>
            <a:picLocks noChangeAspect="1"/>
          </p:cNvPicPr>
          <p:nvPr/>
        </p:nvPicPr>
        <p:blipFill>
          <a:blip r:embed="rId6"/>
          <a:stretch>
            <a:fillRect/>
          </a:stretch>
        </p:blipFill>
        <p:spPr>
          <a:xfrm>
            <a:off x="6903623" y="3468297"/>
            <a:ext cx="1824865" cy="1263600"/>
          </a:xfrm>
          <a:prstGeom prst="rect">
            <a:avLst/>
          </a:prstGeom>
        </p:spPr>
      </p:pic>
      <p:sp>
        <p:nvSpPr>
          <p:cNvPr id="28" name="TextBox 27">
            <a:extLst>
              <a:ext uri="{FF2B5EF4-FFF2-40B4-BE49-F238E27FC236}">
                <a16:creationId xmlns:a16="http://schemas.microsoft.com/office/drawing/2014/main" id="{71C9EA8A-956E-714B-8183-DA09244ED535}"/>
              </a:ext>
            </a:extLst>
          </p:cNvPr>
          <p:cNvSpPr txBox="1"/>
          <p:nvPr/>
        </p:nvSpPr>
        <p:spPr>
          <a:xfrm>
            <a:off x="4416598" y="4535897"/>
            <a:ext cx="612668" cy="276999"/>
          </a:xfrm>
          <a:prstGeom prst="rect">
            <a:avLst/>
          </a:prstGeom>
          <a:noFill/>
        </p:spPr>
        <p:txBody>
          <a:bodyPr wrap="none" rtlCol="0">
            <a:spAutoFit/>
          </a:bodyPr>
          <a:lstStyle/>
          <a:p>
            <a:r>
              <a:rPr lang="en-US" sz="1200" dirty="0"/>
              <a:t>GC-MS</a:t>
            </a:r>
          </a:p>
        </p:txBody>
      </p:sp>
      <p:cxnSp>
        <p:nvCxnSpPr>
          <p:cNvPr id="29" name="Straight Arrow Connector 28">
            <a:extLst>
              <a:ext uri="{FF2B5EF4-FFF2-40B4-BE49-F238E27FC236}">
                <a16:creationId xmlns:a16="http://schemas.microsoft.com/office/drawing/2014/main" id="{19251B41-3F33-2944-AF37-F2AA4427A111}"/>
              </a:ext>
            </a:extLst>
          </p:cNvPr>
          <p:cNvCxnSpPr>
            <a:cxnSpLocks/>
          </p:cNvCxnSpPr>
          <p:nvPr/>
        </p:nvCxnSpPr>
        <p:spPr>
          <a:xfrm flipV="1">
            <a:off x="5253096" y="2732611"/>
            <a:ext cx="934344" cy="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C5282AD-3853-9745-8195-08982F919C31}"/>
              </a:ext>
            </a:extLst>
          </p:cNvPr>
          <p:cNvSpPr txBox="1"/>
          <p:nvPr/>
        </p:nvSpPr>
        <p:spPr>
          <a:xfrm>
            <a:off x="7069904" y="4780253"/>
            <a:ext cx="1298753" cy="261610"/>
          </a:xfrm>
          <a:prstGeom prst="rect">
            <a:avLst/>
          </a:prstGeom>
          <a:noFill/>
          <a:ln w="38100">
            <a:solidFill>
              <a:schemeClr val="accent3">
                <a:lumMod val="60000"/>
                <a:lumOff val="40000"/>
              </a:schemeClr>
            </a:solidFill>
          </a:ln>
        </p:spPr>
        <p:txBody>
          <a:bodyPr wrap="none" rtlCol="0">
            <a:spAutoFit/>
          </a:bodyPr>
          <a:lstStyle/>
          <a:p>
            <a:pPr algn="ctr"/>
            <a:r>
              <a:rPr lang="en-US" sz="1100" dirty="0"/>
              <a:t>Metabolic Profiling</a:t>
            </a:r>
          </a:p>
        </p:txBody>
      </p:sp>
      <p:sp>
        <p:nvSpPr>
          <p:cNvPr id="34" name="TextBox 33">
            <a:extLst>
              <a:ext uri="{FF2B5EF4-FFF2-40B4-BE49-F238E27FC236}">
                <a16:creationId xmlns:a16="http://schemas.microsoft.com/office/drawing/2014/main" id="{4FC91304-598C-1248-99E0-A7BB389914C5}"/>
              </a:ext>
            </a:extLst>
          </p:cNvPr>
          <p:cNvSpPr txBox="1"/>
          <p:nvPr/>
        </p:nvSpPr>
        <p:spPr>
          <a:xfrm>
            <a:off x="6423051" y="1937163"/>
            <a:ext cx="1750800" cy="261610"/>
          </a:xfrm>
          <a:prstGeom prst="rect">
            <a:avLst/>
          </a:prstGeom>
          <a:noFill/>
          <a:ln w="38100">
            <a:solidFill>
              <a:schemeClr val="accent3">
                <a:lumMod val="60000"/>
                <a:lumOff val="40000"/>
              </a:schemeClr>
            </a:solidFill>
          </a:ln>
        </p:spPr>
        <p:txBody>
          <a:bodyPr wrap="none" rtlCol="0">
            <a:spAutoFit/>
          </a:bodyPr>
          <a:lstStyle/>
          <a:p>
            <a:pPr algn="ctr"/>
            <a:r>
              <a:rPr lang="en-US" sz="1100" dirty="0"/>
              <a:t>Cellular Damage Evaluation</a:t>
            </a:r>
          </a:p>
        </p:txBody>
      </p:sp>
      <p:pic>
        <p:nvPicPr>
          <p:cNvPr id="3" name="Picture 2">
            <a:extLst>
              <a:ext uri="{FF2B5EF4-FFF2-40B4-BE49-F238E27FC236}">
                <a16:creationId xmlns:a16="http://schemas.microsoft.com/office/drawing/2014/main" id="{ABAA6761-3ADA-7F4C-8D7D-1F28A2A9FF45}"/>
              </a:ext>
            </a:extLst>
          </p:cNvPr>
          <p:cNvPicPr>
            <a:picLocks noChangeAspect="1"/>
          </p:cNvPicPr>
          <p:nvPr/>
        </p:nvPicPr>
        <p:blipFill>
          <a:blip r:embed="rId7"/>
          <a:stretch>
            <a:fillRect/>
          </a:stretch>
        </p:blipFill>
        <p:spPr>
          <a:xfrm>
            <a:off x="1047661" y="2693595"/>
            <a:ext cx="982718" cy="494104"/>
          </a:xfrm>
          <a:prstGeom prst="rect">
            <a:avLst/>
          </a:prstGeom>
        </p:spPr>
      </p:pic>
      <p:pic>
        <p:nvPicPr>
          <p:cNvPr id="14" name="Picture 13">
            <a:extLst>
              <a:ext uri="{FF2B5EF4-FFF2-40B4-BE49-F238E27FC236}">
                <a16:creationId xmlns:a16="http://schemas.microsoft.com/office/drawing/2014/main" id="{1D26E256-92EB-3246-9751-15930AA38A45}"/>
              </a:ext>
            </a:extLst>
          </p:cNvPr>
          <p:cNvPicPr>
            <a:picLocks noChangeAspect="1"/>
          </p:cNvPicPr>
          <p:nvPr/>
        </p:nvPicPr>
        <p:blipFill>
          <a:blip r:embed="rId8"/>
          <a:stretch>
            <a:fillRect/>
          </a:stretch>
        </p:blipFill>
        <p:spPr>
          <a:xfrm>
            <a:off x="561996" y="1885805"/>
            <a:ext cx="1279333" cy="681302"/>
          </a:xfrm>
          <a:prstGeom prst="rect">
            <a:avLst/>
          </a:prstGeom>
        </p:spPr>
      </p:pic>
      <p:pic>
        <p:nvPicPr>
          <p:cNvPr id="15" name="Picture 14">
            <a:extLst>
              <a:ext uri="{FF2B5EF4-FFF2-40B4-BE49-F238E27FC236}">
                <a16:creationId xmlns:a16="http://schemas.microsoft.com/office/drawing/2014/main" id="{A06995AD-459D-D04F-B9D9-F313F0F796F0}"/>
              </a:ext>
            </a:extLst>
          </p:cNvPr>
          <p:cNvPicPr>
            <a:picLocks noChangeAspect="1"/>
          </p:cNvPicPr>
          <p:nvPr/>
        </p:nvPicPr>
        <p:blipFill>
          <a:blip r:embed="rId9"/>
          <a:stretch>
            <a:fillRect/>
          </a:stretch>
        </p:blipFill>
        <p:spPr>
          <a:xfrm>
            <a:off x="1988238" y="2351207"/>
            <a:ext cx="457200" cy="215900"/>
          </a:xfrm>
          <a:prstGeom prst="rect">
            <a:avLst/>
          </a:prstGeom>
        </p:spPr>
      </p:pic>
      <p:pic>
        <p:nvPicPr>
          <p:cNvPr id="19" name="Picture 18">
            <a:extLst>
              <a:ext uri="{FF2B5EF4-FFF2-40B4-BE49-F238E27FC236}">
                <a16:creationId xmlns:a16="http://schemas.microsoft.com/office/drawing/2014/main" id="{AC1AE124-D16E-0148-AF40-758A6D3E8D3E}"/>
              </a:ext>
            </a:extLst>
          </p:cNvPr>
          <p:cNvPicPr>
            <a:picLocks noChangeAspect="1"/>
          </p:cNvPicPr>
          <p:nvPr/>
        </p:nvPicPr>
        <p:blipFill>
          <a:blip r:embed="rId10"/>
          <a:stretch>
            <a:fillRect/>
          </a:stretch>
        </p:blipFill>
        <p:spPr>
          <a:xfrm>
            <a:off x="7625154" y="2476007"/>
            <a:ext cx="301799" cy="301799"/>
          </a:xfrm>
          <a:prstGeom prst="rect">
            <a:avLst/>
          </a:prstGeom>
        </p:spPr>
      </p:pic>
      <p:sp>
        <p:nvSpPr>
          <p:cNvPr id="30" name="TextBox 27">
            <a:extLst>
              <a:ext uri="{FF2B5EF4-FFF2-40B4-BE49-F238E27FC236}">
                <a16:creationId xmlns:a16="http://schemas.microsoft.com/office/drawing/2014/main" id="{71C9EA8A-956E-714B-8183-DA09244ED535}"/>
              </a:ext>
            </a:extLst>
          </p:cNvPr>
          <p:cNvSpPr txBox="1"/>
          <p:nvPr/>
        </p:nvSpPr>
        <p:spPr>
          <a:xfrm>
            <a:off x="3791574" y="2571861"/>
            <a:ext cx="1397049" cy="276999"/>
          </a:xfrm>
          <a:prstGeom prst="rect">
            <a:avLst/>
          </a:prstGeom>
          <a:noFill/>
        </p:spPr>
        <p:txBody>
          <a:bodyPr wrap="none" rtlCol="0">
            <a:spAutoFit/>
          </a:bodyPr>
          <a:lstStyle/>
          <a:p>
            <a:r>
              <a:rPr lang="en-US" sz="1200" dirty="0"/>
              <a:t>Cell Viability Assays</a:t>
            </a:r>
          </a:p>
        </p:txBody>
      </p:sp>
    </p:spTree>
    <p:extLst>
      <p:ext uri="{BB962C8B-B14F-4D97-AF65-F5344CB8AC3E}">
        <p14:creationId xmlns:p14="http://schemas.microsoft.com/office/powerpoint/2010/main" val="399714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B2C396-A3B5-3A47-A47E-ED40B5FB5DBF}"/>
              </a:ext>
            </a:extLst>
          </p:cNvPr>
          <p:cNvSpPr txBox="1"/>
          <p:nvPr/>
        </p:nvSpPr>
        <p:spPr>
          <a:xfrm>
            <a:off x="685800" y="1742320"/>
            <a:ext cx="5823450" cy="33733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Prodrug</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Extensively metabolized to active metabolites</a:t>
            </a:r>
          </a:p>
          <a:p>
            <a:pPr>
              <a:lnSpc>
                <a:spcPct val="150000"/>
              </a:lnSpc>
            </a:pPr>
            <a:endParaRPr lang="en-US" dirty="0"/>
          </a:p>
          <a:p>
            <a:pPr marL="285750" indent="-285750">
              <a:lnSpc>
                <a:spcPct val="150000"/>
              </a:lnSpc>
              <a:buFont typeface="Arial" panose="020B0604020202020204" pitchFamily="34" charset="0"/>
              <a:buChar char="•"/>
            </a:pPr>
            <a:r>
              <a:rPr lang="en-US" dirty="0"/>
              <a:t>Treatment of lymphomas, solid tumors namely breast and ovarian and bone marrow transplants regimens</a:t>
            </a:r>
          </a:p>
          <a:p>
            <a:pPr>
              <a:lnSpc>
                <a:spcPct val="150000"/>
              </a:lnSpc>
            </a:pPr>
            <a:endParaRPr lang="en-US" dirty="0"/>
          </a:p>
          <a:p>
            <a:pPr marL="285750" indent="-285750">
              <a:lnSpc>
                <a:spcPct val="150000"/>
              </a:lnSpc>
              <a:buFont typeface="Arial" panose="020B0604020202020204" pitchFamily="34" charset="0"/>
              <a:buChar char="•"/>
            </a:pPr>
            <a:r>
              <a:rPr lang="en-US" dirty="0"/>
              <a:t>Dose limiting effect: </a:t>
            </a:r>
            <a:r>
              <a:rPr lang="en-US" b="1" u="sng" dirty="0">
                <a:solidFill>
                  <a:srgbClr val="FF0000"/>
                </a:solidFill>
              </a:rPr>
              <a:t>cardiotoxicity</a:t>
            </a:r>
          </a:p>
        </p:txBody>
      </p:sp>
      <p:sp>
        <p:nvSpPr>
          <p:cNvPr id="3" name="TextBox 2"/>
          <p:cNvSpPr txBox="1"/>
          <p:nvPr/>
        </p:nvSpPr>
        <p:spPr>
          <a:xfrm>
            <a:off x="685800" y="644325"/>
            <a:ext cx="7848600" cy="461665"/>
          </a:xfrm>
          <a:prstGeom prst="rect">
            <a:avLst/>
          </a:prstGeom>
          <a:noFill/>
        </p:spPr>
        <p:txBody>
          <a:bodyPr wrap="square" rtlCol="0">
            <a:spAutoFit/>
          </a:bodyPr>
          <a:lstStyle/>
          <a:p>
            <a:pPr algn="ctr"/>
            <a:r>
              <a:rPr lang="fr-FR" sz="2400" dirty="0" err="1"/>
              <a:t>Cyclophosphamide</a:t>
            </a:r>
            <a:endParaRPr lang="fr-FR" sz="2400" dirty="0"/>
          </a:p>
        </p:txBody>
      </p:sp>
      <p:pic>
        <p:nvPicPr>
          <p:cNvPr id="5" name="Picture 4">
            <a:extLst>
              <a:ext uri="{FF2B5EF4-FFF2-40B4-BE49-F238E27FC236}">
                <a16:creationId xmlns:a16="http://schemas.microsoft.com/office/drawing/2014/main" id="{5D608C9B-7355-415E-864A-990CE3C95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pic>
        <p:nvPicPr>
          <p:cNvPr id="2" name="Picture 1">
            <a:extLst>
              <a:ext uri="{FF2B5EF4-FFF2-40B4-BE49-F238E27FC236}">
                <a16:creationId xmlns:a16="http://schemas.microsoft.com/office/drawing/2014/main" id="{A37ACBF2-F67E-4B4C-B036-5D83D9190738}"/>
              </a:ext>
            </a:extLst>
          </p:cNvPr>
          <p:cNvPicPr>
            <a:picLocks noChangeAspect="1"/>
          </p:cNvPicPr>
          <p:nvPr/>
        </p:nvPicPr>
        <p:blipFill>
          <a:blip r:embed="rId3"/>
          <a:stretch>
            <a:fillRect/>
          </a:stretch>
        </p:blipFill>
        <p:spPr>
          <a:xfrm>
            <a:off x="6831954" y="579283"/>
            <a:ext cx="1092846" cy="1401917"/>
          </a:xfrm>
          <a:prstGeom prst="rect">
            <a:avLst/>
          </a:prstGeom>
        </p:spPr>
      </p:pic>
      <p:pic>
        <p:nvPicPr>
          <p:cNvPr id="4" name="Picture 3">
            <a:extLst>
              <a:ext uri="{FF2B5EF4-FFF2-40B4-BE49-F238E27FC236}">
                <a16:creationId xmlns:a16="http://schemas.microsoft.com/office/drawing/2014/main" id="{70DCCEE6-3432-784B-B0F9-84F8EDE892B5}"/>
              </a:ext>
            </a:extLst>
          </p:cNvPr>
          <p:cNvPicPr>
            <a:picLocks noChangeAspect="1"/>
          </p:cNvPicPr>
          <p:nvPr/>
        </p:nvPicPr>
        <p:blipFill>
          <a:blip r:embed="rId4"/>
          <a:stretch>
            <a:fillRect/>
          </a:stretch>
        </p:blipFill>
        <p:spPr>
          <a:xfrm>
            <a:off x="5639424" y="2150605"/>
            <a:ext cx="795993" cy="654050"/>
          </a:xfrm>
          <a:prstGeom prst="rect">
            <a:avLst/>
          </a:prstGeom>
        </p:spPr>
      </p:pic>
      <p:pic>
        <p:nvPicPr>
          <p:cNvPr id="6" name="Picture 5">
            <a:extLst>
              <a:ext uri="{FF2B5EF4-FFF2-40B4-BE49-F238E27FC236}">
                <a16:creationId xmlns:a16="http://schemas.microsoft.com/office/drawing/2014/main" id="{43D0BE27-3B6E-7D48-A353-0D4A78AB897E}"/>
              </a:ext>
            </a:extLst>
          </p:cNvPr>
          <p:cNvPicPr>
            <a:picLocks noChangeAspect="1"/>
          </p:cNvPicPr>
          <p:nvPr/>
        </p:nvPicPr>
        <p:blipFill>
          <a:blip r:embed="rId5"/>
          <a:stretch>
            <a:fillRect/>
          </a:stretch>
        </p:blipFill>
        <p:spPr>
          <a:xfrm>
            <a:off x="6807200" y="2743200"/>
            <a:ext cx="660400" cy="368300"/>
          </a:xfrm>
          <a:prstGeom prst="rect">
            <a:avLst/>
          </a:prstGeom>
        </p:spPr>
      </p:pic>
      <p:pic>
        <p:nvPicPr>
          <p:cNvPr id="7" name="Picture 6">
            <a:extLst>
              <a:ext uri="{FF2B5EF4-FFF2-40B4-BE49-F238E27FC236}">
                <a16:creationId xmlns:a16="http://schemas.microsoft.com/office/drawing/2014/main" id="{E17FAEF9-4F30-8144-9C82-7BE3524984AB}"/>
              </a:ext>
            </a:extLst>
          </p:cNvPr>
          <p:cNvPicPr>
            <a:picLocks noChangeAspect="1"/>
          </p:cNvPicPr>
          <p:nvPr/>
        </p:nvPicPr>
        <p:blipFill>
          <a:blip r:embed="rId6"/>
          <a:stretch>
            <a:fillRect/>
          </a:stretch>
        </p:blipFill>
        <p:spPr>
          <a:xfrm>
            <a:off x="8211166" y="1608573"/>
            <a:ext cx="399434" cy="1198302"/>
          </a:xfrm>
          <a:prstGeom prst="rect">
            <a:avLst/>
          </a:prstGeom>
        </p:spPr>
      </p:pic>
      <p:cxnSp>
        <p:nvCxnSpPr>
          <p:cNvPr id="9" name="Straight Arrow Connector 8">
            <a:extLst>
              <a:ext uri="{FF2B5EF4-FFF2-40B4-BE49-F238E27FC236}">
                <a16:creationId xmlns:a16="http://schemas.microsoft.com/office/drawing/2014/main" id="{EF79759F-8D0A-0042-ACC8-71AFDA2A76C6}"/>
              </a:ext>
            </a:extLst>
          </p:cNvPr>
          <p:cNvCxnSpPr>
            <a:cxnSpLocks/>
          </p:cNvCxnSpPr>
          <p:nvPr/>
        </p:nvCxnSpPr>
        <p:spPr>
          <a:xfrm flipH="1">
            <a:off x="6360443" y="1864771"/>
            <a:ext cx="431800" cy="2688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1015867-349D-C845-A679-7356C160CA4B}"/>
              </a:ext>
            </a:extLst>
          </p:cNvPr>
          <p:cNvCxnSpPr>
            <a:cxnSpLocks/>
          </p:cNvCxnSpPr>
          <p:nvPr/>
        </p:nvCxnSpPr>
        <p:spPr>
          <a:xfrm>
            <a:off x="7086600" y="2075962"/>
            <a:ext cx="0" cy="59103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389A740-93CE-664E-8632-3DDE6C997992}"/>
              </a:ext>
            </a:extLst>
          </p:cNvPr>
          <p:cNvCxnSpPr>
            <a:cxnSpLocks/>
          </p:cNvCxnSpPr>
          <p:nvPr/>
        </p:nvCxnSpPr>
        <p:spPr>
          <a:xfrm>
            <a:off x="7474611" y="1871561"/>
            <a:ext cx="602589" cy="26203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06E817-3D14-CA46-94AF-2C8323BACD53}"/>
              </a:ext>
            </a:extLst>
          </p:cNvPr>
          <p:cNvSpPr/>
          <p:nvPr/>
        </p:nvSpPr>
        <p:spPr>
          <a:xfrm>
            <a:off x="3219115" y="1032094"/>
            <a:ext cx="2705769"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7">
            <a:extLst>
              <a:ext uri="{FF2B5EF4-FFF2-40B4-BE49-F238E27FC236}">
                <a16:creationId xmlns:a16="http://schemas.microsoft.com/office/drawing/2014/main" id="{BD47809A-A313-754F-A432-FB67B539601F}"/>
              </a:ext>
            </a:extLst>
          </p:cNvPr>
          <p:cNvSpPr txBox="1"/>
          <p:nvPr/>
        </p:nvSpPr>
        <p:spPr>
          <a:xfrm>
            <a:off x="8173085" y="4140308"/>
            <a:ext cx="818515" cy="31242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Acrolein</a:t>
            </a:r>
          </a:p>
        </p:txBody>
      </p:sp>
      <p:sp>
        <p:nvSpPr>
          <p:cNvPr id="36" name="Text Box 4">
            <a:extLst>
              <a:ext uri="{FF2B5EF4-FFF2-40B4-BE49-F238E27FC236}">
                <a16:creationId xmlns:a16="http://schemas.microsoft.com/office/drawing/2014/main" id="{CB49AA15-2891-C748-BCB6-DBE4253A72DE}"/>
              </a:ext>
            </a:extLst>
          </p:cNvPr>
          <p:cNvSpPr txBox="1"/>
          <p:nvPr/>
        </p:nvSpPr>
        <p:spPr>
          <a:xfrm>
            <a:off x="2590800" y="2319128"/>
            <a:ext cx="2101850" cy="34353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4-Hydroxycyclophosphamide</a:t>
            </a:r>
          </a:p>
        </p:txBody>
      </p:sp>
      <p:sp>
        <p:nvSpPr>
          <p:cNvPr id="38" name="Text Box 6">
            <a:extLst>
              <a:ext uri="{FF2B5EF4-FFF2-40B4-BE49-F238E27FC236}">
                <a16:creationId xmlns:a16="http://schemas.microsoft.com/office/drawing/2014/main" id="{DCB318BB-1466-924E-AE96-3F7589BB297E}"/>
              </a:ext>
            </a:extLst>
          </p:cNvPr>
          <p:cNvSpPr txBox="1"/>
          <p:nvPr/>
        </p:nvSpPr>
        <p:spPr>
          <a:xfrm>
            <a:off x="7491095" y="2327383"/>
            <a:ext cx="1805305" cy="37274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Phosphoramide Mustard</a:t>
            </a:r>
          </a:p>
        </p:txBody>
      </p:sp>
      <p:sp>
        <p:nvSpPr>
          <p:cNvPr id="4" name="TextBox 3"/>
          <p:cNvSpPr txBox="1"/>
          <p:nvPr/>
        </p:nvSpPr>
        <p:spPr>
          <a:xfrm>
            <a:off x="495300" y="652682"/>
            <a:ext cx="8153400" cy="461665"/>
          </a:xfrm>
          <a:prstGeom prst="rect">
            <a:avLst/>
          </a:prstGeom>
          <a:noFill/>
        </p:spPr>
        <p:txBody>
          <a:bodyPr wrap="square" rtlCol="0">
            <a:spAutoFit/>
          </a:bodyPr>
          <a:lstStyle/>
          <a:p>
            <a:pPr algn="ctr"/>
            <a:r>
              <a:rPr lang="fr-FR" sz="2400" dirty="0"/>
              <a:t>The </a:t>
            </a:r>
            <a:r>
              <a:rPr lang="fr-FR" sz="2400" dirty="0" err="1"/>
              <a:t>role</a:t>
            </a:r>
            <a:r>
              <a:rPr lang="fr-FR" sz="2400" dirty="0"/>
              <a:t> of </a:t>
            </a:r>
            <a:r>
              <a:rPr lang="fr-FR" sz="2400" dirty="0" err="1"/>
              <a:t>metabolism</a:t>
            </a:r>
            <a:endParaRPr lang="fr-FR" sz="2400"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5</a:t>
            </a:fld>
            <a:endParaRPr lang="fr-FR"/>
          </a:p>
        </p:txBody>
      </p:sp>
      <p:pic>
        <p:nvPicPr>
          <p:cNvPr id="5" name="Picture 4">
            <a:extLst>
              <a:ext uri="{FF2B5EF4-FFF2-40B4-BE49-F238E27FC236}">
                <a16:creationId xmlns:a16="http://schemas.microsoft.com/office/drawing/2014/main" id="{532B00CA-BADB-442E-8BBF-FA8A867F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pic>
        <p:nvPicPr>
          <p:cNvPr id="31" name="Picture 30">
            <a:extLst>
              <a:ext uri="{FF2B5EF4-FFF2-40B4-BE49-F238E27FC236}">
                <a16:creationId xmlns:a16="http://schemas.microsoft.com/office/drawing/2014/main" id="{4633E621-4A15-9541-8D08-6B7B376242CF}"/>
              </a:ext>
            </a:extLst>
          </p:cNvPr>
          <p:cNvPicPr/>
          <p:nvPr/>
        </p:nvPicPr>
        <p:blipFill>
          <a:blip r:embed="rId3"/>
          <a:stretch>
            <a:fillRect/>
          </a:stretch>
        </p:blipFill>
        <p:spPr>
          <a:xfrm>
            <a:off x="76200" y="2663683"/>
            <a:ext cx="8917305" cy="2280285"/>
          </a:xfrm>
          <a:prstGeom prst="rect">
            <a:avLst/>
          </a:prstGeom>
        </p:spPr>
      </p:pic>
      <p:sp>
        <p:nvSpPr>
          <p:cNvPr id="32" name="Text Box 22">
            <a:extLst>
              <a:ext uri="{FF2B5EF4-FFF2-40B4-BE49-F238E27FC236}">
                <a16:creationId xmlns:a16="http://schemas.microsoft.com/office/drawing/2014/main" id="{AA1008FC-08BD-9D40-9E0E-3D82C64EBE8D}"/>
              </a:ext>
            </a:extLst>
          </p:cNvPr>
          <p:cNvSpPr txBox="1"/>
          <p:nvPr/>
        </p:nvSpPr>
        <p:spPr>
          <a:xfrm>
            <a:off x="2025015" y="2700128"/>
            <a:ext cx="641985" cy="3778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CYP2B6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CYP2C19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75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9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0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16">
            <a:extLst>
              <a:ext uri="{FF2B5EF4-FFF2-40B4-BE49-F238E27FC236}">
                <a16:creationId xmlns:a16="http://schemas.microsoft.com/office/drawing/2014/main" id="{FF50D8DF-5710-A545-BEF6-ABCD3D48F64B}"/>
              </a:ext>
            </a:extLst>
          </p:cNvPr>
          <p:cNvSpPr txBox="1"/>
          <p:nvPr/>
        </p:nvSpPr>
        <p:spPr>
          <a:xfrm>
            <a:off x="3352800" y="3507443"/>
            <a:ext cx="609600" cy="2594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CYP3A4</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4" name="Text Box 13">
            <a:extLst>
              <a:ext uri="{FF2B5EF4-FFF2-40B4-BE49-F238E27FC236}">
                <a16:creationId xmlns:a16="http://schemas.microsoft.com/office/drawing/2014/main" id="{FC2C35F2-5725-234D-829F-1A97A9DEEA21}"/>
              </a:ext>
            </a:extLst>
          </p:cNvPr>
          <p:cNvSpPr txBox="1"/>
          <p:nvPr/>
        </p:nvSpPr>
        <p:spPr>
          <a:xfrm>
            <a:off x="928183" y="3531775"/>
            <a:ext cx="547370" cy="21082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CYP3A4</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5" name="Text Box 2">
            <a:extLst>
              <a:ext uri="{FF2B5EF4-FFF2-40B4-BE49-F238E27FC236}">
                <a16:creationId xmlns:a16="http://schemas.microsoft.com/office/drawing/2014/main" id="{1312F96A-EE6F-DB41-BAB9-2245EC2F527E}"/>
              </a:ext>
            </a:extLst>
          </p:cNvPr>
          <p:cNvSpPr txBox="1"/>
          <p:nvPr/>
        </p:nvSpPr>
        <p:spPr>
          <a:xfrm>
            <a:off x="516890" y="2319128"/>
            <a:ext cx="1508125" cy="34353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Cyclophosphamide</a:t>
            </a:r>
          </a:p>
        </p:txBody>
      </p:sp>
      <p:sp>
        <p:nvSpPr>
          <p:cNvPr id="37" name="Text Box 5">
            <a:extLst>
              <a:ext uri="{FF2B5EF4-FFF2-40B4-BE49-F238E27FC236}">
                <a16:creationId xmlns:a16="http://schemas.microsoft.com/office/drawing/2014/main" id="{F1819BC6-3BCC-DE4B-B0F4-8890D0D0F76D}"/>
              </a:ext>
            </a:extLst>
          </p:cNvPr>
          <p:cNvSpPr txBox="1"/>
          <p:nvPr/>
        </p:nvSpPr>
        <p:spPr>
          <a:xfrm>
            <a:off x="5486400" y="2319128"/>
            <a:ext cx="1367155" cy="33528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Aldophosphamide</a:t>
            </a:r>
          </a:p>
        </p:txBody>
      </p:sp>
      <p:sp>
        <p:nvSpPr>
          <p:cNvPr id="40" name="Text Box 19">
            <a:extLst>
              <a:ext uri="{FF2B5EF4-FFF2-40B4-BE49-F238E27FC236}">
                <a16:creationId xmlns:a16="http://schemas.microsoft.com/office/drawing/2014/main" id="{63C45A69-F361-B04B-BA13-2CE22FF51BBC}"/>
              </a:ext>
            </a:extLst>
          </p:cNvPr>
          <p:cNvSpPr txBox="1"/>
          <p:nvPr/>
        </p:nvSpPr>
        <p:spPr>
          <a:xfrm>
            <a:off x="5370194" y="3528917"/>
            <a:ext cx="1599565" cy="21653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ALDH1A1, ALDH3A1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00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00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00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00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00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11">
            <a:extLst>
              <a:ext uri="{FF2B5EF4-FFF2-40B4-BE49-F238E27FC236}">
                <a16:creationId xmlns:a16="http://schemas.microsoft.com/office/drawing/2014/main" id="{E6FCF9B7-9951-8B49-967B-511FC2480405}"/>
              </a:ext>
            </a:extLst>
          </p:cNvPr>
          <p:cNvSpPr txBox="1"/>
          <p:nvPr/>
        </p:nvSpPr>
        <p:spPr>
          <a:xfrm>
            <a:off x="5365576" y="4883924"/>
            <a:ext cx="1920240" cy="49974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Carboxycyclophosphamide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9AD5461C-3D7B-E645-8455-42282733D016}"/>
              </a:ext>
            </a:extLst>
          </p:cNvPr>
          <p:cNvSpPr txBox="1"/>
          <p:nvPr/>
        </p:nvSpPr>
        <p:spPr>
          <a:xfrm>
            <a:off x="2836140" y="4909928"/>
            <a:ext cx="1773555"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4-ketocyclophosphamide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 Box 8">
            <a:extLst>
              <a:ext uri="{FF2B5EF4-FFF2-40B4-BE49-F238E27FC236}">
                <a16:creationId xmlns:a16="http://schemas.microsoft.com/office/drawing/2014/main" id="{9A83B8E5-1AF0-C641-80B3-FA4AB1CE1D42}"/>
              </a:ext>
            </a:extLst>
          </p:cNvPr>
          <p:cNvSpPr txBox="1"/>
          <p:nvPr/>
        </p:nvSpPr>
        <p:spPr>
          <a:xfrm>
            <a:off x="350059" y="4929760"/>
            <a:ext cx="1508125" cy="49974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Dechloroethyl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900" u="sng"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cyclophosphamide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 Box 9">
            <a:extLst>
              <a:ext uri="{FF2B5EF4-FFF2-40B4-BE49-F238E27FC236}">
                <a16:creationId xmlns:a16="http://schemas.microsoft.com/office/drawing/2014/main" id="{BA1EE52B-DC22-3B47-B062-86577A5D7EE3}"/>
              </a:ext>
            </a:extLst>
          </p:cNvPr>
          <p:cNvSpPr txBox="1"/>
          <p:nvPr/>
        </p:nvSpPr>
        <p:spPr>
          <a:xfrm>
            <a:off x="1611629" y="4906927"/>
            <a:ext cx="1468755" cy="3048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Chloroacetaldehyde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200" u="none" strike="noStrike"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Frame 26">
            <a:extLst>
              <a:ext uri="{FF2B5EF4-FFF2-40B4-BE49-F238E27FC236}">
                <a16:creationId xmlns:a16="http://schemas.microsoft.com/office/drawing/2014/main" id="{10E68B47-634C-D642-A522-82521FF4E4C9}"/>
              </a:ext>
            </a:extLst>
          </p:cNvPr>
          <p:cNvSpPr/>
          <p:nvPr/>
        </p:nvSpPr>
        <p:spPr>
          <a:xfrm>
            <a:off x="2788948" y="2207945"/>
            <a:ext cx="1648114" cy="1362189"/>
          </a:xfrm>
          <a:prstGeom prst="frame">
            <a:avLst>
              <a:gd name="adj1" fmla="val 0"/>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7" name="Frame 46">
            <a:extLst>
              <a:ext uri="{FF2B5EF4-FFF2-40B4-BE49-F238E27FC236}">
                <a16:creationId xmlns:a16="http://schemas.microsoft.com/office/drawing/2014/main" id="{EAD114DD-620C-5E40-B8C4-F66E846E1156}"/>
              </a:ext>
            </a:extLst>
          </p:cNvPr>
          <p:cNvSpPr/>
          <p:nvPr/>
        </p:nvSpPr>
        <p:spPr>
          <a:xfrm>
            <a:off x="8171180" y="3742595"/>
            <a:ext cx="818515" cy="847978"/>
          </a:xfrm>
          <a:prstGeom prst="frame">
            <a:avLst>
              <a:gd name="adj1" fmla="val 1074"/>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2" name="Rectangle 21">
            <a:extLst>
              <a:ext uri="{FF2B5EF4-FFF2-40B4-BE49-F238E27FC236}">
                <a16:creationId xmlns:a16="http://schemas.microsoft.com/office/drawing/2014/main" id="{30465B95-8BEF-C948-8982-B10DF6A7FB73}"/>
              </a:ext>
            </a:extLst>
          </p:cNvPr>
          <p:cNvSpPr/>
          <p:nvPr/>
        </p:nvSpPr>
        <p:spPr>
          <a:xfrm>
            <a:off x="3124200" y="1037536"/>
            <a:ext cx="2895600"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Box 9">
            <a:extLst>
              <a:ext uri="{FF2B5EF4-FFF2-40B4-BE49-F238E27FC236}">
                <a16:creationId xmlns:a16="http://schemas.microsoft.com/office/drawing/2014/main" id="{EC3E1B31-B509-1442-BAAB-7CA6FC5A8F7D}"/>
              </a:ext>
            </a:extLst>
          </p:cNvPr>
          <p:cNvSpPr txBox="1"/>
          <p:nvPr/>
        </p:nvSpPr>
        <p:spPr>
          <a:xfrm>
            <a:off x="2758122" y="5398078"/>
            <a:ext cx="1468755" cy="3048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Inactive metabolites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200" u="none" strike="noStrike"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9">
            <a:extLst>
              <a:ext uri="{FF2B5EF4-FFF2-40B4-BE49-F238E27FC236}">
                <a16:creationId xmlns:a16="http://schemas.microsoft.com/office/drawing/2014/main" id="{AA455F5E-9D8D-0743-B0B4-5D8E5966A6E5}"/>
              </a:ext>
            </a:extLst>
          </p:cNvPr>
          <p:cNvSpPr txBox="1"/>
          <p:nvPr/>
        </p:nvSpPr>
        <p:spPr>
          <a:xfrm>
            <a:off x="4917122" y="5382657"/>
            <a:ext cx="1468755" cy="3048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Active metabolites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1200" u="none" strike="noStrike"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ame 1">
            <a:extLst>
              <a:ext uri="{FF2B5EF4-FFF2-40B4-BE49-F238E27FC236}">
                <a16:creationId xmlns:a16="http://schemas.microsoft.com/office/drawing/2014/main" id="{7E34E570-58F6-9247-A461-1299347D90A6}"/>
              </a:ext>
            </a:extLst>
          </p:cNvPr>
          <p:cNvSpPr/>
          <p:nvPr/>
        </p:nvSpPr>
        <p:spPr>
          <a:xfrm>
            <a:off x="2965142" y="5382657"/>
            <a:ext cx="3204834" cy="304800"/>
          </a:xfrm>
          <a:prstGeom prst="frame">
            <a:avLst>
              <a:gd name="adj1" fmla="val 0"/>
            </a:avLst>
          </a:prstGeom>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672" y="656798"/>
            <a:ext cx="8153400" cy="461665"/>
          </a:xfrm>
          <a:prstGeom prst="rect">
            <a:avLst/>
          </a:prstGeom>
          <a:noFill/>
        </p:spPr>
        <p:txBody>
          <a:bodyPr wrap="square" rtlCol="0">
            <a:spAutoFit/>
          </a:bodyPr>
          <a:lstStyle/>
          <a:p>
            <a:pPr algn="ctr"/>
            <a:r>
              <a:rPr lang="fr-FR" sz="2400" dirty="0"/>
              <a:t>Main Objectives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6</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2" name="TextBox 1">
            <a:extLst>
              <a:ext uri="{FF2B5EF4-FFF2-40B4-BE49-F238E27FC236}">
                <a16:creationId xmlns:a16="http://schemas.microsoft.com/office/drawing/2014/main" id="{C00A7BBC-725D-F147-AE9F-6D2683721B06}"/>
              </a:ext>
            </a:extLst>
          </p:cNvPr>
          <p:cNvSpPr txBox="1"/>
          <p:nvPr/>
        </p:nvSpPr>
        <p:spPr>
          <a:xfrm>
            <a:off x="1137745" y="1849267"/>
            <a:ext cx="6863255" cy="2031325"/>
          </a:xfrm>
          <a:prstGeom prst="rect">
            <a:avLst/>
          </a:prstGeom>
          <a:noFill/>
        </p:spPr>
        <p:txBody>
          <a:bodyPr wrap="square" rtlCol="0">
            <a:spAutoFit/>
          </a:bodyPr>
          <a:lstStyle/>
          <a:p>
            <a:pPr algn="ctr"/>
            <a:r>
              <a:rPr lang="en-US" dirty="0"/>
              <a:t>Determine the cytotoxicity of cyclophosphamide and its main toxic active metabolites in differentiated and proliferative AC16 human cardiac cells </a:t>
            </a:r>
          </a:p>
          <a:p>
            <a:pPr algn="ctr"/>
            <a:endParaRPr lang="en-US" dirty="0"/>
          </a:p>
          <a:p>
            <a:pPr algn="ctr"/>
            <a:r>
              <a:rPr lang="en-US" dirty="0"/>
              <a:t>Metabolic profiling of differentiated and proliferative AC16 cells incubated with subtoxic (LC</a:t>
            </a:r>
            <a:r>
              <a:rPr lang="en-US" baseline="-25000" dirty="0"/>
              <a:t>05</a:t>
            </a:r>
            <a:r>
              <a:rPr lang="en-US" dirty="0"/>
              <a:t>) doses of cyclophosphamide and toxic active metabolites</a:t>
            </a:r>
          </a:p>
        </p:txBody>
      </p:sp>
      <p:sp>
        <p:nvSpPr>
          <p:cNvPr id="8" name="Rectangle 7">
            <a:extLst>
              <a:ext uri="{FF2B5EF4-FFF2-40B4-BE49-F238E27FC236}">
                <a16:creationId xmlns:a16="http://schemas.microsoft.com/office/drawing/2014/main" id="{93DA04FA-4C34-CD49-80CD-E763DE5CC761}"/>
              </a:ext>
            </a:extLst>
          </p:cNvPr>
          <p:cNvSpPr/>
          <p:nvPr/>
        </p:nvSpPr>
        <p:spPr>
          <a:xfrm flipV="1">
            <a:off x="3540672" y="1030901"/>
            <a:ext cx="2057400"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7</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197" name="Rectangle 196">
            <a:extLst>
              <a:ext uri="{FF2B5EF4-FFF2-40B4-BE49-F238E27FC236}">
                <a16:creationId xmlns:a16="http://schemas.microsoft.com/office/drawing/2014/main" id="{2BF31E45-55AB-CF4B-A6B1-0D465AE77421}"/>
              </a:ext>
            </a:extLst>
          </p:cNvPr>
          <p:cNvSpPr/>
          <p:nvPr/>
        </p:nvSpPr>
        <p:spPr>
          <a:xfrm flipV="1">
            <a:off x="2052000" y="1042233"/>
            <a:ext cx="5040000"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56F780-54C6-C04D-8B6C-7A4B72022A8D}"/>
              </a:ext>
            </a:extLst>
          </p:cNvPr>
          <p:cNvSpPr txBox="1"/>
          <p:nvPr/>
        </p:nvSpPr>
        <p:spPr>
          <a:xfrm>
            <a:off x="935038" y="1608881"/>
            <a:ext cx="7827963" cy="38318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Concentration-response curve of </a:t>
            </a:r>
            <a:r>
              <a:rPr lang="en-US" u="sng" dirty="0"/>
              <a:t>cyclophosphamide</a:t>
            </a:r>
            <a:r>
              <a:rPr lang="en-US" dirty="0"/>
              <a:t> and two toxic active metabolites – </a:t>
            </a:r>
            <a:r>
              <a:rPr lang="en-US" u="sng" dirty="0"/>
              <a:t>4-hydroxycyclophosphamide</a:t>
            </a:r>
            <a:r>
              <a:rPr lang="en-US" dirty="0"/>
              <a:t> and </a:t>
            </a:r>
            <a:r>
              <a:rPr lang="en-US" u="sng" dirty="0"/>
              <a:t>acrolein</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3-(4,5-dimethylthiazol-2-yl)-2,5-diphenyltetrazolium bromide (MTT) reduction assay as indicator of mitochondrial activity</a:t>
            </a:r>
          </a:p>
          <a:p>
            <a:pPr>
              <a:lnSpc>
                <a:spcPct val="150000"/>
              </a:lnSpc>
            </a:pPr>
            <a:endParaRPr lang="en-US" dirty="0"/>
          </a:p>
          <a:p>
            <a:pPr marL="285750" indent="-285750">
              <a:lnSpc>
                <a:spcPct val="150000"/>
              </a:lnSpc>
              <a:buFont typeface="Arial" panose="020B0604020202020204" pitchFamily="34" charset="0"/>
              <a:buChar char="•"/>
            </a:pPr>
            <a:r>
              <a:rPr lang="en-US" dirty="0"/>
              <a:t>Neutral Red (NR) uptake assay as indicator of lysosomal integrity</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Two cellular states used: proliferative and differentiated</a:t>
            </a:r>
          </a:p>
        </p:txBody>
      </p:sp>
      <p:sp>
        <p:nvSpPr>
          <p:cNvPr id="8" name="TextBox 7">
            <a:extLst>
              <a:ext uri="{FF2B5EF4-FFF2-40B4-BE49-F238E27FC236}">
                <a16:creationId xmlns:a16="http://schemas.microsoft.com/office/drawing/2014/main" id="{7D78B2E0-E74C-7A46-8ED9-AEC81FF34877}"/>
              </a:ext>
            </a:extLst>
          </p:cNvPr>
          <p:cNvSpPr txBox="1"/>
          <p:nvPr/>
        </p:nvSpPr>
        <p:spPr>
          <a:xfrm>
            <a:off x="495300" y="649702"/>
            <a:ext cx="8153400" cy="461665"/>
          </a:xfrm>
          <a:prstGeom prst="rect">
            <a:avLst/>
          </a:prstGeom>
          <a:noFill/>
        </p:spPr>
        <p:txBody>
          <a:bodyPr wrap="square" rtlCol="0">
            <a:spAutoFit/>
          </a:bodyPr>
          <a:lstStyle/>
          <a:p>
            <a:pPr algn="ctr"/>
            <a:r>
              <a:rPr lang="fr-FR" sz="2400" dirty="0" err="1"/>
              <a:t>Experimental</a:t>
            </a:r>
            <a:r>
              <a:rPr lang="fr-FR" sz="2400" dirty="0"/>
              <a:t> Design: </a:t>
            </a:r>
            <a:r>
              <a:rPr lang="fr-FR" sz="2400" dirty="0" err="1"/>
              <a:t>Cytotoxicity</a:t>
            </a:r>
            <a:r>
              <a:rPr lang="fr-FR" sz="2400" dirty="0"/>
              <a:t> </a:t>
            </a:r>
            <a:r>
              <a:rPr lang="fr-FR" sz="2400" dirty="0" err="1"/>
              <a:t>assays</a:t>
            </a:r>
            <a:endParaRPr lang="fr-FR" sz="2400" dirty="0"/>
          </a:p>
        </p:txBody>
      </p:sp>
    </p:spTree>
    <p:extLst>
      <p:ext uri="{BB962C8B-B14F-4D97-AF65-F5344CB8AC3E}">
        <p14:creationId xmlns:p14="http://schemas.microsoft.com/office/powerpoint/2010/main" val="249660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625869"/>
            <a:ext cx="8153400" cy="461665"/>
          </a:xfrm>
          <a:prstGeom prst="rect">
            <a:avLst/>
          </a:prstGeom>
          <a:noFill/>
        </p:spPr>
        <p:txBody>
          <a:bodyPr wrap="square" rtlCol="0">
            <a:spAutoFit/>
          </a:bodyPr>
          <a:lstStyle/>
          <a:p>
            <a:pPr algn="ctr"/>
            <a:r>
              <a:rPr lang="fr-FR" sz="2400" dirty="0" err="1"/>
              <a:t>Experimental</a:t>
            </a:r>
            <a:r>
              <a:rPr lang="fr-FR" sz="2400" dirty="0"/>
              <a:t> Design: </a:t>
            </a:r>
            <a:r>
              <a:rPr lang="fr-FR" sz="2400" dirty="0" err="1"/>
              <a:t>Cytotoxicity</a:t>
            </a:r>
            <a:r>
              <a:rPr lang="fr-FR" sz="2400" dirty="0"/>
              <a:t> </a:t>
            </a:r>
            <a:r>
              <a:rPr lang="fr-FR" sz="2400" dirty="0" err="1"/>
              <a:t>assays</a:t>
            </a:r>
            <a:endParaRPr lang="fr-FR" sz="2400"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8</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3"/>
            <a:stretch>
              <a:fillRect/>
            </a:stretch>
          </a:blipFill>
        </p:spPr>
      </p:pic>
      <p:pic>
        <p:nvPicPr>
          <p:cNvPr id="16" name="Picture 15">
            <a:extLst>
              <a:ext uri="{FF2B5EF4-FFF2-40B4-BE49-F238E27FC236}">
                <a16:creationId xmlns:a16="http://schemas.microsoft.com/office/drawing/2014/main" id="{005ED9E5-01AD-F344-AA17-D40DC7DD6F9F}"/>
              </a:ext>
            </a:extLst>
          </p:cNvPr>
          <p:cNvPicPr>
            <a:picLocks noChangeAspect="1"/>
          </p:cNvPicPr>
          <p:nvPr/>
        </p:nvPicPr>
        <p:blipFill rotWithShape="1">
          <a:blip r:embed="rId4"/>
          <a:srcRect b="23622"/>
          <a:stretch/>
        </p:blipFill>
        <p:spPr>
          <a:xfrm>
            <a:off x="762000" y="1066800"/>
            <a:ext cx="5562600" cy="1653064"/>
          </a:xfrm>
          <a:prstGeom prst="rect">
            <a:avLst/>
          </a:prstGeom>
        </p:spPr>
      </p:pic>
      <p:sp>
        <p:nvSpPr>
          <p:cNvPr id="17" name="TextBox 16">
            <a:extLst>
              <a:ext uri="{FF2B5EF4-FFF2-40B4-BE49-F238E27FC236}">
                <a16:creationId xmlns:a16="http://schemas.microsoft.com/office/drawing/2014/main" id="{A50F4540-1796-D04B-B709-D3C367162AAF}"/>
              </a:ext>
            </a:extLst>
          </p:cNvPr>
          <p:cNvSpPr txBox="1"/>
          <p:nvPr/>
        </p:nvSpPr>
        <p:spPr>
          <a:xfrm>
            <a:off x="4628366" y="1981200"/>
            <a:ext cx="1696234" cy="738664"/>
          </a:xfrm>
          <a:prstGeom prst="rect">
            <a:avLst/>
          </a:prstGeom>
          <a:noFill/>
          <a:ln w="38100">
            <a:solidFill>
              <a:schemeClr val="accent3">
                <a:lumMod val="60000"/>
                <a:lumOff val="40000"/>
              </a:schemeClr>
            </a:solidFill>
          </a:ln>
        </p:spPr>
        <p:txBody>
          <a:bodyPr wrap="none" rtlCol="0">
            <a:spAutoFit/>
          </a:bodyPr>
          <a:lstStyle/>
          <a:p>
            <a:pPr algn="ctr"/>
            <a:r>
              <a:rPr lang="en-US" sz="1400" dirty="0"/>
              <a:t>Cell viability assays:</a:t>
            </a:r>
          </a:p>
          <a:p>
            <a:pPr algn="ctr"/>
            <a:r>
              <a:rPr lang="en-US" sz="1400" dirty="0"/>
              <a:t>MTT reduction assay</a:t>
            </a:r>
          </a:p>
          <a:p>
            <a:pPr algn="ctr"/>
            <a:r>
              <a:rPr lang="en-US" sz="1400" dirty="0"/>
              <a:t>NR uptake assay</a:t>
            </a:r>
          </a:p>
        </p:txBody>
      </p:sp>
      <p:pic>
        <p:nvPicPr>
          <p:cNvPr id="18" name="Picture 17">
            <a:extLst>
              <a:ext uri="{FF2B5EF4-FFF2-40B4-BE49-F238E27FC236}">
                <a16:creationId xmlns:a16="http://schemas.microsoft.com/office/drawing/2014/main" id="{C05CB230-0375-2644-8BE4-EE1829A822C1}"/>
              </a:ext>
            </a:extLst>
          </p:cNvPr>
          <p:cNvPicPr>
            <a:picLocks noChangeAspect="1"/>
          </p:cNvPicPr>
          <p:nvPr/>
        </p:nvPicPr>
        <p:blipFill rotWithShape="1">
          <a:blip r:embed="rId5"/>
          <a:srcRect t="1028" r="2668" b="22104"/>
          <a:stretch/>
        </p:blipFill>
        <p:spPr>
          <a:xfrm>
            <a:off x="844380" y="3300732"/>
            <a:ext cx="5785020" cy="1804667"/>
          </a:xfrm>
          <a:prstGeom prst="rect">
            <a:avLst/>
          </a:prstGeom>
        </p:spPr>
      </p:pic>
      <p:sp>
        <p:nvSpPr>
          <p:cNvPr id="19" name="TextBox 18">
            <a:extLst>
              <a:ext uri="{FF2B5EF4-FFF2-40B4-BE49-F238E27FC236}">
                <a16:creationId xmlns:a16="http://schemas.microsoft.com/office/drawing/2014/main" id="{103EB717-8EA6-5246-8F83-89C7123FEAB5}"/>
              </a:ext>
            </a:extLst>
          </p:cNvPr>
          <p:cNvSpPr txBox="1"/>
          <p:nvPr/>
        </p:nvSpPr>
        <p:spPr>
          <a:xfrm>
            <a:off x="6629400" y="4242752"/>
            <a:ext cx="1696234" cy="738664"/>
          </a:xfrm>
          <a:prstGeom prst="rect">
            <a:avLst/>
          </a:prstGeom>
          <a:noFill/>
          <a:ln w="38100">
            <a:solidFill>
              <a:schemeClr val="accent3">
                <a:lumMod val="60000"/>
                <a:lumOff val="40000"/>
              </a:schemeClr>
            </a:solidFill>
          </a:ln>
        </p:spPr>
        <p:txBody>
          <a:bodyPr wrap="none" rtlCol="0">
            <a:spAutoFit/>
          </a:bodyPr>
          <a:lstStyle/>
          <a:p>
            <a:pPr algn="ctr"/>
            <a:r>
              <a:rPr lang="en-US" sz="1400" dirty="0"/>
              <a:t>Cell viability assays:</a:t>
            </a:r>
          </a:p>
          <a:p>
            <a:pPr algn="ctr"/>
            <a:r>
              <a:rPr lang="en-US" sz="1400" dirty="0"/>
              <a:t>MTT reduction assay</a:t>
            </a:r>
          </a:p>
          <a:p>
            <a:pPr algn="ctr"/>
            <a:r>
              <a:rPr lang="en-US" sz="1400" dirty="0"/>
              <a:t>NR uptake assay</a:t>
            </a:r>
          </a:p>
        </p:txBody>
      </p:sp>
      <p:sp>
        <p:nvSpPr>
          <p:cNvPr id="2" name="Pentagon 1">
            <a:extLst>
              <a:ext uri="{FF2B5EF4-FFF2-40B4-BE49-F238E27FC236}">
                <a16:creationId xmlns:a16="http://schemas.microsoft.com/office/drawing/2014/main" id="{E607727C-067C-4944-B28A-052B41DC5769}"/>
              </a:ext>
            </a:extLst>
          </p:cNvPr>
          <p:cNvSpPr/>
          <p:nvPr/>
        </p:nvSpPr>
        <p:spPr>
          <a:xfrm>
            <a:off x="933190" y="2818257"/>
            <a:ext cx="2810135" cy="217174"/>
          </a:xfrm>
          <a:prstGeom prst="homePlate">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24h</a:t>
            </a:r>
          </a:p>
        </p:txBody>
      </p:sp>
      <p:sp>
        <p:nvSpPr>
          <p:cNvPr id="13" name="Pentagon 12">
            <a:extLst>
              <a:ext uri="{FF2B5EF4-FFF2-40B4-BE49-F238E27FC236}">
                <a16:creationId xmlns:a16="http://schemas.microsoft.com/office/drawing/2014/main" id="{54A34F78-D0C2-3E42-ABC6-155D63BDA051}"/>
              </a:ext>
            </a:extLst>
          </p:cNvPr>
          <p:cNvSpPr/>
          <p:nvPr/>
        </p:nvSpPr>
        <p:spPr>
          <a:xfrm>
            <a:off x="3756635" y="2818257"/>
            <a:ext cx="2567965" cy="217174"/>
          </a:xfrm>
          <a:prstGeom prst="homePlat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24, 48 and 72h</a:t>
            </a:r>
          </a:p>
        </p:txBody>
      </p:sp>
      <p:sp>
        <p:nvSpPr>
          <p:cNvPr id="14" name="Pentagon 13">
            <a:extLst>
              <a:ext uri="{FF2B5EF4-FFF2-40B4-BE49-F238E27FC236}">
                <a16:creationId xmlns:a16="http://schemas.microsoft.com/office/drawing/2014/main" id="{3137E1E2-6257-A844-A071-3DA88365161A}"/>
              </a:ext>
            </a:extLst>
          </p:cNvPr>
          <p:cNvSpPr/>
          <p:nvPr/>
        </p:nvSpPr>
        <p:spPr>
          <a:xfrm>
            <a:off x="935039" y="5163150"/>
            <a:ext cx="2952750" cy="217174"/>
          </a:xfrm>
          <a:prstGeom prst="homePlate">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24h</a:t>
            </a:r>
          </a:p>
        </p:txBody>
      </p:sp>
      <p:sp>
        <p:nvSpPr>
          <p:cNvPr id="15" name="Pentagon 14">
            <a:extLst>
              <a:ext uri="{FF2B5EF4-FFF2-40B4-BE49-F238E27FC236}">
                <a16:creationId xmlns:a16="http://schemas.microsoft.com/office/drawing/2014/main" id="{07DC4C83-1829-164A-8BA9-A444BB8960D8}"/>
              </a:ext>
            </a:extLst>
          </p:cNvPr>
          <p:cNvSpPr/>
          <p:nvPr/>
        </p:nvSpPr>
        <p:spPr>
          <a:xfrm>
            <a:off x="3901663" y="5163150"/>
            <a:ext cx="822737" cy="217174"/>
          </a:xfrm>
          <a:prstGeom prst="homePlate">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24h</a:t>
            </a:r>
          </a:p>
        </p:txBody>
      </p:sp>
      <p:sp>
        <p:nvSpPr>
          <p:cNvPr id="23" name="Pentagon 22">
            <a:extLst>
              <a:ext uri="{FF2B5EF4-FFF2-40B4-BE49-F238E27FC236}">
                <a16:creationId xmlns:a16="http://schemas.microsoft.com/office/drawing/2014/main" id="{C579D55E-8FBD-AE4F-8826-199A7A2B8682}"/>
              </a:ext>
            </a:extLst>
          </p:cNvPr>
          <p:cNvSpPr/>
          <p:nvPr/>
        </p:nvSpPr>
        <p:spPr>
          <a:xfrm>
            <a:off x="4738274" y="5172775"/>
            <a:ext cx="3587360" cy="207549"/>
          </a:xfrm>
          <a:prstGeom prst="homePlat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24 and 48h</a:t>
            </a:r>
          </a:p>
        </p:txBody>
      </p:sp>
      <p:sp>
        <p:nvSpPr>
          <p:cNvPr id="24" name="Rectangle 23">
            <a:extLst>
              <a:ext uri="{FF2B5EF4-FFF2-40B4-BE49-F238E27FC236}">
                <a16:creationId xmlns:a16="http://schemas.microsoft.com/office/drawing/2014/main" id="{56B040B8-7E33-E24B-84D0-E23FB38EF0BA}"/>
              </a:ext>
            </a:extLst>
          </p:cNvPr>
          <p:cNvSpPr/>
          <p:nvPr/>
        </p:nvSpPr>
        <p:spPr>
          <a:xfrm flipV="1">
            <a:off x="2063931" y="1037634"/>
            <a:ext cx="5024846"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E4A7927-CDA1-9845-B586-D1FF599B5B65}"/>
              </a:ext>
            </a:extLst>
          </p:cNvPr>
          <p:cNvCxnSpPr>
            <a:cxnSpLocks/>
          </p:cNvCxnSpPr>
          <p:nvPr/>
        </p:nvCxnSpPr>
        <p:spPr>
          <a:xfrm>
            <a:off x="933190" y="3159135"/>
            <a:ext cx="180106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DAF84C-4F28-4A48-816F-424FDF7BF02D}"/>
              </a:ext>
            </a:extLst>
          </p:cNvPr>
          <p:cNvCxnSpPr/>
          <p:nvPr/>
        </p:nvCxnSpPr>
        <p:spPr>
          <a:xfrm>
            <a:off x="933190" y="5472834"/>
            <a:ext cx="0" cy="108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3D30C4-597E-5643-8597-EE26B915B284}"/>
              </a:ext>
            </a:extLst>
          </p:cNvPr>
          <p:cNvSpPr txBox="1"/>
          <p:nvPr/>
        </p:nvSpPr>
        <p:spPr>
          <a:xfrm>
            <a:off x="2651422" y="3055922"/>
            <a:ext cx="1726391" cy="200055"/>
          </a:xfrm>
          <a:prstGeom prst="rect">
            <a:avLst/>
          </a:prstGeom>
          <a:noFill/>
        </p:spPr>
        <p:txBody>
          <a:bodyPr wrap="square" rtlCol="0">
            <a:spAutoFit/>
          </a:bodyPr>
          <a:lstStyle/>
          <a:p>
            <a:r>
              <a:rPr lang="en-US" sz="700" b="1" dirty="0"/>
              <a:t>DMEM/F12 + 12.5% Foetal Bovine Serum</a:t>
            </a:r>
          </a:p>
        </p:txBody>
      </p:sp>
      <p:cxnSp>
        <p:nvCxnSpPr>
          <p:cNvPr id="21" name="Straight Connector 20">
            <a:extLst>
              <a:ext uri="{FF2B5EF4-FFF2-40B4-BE49-F238E27FC236}">
                <a16:creationId xmlns:a16="http://schemas.microsoft.com/office/drawing/2014/main" id="{23301A5F-A312-B54E-B2FB-2E59210D4714}"/>
              </a:ext>
            </a:extLst>
          </p:cNvPr>
          <p:cNvCxnSpPr>
            <a:cxnSpLocks/>
          </p:cNvCxnSpPr>
          <p:nvPr/>
        </p:nvCxnSpPr>
        <p:spPr>
          <a:xfrm>
            <a:off x="4279900" y="3155154"/>
            <a:ext cx="2044700" cy="79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4EB965-4C11-8D42-B189-349E525EA51C}"/>
              </a:ext>
            </a:extLst>
          </p:cNvPr>
          <p:cNvCxnSpPr/>
          <p:nvPr/>
        </p:nvCxnSpPr>
        <p:spPr>
          <a:xfrm>
            <a:off x="6324600" y="3106764"/>
            <a:ext cx="0" cy="108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9679D0-A204-5E4C-96C7-D061710C19B7}"/>
              </a:ext>
            </a:extLst>
          </p:cNvPr>
          <p:cNvCxnSpPr>
            <a:cxnSpLocks/>
          </p:cNvCxnSpPr>
          <p:nvPr/>
        </p:nvCxnSpPr>
        <p:spPr>
          <a:xfrm>
            <a:off x="933190" y="5526834"/>
            <a:ext cx="53850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B8E40B-5F75-1449-9468-DB45BFC54937}"/>
              </a:ext>
            </a:extLst>
          </p:cNvPr>
          <p:cNvCxnSpPr>
            <a:cxnSpLocks/>
          </p:cNvCxnSpPr>
          <p:nvPr/>
        </p:nvCxnSpPr>
        <p:spPr>
          <a:xfrm flipV="1">
            <a:off x="3019143" y="5522808"/>
            <a:ext cx="882520" cy="402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76ECA8-E876-9B47-BC64-B3A1FE281CF0}"/>
              </a:ext>
            </a:extLst>
          </p:cNvPr>
          <p:cNvCxnSpPr/>
          <p:nvPr/>
        </p:nvCxnSpPr>
        <p:spPr>
          <a:xfrm>
            <a:off x="3897594" y="5472834"/>
            <a:ext cx="0" cy="108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7148CA-40AF-434D-9661-F6FE2942DA21}"/>
              </a:ext>
            </a:extLst>
          </p:cNvPr>
          <p:cNvCxnSpPr>
            <a:cxnSpLocks/>
          </p:cNvCxnSpPr>
          <p:nvPr/>
        </p:nvCxnSpPr>
        <p:spPr>
          <a:xfrm>
            <a:off x="3887392" y="5522808"/>
            <a:ext cx="126068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94A3B7B-808A-6049-9590-21955E24CDBC}"/>
              </a:ext>
            </a:extLst>
          </p:cNvPr>
          <p:cNvSpPr txBox="1"/>
          <p:nvPr/>
        </p:nvSpPr>
        <p:spPr>
          <a:xfrm>
            <a:off x="5065001" y="5421440"/>
            <a:ext cx="1306768" cy="200055"/>
          </a:xfrm>
          <a:prstGeom prst="rect">
            <a:avLst/>
          </a:prstGeom>
          <a:noFill/>
        </p:spPr>
        <p:txBody>
          <a:bodyPr wrap="none" rtlCol="0">
            <a:spAutoFit/>
          </a:bodyPr>
          <a:lstStyle/>
          <a:p>
            <a:r>
              <a:rPr lang="en-US" sz="700" b="1" dirty="0"/>
              <a:t>DMEM/F12 + 2% Horse Serum</a:t>
            </a:r>
          </a:p>
        </p:txBody>
      </p:sp>
      <p:cxnSp>
        <p:nvCxnSpPr>
          <p:cNvPr id="50" name="Straight Connector 49">
            <a:extLst>
              <a:ext uri="{FF2B5EF4-FFF2-40B4-BE49-F238E27FC236}">
                <a16:creationId xmlns:a16="http://schemas.microsoft.com/office/drawing/2014/main" id="{714C3247-B798-9342-9237-65AFA6FB96F7}"/>
              </a:ext>
            </a:extLst>
          </p:cNvPr>
          <p:cNvCxnSpPr>
            <a:cxnSpLocks/>
          </p:cNvCxnSpPr>
          <p:nvPr/>
        </p:nvCxnSpPr>
        <p:spPr>
          <a:xfrm>
            <a:off x="6263570" y="5521467"/>
            <a:ext cx="206206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B72F24B-07EF-C246-BE55-262A8040AE5F}"/>
              </a:ext>
            </a:extLst>
          </p:cNvPr>
          <p:cNvCxnSpPr/>
          <p:nvPr/>
        </p:nvCxnSpPr>
        <p:spPr>
          <a:xfrm>
            <a:off x="8328461" y="5465519"/>
            <a:ext cx="0" cy="108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6E22E3A-A2D3-ED4A-8CB0-30196B876837}"/>
              </a:ext>
            </a:extLst>
          </p:cNvPr>
          <p:cNvSpPr txBox="1"/>
          <p:nvPr/>
        </p:nvSpPr>
        <p:spPr>
          <a:xfrm>
            <a:off x="1397480" y="5419491"/>
            <a:ext cx="1726391" cy="200055"/>
          </a:xfrm>
          <a:prstGeom prst="rect">
            <a:avLst/>
          </a:prstGeom>
          <a:noFill/>
        </p:spPr>
        <p:txBody>
          <a:bodyPr wrap="square" rtlCol="0">
            <a:spAutoFit/>
          </a:bodyPr>
          <a:lstStyle/>
          <a:p>
            <a:r>
              <a:rPr lang="en-US" sz="700" b="1" dirty="0"/>
              <a:t>DMEM/F12 + 12.5% Foetal Bovine Serum</a:t>
            </a:r>
          </a:p>
        </p:txBody>
      </p:sp>
    </p:spTree>
    <p:extLst>
      <p:ext uri="{BB962C8B-B14F-4D97-AF65-F5344CB8AC3E}">
        <p14:creationId xmlns:p14="http://schemas.microsoft.com/office/powerpoint/2010/main" val="813727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632927"/>
            <a:ext cx="8153400" cy="461665"/>
          </a:xfrm>
          <a:prstGeom prst="rect">
            <a:avLst/>
          </a:prstGeom>
          <a:noFill/>
        </p:spPr>
        <p:txBody>
          <a:bodyPr wrap="square" rtlCol="0">
            <a:spAutoFit/>
          </a:bodyPr>
          <a:lstStyle/>
          <a:p>
            <a:pPr algn="ctr"/>
            <a:r>
              <a:rPr lang="fr-FR" sz="2400" dirty="0" err="1"/>
              <a:t>Experimental</a:t>
            </a:r>
            <a:r>
              <a:rPr lang="fr-FR" sz="2400" dirty="0"/>
              <a:t> Design: </a:t>
            </a:r>
            <a:r>
              <a:rPr lang="fr-FR" sz="2400" dirty="0" err="1"/>
              <a:t>Metabolic</a:t>
            </a:r>
            <a:r>
              <a:rPr lang="fr-FR" sz="2400" dirty="0"/>
              <a:t> </a:t>
            </a:r>
            <a:r>
              <a:rPr lang="fr-FR" sz="2400" dirty="0" err="1"/>
              <a:t>Profilling</a:t>
            </a:r>
            <a:endParaRPr lang="fr-FR" sz="2400"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7" name="Picture 6">
            <a:extLst>
              <a:ext uri="{FF2B5EF4-FFF2-40B4-BE49-F238E27FC236}">
                <a16:creationId xmlns:a16="http://schemas.microsoft.com/office/drawing/2014/main" id="{794BA44B-1FF5-4193-8A64-D50635E9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2086"/>
            <a:ext cx="9144000" cy="835152"/>
          </a:xfrm>
          <a:prstGeom prst="rect">
            <a:avLst/>
          </a:prstGeom>
          <a:blipFill>
            <a:blip r:embed="rId2"/>
            <a:stretch>
              <a:fillRect/>
            </a:stretch>
          </a:blipFill>
        </p:spPr>
      </p:pic>
      <p:sp>
        <p:nvSpPr>
          <p:cNvPr id="8" name="TextBox 7">
            <a:extLst>
              <a:ext uri="{FF2B5EF4-FFF2-40B4-BE49-F238E27FC236}">
                <a16:creationId xmlns:a16="http://schemas.microsoft.com/office/drawing/2014/main" id="{F705FDC1-07D0-BB48-B7B4-DAE0298F77F5}"/>
              </a:ext>
            </a:extLst>
          </p:cNvPr>
          <p:cNvSpPr txBox="1"/>
          <p:nvPr/>
        </p:nvSpPr>
        <p:spPr>
          <a:xfrm>
            <a:off x="935038" y="1481556"/>
            <a:ext cx="7827963"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Profiling of the metabolome of AC16 cells, either proliferative and differentiated, incubated with </a:t>
            </a:r>
            <a:r>
              <a:rPr lang="en-US" u="sng" dirty="0"/>
              <a:t>cyclophosphamide</a:t>
            </a:r>
            <a:r>
              <a:rPr lang="en-US" dirty="0"/>
              <a:t>, </a:t>
            </a:r>
            <a:r>
              <a:rPr lang="en-US" u="sng" dirty="0"/>
              <a:t>4-hydroxycylophosphamide </a:t>
            </a:r>
            <a:r>
              <a:rPr lang="en-US" dirty="0"/>
              <a:t>and </a:t>
            </a:r>
            <a:r>
              <a:rPr lang="en-US" u="sng" dirty="0"/>
              <a:t>acrolein</a:t>
            </a:r>
          </a:p>
          <a:p>
            <a:pPr>
              <a:lnSpc>
                <a:spcPct val="150000"/>
              </a:lnSpc>
            </a:pPr>
            <a:endParaRPr lang="en-US" dirty="0"/>
          </a:p>
          <a:p>
            <a:pPr marL="285750" indent="-285750">
              <a:lnSpc>
                <a:spcPct val="150000"/>
              </a:lnSpc>
              <a:buFont typeface="Arial" panose="020B0604020202020204" pitchFamily="34" charset="0"/>
              <a:buChar char="•"/>
            </a:pPr>
            <a:r>
              <a:rPr lang="en-US" dirty="0"/>
              <a:t>Analysis of intracellular metabolome</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PLS-DA (presented graphics): supervised regression of the separation of two classes</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If Q</a:t>
            </a:r>
            <a:r>
              <a:rPr lang="en-US" baseline="30000" dirty="0"/>
              <a:t>2</a:t>
            </a:r>
            <a:r>
              <a:rPr lang="en-US" dirty="0"/>
              <a:t>&gt;0.05 and </a:t>
            </a:r>
            <a:r>
              <a:rPr lang="en-US" i="1" dirty="0"/>
              <a:t>p</a:t>
            </a:r>
            <a:r>
              <a:rPr lang="en-US" dirty="0"/>
              <a:t>&lt;0.05, the model has a robust separation of the two groups</a:t>
            </a:r>
          </a:p>
        </p:txBody>
      </p:sp>
      <p:sp>
        <p:nvSpPr>
          <p:cNvPr id="9" name="Rectangle 23">
            <a:extLst>
              <a:ext uri="{FF2B5EF4-FFF2-40B4-BE49-F238E27FC236}">
                <a16:creationId xmlns:a16="http://schemas.microsoft.com/office/drawing/2014/main" id="{56B040B8-7E33-E24B-84D0-E23FB38EF0BA}"/>
              </a:ext>
            </a:extLst>
          </p:cNvPr>
          <p:cNvSpPr/>
          <p:nvPr/>
        </p:nvSpPr>
        <p:spPr>
          <a:xfrm flipV="1">
            <a:off x="2063931" y="1037634"/>
            <a:ext cx="5024846" cy="360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107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1327</Words>
  <Application>Microsoft Macintosh PowerPoint</Application>
  <PresentationFormat>On-screen Show (4:3)</PresentationFormat>
  <Paragraphs>481</Paragraphs>
  <Slides>26</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Microsoft Office User</cp:lastModifiedBy>
  <cp:revision>122</cp:revision>
  <dcterms:created xsi:type="dcterms:W3CDTF">2015-04-04T09:45:50Z</dcterms:created>
  <dcterms:modified xsi:type="dcterms:W3CDTF">2019-10-31T13:37:49Z</dcterms:modified>
</cp:coreProperties>
</file>