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54" autoAdjust="0"/>
    <p:restoredTop sz="94694"/>
  </p:normalViewPr>
  <p:slideViewPr>
    <p:cSldViewPr>
      <p:cViewPr>
        <p:scale>
          <a:sx n="52" d="100"/>
          <a:sy n="52" d="100"/>
        </p:scale>
        <p:origin x="-1120" y="-7240"/>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21/10/2019</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21/10/2019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21/10/2019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21/10/2019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21/10/2019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21/10/2019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21/10/2019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21/10/2019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21/10/2019</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10/21/19</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hyperlink" Target="mailto:mclougea@tcd.ie" TargetMode="External"/><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5" Type="http://schemas.openxmlformats.org/officeDocument/2006/relationships/image" Target="../media/image13.png"/><Relationship Id="rId10" Type="http://schemas.openxmlformats.org/officeDocument/2006/relationships/image" Target="../media/image8.emf"/><Relationship Id="rId4" Type="http://schemas.openxmlformats.org/officeDocument/2006/relationships/image" Target="../media/image2.jpg"/><Relationship Id="rId9" Type="http://schemas.openxmlformats.org/officeDocument/2006/relationships/image" Target="../media/image7.em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p:spPr>
        <p:txBody>
          <a:bodyPr>
            <a:noAutofit/>
          </a:bodyPr>
          <a:lstStyle/>
          <a:p>
            <a:pPr lvl="0" algn="r" defTabSz="457200">
              <a:spcBef>
                <a:spcPts val="0"/>
              </a:spcBef>
            </a:pPr>
            <a:r>
              <a:rPr lang="en-IE" sz="6000" dirty="0">
                <a:solidFill>
                  <a:prstClr val="black"/>
                </a:solidFill>
                <a:latin typeface="Arial" panose="020B0604020202020204" pitchFamily="34" charset="0"/>
                <a:ea typeface="+mn-ea"/>
                <a:cs typeface="Arial" panose="020B0604020202020204" pitchFamily="34" charset="0"/>
              </a:rPr>
              <a:t>Stories from Staudinger: Synthesis of Chiral β-Lactams</a:t>
            </a:r>
            <a:br>
              <a:rPr lang="en-IE" sz="4800" dirty="0">
                <a:solidFill>
                  <a:prstClr val="black"/>
                </a:solidFill>
                <a:latin typeface="Times" pitchFamily="2" charset="0"/>
                <a:ea typeface="+mn-ea"/>
                <a:cs typeface="+mn-cs"/>
              </a:rPr>
            </a:br>
            <a:br>
              <a:rPr lang="en-US" sz="4800" dirty="0">
                <a:solidFill>
                  <a:prstClr val="black"/>
                </a:solidFill>
                <a:latin typeface="Times" pitchFamily="2" charset="0"/>
                <a:ea typeface="+mn-ea"/>
                <a:cs typeface="+mn-cs"/>
              </a:rPr>
            </a:br>
            <a:endParaRPr lang="en-US" sz="2800" dirty="0"/>
          </a:p>
        </p:txBody>
      </p:sp>
      <p:sp>
        <p:nvSpPr>
          <p:cNvPr id="4" name="Text Placeholder 3"/>
          <p:cNvSpPr>
            <a:spLocks noGrp="1"/>
          </p:cNvSpPr>
          <p:nvPr>
            <p:ph type="body" sz="quarter" idx="10"/>
          </p:nvPr>
        </p:nvSpPr>
        <p:spPr>
          <a:xfrm>
            <a:off x="1513761" y="6546850"/>
            <a:ext cx="27416044" cy="32689800"/>
          </a:xfrm>
        </p:spPr>
        <p:txBody>
          <a:bodyPr/>
          <a:lstStyle/>
          <a:p>
            <a:endParaRPr lang="en-US" dirty="0"/>
          </a:p>
        </p:txBody>
      </p:sp>
      <p:sp>
        <p:nvSpPr>
          <p:cNvPr id="8" name="TextBox 7"/>
          <p:cNvSpPr txBox="1"/>
          <p:nvPr/>
        </p:nvSpPr>
        <p:spPr>
          <a:xfrm>
            <a:off x="1305143" y="3826158"/>
            <a:ext cx="27423189" cy="2228752"/>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r">
              <a:lnSpc>
                <a:spcPct val="150000"/>
              </a:lnSpc>
            </a:pPr>
            <a:r>
              <a:rPr lang="en-US" sz="3200" b="1" u="sng" dirty="0">
                <a:latin typeface="Arial" panose="020B0604020202020204" pitchFamily="34" charset="0"/>
                <a:cs typeface="Arial" panose="020B0604020202020204" pitchFamily="34" charset="0"/>
              </a:rPr>
              <a:t>Eavan McLoughlin</a:t>
            </a:r>
            <a:r>
              <a:rPr lang="en-US" sz="3200" b="1" dirty="0">
                <a:latin typeface="Arial" panose="020B0604020202020204" pitchFamily="34" charset="0"/>
                <a:cs typeface="Arial" panose="020B0604020202020204" pitchFamily="34" charset="0"/>
              </a:rPr>
              <a:t>, Mary Meegan, Niamh O’Boyle.</a:t>
            </a:r>
            <a:br>
              <a:rPr lang="en-IE" sz="3200" b="1" dirty="0">
                <a:latin typeface="Arial" panose="020B0604020202020204" pitchFamily="34" charset="0"/>
                <a:cs typeface="Arial" panose="020B0604020202020204" pitchFamily="34" charset="0"/>
              </a:rPr>
            </a:br>
            <a:r>
              <a:rPr lang="en-US" sz="3200" b="1" i="1" dirty="0">
                <a:latin typeface="Arial" panose="020B0604020202020204" pitchFamily="34" charset="0"/>
                <a:cs typeface="Arial" panose="020B0604020202020204" pitchFamily="34" charset="0"/>
              </a:rPr>
              <a:t>School of Pharmacy and Pharmaceutical Sciences, Trinity College Dublin, Ireland.</a:t>
            </a:r>
            <a:br>
              <a:rPr lang="en-IE" sz="3200" b="1" dirty="0">
                <a:latin typeface="Arial" panose="020B0604020202020204" pitchFamily="34" charset="0"/>
                <a:cs typeface="Arial" panose="020B0604020202020204" pitchFamily="34" charset="0"/>
              </a:rPr>
            </a:br>
            <a:r>
              <a:rPr lang="it-IT" sz="3200" b="1" dirty="0">
                <a:latin typeface="Arial" panose="020B0604020202020204" pitchFamily="34" charset="0"/>
                <a:cs typeface="Arial" panose="020B0604020202020204" pitchFamily="34" charset="0"/>
              </a:rPr>
              <a:t>E-mail: </a:t>
            </a:r>
            <a:r>
              <a:rPr lang="it-IT" sz="3200" b="1" u="sng" dirty="0">
                <a:latin typeface="Arial" panose="020B0604020202020204" pitchFamily="34" charset="0"/>
                <a:cs typeface="Arial" panose="020B0604020202020204" pitchFamily="34" charset="0"/>
                <a:hlinkClick r:id="rId2"/>
              </a:rPr>
              <a:t>mclougea@tcd.ie</a:t>
            </a:r>
            <a:endParaRPr lang="en-US" sz="32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232" y="38641352"/>
            <a:ext cx="27423189" cy="2504651"/>
          </a:xfrm>
          <a:prstGeom prst="rect">
            <a:avLst/>
          </a:prstGeom>
        </p:spPr>
      </p:pic>
      <p:pic>
        <p:nvPicPr>
          <p:cNvPr id="7" name="Picture 6">
            <a:extLst>
              <a:ext uri="{FF2B5EF4-FFF2-40B4-BE49-F238E27FC236}">
                <a16:creationId xmlns:a16="http://schemas.microsoft.com/office/drawing/2014/main" id="{F258CF7F-AA1F-5E4A-B1FA-0518168EB38F}"/>
              </a:ext>
            </a:extLst>
          </p:cNvPr>
          <p:cNvPicPr>
            <a:picLocks noChangeAspect="1"/>
          </p:cNvPicPr>
          <p:nvPr/>
        </p:nvPicPr>
        <p:blipFill rotWithShape="1">
          <a:blip r:embed="rId4"/>
          <a:srcRect l="10052" t="18319" r="9305" b="13337"/>
          <a:stretch/>
        </p:blipFill>
        <p:spPr>
          <a:xfrm>
            <a:off x="1513760" y="1450858"/>
            <a:ext cx="7516981" cy="2352792"/>
          </a:xfrm>
          <a:prstGeom prst="rect">
            <a:avLst/>
          </a:prstGeom>
        </p:spPr>
      </p:pic>
      <p:sp>
        <p:nvSpPr>
          <p:cNvPr id="45" name="TextBox 44">
            <a:extLst>
              <a:ext uri="{FF2B5EF4-FFF2-40B4-BE49-F238E27FC236}">
                <a16:creationId xmlns:a16="http://schemas.microsoft.com/office/drawing/2014/main" id="{0CCD5B9A-0258-7341-B411-0BCEA22845F3}"/>
              </a:ext>
            </a:extLst>
          </p:cNvPr>
          <p:cNvSpPr txBox="1"/>
          <p:nvPr/>
        </p:nvSpPr>
        <p:spPr>
          <a:xfrm>
            <a:off x="3684567" y="6533002"/>
            <a:ext cx="16283700" cy="2431435"/>
          </a:xfrm>
          <a:prstGeom prst="rect">
            <a:avLst/>
          </a:prstGeom>
          <a:effectLst>
            <a:glow rad="101600">
              <a:schemeClr val="accent4">
                <a:satMod val="175000"/>
                <a:alpha val="40000"/>
              </a:schemeClr>
            </a:glow>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IE" sz="2800" b="1" dirty="0"/>
              <a:t>Introduction</a:t>
            </a:r>
          </a:p>
          <a:p>
            <a:pPr algn="just"/>
            <a:r>
              <a:rPr lang="en-IE" sz="2000" dirty="0">
                <a:latin typeface="Arial" panose="020B0604020202020204" pitchFamily="34" charset="0"/>
                <a:cs typeface="Arial" panose="020B0604020202020204" pitchFamily="34" charset="0"/>
              </a:rPr>
              <a:t>Combretastatin A-4 (CA-4) is a potent anticancer drug isolated from the wood of the South African tree </a:t>
            </a:r>
            <a:r>
              <a:rPr lang="en-IE" sz="2000" i="1" dirty="0">
                <a:latin typeface="Arial" panose="020B0604020202020204" pitchFamily="34" charset="0"/>
                <a:cs typeface="Arial" panose="020B0604020202020204" pitchFamily="34" charset="0"/>
              </a:rPr>
              <a:t>Combretum </a:t>
            </a:r>
            <a:r>
              <a:rPr lang="en-IE" sz="2000" i="1" dirty="0" err="1">
                <a:latin typeface="Arial" panose="020B0604020202020204" pitchFamily="34" charset="0"/>
                <a:cs typeface="Arial" panose="020B0604020202020204" pitchFamily="34" charset="0"/>
              </a:rPr>
              <a:t>caffrum</a:t>
            </a:r>
            <a:r>
              <a:rPr lang="en-IE" sz="2000" i="1" dirty="0">
                <a:latin typeface="Arial" panose="020B0604020202020204" pitchFamily="34" charset="0"/>
                <a:cs typeface="Arial" panose="020B0604020202020204" pitchFamily="34" charset="0"/>
              </a:rPr>
              <a:t> </a:t>
            </a:r>
            <a:r>
              <a:rPr lang="en-IE" sz="2000" dirty="0">
                <a:latin typeface="Arial" panose="020B0604020202020204" pitchFamily="34" charset="0"/>
                <a:cs typeface="Arial" panose="020B0604020202020204" pitchFamily="34" charset="0"/>
              </a:rPr>
              <a:t>acting by</a:t>
            </a:r>
          </a:p>
          <a:p>
            <a:pPr algn="just"/>
            <a:r>
              <a:rPr lang="en-IE" sz="2000" dirty="0">
                <a:latin typeface="Arial" panose="020B0604020202020204" pitchFamily="34" charset="0"/>
                <a:cs typeface="Arial" panose="020B0604020202020204" pitchFamily="34" charset="0"/>
              </a:rPr>
              <a:t> inhibition of tubulin polymerisation. Isomerization of </a:t>
            </a:r>
            <a:r>
              <a:rPr lang="en-IE" sz="2000" i="1" dirty="0">
                <a:latin typeface="Arial" panose="020B0604020202020204" pitchFamily="34" charset="0"/>
                <a:cs typeface="Arial" panose="020B0604020202020204" pitchFamily="34" charset="0"/>
              </a:rPr>
              <a:t>cis</a:t>
            </a:r>
            <a:r>
              <a:rPr lang="en-IE" sz="2000" dirty="0">
                <a:latin typeface="Arial" panose="020B0604020202020204" pitchFamily="34" charset="0"/>
                <a:cs typeface="Arial" panose="020B0604020202020204" pitchFamily="34" charset="0"/>
              </a:rPr>
              <a:t> CA-4 to the </a:t>
            </a:r>
            <a:r>
              <a:rPr lang="en-IE" sz="2000" i="1" dirty="0">
                <a:latin typeface="Arial" panose="020B0604020202020204" pitchFamily="34" charset="0"/>
                <a:cs typeface="Arial" panose="020B0604020202020204" pitchFamily="34" charset="0"/>
              </a:rPr>
              <a:t>trans</a:t>
            </a:r>
            <a:r>
              <a:rPr lang="en-IE" sz="2000" dirty="0">
                <a:latin typeface="Arial" panose="020B0604020202020204" pitchFamily="34" charset="0"/>
                <a:cs typeface="Arial" panose="020B0604020202020204" pitchFamily="34" charset="0"/>
              </a:rPr>
              <a:t> form is observed both during storage and </a:t>
            </a:r>
            <a:r>
              <a:rPr lang="en-IE" sz="2000" i="1" dirty="0">
                <a:latin typeface="Arial" panose="020B0604020202020204" pitchFamily="34" charset="0"/>
                <a:cs typeface="Arial" panose="020B0604020202020204" pitchFamily="34" charset="0"/>
              </a:rPr>
              <a:t>in vivo</a:t>
            </a:r>
            <a:r>
              <a:rPr lang="en-IE" sz="2000" dirty="0">
                <a:latin typeface="Arial" panose="020B0604020202020204" pitchFamily="34" charset="0"/>
                <a:cs typeface="Arial" panose="020B0604020202020204" pitchFamily="34" charset="0"/>
              </a:rPr>
              <a:t> during metabolism. </a:t>
            </a:r>
          </a:p>
          <a:p>
            <a:pPr algn="just"/>
            <a:r>
              <a:rPr lang="en-IE" sz="2000" dirty="0">
                <a:latin typeface="Arial" panose="020B0604020202020204" pitchFamily="34" charset="0"/>
                <a:cs typeface="Arial" panose="020B0604020202020204" pitchFamily="34" charset="0"/>
              </a:rPr>
              <a:t>This dramatically reduces </a:t>
            </a:r>
            <a:r>
              <a:rPr lang="en-IE" sz="2000" dirty="0" err="1">
                <a:latin typeface="Arial" panose="020B0604020202020204" pitchFamily="34" charset="0"/>
                <a:cs typeface="Arial" panose="020B0604020202020204" pitchFamily="34" charset="0"/>
              </a:rPr>
              <a:t>antitumour</a:t>
            </a:r>
            <a:r>
              <a:rPr lang="en-IE" sz="2000" dirty="0">
                <a:latin typeface="Arial" panose="020B0604020202020204" pitchFamily="34" charset="0"/>
                <a:cs typeface="Arial" panose="020B0604020202020204" pitchFamily="34" charset="0"/>
              </a:rPr>
              <a:t> activity. Our group has previously synthesized novel 3-hydroxy-1,4-diaryl-2-azetidinones by Staudinger </a:t>
            </a:r>
          </a:p>
          <a:p>
            <a:pPr algn="just"/>
            <a:r>
              <a:rPr lang="en-IE" sz="2000" dirty="0">
                <a:latin typeface="Arial" panose="020B0604020202020204" pitchFamily="34" charset="0"/>
                <a:cs typeface="Arial" panose="020B0604020202020204" pitchFamily="34" charset="0"/>
              </a:rPr>
              <a:t>reaction, inducing </a:t>
            </a:r>
            <a:r>
              <a:rPr lang="en-IE" sz="2000" i="1" dirty="0">
                <a:latin typeface="Arial" panose="020B0604020202020204" pitchFamily="34" charset="0"/>
                <a:cs typeface="Arial" panose="020B0604020202020204" pitchFamily="34" charset="0"/>
              </a:rPr>
              <a:t>cis</a:t>
            </a:r>
            <a:r>
              <a:rPr lang="en-IE" sz="2000" dirty="0">
                <a:latin typeface="Arial" panose="020B0604020202020204" pitchFamily="34" charset="0"/>
                <a:cs typeface="Arial" panose="020B0604020202020204" pitchFamily="34" charset="0"/>
              </a:rPr>
              <a:t>-restriction and</a:t>
            </a:r>
            <a:r>
              <a:rPr lang="en-IE" sz="2000" i="1" dirty="0">
                <a:latin typeface="Arial" panose="020B0604020202020204" pitchFamily="34" charset="0"/>
                <a:cs typeface="Arial" panose="020B0604020202020204" pitchFamily="34" charset="0"/>
              </a:rPr>
              <a:t> </a:t>
            </a:r>
            <a:r>
              <a:rPr lang="en-IE" sz="2000" dirty="0">
                <a:latin typeface="Arial" panose="020B0604020202020204" pitchFamily="34" charset="0"/>
                <a:cs typeface="Arial" panose="020B0604020202020204" pitchFamily="34" charset="0"/>
              </a:rPr>
              <a:t>overcoming the problem of isomerisation of CA-4. A number of </a:t>
            </a:r>
            <a:r>
              <a:rPr lang="en-IE" sz="2000" i="1" dirty="0">
                <a:latin typeface="Arial" panose="020B0604020202020204" pitchFamily="34" charset="0"/>
                <a:cs typeface="Arial" panose="020B0604020202020204" pitchFamily="34" charset="0"/>
              </a:rPr>
              <a:t>trans</a:t>
            </a:r>
            <a:r>
              <a:rPr lang="en-IE" sz="2000" dirty="0">
                <a:latin typeface="Arial" panose="020B0604020202020204" pitchFamily="34" charset="0"/>
                <a:cs typeface="Arial" panose="020B0604020202020204" pitchFamily="34" charset="0"/>
              </a:rPr>
              <a:t> beta-lactams have shown </a:t>
            </a:r>
          </a:p>
          <a:p>
            <a:pPr algn="just"/>
            <a:r>
              <a:rPr lang="en-IE" sz="2000" dirty="0">
                <a:latin typeface="Arial" panose="020B0604020202020204" pitchFamily="34" charset="0"/>
                <a:cs typeface="Arial" panose="020B0604020202020204" pitchFamily="34" charset="0"/>
              </a:rPr>
              <a:t>potent nanomolar antiproliferative activity in MCF-7 breast cancer cells with enhanced activity relative to CA-4.</a:t>
            </a:r>
          </a:p>
          <a:p>
            <a:pPr algn="just"/>
            <a:endParaRPr lang="en-IE" sz="24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B2F5214-7BAC-5049-BBC8-75C185DA0A7F}"/>
              </a:ext>
            </a:extLst>
          </p:cNvPr>
          <p:cNvSpPr txBox="1"/>
          <p:nvPr/>
        </p:nvSpPr>
        <p:spPr>
          <a:xfrm>
            <a:off x="4690478" y="9161591"/>
            <a:ext cx="10624457" cy="1940957"/>
          </a:xfrm>
          <a:prstGeom prst="roundRect">
            <a:avLst/>
          </a:prstGeom>
          <a:effectLst>
            <a:glow rad="101600">
              <a:schemeClr val="accent4">
                <a:satMod val="175000"/>
                <a:alpha val="40000"/>
              </a:schemeClr>
            </a:glow>
            <a:outerShdw blurRad="50800" dist="38100" dir="13500000" algn="b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2800" b="1" dirty="0">
                <a:latin typeface="Arial" panose="020B0604020202020204" pitchFamily="34" charset="0"/>
                <a:cs typeface="Arial" panose="020B0604020202020204" pitchFamily="34" charset="0"/>
              </a:rPr>
              <a:t>First Aim: </a:t>
            </a:r>
            <a:r>
              <a:rPr lang="en-IE" sz="2800" b="1" i="1" dirty="0">
                <a:latin typeface="Arial" panose="020B0604020202020204" pitchFamily="34" charset="0"/>
                <a:cs typeface="Arial" panose="020B0604020202020204" pitchFamily="34" charset="0"/>
              </a:rPr>
              <a:t>Staudinger Optimisation </a:t>
            </a:r>
            <a:endParaRPr lang="en-IE" sz="2800" b="1" dirty="0">
              <a:latin typeface="Arial" panose="020B0604020202020204" pitchFamily="34" charset="0"/>
              <a:cs typeface="Arial" panose="020B0604020202020204" pitchFamily="34" charset="0"/>
            </a:endParaRPr>
          </a:p>
          <a:p>
            <a:pPr algn="just"/>
            <a:r>
              <a:rPr lang="en-IE" sz="2000" dirty="0">
                <a:latin typeface="Arial" panose="020B0604020202020204" pitchFamily="34" charset="0"/>
                <a:cs typeface="Arial" panose="020B0604020202020204" pitchFamily="34" charset="0"/>
              </a:rPr>
              <a:t>Determine the necessary conditions to </a:t>
            </a:r>
            <a:r>
              <a:rPr lang="en-IE" sz="2000" b="1" dirty="0">
                <a:latin typeface="Arial" panose="020B0604020202020204" pitchFamily="34" charset="0"/>
                <a:cs typeface="Arial" panose="020B0604020202020204" pitchFamily="34" charset="0"/>
              </a:rPr>
              <a:t>optimise the yield of the </a:t>
            </a:r>
            <a:r>
              <a:rPr lang="en-IE" sz="2000" b="1" i="1" dirty="0">
                <a:latin typeface="Arial" panose="020B0604020202020204" pitchFamily="34" charset="0"/>
                <a:cs typeface="Arial" panose="020B0604020202020204" pitchFamily="34" charset="0"/>
              </a:rPr>
              <a:t>trans</a:t>
            </a:r>
            <a:r>
              <a:rPr lang="en-IE" sz="2000" b="1" dirty="0">
                <a:latin typeface="Arial" panose="020B0604020202020204" pitchFamily="34" charset="0"/>
                <a:cs typeface="Arial" panose="020B0604020202020204" pitchFamily="34" charset="0"/>
              </a:rPr>
              <a:t> isomer</a:t>
            </a:r>
            <a:r>
              <a:rPr lang="en-IE" sz="2000" dirty="0">
                <a:latin typeface="Arial" panose="020B0604020202020204" pitchFamily="34" charset="0"/>
                <a:cs typeface="Arial" panose="020B0604020202020204" pitchFamily="34" charset="0"/>
              </a:rPr>
              <a:t> of 3-hydroxy-1,4-diaryl-2-azetidinones in the Staudinger reaction. </a:t>
            </a:r>
            <a:r>
              <a:rPr lang="en-IE" sz="2000" i="1" dirty="0">
                <a:latin typeface="Arial" panose="020B0604020202020204" pitchFamily="34" charset="0"/>
                <a:cs typeface="Arial" panose="020B0604020202020204" pitchFamily="34" charset="0"/>
              </a:rPr>
              <a:t>Trans</a:t>
            </a:r>
            <a:r>
              <a:rPr lang="en-IE" sz="2000" dirty="0">
                <a:latin typeface="Arial" panose="020B0604020202020204" pitchFamily="34" charset="0"/>
                <a:cs typeface="Arial" panose="020B0604020202020204" pitchFamily="34" charset="0"/>
              </a:rPr>
              <a:t> isomers of 3-substituted-2-azetidinones are up to 50 times more potent than the corresponding </a:t>
            </a:r>
            <a:r>
              <a:rPr lang="en-IE" sz="2000" i="1" dirty="0">
                <a:latin typeface="Arial" panose="020B0604020202020204" pitchFamily="34" charset="0"/>
                <a:cs typeface="Arial" panose="020B0604020202020204" pitchFamily="34" charset="0"/>
              </a:rPr>
              <a:t>cis </a:t>
            </a:r>
            <a:r>
              <a:rPr lang="en-IE" sz="2000" dirty="0">
                <a:latin typeface="Arial" panose="020B0604020202020204" pitchFamily="34" charset="0"/>
                <a:cs typeface="Arial" panose="020B0604020202020204" pitchFamily="34" charset="0"/>
              </a:rPr>
              <a:t>derivatives.</a:t>
            </a:r>
          </a:p>
        </p:txBody>
      </p:sp>
      <p:sp>
        <p:nvSpPr>
          <p:cNvPr id="47" name="TextBox 46">
            <a:extLst>
              <a:ext uri="{FF2B5EF4-FFF2-40B4-BE49-F238E27FC236}">
                <a16:creationId xmlns:a16="http://schemas.microsoft.com/office/drawing/2014/main" id="{2EE4717C-63E9-2248-AA7E-5859CCA9D0EF}"/>
              </a:ext>
            </a:extLst>
          </p:cNvPr>
          <p:cNvSpPr txBox="1"/>
          <p:nvPr/>
        </p:nvSpPr>
        <p:spPr>
          <a:xfrm>
            <a:off x="15512341" y="9177436"/>
            <a:ext cx="8853403" cy="1940957"/>
          </a:xfrm>
          <a:prstGeom prst="roundRect">
            <a:avLst/>
          </a:prstGeom>
          <a:effectLst>
            <a:glow rad="101600">
              <a:schemeClr val="accent4">
                <a:satMod val="175000"/>
                <a:alpha val="40000"/>
              </a:schemeClr>
            </a:glow>
            <a:outerShdw blurRad="50800" dist="38100" dir="10800000" algn="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2800" b="1" dirty="0">
                <a:latin typeface="Arial" panose="020B0604020202020204" pitchFamily="34" charset="0"/>
                <a:cs typeface="Arial" panose="020B0604020202020204" pitchFamily="34" charset="0"/>
              </a:rPr>
              <a:t>Second Aim: </a:t>
            </a:r>
            <a:r>
              <a:rPr lang="en-IE" sz="2800" b="1" i="1" dirty="0">
                <a:latin typeface="Arial" panose="020B0604020202020204" pitchFamily="34" charset="0"/>
                <a:cs typeface="Arial" panose="020B0604020202020204" pitchFamily="34" charset="0"/>
              </a:rPr>
              <a:t>Enantiomer Resolution </a:t>
            </a:r>
          </a:p>
          <a:p>
            <a:pPr algn="just"/>
            <a:r>
              <a:rPr lang="en-IE" sz="2000" b="1" dirty="0">
                <a:latin typeface="Arial" panose="020B0604020202020204" pitchFamily="34" charset="0"/>
                <a:cs typeface="Arial" panose="020B0604020202020204" pitchFamily="34" charset="0"/>
              </a:rPr>
              <a:t>Isolation of enantiomers</a:t>
            </a:r>
            <a:r>
              <a:rPr lang="en-IE" sz="2000" dirty="0">
                <a:latin typeface="Arial" panose="020B0604020202020204" pitchFamily="34" charset="0"/>
                <a:cs typeface="Arial" panose="020B0604020202020204" pitchFamily="34" charset="0"/>
              </a:rPr>
              <a:t> of the most potent </a:t>
            </a:r>
            <a:r>
              <a:rPr lang="en-IE" sz="2000" dirty="0" err="1">
                <a:latin typeface="Arial" panose="020B0604020202020204" pitchFamily="34" charset="0"/>
                <a:cs typeface="Arial" panose="020B0604020202020204" pitchFamily="34" charset="0"/>
              </a:rPr>
              <a:t>azetidinones</a:t>
            </a:r>
            <a:r>
              <a:rPr lang="en-IE" sz="2000" dirty="0">
                <a:latin typeface="Arial" panose="020B0604020202020204" pitchFamily="34" charset="0"/>
                <a:cs typeface="Arial" panose="020B0604020202020204" pitchFamily="34" charset="0"/>
              </a:rPr>
              <a:t> by formation of diastereomers and separation by column chromatography. </a:t>
            </a:r>
            <a:r>
              <a:rPr lang="en-IE" sz="2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Levo</a:t>
            </a:r>
            <a:r>
              <a:rPr lang="en-IE"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and dextro-rotatory enantiomers may differ in biological activity relative to one another.</a:t>
            </a:r>
          </a:p>
        </p:txBody>
      </p:sp>
      <p:pic>
        <p:nvPicPr>
          <p:cNvPr id="48" name="Picture 47">
            <a:extLst>
              <a:ext uri="{FF2B5EF4-FFF2-40B4-BE49-F238E27FC236}">
                <a16:creationId xmlns:a16="http://schemas.microsoft.com/office/drawing/2014/main" id="{29BB34CF-CD0B-0A45-A506-DB186A236360}"/>
              </a:ext>
            </a:extLst>
          </p:cNvPr>
          <p:cNvPicPr>
            <a:picLocks noChangeAspect="1"/>
          </p:cNvPicPr>
          <p:nvPr/>
        </p:nvPicPr>
        <p:blipFill>
          <a:blip r:embed="rId5"/>
          <a:stretch>
            <a:fillRect/>
          </a:stretch>
        </p:blipFill>
        <p:spPr>
          <a:xfrm>
            <a:off x="20085490" y="6494554"/>
            <a:ext cx="5898592" cy="2615413"/>
          </a:xfrm>
          <a:prstGeom prst="rect">
            <a:avLst/>
          </a:prstGeom>
        </p:spPr>
      </p:pic>
      <p:pic>
        <p:nvPicPr>
          <p:cNvPr id="49" name="Content Placeholder 48">
            <a:extLst>
              <a:ext uri="{FF2B5EF4-FFF2-40B4-BE49-F238E27FC236}">
                <a16:creationId xmlns:a16="http://schemas.microsoft.com/office/drawing/2014/main" id="{B69F501C-4060-B44B-BF61-4E5A517E22E5}"/>
              </a:ext>
            </a:extLst>
          </p:cNvPr>
          <p:cNvPicPr>
            <a:picLocks noGrp="1" noChangeAspect="1"/>
          </p:cNvPicPr>
          <p:nvPr>
            <p:ph idx="1"/>
          </p:nvPr>
        </p:nvPicPr>
        <p:blipFill>
          <a:blip r:embed="rId6"/>
          <a:stretch>
            <a:fillRect/>
          </a:stretch>
        </p:blipFill>
        <p:spPr>
          <a:xfrm>
            <a:off x="9501317" y="11584068"/>
            <a:ext cx="11625518" cy="14940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2" name="TextBox 51">
            <a:extLst>
              <a:ext uri="{FF2B5EF4-FFF2-40B4-BE49-F238E27FC236}">
                <a16:creationId xmlns:a16="http://schemas.microsoft.com/office/drawing/2014/main" id="{5A8F0E92-A11A-5045-BE4D-AB43D16ECEEB}"/>
              </a:ext>
            </a:extLst>
          </p:cNvPr>
          <p:cNvSpPr txBox="1"/>
          <p:nvPr/>
        </p:nvSpPr>
        <p:spPr>
          <a:xfrm>
            <a:off x="1534202" y="11584068"/>
            <a:ext cx="7696495" cy="8309967"/>
          </a:xfrm>
          <a:prstGeom prst="rect">
            <a:avLst/>
          </a:prstGeom>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2800" b="1" dirty="0">
                <a:latin typeface="Arial" panose="020B0604020202020204" pitchFamily="34" charset="0"/>
                <a:cs typeface="Arial" panose="020B0604020202020204" pitchFamily="34" charset="0"/>
              </a:rPr>
              <a:t>Pathways for </a:t>
            </a:r>
            <a:r>
              <a:rPr lang="en-IE" sz="2800" b="1" i="1" dirty="0">
                <a:latin typeface="Arial" panose="020B0604020202020204" pitchFamily="34" charset="0"/>
                <a:cs typeface="Arial" panose="020B0604020202020204" pitchFamily="34" charset="0"/>
              </a:rPr>
              <a:t>cis</a:t>
            </a:r>
            <a:r>
              <a:rPr lang="en-IE" sz="2800" b="1" dirty="0">
                <a:latin typeface="Arial" panose="020B0604020202020204" pitchFamily="34" charset="0"/>
                <a:cs typeface="Arial" panose="020B0604020202020204" pitchFamily="34" charset="0"/>
              </a:rPr>
              <a:t> &amp; </a:t>
            </a:r>
            <a:r>
              <a:rPr lang="en-IE" sz="2800" b="1" i="1" dirty="0">
                <a:latin typeface="Arial" panose="020B0604020202020204" pitchFamily="34" charset="0"/>
                <a:cs typeface="Arial" panose="020B0604020202020204" pitchFamily="34" charset="0"/>
              </a:rPr>
              <a:t>trans</a:t>
            </a:r>
            <a:r>
              <a:rPr lang="en-IE" sz="2800" b="1" dirty="0">
                <a:latin typeface="Arial" panose="020B0604020202020204" pitchFamily="34" charset="0"/>
                <a:cs typeface="Arial" panose="020B0604020202020204" pitchFamily="34" charset="0"/>
              </a:rPr>
              <a:t> </a:t>
            </a:r>
            <a:r>
              <a:rPr lang="en-IE" sz="2800" dirty="0">
                <a:latin typeface="Arial" panose="020B0604020202020204" pitchFamily="34" charset="0"/>
                <a:cs typeface="Arial" panose="020B0604020202020204" pitchFamily="34" charset="0"/>
                <a:sym typeface="Symbol" pitchFamily="2" charset="2"/>
              </a:rPr>
              <a:t></a:t>
            </a:r>
            <a:r>
              <a:rPr lang="en-IE" sz="2800" b="1" dirty="0">
                <a:latin typeface="Arial" panose="020B0604020202020204" pitchFamily="34" charset="0"/>
                <a:cs typeface="Arial" panose="020B0604020202020204" pitchFamily="34" charset="0"/>
              </a:rPr>
              <a:t>-lactam isomer product formation during Staudinger syntheses</a:t>
            </a: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IE"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Relative stereochemistry </a:t>
            </a:r>
            <a:r>
              <a:rPr lang="en-GB" sz="1800" dirty="0">
                <a:latin typeface="Arial" panose="020B0604020202020204" pitchFamily="34" charset="0"/>
                <a:cs typeface="Arial" panose="020B0604020202020204" pitchFamily="34" charset="0"/>
              </a:rPr>
              <a:t>is </a:t>
            </a:r>
            <a:r>
              <a:rPr lang="en-GB" sz="1800" b="1" dirty="0">
                <a:latin typeface="Arial" panose="020B0604020202020204" pitchFamily="34" charset="0"/>
                <a:cs typeface="Arial" panose="020B0604020202020204" pitchFamily="34" charset="0"/>
              </a:rPr>
              <a:t>determined </a:t>
            </a:r>
            <a:r>
              <a:rPr lang="en-GB" sz="1800" dirty="0">
                <a:latin typeface="Arial" panose="020B0604020202020204" pitchFamily="34" charset="0"/>
                <a:cs typeface="Arial" panose="020B0604020202020204" pitchFamily="34" charset="0"/>
              </a:rPr>
              <a:t>by the </a:t>
            </a:r>
            <a:r>
              <a:rPr lang="en-GB" sz="1800" b="1" dirty="0">
                <a:latin typeface="Arial" panose="020B0604020202020204" pitchFamily="34" charset="0"/>
                <a:cs typeface="Arial" panose="020B0604020202020204" pitchFamily="34" charset="0"/>
              </a:rPr>
              <a:t>rate of ring closure</a:t>
            </a:r>
            <a:r>
              <a:rPr lang="en-GB" sz="1800" dirty="0">
                <a:latin typeface="Arial" panose="020B0604020202020204" pitchFamily="34" charset="0"/>
                <a:cs typeface="Arial" panose="020B0604020202020204" pitchFamily="34" charset="0"/>
              </a:rPr>
              <a:t>; </a:t>
            </a:r>
            <a:r>
              <a:rPr lang="en-IE" sz="1800" dirty="0">
                <a:latin typeface="Arial" panose="020B0604020202020204" pitchFamily="34" charset="0"/>
                <a:cs typeface="Arial" panose="020B0604020202020204" pitchFamily="34" charset="0"/>
              </a:rPr>
              <a:t>controlled by </a:t>
            </a:r>
            <a:r>
              <a:rPr lang="en-IE" sz="1800" b="1" dirty="0">
                <a:latin typeface="Arial" panose="020B0604020202020204" pitchFamily="34" charset="0"/>
                <a:cs typeface="Arial" panose="020B0604020202020204" pitchFamily="34" charset="0"/>
              </a:rPr>
              <a:t>two</a:t>
            </a:r>
            <a:r>
              <a:rPr lang="en-IE" sz="1800" dirty="0">
                <a:latin typeface="Arial" panose="020B0604020202020204" pitchFamily="34" charset="0"/>
                <a:cs typeface="Arial" panose="020B0604020202020204" pitchFamily="34" charset="0"/>
              </a:rPr>
              <a:t> competing factors: </a:t>
            </a:r>
          </a:p>
          <a:p>
            <a:pPr marL="457200" indent="-457200">
              <a:buFont typeface="+mj-lt"/>
              <a:buAutoNum type="arabicPeriod"/>
            </a:pPr>
            <a:r>
              <a:rPr lang="en-GB" sz="1800" dirty="0">
                <a:latin typeface="Arial" panose="020B0604020202020204" pitchFamily="34" charset="0"/>
                <a:cs typeface="Arial" panose="020B0604020202020204" pitchFamily="34" charset="0"/>
              </a:rPr>
              <a:t>Competition for direct ring closure</a:t>
            </a:r>
          </a:p>
          <a:p>
            <a:pPr marL="457200" indent="-457200">
              <a:buFont typeface="+mj-lt"/>
              <a:buAutoNum type="arabicPeriod"/>
            </a:pPr>
            <a:r>
              <a:rPr lang="en-GB" sz="1800" dirty="0">
                <a:latin typeface="Arial" panose="020B0604020202020204" pitchFamily="34" charset="0"/>
                <a:cs typeface="Arial" panose="020B0604020202020204" pitchFamily="34" charset="0"/>
              </a:rPr>
              <a:t>Isomerization of zwitterionic intermediate.</a:t>
            </a:r>
          </a:p>
          <a:p>
            <a:pPr marL="1200150" lvl="2"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Product is </a:t>
            </a:r>
            <a:r>
              <a:rPr lang="en-GB" sz="1800" i="1" dirty="0">
                <a:latin typeface="Arial" panose="020B0604020202020204" pitchFamily="34" charset="0"/>
                <a:cs typeface="Arial" panose="020B0604020202020204" pitchFamily="34" charset="0"/>
              </a:rPr>
              <a:t>cis</a:t>
            </a:r>
            <a:r>
              <a:rPr lang="en-GB" sz="1800" dirty="0">
                <a:latin typeface="Arial" panose="020B0604020202020204" pitchFamily="34" charset="0"/>
                <a:cs typeface="Arial" panose="020B0604020202020204" pitchFamily="34" charset="0"/>
              </a:rPr>
              <a:t> if k</a:t>
            </a:r>
            <a:r>
              <a:rPr lang="en-GB" sz="1800" baseline="-25000" dirty="0">
                <a:latin typeface="Arial" panose="020B0604020202020204" pitchFamily="34" charset="0"/>
                <a:cs typeface="Arial" panose="020B0604020202020204" pitchFamily="34" charset="0"/>
              </a:rPr>
              <a:t>1</a:t>
            </a:r>
            <a:r>
              <a:rPr lang="en-GB" sz="1800" dirty="0">
                <a:latin typeface="Arial" panose="020B0604020202020204" pitchFamily="34" charset="0"/>
                <a:cs typeface="Arial" panose="020B0604020202020204" pitchFamily="34" charset="0"/>
              </a:rPr>
              <a:t> &gt; k</a:t>
            </a:r>
            <a:r>
              <a:rPr lang="en-GB" sz="1800" baseline="-25000" dirty="0">
                <a:latin typeface="Arial" panose="020B0604020202020204" pitchFamily="34" charset="0"/>
                <a:cs typeface="Arial" panose="020B0604020202020204" pitchFamily="34" charset="0"/>
              </a:rPr>
              <a:t>2</a:t>
            </a:r>
            <a:r>
              <a:rPr lang="en-GB" sz="1800" dirty="0">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If k</a:t>
            </a:r>
            <a:r>
              <a:rPr lang="en-GB" sz="1800" baseline="-25000" dirty="0">
                <a:latin typeface="Arial" panose="020B0604020202020204" pitchFamily="34" charset="0"/>
                <a:cs typeface="Arial" panose="020B0604020202020204" pitchFamily="34" charset="0"/>
              </a:rPr>
              <a:t>2</a:t>
            </a:r>
            <a:r>
              <a:rPr lang="en-GB" sz="1800" dirty="0">
                <a:latin typeface="Arial" panose="020B0604020202020204" pitchFamily="34" charset="0"/>
                <a:cs typeface="Arial" panose="020B0604020202020204" pitchFamily="34" charset="0"/>
              </a:rPr>
              <a:t> = k</a:t>
            </a:r>
            <a:r>
              <a:rPr lang="en-GB" sz="1800" baseline="-25000" dirty="0">
                <a:latin typeface="Arial" panose="020B0604020202020204" pitchFamily="34" charset="0"/>
                <a:cs typeface="Arial" panose="020B0604020202020204" pitchFamily="34" charset="0"/>
              </a:rPr>
              <a:t>1</a:t>
            </a:r>
            <a:r>
              <a:rPr lang="en-GB" sz="1800" dirty="0">
                <a:latin typeface="Arial" panose="020B0604020202020204" pitchFamily="34" charset="0"/>
                <a:cs typeface="Arial" panose="020B0604020202020204" pitchFamily="34" charset="0"/>
              </a:rPr>
              <a:t> it, product is a mixture of </a:t>
            </a:r>
            <a:r>
              <a:rPr lang="en-GB" sz="1800" i="1" dirty="0">
                <a:latin typeface="Arial" panose="020B0604020202020204" pitchFamily="34" charset="0"/>
                <a:cs typeface="Arial" panose="020B0604020202020204" pitchFamily="34" charset="0"/>
              </a:rPr>
              <a:t>cis</a:t>
            </a:r>
            <a:r>
              <a:rPr lang="en-GB" sz="1800" dirty="0">
                <a:latin typeface="Arial" panose="020B0604020202020204" pitchFamily="34" charset="0"/>
                <a:cs typeface="Arial" panose="020B0604020202020204" pitchFamily="34" charset="0"/>
              </a:rPr>
              <a:t> &amp; </a:t>
            </a:r>
            <a:r>
              <a:rPr lang="en-GB" sz="1800" i="1" dirty="0">
                <a:latin typeface="Arial" panose="020B0604020202020204" pitchFamily="34" charset="0"/>
                <a:cs typeface="Arial" panose="020B0604020202020204" pitchFamily="34" charset="0"/>
              </a:rPr>
              <a:t>trans</a:t>
            </a:r>
            <a:endParaRPr lang="en-GB" sz="18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Zwitterionic intermediate must be allowed time to isomerize in situ. </a:t>
            </a:r>
          </a:p>
          <a:p>
            <a:pPr marL="1200150" lvl="2"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An </a:t>
            </a:r>
            <a:r>
              <a:rPr lang="en-GB" sz="1800" b="1" dirty="0">
                <a:latin typeface="Arial" panose="020B0604020202020204" pitchFamily="34" charset="0"/>
                <a:cs typeface="Arial" panose="020B0604020202020204" pitchFamily="34" charset="0"/>
              </a:rPr>
              <a:t>acid chloride </a:t>
            </a:r>
            <a:r>
              <a:rPr lang="en-GB" sz="1800" dirty="0">
                <a:latin typeface="Arial" panose="020B0604020202020204" pitchFamily="34" charset="0"/>
                <a:cs typeface="Arial" panose="020B0604020202020204" pitchFamily="34" charset="0"/>
              </a:rPr>
              <a:t>with an </a:t>
            </a:r>
            <a:r>
              <a:rPr lang="en-GB" sz="1800" b="1" dirty="0">
                <a:latin typeface="Arial" panose="020B0604020202020204" pitchFamily="34" charset="0"/>
                <a:cs typeface="Arial" panose="020B0604020202020204" pitchFamily="34" charset="0"/>
              </a:rPr>
              <a:t>electron withdrawing group  </a:t>
            </a:r>
            <a:r>
              <a:rPr lang="en-GB" sz="1800" dirty="0">
                <a:latin typeface="Arial" panose="020B0604020202020204" pitchFamily="34" charset="0"/>
                <a:cs typeface="Arial" panose="020B0604020202020204" pitchFamily="34" charset="0"/>
              </a:rPr>
              <a:t>decreases the nucleophilicity of the enolate anion. </a:t>
            </a:r>
          </a:p>
          <a:p>
            <a:pPr marL="1657350" lvl="3"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In optimised conditions will allow for isomerization (k</a:t>
            </a:r>
            <a:r>
              <a:rPr lang="en-GB" sz="1800" baseline="-25000" dirty="0">
                <a:latin typeface="Arial" panose="020B0604020202020204" pitchFamily="34" charset="0"/>
                <a:cs typeface="Arial" panose="020B0604020202020204" pitchFamily="34" charset="0"/>
              </a:rPr>
              <a:t>2</a:t>
            </a:r>
            <a:r>
              <a:rPr lang="en-GB" sz="1800" dirty="0">
                <a:latin typeface="Arial" panose="020B0604020202020204" pitchFamily="34" charset="0"/>
                <a:cs typeface="Arial" panose="020B0604020202020204" pitchFamily="34" charset="0"/>
              </a:rPr>
              <a:t>) to allow for trans ring closure</a:t>
            </a:r>
            <a:r>
              <a:rPr lang="en-GB" sz="1800" dirty="0">
                <a:latin typeface="Times" pitchFamily="2" charset="0"/>
              </a:rPr>
              <a:t>.</a:t>
            </a:r>
          </a:p>
        </p:txBody>
      </p:sp>
      <p:pic>
        <p:nvPicPr>
          <p:cNvPr id="51" name="Picture 50">
            <a:extLst>
              <a:ext uri="{FF2B5EF4-FFF2-40B4-BE49-F238E27FC236}">
                <a16:creationId xmlns:a16="http://schemas.microsoft.com/office/drawing/2014/main" id="{EFB45FCA-3B19-2C45-897C-2205FA541A1B}"/>
              </a:ext>
            </a:extLst>
          </p:cNvPr>
          <p:cNvPicPr/>
          <p:nvPr/>
        </p:nvPicPr>
        <p:blipFill>
          <a:blip r:embed="rId7"/>
          <a:stretch>
            <a:fillRect/>
          </a:stretch>
        </p:blipFill>
        <p:spPr>
          <a:xfrm>
            <a:off x="1646561" y="13289880"/>
            <a:ext cx="7377909" cy="2890377"/>
          </a:xfrm>
          <a:prstGeom prst="rect">
            <a:avLst/>
          </a:prstGeom>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pic>
      <p:sp>
        <p:nvSpPr>
          <p:cNvPr id="53" name="TextBox 52">
            <a:extLst>
              <a:ext uri="{FF2B5EF4-FFF2-40B4-BE49-F238E27FC236}">
                <a16:creationId xmlns:a16="http://schemas.microsoft.com/office/drawing/2014/main" id="{41886B6C-4BC5-4040-891A-9FA98A627CAA}"/>
              </a:ext>
            </a:extLst>
          </p:cNvPr>
          <p:cNvSpPr txBox="1"/>
          <p:nvPr/>
        </p:nvSpPr>
        <p:spPr>
          <a:xfrm>
            <a:off x="1522188" y="20423721"/>
            <a:ext cx="7713882" cy="1323439"/>
          </a:xfrm>
          <a:prstGeom prst="rect">
            <a:avLst/>
          </a:prstGeom>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2000" b="1" baseline="30000" dirty="0">
                <a:latin typeface="Arial" panose="020B0604020202020204" pitchFamily="34" charset="0"/>
                <a:cs typeface="Arial" panose="020B0604020202020204" pitchFamily="34" charset="0"/>
              </a:rPr>
              <a:t>1</a:t>
            </a:r>
            <a:r>
              <a:rPr lang="en-IE" sz="2000" b="1" dirty="0">
                <a:latin typeface="Arial" panose="020B0604020202020204" pitchFamily="34" charset="0"/>
                <a:cs typeface="Arial" panose="020B0604020202020204" pitchFamily="34" charset="0"/>
              </a:rPr>
              <a:t>H NMR of H</a:t>
            </a:r>
            <a:r>
              <a:rPr lang="en-IE" sz="2000" b="1" baseline="-25000" dirty="0">
                <a:latin typeface="Arial" panose="020B0604020202020204" pitchFamily="34" charset="0"/>
                <a:cs typeface="Arial" panose="020B0604020202020204" pitchFamily="34" charset="0"/>
              </a:rPr>
              <a:t>3 &amp; </a:t>
            </a:r>
            <a:r>
              <a:rPr lang="en-IE" sz="2000" b="1" dirty="0">
                <a:latin typeface="Arial" panose="020B0604020202020204" pitchFamily="34" charset="0"/>
                <a:cs typeface="Arial" panose="020B0604020202020204" pitchFamily="34" charset="0"/>
              </a:rPr>
              <a:t>H</a:t>
            </a:r>
            <a:r>
              <a:rPr lang="en-IE" sz="2000" b="1" baseline="-25000" dirty="0">
                <a:latin typeface="Arial" panose="020B0604020202020204" pitchFamily="34" charset="0"/>
                <a:cs typeface="Arial" panose="020B0604020202020204" pitchFamily="34" charset="0"/>
              </a:rPr>
              <a:t>4  </a:t>
            </a:r>
            <a:r>
              <a:rPr lang="en-IE" sz="2000" b="1" dirty="0">
                <a:latin typeface="Arial" panose="020B0604020202020204" pitchFamily="34" charset="0"/>
                <a:cs typeface="Arial" panose="020B0604020202020204" pitchFamily="34" charset="0"/>
              </a:rPr>
              <a:t>doublets</a:t>
            </a:r>
          </a:p>
          <a:p>
            <a:pPr algn="just"/>
            <a:r>
              <a:rPr lang="en-IE" sz="2000" b="1" i="1" dirty="0">
                <a:latin typeface="Arial" panose="020B0604020202020204" pitchFamily="34" charset="0"/>
                <a:cs typeface="Arial" panose="020B0604020202020204" pitchFamily="34" charset="0"/>
              </a:rPr>
              <a:t>β-Lactam proton integration indicates relative </a:t>
            </a:r>
            <a:r>
              <a:rPr lang="en-IE" sz="2000" b="1" i="1" dirty="0" err="1">
                <a:latin typeface="Arial" panose="020B0604020202020204" pitchFamily="34" charset="0"/>
                <a:cs typeface="Arial" panose="020B0604020202020204" pitchFamily="34" charset="0"/>
              </a:rPr>
              <a:t>cis:trans</a:t>
            </a:r>
            <a:r>
              <a:rPr lang="en-IE" sz="2000" b="1" i="1" dirty="0">
                <a:latin typeface="Arial" panose="020B0604020202020204" pitchFamily="34" charset="0"/>
                <a:cs typeface="Arial" panose="020B0604020202020204" pitchFamily="34" charset="0"/>
              </a:rPr>
              <a:t> ratio; </a:t>
            </a:r>
            <a:r>
              <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J = </a:t>
            </a:r>
            <a:r>
              <a:rPr lang="en-IE"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4 Hz for </a:t>
            </a:r>
            <a:r>
              <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cis; J </a:t>
            </a:r>
            <a:r>
              <a:rPr lang="en-IE"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1 Hz for </a:t>
            </a:r>
            <a:r>
              <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trans</a:t>
            </a:r>
          </a:p>
          <a:p>
            <a:endParaRPr lang="en-IE" sz="2000" i="1"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764F9A0-4B5A-FC40-B15C-46B89C870BC6}"/>
              </a:ext>
            </a:extLst>
          </p:cNvPr>
          <p:cNvSpPr txBox="1"/>
          <p:nvPr/>
        </p:nvSpPr>
        <p:spPr>
          <a:xfrm>
            <a:off x="1658972" y="35341338"/>
            <a:ext cx="27102188" cy="14465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Arial" panose="020B0604020202020204" pitchFamily="34" charset="0"/>
                <a:cs typeface="Arial" panose="020B0604020202020204" pitchFamily="34" charset="0"/>
              </a:rPr>
              <a:t>Conclusions &amp; Future Work </a:t>
            </a:r>
          </a:p>
          <a:p>
            <a:pPr marL="457200" indent="-457200">
              <a:buFont typeface="+mj-lt"/>
              <a:buAutoNum type="arabicPeriod"/>
            </a:pPr>
            <a:r>
              <a:rPr lang="en-IE" sz="2000" dirty="0">
                <a:latin typeface="Arial" panose="020B0604020202020204" pitchFamily="34" charset="0"/>
                <a:cs typeface="Arial" panose="020B0604020202020204" pitchFamily="34" charset="0"/>
              </a:rPr>
              <a:t>In order to favour zwitterion isomerization; k2  over direct ring closure; k1, the imine should be left to stir with the acid chloride for a period of time. 25 minutes was chosen as the ideal time.  </a:t>
            </a:r>
          </a:p>
          <a:p>
            <a:pPr marL="457200" indent="-457200">
              <a:buFont typeface="+mj-lt"/>
              <a:buAutoNum type="arabicPeriod"/>
            </a:pPr>
            <a:r>
              <a:rPr lang="en-IE" sz="2000" dirty="0">
                <a:latin typeface="Arial" panose="020B0604020202020204" pitchFamily="34" charset="0"/>
                <a:cs typeface="Arial" panose="020B0604020202020204" pitchFamily="34" charset="0"/>
              </a:rPr>
              <a:t>Separation of enantiomers was achieved by synthesis of diastereomers and separation on column chromatography. These will be evaluated for their biochemical activity in future work. </a:t>
            </a:r>
            <a:r>
              <a:rPr lang="en-IE"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Future aims are to clarify the impact of absolute configuration on binding mode with tubulin and therefore bioactivity in MCF-7 cells</a:t>
            </a:r>
            <a:endParaRPr lang="en-IE" sz="20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C01FB76-3F13-674F-BB7E-87CD6C932276}"/>
              </a:ext>
            </a:extLst>
          </p:cNvPr>
          <p:cNvSpPr txBox="1"/>
          <p:nvPr/>
        </p:nvSpPr>
        <p:spPr>
          <a:xfrm>
            <a:off x="1642928" y="36977222"/>
            <a:ext cx="10703772" cy="14465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Arial" panose="020B0604020202020204" pitchFamily="34" charset="0"/>
                <a:cs typeface="Arial" panose="020B0604020202020204" pitchFamily="34" charset="0"/>
              </a:rPr>
              <a:t>Acknowledgements</a:t>
            </a:r>
          </a:p>
          <a:p>
            <a:r>
              <a:rPr lang="en-IE" sz="2000" dirty="0"/>
              <a:t>This project is supported by The Provost’s PhD Project Award awarded to Assistant Prof Niamh O’Boyle. These doctoral awards are generously funded through alumni donations and Trinity’s Commercial Revenue Unit and we would like to express our sincere gratitude for ongoing support.  </a:t>
            </a:r>
            <a:endParaRPr lang="en-IE" sz="2000"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C6836EF9-E145-2B43-AE55-0AAA35CCF82C}"/>
              </a:ext>
            </a:extLst>
          </p:cNvPr>
          <p:cNvSpPr/>
          <p:nvPr/>
        </p:nvSpPr>
        <p:spPr>
          <a:xfrm>
            <a:off x="12475868" y="36960479"/>
            <a:ext cx="16130814" cy="1323439"/>
          </a:xfrm>
          <a:prstGeom prst="rect">
            <a:avLst/>
          </a:prstGeom>
        </p:spPr>
        <p:txBody>
          <a:bodyPr wrap="square">
            <a:spAutoFit/>
          </a:bodyPr>
          <a:lstStyle/>
          <a:p>
            <a:r>
              <a:rPr lang="en-IE" sz="1000" b="1" dirty="0">
                <a:latin typeface="Times New Roman" panose="02020603050405020304" pitchFamily="18" charset="0"/>
                <a:ea typeface="Batang" panose="02030600000101010101" pitchFamily="18" charset="-127"/>
              </a:rPr>
              <a:t>References: </a:t>
            </a:r>
            <a:br>
              <a:rPr lang="en-IE" sz="1000" dirty="0">
                <a:latin typeface="Times New Roman" panose="02020603050405020304" pitchFamily="18" charset="0"/>
                <a:ea typeface="Batang" panose="02030600000101010101" pitchFamily="18" charset="-127"/>
              </a:rPr>
            </a:br>
            <a:r>
              <a:rPr lang="en-US" sz="1000" dirty="0">
                <a:latin typeface="Times" pitchFamily="2" charset="0"/>
                <a:ea typeface="Calibri" panose="020F0502020204030204" pitchFamily="34" charset="0"/>
                <a:cs typeface="Helvetica" pitchFamily="2" charset="0"/>
              </a:rPr>
              <a:t>Pettit, G. R.; Singh, S. B.; Hamel, E.; Lin, C. M.; Alberts, D. S.; Garcia-Kendall, D., Isolation and structure of the strong cell growth and tubulin inhibitor combretastatin </a:t>
            </a:r>
            <a:r>
              <a:rPr lang="en-US" sz="1000" i="1" dirty="0" err="1">
                <a:latin typeface="Times" pitchFamily="2" charset="0"/>
                <a:ea typeface="Calibri" panose="020F0502020204030204" pitchFamily="34" charset="0"/>
                <a:cs typeface="Helvetica" pitchFamily="2" charset="0"/>
              </a:rPr>
              <a:t>Experientia</a:t>
            </a:r>
            <a:r>
              <a:rPr lang="en-US" sz="1000" i="1" dirty="0">
                <a:latin typeface="Times" pitchFamily="2" charset="0"/>
                <a:ea typeface="Calibri" panose="020F0502020204030204" pitchFamily="34" charset="0"/>
                <a:cs typeface="Helvetica" pitchFamily="2" charset="0"/>
              </a:rPr>
              <a:t> </a:t>
            </a:r>
            <a:r>
              <a:rPr lang="en-US" sz="1000" b="1" dirty="0">
                <a:latin typeface="Times" pitchFamily="2" charset="0"/>
                <a:ea typeface="Calibri" panose="020F0502020204030204" pitchFamily="34" charset="0"/>
                <a:cs typeface="Helvetica" pitchFamily="2" charset="0"/>
              </a:rPr>
              <a:t>1988,</a:t>
            </a:r>
            <a:r>
              <a:rPr lang="en-US" sz="1000" dirty="0">
                <a:latin typeface="Times" pitchFamily="2" charset="0"/>
                <a:ea typeface="Calibri" panose="020F0502020204030204" pitchFamily="34" charset="0"/>
                <a:cs typeface="Helvetica" pitchFamily="2" charset="0"/>
              </a:rPr>
              <a:t>  (45), 209</a:t>
            </a:r>
            <a:br>
              <a:rPr lang="en-IE" sz="1000" dirty="0">
                <a:latin typeface="Times New Roman" panose="02020603050405020304" pitchFamily="18" charset="0"/>
                <a:ea typeface="Batang" panose="02030600000101010101" pitchFamily="18" charset="-127"/>
              </a:rPr>
            </a:br>
            <a:r>
              <a:rPr lang="en-US" sz="1000" dirty="0" err="1">
                <a:latin typeface="Times" pitchFamily="2" charset="0"/>
                <a:ea typeface="Calibri" panose="020F0502020204030204" pitchFamily="34" charset="0"/>
                <a:cs typeface="Helvetica" pitchFamily="2" charset="0"/>
              </a:rPr>
              <a:t>Ohsumi</a:t>
            </a:r>
            <a:r>
              <a:rPr lang="en-US" sz="1000" dirty="0">
                <a:latin typeface="Times" pitchFamily="2" charset="0"/>
                <a:ea typeface="Calibri" panose="020F0502020204030204" pitchFamily="34" charset="0"/>
                <a:cs typeface="Helvetica" pitchFamily="2" charset="0"/>
              </a:rPr>
              <a:t>, K.; Hatanaka, T.; Fujita, K.; Nakagawa, R.; Fukuda, Y.; Nihei, Y.; Suga, Y.; Morinaga, Y.; Akiyama, Y.; Tsuji, T., SYNTHESES AND ANTITUMOR ACTIVITY OF CISRESTRICTED COMBRETASTATINS: 5-MEMBERED HETEROCYCLIC ANALOGUES </a:t>
            </a:r>
            <a:r>
              <a:rPr lang="en-US" sz="1000" i="1" dirty="0">
                <a:latin typeface="Times" pitchFamily="2" charset="0"/>
                <a:ea typeface="Calibri" panose="020F0502020204030204" pitchFamily="34" charset="0"/>
                <a:cs typeface="Helvetica" pitchFamily="2" charset="0"/>
              </a:rPr>
              <a:t>Bioorganic &amp; Medicinal Chemistry Letters </a:t>
            </a:r>
            <a:r>
              <a:rPr lang="en-US" sz="1000" b="1" dirty="0">
                <a:latin typeface="Times" pitchFamily="2" charset="0"/>
                <a:ea typeface="Calibri" panose="020F0502020204030204" pitchFamily="34" charset="0"/>
                <a:cs typeface="Helvetica" pitchFamily="2" charset="0"/>
              </a:rPr>
              <a:t>1998,</a:t>
            </a:r>
            <a:r>
              <a:rPr lang="en-US" sz="1000" dirty="0">
                <a:latin typeface="Times" pitchFamily="2" charset="0"/>
                <a:ea typeface="Calibri" panose="020F0502020204030204" pitchFamily="34" charset="0"/>
                <a:cs typeface="Helvetica" pitchFamily="2" charset="0"/>
              </a:rPr>
              <a:t> </a:t>
            </a:r>
            <a:r>
              <a:rPr lang="en-US" sz="1000" i="1" dirty="0">
                <a:latin typeface="Times" pitchFamily="2" charset="0"/>
                <a:ea typeface="Calibri" panose="020F0502020204030204" pitchFamily="34" charset="0"/>
                <a:cs typeface="Helvetica" pitchFamily="2" charset="0"/>
              </a:rPr>
              <a:t>8</a:t>
            </a:r>
            <a:r>
              <a:rPr lang="en-US" sz="1000" dirty="0">
                <a:latin typeface="Times" pitchFamily="2" charset="0"/>
                <a:ea typeface="Calibri" panose="020F0502020204030204" pitchFamily="34" charset="0"/>
                <a:cs typeface="Helvetica" pitchFamily="2" charset="0"/>
              </a:rPr>
              <a:t>, 3153-3158</a:t>
            </a:r>
            <a:br>
              <a:rPr lang="en-IE" sz="1000" dirty="0">
                <a:latin typeface="Times New Roman" panose="02020603050405020304" pitchFamily="18" charset="0"/>
                <a:ea typeface="Batang" panose="02030600000101010101" pitchFamily="18" charset="-127"/>
              </a:rPr>
            </a:br>
            <a:r>
              <a:rPr lang="en-US" sz="1000" dirty="0">
                <a:solidFill>
                  <a:srgbClr val="323232"/>
                </a:solidFill>
                <a:latin typeface="Times" pitchFamily="2" charset="0"/>
                <a:ea typeface="Batang" panose="02030600000101010101" pitchFamily="18" charset="-127"/>
                <a:cs typeface="Arial" panose="020B0604020202020204" pitchFamily="34" charset="0"/>
              </a:rPr>
              <a:t>N.M. O’Boyle, M. </a:t>
            </a:r>
            <a:r>
              <a:rPr lang="en-US" sz="1000" dirty="0" err="1">
                <a:solidFill>
                  <a:srgbClr val="323232"/>
                </a:solidFill>
                <a:latin typeface="Times" pitchFamily="2" charset="0"/>
                <a:ea typeface="Batang" panose="02030600000101010101" pitchFamily="18" charset="-127"/>
                <a:cs typeface="Arial" panose="020B0604020202020204" pitchFamily="34" charset="0"/>
              </a:rPr>
              <a:t>Carr</a:t>
            </a:r>
            <a:r>
              <a:rPr lang="en-US" sz="1000" dirty="0">
                <a:solidFill>
                  <a:srgbClr val="323232"/>
                </a:solidFill>
                <a:latin typeface="Times" pitchFamily="2" charset="0"/>
                <a:ea typeface="Batang" panose="02030600000101010101" pitchFamily="18" charset="-127"/>
                <a:cs typeface="Arial" panose="020B0604020202020204" pitchFamily="34" charset="0"/>
              </a:rPr>
              <a:t>, L.M. Greene, O. Bergin, S.M. </a:t>
            </a:r>
            <a:r>
              <a:rPr lang="en-US" sz="1000" dirty="0" err="1">
                <a:solidFill>
                  <a:srgbClr val="323232"/>
                </a:solidFill>
                <a:latin typeface="Times" pitchFamily="2" charset="0"/>
                <a:ea typeface="Batang" panose="02030600000101010101" pitchFamily="18" charset="-127"/>
                <a:cs typeface="Arial" panose="020B0604020202020204" pitchFamily="34" charset="0"/>
              </a:rPr>
              <a:t>Nathwani</a:t>
            </a:r>
            <a:r>
              <a:rPr lang="en-US" sz="1000" dirty="0">
                <a:solidFill>
                  <a:srgbClr val="323232"/>
                </a:solidFill>
                <a:latin typeface="Times" pitchFamily="2" charset="0"/>
                <a:ea typeface="Batang" panose="02030600000101010101" pitchFamily="18" charset="-127"/>
                <a:cs typeface="Arial" panose="020B0604020202020204" pitchFamily="34" charset="0"/>
              </a:rPr>
              <a:t>, </a:t>
            </a:r>
            <a:r>
              <a:rPr lang="en-US" sz="1000" dirty="0" err="1">
                <a:solidFill>
                  <a:srgbClr val="323232"/>
                </a:solidFill>
                <a:latin typeface="Times" pitchFamily="2" charset="0"/>
                <a:ea typeface="Batang" panose="02030600000101010101" pitchFamily="18" charset="-127"/>
                <a:cs typeface="Arial" panose="020B0604020202020204" pitchFamily="34" charset="0"/>
              </a:rPr>
              <a:t>T.McCabe</a:t>
            </a:r>
            <a:r>
              <a:rPr lang="en-US" sz="1000" dirty="0">
                <a:solidFill>
                  <a:srgbClr val="323232"/>
                </a:solidFill>
                <a:latin typeface="Times" pitchFamily="2" charset="0"/>
                <a:ea typeface="Batang" panose="02030600000101010101" pitchFamily="18" charset="-127"/>
                <a:cs typeface="Arial" panose="020B0604020202020204" pitchFamily="34" charset="0"/>
              </a:rPr>
              <a:t>, D.G. Lloyd, D.M. </a:t>
            </a:r>
            <a:r>
              <a:rPr lang="en-US" sz="1000" dirty="0" err="1">
                <a:solidFill>
                  <a:srgbClr val="323232"/>
                </a:solidFill>
                <a:latin typeface="Times" pitchFamily="2" charset="0"/>
                <a:ea typeface="Batang" panose="02030600000101010101" pitchFamily="18" charset="-127"/>
                <a:cs typeface="Arial" panose="020B0604020202020204" pitchFamily="34" charset="0"/>
              </a:rPr>
              <a:t>Zisterer</a:t>
            </a:r>
            <a:r>
              <a:rPr lang="en-US" sz="1000" dirty="0">
                <a:solidFill>
                  <a:srgbClr val="323232"/>
                </a:solidFill>
                <a:latin typeface="Times" pitchFamily="2" charset="0"/>
                <a:ea typeface="Batang" panose="02030600000101010101" pitchFamily="18" charset="-127"/>
                <a:cs typeface="Arial" panose="020B0604020202020204" pitchFamily="34" charset="0"/>
              </a:rPr>
              <a:t>, M.J. Meegan, Synthesis and evaluation of </a:t>
            </a:r>
            <a:r>
              <a:rPr lang="en-US" sz="1000" dirty="0" err="1">
                <a:solidFill>
                  <a:srgbClr val="323232"/>
                </a:solidFill>
                <a:latin typeface="Times" pitchFamily="2" charset="0"/>
                <a:ea typeface="Batang" panose="02030600000101010101" pitchFamily="18" charset="-127"/>
                <a:cs typeface="Arial" panose="020B0604020202020204" pitchFamily="34" charset="0"/>
              </a:rPr>
              <a:t>azetidinone</a:t>
            </a:r>
            <a:r>
              <a:rPr lang="en-US" sz="1000" dirty="0">
                <a:solidFill>
                  <a:srgbClr val="323232"/>
                </a:solidFill>
                <a:latin typeface="Times" pitchFamily="2" charset="0"/>
                <a:ea typeface="Batang" panose="02030600000101010101" pitchFamily="18" charset="-127"/>
                <a:cs typeface="Arial" panose="020B0604020202020204" pitchFamily="34" charset="0"/>
              </a:rPr>
              <a:t> analogues of combretastatin A-4 as tubulin targeting agents, J. Med. Chem., 53 (2010), p. 8569</a:t>
            </a:r>
            <a:br>
              <a:rPr lang="en-IE" sz="1000" dirty="0">
                <a:latin typeface="Times New Roman" panose="02020603050405020304" pitchFamily="18" charset="0"/>
                <a:ea typeface="Batang" panose="02030600000101010101" pitchFamily="18" charset="-127"/>
              </a:rPr>
            </a:br>
            <a:r>
              <a:rPr lang="en-US" sz="1000" dirty="0" err="1">
                <a:latin typeface="Times" pitchFamily="2" charset="0"/>
                <a:ea typeface="Calibri" panose="020F0502020204030204" pitchFamily="34" charset="0"/>
                <a:cs typeface="Helvetica" pitchFamily="2" charset="0"/>
              </a:rPr>
              <a:t>Azizah</a:t>
            </a:r>
            <a:r>
              <a:rPr lang="en-US" sz="1000" dirty="0">
                <a:latin typeface="Times" pitchFamily="2" charset="0"/>
                <a:ea typeface="Calibri" panose="020F0502020204030204" pitchFamily="34" charset="0"/>
                <a:cs typeface="Helvetica" pitchFamily="2" charset="0"/>
              </a:rPr>
              <a:t> M. </a:t>
            </a:r>
            <a:r>
              <a:rPr lang="en-US" sz="1000" dirty="0" err="1">
                <a:latin typeface="Times" pitchFamily="2" charset="0"/>
                <a:ea typeface="Calibri" panose="020F0502020204030204" pitchFamily="34" charset="0"/>
                <a:cs typeface="Helvetica" pitchFamily="2" charset="0"/>
              </a:rPr>
              <a:t>Malebari</a:t>
            </a:r>
            <a:r>
              <a:rPr lang="en-US" sz="1000" dirty="0">
                <a:latin typeface="Times" pitchFamily="2" charset="0"/>
                <a:ea typeface="Calibri" panose="020F0502020204030204" pitchFamily="34" charset="0"/>
                <a:cs typeface="Helvetica" pitchFamily="2" charset="0"/>
              </a:rPr>
              <a:t>  Lisa M. Greene, S. M. N., Darren </a:t>
            </a:r>
            <a:r>
              <a:rPr lang="en-US" sz="1000" dirty="0" err="1">
                <a:latin typeface="Times" pitchFamily="2" charset="0"/>
                <a:ea typeface="Calibri" panose="020F0502020204030204" pitchFamily="34" charset="0"/>
                <a:cs typeface="Helvetica" pitchFamily="2" charset="0"/>
              </a:rPr>
              <a:t>Fayne</a:t>
            </a:r>
            <a:r>
              <a:rPr lang="en-US" sz="1000" dirty="0">
                <a:latin typeface="Times" pitchFamily="2" charset="0"/>
                <a:ea typeface="Calibri" panose="020F0502020204030204" pitchFamily="34" charset="0"/>
                <a:cs typeface="Helvetica" pitchFamily="2" charset="0"/>
              </a:rPr>
              <a:t>,  Niamh M. O'Boyle , Shu Wang , Brendan </a:t>
            </a:r>
            <a:r>
              <a:rPr lang="en-US" sz="1000" dirty="0" err="1">
                <a:latin typeface="Times" pitchFamily="2" charset="0"/>
                <a:ea typeface="Calibri" panose="020F0502020204030204" pitchFamily="34" charset="0"/>
                <a:cs typeface="Helvetica" pitchFamily="2" charset="0"/>
              </a:rPr>
              <a:t>Twamley</a:t>
            </a:r>
            <a:r>
              <a:rPr lang="en-US" sz="1000" dirty="0">
                <a:latin typeface="Times" pitchFamily="2" charset="0"/>
                <a:ea typeface="Calibri" panose="020F0502020204030204" pitchFamily="34" charset="0"/>
                <a:cs typeface="Helvetica" pitchFamily="2" charset="0"/>
              </a:rPr>
              <a:t> , Daniela M. </a:t>
            </a:r>
            <a:r>
              <a:rPr lang="en-US" sz="1000" dirty="0" err="1">
                <a:latin typeface="Times" pitchFamily="2" charset="0"/>
                <a:ea typeface="Calibri" panose="020F0502020204030204" pitchFamily="34" charset="0"/>
                <a:cs typeface="Helvetica" pitchFamily="2" charset="0"/>
              </a:rPr>
              <a:t>Zisterer</a:t>
            </a:r>
            <a:r>
              <a:rPr lang="en-US" sz="1000" dirty="0">
                <a:latin typeface="Times" pitchFamily="2" charset="0"/>
                <a:ea typeface="Calibri" panose="020F0502020204030204" pitchFamily="34" charset="0"/>
                <a:cs typeface="Helvetica" pitchFamily="2" charset="0"/>
              </a:rPr>
              <a:t> , Mary J. Meegan b-Lactam analogues of combretastatin A-4 prevent metabolic inactivation by glucuronidation in </a:t>
            </a:r>
            <a:r>
              <a:rPr lang="en-US" sz="1000" dirty="0" err="1">
                <a:latin typeface="Times" pitchFamily="2" charset="0"/>
                <a:ea typeface="Calibri" panose="020F0502020204030204" pitchFamily="34" charset="0"/>
                <a:cs typeface="Helvetica" pitchFamily="2" charset="0"/>
              </a:rPr>
              <a:t>chemoresistant</a:t>
            </a:r>
            <a:r>
              <a:rPr lang="en-US" sz="1000" dirty="0">
                <a:latin typeface="Times" pitchFamily="2" charset="0"/>
                <a:ea typeface="Calibri" panose="020F0502020204030204" pitchFamily="34" charset="0"/>
                <a:cs typeface="Helvetica" pitchFamily="2" charset="0"/>
              </a:rPr>
              <a:t> HT-29 colon cancer cells. </a:t>
            </a:r>
            <a:r>
              <a:rPr lang="en-US" sz="1000" i="1" dirty="0">
                <a:latin typeface="Times" pitchFamily="2" charset="0"/>
                <a:ea typeface="Calibri" panose="020F0502020204030204" pitchFamily="34" charset="0"/>
                <a:cs typeface="Helvetica" pitchFamily="2" charset="0"/>
              </a:rPr>
              <a:t>European Journal of Medicinal Chemistry </a:t>
            </a:r>
            <a:r>
              <a:rPr lang="en-US" sz="1000" b="1" dirty="0">
                <a:latin typeface="Times" pitchFamily="2" charset="0"/>
                <a:ea typeface="Calibri" panose="020F0502020204030204" pitchFamily="34" charset="0"/>
                <a:cs typeface="Helvetica" pitchFamily="2" charset="0"/>
              </a:rPr>
              <a:t>2017,</a:t>
            </a:r>
            <a:r>
              <a:rPr lang="en-US" sz="1000" dirty="0">
                <a:latin typeface="Times" pitchFamily="2" charset="0"/>
                <a:ea typeface="Calibri" panose="020F0502020204030204" pitchFamily="34" charset="0"/>
                <a:cs typeface="Helvetica" pitchFamily="2" charset="0"/>
              </a:rPr>
              <a:t> </a:t>
            </a:r>
            <a:r>
              <a:rPr lang="en-US" sz="1000" i="1" dirty="0">
                <a:latin typeface="Times" pitchFamily="2" charset="0"/>
                <a:ea typeface="Calibri" panose="020F0502020204030204" pitchFamily="34" charset="0"/>
                <a:cs typeface="Helvetica" pitchFamily="2" charset="0"/>
              </a:rPr>
              <a:t>130</a:t>
            </a:r>
            <a:r>
              <a:rPr lang="en-US" sz="1000" dirty="0">
                <a:latin typeface="Times" pitchFamily="2" charset="0"/>
                <a:ea typeface="Calibri" panose="020F0502020204030204" pitchFamily="34" charset="0"/>
                <a:cs typeface="Helvetica" pitchFamily="2" charset="0"/>
              </a:rPr>
              <a:t>, 261-285</a:t>
            </a:r>
          </a:p>
          <a:p>
            <a:r>
              <a:rPr lang="en-US" sz="1000" dirty="0">
                <a:latin typeface="Times" pitchFamily="2" charset="0"/>
              </a:rPr>
              <a:t>*</a:t>
            </a:r>
            <a:r>
              <a:rPr lang="en-IE" sz="1000" dirty="0">
                <a:latin typeface="Times" pitchFamily="2" charset="0"/>
              </a:rPr>
              <a:t>Lei Jiao, Y. L., and </a:t>
            </a:r>
            <a:r>
              <a:rPr lang="en-IE" sz="1000" dirty="0" err="1">
                <a:latin typeface="Times" pitchFamily="2" charset="0"/>
              </a:rPr>
              <a:t>Jiaxi</a:t>
            </a:r>
            <a:r>
              <a:rPr lang="en-IE" sz="1000" dirty="0">
                <a:latin typeface="Times" pitchFamily="2" charset="0"/>
              </a:rPr>
              <a:t> Xu, Origin of the Relative Stereoselectivity of the  -Lactam Formation in the Staudinger Reaction, </a:t>
            </a:r>
            <a:r>
              <a:rPr lang="en-IE" sz="1000" i="1" dirty="0">
                <a:latin typeface="Times" pitchFamily="2" charset="0"/>
              </a:rPr>
              <a:t>Journal of </a:t>
            </a:r>
            <a:r>
              <a:rPr lang="en-IE" sz="1000" i="1" dirty="0" err="1">
                <a:latin typeface="Times" pitchFamily="2" charset="0"/>
              </a:rPr>
              <a:t>Americal</a:t>
            </a:r>
            <a:r>
              <a:rPr lang="en-IE" sz="1000" i="1" dirty="0">
                <a:latin typeface="Times" pitchFamily="2" charset="0"/>
              </a:rPr>
              <a:t> Chemistry Society </a:t>
            </a:r>
            <a:r>
              <a:rPr lang="en-IE" sz="1000" b="1" dirty="0">
                <a:latin typeface="Times" pitchFamily="2" charset="0"/>
              </a:rPr>
              <a:t>2005,</a:t>
            </a:r>
            <a:r>
              <a:rPr lang="en-IE" sz="1000" dirty="0">
                <a:latin typeface="Times" pitchFamily="2" charset="0"/>
              </a:rPr>
              <a:t> </a:t>
            </a:r>
            <a:r>
              <a:rPr lang="en-IE" sz="1000" i="1" dirty="0">
                <a:latin typeface="Times" pitchFamily="2" charset="0"/>
              </a:rPr>
              <a:t>128</a:t>
            </a:r>
            <a:r>
              <a:rPr lang="en-IE" sz="1000" dirty="0">
                <a:latin typeface="Times" pitchFamily="2" charset="0"/>
              </a:rPr>
              <a:t> (18), 6060-6069.</a:t>
            </a:r>
          </a:p>
        </p:txBody>
      </p:sp>
      <p:pic>
        <p:nvPicPr>
          <p:cNvPr id="105" name="Picture 104">
            <a:extLst>
              <a:ext uri="{FF2B5EF4-FFF2-40B4-BE49-F238E27FC236}">
                <a16:creationId xmlns:a16="http://schemas.microsoft.com/office/drawing/2014/main" id="{6DFC8FB2-9494-7A47-B5FE-0C5D6D84124E}"/>
              </a:ext>
            </a:extLst>
          </p:cNvPr>
          <p:cNvPicPr/>
          <p:nvPr/>
        </p:nvPicPr>
        <p:blipFill rotWithShape="1">
          <a:blip r:embed="rId8">
            <a:extLst>
              <a:ext uri="{28A0092B-C50C-407E-A947-70E740481C1C}">
                <a14:useLocalDpi xmlns:a14="http://schemas.microsoft.com/office/drawing/2010/main" val="0"/>
              </a:ext>
            </a:extLst>
          </a:blip>
          <a:srcRect l="17016" t="20497" r="41211" b="12858"/>
          <a:stretch/>
        </p:blipFill>
        <p:spPr bwMode="auto">
          <a:xfrm>
            <a:off x="1935454" y="22086493"/>
            <a:ext cx="6235398" cy="40091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pic>
        <p:nvPicPr>
          <p:cNvPr id="106" name="Picture 105">
            <a:extLst>
              <a:ext uri="{FF2B5EF4-FFF2-40B4-BE49-F238E27FC236}">
                <a16:creationId xmlns:a16="http://schemas.microsoft.com/office/drawing/2014/main" id="{0C169058-BF45-104C-9693-7A42ED1C9238}"/>
              </a:ext>
            </a:extLst>
          </p:cNvPr>
          <p:cNvPicPr>
            <a:picLocks noChangeAspect="1"/>
          </p:cNvPicPr>
          <p:nvPr/>
        </p:nvPicPr>
        <p:blipFill>
          <a:blip r:embed="rId9"/>
          <a:stretch>
            <a:fillRect/>
          </a:stretch>
        </p:blipFill>
        <p:spPr>
          <a:xfrm>
            <a:off x="3519134" y="22641928"/>
            <a:ext cx="2009182" cy="2271920"/>
          </a:xfrm>
          <a:prstGeom prst="rect">
            <a:avLst/>
          </a:prstGeom>
          <a:ln>
            <a:noFill/>
          </a:ln>
        </p:spPr>
      </p:pic>
      <p:pic>
        <p:nvPicPr>
          <p:cNvPr id="107" name="Picture 106">
            <a:extLst>
              <a:ext uri="{FF2B5EF4-FFF2-40B4-BE49-F238E27FC236}">
                <a16:creationId xmlns:a16="http://schemas.microsoft.com/office/drawing/2014/main" id="{9FFD4D85-A8F4-1B44-B065-686405E6FF7D}"/>
              </a:ext>
            </a:extLst>
          </p:cNvPr>
          <p:cNvPicPr/>
          <p:nvPr/>
        </p:nvPicPr>
        <p:blipFill rotWithShape="1">
          <a:blip r:embed="rId10">
            <a:extLst>
              <a:ext uri="{28A0092B-C50C-407E-A947-70E740481C1C}">
                <a14:useLocalDpi xmlns:a14="http://schemas.microsoft.com/office/drawing/2010/main" val="0"/>
              </a:ext>
            </a:extLst>
          </a:blip>
          <a:srcRect l="12470" t="9534" r="33060" b="13775"/>
          <a:stretch/>
        </p:blipFill>
        <p:spPr bwMode="auto">
          <a:xfrm>
            <a:off x="1935455" y="30536615"/>
            <a:ext cx="6235397" cy="40402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pic>
        <p:nvPicPr>
          <p:cNvPr id="108" name="Picture 107">
            <a:extLst>
              <a:ext uri="{FF2B5EF4-FFF2-40B4-BE49-F238E27FC236}">
                <a16:creationId xmlns:a16="http://schemas.microsoft.com/office/drawing/2014/main" id="{988D2240-FCB1-F544-8E7F-C46B178D5235}"/>
              </a:ext>
            </a:extLst>
          </p:cNvPr>
          <p:cNvPicPr/>
          <p:nvPr/>
        </p:nvPicPr>
        <p:blipFill rotWithShape="1">
          <a:blip r:embed="rId11">
            <a:extLst>
              <a:ext uri="{28A0092B-C50C-407E-A947-70E740481C1C}">
                <a14:useLocalDpi xmlns:a14="http://schemas.microsoft.com/office/drawing/2010/main" val="0"/>
              </a:ext>
            </a:extLst>
          </a:blip>
          <a:srcRect l="9392" t="10631" r="34087" b="15281"/>
          <a:stretch/>
        </p:blipFill>
        <p:spPr bwMode="auto">
          <a:xfrm>
            <a:off x="1935454" y="26258546"/>
            <a:ext cx="6235398" cy="41080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pic>
        <p:nvPicPr>
          <p:cNvPr id="109" name="Picture 108">
            <a:extLst>
              <a:ext uri="{FF2B5EF4-FFF2-40B4-BE49-F238E27FC236}">
                <a16:creationId xmlns:a16="http://schemas.microsoft.com/office/drawing/2014/main" id="{AD911110-7293-384C-8C98-A0BBCF503BBD}"/>
              </a:ext>
            </a:extLst>
          </p:cNvPr>
          <p:cNvPicPr>
            <a:picLocks noChangeAspect="1"/>
          </p:cNvPicPr>
          <p:nvPr/>
        </p:nvPicPr>
        <p:blipFill>
          <a:blip r:embed="rId12"/>
          <a:stretch>
            <a:fillRect/>
          </a:stretch>
        </p:blipFill>
        <p:spPr>
          <a:xfrm>
            <a:off x="2311821" y="27004359"/>
            <a:ext cx="2007516" cy="2035206"/>
          </a:xfrm>
          <a:prstGeom prst="rect">
            <a:avLst/>
          </a:prstGeom>
          <a:ln>
            <a:noFill/>
          </a:ln>
        </p:spPr>
      </p:pic>
      <p:pic>
        <p:nvPicPr>
          <p:cNvPr id="110" name="Picture 109">
            <a:extLst>
              <a:ext uri="{FF2B5EF4-FFF2-40B4-BE49-F238E27FC236}">
                <a16:creationId xmlns:a16="http://schemas.microsoft.com/office/drawing/2014/main" id="{B09FFB4D-B299-7F44-ADF7-C9AD9D871DA4}"/>
              </a:ext>
            </a:extLst>
          </p:cNvPr>
          <p:cNvPicPr>
            <a:picLocks noChangeAspect="1"/>
          </p:cNvPicPr>
          <p:nvPr/>
        </p:nvPicPr>
        <p:blipFill>
          <a:blip r:embed="rId12"/>
          <a:stretch>
            <a:fillRect/>
          </a:stretch>
        </p:blipFill>
        <p:spPr>
          <a:xfrm>
            <a:off x="2311821" y="31611215"/>
            <a:ext cx="1865362" cy="1891092"/>
          </a:xfrm>
          <a:prstGeom prst="rect">
            <a:avLst/>
          </a:prstGeom>
          <a:ln>
            <a:noFill/>
          </a:ln>
        </p:spPr>
      </p:pic>
      <p:sp>
        <p:nvSpPr>
          <p:cNvPr id="111" name="TextBox 110">
            <a:extLst>
              <a:ext uri="{FF2B5EF4-FFF2-40B4-BE49-F238E27FC236}">
                <a16:creationId xmlns:a16="http://schemas.microsoft.com/office/drawing/2014/main" id="{F14B139C-C85C-2546-8983-5547389E2CE1}"/>
              </a:ext>
            </a:extLst>
          </p:cNvPr>
          <p:cNvSpPr txBox="1"/>
          <p:nvPr/>
        </p:nvSpPr>
        <p:spPr>
          <a:xfrm>
            <a:off x="5835160" y="21195563"/>
            <a:ext cx="3411143" cy="255454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Preliminary</a:t>
            </a:r>
          </a:p>
          <a:p>
            <a:r>
              <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4:6 </a:t>
            </a:r>
            <a:r>
              <a:rPr lang="en-IE" sz="2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Cis:trans</a:t>
            </a:r>
            <a:endPar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endPar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Cis </a:t>
            </a:r>
            <a:r>
              <a:rPr lang="en-IE"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E" sz="2000" dirty="0">
                <a:sym typeface="Symbol" pitchFamily="2" charset="2"/>
              </a:rPr>
              <a:t></a:t>
            </a:r>
            <a:r>
              <a:rPr lang="en-IE" sz="2000" dirty="0"/>
              <a:t> 5.16  (d, 1H, </a:t>
            </a:r>
            <a:r>
              <a:rPr lang="en-IE" sz="2000" i="1" dirty="0"/>
              <a:t>J=</a:t>
            </a:r>
            <a:r>
              <a:rPr lang="en-IE" sz="2000" dirty="0"/>
              <a:t>5.5Hz), </a:t>
            </a:r>
            <a:r>
              <a:rPr lang="en-IE" sz="2000" dirty="0">
                <a:sym typeface="Symbol" pitchFamily="2" charset="2"/>
              </a:rPr>
              <a:t></a:t>
            </a:r>
            <a:r>
              <a:rPr lang="en-IE" sz="2000" dirty="0"/>
              <a:t> 5.219 (d, 1H, </a:t>
            </a:r>
            <a:r>
              <a:rPr lang="en-IE" sz="2000" i="1" dirty="0"/>
              <a:t>J=</a:t>
            </a:r>
            <a:r>
              <a:rPr lang="en-IE" sz="2000" dirty="0"/>
              <a:t>5.5Hz) </a:t>
            </a:r>
            <a:endParaRPr lang="en-IE"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Trans </a:t>
            </a:r>
            <a:r>
              <a:rPr lang="en-IE" sz="2000" dirty="0">
                <a:sym typeface="Symbol" pitchFamily="2" charset="2"/>
              </a:rPr>
              <a:t></a:t>
            </a:r>
            <a:r>
              <a:rPr lang="en-IE" sz="2000" dirty="0"/>
              <a:t> 4.74  (d, 1H, </a:t>
            </a:r>
            <a:r>
              <a:rPr lang="en-IE" sz="2000" i="1" dirty="0"/>
              <a:t>J=</a:t>
            </a:r>
            <a:r>
              <a:rPr lang="en-IE" sz="2000" dirty="0"/>
              <a:t>1.875Hz), </a:t>
            </a:r>
            <a:r>
              <a:rPr lang="en-IE" sz="2000" dirty="0">
                <a:sym typeface="Symbol" pitchFamily="2" charset="2"/>
              </a:rPr>
              <a:t></a:t>
            </a:r>
            <a:r>
              <a:rPr lang="en-IE" sz="2000" dirty="0"/>
              <a:t> 4.785 (d, 1H, </a:t>
            </a:r>
            <a:r>
              <a:rPr lang="en-IE" sz="2000" i="1" dirty="0"/>
              <a:t>J=</a:t>
            </a:r>
            <a:r>
              <a:rPr lang="en-IE" sz="2000" dirty="0"/>
              <a:t>1.875Hz)</a:t>
            </a:r>
            <a:r>
              <a:rPr lang="en-IE"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IE" sz="2000" b="1"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2" name="TextBox 111">
            <a:extLst>
              <a:ext uri="{FF2B5EF4-FFF2-40B4-BE49-F238E27FC236}">
                <a16:creationId xmlns:a16="http://schemas.microsoft.com/office/drawing/2014/main" id="{9A17AB8D-1EDA-C04F-8A19-1E2CE79EB20C}"/>
              </a:ext>
            </a:extLst>
          </p:cNvPr>
          <p:cNvSpPr txBox="1"/>
          <p:nvPr/>
        </p:nvSpPr>
        <p:spPr>
          <a:xfrm>
            <a:off x="5786969" y="25909148"/>
            <a:ext cx="3443728"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Experimental</a:t>
            </a:r>
          </a:p>
          <a:p>
            <a:r>
              <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82:18 </a:t>
            </a:r>
            <a:r>
              <a:rPr lang="en-IE" sz="16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Cis:trans</a:t>
            </a:r>
            <a:endPar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Cis </a:t>
            </a:r>
            <a:r>
              <a:rPr lang="en-IE"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E" sz="1600" dirty="0">
                <a:sym typeface="Symbol" pitchFamily="2" charset="2"/>
              </a:rPr>
              <a:t></a:t>
            </a:r>
            <a:r>
              <a:rPr lang="en-IE" sz="1600" dirty="0"/>
              <a:t> 5.89  (d, 1H, </a:t>
            </a:r>
            <a:r>
              <a:rPr lang="en-IE" sz="1600" i="1" dirty="0"/>
              <a:t>J=</a:t>
            </a:r>
            <a:r>
              <a:rPr lang="en-IE" sz="1600" dirty="0"/>
              <a:t>5Hz), </a:t>
            </a:r>
            <a:r>
              <a:rPr lang="en-IE" sz="1600" dirty="0">
                <a:sym typeface="Symbol" pitchFamily="2" charset="2"/>
              </a:rPr>
              <a:t></a:t>
            </a:r>
            <a:r>
              <a:rPr lang="en-IE" sz="1600" dirty="0"/>
              <a:t> 5.25 (d, 1H, </a:t>
            </a:r>
            <a:r>
              <a:rPr lang="en-IE" sz="1600" i="1" dirty="0"/>
              <a:t>J=</a:t>
            </a:r>
            <a:r>
              <a:rPr lang="en-IE" sz="1600" dirty="0"/>
              <a:t>5Hz) </a:t>
            </a:r>
            <a:endParaRPr lang="en-IE" sz="1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Trans </a:t>
            </a:r>
            <a:r>
              <a:rPr lang="en-IE" sz="1600" dirty="0">
                <a:sym typeface="Symbol" pitchFamily="2" charset="2"/>
              </a:rPr>
              <a:t></a:t>
            </a:r>
            <a:r>
              <a:rPr lang="en-IE" sz="1600" dirty="0"/>
              <a:t> 4.81 (d, 1H, </a:t>
            </a:r>
            <a:r>
              <a:rPr lang="en-IE" sz="1600" i="1" dirty="0"/>
              <a:t>, J</a:t>
            </a:r>
            <a:r>
              <a:rPr lang="en-IE" sz="1600" dirty="0"/>
              <a:t> = 1.3Hz),  </a:t>
            </a:r>
            <a:r>
              <a:rPr lang="en-IE" sz="1600" dirty="0">
                <a:sym typeface="Symbol" pitchFamily="2" charset="2"/>
              </a:rPr>
              <a:t></a:t>
            </a:r>
            <a:r>
              <a:rPr lang="en-IE" sz="1600" dirty="0"/>
              <a:t> 5.31 (d, 1H,</a:t>
            </a:r>
            <a:r>
              <a:rPr lang="en-IE" sz="1600" i="1" dirty="0"/>
              <a:t> J</a:t>
            </a:r>
            <a:r>
              <a:rPr lang="en-IE" sz="1600" dirty="0"/>
              <a:t> = 1.3Hz) </a:t>
            </a:r>
            <a:endParaRPr lang="en-IE" sz="1600" b="1" i="1" dirty="0">
              <a:solidFill>
                <a:srgbClr val="FF0000"/>
              </a:solidFill>
              <a:latin typeface="Times" pitchFamily="2" charset="0"/>
              <a:ea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E3C3163D-3267-0140-B523-E0C2FA84E63B}"/>
              </a:ext>
            </a:extLst>
          </p:cNvPr>
          <p:cNvSpPr txBox="1"/>
          <p:nvPr/>
        </p:nvSpPr>
        <p:spPr>
          <a:xfrm>
            <a:off x="5835160" y="29861935"/>
            <a:ext cx="3424172"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Optimised Conditions</a:t>
            </a:r>
          </a:p>
          <a:p>
            <a:r>
              <a:rPr lang="en-IE"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5:95</a:t>
            </a:r>
            <a:r>
              <a:rPr lang="en-IE" sz="1600" b="1" i="1" dirty="0">
                <a:solidFill>
                  <a:srgbClr val="FF0000"/>
                </a:solidFill>
                <a:latin typeface="Times" pitchFamily="2" charset="0"/>
                <a:ea typeface="Times New Roman" panose="02020603050405020304" pitchFamily="18" charset="0"/>
                <a:cs typeface="Times New Roman" panose="02020603050405020304" pitchFamily="18" charset="0"/>
              </a:rPr>
              <a:t> </a:t>
            </a:r>
            <a:r>
              <a:rPr lang="en-IE" sz="16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Cis:trans</a:t>
            </a:r>
            <a:endPar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Cis </a:t>
            </a:r>
            <a:r>
              <a:rPr lang="en-IE"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IE" sz="1600" dirty="0">
                <a:sym typeface="Symbol" pitchFamily="2" charset="2"/>
              </a:rPr>
              <a:t></a:t>
            </a:r>
            <a:r>
              <a:rPr lang="en-IE" sz="1600" dirty="0"/>
              <a:t> 5.89  (d, 1H, </a:t>
            </a:r>
            <a:r>
              <a:rPr lang="en-IE" sz="1600" i="1" dirty="0"/>
              <a:t>J=</a:t>
            </a:r>
            <a:r>
              <a:rPr lang="en-IE" sz="1600" dirty="0"/>
              <a:t>5Hz), </a:t>
            </a:r>
            <a:r>
              <a:rPr lang="en-IE" sz="1600" dirty="0">
                <a:sym typeface="Symbol" pitchFamily="2" charset="2"/>
              </a:rPr>
              <a:t></a:t>
            </a:r>
            <a:r>
              <a:rPr lang="en-IE" sz="1600" dirty="0"/>
              <a:t> 5.25 (d, 1H, </a:t>
            </a:r>
            <a:r>
              <a:rPr lang="en-IE" sz="1600" i="1" dirty="0"/>
              <a:t>J=</a:t>
            </a:r>
            <a:r>
              <a:rPr lang="en-IE" sz="1600" dirty="0"/>
              <a:t>5Hz) </a:t>
            </a:r>
            <a:endParaRPr lang="en-IE" sz="1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Trans </a:t>
            </a:r>
            <a:r>
              <a:rPr lang="en-IE" sz="1600" dirty="0">
                <a:sym typeface="Symbol" pitchFamily="2" charset="2"/>
              </a:rPr>
              <a:t></a:t>
            </a:r>
            <a:r>
              <a:rPr lang="en-IE" sz="1600" dirty="0"/>
              <a:t> 4.81 (d, 1H, </a:t>
            </a:r>
            <a:r>
              <a:rPr lang="en-IE" sz="1600" i="1" dirty="0"/>
              <a:t>, J</a:t>
            </a:r>
            <a:r>
              <a:rPr lang="en-IE" sz="1600" dirty="0"/>
              <a:t> = 1.3Hz),  </a:t>
            </a:r>
            <a:r>
              <a:rPr lang="en-IE" sz="1600" dirty="0">
                <a:sym typeface="Symbol" pitchFamily="2" charset="2"/>
              </a:rPr>
              <a:t></a:t>
            </a:r>
            <a:r>
              <a:rPr lang="en-IE" sz="1600" dirty="0"/>
              <a:t> 5.31 (d, 1H,</a:t>
            </a:r>
            <a:r>
              <a:rPr lang="en-IE" sz="1600" i="1" dirty="0"/>
              <a:t> J</a:t>
            </a:r>
            <a:r>
              <a:rPr lang="en-IE" sz="1600" dirty="0"/>
              <a:t> = 1.3Hz) </a:t>
            </a:r>
            <a:endParaRPr lang="en-IE" sz="1600" b="1"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4" name="Picture 113">
            <a:extLst>
              <a:ext uri="{FF2B5EF4-FFF2-40B4-BE49-F238E27FC236}">
                <a16:creationId xmlns:a16="http://schemas.microsoft.com/office/drawing/2014/main" id="{449E9C0A-8B08-B141-92D4-C68F447D74A3}"/>
              </a:ext>
            </a:extLst>
          </p:cNvPr>
          <p:cNvPicPr>
            <a:picLocks noChangeAspect="1"/>
          </p:cNvPicPr>
          <p:nvPr/>
        </p:nvPicPr>
        <p:blipFill>
          <a:blip r:embed="rId13"/>
          <a:stretch>
            <a:fillRect/>
          </a:stretch>
        </p:blipFill>
        <p:spPr>
          <a:xfrm>
            <a:off x="21577291" y="13703114"/>
            <a:ext cx="7073617" cy="32869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5" name="TextBox 114">
            <a:extLst>
              <a:ext uri="{FF2B5EF4-FFF2-40B4-BE49-F238E27FC236}">
                <a16:creationId xmlns:a16="http://schemas.microsoft.com/office/drawing/2014/main" id="{D28670F9-D4B6-D74B-BB37-0B23CD53308C}"/>
              </a:ext>
            </a:extLst>
          </p:cNvPr>
          <p:cNvSpPr txBox="1"/>
          <p:nvPr/>
        </p:nvSpPr>
        <p:spPr>
          <a:xfrm>
            <a:off x="21268562" y="17287463"/>
            <a:ext cx="7444072"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IE" sz="2400" b="1" baseline="30000" dirty="0">
                <a:solidFill>
                  <a:schemeClr val="tx1"/>
                </a:solidFill>
                <a:latin typeface="Arial" panose="020B0604020202020204" pitchFamily="34" charset="0"/>
                <a:cs typeface="Arial" panose="020B0604020202020204" pitchFamily="34" charset="0"/>
              </a:rPr>
              <a:t>1</a:t>
            </a:r>
            <a:r>
              <a:rPr lang="en-IE" sz="2400" b="1" dirty="0">
                <a:solidFill>
                  <a:schemeClr val="tx1"/>
                </a:solidFill>
                <a:latin typeface="Arial" panose="020B0604020202020204" pitchFamily="34" charset="0"/>
                <a:cs typeface="Arial" panose="020B0604020202020204" pitchFamily="34" charset="0"/>
              </a:rPr>
              <a:t>H NMR: H</a:t>
            </a:r>
            <a:r>
              <a:rPr lang="en-IE" sz="2400" b="1" baseline="-25000" dirty="0">
                <a:solidFill>
                  <a:schemeClr val="tx1"/>
                </a:solidFill>
                <a:latin typeface="Arial" panose="020B0604020202020204" pitchFamily="34" charset="0"/>
                <a:cs typeface="Arial" panose="020B0604020202020204" pitchFamily="34" charset="0"/>
              </a:rPr>
              <a:t>3</a:t>
            </a:r>
            <a:r>
              <a:rPr lang="en-IE" sz="2400" b="1" dirty="0">
                <a:solidFill>
                  <a:schemeClr val="tx1"/>
                </a:solidFill>
                <a:latin typeface="Arial" panose="020B0604020202020204" pitchFamily="34" charset="0"/>
                <a:cs typeface="Arial" panose="020B0604020202020204" pitchFamily="34" charset="0"/>
              </a:rPr>
              <a:t> &amp; H</a:t>
            </a:r>
            <a:r>
              <a:rPr lang="en-IE" sz="2400" b="1" baseline="-25000" dirty="0">
                <a:solidFill>
                  <a:schemeClr val="tx1"/>
                </a:solidFill>
                <a:latin typeface="Arial" panose="020B0604020202020204" pitchFamily="34" charset="0"/>
                <a:cs typeface="Arial" panose="020B0604020202020204" pitchFamily="34" charset="0"/>
              </a:rPr>
              <a:t>4 </a:t>
            </a:r>
            <a:r>
              <a:rPr lang="en-IE" sz="2400" b="1" dirty="0">
                <a:solidFill>
                  <a:schemeClr val="tx1"/>
                </a:solidFill>
                <a:latin typeface="Arial" panose="020B0604020202020204" pitchFamily="34" charset="0"/>
                <a:cs typeface="Arial" panose="020B0604020202020204" pitchFamily="34" charset="0"/>
              </a:rPr>
              <a:t> splitting pattern indicative of diastereomer </a:t>
            </a:r>
            <a:r>
              <a:rPr lang="en-IE" sz="2400" b="1" dirty="0" err="1">
                <a:solidFill>
                  <a:schemeClr val="tx1"/>
                </a:solidFill>
                <a:latin typeface="Arial" panose="020B0604020202020204" pitchFamily="34" charset="0"/>
                <a:cs typeface="Arial" panose="020B0604020202020204" pitchFamily="34" charset="0"/>
              </a:rPr>
              <a:t>rotameric</a:t>
            </a:r>
            <a:r>
              <a:rPr lang="en-IE" sz="2400" b="1" dirty="0">
                <a:solidFill>
                  <a:schemeClr val="tx1"/>
                </a:solidFill>
                <a:latin typeface="Arial" panose="020B0604020202020204" pitchFamily="34" charset="0"/>
                <a:cs typeface="Arial" panose="020B0604020202020204" pitchFamily="34" charset="0"/>
              </a:rPr>
              <a:t> derivatives</a:t>
            </a:r>
            <a:r>
              <a:rPr lang="en-IE" sz="2000" dirty="0">
                <a:solidFill>
                  <a:schemeClr val="tx1"/>
                </a:solidFill>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n-IE" sz="1800" dirty="0">
                <a:solidFill>
                  <a:schemeClr val="tx1"/>
                </a:solidFill>
                <a:latin typeface="Arial" panose="020B0604020202020204" pitchFamily="34" charset="0"/>
                <a:cs typeface="Arial" panose="020B0604020202020204" pitchFamily="34" charset="0"/>
              </a:rPr>
              <a:t>Two sets of β – Lactam doublets present in pure diastereomer derivative compared to parent compound (top right) </a:t>
            </a:r>
          </a:p>
          <a:p>
            <a:pPr marL="457200" indent="-457200" algn="just">
              <a:buFont typeface="Arial" panose="020B0604020202020204" pitchFamily="34" charset="0"/>
              <a:buChar char="•"/>
            </a:pPr>
            <a:r>
              <a:rPr lang="en-IE" sz="1800" b="1" baseline="30000" dirty="0">
                <a:solidFill>
                  <a:schemeClr val="tx1"/>
                </a:solidFill>
                <a:latin typeface="Arial" panose="020B0604020202020204" pitchFamily="34" charset="0"/>
                <a:cs typeface="Arial" panose="020B0604020202020204" pitchFamily="34" charset="0"/>
              </a:rPr>
              <a:t>19</a:t>
            </a:r>
            <a:r>
              <a:rPr lang="en-IE" sz="1800" b="1" dirty="0">
                <a:solidFill>
                  <a:schemeClr val="tx1"/>
                </a:solidFill>
                <a:latin typeface="Arial" panose="020B0604020202020204" pitchFamily="34" charset="0"/>
                <a:cs typeface="Arial" panose="020B0604020202020204" pitchFamily="34" charset="0"/>
              </a:rPr>
              <a:t>F NMR </a:t>
            </a:r>
            <a:r>
              <a:rPr lang="en-IE" sz="1800" dirty="0">
                <a:solidFill>
                  <a:schemeClr val="tx1"/>
                </a:solidFill>
                <a:latin typeface="Arial" panose="020B0604020202020204" pitchFamily="34" charset="0"/>
                <a:cs typeface="Arial" panose="020B0604020202020204" pitchFamily="34" charset="0"/>
              </a:rPr>
              <a:t>illustrated the presence of at least four rotamers with four fluorine signals. </a:t>
            </a:r>
            <a:r>
              <a:rPr lang="en-IE" sz="1800" b="1" baseline="30000" dirty="0">
                <a:solidFill>
                  <a:schemeClr val="tx1"/>
                </a:solidFill>
                <a:latin typeface="Arial" panose="020B0604020202020204" pitchFamily="34" charset="0"/>
                <a:cs typeface="Arial" panose="020B0604020202020204" pitchFamily="34" charset="0"/>
              </a:rPr>
              <a:t> </a:t>
            </a:r>
            <a:r>
              <a:rPr lang="en-IE" sz="1800" baseline="30000" dirty="0">
                <a:solidFill>
                  <a:schemeClr val="tx1"/>
                </a:solidFill>
                <a:latin typeface="Arial" panose="020B0604020202020204" pitchFamily="34" charset="0"/>
                <a:cs typeface="Arial" panose="020B0604020202020204" pitchFamily="34" charset="0"/>
              </a:rPr>
              <a:t>  </a:t>
            </a:r>
          </a:p>
        </p:txBody>
      </p:sp>
      <p:pic>
        <p:nvPicPr>
          <p:cNvPr id="116" name="Picture 115">
            <a:extLst>
              <a:ext uri="{FF2B5EF4-FFF2-40B4-BE49-F238E27FC236}">
                <a16:creationId xmlns:a16="http://schemas.microsoft.com/office/drawing/2014/main" id="{AEF8EF1F-BB6A-3246-B7AC-4FD329B3D8A8}"/>
              </a:ext>
            </a:extLst>
          </p:cNvPr>
          <p:cNvPicPr>
            <a:picLocks noChangeAspect="1"/>
          </p:cNvPicPr>
          <p:nvPr/>
        </p:nvPicPr>
        <p:blipFill rotWithShape="1">
          <a:blip r:embed="rId14"/>
          <a:srcRect l="8449" t="10711" r="4653"/>
          <a:stretch/>
        </p:blipFill>
        <p:spPr>
          <a:xfrm>
            <a:off x="21788180" y="19468460"/>
            <a:ext cx="6340301" cy="52441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7" name="Picture 116">
            <a:extLst>
              <a:ext uri="{FF2B5EF4-FFF2-40B4-BE49-F238E27FC236}">
                <a16:creationId xmlns:a16="http://schemas.microsoft.com/office/drawing/2014/main" id="{C9B3E3E5-DDBE-994C-9CEC-4426956033C7}"/>
              </a:ext>
            </a:extLst>
          </p:cNvPr>
          <p:cNvPicPr>
            <a:picLocks noChangeAspect="1"/>
          </p:cNvPicPr>
          <p:nvPr/>
        </p:nvPicPr>
        <p:blipFill>
          <a:blip r:embed="rId15"/>
          <a:stretch>
            <a:fillRect/>
          </a:stretch>
        </p:blipFill>
        <p:spPr>
          <a:xfrm>
            <a:off x="21773012" y="24866639"/>
            <a:ext cx="6355469" cy="4111964"/>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3" name="TextBox 122">
            <a:extLst>
              <a:ext uri="{FF2B5EF4-FFF2-40B4-BE49-F238E27FC236}">
                <a16:creationId xmlns:a16="http://schemas.microsoft.com/office/drawing/2014/main" id="{220BEAD4-201E-7F47-A473-BF768108E65B}"/>
              </a:ext>
            </a:extLst>
          </p:cNvPr>
          <p:cNvSpPr txBox="1"/>
          <p:nvPr/>
        </p:nvSpPr>
        <p:spPr>
          <a:xfrm>
            <a:off x="21594611" y="29117717"/>
            <a:ext cx="7012071" cy="60324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IE" sz="2800" b="1" dirty="0">
                <a:solidFill>
                  <a:schemeClr val="tx1"/>
                </a:solidFill>
                <a:latin typeface="Times" pitchFamily="2" charset="0"/>
              </a:rPr>
              <a:t>Verification of enantiomeric purity via optical rotation and chiral HPLC </a:t>
            </a:r>
          </a:p>
          <a:p>
            <a:r>
              <a:rPr lang="en-IE" sz="1800" b="1" dirty="0">
                <a:solidFill>
                  <a:schemeClr val="tx1"/>
                </a:solidFill>
                <a:latin typeface="Times" pitchFamily="2" charset="0"/>
              </a:rPr>
              <a:t>001</a:t>
            </a:r>
          </a:p>
          <a:p>
            <a:r>
              <a:rPr lang="en-IE" sz="1800" b="1" dirty="0">
                <a:latin typeface="Times" pitchFamily="2" charset="0"/>
              </a:rPr>
              <a:t>Enantiomer 1: [</a:t>
            </a:r>
            <a:r>
              <a:rPr lang="en-IE" sz="1800" b="1" dirty="0">
                <a:latin typeface="Times" pitchFamily="2" charset="0"/>
                <a:sym typeface="Symbol" pitchFamily="2" charset="2"/>
              </a:rPr>
              <a:t></a:t>
            </a:r>
            <a:r>
              <a:rPr lang="en-IE" sz="1800" b="1" dirty="0">
                <a:latin typeface="Times" pitchFamily="2" charset="0"/>
              </a:rPr>
              <a:t>]</a:t>
            </a:r>
            <a:r>
              <a:rPr lang="en-IE" sz="1800" b="1" baseline="30000" dirty="0">
                <a:latin typeface="Times" pitchFamily="2" charset="0"/>
              </a:rPr>
              <a:t>20</a:t>
            </a:r>
            <a:r>
              <a:rPr lang="en-IE" sz="1800" b="1" baseline="-25000" dirty="0">
                <a:latin typeface="Times" pitchFamily="2" charset="0"/>
              </a:rPr>
              <a:t>D </a:t>
            </a:r>
            <a:r>
              <a:rPr lang="en-IE" sz="1800" b="1" dirty="0">
                <a:latin typeface="Times" pitchFamily="2" charset="0"/>
              </a:rPr>
              <a:t>: </a:t>
            </a:r>
            <a:r>
              <a:rPr lang="en-IE" sz="1800" dirty="0">
                <a:latin typeface="Times" pitchFamily="2" charset="0"/>
              </a:rPr>
              <a:t>+25.14 (</a:t>
            </a:r>
            <a:r>
              <a:rPr lang="en-IE" sz="1800" i="1" dirty="0">
                <a:latin typeface="Times" pitchFamily="2" charset="0"/>
              </a:rPr>
              <a:t>c </a:t>
            </a:r>
            <a:r>
              <a:rPr lang="en-IE" sz="1800" dirty="0">
                <a:latin typeface="Times" pitchFamily="2" charset="0"/>
              </a:rPr>
              <a:t>17.9mg/5mL)</a:t>
            </a:r>
          </a:p>
          <a:p>
            <a:r>
              <a:rPr lang="en-IE" sz="1800" b="1" dirty="0">
                <a:latin typeface="Times" pitchFamily="2" charset="0"/>
              </a:rPr>
              <a:t>Enantiomer 2: [</a:t>
            </a:r>
            <a:r>
              <a:rPr lang="en-IE" sz="1800" b="1" dirty="0">
                <a:latin typeface="Times" pitchFamily="2" charset="0"/>
                <a:sym typeface="Symbol" pitchFamily="2" charset="2"/>
              </a:rPr>
              <a:t></a:t>
            </a:r>
            <a:r>
              <a:rPr lang="en-IE" sz="1800" b="1" dirty="0">
                <a:latin typeface="Times" pitchFamily="2" charset="0"/>
              </a:rPr>
              <a:t>]</a:t>
            </a:r>
            <a:r>
              <a:rPr lang="en-IE" sz="1800" b="1" baseline="30000" dirty="0">
                <a:latin typeface="Times" pitchFamily="2" charset="0"/>
              </a:rPr>
              <a:t>20</a:t>
            </a:r>
            <a:r>
              <a:rPr lang="en-IE" sz="1800" b="1" baseline="-25000" dirty="0">
                <a:latin typeface="Times" pitchFamily="2" charset="0"/>
              </a:rPr>
              <a:t>D </a:t>
            </a:r>
            <a:r>
              <a:rPr lang="en-IE" sz="1800" b="1" dirty="0">
                <a:latin typeface="Times" pitchFamily="2" charset="0"/>
              </a:rPr>
              <a:t>: </a:t>
            </a:r>
            <a:r>
              <a:rPr lang="en-IE" sz="1800" dirty="0">
                <a:latin typeface="Times" pitchFamily="2" charset="0"/>
              </a:rPr>
              <a:t>-25.38 (</a:t>
            </a:r>
            <a:r>
              <a:rPr lang="en-IE" sz="1800" i="1" dirty="0">
                <a:latin typeface="Times" pitchFamily="2" charset="0"/>
              </a:rPr>
              <a:t>c </a:t>
            </a:r>
            <a:r>
              <a:rPr lang="en-IE" sz="1800" dirty="0">
                <a:latin typeface="Times" pitchFamily="2" charset="0"/>
              </a:rPr>
              <a:t>19.7mg/5mL) </a:t>
            </a:r>
          </a:p>
          <a:p>
            <a:endParaRPr lang="en-IE" sz="1800" dirty="0">
              <a:latin typeface="Times" pitchFamily="2" charset="0"/>
            </a:endParaRPr>
          </a:p>
          <a:p>
            <a:endParaRPr lang="en-IE" sz="1800" dirty="0">
              <a:latin typeface="Times" pitchFamily="2" charset="0"/>
            </a:endParaRPr>
          </a:p>
          <a:p>
            <a:endParaRPr lang="en-IE" sz="1800" dirty="0">
              <a:latin typeface="Times" pitchFamily="2" charset="0"/>
            </a:endParaRPr>
          </a:p>
          <a:p>
            <a:endParaRPr lang="en-IE" sz="1800" dirty="0">
              <a:latin typeface="Times" pitchFamily="2" charset="0"/>
            </a:endParaRPr>
          </a:p>
          <a:p>
            <a:endParaRPr lang="en-IE" sz="1800" dirty="0">
              <a:latin typeface="Times" pitchFamily="2" charset="0"/>
            </a:endParaRPr>
          </a:p>
          <a:p>
            <a:endParaRPr lang="en-IE" sz="1800" dirty="0">
              <a:latin typeface="Times" pitchFamily="2" charset="0"/>
            </a:endParaRPr>
          </a:p>
          <a:p>
            <a:endParaRPr lang="en-IE" sz="1800" dirty="0">
              <a:latin typeface="Times" pitchFamily="2" charset="0"/>
            </a:endParaRPr>
          </a:p>
          <a:p>
            <a:endParaRPr lang="en-IE" sz="1800" dirty="0">
              <a:latin typeface="Times" pitchFamily="2" charset="0"/>
            </a:endParaRPr>
          </a:p>
          <a:p>
            <a:endParaRPr lang="en-IE" sz="1800" b="1" baseline="30000" dirty="0">
              <a:solidFill>
                <a:schemeClr val="tx1"/>
              </a:solidFill>
              <a:latin typeface="Times" pitchFamily="2" charset="0"/>
            </a:endParaRPr>
          </a:p>
          <a:p>
            <a:r>
              <a:rPr lang="en-IE" sz="1800" b="1" baseline="30000" dirty="0">
                <a:solidFill>
                  <a:schemeClr val="tx1"/>
                </a:solidFill>
                <a:latin typeface="Times" pitchFamily="2" charset="0"/>
              </a:rPr>
              <a:t>001 </a:t>
            </a:r>
            <a:r>
              <a:rPr lang="en-IE" sz="1800" b="1" i="1" baseline="30000" dirty="0">
                <a:solidFill>
                  <a:schemeClr val="tx1"/>
                </a:solidFill>
                <a:latin typeface="Times" pitchFamily="2" charset="0"/>
              </a:rPr>
              <a:t>trans</a:t>
            </a:r>
            <a:r>
              <a:rPr lang="en-IE" sz="1800" b="1" baseline="30000" dirty="0">
                <a:solidFill>
                  <a:schemeClr val="tx1"/>
                </a:solidFill>
                <a:latin typeface="Times" pitchFamily="2" charset="0"/>
              </a:rPr>
              <a:t> racemic mixture        001 </a:t>
            </a:r>
            <a:r>
              <a:rPr lang="en-IE" sz="1800" b="1" i="1" baseline="30000" dirty="0">
                <a:solidFill>
                  <a:schemeClr val="tx1"/>
                </a:solidFill>
                <a:latin typeface="Times" pitchFamily="2" charset="0"/>
              </a:rPr>
              <a:t>trans</a:t>
            </a:r>
            <a:r>
              <a:rPr lang="en-IE" sz="1800" b="1" baseline="30000" dirty="0">
                <a:solidFill>
                  <a:schemeClr val="tx1"/>
                </a:solidFill>
                <a:latin typeface="Times" pitchFamily="2" charset="0"/>
              </a:rPr>
              <a:t> Enantiomer       001 </a:t>
            </a:r>
            <a:r>
              <a:rPr lang="en-IE" sz="1800" b="1" i="1" baseline="30000" dirty="0">
                <a:solidFill>
                  <a:schemeClr val="tx1"/>
                </a:solidFill>
                <a:latin typeface="Times" pitchFamily="2" charset="0"/>
              </a:rPr>
              <a:t>trans</a:t>
            </a:r>
            <a:r>
              <a:rPr lang="en-IE" sz="1800" b="1" baseline="30000" dirty="0">
                <a:solidFill>
                  <a:schemeClr val="tx1"/>
                </a:solidFill>
                <a:latin typeface="Times" pitchFamily="2" charset="0"/>
              </a:rPr>
              <a:t> Enantiomer 2</a:t>
            </a:r>
          </a:p>
          <a:p>
            <a:r>
              <a:rPr lang="en-IE" sz="1800" b="1" dirty="0">
                <a:solidFill>
                  <a:schemeClr val="tx1"/>
                </a:solidFill>
                <a:latin typeface="Times" pitchFamily="2" charset="0"/>
              </a:rPr>
              <a:t>% Peak Area on Chiral HPLC </a:t>
            </a:r>
          </a:p>
          <a:p>
            <a:r>
              <a:rPr lang="en-IE" sz="1800" b="1" dirty="0">
                <a:solidFill>
                  <a:schemeClr val="tx1"/>
                </a:solidFill>
                <a:latin typeface="Times" pitchFamily="2" charset="0"/>
              </a:rPr>
              <a:t> 50:50                                  85:15 18:82</a:t>
            </a:r>
            <a:endParaRPr lang="en-IE" sz="1800" dirty="0">
              <a:solidFill>
                <a:schemeClr val="tx1"/>
              </a:solidFill>
              <a:latin typeface="Times" pitchFamily="2" charset="0"/>
            </a:endParaRPr>
          </a:p>
          <a:p>
            <a:r>
              <a:rPr lang="en-IE" sz="1800" b="1" dirty="0">
                <a:solidFill>
                  <a:schemeClr val="tx1"/>
                </a:solidFill>
                <a:latin typeface="Times" pitchFamily="2" charset="0"/>
              </a:rPr>
              <a:t>002</a:t>
            </a:r>
            <a:r>
              <a:rPr lang="en-IE" sz="1800" dirty="0">
                <a:solidFill>
                  <a:schemeClr val="tx1"/>
                </a:solidFill>
                <a:latin typeface="Times" pitchFamily="2" charset="0"/>
              </a:rPr>
              <a:t> </a:t>
            </a:r>
          </a:p>
          <a:p>
            <a:r>
              <a:rPr lang="en-IE" sz="1800" b="1" dirty="0">
                <a:latin typeface="Times" pitchFamily="2" charset="0"/>
              </a:rPr>
              <a:t>Enantiomer 1: [</a:t>
            </a:r>
            <a:r>
              <a:rPr lang="en-IE" sz="1800" b="1" dirty="0">
                <a:latin typeface="Times" pitchFamily="2" charset="0"/>
                <a:sym typeface="Symbol" pitchFamily="2" charset="2"/>
              </a:rPr>
              <a:t></a:t>
            </a:r>
            <a:r>
              <a:rPr lang="en-IE" sz="1800" b="1" dirty="0">
                <a:latin typeface="Times" pitchFamily="2" charset="0"/>
              </a:rPr>
              <a:t>]</a:t>
            </a:r>
            <a:r>
              <a:rPr lang="en-IE" sz="1800" b="1" baseline="30000" dirty="0">
                <a:latin typeface="Times" pitchFamily="2" charset="0"/>
              </a:rPr>
              <a:t>20</a:t>
            </a:r>
            <a:r>
              <a:rPr lang="en-IE" sz="1800" b="1" baseline="-25000" dirty="0">
                <a:latin typeface="Times" pitchFamily="2" charset="0"/>
              </a:rPr>
              <a:t>D </a:t>
            </a:r>
            <a:r>
              <a:rPr lang="en-IE" sz="1800" b="1" dirty="0">
                <a:latin typeface="Times" pitchFamily="2" charset="0"/>
              </a:rPr>
              <a:t>: </a:t>
            </a:r>
            <a:r>
              <a:rPr lang="en-IE" sz="1800" dirty="0">
                <a:latin typeface="Times" pitchFamily="2" charset="0"/>
              </a:rPr>
              <a:t>+22.15 (</a:t>
            </a:r>
            <a:r>
              <a:rPr lang="en-IE" sz="1800" i="1" dirty="0">
                <a:latin typeface="Times" pitchFamily="2" charset="0"/>
              </a:rPr>
              <a:t>c </a:t>
            </a:r>
            <a:r>
              <a:rPr lang="en-IE" sz="1800" dirty="0">
                <a:latin typeface="Times" pitchFamily="2" charset="0"/>
              </a:rPr>
              <a:t>15.8mg/5mL)</a:t>
            </a:r>
          </a:p>
          <a:p>
            <a:r>
              <a:rPr lang="en-IE" sz="1800" b="1" dirty="0">
                <a:latin typeface="Times" pitchFamily="2" charset="0"/>
              </a:rPr>
              <a:t>Enantiomer 2: [</a:t>
            </a:r>
            <a:r>
              <a:rPr lang="en-IE" sz="1800" b="1" dirty="0">
                <a:latin typeface="Times" pitchFamily="2" charset="0"/>
                <a:sym typeface="Symbol" pitchFamily="2" charset="2"/>
              </a:rPr>
              <a:t></a:t>
            </a:r>
            <a:r>
              <a:rPr lang="en-IE" sz="1800" b="1" dirty="0">
                <a:latin typeface="Times" pitchFamily="2" charset="0"/>
              </a:rPr>
              <a:t>]</a:t>
            </a:r>
            <a:r>
              <a:rPr lang="en-IE" sz="1800" b="1" baseline="30000" dirty="0">
                <a:latin typeface="Times" pitchFamily="2" charset="0"/>
              </a:rPr>
              <a:t>20</a:t>
            </a:r>
            <a:r>
              <a:rPr lang="en-IE" sz="1800" b="1" baseline="-25000" dirty="0">
                <a:latin typeface="Times" pitchFamily="2" charset="0"/>
              </a:rPr>
              <a:t>D </a:t>
            </a:r>
            <a:r>
              <a:rPr lang="en-IE" sz="1800" b="1" dirty="0">
                <a:latin typeface="Times" pitchFamily="2" charset="0"/>
              </a:rPr>
              <a:t>: </a:t>
            </a:r>
            <a:r>
              <a:rPr lang="en-IE" sz="1800" dirty="0">
                <a:latin typeface="Times" pitchFamily="2" charset="0"/>
              </a:rPr>
              <a:t>-17.6(</a:t>
            </a:r>
            <a:r>
              <a:rPr lang="en-IE" sz="1800" i="1" dirty="0">
                <a:latin typeface="Times" pitchFamily="2" charset="0"/>
              </a:rPr>
              <a:t>c </a:t>
            </a:r>
            <a:r>
              <a:rPr lang="en-IE" sz="1800" dirty="0">
                <a:latin typeface="Times" pitchFamily="2" charset="0"/>
              </a:rPr>
              <a:t>15.1mg/5mL) </a:t>
            </a:r>
            <a:r>
              <a:rPr lang="en-IE" sz="1800" dirty="0" err="1">
                <a:latin typeface="Times" pitchFamily="2" charset="0"/>
              </a:rPr>
              <a:t>ee</a:t>
            </a:r>
            <a:r>
              <a:rPr lang="en-IE" sz="1800" dirty="0">
                <a:latin typeface="Times" pitchFamily="2" charset="0"/>
              </a:rPr>
              <a:t> (%): 77%</a:t>
            </a:r>
          </a:p>
          <a:p>
            <a:endParaRPr lang="en-IE" sz="1800" dirty="0">
              <a:latin typeface="Times" pitchFamily="2" charset="0"/>
            </a:endParaRPr>
          </a:p>
        </p:txBody>
      </p:sp>
      <p:pic>
        <p:nvPicPr>
          <p:cNvPr id="118" name="Picture 117">
            <a:extLst>
              <a:ext uri="{FF2B5EF4-FFF2-40B4-BE49-F238E27FC236}">
                <a16:creationId xmlns:a16="http://schemas.microsoft.com/office/drawing/2014/main" id="{619F8EEE-D197-7C46-8C0A-DF998245E9E9}"/>
              </a:ext>
            </a:extLst>
          </p:cNvPr>
          <p:cNvPicPr>
            <a:picLocks noChangeAspect="1"/>
          </p:cNvPicPr>
          <p:nvPr/>
        </p:nvPicPr>
        <p:blipFill rotWithShape="1">
          <a:blip r:embed="rId16"/>
          <a:srcRect t="1642" r="3301" b="4849"/>
          <a:stretch/>
        </p:blipFill>
        <p:spPr>
          <a:xfrm>
            <a:off x="22628475" y="30938222"/>
            <a:ext cx="2044953" cy="2024847"/>
          </a:xfrm>
          <a:prstGeom prst="rect">
            <a:avLst/>
          </a:prstGeom>
        </p:spPr>
      </p:pic>
      <p:pic>
        <p:nvPicPr>
          <p:cNvPr id="119" name="Picture 118">
            <a:extLst>
              <a:ext uri="{FF2B5EF4-FFF2-40B4-BE49-F238E27FC236}">
                <a16:creationId xmlns:a16="http://schemas.microsoft.com/office/drawing/2014/main" id="{F8C38519-2330-FC46-9344-73B0879E9663}"/>
              </a:ext>
            </a:extLst>
          </p:cNvPr>
          <p:cNvPicPr>
            <a:picLocks noChangeAspect="1"/>
          </p:cNvPicPr>
          <p:nvPr/>
        </p:nvPicPr>
        <p:blipFill rotWithShape="1">
          <a:blip r:embed="rId17"/>
          <a:srcRect t="2454" r="12436"/>
          <a:stretch/>
        </p:blipFill>
        <p:spPr>
          <a:xfrm>
            <a:off x="24958331" y="31034238"/>
            <a:ext cx="1330164" cy="1906784"/>
          </a:xfrm>
          <a:prstGeom prst="rect">
            <a:avLst/>
          </a:prstGeom>
        </p:spPr>
      </p:pic>
      <p:pic>
        <p:nvPicPr>
          <p:cNvPr id="120" name="Picture 119">
            <a:extLst>
              <a:ext uri="{FF2B5EF4-FFF2-40B4-BE49-F238E27FC236}">
                <a16:creationId xmlns:a16="http://schemas.microsoft.com/office/drawing/2014/main" id="{6327980D-B78D-4D4A-B8E8-D74CEFDF752B}"/>
              </a:ext>
            </a:extLst>
          </p:cNvPr>
          <p:cNvPicPr>
            <a:picLocks noChangeAspect="1"/>
          </p:cNvPicPr>
          <p:nvPr/>
        </p:nvPicPr>
        <p:blipFill rotWithShape="1">
          <a:blip r:embed="rId18"/>
          <a:srcRect t="2587" r="14830"/>
          <a:stretch/>
        </p:blipFill>
        <p:spPr>
          <a:xfrm>
            <a:off x="26655414" y="30890120"/>
            <a:ext cx="1555717" cy="2024847"/>
          </a:xfrm>
          <a:prstGeom prst="rect">
            <a:avLst/>
          </a:prstGeom>
        </p:spPr>
      </p:pic>
      <p:pic>
        <p:nvPicPr>
          <p:cNvPr id="121" name="Picture 120">
            <a:extLst>
              <a:ext uri="{FF2B5EF4-FFF2-40B4-BE49-F238E27FC236}">
                <a16:creationId xmlns:a16="http://schemas.microsoft.com/office/drawing/2014/main" id="{7D6C251F-FD07-FE45-AA08-B1FEC8EBF598}"/>
              </a:ext>
            </a:extLst>
          </p:cNvPr>
          <p:cNvPicPr>
            <a:picLocks noChangeAspect="1"/>
          </p:cNvPicPr>
          <p:nvPr/>
        </p:nvPicPr>
        <p:blipFill>
          <a:blip r:embed="rId9"/>
          <a:stretch>
            <a:fillRect/>
          </a:stretch>
        </p:blipFill>
        <p:spPr>
          <a:xfrm>
            <a:off x="26737641" y="29743034"/>
            <a:ext cx="1322989" cy="1495995"/>
          </a:xfrm>
          <a:prstGeom prst="rect">
            <a:avLst/>
          </a:prstGeom>
          <a:ln>
            <a:noFill/>
          </a:ln>
        </p:spPr>
      </p:pic>
      <p:sp>
        <p:nvSpPr>
          <p:cNvPr id="122" name="TextBox 121">
            <a:extLst>
              <a:ext uri="{FF2B5EF4-FFF2-40B4-BE49-F238E27FC236}">
                <a16:creationId xmlns:a16="http://schemas.microsoft.com/office/drawing/2014/main" id="{3E02095A-0A87-CE43-99AE-47B7D44FA09C}"/>
              </a:ext>
            </a:extLst>
          </p:cNvPr>
          <p:cNvSpPr txBox="1"/>
          <p:nvPr/>
        </p:nvSpPr>
        <p:spPr>
          <a:xfrm>
            <a:off x="21317088" y="11525272"/>
            <a:ext cx="7444072" cy="1785104"/>
          </a:xfrm>
          <a:prstGeom prst="rect">
            <a:avLst/>
          </a:prstGeom>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IE" sz="2800" b="1" dirty="0">
                <a:solidFill>
                  <a:schemeClr val="tx1"/>
                </a:solidFill>
                <a:latin typeface="Arial" panose="020B0604020202020204" pitchFamily="34" charset="0"/>
                <a:cs typeface="Arial" panose="020B0604020202020204" pitchFamily="34" charset="0"/>
              </a:rPr>
              <a:t>Resolution using N-(</a:t>
            </a:r>
            <a:r>
              <a:rPr lang="en-IE" sz="2800" b="1" i="1" dirty="0">
                <a:solidFill>
                  <a:schemeClr val="tx1"/>
                </a:solidFill>
                <a:latin typeface="Arial" panose="020B0604020202020204" pitchFamily="34" charset="0"/>
                <a:cs typeface="Arial" panose="020B0604020202020204" pitchFamily="34" charset="0"/>
              </a:rPr>
              <a:t>tert</a:t>
            </a:r>
            <a:r>
              <a:rPr lang="en-IE" sz="2800" b="1" dirty="0">
                <a:solidFill>
                  <a:schemeClr val="tx1"/>
                </a:solidFill>
                <a:latin typeface="Arial" panose="020B0604020202020204" pitchFamily="34" charset="0"/>
                <a:cs typeface="Arial" panose="020B0604020202020204" pitchFamily="34" charset="0"/>
              </a:rPr>
              <a:t>-</a:t>
            </a:r>
            <a:r>
              <a:rPr lang="en-IE" sz="2800" b="1" dirty="0" err="1">
                <a:solidFill>
                  <a:schemeClr val="tx1"/>
                </a:solidFill>
                <a:latin typeface="Arial" panose="020B0604020202020204" pitchFamily="34" charset="0"/>
                <a:cs typeface="Arial" panose="020B0604020202020204" pitchFamily="34" charset="0"/>
              </a:rPr>
              <a:t>butoxycarbonyl</a:t>
            </a:r>
            <a:r>
              <a:rPr lang="en-IE" sz="2800" b="1" dirty="0">
                <a:solidFill>
                  <a:schemeClr val="tx1"/>
                </a:solidFill>
                <a:latin typeface="Arial" panose="020B0604020202020204" pitchFamily="34" charset="0"/>
                <a:cs typeface="Arial" panose="020B0604020202020204" pitchFamily="34" charset="0"/>
              </a:rPr>
              <a:t>)-L-Proline</a:t>
            </a:r>
          </a:p>
          <a:p>
            <a:pPr marL="457200" indent="-457200" algn="just">
              <a:buFont typeface="Arial" panose="020B0604020202020204" pitchFamily="34" charset="0"/>
              <a:buChar char="•"/>
            </a:pPr>
            <a:r>
              <a:rPr lang="en-IE" sz="1800" dirty="0">
                <a:solidFill>
                  <a:schemeClr val="tx1"/>
                </a:solidFill>
                <a:latin typeface="Arial" panose="020B0604020202020204" pitchFamily="34" charset="0"/>
                <a:cs typeface="Arial" panose="020B0604020202020204" pitchFamily="34" charset="0"/>
              </a:rPr>
              <a:t>Diastereomers were separated using flash column chromatography   </a:t>
            </a:r>
          </a:p>
          <a:p>
            <a:pPr marL="457200" indent="-457200" algn="just">
              <a:buFont typeface="Arial" panose="020B0604020202020204" pitchFamily="34" charset="0"/>
              <a:buChar char="•"/>
            </a:pPr>
            <a:r>
              <a:rPr lang="en-IE" sz="1800" dirty="0">
                <a:solidFill>
                  <a:schemeClr val="tx1"/>
                </a:solidFill>
                <a:latin typeface="Arial" panose="020B0604020202020204" pitchFamily="34" charset="0"/>
                <a:cs typeface="Arial" panose="020B0604020202020204" pitchFamily="34" charset="0"/>
              </a:rPr>
              <a:t>Proline was subsequently cleaved using hydrazine dihydrochloride to reveal optically pure enantiomers </a:t>
            </a:r>
          </a:p>
        </p:txBody>
      </p:sp>
      <p:graphicFrame>
        <p:nvGraphicFramePr>
          <p:cNvPr id="125" name="Table 124">
            <a:extLst>
              <a:ext uri="{FF2B5EF4-FFF2-40B4-BE49-F238E27FC236}">
                <a16:creationId xmlns:a16="http://schemas.microsoft.com/office/drawing/2014/main" id="{7E4E5082-072D-0B45-817A-ED5E0F321C49}"/>
              </a:ext>
            </a:extLst>
          </p:cNvPr>
          <p:cNvGraphicFramePr>
            <a:graphicFrameLocks noGrp="1"/>
          </p:cNvGraphicFramePr>
          <p:nvPr>
            <p:extLst>
              <p:ext uri="{D42A27DB-BD31-4B8C-83A1-F6EECF244321}">
                <p14:modId xmlns:p14="http://schemas.microsoft.com/office/powerpoint/2010/main" val="3253033110"/>
              </p:ext>
            </p:extLst>
          </p:nvPr>
        </p:nvGraphicFramePr>
        <p:xfrm>
          <a:off x="9565863" y="26743893"/>
          <a:ext cx="11560972" cy="7833014"/>
        </p:xfrm>
        <a:graphic>
          <a:graphicData uri="http://schemas.openxmlformats.org/drawingml/2006/table">
            <a:tbl>
              <a:tblPr firstRow="1" bandRow="1">
                <a:tableStyleId>{00A15C55-8517-42AA-B614-E9B94910E393}</a:tableStyleId>
              </a:tblPr>
              <a:tblGrid>
                <a:gridCol w="2736408">
                  <a:extLst>
                    <a:ext uri="{9D8B030D-6E8A-4147-A177-3AD203B41FA5}">
                      <a16:colId xmlns:a16="http://schemas.microsoft.com/office/drawing/2014/main" val="2855552787"/>
                    </a:ext>
                  </a:extLst>
                </a:gridCol>
                <a:gridCol w="2419729">
                  <a:extLst>
                    <a:ext uri="{9D8B030D-6E8A-4147-A177-3AD203B41FA5}">
                      <a16:colId xmlns:a16="http://schemas.microsoft.com/office/drawing/2014/main" val="677530278"/>
                    </a:ext>
                  </a:extLst>
                </a:gridCol>
                <a:gridCol w="3427689">
                  <a:extLst>
                    <a:ext uri="{9D8B030D-6E8A-4147-A177-3AD203B41FA5}">
                      <a16:colId xmlns:a16="http://schemas.microsoft.com/office/drawing/2014/main" val="4189552725"/>
                    </a:ext>
                  </a:extLst>
                </a:gridCol>
                <a:gridCol w="2977146">
                  <a:extLst>
                    <a:ext uri="{9D8B030D-6E8A-4147-A177-3AD203B41FA5}">
                      <a16:colId xmlns:a16="http://schemas.microsoft.com/office/drawing/2014/main" val="1051697520"/>
                    </a:ext>
                  </a:extLst>
                </a:gridCol>
              </a:tblGrid>
              <a:tr h="817698">
                <a:tc>
                  <a:txBody>
                    <a:bodyPr/>
                    <a:lstStyle/>
                    <a:p>
                      <a:pPr algn="just"/>
                      <a:r>
                        <a:rPr lang="en-US" sz="2000" dirty="0"/>
                        <a:t>Conditions for Staudinger Synthesis</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Preliminary (P)</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Experimental ( E )</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Optimized Conditions (OC)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7033781"/>
                  </a:ext>
                </a:extLst>
              </a:tr>
              <a:tr h="1489943">
                <a:tc>
                  <a:txBody>
                    <a:bodyPr/>
                    <a:lstStyle/>
                    <a:p>
                      <a:pPr algn="just"/>
                      <a:r>
                        <a:rPr lang="en-US" sz="2000" dirty="0"/>
                        <a:t>Imine </a:t>
                      </a:r>
                      <a:endParaRPr lang="en-US" sz="2000" b="1" dirty="0">
                        <a:latin typeface="Arial" panose="020B0604020202020204" pitchFamily="34" charset="0"/>
                        <a:cs typeface="Arial" panose="020B0604020202020204" pitchFamily="34" charset="0"/>
                      </a:endParaRPr>
                    </a:p>
                  </a:txBody>
                  <a:tcPr/>
                </a:tc>
                <a:tc>
                  <a:txBody>
                    <a:bodyPr/>
                    <a:lstStyle/>
                    <a:p>
                      <a:pPr algn="just"/>
                      <a:r>
                        <a:rPr lang="en-US" sz="2000" dirty="0"/>
                        <a:t>Added to anhydrous toluene first  at zero degrees</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Added to anhydrous toluene first (1 </a:t>
                      </a:r>
                      <a:r>
                        <a:rPr lang="en-US" sz="2000" dirty="0" err="1"/>
                        <a:t>Eq</a:t>
                      </a:r>
                      <a:r>
                        <a:rPr lang="en-US" sz="2000" dirty="0"/>
                        <a:t>) at zero degrees again on ice</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Imine added in portions to </a:t>
                      </a:r>
                      <a:r>
                        <a:rPr lang="en-US" sz="2000" dirty="0" err="1"/>
                        <a:t>acetoxyacetylchloride</a:t>
                      </a:r>
                      <a:r>
                        <a:rPr lang="en-US" sz="2000" dirty="0"/>
                        <a:t> and dry toluene.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3152831"/>
                  </a:ext>
                </a:extLst>
              </a:tr>
              <a:tr h="1150413">
                <a:tc>
                  <a:txBody>
                    <a:bodyPr/>
                    <a:lstStyle/>
                    <a:p>
                      <a:pPr algn="just"/>
                      <a:r>
                        <a:rPr lang="en-US" sz="2000" dirty="0"/>
                        <a:t>Acetoxy</a:t>
                      </a:r>
                    </a:p>
                    <a:p>
                      <a:pPr algn="just"/>
                      <a:r>
                        <a:rPr lang="en-US" sz="2000" dirty="0" err="1"/>
                        <a:t>acetylchloride</a:t>
                      </a:r>
                      <a:endParaRPr lang="en-US" sz="2000" dirty="0"/>
                    </a:p>
                    <a:p>
                      <a:pPr algn="just"/>
                      <a:endParaRPr lang="en-US" sz="2000" b="1" dirty="0">
                        <a:latin typeface="Arial" panose="020B0604020202020204" pitchFamily="34" charset="0"/>
                        <a:cs typeface="Arial" panose="020B0604020202020204" pitchFamily="34" charset="0"/>
                      </a:endParaRPr>
                    </a:p>
                  </a:txBody>
                  <a:tcPr/>
                </a:tc>
                <a:tc>
                  <a:txBody>
                    <a:bodyPr/>
                    <a:lstStyle/>
                    <a:p>
                      <a:pPr algn="just"/>
                      <a:r>
                        <a:rPr lang="en-US" sz="2000" dirty="0"/>
                        <a:t>Added to imine in anhydrous toluene  at zero degrees</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Added in under ice to imine and </a:t>
                      </a:r>
                      <a:r>
                        <a:rPr lang="en-US" sz="2000" dirty="0" err="1"/>
                        <a:t>acetoxyacetylchloride</a:t>
                      </a:r>
                      <a:r>
                        <a:rPr lang="en-US" sz="2000" dirty="0"/>
                        <a:t>.</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Added first to dry toluene without Imine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5644500"/>
                  </a:ext>
                </a:extLst>
              </a:tr>
              <a:tr h="2875937">
                <a:tc>
                  <a:txBody>
                    <a:bodyPr/>
                    <a:lstStyle/>
                    <a:p>
                      <a:pPr algn="just"/>
                      <a:r>
                        <a:rPr lang="en-US" sz="2000" dirty="0"/>
                        <a:t>Duration of imine &amp; </a:t>
                      </a:r>
                      <a:r>
                        <a:rPr lang="en-US" sz="2000" dirty="0" err="1"/>
                        <a:t>acetoxy</a:t>
                      </a:r>
                      <a:r>
                        <a:rPr lang="en-US" sz="2000" baseline="0" dirty="0"/>
                        <a:t> </a:t>
                      </a:r>
                      <a:r>
                        <a:rPr lang="en-US" sz="2000" dirty="0" err="1"/>
                        <a:t>acetylchloride</a:t>
                      </a:r>
                      <a:endParaRPr lang="en-US" sz="2000" dirty="0"/>
                    </a:p>
                    <a:p>
                      <a:pPr algn="just"/>
                      <a:r>
                        <a:rPr lang="en-US" sz="2000" dirty="0"/>
                        <a:t>stirring prior to base addition</a:t>
                      </a:r>
                      <a:endParaRPr lang="en-US" sz="2000" b="1" dirty="0">
                        <a:latin typeface="Arial" panose="020B0604020202020204" pitchFamily="34" charset="0"/>
                        <a:cs typeface="Arial" panose="020B0604020202020204" pitchFamily="34" charset="0"/>
                      </a:endParaRPr>
                    </a:p>
                  </a:txBody>
                  <a:tcPr/>
                </a:tc>
                <a:tc>
                  <a:txBody>
                    <a:bodyPr/>
                    <a:lstStyle/>
                    <a:p>
                      <a:pPr algn="just"/>
                      <a:r>
                        <a:rPr lang="en-US" sz="2000" dirty="0"/>
                        <a:t>0 minutes</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0-10 minutes</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25 minutes at reflux conditions </a:t>
                      </a:r>
                    </a:p>
                    <a:p>
                      <a:pPr algn="just"/>
                      <a:endParaRPr lang="en-US" sz="2000" dirty="0"/>
                    </a:p>
                    <a:p>
                      <a:pPr algn="just"/>
                      <a:r>
                        <a:rPr lang="en-US" sz="2000" dirty="0" err="1"/>
                        <a:t>Colour</a:t>
                      </a:r>
                      <a:r>
                        <a:rPr lang="en-US" sz="2000" dirty="0"/>
                        <a:t> change from initial deep orange on addition of imine to </a:t>
                      </a:r>
                      <a:r>
                        <a:rPr lang="en-US" sz="2000" dirty="0" err="1"/>
                        <a:t>acetoxyacetylchloride</a:t>
                      </a:r>
                      <a:r>
                        <a:rPr lang="en-US" sz="2000" dirty="0"/>
                        <a:t> seen </a:t>
                      </a:r>
                      <a:r>
                        <a:rPr lang="en-US" sz="2000" dirty="0">
                          <a:sym typeface="Wingdings" pitchFamily="2" charset="2"/>
                        </a:rPr>
                        <a:t> yellow.</a:t>
                      </a:r>
                      <a:endParaRPr lang="en-US" sz="2000" b="1"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6136713"/>
                  </a:ext>
                </a:extLst>
              </a:tr>
              <a:tr h="1499023">
                <a:tc>
                  <a:txBody>
                    <a:bodyPr/>
                    <a:lstStyle/>
                    <a:p>
                      <a:pPr algn="just"/>
                      <a:r>
                        <a:rPr lang="en-US" sz="2000" dirty="0"/>
                        <a:t>Triethylamine</a:t>
                      </a:r>
                      <a:endParaRPr lang="en-US" sz="2000" b="1" dirty="0">
                        <a:latin typeface="Arial" panose="020B0604020202020204" pitchFamily="34" charset="0"/>
                        <a:cs typeface="Arial" panose="020B0604020202020204" pitchFamily="34" charset="0"/>
                      </a:endParaRPr>
                    </a:p>
                  </a:txBody>
                  <a:tcPr/>
                </a:tc>
                <a:tc>
                  <a:txBody>
                    <a:bodyPr/>
                    <a:lstStyle/>
                    <a:p>
                      <a:pPr algn="just"/>
                      <a:r>
                        <a:rPr lang="en-US" sz="2000" dirty="0"/>
                        <a:t>Added immediately after addition of </a:t>
                      </a:r>
                      <a:r>
                        <a:rPr lang="en-US" sz="2000" dirty="0" err="1"/>
                        <a:t>acetoxyacetylchloride</a:t>
                      </a:r>
                      <a:r>
                        <a:rPr lang="en-US" sz="2000" dirty="0"/>
                        <a:t> at zero degrees. </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Added after heating to reflux conditions (100 degrees), dropwise over 10 minutes. </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t>Added in dropwise after 25 minutes of reflux.</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6921436"/>
                  </a:ext>
                </a:extLst>
              </a:tr>
            </a:tbl>
          </a:graphicData>
        </a:graphic>
      </p:graphicFrame>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15496</TotalTime>
  <Words>953</Words>
  <Application>Microsoft Macintosh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Times</vt:lpstr>
      <vt:lpstr>Times New Roman</vt:lpstr>
      <vt:lpstr>Office Theme</vt:lpstr>
      <vt:lpstr>Custom Design</vt:lpstr>
      <vt:lpstr>Stories from Staudinger: Synthesis of Chiral β-Lactams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Eavan McLoughlin</cp:lastModifiedBy>
  <cp:revision>71</cp:revision>
  <cp:lastPrinted>2019-11-01T12:13:26Z</cp:lastPrinted>
  <dcterms:created xsi:type="dcterms:W3CDTF">2015-04-04T09:45:50Z</dcterms:created>
  <dcterms:modified xsi:type="dcterms:W3CDTF">2019-11-01T12:13:34Z</dcterms:modified>
</cp:coreProperties>
</file>