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56" r:id="rId3"/>
    <p:sldId id="267" r:id="rId4"/>
    <p:sldId id="284" r:id="rId5"/>
    <p:sldId id="278" r:id="rId6"/>
    <p:sldId id="282" r:id="rId7"/>
    <p:sldId id="283" r:id="rId8"/>
    <p:sldId id="277" r:id="rId9"/>
    <p:sldId id="268" r:id="rId10"/>
    <p:sldId id="275" r:id="rId11"/>
    <p:sldId id="274" r:id="rId12"/>
    <p:sldId id="280" r:id="rId13"/>
    <p:sldId id="265" r:id="rId14"/>
    <p:sldId id="264" r:id="rId15"/>
    <p:sldId id="285"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p:scale>
          <a:sx n="77" d="100"/>
          <a:sy n="77" d="100"/>
        </p:scale>
        <p:origin x="-11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layout>
        <c:manualLayout>
          <c:xMode val="edge"/>
          <c:yMode val="edge"/>
          <c:x val="0.79042249927092378"/>
          <c:y val="2.3949222413680291E-2"/>
        </c:manualLayout>
      </c:layout>
      <c:overlay val="0"/>
      <c:spPr>
        <a:ln>
          <a:solidFill>
            <a:schemeClr val="tx1"/>
          </a:solidFill>
        </a:ln>
      </c:spPr>
      <c:txPr>
        <a:bodyPr/>
        <a:lstStyle/>
        <a:p>
          <a:pPr>
            <a:defRPr sz="1200" b="1">
              <a:latin typeface="Times New Roman" panose="02020603050405020304" pitchFamily="18" charset="0"/>
              <a:cs typeface="Times New Roman" panose="02020603050405020304" pitchFamily="18" charset="0"/>
            </a:defRPr>
          </a:pPr>
          <a:endParaRPr lang="fr-FR"/>
        </a:p>
      </c:txPr>
    </c:title>
    <c:autoTitleDeleted val="0"/>
    <c:plotArea>
      <c:layout>
        <c:manualLayout>
          <c:layoutTarget val="inner"/>
          <c:xMode val="edge"/>
          <c:yMode val="edge"/>
          <c:x val="9.6028178769320599E-2"/>
          <c:y val="8.8642659279778394E-2"/>
          <c:w val="0.56228328229804603"/>
          <c:h val="0.89716113740630066"/>
        </c:manualLayout>
      </c:layout>
      <c:pieChart>
        <c:varyColors val="1"/>
        <c:ser>
          <c:idx val="0"/>
          <c:order val="0"/>
          <c:tx>
            <c:strRef>
              <c:f>Feuil1!$B$1</c:f>
              <c:strCache>
                <c:ptCount val="1"/>
                <c:pt idx="0">
                  <c:v>PPV Index</c:v>
                </c:pt>
              </c:strCache>
            </c:strRef>
          </c:tx>
          <c:spPr>
            <a:ln w="66675">
              <a:noFill/>
            </a:ln>
          </c:spPr>
          <c:explosion val="25"/>
          <c:dPt>
            <c:idx val="0"/>
            <c:bubble3D val="0"/>
            <c:spPr>
              <a:solidFill>
                <a:srgbClr val="00B050"/>
              </a:solidFill>
              <a:ln w="66675">
                <a:noFill/>
              </a:ln>
            </c:spPr>
          </c:dPt>
          <c:dPt>
            <c:idx val="1"/>
            <c:bubble3D val="0"/>
            <c:spPr>
              <a:solidFill>
                <a:srgbClr val="00B0F0"/>
              </a:solidFill>
              <a:ln w="66675">
                <a:noFill/>
              </a:ln>
            </c:spPr>
          </c:dPt>
          <c:dPt>
            <c:idx val="2"/>
            <c:bubble3D val="0"/>
            <c:spPr>
              <a:solidFill>
                <a:srgbClr val="FF0000"/>
              </a:solidFill>
              <a:ln w="66675">
                <a:noFill/>
              </a:ln>
            </c:spPr>
          </c:dPt>
          <c:dPt>
            <c:idx val="3"/>
            <c:bubble3D val="0"/>
            <c:spPr>
              <a:solidFill>
                <a:srgbClr val="B80892"/>
              </a:solidFill>
              <a:ln w="66675">
                <a:noFill/>
              </a:ln>
            </c:spPr>
          </c:dPt>
          <c:dPt>
            <c:idx val="4"/>
            <c:bubble3D val="0"/>
            <c:spPr>
              <a:solidFill>
                <a:srgbClr val="FFFF00"/>
              </a:solidFill>
              <a:ln w="66675">
                <a:noFill/>
              </a:ln>
            </c:spPr>
          </c:dPt>
          <c:dLbls>
            <c:dLbl>
              <c:idx val="0"/>
              <c:layout>
                <c:manualLayout>
                  <c:x val="-4.2313538932633558E-2"/>
                  <c:y val="-0.14247068146952546"/>
                </c:manualLayout>
              </c:layout>
              <c:showLegendKey val="0"/>
              <c:showVal val="1"/>
              <c:showCatName val="0"/>
              <c:showSerName val="0"/>
              <c:showPercent val="0"/>
              <c:showBubbleSize val="0"/>
            </c:dLbl>
            <c:dLbl>
              <c:idx val="1"/>
              <c:layout>
                <c:manualLayout>
                  <c:x val="9.8064122193059558E-2"/>
                  <c:y val="-4.2012490820919013E-2"/>
                </c:manualLayout>
              </c:layout>
              <c:showLegendKey val="0"/>
              <c:showVal val="1"/>
              <c:showCatName val="0"/>
              <c:showSerName val="0"/>
              <c:showPercent val="0"/>
              <c:showBubbleSize val="0"/>
            </c:dLbl>
            <c:dLbl>
              <c:idx val="2"/>
              <c:layout>
                <c:manualLayout>
                  <c:x val="-6.9733522892971841E-2"/>
                  <c:y val="-4.4136657433056427E-2"/>
                </c:manualLayout>
              </c:layout>
              <c:showLegendKey val="0"/>
              <c:showVal val="1"/>
              <c:showCatName val="0"/>
              <c:showSerName val="0"/>
              <c:showPercent val="0"/>
              <c:showBubbleSize val="0"/>
            </c:dLbl>
            <c:dLbl>
              <c:idx val="3"/>
              <c:layout>
                <c:manualLayout>
                  <c:x val="-5.5079833770778673E-3"/>
                  <c:y val="6.3449298754553185E-2"/>
                </c:manualLayout>
              </c:layout>
              <c:showLegendKey val="0"/>
              <c:showVal val="1"/>
              <c:showCatName val="0"/>
              <c:showSerName val="0"/>
              <c:showPercent val="0"/>
              <c:showBubbleSize val="0"/>
            </c:dLbl>
            <c:dLbl>
              <c:idx val="4"/>
              <c:layout>
                <c:manualLayout>
                  <c:x val="-4.3872120151647814E-4"/>
                  <c:y val="-2.8534618768221841E-2"/>
                </c:manualLayout>
              </c:layout>
              <c:showLegendKey val="0"/>
              <c:showVal val="1"/>
              <c:showCatName val="0"/>
              <c:showSerName val="0"/>
              <c:showPercent val="0"/>
              <c:showBubbleSize val="0"/>
            </c:dLbl>
            <c:dLbl>
              <c:idx val="5"/>
              <c:layout>
                <c:manualLayout>
                  <c:x val="-1.3305628463108793E-2"/>
                  <c:y val="1.4578343911997138E-2"/>
                </c:manualLayout>
              </c:layout>
              <c:showLegendKey val="0"/>
              <c:showVal val="1"/>
              <c:showCatName val="0"/>
              <c:showSerName val="0"/>
              <c:showPercent val="0"/>
              <c:showBubbleSize val="0"/>
            </c:dLbl>
            <c:dLbl>
              <c:idx val="6"/>
              <c:layout>
                <c:manualLayout>
                  <c:x val="-2.2185221638961802E-2"/>
                  <c:y val="1.3538944751019697E-2"/>
                </c:manualLayout>
              </c:layout>
              <c:showLegendKey val="0"/>
              <c:showVal val="1"/>
              <c:showCatName val="0"/>
              <c:showSerName val="0"/>
              <c:showPercent val="0"/>
              <c:showBubbleSize val="0"/>
            </c:dLbl>
            <c:dLbl>
              <c:idx val="7"/>
              <c:layout>
                <c:manualLayout>
                  <c:x val="-4.343412802566346E-2"/>
                  <c:y val="-7.0521517220319815E-3"/>
                </c:manualLayout>
              </c:layout>
              <c:showLegendKey val="0"/>
              <c:showVal val="1"/>
              <c:showCatName val="0"/>
              <c:showSerName val="0"/>
              <c:showPercent val="0"/>
              <c:showBubbleSize val="0"/>
            </c:dLbl>
            <c:dLbl>
              <c:idx val="9"/>
              <c:layout>
                <c:manualLayout>
                  <c:x val="-1.7625400991542743E-4"/>
                  <c:y val="-1.2311674337106761E-2"/>
                </c:manualLayout>
              </c:layout>
              <c:showLegendKey val="0"/>
              <c:showVal val="1"/>
              <c:showCatName val="0"/>
              <c:showSerName val="0"/>
              <c:showPercent val="0"/>
              <c:showBubbleSize val="0"/>
            </c:dLbl>
            <c:txPr>
              <a:bodyPr/>
              <a:lstStyle/>
              <a:p>
                <a:pPr>
                  <a:defRPr sz="1200">
                    <a:latin typeface="Times New Roman" panose="02020603050405020304" pitchFamily="18" charset="0"/>
                    <a:cs typeface="Times New Roman" panose="02020603050405020304" pitchFamily="18" charset="0"/>
                  </a:defRPr>
                </a:pPr>
                <a:endParaRPr lang="fr-FR"/>
              </a:p>
            </c:txPr>
            <c:showLegendKey val="0"/>
            <c:showVal val="1"/>
            <c:showCatName val="0"/>
            <c:showSerName val="0"/>
            <c:showPercent val="0"/>
            <c:showBubbleSize val="0"/>
            <c:showLeaderLines val="1"/>
          </c:dLbls>
          <c:cat>
            <c:strRef>
              <c:f>Feuil1!$A$2:$A$12</c:f>
              <c:strCache>
                <c:ptCount val="11"/>
                <c:pt idx="0">
                  <c:v>Leaf</c:v>
                </c:pt>
                <c:pt idx="1">
                  <c:v>Seed</c:v>
                </c:pt>
                <c:pt idx="2">
                  <c:v>Fruit</c:v>
                </c:pt>
                <c:pt idx="3">
                  <c:v>Whole plant</c:v>
                </c:pt>
                <c:pt idx="4">
                  <c:v>Other combinations </c:v>
                </c:pt>
                <c:pt idx="5">
                  <c:v>Bark</c:v>
                </c:pt>
                <c:pt idx="6">
                  <c:v>Rhizome</c:v>
                </c:pt>
                <c:pt idx="7">
                  <c:v>Root</c:v>
                </c:pt>
                <c:pt idx="8">
                  <c:v>Flower</c:v>
                </c:pt>
                <c:pt idx="9">
                  <c:v>Stem</c:v>
                </c:pt>
                <c:pt idx="10">
                  <c:v>Bulb</c:v>
                </c:pt>
              </c:strCache>
            </c:strRef>
          </c:cat>
          <c:val>
            <c:numRef>
              <c:f>Feuil1!$B$2:$B$12</c:f>
              <c:numCache>
                <c:formatCode>General</c:formatCode>
                <c:ptCount val="11"/>
                <c:pt idx="0">
                  <c:v>0.34400000000000008</c:v>
                </c:pt>
                <c:pt idx="1">
                  <c:v>0.16700000000000001</c:v>
                </c:pt>
                <c:pt idx="2">
                  <c:v>0.129</c:v>
                </c:pt>
                <c:pt idx="3">
                  <c:v>0.11799999999999998</c:v>
                </c:pt>
                <c:pt idx="4">
                  <c:v>6.4000000000000085E-2</c:v>
                </c:pt>
                <c:pt idx="5">
                  <c:v>4.900000000000005E-2</c:v>
                </c:pt>
                <c:pt idx="6">
                  <c:v>4.3000000000000003E-2</c:v>
                </c:pt>
                <c:pt idx="7">
                  <c:v>3.4000000000000002E-2</c:v>
                </c:pt>
                <c:pt idx="8">
                  <c:v>2.7000000000000031E-2</c:v>
                </c:pt>
                <c:pt idx="9">
                  <c:v>2.1000000000000012E-2</c:v>
                </c:pt>
                <c:pt idx="10">
                  <c:v>4.0000000000000053E-3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4739519539224253"/>
          <c:y val="0.11755621959997381"/>
          <c:w val="0.23871591571886849"/>
          <c:h val="0.8602830430784979"/>
        </c:manualLayout>
      </c:layout>
      <c:overlay val="0"/>
      <c:spPr>
        <a:ln>
          <a:solidFill>
            <a:schemeClr val="tx1"/>
          </a:solidFill>
        </a:ln>
      </c:spPr>
      <c:txPr>
        <a:bodyPr/>
        <a:lstStyle/>
        <a:p>
          <a:pPr>
            <a:defRPr sz="1050">
              <a:latin typeface="Times New Roman" panose="02020603050405020304" pitchFamily="18" charset="0"/>
              <a:cs typeface="Times New Roman" panose="02020603050405020304" pitchFamily="18" charset="0"/>
            </a:defRPr>
          </a:pPr>
          <a:endParaRPr lang="fr-FR"/>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0"/>
      <c:rotY val="0"/>
      <c:rAngAx val="0"/>
      <c:perspective val="0"/>
    </c:view3D>
    <c:floor>
      <c:thickness val="0"/>
    </c:floor>
    <c:sideWall>
      <c:thickness val="0"/>
    </c:sideWall>
    <c:backWall>
      <c:thickness val="0"/>
    </c:backWall>
    <c:plotArea>
      <c:layout>
        <c:manualLayout>
          <c:layoutTarget val="inner"/>
          <c:xMode val="edge"/>
          <c:yMode val="edge"/>
          <c:x val="2.0430823972046805E-2"/>
          <c:y val="0"/>
          <c:w val="0.94960879023507283"/>
          <c:h val="1"/>
        </c:manualLayout>
      </c:layout>
      <c:bar3DChart>
        <c:barDir val="col"/>
        <c:grouping val="clustered"/>
        <c:varyColors val="0"/>
        <c:ser>
          <c:idx val="0"/>
          <c:order val="0"/>
          <c:tx>
            <c:strRef>
              <c:f>Feuil1!$B$1</c:f>
              <c:strCache>
                <c:ptCount val="1"/>
                <c:pt idx="0">
                  <c:v>Origine de l’information</c:v>
                </c:pt>
              </c:strCache>
            </c:strRef>
          </c:tx>
          <c:invertIfNegative val="0"/>
          <c:dPt>
            <c:idx val="0"/>
            <c:invertIfNegative val="0"/>
            <c:bubble3D val="0"/>
            <c:spPr>
              <a:solidFill>
                <a:srgbClr val="0070C0"/>
              </a:solidFill>
            </c:spPr>
          </c:dPt>
          <c:dPt>
            <c:idx val="1"/>
            <c:invertIfNegative val="0"/>
            <c:bubble3D val="0"/>
            <c:spPr>
              <a:solidFill>
                <a:srgbClr val="FF0000"/>
              </a:solidFill>
            </c:spPr>
          </c:dPt>
          <c:dPt>
            <c:idx val="2"/>
            <c:invertIfNegative val="0"/>
            <c:bubble3D val="0"/>
            <c:spPr>
              <a:solidFill>
                <a:srgbClr val="00B050"/>
              </a:solidFill>
            </c:spPr>
          </c:dPt>
          <c:dPt>
            <c:idx val="3"/>
            <c:invertIfNegative val="0"/>
            <c:bubble3D val="0"/>
            <c:spPr>
              <a:solidFill>
                <a:srgbClr val="C50BAF"/>
              </a:solidFill>
            </c:spPr>
          </c:dPt>
          <c:dLbls>
            <c:dLbl>
              <c:idx val="0"/>
              <c:layout>
                <c:manualLayout>
                  <c:x val="1.3602435347848763E-2"/>
                  <c:y val="0"/>
                </c:manualLayout>
              </c:layout>
              <c:showLegendKey val="0"/>
              <c:showVal val="1"/>
              <c:showCatName val="0"/>
              <c:showSerName val="0"/>
              <c:showPercent val="0"/>
              <c:showBubbleSize val="0"/>
            </c:dLbl>
            <c:dLbl>
              <c:idx val="3"/>
              <c:layout>
                <c:manualLayout>
                  <c:x val="2.9057341088879435E-3"/>
                  <c:y val="1.673261658268728E-3"/>
                </c:manualLayout>
              </c:layout>
              <c:showLegendKey val="0"/>
              <c:showVal val="1"/>
              <c:showCatName val="0"/>
              <c:showSerName val="0"/>
              <c:showPercent val="0"/>
              <c:showBubbleSize val="0"/>
            </c:dLbl>
            <c:txPr>
              <a:bodyPr/>
              <a:lstStyle/>
              <a:p>
                <a:pPr>
                  <a:defRPr sz="1400" b="0">
                    <a:solidFill>
                      <a:sysClr val="windowText" lastClr="000000"/>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Experience of Others</c:v>
                </c:pt>
                <c:pt idx="1">
                  <c:v>Achab</c:v>
                </c:pt>
                <c:pt idx="2">
                  <c:v>Pharmacist</c:v>
                </c:pt>
                <c:pt idx="3">
                  <c:v>Reading</c:v>
                </c:pt>
              </c:strCache>
            </c:strRef>
          </c:cat>
          <c:val>
            <c:numRef>
              <c:f>Feuil1!$B$2:$B$5</c:f>
              <c:numCache>
                <c:formatCode>0%</c:formatCode>
                <c:ptCount val="4"/>
                <c:pt idx="0" formatCode="0.00%">
                  <c:v>0.62100000000000066</c:v>
                </c:pt>
                <c:pt idx="1">
                  <c:v>0.18000000000000016</c:v>
                </c:pt>
                <c:pt idx="2">
                  <c:v>0.15700000000000017</c:v>
                </c:pt>
                <c:pt idx="3" formatCode="0.00%">
                  <c:v>4.2000000000000023E-2</c:v>
                </c:pt>
              </c:numCache>
            </c:numRef>
          </c:val>
        </c:ser>
        <c:dLbls>
          <c:showLegendKey val="0"/>
          <c:showVal val="0"/>
          <c:showCatName val="0"/>
          <c:showSerName val="0"/>
          <c:showPercent val="0"/>
          <c:showBubbleSize val="0"/>
        </c:dLbls>
        <c:gapWidth val="100"/>
        <c:shape val="cylinder"/>
        <c:axId val="244195712"/>
        <c:axId val="244197248"/>
        <c:axId val="0"/>
      </c:bar3DChart>
      <c:catAx>
        <c:axId val="244195712"/>
        <c:scaling>
          <c:orientation val="minMax"/>
        </c:scaling>
        <c:delete val="0"/>
        <c:axPos val="b"/>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fr-FR"/>
          </a:p>
        </c:txPr>
        <c:crossAx val="244197248"/>
        <c:crosses val="autoZero"/>
        <c:auto val="1"/>
        <c:lblAlgn val="ctr"/>
        <c:lblOffset val="100"/>
        <c:noMultiLvlLbl val="0"/>
      </c:catAx>
      <c:valAx>
        <c:axId val="244197248"/>
        <c:scaling>
          <c:orientation val="minMax"/>
        </c:scaling>
        <c:delete val="1"/>
        <c:axPos val="l"/>
        <c:numFmt formatCode="0.00%" sourceLinked="1"/>
        <c:majorTickMark val="out"/>
        <c:minorTickMark val="none"/>
        <c:tickLblPos val="nextTo"/>
        <c:crossAx val="244195712"/>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11/8/2019</a:t>
            </a:fld>
            <a:endParaRPr lang="en-US"/>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08/11/2019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08/11/2019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08/11/2019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08/11/2019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08/11/2019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08/11/2019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08/11/2019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08/11/2019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08/11/2019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08/11/2019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08/11/2019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08/11/2019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08/11/2019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11/8/2019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uit@uit.ac.m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tif"/></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2646878"/>
          </a:xfrm>
          <a:prstGeom prst="rect">
            <a:avLst/>
          </a:prstGeom>
          <a:noFill/>
        </p:spPr>
        <p:txBody>
          <a:bodyPr wrap="square" rtlCol="0">
            <a:spAutoFit/>
          </a:bodyPr>
          <a:lstStyle/>
          <a:p>
            <a:pPr algn="ctr"/>
            <a:endParaRPr lang="en-US" sz="2400" b="1" dirty="0" smtClean="0"/>
          </a:p>
          <a:p>
            <a:pPr algn="ctr"/>
            <a:r>
              <a:rPr lang="en-US" sz="2400" b="1" dirty="0" err="1" smtClean="0"/>
              <a:t>Ethnomedicinal</a:t>
            </a:r>
            <a:r>
              <a:rPr lang="en-US" sz="2400" b="1" dirty="0" smtClean="0"/>
              <a:t> </a:t>
            </a:r>
            <a:r>
              <a:rPr lang="en-US" sz="2400" b="1" dirty="0"/>
              <a:t>studies on medicinal plants used by people of Rif, Morocco</a:t>
            </a:r>
          </a:p>
          <a:p>
            <a:pPr algn="ctr"/>
            <a:endParaRPr lang="en-US" b="1" dirty="0"/>
          </a:p>
          <a:p>
            <a:pPr algn="ctr"/>
            <a:r>
              <a:rPr lang="it-IT" b="1" dirty="0"/>
              <a:t>Noureddine Chaachouay</a:t>
            </a:r>
          </a:p>
          <a:p>
            <a:endParaRPr lang="it-IT" b="1" baseline="30000" dirty="0"/>
          </a:p>
          <a:p>
            <a:endParaRPr lang="fr-FR" dirty="0"/>
          </a:p>
          <a:p>
            <a:r>
              <a:rPr lang="en-US" sz="1400" b="1" dirty="0" smtClean="0"/>
              <a:t>*</a:t>
            </a:r>
            <a:r>
              <a:rPr lang="en-US" sz="1400" dirty="0" smtClean="0"/>
              <a:t> </a:t>
            </a:r>
            <a:r>
              <a:rPr lang="en-US" sz="1400" dirty="0"/>
              <a:t>Corresponding author: </a:t>
            </a:r>
            <a:r>
              <a:rPr lang="en-US" sz="1400" dirty="0" err="1"/>
              <a:t>Ait</a:t>
            </a:r>
            <a:r>
              <a:rPr lang="en-US" sz="1400" dirty="0"/>
              <a:t> </a:t>
            </a:r>
            <a:r>
              <a:rPr lang="en-US" sz="1400" dirty="0" err="1"/>
              <a:t>Laasri</a:t>
            </a:r>
            <a:r>
              <a:rPr lang="en-US" sz="1400" dirty="0"/>
              <a:t> </a:t>
            </a:r>
            <a:r>
              <a:rPr lang="en-US" sz="1400" dirty="0" err="1"/>
              <a:t>Massaghra</a:t>
            </a:r>
            <a:r>
              <a:rPr lang="en-US" sz="1400" dirty="0"/>
              <a:t> El </a:t>
            </a:r>
            <a:r>
              <a:rPr lang="en-US" sz="1400" dirty="0" err="1"/>
              <a:t>Kansera</a:t>
            </a:r>
            <a:r>
              <a:rPr lang="en-US" sz="1400" dirty="0"/>
              <a:t>, 15000 </a:t>
            </a:r>
            <a:r>
              <a:rPr lang="en-US" sz="1400" dirty="0" err="1"/>
              <a:t>Khemisset</a:t>
            </a:r>
            <a:r>
              <a:rPr lang="en-US" sz="1400" dirty="0"/>
              <a:t>, Morocco.</a:t>
            </a:r>
          </a:p>
          <a:p>
            <a:r>
              <a:rPr lang="en-US" sz="1400" dirty="0"/>
              <a:t>Tel:   +212677488621     Email: nour.chay@gmail.com</a:t>
            </a:r>
            <a:endParaRPr lang="en-US" sz="1400" dirty="0"/>
          </a:p>
        </p:txBody>
      </p:sp>
      <p:sp>
        <p:nvSpPr>
          <p:cNvPr id="9" name="TextBox 8"/>
          <p:cNvSpPr txBox="1"/>
          <p:nvPr/>
        </p:nvSpPr>
        <p:spPr>
          <a:xfrm>
            <a:off x="445226" y="5450757"/>
            <a:ext cx="8305800" cy="923330"/>
          </a:xfrm>
          <a:prstGeom prst="rect">
            <a:avLst/>
          </a:prstGeom>
          <a:noFill/>
        </p:spPr>
        <p:txBody>
          <a:bodyPr wrap="square" rtlCol="0">
            <a:spAutoFit/>
          </a:bodyPr>
          <a:lstStyle/>
          <a:p>
            <a:r>
              <a:rPr lang="en-US" dirty="0"/>
              <a:t>Nutrition, health and environment Laboratory, Department of Biology, Faculty of Sciences, Ibn </a:t>
            </a:r>
            <a:r>
              <a:rPr lang="en-US" dirty="0" err="1"/>
              <a:t>Tofail</a:t>
            </a:r>
            <a:r>
              <a:rPr lang="en-US" dirty="0"/>
              <a:t> University, B.P. 133 14000, </a:t>
            </a:r>
            <a:r>
              <a:rPr lang="en-US" dirty="0" err="1"/>
              <a:t>Kenitra</a:t>
            </a:r>
            <a:r>
              <a:rPr lang="en-US" dirty="0"/>
              <a:t>, Morocco. Email: </a:t>
            </a:r>
            <a:r>
              <a:rPr lang="en-US" dirty="0" smtClean="0">
                <a:hlinkClick r:id="rId3"/>
              </a:rPr>
              <a:t>uit@uit.ac.ma</a:t>
            </a:r>
            <a:endParaRPr lang="en-US" dirty="0" smtClean="0"/>
          </a:p>
          <a:p>
            <a:endParaRPr lang="fr-FR"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28"/>
            <a:ext cx="9144000" cy="219824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157" y="473502"/>
            <a:ext cx="8153400" cy="461665"/>
          </a:xfrm>
          <a:prstGeom prst="rect">
            <a:avLst/>
          </a:prstGeom>
          <a:noFill/>
        </p:spPr>
        <p:txBody>
          <a:bodyPr wrap="square" rtlCol="0">
            <a:spAutoFit/>
          </a:bodyPr>
          <a:lstStyle/>
          <a:p>
            <a:r>
              <a:rPr lang="fr-FR" sz="2400" b="1" dirty="0" err="1">
                <a:solidFill>
                  <a:prstClr val="black"/>
                </a:solidFill>
              </a:rPr>
              <a:t>Results</a:t>
            </a:r>
            <a:r>
              <a:rPr lang="fr-FR" sz="2400" b="1" dirty="0">
                <a:solidFill>
                  <a:prstClr val="black"/>
                </a:solidFill>
              </a:rPr>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solidFill>
                  <a:prstClr val="black">
                    <a:tint val="75000"/>
                  </a:prstClr>
                </a:solidFill>
              </a:rPr>
              <a:pPr/>
              <a:t>10</a:t>
            </a:fld>
            <a:endParaRPr lang="fr-FR">
              <a:solidFill>
                <a:prstClr val="black">
                  <a:tint val="75000"/>
                </a:prstClr>
              </a:solidFill>
            </a:endParaRPr>
          </a:p>
        </p:txBody>
      </p:sp>
      <p:pic>
        <p:nvPicPr>
          <p:cNvPr id="5" name="Picture 4">
            <a:extLst>
              <a:ext uri="{FF2B5EF4-FFF2-40B4-BE49-F238E27FC236}">
                <a16:creationId xmlns:a16="http://schemas.microsoft.com/office/drawing/2014/main" xmlns=""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Rectangle 1"/>
          <p:cNvSpPr/>
          <p:nvPr/>
        </p:nvSpPr>
        <p:spPr>
          <a:xfrm>
            <a:off x="76200" y="1828800"/>
            <a:ext cx="8991600" cy="3477875"/>
          </a:xfrm>
          <a:prstGeom prst="rect">
            <a:avLst/>
          </a:prstGeom>
        </p:spPr>
        <p:txBody>
          <a:bodyPr wrap="square">
            <a:spAutoFit/>
          </a:bodyPr>
          <a:lstStyle/>
          <a:p>
            <a:pPr algn="just"/>
            <a:r>
              <a:rPr lang="en-US" sz="2000" dirty="0"/>
              <a:t>In order to facilitate the administration of the active principles of the plant, several modes of preparation are employed to know the decoction, the infusion, cataplasm, raw, maceration and cooked. In the study area. The results also showed that the majorities of remedies (89%) were prepared from decoction (42.12%) and infusion (41.33%) followed by cooked (8.67%) and raw (3.54%). The percentage of the other methods of preparation grouped (maceration, cataplasm) does not exceed 4.33%. The frequent use of the decoction can be explained by the fact that the decoction makes it possible to collect the most active ingredients and attenuates or cancels out the toxic effect of certain recipes. Ethnobotanical research surveys conducted elsewhere in Morocco showed the majority of the interviewees prepared the remedy by decoction </a:t>
            </a:r>
          </a:p>
        </p:txBody>
      </p:sp>
      <p:sp>
        <p:nvSpPr>
          <p:cNvPr id="7" name="ZoneTexte 6"/>
          <p:cNvSpPr txBox="1"/>
          <p:nvPr/>
        </p:nvSpPr>
        <p:spPr>
          <a:xfrm>
            <a:off x="175044" y="1120914"/>
            <a:ext cx="4245586" cy="707886"/>
          </a:xfrm>
          <a:prstGeom prst="rect">
            <a:avLst/>
          </a:prstGeom>
          <a:noFill/>
        </p:spPr>
        <p:txBody>
          <a:bodyPr wrap="none" rtlCol="0">
            <a:spAutoFit/>
          </a:bodyPr>
          <a:lstStyle/>
          <a:p>
            <a:pPr defTabSz="457200"/>
            <a:r>
              <a:rPr lang="en-US" sz="2000" b="1" dirty="0" smtClean="0">
                <a:solidFill>
                  <a:srgbClr val="0070C0"/>
                </a:solidFill>
                <a:latin typeface="Tw Cen MT"/>
              </a:rPr>
              <a:t>2.5. </a:t>
            </a:r>
            <a:r>
              <a:rPr lang="en-US" sz="2000" b="1" dirty="0">
                <a:solidFill>
                  <a:srgbClr val="0070C0"/>
                </a:solidFill>
                <a:latin typeface="Tw Cen MT"/>
              </a:rPr>
              <a:t>Methods of remedy preparations </a:t>
            </a:r>
          </a:p>
          <a:p>
            <a:pPr defTabSz="457200"/>
            <a:endParaRPr lang="fr-FR" sz="2000" b="1" dirty="0">
              <a:solidFill>
                <a:srgbClr val="0070C0"/>
              </a:solidFill>
              <a:latin typeface="Tw Cen MT"/>
            </a:endParaRPr>
          </a:p>
        </p:txBody>
      </p:sp>
    </p:spTree>
    <p:extLst>
      <p:ext uri="{BB962C8B-B14F-4D97-AF65-F5344CB8AC3E}">
        <p14:creationId xmlns:p14="http://schemas.microsoft.com/office/powerpoint/2010/main" val="35041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157" y="473502"/>
            <a:ext cx="8153400" cy="461665"/>
          </a:xfrm>
          <a:prstGeom prst="rect">
            <a:avLst/>
          </a:prstGeom>
          <a:noFill/>
        </p:spPr>
        <p:txBody>
          <a:bodyPr wrap="square" rtlCol="0">
            <a:spAutoFit/>
          </a:bodyPr>
          <a:lstStyle/>
          <a:p>
            <a:r>
              <a:rPr lang="fr-FR" sz="2400" b="1" dirty="0" err="1">
                <a:solidFill>
                  <a:prstClr val="black"/>
                </a:solidFill>
              </a:rPr>
              <a:t>Results</a:t>
            </a:r>
            <a:r>
              <a:rPr lang="fr-FR" sz="2400" b="1" dirty="0">
                <a:solidFill>
                  <a:prstClr val="black"/>
                </a:solidFill>
              </a:rPr>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solidFill>
                  <a:prstClr val="black">
                    <a:tint val="75000"/>
                  </a:prstClr>
                </a:solidFill>
              </a:rPr>
              <a:pPr/>
              <a:t>11</a:t>
            </a:fld>
            <a:endParaRPr lang="fr-FR">
              <a:solidFill>
                <a:prstClr val="black">
                  <a:tint val="75000"/>
                </a:prstClr>
              </a:solidFill>
            </a:endParaRPr>
          </a:p>
        </p:txBody>
      </p:sp>
      <p:pic>
        <p:nvPicPr>
          <p:cNvPr id="5" name="Picture 4">
            <a:extLst>
              <a:ext uri="{FF2B5EF4-FFF2-40B4-BE49-F238E27FC236}">
                <a16:creationId xmlns:a16="http://schemas.microsoft.com/office/drawing/2014/main" xmlns=""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ZoneTexte 6"/>
          <p:cNvSpPr txBox="1"/>
          <p:nvPr/>
        </p:nvSpPr>
        <p:spPr>
          <a:xfrm>
            <a:off x="320489" y="963999"/>
            <a:ext cx="5424818" cy="707886"/>
          </a:xfrm>
          <a:prstGeom prst="rect">
            <a:avLst/>
          </a:prstGeom>
          <a:noFill/>
        </p:spPr>
        <p:txBody>
          <a:bodyPr wrap="none" rtlCol="0">
            <a:spAutoFit/>
          </a:bodyPr>
          <a:lstStyle/>
          <a:p>
            <a:pPr defTabSz="457200"/>
            <a:r>
              <a:rPr lang="en-US" sz="2000" b="1" dirty="0" smtClean="0">
                <a:solidFill>
                  <a:srgbClr val="0070C0"/>
                </a:solidFill>
                <a:latin typeface="Tw Cen MT"/>
              </a:rPr>
              <a:t>2.6</a:t>
            </a:r>
            <a:r>
              <a:rPr lang="en-US" sz="2000" b="1" dirty="0">
                <a:solidFill>
                  <a:srgbClr val="0070C0"/>
                </a:solidFill>
                <a:latin typeface="Tw Cen MT"/>
              </a:rPr>
              <a:t>. Source of knowledge about medicinal plants</a:t>
            </a:r>
          </a:p>
          <a:p>
            <a:pPr defTabSz="457200"/>
            <a:endParaRPr lang="fr-FR" sz="2000" b="1" dirty="0">
              <a:solidFill>
                <a:srgbClr val="0070C0"/>
              </a:solidFill>
              <a:latin typeface="Tw Cen MT"/>
            </a:endParaRPr>
          </a:p>
        </p:txBody>
      </p:sp>
      <p:graphicFrame>
        <p:nvGraphicFramePr>
          <p:cNvPr id="8" name="Graphique 7"/>
          <p:cNvGraphicFramePr/>
          <p:nvPr>
            <p:extLst>
              <p:ext uri="{D42A27DB-BD31-4B8C-83A1-F6EECF244321}">
                <p14:modId xmlns:p14="http://schemas.microsoft.com/office/powerpoint/2010/main" val="1487268471"/>
              </p:ext>
            </p:extLst>
          </p:nvPr>
        </p:nvGraphicFramePr>
        <p:xfrm>
          <a:off x="152400" y="1317942"/>
          <a:ext cx="8839200" cy="4704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690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7" name="Picture 6">
            <a:extLst>
              <a:ext uri="{FF2B5EF4-FFF2-40B4-BE49-F238E27FC236}">
                <a16:creationId xmlns:a16="http://schemas.microsoft.com/office/drawing/2014/main" xmlns="" id="{794BA44B-1FF5-4193-8A64-D50635E9F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Rectangle 1"/>
          <p:cNvSpPr/>
          <p:nvPr/>
        </p:nvSpPr>
        <p:spPr>
          <a:xfrm>
            <a:off x="586946" y="1524000"/>
            <a:ext cx="8176054" cy="3785652"/>
          </a:xfrm>
          <a:prstGeom prst="rect">
            <a:avLst/>
          </a:prstGeom>
        </p:spPr>
        <p:txBody>
          <a:bodyPr wrap="square">
            <a:spAutoFit/>
          </a:bodyPr>
          <a:lstStyle/>
          <a:p>
            <a:pPr algn="just"/>
            <a:r>
              <a:rPr lang="en-US" sz="2000" dirty="0"/>
              <a:t>Our study revealed that the local traditional healers of Rif, Northern Morocco are rich in </a:t>
            </a:r>
            <a:r>
              <a:rPr lang="en-US" sz="2000" dirty="0" err="1"/>
              <a:t>ethnomedicinal</a:t>
            </a:r>
            <a:r>
              <a:rPr lang="en-US" sz="2000" dirty="0"/>
              <a:t> knowledge and majority of people rely on plant based remedies for common health problems diarrhea. The survey also revealed that all the traditional healers have strong faith on </a:t>
            </a:r>
            <a:r>
              <a:rPr lang="en-US" sz="2000" dirty="0" err="1"/>
              <a:t>ethnomedicines</a:t>
            </a:r>
            <a:r>
              <a:rPr lang="en-US" sz="2000" dirty="0"/>
              <a:t> although they were less conscious about the documentation and preservation of medicinal and aromatic plants and </a:t>
            </a:r>
            <a:r>
              <a:rPr lang="en-US" sz="2000" dirty="0" err="1"/>
              <a:t>ethnomedicinal</a:t>
            </a:r>
            <a:r>
              <a:rPr lang="en-US" sz="2000" dirty="0"/>
              <a:t> folklore. Based on the results of this study, higher use value, and preference ranking scores of the recorded medicinal and aromatic plant species would empower the future pharmaceutical and phytochemical studies and conservation practices. In this connection, attention should be drawn to the conservations of traditional medicinal plants and associated indigenous knowledge in the Moroccan Rif area to sustain them in the future.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2308324"/>
          </a:xfrm>
          <a:prstGeom prst="rect">
            <a:avLst/>
          </a:prstGeom>
          <a:noFill/>
        </p:spPr>
        <p:txBody>
          <a:bodyPr wrap="square" rtlCol="0">
            <a:spAutoFit/>
          </a:bodyPr>
          <a:lstStyle/>
          <a:p>
            <a:r>
              <a:rPr lang="fr-FR" sz="2400" b="1" dirty="0" err="1"/>
              <a:t>Acknowledgments</a:t>
            </a:r>
            <a:endParaRPr lang="fr-FR" sz="2400" b="1" dirty="0"/>
          </a:p>
          <a:p>
            <a:pPr algn="just"/>
            <a:endParaRPr lang="en-US" sz="2000" dirty="0" smtClean="0"/>
          </a:p>
          <a:p>
            <a:pPr algn="just"/>
            <a:endParaRPr lang="en-US" sz="2000" dirty="0"/>
          </a:p>
          <a:p>
            <a:pPr algn="just"/>
            <a:r>
              <a:rPr lang="en-US" sz="2000" dirty="0" smtClean="0"/>
              <a:t>We </a:t>
            </a:r>
            <a:r>
              <a:rPr lang="en-US" sz="2000" dirty="0"/>
              <a:t>wish to express our heartfelt thanks to all the leaders and residents of the Rif region for their help. To all sellers of medicinal and aromatic plants (Attar). We also extend our acknowledgements to all those who contributed to the realization of this work.</a:t>
            </a:r>
            <a:endParaRPr lang="fr-FR" sz="2000"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5" name="Picture 4">
            <a:extLst>
              <a:ext uri="{FF2B5EF4-FFF2-40B4-BE49-F238E27FC236}">
                <a16:creationId xmlns:a16="http://schemas.microsoft.com/office/drawing/2014/main" xmlns=""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solidFill>
                  <a:prstClr val="black">
                    <a:tint val="75000"/>
                  </a:prstClr>
                </a:solidFill>
              </a:rPr>
              <a:pPr/>
              <a:t>14</a:t>
            </a:fld>
            <a:endParaRPr lang="fr-FR">
              <a:solidFill>
                <a:prstClr val="black">
                  <a:tint val="75000"/>
                </a:prstClr>
              </a:solidFill>
            </a:endParaRPr>
          </a:p>
        </p:txBody>
      </p:sp>
      <p:pic>
        <p:nvPicPr>
          <p:cNvPr id="5" name="Picture 4">
            <a:extLst>
              <a:ext uri="{FF2B5EF4-FFF2-40B4-BE49-F238E27FC236}">
                <a16:creationId xmlns:a16="http://schemas.microsoft.com/office/drawing/2014/main" xmlns=""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8" name="TextBox 3"/>
          <p:cNvSpPr txBox="1"/>
          <p:nvPr/>
        </p:nvSpPr>
        <p:spPr>
          <a:xfrm>
            <a:off x="609600" y="609600"/>
            <a:ext cx="8153400" cy="4524315"/>
          </a:xfrm>
          <a:prstGeom prst="rect">
            <a:avLst/>
          </a:prstGeom>
          <a:noFill/>
        </p:spPr>
        <p:txBody>
          <a:bodyPr wrap="square" rtlCol="0">
            <a:spAutoFit/>
          </a:bodyPr>
          <a:lstStyle/>
          <a:p>
            <a:r>
              <a:rPr lang="fr-FR" sz="2400" b="1" dirty="0" err="1" smtClean="0"/>
              <a:t>References</a:t>
            </a:r>
            <a:endParaRPr lang="fr-FR" sz="2400" b="1" dirty="0"/>
          </a:p>
          <a:p>
            <a:pPr algn="just"/>
            <a:endParaRPr lang="en-US" sz="2000" dirty="0" smtClean="0"/>
          </a:p>
          <a:p>
            <a:pPr algn="just"/>
            <a:endParaRPr lang="en-US" sz="2000" dirty="0"/>
          </a:p>
          <a:p>
            <a:pPr algn="just"/>
            <a:r>
              <a:rPr lang="en-US" sz="1400" dirty="0"/>
              <a:t>[1]	J. W. </a:t>
            </a:r>
            <a:r>
              <a:rPr lang="en-US" sz="1400" dirty="0" err="1"/>
              <a:t>Kiringe</a:t>
            </a:r>
            <a:r>
              <a:rPr lang="en-US" sz="1400" dirty="0"/>
              <a:t>, « A survey of traditional health remedies used by the </a:t>
            </a:r>
            <a:r>
              <a:rPr lang="en-US" sz="1400" dirty="0" err="1"/>
              <a:t>Maasai</a:t>
            </a:r>
            <a:r>
              <a:rPr lang="en-US" sz="1400" dirty="0"/>
              <a:t> of Southern </a:t>
            </a:r>
            <a:r>
              <a:rPr lang="en-US" sz="1400" dirty="0" err="1"/>
              <a:t>Kaijiado</a:t>
            </a:r>
            <a:r>
              <a:rPr lang="en-US" sz="1400" dirty="0"/>
              <a:t> District, Kenya », </a:t>
            </a:r>
            <a:r>
              <a:rPr lang="en-US" sz="1400" dirty="0" err="1"/>
              <a:t>Ethnobot</a:t>
            </a:r>
            <a:r>
              <a:rPr lang="en-US" sz="1400" dirty="0"/>
              <a:t>. Res. Appl., vol. 4, p. 061–074, 2006.</a:t>
            </a:r>
          </a:p>
          <a:p>
            <a:pPr algn="just"/>
            <a:r>
              <a:rPr lang="en-US" sz="1400" dirty="0"/>
              <a:t>[2]	Bulletin </a:t>
            </a:r>
            <a:r>
              <a:rPr lang="en-US" sz="1400" dirty="0" err="1"/>
              <a:t>officiel</a:t>
            </a:r>
            <a:r>
              <a:rPr lang="en-US" sz="1400" dirty="0"/>
              <a:t>, Bulletin </a:t>
            </a:r>
            <a:r>
              <a:rPr lang="en-US" sz="1400" dirty="0" err="1"/>
              <a:t>officiel</a:t>
            </a:r>
            <a:r>
              <a:rPr lang="en-US" sz="1400" dirty="0"/>
              <a:t>, </a:t>
            </a:r>
            <a:r>
              <a:rPr lang="en-US" sz="1400" dirty="0" err="1"/>
              <a:t>Décret</a:t>
            </a:r>
            <a:r>
              <a:rPr lang="en-US" sz="1400" dirty="0"/>
              <a:t> n° 2-15-40 du 1er </a:t>
            </a:r>
            <a:r>
              <a:rPr lang="en-US" sz="1400" dirty="0" err="1"/>
              <a:t>joumada</a:t>
            </a:r>
            <a:r>
              <a:rPr lang="en-US" sz="1400" dirty="0"/>
              <a:t> I 1436 (20 </a:t>
            </a:r>
            <a:r>
              <a:rPr lang="en-US" sz="1400" dirty="0" err="1"/>
              <a:t>février</a:t>
            </a:r>
            <a:r>
              <a:rPr lang="en-US" sz="1400" dirty="0"/>
              <a:t> 2015). 2015.</a:t>
            </a:r>
          </a:p>
          <a:p>
            <a:pPr algn="just"/>
            <a:r>
              <a:rPr lang="en-US" sz="1400" dirty="0"/>
              <a:t>[3]	G. J. Martin, « Ethnobotany: A Methods Manual. », </a:t>
            </a:r>
            <a:r>
              <a:rPr lang="en-US" sz="1400" dirty="0" err="1"/>
              <a:t>Earthscan</a:t>
            </a:r>
            <a:r>
              <a:rPr lang="en-US" sz="1400" dirty="0"/>
              <a:t> Publ. Ltd, no London, p. 01., 2004.</a:t>
            </a:r>
          </a:p>
          <a:p>
            <a:pPr algn="just"/>
            <a:r>
              <a:rPr lang="en-US" sz="1400" dirty="0"/>
              <a:t>[4]	M. </a:t>
            </a:r>
            <a:r>
              <a:rPr lang="en-US" sz="1400" dirty="0" err="1"/>
              <a:t>Godron</a:t>
            </a:r>
            <a:r>
              <a:rPr lang="en-US" sz="1400" dirty="0"/>
              <a:t>, « </a:t>
            </a:r>
            <a:r>
              <a:rPr lang="en-US" sz="1400" dirty="0" err="1"/>
              <a:t>Essai</a:t>
            </a:r>
            <a:r>
              <a:rPr lang="en-US" sz="1400" dirty="0"/>
              <a:t> sur </a:t>
            </a:r>
            <a:r>
              <a:rPr lang="en-US" sz="1400" dirty="0" err="1"/>
              <a:t>une</a:t>
            </a:r>
            <a:r>
              <a:rPr lang="en-US" sz="1400" dirty="0"/>
              <a:t> </a:t>
            </a:r>
            <a:r>
              <a:rPr lang="en-US" sz="1400" dirty="0" err="1"/>
              <a:t>approche</a:t>
            </a:r>
            <a:r>
              <a:rPr lang="en-US" sz="1400" dirty="0"/>
              <a:t> </a:t>
            </a:r>
            <a:r>
              <a:rPr lang="en-US" sz="1400" dirty="0" err="1"/>
              <a:t>probabiliste</a:t>
            </a:r>
            <a:r>
              <a:rPr lang="en-US" sz="1400" dirty="0"/>
              <a:t> de </a:t>
            </a:r>
            <a:r>
              <a:rPr lang="en-US" sz="1400" dirty="0" err="1"/>
              <a:t>l’écologie</a:t>
            </a:r>
            <a:r>
              <a:rPr lang="en-US" sz="1400" dirty="0"/>
              <a:t> des </a:t>
            </a:r>
            <a:r>
              <a:rPr lang="en-US" sz="1400" dirty="0" err="1"/>
              <a:t>végétaux</a:t>
            </a:r>
            <a:r>
              <a:rPr lang="en-US" sz="1400" dirty="0"/>
              <a:t>. </a:t>
            </a:r>
            <a:r>
              <a:rPr lang="en-US" sz="1400" dirty="0" err="1"/>
              <a:t>Thèse</a:t>
            </a:r>
            <a:r>
              <a:rPr lang="en-US" sz="1400" dirty="0"/>
              <a:t> de </a:t>
            </a:r>
            <a:r>
              <a:rPr lang="en-US" sz="1400" dirty="0" err="1"/>
              <a:t>Doctorat</a:t>
            </a:r>
            <a:r>
              <a:rPr lang="en-US" sz="1400" dirty="0"/>
              <a:t>, » USTL, Montpellier, France, p. 247 p., 1971.</a:t>
            </a:r>
          </a:p>
          <a:p>
            <a:pPr algn="just"/>
            <a:r>
              <a:rPr lang="en-US" sz="1400" dirty="0"/>
              <a:t>[5]	S. K. Jain, « The role of botanist in folklore research », Folklore, vol. 5, no 4, p. 145–150, 1964.</a:t>
            </a:r>
          </a:p>
          <a:p>
            <a:pPr algn="just"/>
            <a:r>
              <a:rPr lang="en-US" sz="1400" dirty="0"/>
              <a:t>[6]	A. </a:t>
            </a:r>
            <a:r>
              <a:rPr lang="en-US" sz="1400" dirty="0" err="1"/>
              <a:t>Sijelmassi</a:t>
            </a:r>
            <a:r>
              <a:rPr lang="en-US" sz="1400" dirty="0"/>
              <a:t>, « Les </a:t>
            </a:r>
            <a:r>
              <a:rPr lang="en-US" sz="1400" dirty="0" err="1"/>
              <a:t>plantes</a:t>
            </a:r>
            <a:r>
              <a:rPr lang="en-US" sz="1400" dirty="0"/>
              <a:t> </a:t>
            </a:r>
            <a:r>
              <a:rPr lang="en-US" sz="1400" dirty="0" err="1"/>
              <a:t>médicinales</a:t>
            </a:r>
            <a:r>
              <a:rPr lang="en-US" sz="1400" dirty="0"/>
              <a:t> du </a:t>
            </a:r>
            <a:r>
              <a:rPr lang="en-US" sz="1400" dirty="0" err="1"/>
              <a:t>Maroc</a:t>
            </a:r>
            <a:r>
              <a:rPr lang="en-US" sz="1400" dirty="0"/>
              <a:t>, 3ème </a:t>
            </a:r>
            <a:r>
              <a:rPr lang="en-US" sz="1400" dirty="0" err="1"/>
              <a:t>édition</a:t>
            </a:r>
            <a:r>
              <a:rPr lang="en-US" sz="1400" dirty="0"/>
              <a:t> Fennec », Casablanca </a:t>
            </a:r>
            <a:r>
              <a:rPr lang="en-US" sz="1400" dirty="0" err="1"/>
              <a:t>Moroc</a:t>
            </a:r>
            <a:r>
              <a:rPr lang="en-US" sz="1400" dirty="0"/>
              <a:t>, 1993.</a:t>
            </a:r>
          </a:p>
          <a:p>
            <a:pPr algn="just"/>
            <a:r>
              <a:rPr lang="en-US" sz="1400" dirty="0"/>
              <a:t>[7]	M. </a:t>
            </a:r>
            <a:r>
              <a:rPr lang="en-US" sz="1400" dirty="0" err="1"/>
              <a:t>Fennane</a:t>
            </a:r>
            <a:r>
              <a:rPr lang="en-US" sz="1400" dirty="0"/>
              <a:t>, M. I. </a:t>
            </a:r>
            <a:r>
              <a:rPr lang="en-US" sz="1400" dirty="0" err="1"/>
              <a:t>Tattou</a:t>
            </a:r>
            <a:r>
              <a:rPr lang="en-US" sz="1400" dirty="0"/>
              <a:t>, J. </a:t>
            </a:r>
            <a:r>
              <a:rPr lang="en-US" sz="1400" dirty="0" err="1"/>
              <a:t>Mathez</a:t>
            </a:r>
            <a:r>
              <a:rPr lang="en-US" sz="1400" dirty="0"/>
              <a:t>, et P. </a:t>
            </a:r>
            <a:r>
              <a:rPr lang="en-US" sz="1400" dirty="0" err="1"/>
              <a:t>Quézel</a:t>
            </a:r>
            <a:r>
              <a:rPr lang="en-US" sz="1400" dirty="0"/>
              <a:t>, Flore </a:t>
            </a:r>
            <a:r>
              <a:rPr lang="en-US" sz="1400" dirty="0" err="1"/>
              <a:t>pratique</a:t>
            </a:r>
            <a:r>
              <a:rPr lang="en-US" sz="1400" dirty="0"/>
              <a:t> du </a:t>
            </a:r>
            <a:r>
              <a:rPr lang="en-US" sz="1400" dirty="0" err="1"/>
              <a:t>Maroc</a:t>
            </a:r>
            <a:r>
              <a:rPr lang="en-US" sz="1400" dirty="0"/>
              <a:t>: </a:t>
            </a:r>
            <a:r>
              <a:rPr lang="en-US" sz="1400" dirty="0" err="1"/>
              <a:t>manuel</a:t>
            </a:r>
            <a:r>
              <a:rPr lang="en-US" sz="1400" dirty="0"/>
              <a:t> de </a:t>
            </a:r>
            <a:r>
              <a:rPr lang="en-US" sz="1400" dirty="0" err="1"/>
              <a:t>détermination</a:t>
            </a:r>
            <a:r>
              <a:rPr lang="en-US" sz="1400" dirty="0"/>
              <a:t> des </a:t>
            </a:r>
            <a:r>
              <a:rPr lang="en-US" sz="1400" dirty="0" err="1"/>
              <a:t>plantes</a:t>
            </a:r>
            <a:r>
              <a:rPr lang="en-US" sz="1400" dirty="0"/>
              <a:t> </a:t>
            </a:r>
            <a:r>
              <a:rPr lang="en-US" sz="1400" dirty="0" err="1"/>
              <a:t>vasculaires</a:t>
            </a:r>
            <a:r>
              <a:rPr lang="en-US" sz="1400" dirty="0"/>
              <a:t>. </a:t>
            </a:r>
            <a:r>
              <a:rPr lang="en-US" sz="1400" dirty="0" err="1"/>
              <a:t>Pteridophyta</a:t>
            </a:r>
            <a:r>
              <a:rPr lang="en-US" sz="1400" dirty="0"/>
              <a:t>, </a:t>
            </a:r>
            <a:r>
              <a:rPr lang="en-US" sz="1400" dirty="0" err="1"/>
              <a:t>Gymnospermae</a:t>
            </a:r>
            <a:r>
              <a:rPr lang="en-US" sz="1400" dirty="0"/>
              <a:t>,                  </a:t>
            </a:r>
            <a:r>
              <a:rPr lang="en-US" sz="1400" dirty="0" err="1"/>
              <a:t>Angiospermae</a:t>
            </a:r>
            <a:r>
              <a:rPr lang="en-US" sz="1400" dirty="0"/>
              <a:t> (</a:t>
            </a:r>
            <a:r>
              <a:rPr lang="en-US" sz="1400" dirty="0" err="1"/>
              <a:t>Lauraceae-Neuradaceae</a:t>
            </a:r>
            <a:r>
              <a:rPr lang="en-US" sz="1400" dirty="0"/>
              <a:t>). </a:t>
            </a:r>
            <a:r>
              <a:rPr lang="en-US" sz="1400" dirty="0" err="1"/>
              <a:t>Institut</a:t>
            </a:r>
            <a:r>
              <a:rPr lang="en-US" sz="1400" dirty="0"/>
              <a:t> </a:t>
            </a:r>
            <a:r>
              <a:rPr lang="en-US" sz="1400" dirty="0" err="1"/>
              <a:t>scientifique</a:t>
            </a:r>
            <a:r>
              <a:rPr lang="en-US" sz="1400" dirty="0"/>
              <a:t>, 1999.</a:t>
            </a:r>
          </a:p>
          <a:p>
            <a:pPr algn="just"/>
            <a:r>
              <a:rPr lang="en-US" sz="1400" dirty="0"/>
              <a:t>[8]	B. Valdés, Catalogue des </a:t>
            </a:r>
            <a:r>
              <a:rPr lang="en-US" sz="1400" dirty="0" err="1"/>
              <a:t>plantes</a:t>
            </a:r>
            <a:r>
              <a:rPr lang="en-US" sz="1400" dirty="0"/>
              <a:t> </a:t>
            </a:r>
            <a:r>
              <a:rPr lang="en-US" sz="1400" dirty="0" err="1"/>
              <a:t>vasculaires</a:t>
            </a:r>
            <a:r>
              <a:rPr lang="en-US" sz="1400" dirty="0"/>
              <a:t> du Nord du </a:t>
            </a:r>
            <a:r>
              <a:rPr lang="en-US" sz="1400" dirty="0" err="1"/>
              <a:t>Maroc</a:t>
            </a:r>
            <a:r>
              <a:rPr lang="en-US" sz="1400" dirty="0"/>
              <a:t>, </a:t>
            </a:r>
            <a:r>
              <a:rPr lang="en-US" sz="1400" dirty="0" err="1"/>
              <a:t>incluant</a:t>
            </a:r>
            <a:r>
              <a:rPr lang="en-US" sz="1400" dirty="0"/>
              <a:t> des </a:t>
            </a:r>
            <a:r>
              <a:rPr lang="en-US" sz="1400" dirty="0" err="1"/>
              <a:t>clés</a:t>
            </a:r>
            <a:r>
              <a:rPr lang="en-US" sz="1400" dirty="0"/>
              <a:t> </a:t>
            </a:r>
            <a:r>
              <a:rPr lang="en-US" sz="1400" dirty="0" err="1"/>
              <a:t>d’identification</a:t>
            </a:r>
            <a:r>
              <a:rPr lang="en-US" sz="1400" dirty="0"/>
              <a:t>, vol. 1. Editorial CSIC-CSIC Press, 2002.</a:t>
            </a:r>
          </a:p>
          <a:p>
            <a:pPr algn="just"/>
            <a:r>
              <a:rPr lang="en-US" sz="1400" dirty="0"/>
              <a:t>[9]	G. N. </a:t>
            </a:r>
            <a:r>
              <a:rPr lang="en-US" sz="1400" dirty="0" err="1"/>
              <a:t>Njoroge</a:t>
            </a:r>
            <a:r>
              <a:rPr lang="en-US" sz="1400" dirty="0"/>
              <a:t> et R. W. </a:t>
            </a:r>
            <a:r>
              <a:rPr lang="en-US" sz="1400" dirty="0" err="1"/>
              <a:t>Bussmann</a:t>
            </a:r>
            <a:r>
              <a:rPr lang="en-US" sz="1400" dirty="0"/>
              <a:t>, « Traditional management of ear, nose and throat (ENT) diseases in Central Kenya », J. </a:t>
            </a:r>
            <a:r>
              <a:rPr lang="en-US" sz="1400" dirty="0" err="1"/>
              <a:t>Ethnobiol</a:t>
            </a:r>
            <a:r>
              <a:rPr lang="en-US" sz="1400" dirty="0"/>
              <a:t>. </a:t>
            </a:r>
            <a:r>
              <a:rPr lang="en-US" sz="1400" dirty="0" err="1"/>
              <a:t>Ethnomedicine</a:t>
            </a:r>
            <a:r>
              <a:rPr lang="en-US" sz="1400" dirty="0"/>
              <a:t>, vol. 2, no 1, p. 54, 2006.</a:t>
            </a:r>
          </a:p>
        </p:txBody>
      </p:sp>
    </p:spTree>
    <p:extLst>
      <p:ext uri="{BB962C8B-B14F-4D97-AF65-F5344CB8AC3E}">
        <p14:creationId xmlns:p14="http://schemas.microsoft.com/office/powerpoint/2010/main" val="173846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894840"/>
            <a:ext cx="7010400" cy="646331"/>
          </a:xfrm>
          <a:prstGeom prst="rect">
            <a:avLst/>
          </a:prstGeom>
          <a:noFill/>
        </p:spPr>
        <p:txBody>
          <a:bodyPr wrap="square" rtlCol="0">
            <a:spAutoFit/>
          </a:bodyPr>
          <a:lstStyle/>
          <a:p>
            <a:r>
              <a:rPr lang="fr-FR" b="1" dirty="0" err="1"/>
              <a:t>Graphical</a:t>
            </a:r>
            <a:r>
              <a:rPr lang="fr-FR" b="1" dirty="0"/>
              <a:t> Abstract</a:t>
            </a:r>
            <a:endParaRPr lang="fr-FR" dirty="0"/>
          </a:p>
          <a:p>
            <a:endParaRPr lang="fr-FR" b="1" dirty="0"/>
          </a:p>
        </p:txBody>
      </p:sp>
      <p:sp>
        <p:nvSpPr>
          <p:cNvPr id="5" name="Rectangle 4"/>
          <p:cNvSpPr/>
          <p:nvPr/>
        </p:nvSpPr>
        <p:spPr>
          <a:xfrm>
            <a:off x="723900" y="0"/>
            <a:ext cx="7696200" cy="830997"/>
          </a:xfrm>
          <a:prstGeom prst="rect">
            <a:avLst/>
          </a:prstGeom>
        </p:spPr>
        <p:txBody>
          <a:bodyPr wrap="square">
            <a:spAutoFit/>
          </a:bodyPr>
          <a:lstStyle/>
          <a:p>
            <a:pPr algn="ctr"/>
            <a:r>
              <a:rPr lang="en-US" sz="2400" b="1" dirty="0" err="1"/>
              <a:t>Ethnomedicinal</a:t>
            </a:r>
            <a:r>
              <a:rPr lang="en-US" sz="2400" b="1" dirty="0"/>
              <a:t> studies on plants used against digestive system disorders by the people of Rif, Morocco</a:t>
            </a:r>
            <a:endParaRPr 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13765"/>
            <a:ext cx="9144000" cy="5544235"/>
          </a:xfrm>
          <a:prstGeom prst="rect">
            <a:avLst/>
          </a:prstGeom>
        </p:spPr>
      </p:pic>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4862870"/>
          </a:xfrm>
          <a:prstGeom prst="rect">
            <a:avLst/>
          </a:prstGeom>
          <a:noFill/>
        </p:spPr>
        <p:txBody>
          <a:bodyPr wrap="square" rtlCol="0">
            <a:spAutoFit/>
          </a:bodyPr>
          <a:lstStyle/>
          <a:p>
            <a:r>
              <a:rPr lang="fr-FR" b="1" dirty="0">
                <a:solidFill>
                  <a:prstClr val="black"/>
                </a:solidFill>
              </a:rPr>
              <a:t>Abstract</a:t>
            </a:r>
            <a:r>
              <a:rPr lang="fr-FR" b="1" dirty="0" smtClean="0">
                <a:solidFill>
                  <a:prstClr val="black"/>
                </a:solidFill>
              </a:rPr>
              <a:t>:</a:t>
            </a:r>
            <a:endParaRPr lang="fr-FR" dirty="0">
              <a:solidFill>
                <a:prstClr val="black"/>
              </a:solidFill>
            </a:endParaRPr>
          </a:p>
          <a:p>
            <a:r>
              <a:rPr lang="en-US" sz="1400" dirty="0">
                <a:solidFill>
                  <a:prstClr val="black"/>
                </a:solidFill>
              </a:rPr>
              <a:t>Background: Medicinal and aromatic plants are a considerable source of active substances which are exploited in the treatment of several diseases. This study was carried out in the Rif (North of Morocco), it aimed to identify medicinal and aromatic plant used by the local people to treat digestive system diseases, together with the associated </a:t>
            </a:r>
            <a:r>
              <a:rPr lang="en-US" sz="1400" dirty="0" err="1">
                <a:solidFill>
                  <a:prstClr val="black"/>
                </a:solidFill>
              </a:rPr>
              <a:t>ethnomedicinal</a:t>
            </a:r>
            <a:r>
              <a:rPr lang="en-US" sz="1400" dirty="0">
                <a:solidFill>
                  <a:prstClr val="black"/>
                </a:solidFill>
              </a:rPr>
              <a:t> knowledge.</a:t>
            </a:r>
          </a:p>
          <a:p>
            <a:r>
              <a:rPr lang="en-US" sz="1400" dirty="0">
                <a:solidFill>
                  <a:prstClr val="black"/>
                </a:solidFill>
              </a:rPr>
              <a:t>Methods: The </a:t>
            </a:r>
            <a:r>
              <a:rPr lang="en-US" sz="1400" dirty="0" err="1">
                <a:solidFill>
                  <a:prstClr val="black"/>
                </a:solidFill>
              </a:rPr>
              <a:t>ethnomedical</a:t>
            </a:r>
            <a:r>
              <a:rPr lang="en-US" sz="1400" dirty="0">
                <a:solidFill>
                  <a:prstClr val="black"/>
                </a:solidFill>
              </a:rPr>
              <a:t> information collected was from 732 traditional healers using semi-structured interviews, free listing and focus group. Family use value (FUV), use value (UV), plant part value (PPV), fidelity level (FL) and Informant Agreement Ratio (IAR) were employed in data analysis. Medicinal and aromatic plant were collected, identified and kept at the natural resources and biodiversity laboratory, Ibn </a:t>
            </a:r>
            <a:r>
              <a:rPr lang="en-US" sz="1400" dirty="0" err="1">
                <a:solidFill>
                  <a:prstClr val="black"/>
                </a:solidFill>
              </a:rPr>
              <a:t>Tofail</a:t>
            </a:r>
            <a:r>
              <a:rPr lang="en-US" sz="1400" dirty="0">
                <a:solidFill>
                  <a:prstClr val="black"/>
                </a:solidFill>
              </a:rPr>
              <a:t> University, </a:t>
            </a:r>
            <a:r>
              <a:rPr lang="en-US" sz="1400" dirty="0" err="1">
                <a:solidFill>
                  <a:prstClr val="black"/>
                </a:solidFill>
              </a:rPr>
              <a:t>Kenitra</a:t>
            </a:r>
            <a:r>
              <a:rPr lang="en-US" sz="1400" dirty="0">
                <a:solidFill>
                  <a:prstClr val="black"/>
                </a:solidFill>
              </a:rPr>
              <a:t>.</a:t>
            </a:r>
          </a:p>
          <a:p>
            <a:r>
              <a:rPr lang="en-US" sz="1400" dirty="0">
                <a:solidFill>
                  <a:prstClr val="black"/>
                </a:solidFill>
              </a:rPr>
              <a:t>Results: During the present study 87 medicinal plant species belonging to 43 families has been documented. The most frequent ailments reported were gastric ulcers (IAR = 0.97). The majority of the remedies were prepared from decoction (42.12%). Leaves were the most frequently used plant part (PPV = 0.344) and Thymus </a:t>
            </a:r>
            <a:r>
              <a:rPr lang="en-US" sz="1400" dirty="0" err="1">
                <a:solidFill>
                  <a:prstClr val="black"/>
                </a:solidFill>
              </a:rPr>
              <a:t>saturejoides</a:t>
            </a:r>
            <a:r>
              <a:rPr lang="en-US" sz="1400" dirty="0">
                <a:solidFill>
                  <a:prstClr val="black"/>
                </a:solidFill>
              </a:rPr>
              <a:t> </a:t>
            </a:r>
            <a:r>
              <a:rPr lang="en-US" sz="1400" dirty="0" err="1">
                <a:solidFill>
                  <a:prstClr val="black"/>
                </a:solidFill>
              </a:rPr>
              <a:t>Coss</a:t>
            </a:r>
            <a:r>
              <a:rPr lang="en-US" sz="1400" dirty="0">
                <a:solidFill>
                  <a:prstClr val="black"/>
                </a:solidFill>
              </a:rPr>
              <a:t>. (UV = 0.240) was the specie most commonly prescribed by local herbalists.</a:t>
            </a:r>
          </a:p>
          <a:p>
            <a:r>
              <a:rPr lang="en-US" sz="1400" dirty="0">
                <a:solidFill>
                  <a:prstClr val="black"/>
                </a:solidFill>
              </a:rPr>
              <a:t>Conclusions: The results of this study showed that people living in the Rif of Morocco are still dependent on medicinal and aromatic plants. The documented plants can serve as a basis for further studies on the regions medicinal plants knowledge and for future phytochemical and pharmacological studies.</a:t>
            </a:r>
          </a:p>
          <a:p>
            <a:endParaRPr lang="en-US" dirty="0">
              <a:solidFill>
                <a:prstClr val="black"/>
              </a:solidFill>
            </a:endParaRPr>
          </a:p>
          <a:p>
            <a:r>
              <a:rPr lang="fr-FR" b="1" dirty="0">
                <a:solidFill>
                  <a:prstClr val="black"/>
                </a:solidFill>
              </a:rPr>
              <a:t>Keywords: </a:t>
            </a:r>
            <a:r>
              <a:rPr lang="en-US" dirty="0">
                <a:solidFill>
                  <a:prstClr val="black"/>
                </a:solidFill>
              </a:rPr>
              <a:t>Moroccan Rif; Medicinal and aromatic plants; Digestive system diseases, </a:t>
            </a:r>
            <a:r>
              <a:rPr lang="en-US" dirty="0" err="1">
                <a:solidFill>
                  <a:prstClr val="black"/>
                </a:solidFill>
              </a:rPr>
              <a:t>Ethnomedicinal</a:t>
            </a:r>
            <a:endParaRPr lang="fr-FR" b="1" dirty="0">
              <a:solidFill>
                <a:prstClr val="black"/>
              </a:solidFill>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solidFill>
                  <a:prstClr val="black">
                    <a:tint val="75000"/>
                  </a:prstClr>
                </a:solidFill>
              </a:rPr>
              <a:pPr/>
              <a:t>3</a:t>
            </a:fld>
            <a:endParaRPr lang="fr-FR">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Tree>
    <p:extLst>
      <p:ext uri="{BB962C8B-B14F-4D97-AF65-F5344CB8AC3E}">
        <p14:creationId xmlns:p14="http://schemas.microsoft.com/office/powerpoint/2010/main" val="510428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solidFill>
                  <a:prstClr val="black"/>
                </a:solidFill>
              </a:rPr>
              <a:t>Introduction</a:t>
            </a:r>
          </a:p>
        </p:txBody>
      </p:sp>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ZoneTexte 1"/>
          <p:cNvSpPr txBox="1"/>
          <p:nvPr/>
        </p:nvSpPr>
        <p:spPr>
          <a:xfrm>
            <a:off x="164757" y="1524000"/>
            <a:ext cx="8534400" cy="3693319"/>
          </a:xfrm>
          <a:prstGeom prst="rect">
            <a:avLst/>
          </a:prstGeom>
          <a:noFill/>
        </p:spPr>
        <p:txBody>
          <a:bodyPr wrap="square" rtlCol="0">
            <a:spAutoFit/>
          </a:bodyPr>
          <a:lstStyle/>
          <a:p>
            <a:pPr algn="just"/>
            <a:r>
              <a:rPr lang="en-US" dirty="0">
                <a:solidFill>
                  <a:prstClr val="black"/>
                </a:solidFill>
              </a:rPr>
              <a:t>People have long histories on the uses of traditional medicinal and aromatic plants for medical purposes in the world, and nowadays, this is highly actively promoted [1]. In all ancient civilizations and in all continents, one finds traces of this use.  Morocco, by its biogeographical position, offers a very rich ecological and floristic diversity constituting a true plant genetic reserve, the mountainous regions of Rif and Atlas being the most important areas for endemism. The analysis of the Moroccan medicinal bibliography shows that the data on regional medicinal plants are very fragmentary and dispersed, due to of the few thousand plant species.  Accordingly, we conducted this ethnobotanical study in the Moroccan Rif, which has a considerable lithological, structural, biological and floristic diversity. The purpose of the present investigations was to evaluate MAPs that grow in the study area with the aim to contribute to indigenous knowledge of MAPs and to analyze the results concerning the existing relationships between medicinal species and human diseases. </a:t>
            </a:r>
          </a:p>
        </p:txBody>
      </p:sp>
    </p:spTree>
    <p:extLst>
      <p:ext uri="{BB962C8B-B14F-4D97-AF65-F5344CB8AC3E}">
        <p14:creationId xmlns:p14="http://schemas.microsoft.com/office/powerpoint/2010/main" val="2111716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157" y="473502"/>
            <a:ext cx="8153400" cy="461665"/>
          </a:xfrm>
          <a:prstGeom prst="rect">
            <a:avLst/>
          </a:prstGeom>
          <a:noFill/>
        </p:spPr>
        <p:txBody>
          <a:bodyPr wrap="square" rtlCol="0">
            <a:spAutoFit/>
          </a:bodyPr>
          <a:lstStyle/>
          <a:p>
            <a:r>
              <a:rPr lang="fr-FR" sz="2400" b="1" dirty="0" err="1">
                <a:solidFill>
                  <a:prstClr val="black"/>
                </a:solidFill>
              </a:rPr>
              <a:t>Results</a:t>
            </a:r>
            <a:r>
              <a:rPr lang="fr-FR" sz="2400" b="1" dirty="0">
                <a:solidFill>
                  <a:prstClr val="black"/>
                </a:solidFill>
              </a:rPr>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solidFill>
                  <a:prstClr val="black">
                    <a:tint val="75000"/>
                  </a:prstClr>
                </a:solidFill>
              </a:rPr>
              <a:pPr/>
              <a:t>5</a:t>
            </a:fld>
            <a:endParaRPr lang="fr-FR">
              <a:solidFill>
                <a:prstClr val="black">
                  <a:tint val="75000"/>
                </a:prstClr>
              </a:solidFill>
            </a:endParaRPr>
          </a:p>
        </p:txBody>
      </p:sp>
      <p:pic>
        <p:nvPicPr>
          <p:cNvPr id="5" name="Picture 4">
            <a:extLst>
              <a:ext uri="{FF2B5EF4-FFF2-40B4-BE49-F238E27FC236}">
                <a16:creationId xmlns:a16="http://schemas.microsoft.com/office/drawing/2014/main" xmlns=""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ZoneTexte 6"/>
          <p:cNvSpPr txBox="1"/>
          <p:nvPr/>
        </p:nvSpPr>
        <p:spPr>
          <a:xfrm>
            <a:off x="255373" y="935167"/>
            <a:ext cx="6506817" cy="461665"/>
          </a:xfrm>
          <a:prstGeom prst="rect">
            <a:avLst/>
          </a:prstGeom>
          <a:noFill/>
        </p:spPr>
        <p:txBody>
          <a:bodyPr wrap="square" rtlCol="0">
            <a:spAutoFit/>
          </a:bodyPr>
          <a:lstStyle/>
          <a:p>
            <a:pPr defTabSz="457200"/>
            <a:r>
              <a:rPr lang="en-US" sz="2400" b="1" dirty="0" smtClean="0">
                <a:solidFill>
                  <a:srgbClr val="002060"/>
                </a:solidFill>
                <a:latin typeface="Tw Cen MT"/>
              </a:rPr>
              <a:t>1. Socio-demographic </a:t>
            </a:r>
            <a:r>
              <a:rPr lang="en-US" sz="2400" b="1" dirty="0">
                <a:solidFill>
                  <a:srgbClr val="002060"/>
                </a:solidFill>
                <a:latin typeface="Tw Cen MT"/>
              </a:rPr>
              <a:t>features of the informants</a:t>
            </a:r>
            <a:endParaRPr lang="fr-FR" sz="2400" b="1" dirty="0">
              <a:solidFill>
                <a:srgbClr val="002060"/>
              </a:solidFill>
              <a:latin typeface="Tw Cen MT"/>
            </a:endParaRPr>
          </a:p>
        </p:txBody>
      </p:sp>
      <p:graphicFrame>
        <p:nvGraphicFramePr>
          <p:cNvPr id="2" name="Tableau 1"/>
          <p:cNvGraphicFramePr>
            <a:graphicFrameLocks noGrp="1"/>
          </p:cNvGraphicFramePr>
          <p:nvPr>
            <p:extLst>
              <p:ext uri="{D42A27DB-BD31-4B8C-83A1-F6EECF244321}">
                <p14:modId xmlns:p14="http://schemas.microsoft.com/office/powerpoint/2010/main" val="2755856341"/>
              </p:ext>
            </p:extLst>
          </p:nvPr>
        </p:nvGraphicFramePr>
        <p:xfrm>
          <a:off x="76200" y="1416419"/>
          <a:ext cx="8991600" cy="5029200"/>
        </p:xfrm>
        <a:graphic>
          <a:graphicData uri="http://schemas.openxmlformats.org/drawingml/2006/table">
            <a:tbl>
              <a:tblPr firstRow="1" firstCol="1" bandRow="1"/>
              <a:tblGrid>
                <a:gridCol w="2000533"/>
                <a:gridCol w="1895294"/>
                <a:gridCol w="2166856"/>
                <a:gridCol w="1644404"/>
                <a:gridCol w="1284513"/>
              </a:tblGrid>
              <a:tr h="454631">
                <a:tc>
                  <a:txBody>
                    <a:bodyPr/>
                    <a:lstStyle/>
                    <a:p>
                      <a:pPr algn="just">
                        <a:lnSpc>
                          <a:spcPct val="150000"/>
                        </a:lnSpc>
                        <a:spcAft>
                          <a:spcPts val="0"/>
                        </a:spcAft>
                      </a:pPr>
                      <a:r>
                        <a:rPr lang="fr-FR" sz="1100" b="1" dirty="0">
                          <a:solidFill>
                            <a:srgbClr val="002060"/>
                          </a:solidFill>
                          <a:effectLst/>
                          <a:latin typeface="Times New Roman"/>
                          <a:ea typeface="Times New Roman"/>
                          <a:cs typeface="Times New Roman"/>
                        </a:rPr>
                        <a:t>Variables</a:t>
                      </a:r>
                      <a:endParaRPr lang="fr-FR" sz="1100" dirty="0">
                        <a:solidFill>
                          <a:srgbClr val="002060"/>
                        </a:solidFill>
                        <a:effectLst/>
                        <a:latin typeface="Garamond"/>
                        <a:ea typeface="Times New Roman"/>
                        <a:cs typeface="Times New Roman"/>
                      </a:endParaRPr>
                    </a:p>
                  </a:txBody>
                  <a:tcPr marL="59647" marR="59647" marT="0" marB="0">
                    <a:lnL>
                      <a:noFill/>
                    </a:lnL>
                    <a:lnR>
                      <a:noFill/>
                    </a:lnR>
                    <a:lnT w="12700" cap="flat" cmpd="sng" algn="ctr">
                      <a:solidFill>
                        <a:srgbClr val="92A9B9"/>
                      </a:solidFill>
                      <a:prstDash val="solid"/>
                      <a:round/>
                      <a:headEnd type="none" w="med" len="med"/>
                      <a:tailEnd type="none" w="med" len="med"/>
                    </a:lnT>
                    <a:lnB w="12700" cap="flat" cmpd="sng" algn="ctr">
                      <a:solidFill>
                        <a:srgbClr val="92A9B9"/>
                      </a:solidFill>
                      <a:prstDash val="solid"/>
                      <a:round/>
                      <a:headEnd type="none" w="med" len="med"/>
                      <a:tailEnd type="none" w="med" len="med"/>
                    </a:lnB>
                  </a:tcPr>
                </a:tc>
                <a:tc>
                  <a:txBody>
                    <a:bodyPr/>
                    <a:lstStyle/>
                    <a:p>
                      <a:pPr algn="just">
                        <a:lnSpc>
                          <a:spcPct val="150000"/>
                        </a:lnSpc>
                        <a:spcAft>
                          <a:spcPts val="0"/>
                        </a:spcAft>
                        <a:tabLst>
                          <a:tab pos="1153160" algn="r"/>
                        </a:tabLst>
                      </a:pPr>
                      <a:r>
                        <a:rPr lang="fr-FR" sz="1100" b="1">
                          <a:solidFill>
                            <a:srgbClr val="002060"/>
                          </a:solidFill>
                          <a:effectLst/>
                          <a:latin typeface="Times New Roman"/>
                          <a:ea typeface="Times New Roman"/>
                          <a:cs typeface="Times New Roman"/>
                        </a:rPr>
                        <a:t>Catrgories	</a:t>
                      </a:r>
                      <a:endParaRPr lang="fr-FR" sz="1100">
                        <a:solidFill>
                          <a:srgbClr val="002060"/>
                        </a:solidFill>
                        <a:effectLst/>
                        <a:latin typeface="Garamond"/>
                        <a:ea typeface="Times New Roman"/>
                        <a:cs typeface="Times New Roman"/>
                      </a:endParaRPr>
                    </a:p>
                  </a:txBody>
                  <a:tcPr marL="59647" marR="59647" marT="0" marB="0">
                    <a:lnL>
                      <a:noFill/>
                    </a:lnL>
                    <a:lnR>
                      <a:noFill/>
                    </a:lnR>
                    <a:lnT w="12700" cap="flat" cmpd="sng" algn="ctr">
                      <a:solidFill>
                        <a:srgbClr val="92A9B9"/>
                      </a:solidFill>
                      <a:prstDash val="solid"/>
                      <a:round/>
                      <a:headEnd type="none" w="med" len="med"/>
                      <a:tailEnd type="none" w="med" len="med"/>
                    </a:lnT>
                    <a:lnB w="12700" cap="flat" cmpd="sng" algn="ctr">
                      <a:solidFill>
                        <a:srgbClr val="92A9B9"/>
                      </a:solidFill>
                      <a:prstDash val="solid"/>
                      <a:round/>
                      <a:headEnd type="none" w="med" len="med"/>
                      <a:tailEnd type="none" w="med" len="med"/>
                    </a:lnB>
                  </a:tcPr>
                </a:tc>
                <a:tc>
                  <a:txBody>
                    <a:bodyPr/>
                    <a:lstStyle/>
                    <a:p>
                      <a:pPr algn="l">
                        <a:lnSpc>
                          <a:spcPct val="150000"/>
                        </a:lnSpc>
                        <a:spcAft>
                          <a:spcPts val="0"/>
                        </a:spcAft>
                      </a:pPr>
                      <a:r>
                        <a:rPr lang="fr-FR" sz="1100" b="1" dirty="0">
                          <a:solidFill>
                            <a:srgbClr val="002060"/>
                          </a:solidFill>
                          <a:effectLst/>
                          <a:latin typeface="Times New Roman"/>
                          <a:ea typeface="Times New Roman"/>
                          <a:cs typeface="Times New Roman"/>
                        </a:rPr>
                        <a:t>Total </a:t>
                      </a:r>
                      <a:endParaRPr lang="fr-FR" sz="1100" dirty="0">
                        <a:solidFill>
                          <a:srgbClr val="002060"/>
                        </a:solidFill>
                        <a:effectLst/>
                        <a:latin typeface="Garamond"/>
                        <a:ea typeface="Times New Roman"/>
                        <a:cs typeface="Times New Roman"/>
                      </a:endParaRPr>
                    </a:p>
                  </a:txBody>
                  <a:tcPr marL="59647" marR="59647" marT="0" marB="0">
                    <a:lnL>
                      <a:noFill/>
                    </a:lnL>
                    <a:lnR>
                      <a:noFill/>
                    </a:lnR>
                    <a:lnT w="12700" cap="flat" cmpd="sng" algn="ctr">
                      <a:solidFill>
                        <a:srgbClr val="92A9B9"/>
                      </a:solidFill>
                      <a:prstDash val="solid"/>
                      <a:round/>
                      <a:headEnd type="none" w="med" len="med"/>
                      <a:tailEnd type="none" w="med" len="med"/>
                    </a:lnT>
                    <a:lnB w="12700" cap="flat" cmpd="sng" algn="ctr">
                      <a:solidFill>
                        <a:srgbClr val="92A9B9"/>
                      </a:solidFill>
                      <a:prstDash val="solid"/>
                      <a:round/>
                      <a:headEnd type="none" w="med" len="med"/>
                      <a:tailEnd type="none" w="med" len="med"/>
                    </a:lnB>
                  </a:tcPr>
                </a:tc>
                <a:tc>
                  <a:txBody>
                    <a:bodyPr/>
                    <a:lstStyle/>
                    <a:p>
                      <a:pPr algn="just">
                        <a:lnSpc>
                          <a:spcPct val="150000"/>
                        </a:lnSpc>
                        <a:spcAft>
                          <a:spcPts val="0"/>
                        </a:spcAft>
                      </a:pPr>
                      <a:r>
                        <a:rPr lang="fr-FR" sz="1100" b="1">
                          <a:solidFill>
                            <a:srgbClr val="002060"/>
                          </a:solidFill>
                          <a:effectLst/>
                          <a:latin typeface="Times New Roman"/>
                          <a:ea typeface="Times New Roman"/>
                          <a:cs typeface="Times New Roman"/>
                        </a:rPr>
                        <a:t>Percentages</a:t>
                      </a:r>
                      <a:endParaRPr lang="fr-FR" sz="1100">
                        <a:solidFill>
                          <a:srgbClr val="002060"/>
                        </a:solidFill>
                        <a:effectLst/>
                        <a:latin typeface="Garamond"/>
                        <a:ea typeface="Times New Roman"/>
                        <a:cs typeface="Times New Roman"/>
                      </a:endParaRPr>
                    </a:p>
                    <a:p>
                      <a:pPr algn="just">
                        <a:lnSpc>
                          <a:spcPct val="150000"/>
                        </a:lnSpc>
                        <a:spcAft>
                          <a:spcPts val="0"/>
                        </a:spcAft>
                      </a:pPr>
                      <a:r>
                        <a:rPr lang="fr-FR" sz="1100" b="1">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w="12700" cap="flat" cmpd="sng" algn="ctr">
                      <a:solidFill>
                        <a:srgbClr val="92A9B9"/>
                      </a:solidFill>
                      <a:prstDash val="solid"/>
                      <a:round/>
                      <a:headEnd type="none" w="med" len="med"/>
                      <a:tailEnd type="none" w="med" len="med"/>
                    </a:lnT>
                    <a:lnB w="12700" cap="flat" cmpd="sng" algn="ctr">
                      <a:solidFill>
                        <a:srgbClr val="92A9B9"/>
                      </a:solidFill>
                      <a:prstDash val="solid"/>
                      <a:round/>
                      <a:headEnd type="none" w="med" len="med"/>
                      <a:tailEnd type="none" w="med" len="med"/>
                    </a:lnB>
                  </a:tcPr>
                </a:tc>
                <a:tc>
                  <a:txBody>
                    <a:bodyPr/>
                    <a:lstStyle/>
                    <a:p>
                      <a:pPr algn="just">
                        <a:lnSpc>
                          <a:spcPct val="150000"/>
                        </a:lnSpc>
                        <a:spcAft>
                          <a:spcPts val="0"/>
                        </a:spcAft>
                      </a:pPr>
                      <a:r>
                        <a:rPr lang="fr-FR" sz="1100" b="1">
                          <a:solidFill>
                            <a:srgbClr val="002060"/>
                          </a:solidFill>
                          <a:effectLst/>
                          <a:latin typeface="Times New Roman"/>
                          <a:ea typeface="Times New Roman"/>
                          <a:cs typeface="Times New Roman"/>
                        </a:rPr>
                        <a:t>P-values</a:t>
                      </a:r>
                      <a:endParaRPr lang="fr-FR" sz="1100">
                        <a:solidFill>
                          <a:srgbClr val="002060"/>
                        </a:solidFill>
                        <a:effectLst/>
                        <a:latin typeface="Garamond"/>
                        <a:ea typeface="Times New Roman"/>
                        <a:cs typeface="Times New Roman"/>
                      </a:endParaRPr>
                    </a:p>
                  </a:txBody>
                  <a:tcPr marL="59647" marR="59647" marT="0" marB="0">
                    <a:lnL>
                      <a:noFill/>
                    </a:lnL>
                    <a:lnR>
                      <a:noFill/>
                    </a:lnR>
                    <a:lnT w="12700" cap="flat" cmpd="sng" algn="ctr">
                      <a:solidFill>
                        <a:srgbClr val="92A9B9"/>
                      </a:solidFill>
                      <a:prstDash val="solid"/>
                      <a:round/>
                      <a:headEnd type="none" w="med" len="med"/>
                      <a:tailEnd type="none" w="med" len="med"/>
                    </a:lnT>
                    <a:lnB w="12700" cap="flat" cmpd="sng" algn="ctr">
                      <a:solidFill>
                        <a:srgbClr val="92A9B9"/>
                      </a:solidFill>
                      <a:prstDash val="solid"/>
                      <a:round/>
                      <a:headEnd type="none" w="med" len="med"/>
                      <a:tailEnd type="none" w="med" len="med"/>
                    </a:lnB>
                  </a:tcPr>
                </a:tc>
              </a:tr>
              <a:tr h="215384">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Sex</a:t>
                      </a:r>
                      <a:endParaRPr lang="fr-FR" sz="1100">
                        <a:solidFill>
                          <a:srgbClr val="002060"/>
                        </a:solidFill>
                        <a:effectLst/>
                        <a:latin typeface="Garamond"/>
                        <a:ea typeface="Times New Roman"/>
                        <a:cs typeface="Times New Roman"/>
                      </a:endParaRPr>
                    </a:p>
                  </a:txBody>
                  <a:tcPr marL="59647" marR="59647" marT="0" marB="0">
                    <a:lnL>
                      <a:noFill/>
                    </a:lnL>
                    <a:lnR>
                      <a:noFill/>
                    </a:lnR>
                    <a:lnT w="12700" cap="flat" cmpd="sng" algn="ctr">
                      <a:solidFill>
                        <a:srgbClr val="92A9B9"/>
                      </a:solidFill>
                      <a:prstDash val="solid"/>
                      <a:round/>
                      <a:headEnd type="none" w="med" len="med"/>
                      <a:tailEnd type="none" w="med" len="med"/>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Female </a:t>
                      </a:r>
                      <a:endParaRPr lang="fr-FR" sz="1100">
                        <a:solidFill>
                          <a:srgbClr val="002060"/>
                        </a:solidFill>
                        <a:effectLst/>
                        <a:latin typeface="Garamond"/>
                        <a:ea typeface="Times New Roman"/>
                        <a:cs typeface="Times New Roman"/>
                      </a:endParaRPr>
                    </a:p>
                  </a:txBody>
                  <a:tcPr marL="59647" marR="59647" marT="0" marB="0">
                    <a:lnL>
                      <a:noFill/>
                    </a:lnL>
                    <a:lnR>
                      <a:noFill/>
                    </a:lnR>
                    <a:lnT w="12700" cap="flat" cmpd="sng" algn="ctr">
                      <a:solidFill>
                        <a:srgbClr val="92A9B9"/>
                      </a:solidFill>
                      <a:prstDash val="solid"/>
                      <a:round/>
                      <a:headEnd type="none" w="med" len="med"/>
                      <a:tailEnd type="none" w="med" len="med"/>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400</a:t>
                      </a:r>
                      <a:endParaRPr lang="fr-FR" sz="1100">
                        <a:solidFill>
                          <a:srgbClr val="002060"/>
                        </a:solidFill>
                        <a:effectLst/>
                        <a:latin typeface="Garamond"/>
                        <a:ea typeface="Times New Roman"/>
                        <a:cs typeface="Times New Roman"/>
                      </a:endParaRPr>
                    </a:p>
                  </a:txBody>
                  <a:tcPr marL="59647" marR="59647" marT="0" marB="0">
                    <a:lnL>
                      <a:noFill/>
                    </a:lnL>
                    <a:lnR>
                      <a:noFill/>
                    </a:lnR>
                    <a:lnT w="12700" cap="flat" cmpd="sng" algn="ctr">
                      <a:solidFill>
                        <a:srgbClr val="92A9B9"/>
                      </a:solidFill>
                      <a:prstDash val="solid"/>
                      <a:round/>
                      <a:headEnd type="none" w="med" len="med"/>
                      <a:tailEnd type="none" w="med" len="med"/>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54.64</a:t>
                      </a:r>
                      <a:endParaRPr lang="fr-FR" sz="1100">
                        <a:solidFill>
                          <a:srgbClr val="002060"/>
                        </a:solidFill>
                        <a:effectLst/>
                        <a:latin typeface="Garamond"/>
                        <a:ea typeface="Times New Roman"/>
                        <a:cs typeface="Times New Roman"/>
                      </a:endParaRPr>
                    </a:p>
                  </a:txBody>
                  <a:tcPr marL="59647" marR="59647" marT="0" marB="0">
                    <a:lnL>
                      <a:noFill/>
                    </a:lnL>
                    <a:lnR>
                      <a:noFill/>
                    </a:lnR>
                    <a:lnT w="12700" cap="flat" cmpd="sng" algn="ctr">
                      <a:solidFill>
                        <a:srgbClr val="92A9B9"/>
                      </a:solidFill>
                      <a:prstDash val="solid"/>
                      <a:round/>
                      <a:headEnd type="none" w="med" len="med"/>
                      <a:tailEnd type="none" w="med" len="med"/>
                    </a:lnT>
                    <a:lnB>
                      <a:noFill/>
                    </a:lnB>
                  </a:tcPr>
                </a:tc>
                <a:tc rowSpan="2">
                  <a:txBody>
                    <a:bodyPr/>
                    <a:lstStyle/>
                    <a:p>
                      <a:pPr algn="l" rtl="1">
                        <a:lnSpc>
                          <a:spcPct val="150000"/>
                        </a:lnSpc>
                        <a:spcAft>
                          <a:spcPts val="0"/>
                        </a:spcAft>
                      </a:pPr>
                      <a:r>
                        <a:rPr lang="ar-SA" sz="1100">
                          <a:solidFill>
                            <a:srgbClr val="002060"/>
                          </a:solidFill>
                          <a:effectLst/>
                          <a:latin typeface="Garamond"/>
                          <a:ea typeface="Times New Roman"/>
                          <a:cs typeface="Times New Roman"/>
                        </a:rPr>
                        <a:t>0.</a:t>
                      </a:r>
                      <a:r>
                        <a:rPr lang="fr-FR" sz="1100">
                          <a:solidFill>
                            <a:srgbClr val="002060"/>
                          </a:solidFill>
                          <a:effectLst/>
                          <a:latin typeface="Times New Roman"/>
                          <a:ea typeface="Times New Roman"/>
                          <a:cs typeface="Times New Roman"/>
                        </a:rPr>
                        <a:t>277</a:t>
                      </a:r>
                      <a:endParaRPr lang="fr-FR" sz="1100">
                        <a:solidFill>
                          <a:srgbClr val="002060"/>
                        </a:solidFill>
                        <a:effectLst/>
                        <a:latin typeface="Garamond"/>
                        <a:ea typeface="Times New Roman"/>
                        <a:cs typeface="Times New Roman"/>
                      </a:endParaRPr>
                    </a:p>
                  </a:txBody>
                  <a:tcPr marL="59647" marR="59647" marT="0" marB="0">
                    <a:lnL>
                      <a:noFill/>
                    </a:lnL>
                    <a:lnR>
                      <a:noFill/>
                    </a:lnR>
                    <a:lnT w="12700" cap="flat" cmpd="sng" algn="ctr">
                      <a:solidFill>
                        <a:srgbClr val="92A9B9"/>
                      </a:solidFill>
                      <a:prstDash val="solid"/>
                      <a:round/>
                      <a:headEnd type="none" w="med" len="med"/>
                      <a:tailEnd type="none" w="med" len="med"/>
                    </a:lnT>
                    <a:lnB>
                      <a:noFill/>
                    </a:lnB>
                  </a:tcPr>
                </a:tc>
              </a:tr>
              <a:tr h="215384">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Male</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332</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45.36</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vMerge="1">
                  <a:txBody>
                    <a:bodyPr/>
                    <a:lstStyle/>
                    <a:p>
                      <a:endParaRPr lang="fr-FR"/>
                    </a:p>
                  </a:txBody>
                  <a:tcPr/>
                </a:tc>
              </a:tr>
              <a:tr h="215384">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Age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&lt;20. years</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25</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3.38</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rowSpan="4">
                  <a:txBody>
                    <a:bodyPr/>
                    <a:lstStyle/>
                    <a:p>
                      <a:pPr algn="l">
                        <a:lnSpc>
                          <a:spcPct val="150000"/>
                        </a:lnSpc>
                        <a:spcAft>
                          <a:spcPts val="0"/>
                        </a:spcAft>
                      </a:pPr>
                      <a:r>
                        <a:rPr lang="en-US"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p>
                      <a:pPr algn="l">
                        <a:lnSpc>
                          <a:spcPct val="150000"/>
                        </a:lnSpc>
                        <a:spcAft>
                          <a:spcPts val="0"/>
                        </a:spcAft>
                      </a:pPr>
                      <a:r>
                        <a:rPr lang="en-US"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p>
                      <a:pPr algn="l">
                        <a:lnSpc>
                          <a:spcPct val="150000"/>
                        </a:lnSpc>
                        <a:spcAft>
                          <a:spcPts val="0"/>
                        </a:spcAft>
                      </a:pPr>
                      <a:r>
                        <a:rPr lang="en-US" sz="1100">
                          <a:solidFill>
                            <a:srgbClr val="002060"/>
                          </a:solidFill>
                          <a:effectLst/>
                          <a:latin typeface="Times New Roman"/>
                          <a:ea typeface="Times New Roman"/>
                          <a:cs typeface="Times New Roman"/>
                        </a:rPr>
                        <a:t>0.000</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r>
              <a:tr h="215384">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20-40</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121</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16.5</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vMerge="1">
                  <a:txBody>
                    <a:bodyPr/>
                    <a:lstStyle/>
                    <a:p>
                      <a:endParaRPr lang="fr-FR"/>
                    </a:p>
                  </a:txBody>
                  <a:tcPr/>
                </a:tc>
              </a:tr>
              <a:tr h="215384">
                <a:tc>
                  <a:txBody>
                    <a:bodyPr/>
                    <a:lstStyle/>
                    <a:p>
                      <a:pPr algn="l">
                        <a:lnSpc>
                          <a:spcPct val="150000"/>
                        </a:lnSpc>
                        <a:spcAft>
                          <a:spcPts val="0"/>
                        </a:spcAft>
                      </a:pPr>
                      <a:r>
                        <a:rPr lang="ar-MA" sz="1100">
                          <a:solidFill>
                            <a:srgbClr val="002060"/>
                          </a:solidFill>
                          <a:effectLst/>
                          <a:latin typeface="Garamond"/>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rtl="0">
                        <a:lnSpc>
                          <a:spcPct val="150000"/>
                        </a:lnSpc>
                        <a:spcAft>
                          <a:spcPts val="0"/>
                        </a:spcAft>
                      </a:pPr>
                      <a:r>
                        <a:rPr lang="en-US" sz="1100">
                          <a:solidFill>
                            <a:srgbClr val="002060"/>
                          </a:solidFill>
                          <a:effectLst/>
                          <a:latin typeface="Times New Roman"/>
                          <a:ea typeface="Times New Roman"/>
                          <a:cs typeface="Times New Roman"/>
                        </a:rPr>
                        <a:t>40-60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366</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50.02</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vMerge="1">
                  <a:txBody>
                    <a:bodyPr/>
                    <a:lstStyle/>
                    <a:p>
                      <a:endParaRPr lang="fr-FR"/>
                    </a:p>
                  </a:txBody>
                  <a:tcPr/>
                </a:tc>
              </a:tr>
              <a:tr h="236983">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&gt;  60years</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220</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30.1</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vMerge="1">
                  <a:txBody>
                    <a:bodyPr/>
                    <a:lstStyle/>
                    <a:p>
                      <a:endParaRPr lang="fr-FR"/>
                    </a:p>
                  </a:txBody>
                  <a:tcPr/>
                </a:tc>
              </a:tr>
              <a:tr h="236983">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Marital status</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Married</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550</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75.2</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rowSpan="4">
                  <a:txBody>
                    <a:bodyPr/>
                    <a:lstStyle/>
                    <a:p>
                      <a:pPr algn="l">
                        <a:lnSpc>
                          <a:spcPct val="150000"/>
                        </a:lnSpc>
                        <a:spcAft>
                          <a:spcPts val="0"/>
                        </a:spcAft>
                      </a:pPr>
                      <a:r>
                        <a:rPr lang="en-US"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p>
                      <a:pPr algn="l">
                        <a:lnSpc>
                          <a:spcPct val="150000"/>
                        </a:lnSpc>
                        <a:spcAft>
                          <a:spcPts val="0"/>
                        </a:spcAft>
                      </a:pPr>
                      <a:r>
                        <a:rPr lang="en-US"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p>
                      <a:pPr algn="l">
                        <a:lnSpc>
                          <a:spcPct val="150000"/>
                        </a:lnSpc>
                        <a:spcAft>
                          <a:spcPts val="0"/>
                        </a:spcAft>
                      </a:pPr>
                      <a:r>
                        <a:rPr lang="en-US" sz="1100">
                          <a:solidFill>
                            <a:srgbClr val="002060"/>
                          </a:solidFill>
                          <a:effectLst/>
                          <a:latin typeface="Times New Roman"/>
                          <a:ea typeface="Times New Roman"/>
                          <a:cs typeface="Times New Roman"/>
                        </a:rPr>
                        <a:t>0.000</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r>
              <a:tr h="236983">
                <a:tc>
                  <a:txBody>
                    <a:bodyPr/>
                    <a:lstStyle/>
                    <a:p>
                      <a:pPr algn="l">
                        <a:lnSpc>
                          <a:spcPct val="150000"/>
                        </a:lnSpc>
                        <a:spcAft>
                          <a:spcPts val="0"/>
                        </a:spcAft>
                      </a:pPr>
                      <a:r>
                        <a:rPr lang="en-US" sz="1100" b="1">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en-US" sz="1100">
                          <a:solidFill>
                            <a:srgbClr val="002060"/>
                          </a:solidFill>
                          <a:effectLst/>
                          <a:latin typeface="Times New Roman"/>
                          <a:ea typeface="Times New Roman"/>
                          <a:cs typeface="Times New Roman"/>
                        </a:rPr>
                        <a:t>Divorc</a:t>
                      </a:r>
                      <a:r>
                        <a:rPr lang="fr-FR" sz="1100">
                          <a:solidFill>
                            <a:srgbClr val="002060"/>
                          </a:solidFill>
                          <a:effectLst/>
                          <a:latin typeface="Times New Roman"/>
                          <a:ea typeface="Times New Roman"/>
                          <a:cs typeface="Times New Roman"/>
                        </a:rPr>
                        <a:t>ed</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64</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8.8</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vMerge="1">
                  <a:txBody>
                    <a:bodyPr/>
                    <a:lstStyle/>
                    <a:p>
                      <a:endParaRPr lang="fr-FR"/>
                    </a:p>
                  </a:txBody>
                  <a:tcPr/>
                </a:tc>
              </a:tr>
              <a:tr h="236983">
                <a:tc>
                  <a:txBody>
                    <a:bodyPr/>
                    <a:lstStyle/>
                    <a:p>
                      <a:pPr algn="l">
                        <a:lnSpc>
                          <a:spcPct val="150000"/>
                        </a:lnSpc>
                        <a:spcAft>
                          <a:spcPts val="0"/>
                        </a:spcAft>
                      </a:pPr>
                      <a:r>
                        <a:rPr lang="fr-FR" sz="1100" b="1">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Widower</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81</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11</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vMerge="1">
                  <a:txBody>
                    <a:bodyPr/>
                    <a:lstStyle/>
                    <a:p>
                      <a:endParaRPr lang="fr-FR"/>
                    </a:p>
                  </a:txBody>
                  <a:tcPr/>
                </a:tc>
              </a:tr>
              <a:tr h="236983">
                <a:tc>
                  <a:txBody>
                    <a:bodyPr/>
                    <a:lstStyle/>
                    <a:p>
                      <a:pPr algn="l">
                        <a:lnSpc>
                          <a:spcPct val="150000"/>
                        </a:lnSpc>
                        <a:spcAft>
                          <a:spcPts val="0"/>
                        </a:spcAft>
                      </a:pPr>
                      <a:r>
                        <a:rPr lang="fr-FR" sz="1100" b="1">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Single</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37</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5</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vMerge="1">
                  <a:txBody>
                    <a:bodyPr/>
                    <a:lstStyle/>
                    <a:p>
                      <a:endParaRPr lang="fr-FR"/>
                    </a:p>
                  </a:txBody>
                  <a:tcPr/>
                </a:tc>
              </a:tr>
              <a:tr h="215384">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Educationalstatus</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Illiterate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586</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80.1</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rowSpan="4">
                  <a:txBody>
                    <a:bodyPr/>
                    <a:lstStyle/>
                    <a:p>
                      <a:pPr algn="l">
                        <a:lnSpc>
                          <a:spcPct val="150000"/>
                        </a:lnSpc>
                        <a:spcAft>
                          <a:spcPts val="0"/>
                        </a:spcAft>
                      </a:pPr>
                      <a:r>
                        <a:rPr lang="fr-FR"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p>
                      <a:pPr algn="l">
                        <a:lnSpc>
                          <a:spcPct val="150000"/>
                        </a:lnSpc>
                        <a:spcAft>
                          <a:spcPts val="0"/>
                        </a:spcAft>
                      </a:pPr>
                      <a:r>
                        <a:rPr lang="fr-FR"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p>
                      <a:pPr algn="l">
                        <a:lnSpc>
                          <a:spcPct val="150000"/>
                        </a:lnSpc>
                        <a:spcAft>
                          <a:spcPts val="0"/>
                        </a:spcAft>
                      </a:pPr>
                      <a:r>
                        <a:rPr lang="fr-FR" sz="1100">
                          <a:solidFill>
                            <a:srgbClr val="002060"/>
                          </a:solidFill>
                          <a:effectLst/>
                          <a:latin typeface="Times New Roman"/>
                          <a:ea typeface="Times New Roman"/>
                          <a:cs typeface="Times New Roman"/>
                        </a:rPr>
                        <a:t>0.000</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r>
              <a:tr h="215384">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Primary</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94</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12.9</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vMerge="1">
                  <a:txBody>
                    <a:bodyPr/>
                    <a:lstStyle/>
                    <a:p>
                      <a:endParaRPr lang="fr-FR"/>
                    </a:p>
                  </a:txBody>
                  <a:tcPr/>
                </a:tc>
              </a:tr>
              <a:tr h="215384">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Secondary</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37</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5</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vMerge="1">
                  <a:txBody>
                    <a:bodyPr/>
                    <a:lstStyle/>
                    <a:p>
                      <a:endParaRPr lang="fr-FR"/>
                    </a:p>
                  </a:txBody>
                  <a:tcPr/>
                </a:tc>
              </a:tr>
              <a:tr h="215384">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University</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15</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2</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vMerge="1">
                  <a:txBody>
                    <a:bodyPr/>
                    <a:lstStyle/>
                    <a:p>
                      <a:endParaRPr lang="fr-FR"/>
                    </a:p>
                  </a:txBody>
                  <a:tcPr/>
                </a:tc>
              </a:tr>
              <a:tr h="215384">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Income/month</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Unemployed</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221</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30.2</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rowSpan="4">
                  <a:txBody>
                    <a:bodyPr/>
                    <a:lstStyle/>
                    <a:p>
                      <a:pPr algn="l">
                        <a:lnSpc>
                          <a:spcPct val="150000"/>
                        </a:lnSpc>
                        <a:spcAft>
                          <a:spcPts val="0"/>
                        </a:spcAft>
                      </a:pPr>
                      <a:r>
                        <a:rPr lang="fr-FR"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p>
                      <a:pPr algn="l">
                        <a:lnSpc>
                          <a:spcPct val="150000"/>
                        </a:lnSpc>
                        <a:spcAft>
                          <a:spcPts val="0"/>
                        </a:spcAft>
                      </a:pPr>
                      <a:r>
                        <a:rPr lang="fr-FR"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p>
                      <a:pPr algn="l">
                        <a:lnSpc>
                          <a:spcPct val="150000"/>
                        </a:lnSpc>
                        <a:spcAft>
                          <a:spcPts val="0"/>
                        </a:spcAft>
                      </a:pPr>
                      <a:r>
                        <a:rPr lang="fr-FR" sz="1100">
                          <a:solidFill>
                            <a:srgbClr val="002060"/>
                          </a:solidFill>
                          <a:effectLst/>
                          <a:latin typeface="Times New Roman"/>
                          <a:ea typeface="Times New Roman"/>
                          <a:cs typeface="Times New Roman"/>
                        </a:rPr>
                        <a:t>0.000</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w="12700" cap="flat" cmpd="sng" algn="ctr">
                      <a:solidFill>
                        <a:srgbClr val="92A9B9"/>
                      </a:solidFill>
                      <a:prstDash val="solid"/>
                      <a:round/>
                      <a:headEnd type="none" w="med" len="med"/>
                      <a:tailEnd type="none" w="med" len="med"/>
                    </a:lnB>
                  </a:tcPr>
                </a:tc>
              </a:tr>
              <a:tr h="215384">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250 - 1500 MAD</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332</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45.4</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vMerge="1">
                  <a:txBody>
                    <a:bodyPr/>
                    <a:lstStyle/>
                    <a:p>
                      <a:endParaRPr lang="fr-FR"/>
                    </a:p>
                  </a:txBody>
                  <a:tcPr/>
                </a:tc>
              </a:tr>
              <a:tr h="215384">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1500 - 5000 MAD</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147</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20</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a:noFill/>
                    </a:lnB>
                  </a:tcPr>
                </a:tc>
                <a:tc vMerge="1">
                  <a:txBody>
                    <a:bodyPr/>
                    <a:lstStyle/>
                    <a:p>
                      <a:endParaRPr lang="fr-FR"/>
                    </a:p>
                  </a:txBody>
                  <a:tcPr/>
                </a:tc>
              </a:tr>
              <a:tr h="215384">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 </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w="12700" cap="flat" cmpd="sng" algn="ctr">
                      <a:solidFill>
                        <a:srgbClr val="92A9B9"/>
                      </a:solidFill>
                      <a:prstDash val="solid"/>
                      <a:round/>
                      <a:headEnd type="none" w="med" len="med"/>
                      <a:tailEnd type="none" w="med" len="med"/>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&gt; 5000 MAD</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w="12700" cap="flat" cmpd="sng" algn="ctr">
                      <a:solidFill>
                        <a:srgbClr val="92A9B9"/>
                      </a:solidFill>
                      <a:prstDash val="solid"/>
                      <a:round/>
                      <a:headEnd type="none" w="med" len="med"/>
                      <a:tailEnd type="none" w="med" len="med"/>
                    </a:lnB>
                  </a:tcPr>
                </a:tc>
                <a:tc>
                  <a:txBody>
                    <a:bodyPr/>
                    <a:lstStyle/>
                    <a:p>
                      <a:pPr algn="l">
                        <a:lnSpc>
                          <a:spcPct val="150000"/>
                        </a:lnSpc>
                        <a:spcAft>
                          <a:spcPts val="0"/>
                        </a:spcAft>
                      </a:pPr>
                      <a:r>
                        <a:rPr lang="fr-FR" sz="1100">
                          <a:solidFill>
                            <a:srgbClr val="002060"/>
                          </a:solidFill>
                          <a:effectLst/>
                          <a:latin typeface="Times New Roman"/>
                          <a:ea typeface="Times New Roman"/>
                          <a:cs typeface="Times New Roman"/>
                        </a:rPr>
                        <a:t>32</a:t>
                      </a:r>
                      <a:endParaRPr lang="fr-FR" sz="1100">
                        <a:solidFill>
                          <a:srgbClr val="002060"/>
                        </a:solidFill>
                        <a:effectLst/>
                        <a:latin typeface="Garamond"/>
                        <a:ea typeface="Times New Roman"/>
                        <a:cs typeface="Times New Roman"/>
                      </a:endParaRPr>
                    </a:p>
                  </a:txBody>
                  <a:tcPr marL="59647" marR="59647" marT="0" marB="0">
                    <a:lnL>
                      <a:noFill/>
                    </a:lnL>
                    <a:lnR>
                      <a:noFill/>
                    </a:lnR>
                    <a:lnT>
                      <a:noFill/>
                    </a:lnT>
                    <a:lnB w="12700" cap="flat" cmpd="sng" algn="ctr">
                      <a:solidFill>
                        <a:srgbClr val="92A9B9"/>
                      </a:solidFill>
                      <a:prstDash val="solid"/>
                      <a:round/>
                      <a:headEnd type="none" w="med" len="med"/>
                      <a:tailEnd type="none" w="med" len="med"/>
                    </a:lnB>
                  </a:tcPr>
                </a:tc>
                <a:tc>
                  <a:txBody>
                    <a:bodyPr/>
                    <a:lstStyle/>
                    <a:p>
                      <a:pPr algn="l">
                        <a:lnSpc>
                          <a:spcPct val="150000"/>
                        </a:lnSpc>
                        <a:spcAft>
                          <a:spcPts val="0"/>
                        </a:spcAft>
                      </a:pPr>
                      <a:r>
                        <a:rPr lang="fr-FR" sz="1100" dirty="0">
                          <a:solidFill>
                            <a:srgbClr val="002060"/>
                          </a:solidFill>
                          <a:effectLst/>
                          <a:latin typeface="Times New Roman"/>
                          <a:ea typeface="Times New Roman"/>
                          <a:cs typeface="Times New Roman"/>
                        </a:rPr>
                        <a:t>4.4</a:t>
                      </a:r>
                      <a:endParaRPr lang="fr-FR" sz="1100" dirty="0">
                        <a:solidFill>
                          <a:srgbClr val="002060"/>
                        </a:solidFill>
                        <a:effectLst/>
                        <a:latin typeface="Garamond"/>
                        <a:ea typeface="Times New Roman"/>
                        <a:cs typeface="Times New Roman"/>
                      </a:endParaRPr>
                    </a:p>
                  </a:txBody>
                  <a:tcPr marL="59647" marR="59647" marT="0" marB="0">
                    <a:lnL>
                      <a:noFill/>
                    </a:lnL>
                    <a:lnR>
                      <a:noFill/>
                    </a:lnR>
                    <a:lnT>
                      <a:noFill/>
                    </a:lnT>
                    <a:lnB w="12700" cap="flat" cmpd="sng" algn="ctr">
                      <a:solidFill>
                        <a:srgbClr val="92A9B9"/>
                      </a:solidFill>
                      <a:prstDash val="solid"/>
                      <a:round/>
                      <a:headEnd type="none" w="med" len="med"/>
                      <a:tailEnd type="none" w="med" len="med"/>
                    </a:lnB>
                  </a:tcPr>
                </a:tc>
                <a:tc vMerge="1">
                  <a:txBody>
                    <a:bodyPr/>
                    <a:lstStyle/>
                    <a:p>
                      <a:endParaRPr lang="fr-FR"/>
                    </a:p>
                  </a:txBody>
                  <a:tcPr/>
                </a:tc>
              </a:tr>
            </a:tbl>
          </a:graphicData>
        </a:graphic>
      </p:graphicFrame>
    </p:spTree>
    <p:extLst>
      <p:ext uri="{BB962C8B-B14F-4D97-AF65-F5344CB8AC3E}">
        <p14:creationId xmlns:p14="http://schemas.microsoft.com/office/powerpoint/2010/main" val="3302654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157" y="473502"/>
            <a:ext cx="8153400" cy="461665"/>
          </a:xfrm>
          <a:prstGeom prst="rect">
            <a:avLst/>
          </a:prstGeom>
          <a:noFill/>
        </p:spPr>
        <p:txBody>
          <a:bodyPr wrap="square" rtlCol="0">
            <a:spAutoFit/>
          </a:bodyPr>
          <a:lstStyle/>
          <a:p>
            <a:r>
              <a:rPr lang="fr-FR" sz="2400" b="1" dirty="0" err="1">
                <a:solidFill>
                  <a:prstClr val="black"/>
                </a:solidFill>
              </a:rPr>
              <a:t>Results</a:t>
            </a:r>
            <a:r>
              <a:rPr lang="fr-FR" sz="2400" b="1" dirty="0">
                <a:solidFill>
                  <a:prstClr val="black"/>
                </a:solidFill>
              </a:rPr>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solidFill>
                  <a:prstClr val="black">
                    <a:tint val="75000"/>
                  </a:prstClr>
                </a:solidFill>
              </a:rPr>
              <a:pPr/>
              <a:t>6</a:t>
            </a:fld>
            <a:endParaRPr lang="fr-FR">
              <a:solidFill>
                <a:prstClr val="black">
                  <a:tint val="75000"/>
                </a:prstClr>
              </a:solidFill>
            </a:endParaRPr>
          </a:p>
        </p:txBody>
      </p:sp>
      <p:pic>
        <p:nvPicPr>
          <p:cNvPr id="5" name="Picture 4">
            <a:extLst>
              <a:ext uri="{FF2B5EF4-FFF2-40B4-BE49-F238E27FC236}">
                <a16:creationId xmlns:a16="http://schemas.microsoft.com/office/drawing/2014/main" xmlns=""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3" name="Rectangle 2"/>
          <p:cNvSpPr/>
          <p:nvPr/>
        </p:nvSpPr>
        <p:spPr>
          <a:xfrm>
            <a:off x="45308" y="2362200"/>
            <a:ext cx="9067800" cy="3170099"/>
          </a:xfrm>
          <a:prstGeom prst="rect">
            <a:avLst/>
          </a:prstGeom>
        </p:spPr>
        <p:txBody>
          <a:bodyPr wrap="square">
            <a:spAutoFit/>
          </a:bodyPr>
          <a:lstStyle/>
          <a:p>
            <a:pPr algn="just"/>
            <a:r>
              <a:rPr lang="en-US" sz="2000" dirty="0">
                <a:solidFill>
                  <a:prstClr val="black"/>
                </a:solidFill>
              </a:rPr>
              <a:t>A total of 87 MAPs species belonging to 43 botanical families were used to treat human diseases in the study area. These plants are presented in alphabetical order. For each plant listed, we give the  scientific name, the family, the local name,  the part used, the method of preparation adopted by the local population..</a:t>
            </a:r>
          </a:p>
          <a:p>
            <a:pPr algn="just"/>
            <a:r>
              <a:rPr lang="en-US" sz="2000" dirty="0">
                <a:solidFill>
                  <a:prstClr val="black"/>
                </a:solidFill>
              </a:rPr>
              <a:t>The most representative families, in terms of number of species, were </a:t>
            </a:r>
            <a:r>
              <a:rPr lang="en-US" sz="2000" dirty="0" err="1">
                <a:solidFill>
                  <a:prstClr val="black"/>
                </a:solidFill>
              </a:rPr>
              <a:t>Apiaceae</a:t>
            </a:r>
            <a:r>
              <a:rPr lang="en-US" sz="2000" dirty="0">
                <a:solidFill>
                  <a:prstClr val="black"/>
                </a:solidFill>
              </a:rPr>
              <a:t> (10 species) followed by </a:t>
            </a:r>
            <a:r>
              <a:rPr lang="en-US" sz="2000" dirty="0" err="1">
                <a:solidFill>
                  <a:prstClr val="black"/>
                </a:solidFill>
              </a:rPr>
              <a:t>Fabaceae</a:t>
            </a:r>
            <a:r>
              <a:rPr lang="en-US" sz="2000" dirty="0">
                <a:solidFill>
                  <a:prstClr val="black"/>
                </a:solidFill>
              </a:rPr>
              <a:t> and </a:t>
            </a:r>
            <a:r>
              <a:rPr lang="en-US" sz="2000" dirty="0" err="1">
                <a:solidFill>
                  <a:prstClr val="black"/>
                </a:solidFill>
              </a:rPr>
              <a:t>Liliaceae</a:t>
            </a:r>
            <a:r>
              <a:rPr lang="en-US" sz="2000" dirty="0">
                <a:solidFill>
                  <a:prstClr val="black"/>
                </a:solidFill>
              </a:rPr>
              <a:t> (7 species each), </a:t>
            </a:r>
            <a:r>
              <a:rPr lang="en-US" sz="2000" dirty="0" err="1">
                <a:solidFill>
                  <a:prstClr val="black"/>
                </a:solidFill>
              </a:rPr>
              <a:t>Asteraceae</a:t>
            </a:r>
            <a:r>
              <a:rPr lang="en-US" sz="2000" dirty="0">
                <a:solidFill>
                  <a:prstClr val="black"/>
                </a:solidFill>
              </a:rPr>
              <a:t> (6 species), </a:t>
            </a:r>
            <a:r>
              <a:rPr lang="en-US" sz="2000" dirty="0" err="1">
                <a:solidFill>
                  <a:prstClr val="black"/>
                </a:solidFill>
              </a:rPr>
              <a:t>Lamiaceae</a:t>
            </a:r>
            <a:r>
              <a:rPr lang="en-US" sz="2000" dirty="0">
                <a:solidFill>
                  <a:prstClr val="black"/>
                </a:solidFill>
              </a:rPr>
              <a:t> and </a:t>
            </a:r>
            <a:r>
              <a:rPr lang="en-US" sz="2000" dirty="0" err="1">
                <a:solidFill>
                  <a:prstClr val="black"/>
                </a:solidFill>
              </a:rPr>
              <a:t>Poaceae</a:t>
            </a:r>
            <a:r>
              <a:rPr lang="en-US" sz="2000" dirty="0">
                <a:solidFill>
                  <a:prstClr val="black"/>
                </a:solidFill>
              </a:rPr>
              <a:t> (4 species each). Based on the FUV index, The 7 most cited families are </a:t>
            </a:r>
            <a:r>
              <a:rPr lang="en-US" sz="2000" dirty="0" err="1">
                <a:solidFill>
                  <a:prstClr val="black"/>
                </a:solidFill>
              </a:rPr>
              <a:t>Lamiaceae</a:t>
            </a:r>
            <a:r>
              <a:rPr lang="en-US" sz="2000" dirty="0">
                <a:solidFill>
                  <a:prstClr val="black"/>
                </a:solidFill>
              </a:rPr>
              <a:t> (FUV = 0.106), </a:t>
            </a:r>
            <a:r>
              <a:rPr lang="en-US" sz="2000" dirty="0" err="1">
                <a:solidFill>
                  <a:prstClr val="black"/>
                </a:solidFill>
              </a:rPr>
              <a:t>Geraniaceae</a:t>
            </a:r>
            <a:r>
              <a:rPr lang="en-US" sz="2000" dirty="0">
                <a:solidFill>
                  <a:prstClr val="black"/>
                </a:solidFill>
              </a:rPr>
              <a:t> (FUV = 0.073), </a:t>
            </a:r>
            <a:r>
              <a:rPr lang="en-US" sz="2000" dirty="0" err="1">
                <a:solidFill>
                  <a:prstClr val="black"/>
                </a:solidFill>
              </a:rPr>
              <a:t>Lythraceae</a:t>
            </a:r>
            <a:r>
              <a:rPr lang="en-US" sz="2000" dirty="0">
                <a:solidFill>
                  <a:prstClr val="black"/>
                </a:solidFill>
              </a:rPr>
              <a:t> and </a:t>
            </a:r>
            <a:r>
              <a:rPr lang="en-US" sz="2000" dirty="0" err="1">
                <a:solidFill>
                  <a:prstClr val="black"/>
                </a:solidFill>
              </a:rPr>
              <a:t>Rhamnaceae</a:t>
            </a:r>
            <a:r>
              <a:rPr lang="en-US" sz="2000" dirty="0">
                <a:solidFill>
                  <a:prstClr val="black"/>
                </a:solidFill>
              </a:rPr>
              <a:t> (FUV = 0.072 each), </a:t>
            </a:r>
            <a:r>
              <a:rPr lang="en-US" sz="2000" dirty="0" err="1">
                <a:solidFill>
                  <a:prstClr val="black"/>
                </a:solidFill>
              </a:rPr>
              <a:t>Arecaceae</a:t>
            </a:r>
            <a:r>
              <a:rPr lang="en-US" sz="2000" dirty="0">
                <a:solidFill>
                  <a:prstClr val="black"/>
                </a:solidFill>
              </a:rPr>
              <a:t> (FUV = 0.070), </a:t>
            </a:r>
            <a:r>
              <a:rPr lang="en-US" sz="2000" dirty="0" err="1">
                <a:solidFill>
                  <a:prstClr val="black"/>
                </a:solidFill>
              </a:rPr>
              <a:t>Theaceae</a:t>
            </a:r>
            <a:r>
              <a:rPr lang="en-US" sz="2000" dirty="0">
                <a:solidFill>
                  <a:prstClr val="black"/>
                </a:solidFill>
              </a:rPr>
              <a:t> (FUV = 0.057) and </a:t>
            </a:r>
            <a:r>
              <a:rPr lang="en-US" sz="2000" dirty="0" err="1">
                <a:solidFill>
                  <a:prstClr val="black"/>
                </a:solidFill>
              </a:rPr>
              <a:t>Asteraceae</a:t>
            </a:r>
            <a:r>
              <a:rPr lang="en-US" sz="2000" dirty="0">
                <a:solidFill>
                  <a:prstClr val="black"/>
                </a:solidFill>
              </a:rPr>
              <a:t> (FUV = 0.051). </a:t>
            </a:r>
          </a:p>
        </p:txBody>
      </p:sp>
      <p:sp>
        <p:nvSpPr>
          <p:cNvPr id="7" name="ZoneTexte 6"/>
          <p:cNvSpPr txBox="1"/>
          <p:nvPr/>
        </p:nvSpPr>
        <p:spPr>
          <a:xfrm>
            <a:off x="281359" y="1066800"/>
            <a:ext cx="6506817" cy="461665"/>
          </a:xfrm>
          <a:prstGeom prst="rect">
            <a:avLst/>
          </a:prstGeom>
          <a:noFill/>
        </p:spPr>
        <p:txBody>
          <a:bodyPr wrap="square" rtlCol="0">
            <a:spAutoFit/>
          </a:bodyPr>
          <a:lstStyle/>
          <a:p>
            <a:pPr defTabSz="457200"/>
            <a:r>
              <a:rPr lang="en-US" sz="2400" b="1" dirty="0" smtClean="0">
                <a:solidFill>
                  <a:srgbClr val="002060"/>
                </a:solidFill>
                <a:latin typeface="Tw Cen MT"/>
              </a:rPr>
              <a:t>2. </a:t>
            </a:r>
            <a:r>
              <a:rPr lang="en-US" sz="2000" b="1" dirty="0" smtClean="0">
                <a:solidFill>
                  <a:srgbClr val="002060"/>
                </a:solidFill>
                <a:latin typeface="Tw Cen MT"/>
              </a:rPr>
              <a:t>Quantitative analyze</a:t>
            </a:r>
            <a:endParaRPr lang="fr-FR" sz="2000" b="1" dirty="0">
              <a:solidFill>
                <a:srgbClr val="002060"/>
              </a:solidFill>
              <a:latin typeface="Tw Cen MT"/>
            </a:endParaRPr>
          </a:p>
        </p:txBody>
      </p:sp>
      <p:sp>
        <p:nvSpPr>
          <p:cNvPr id="8" name="ZoneTexte 7"/>
          <p:cNvSpPr txBox="1"/>
          <p:nvPr/>
        </p:nvSpPr>
        <p:spPr>
          <a:xfrm>
            <a:off x="293716" y="1676400"/>
            <a:ext cx="6236900" cy="400110"/>
          </a:xfrm>
          <a:prstGeom prst="rect">
            <a:avLst/>
          </a:prstGeom>
          <a:noFill/>
        </p:spPr>
        <p:txBody>
          <a:bodyPr wrap="none" rtlCol="0">
            <a:spAutoFit/>
          </a:bodyPr>
          <a:lstStyle/>
          <a:p>
            <a:pPr defTabSz="457200"/>
            <a:r>
              <a:rPr lang="en-US" sz="2000" b="1" dirty="0" smtClean="0">
                <a:solidFill>
                  <a:srgbClr val="0070C0"/>
                </a:solidFill>
                <a:latin typeface="Tw Cen MT"/>
              </a:rPr>
              <a:t>2.1. </a:t>
            </a:r>
            <a:r>
              <a:rPr lang="en-US" sz="2000" b="1" dirty="0">
                <a:solidFill>
                  <a:srgbClr val="0070C0"/>
                </a:solidFill>
                <a:latin typeface="Tw Cen MT"/>
              </a:rPr>
              <a:t>Most used families and their family use value (FUV)</a:t>
            </a:r>
            <a:endParaRPr lang="fr-FR" sz="2000" b="1" dirty="0">
              <a:solidFill>
                <a:srgbClr val="0070C0"/>
              </a:solidFill>
              <a:latin typeface="Tw Cen MT"/>
            </a:endParaRPr>
          </a:p>
        </p:txBody>
      </p:sp>
    </p:spTree>
    <p:extLst>
      <p:ext uri="{BB962C8B-B14F-4D97-AF65-F5344CB8AC3E}">
        <p14:creationId xmlns:p14="http://schemas.microsoft.com/office/powerpoint/2010/main" val="36801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157" y="473502"/>
            <a:ext cx="8153400" cy="461665"/>
          </a:xfrm>
          <a:prstGeom prst="rect">
            <a:avLst/>
          </a:prstGeom>
          <a:noFill/>
        </p:spPr>
        <p:txBody>
          <a:bodyPr wrap="square" rtlCol="0">
            <a:spAutoFit/>
          </a:bodyPr>
          <a:lstStyle/>
          <a:p>
            <a:r>
              <a:rPr lang="fr-FR" sz="2400" b="1" dirty="0" err="1">
                <a:solidFill>
                  <a:prstClr val="black"/>
                </a:solidFill>
              </a:rPr>
              <a:t>Results</a:t>
            </a:r>
            <a:r>
              <a:rPr lang="fr-FR" sz="2400" b="1" dirty="0">
                <a:solidFill>
                  <a:prstClr val="black"/>
                </a:solidFill>
              </a:rPr>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solidFill>
                  <a:prstClr val="black">
                    <a:tint val="75000"/>
                  </a:prstClr>
                </a:solidFill>
              </a:rPr>
              <a:pPr/>
              <a:t>7</a:t>
            </a:fld>
            <a:endParaRPr lang="fr-FR">
              <a:solidFill>
                <a:prstClr val="black">
                  <a:tint val="75000"/>
                </a:prstClr>
              </a:solidFill>
            </a:endParaRPr>
          </a:p>
        </p:txBody>
      </p:sp>
      <p:pic>
        <p:nvPicPr>
          <p:cNvPr id="5" name="Picture 4">
            <a:extLst>
              <a:ext uri="{FF2B5EF4-FFF2-40B4-BE49-F238E27FC236}">
                <a16:creationId xmlns:a16="http://schemas.microsoft.com/office/drawing/2014/main" xmlns=""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Rectangle 1"/>
          <p:cNvSpPr/>
          <p:nvPr/>
        </p:nvSpPr>
        <p:spPr>
          <a:xfrm>
            <a:off x="199947" y="1684638"/>
            <a:ext cx="8534400" cy="4093428"/>
          </a:xfrm>
          <a:prstGeom prst="rect">
            <a:avLst/>
          </a:prstGeom>
        </p:spPr>
        <p:txBody>
          <a:bodyPr wrap="square">
            <a:spAutoFit/>
          </a:bodyPr>
          <a:lstStyle/>
          <a:p>
            <a:pPr algn="just"/>
            <a:r>
              <a:rPr lang="en-US" sz="2000" dirty="0">
                <a:solidFill>
                  <a:prstClr val="black"/>
                </a:solidFill>
              </a:rPr>
              <a:t>Informant agreement ratio (IAR) depends upon the availability of plants within the study area to treat diseases. The product of IAR ranges from 0 to 1. High value of IAR indicates the agreement of selection of taxa between informants, whereas a low value indicates disagreement. The category with the highest degree of agreement from informants was gastric ulcers related disorders (0.97). The IAR results of the study proved that diseases that were frequent in the Rif’s area have the higher informant agreement ratio (values between 0.64 and 0.97). This high IAR values indicated reasonable reliability of informants on the use of MAPs species. The informant agreement values also indicated that the people share the knowledge of the most important MAPs species to treat the most frequently encountered diseases in the study area. Therefore, species with high IAR are to be prioritized for further on pharmacological and phytochemical studies [9].</a:t>
            </a:r>
          </a:p>
        </p:txBody>
      </p:sp>
      <p:sp>
        <p:nvSpPr>
          <p:cNvPr id="7" name="ZoneTexte 6"/>
          <p:cNvSpPr txBox="1"/>
          <p:nvPr/>
        </p:nvSpPr>
        <p:spPr>
          <a:xfrm>
            <a:off x="185531" y="963999"/>
            <a:ext cx="4906856" cy="400110"/>
          </a:xfrm>
          <a:prstGeom prst="rect">
            <a:avLst/>
          </a:prstGeom>
          <a:noFill/>
        </p:spPr>
        <p:txBody>
          <a:bodyPr wrap="none" rtlCol="0">
            <a:spAutoFit/>
          </a:bodyPr>
          <a:lstStyle/>
          <a:p>
            <a:pPr defTabSz="457200"/>
            <a:r>
              <a:rPr lang="en-US" sz="2000" b="1" dirty="0" smtClean="0">
                <a:solidFill>
                  <a:srgbClr val="0070C0"/>
                </a:solidFill>
                <a:latin typeface="Tw Cen MT"/>
              </a:rPr>
              <a:t>2.3. </a:t>
            </a:r>
            <a:r>
              <a:rPr lang="en-US" sz="2000" b="1" dirty="0">
                <a:solidFill>
                  <a:srgbClr val="0070C0"/>
                </a:solidFill>
                <a:latin typeface="Tw Cen MT"/>
              </a:rPr>
              <a:t>Disease categories and their IAR values</a:t>
            </a:r>
          </a:p>
        </p:txBody>
      </p:sp>
    </p:spTree>
    <p:extLst>
      <p:ext uri="{BB962C8B-B14F-4D97-AF65-F5344CB8AC3E}">
        <p14:creationId xmlns:p14="http://schemas.microsoft.com/office/powerpoint/2010/main" val="153990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157" y="473502"/>
            <a:ext cx="8153400" cy="461665"/>
          </a:xfrm>
          <a:prstGeom prst="rect">
            <a:avLst/>
          </a:prstGeom>
          <a:noFill/>
        </p:spPr>
        <p:txBody>
          <a:bodyPr wrap="square" rtlCol="0">
            <a:spAutoFit/>
          </a:bodyPr>
          <a:lstStyle/>
          <a:p>
            <a:r>
              <a:rPr lang="fr-FR" sz="2400" b="1" dirty="0" err="1">
                <a:solidFill>
                  <a:prstClr val="black"/>
                </a:solidFill>
              </a:rPr>
              <a:t>Results</a:t>
            </a:r>
            <a:r>
              <a:rPr lang="fr-FR" sz="2400" b="1" dirty="0">
                <a:solidFill>
                  <a:prstClr val="black"/>
                </a:solidFill>
              </a:rPr>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solidFill>
                  <a:prstClr val="black">
                    <a:tint val="75000"/>
                  </a:prstClr>
                </a:solidFill>
              </a:rPr>
              <a:pPr/>
              <a:t>8</a:t>
            </a:fld>
            <a:endParaRPr lang="fr-FR">
              <a:solidFill>
                <a:prstClr val="black">
                  <a:tint val="75000"/>
                </a:prstClr>
              </a:solidFill>
            </a:endParaRPr>
          </a:p>
        </p:txBody>
      </p:sp>
      <p:pic>
        <p:nvPicPr>
          <p:cNvPr id="5" name="Picture 4">
            <a:extLst>
              <a:ext uri="{FF2B5EF4-FFF2-40B4-BE49-F238E27FC236}">
                <a16:creationId xmlns:a16="http://schemas.microsoft.com/office/drawing/2014/main" xmlns=""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8" name="Rectangle 7"/>
          <p:cNvSpPr/>
          <p:nvPr/>
        </p:nvSpPr>
        <p:spPr>
          <a:xfrm>
            <a:off x="196678" y="1600200"/>
            <a:ext cx="8750643" cy="3816429"/>
          </a:xfrm>
          <a:prstGeom prst="rect">
            <a:avLst/>
          </a:prstGeom>
        </p:spPr>
        <p:txBody>
          <a:bodyPr wrap="square">
            <a:spAutoFit/>
          </a:bodyPr>
          <a:lstStyle/>
          <a:p>
            <a:pPr algn="just"/>
            <a:r>
              <a:rPr lang="en-US" sz="2200" dirty="0"/>
              <a:t>The importance of MAPs was assayed by use values (UV). In the present study, UV values of cited plants ranged from 0.001 to 0.240. The most commonly used species were Thymus </a:t>
            </a:r>
            <a:r>
              <a:rPr lang="en-US" sz="2200" dirty="0" err="1"/>
              <a:t>saturejoides</a:t>
            </a:r>
            <a:r>
              <a:rPr lang="en-US" sz="2200" dirty="0"/>
              <a:t> </a:t>
            </a:r>
            <a:r>
              <a:rPr lang="en-US" sz="2200" dirty="0" err="1"/>
              <a:t>Coss</a:t>
            </a:r>
            <a:r>
              <a:rPr lang="en-US" sz="2200" dirty="0"/>
              <a:t>. (UV = 0.240), </a:t>
            </a:r>
            <a:r>
              <a:rPr lang="en-US" sz="2200" dirty="0" err="1"/>
              <a:t>Origanum</a:t>
            </a:r>
            <a:r>
              <a:rPr lang="en-US" sz="2200" dirty="0"/>
              <a:t> vulgare L. (UV = 0.110), Artemisia </a:t>
            </a:r>
            <a:r>
              <a:rPr lang="en-US" sz="2200" dirty="0" err="1"/>
              <a:t>absinthium</a:t>
            </a:r>
            <a:r>
              <a:rPr lang="en-US" sz="2200" dirty="0"/>
              <a:t> L. (UV = 0.102), </a:t>
            </a:r>
            <a:r>
              <a:rPr lang="en-US" sz="2200" dirty="0" err="1"/>
              <a:t>Foeniculum</a:t>
            </a:r>
            <a:r>
              <a:rPr lang="en-US" sz="2200" dirty="0"/>
              <a:t> vulgare Mill. (UV = 0.093), </a:t>
            </a:r>
            <a:r>
              <a:rPr lang="en-US" sz="2200" dirty="0" err="1"/>
              <a:t>Ceratonia</a:t>
            </a:r>
            <a:r>
              <a:rPr lang="en-US" sz="2200" dirty="0"/>
              <a:t> </a:t>
            </a:r>
            <a:r>
              <a:rPr lang="en-US" sz="2200" dirty="0" err="1"/>
              <a:t>siliqua</a:t>
            </a:r>
            <a:r>
              <a:rPr lang="en-US" sz="2200" dirty="0"/>
              <a:t> L. (UV = 0.092) and </a:t>
            </a:r>
            <a:r>
              <a:rPr lang="en-US" sz="2200" dirty="0" err="1"/>
              <a:t>Trigonella</a:t>
            </a:r>
            <a:r>
              <a:rPr lang="en-US" sz="2200" dirty="0"/>
              <a:t> </a:t>
            </a:r>
            <a:r>
              <a:rPr lang="en-US" sz="2200" dirty="0" err="1"/>
              <a:t>foenum-graecum</a:t>
            </a:r>
            <a:r>
              <a:rPr lang="en-US" sz="2200" dirty="0"/>
              <a:t> L. (UV = 0.074).</a:t>
            </a:r>
          </a:p>
          <a:p>
            <a:pPr algn="just"/>
            <a:r>
              <a:rPr lang="en-US" sz="2200" dirty="0"/>
              <a:t>The high values of UV can be explained by the fact that these plants are the best known and have long been used by the majority of informants, representing a source of reliability. In fact, many biological activity and phytochemical evaluation were carried out for these plants and these species are particularly interesting for research of bioactive compounds. </a:t>
            </a:r>
          </a:p>
        </p:txBody>
      </p:sp>
      <p:sp>
        <p:nvSpPr>
          <p:cNvPr id="9" name="ZoneTexte 8"/>
          <p:cNvSpPr txBox="1"/>
          <p:nvPr/>
        </p:nvSpPr>
        <p:spPr>
          <a:xfrm>
            <a:off x="357809" y="963999"/>
            <a:ext cx="4863896" cy="400110"/>
          </a:xfrm>
          <a:prstGeom prst="rect">
            <a:avLst/>
          </a:prstGeom>
          <a:noFill/>
        </p:spPr>
        <p:txBody>
          <a:bodyPr wrap="none" rtlCol="0">
            <a:spAutoFit/>
          </a:bodyPr>
          <a:lstStyle/>
          <a:p>
            <a:pPr defTabSz="457200"/>
            <a:r>
              <a:rPr lang="en-US" sz="2000" b="1" dirty="0" smtClean="0">
                <a:solidFill>
                  <a:srgbClr val="0070C0"/>
                </a:solidFill>
                <a:latin typeface="Tw Cen MT"/>
              </a:rPr>
              <a:t>2.2. Diversity </a:t>
            </a:r>
            <a:r>
              <a:rPr lang="en-US" sz="2000" b="1" dirty="0">
                <a:solidFill>
                  <a:srgbClr val="0070C0"/>
                </a:solidFill>
                <a:latin typeface="Tw Cen MT"/>
              </a:rPr>
              <a:t>of MAPs and their UV values </a:t>
            </a:r>
            <a:endParaRPr lang="en-US" sz="2000" b="1" dirty="0" smtClean="0">
              <a:solidFill>
                <a:srgbClr val="0070C0"/>
              </a:solidFill>
              <a:latin typeface="Tw Cen MT"/>
            </a:endParaRPr>
          </a:p>
        </p:txBody>
      </p:sp>
    </p:spTree>
    <p:extLst>
      <p:ext uri="{BB962C8B-B14F-4D97-AF65-F5344CB8AC3E}">
        <p14:creationId xmlns:p14="http://schemas.microsoft.com/office/powerpoint/2010/main" val="295243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157" y="473502"/>
            <a:ext cx="8153400" cy="461665"/>
          </a:xfrm>
          <a:prstGeom prst="rect">
            <a:avLst/>
          </a:prstGeom>
          <a:noFill/>
        </p:spPr>
        <p:txBody>
          <a:bodyPr wrap="square" rtlCol="0">
            <a:spAutoFit/>
          </a:bodyPr>
          <a:lstStyle/>
          <a:p>
            <a:r>
              <a:rPr lang="fr-FR" sz="2400" b="1" dirty="0" err="1">
                <a:solidFill>
                  <a:prstClr val="black"/>
                </a:solidFill>
              </a:rPr>
              <a:t>Results</a:t>
            </a:r>
            <a:r>
              <a:rPr lang="fr-FR" sz="2400" b="1" dirty="0">
                <a:solidFill>
                  <a:prstClr val="black"/>
                </a:solidFill>
              </a:rPr>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solidFill>
                  <a:prstClr val="black">
                    <a:tint val="75000"/>
                  </a:prstClr>
                </a:solidFill>
              </a:rPr>
              <a:pPr/>
              <a:t>9</a:t>
            </a:fld>
            <a:endParaRPr lang="fr-FR">
              <a:solidFill>
                <a:prstClr val="black">
                  <a:tint val="75000"/>
                </a:prstClr>
              </a:solidFill>
            </a:endParaRPr>
          </a:p>
        </p:txBody>
      </p:sp>
      <p:pic>
        <p:nvPicPr>
          <p:cNvPr id="5" name="Picture 4">
            <a:extLst>
              <a:ext uri="{FF2B5EF4-FFF2-40B4-BE49-F238E27FC236}">
                <a16:creationId xmlns:a16="http://schemas.microsoft.com/office/drawing/2014/main" xmlns=""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7" name="ZoneTexte 6"/>
          <p:cNvSpPr txBox="1"/>
          <p:nvPr/>
        </p:nvSpPr>
        <p:spPr>
          <a:xfrm>
            <a:off x="320489" y="963999"/>
            <a:ext cx="3224216" cy="400110"/>
          </a:xfrm>
          <a:prstGeom prst="rect">
            <a:avLst/>
          </a:prstGeom>
          <a:noFill/>
        </p:spPr>
        <p:txBody>
          <a:bodyPr wrap="none" rtlCol="0">
            <a:spAutoFit/>
          </a:bodyPr>
          <a:lstStyle/>
          <a:p>
            <a:pPr defTabSz="457200"/>
            <a:r>
              <a:rPr lang="en-US" sz="2000" b="1" dirty="0" smtClean="0">
                <a:solidFill>
                  <a:srgbClr val="0070C0"/>
                </a:solidFill>
                <a:latin typeface="Tw Cen MT"/>
              </a:rPr>
              <a:t>2.4. </a:t>
            </a:r>
            <a:r>
              <a:rPr lang="en-US" sz="2000" b="1" dirty="0">
                <a:solidFill>
                  <a:srgbClr val="0070C0"/>
                </a:solidFill>
                <a:latin typeface="Tw Cen MT"/>
              </a:rPr>
              <a:t>Parts of the MAPs used </a:t>
            </a:r>
            <a:endParaRPr lang="fr-FR" sz="2000" b="1" dirty="0">
              <a:solidFill>
                <a:srgbClr val="0070C0"/>
              </a:solidFill>
              <a:latin typeface="Tw Cen MT"/>
            </a:endParaRPr>
          </a:p>
        </p:txBody>
      </p:sp>
      <p:graphicFrame>
        <p:nvGraphicFramePr>
          <p:cNvPr id="8" name="Graphique 7"/>
          <p:cNvGraphicFramePr/>
          <p:nvPr>
            <p:extLst>
              <p:ext uri="{D42A27DB-BD31-4B8C-83A1-F6EECF244321}">
                <p14:modId xmlns:p14="http://schemas.microsoft.com/office/powerpoint/2010/main" val="1102936530"/>
              </p:ext>
            </p:extLst>
          </p:nvPr>
        </p:nvGraphicFramePr>
        <p:xfrm>
          <a:off x="88557" y="1524000"/>
          <a:ext cx="8610600" cy="4233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414932"/>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Override>
</file>

<file path=ppt/theme/themeOverride2.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Override>
</file>

<file path=docProps/app.xml><?xml version="1.0" encoding="utf-8"?>
<Properties xmlns="http://schemas.openxmlformats.org/officeDocument/2006/extended-properties" xmlns:vt="http://schemas.openxmlformats.org/officeDocument/2006/docPropsVTypes">
  <TotalTime>239</TotalTime>
  <Words>1554</Words>
  <Application>Microsoft Office PowerPoint</Application>
  <PresentationFormat>Affichage à l'écran (4:3)</PresentationFormat>
  <Paragraphs>177</Paragraphs>
  <Slides>14</Slides>
  <Notes>2</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Office Theme</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Nour</cp:lastModifiedBy>
  <cp:revision>79</cp:revision>
  <dcterms:created xsi:type="dcterms:W3CDTF">2015-04-04T09:45:50Z</dcterms:created>
  <dcterms:modified xsi:type="dcterms:W3CDTF">2019-11-08T16:37:05Z</dcterms:modified>
</cp:coreProperties>
</file>