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handoutMasterIdLst>
    <p:handoutMasterId r:id="rId12"/>
  </p:handoutMasterIdLst>
  <p:sldIdLst>
    <p:sldId id="256" r:id="rId3"/>
    <p:sldId id="267" r:id="rId4"/>
    <p:sldId id="258" r:id="rId5"/>
    <p:sldId id="259" r:id="rId6"/>
    <p:sldId id="261" r:id="rId7"/>
    <p:sldId id="268" r:id="rId8"/>
    <p:sldId id="265"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11/2/2019</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02/11/2019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02/11/2019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02/11/2019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02/11/2019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02/11/2019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02/11/2019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02/11/2019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02/11/2019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02/11/2019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02/11/2019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02/11/2019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02/11/2019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02/11/2019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11/2/2019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pdapbbau@gmai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209800"/>
            <a:ext cx="9144000" cy="3077766"/>
          </a:xfrm>
          <a:prstGeom prst="rect">
            <a:avLst/>
          </a:prstGeom>
          <a:noFill/>
        </p:spPr>
        <p:txBody>
          <a:bodyPr wrap="square" rtlCol="0">
            <a:spAutoFit/>
          </a:bodyPr>
          <a:lstStyle/>
          <a:p>
            <a:pPr algn="ctr"/>
            <a:r>
              <a:rPr lang="en-IN" sz="2400" b="1" dirty="0">
                <a:solidFill>
                  <a:schemeClr val="accent5">
                    <a:lumMod val="50000"/>
                  </a:schemeClr>
                </a:solidFill>
                <a:latin typeface="Times New Roman" pitchFamily="18"/>
                <a:ea typeface="Noto Sans CJK SC Regular" pitchFamily="2"/>
                <a:cs typeface="Times New Roman" pitchFamily="18"/>
              </a:rPr>
              <a:t>How drugs interact and stabilize themselves in the vicinity of DNA?</a:t>
            </a:r>
            <a:br>
              <a:rPr lang="en-IN" sz="2400" b="1" dirty="0">
                <a:solidFill>
                  <a:schemeClr val="accent5">
                    <a:lumMod val="50000"/>
                  </a:schemeClr>
                </a:solidFill>
                <a:latin typeface="Times New Roman" pitchFamily="18"/>
                <a:ea typeface="Noto Sans CJK SC Regular" pitchFamily="2"/>
                <a:cs typeface="Times New Roman" pitchFamily="18"/>
              </a:rPr>
            </a:br>
            <a:r>
              <a:rPr lang="en-IN" sz="2400" b="1" dirty="0">
                <a:solidFill>
                  <a:schemeClr val="accent5">
                    <a:lumMod val="50000"/>
                  </a:schemeClr>
                </a:solidFill>
                <a:latin typeface="Times New Roman" pitchFamily="18"/>
                <a:ea typeface="Noto Sans CJK SC Regular" pitchFamily="2"/>
                <a:cs typeface="Times New Roman" pitchFamily="18"/>
              </a:rPr>
              <a:t>A computational quest</a:t>
            </a:r>
            <a:endParaRPr lang="en-US" b="1" dirty="0">
              <a:solidFill>
                <a:schemeClr val="accent5">
                  <a:lumMod val="50000"/>
                </a:schemeClr>
              </a:solidFill>
            </a:endParaRPr>
          </a:p>
          <a:p>
            <a:pPr algn="ctr"/>
            <a:endParaRPr lang="en-US" b="1" dirty="0"/>
          </a:p>
          <a:p>
            <a:pPr algn="ctr"/>
            <a:r>
              <a:rPr lang="en-IN" sz="1600" b="1" dirty="0" smtClean="0">
                <a:solidFill>
                  <a:srgbClr val="002060"/>
                </a:solidFill>
                <a:latin typeface="Times New Roman" pitchFamily="18" charset="0"/>
                <a:cs typeface="Times New Roman" pitchFamily="18" charset="0"/>
              </a:rPr>
              <a:t>Anwesh Pandey</a:t>
            </a:r>
            <a:endParaRPr lang="en-US" sz="1600" dirty="0">
              <a:solidFill>
                <a:srgbClr val="002060"/>
              </a:solidFill>
              <a:latin typeface="Times New Roman" pitchFamily="18" charset="0"/>
              <a:cs typeface="Times New Roman" pitchFamily="18" charset="0"/>
            </a:endParaRPr>
          </a:p>
          <a:p>
            <a:pPr algn="ctr"/>
            <a:r>
              <a:rPr lang="en-IN" sz="1600" dirty="0">
                <a:solidFill>
                  <a:srgbClr val="002060"/>
                </a:solidFill>
                <a:latin typeface="Times New Roman" pitchFamily="18" charset="0"/>
                <a:cs typeface="Times New Roman" pitchFamily="18" charset="0"/>
              </a:rPr>
              <a:t>Dept. of Physics,</a:t>
            </a:r>
            <a:endParaRPr lang="en-US" sz="1600" dirty="0">
              <a:solidFill>
                <a:srgbClr val="002060"/>
              </a:solidFill>
              <a:latin typeface="Times New Roman" pitchFamily="18" charset="0"/>
              <a:cs typeface="Times New Roman" pitchFamily="18" charset="0"/>
            </a:endParaRPr>
          </a:p>
          <a:p>
            <a:pPr algn="ctr"/>
            <a:r>
              <a:rPr lang="en-IN" sz="1600" dirty="0">
                <a:solidFill>
                  <a:srgbClr val="002060"/>
                </a:solidFill>
                <a:latin typeface="Times New Roman" pitchFamily="18" charset="0"/>
                <a:cs typeface="Times New Roman" pitchFamily="18" charset="0"/>
              </a:rPr>
              <a:t>School for Physical &amp; Decision Sciences,</a:t>
            </a:r>
            <a:endParaRPr lang="en-US" sz="1600" dirty="0">
              <a:solidFill>
                <a:srgbClr val="002060"/>
              </a:solidFill>
              <a:latin typeface="Times New Roman" pitchFamily="18" charset="0"/>
              <a:cs typeface="Times New Roman" pitchFamily="18" charset="0"/>
            </a:endParaRPr>
          </a:p>
          <a:p>
            <a:pPr algn="ctr"/>
            <a:r>
              <a:rPr lang="en-IN" sz="1600" dirty="0">
                <a:solidFill>
                  <a:srgbClr val="002060"/>
                </a:solidFill>
                <a:latin typeface="Times New Roman" pitchFamily="18" charset="0"/>
                <a:cs typeface="Times New Roman" pitchFamily="18" charset="0"/>
              </a:rPr>
              <a:t>Babasaheb Bhimrao Ambedkar University,</a:t>
            </a:r>
            <a:endParaRPr lang="en-US" sz="1600" dirty="0">
              <a:solidFill>
                <a:srgbClr val="002060"/>
              </a:solidFill>
              <a:latin typeface="Times New Roman" pitchFamily="18" charset="0"/>
              <a:cs typeface="Times New Roman" pitchFamily="18" charset="0"/>
            </a:endParaRPr>
          </a:p>
          <a:p>
            <a:pPr algn="ctr"/>
            <a:r>
              <a:rPr lang="en-IN" sz="1600" dirty="0">
                <a:solidFill>
                  <a:srgbClr val="002060"/>
                </a:solidFill>
                <a:latin typeface="Times New Roman" pitchFamily="18" charset="0"/>
                <a:cs typeface="Times New Roman" pitchFamily="18" charset="0"/>
              </a:rPr>
              <a:t>Vidya Vihar, Rai Bareli Road,</a:t>
            </a:r>
            <a:endParaRPr lang="en-US" sz="1600" dirty="0">
              <a:solidFill>
                <a:srgbClr val="002060"/>
              </a:solidFill>
              <a:latin typeface="Times New Roman" pitchFamily="18" charset="0"/>
              <a:cs typeface="Times New Roman" pitchFamily="18" charset="0"/>
            </a:endParaRPr>
          </a:p>
          <a:p>
            <a:pPr algn="ctr"/>
            <a:r>
              <a:rPr lang="en-IN" sz="1600" dirty="0">
                <a:solidFill>
                  <a:srgbClr val="002060"/>
                </a:solidFill>
                <a:latin typeface="Times New Roman" pitchFamily="18" charset="0"/>
                <a:cs typeface="Times New Roman" pitchFamily="18" charset="0"/>
              </a:rPr>
              <a:t>Lucknow-226025,</a:t>
            </a:r>
            <a:endParaRPr lang="en-US" sz="1600" dirty="0">
              <a:solidFill>
                <a:srgbClr val="002060"/>
              </a:solidFill>
              <a:latin typeface="Times New Roman" pitchFamily="18" charset="0"/>
              <a:cs typeface="Times New Roman" pitchFamily="18" charset="0"/>
            </a:endParaRPr>
          </a:p>
          <a:p>
            <a:pPr algn="ctr"/>
            <a:r>
              <a:rPr lang="en-IN" sz="1600" dirty="0">
                <a:solidFill>
                  <a:srgbClr val="002060"/>
                </a:solidFill>
                <a:latin typeface="Times New Roman" pitchFamily="18" charset="0"/>
                <a:cs typeface="Times New Roman" pitchFamily="18" charset="0"/>
              </a:rPr>
              <a:t>UP, India</a:t>
            </a:r>
            <a:endParaRPr lang="en-US" sz="1600" dirty="0">
              <a:solidFill>
                <a:srgbClr val="002060"/>
              </a:solidFill>
              <a:latin typeface="Times New Roman" pitchFamily="18" charset="0"/>
              <a:cs typeface="Times New Roman" pitchFamily="18" charset="0"/>
            </a:endParaRPr>
          </a:p>
          <a:p>
            <a:pPr algn="ctr"/>
            <a:r>
              <a:rPr lang="en-IN" sz="1600" dirty="0" smtClean="0">
                <a:solidFill>
                  <a:srgbClr val="002060"/>
                </a:solidFill>
                <a:latin typeface="Times New Roman" pitchFamily="18" charset="0"/>
                <a:cs typeface="Times New Roman" pitchFamily="18" charset="0"/>
              </a:rPr>
              <a:t>Email</a:t>
            </a:r>
            <a:r>
              <a:rPr lang="en-IN" sz="1600" dirty="0">
                <a:solidFill>
                  <a:srgbClr val="002060"/>
                </a:solidFill>
                <a:latin typeface="Times New Roman" pitchFamily="18" charset="0"/>
                <a:cs typeface="Times New Roman" pitchFamily="18" charset="0"/>
              </a:rPr>
              <a:t>:  </a:t>
            </a:r>
            <a:r>
              <a:rPr lang="en-IN" sz="1600" u="sng" dirty="0" smtClean="0">
                <a:solidFill>
                  <a:srgbClr val="002060"/>
                </a:solidFill>
                <a:latin typeface="Times New Roman" pitchFamily="18" charset="0"/>
                <a:cs typeface="Times New Roman" pitchFamily="18" charset="0"/>
                <a:hlinkClick r:id="rId3"/>
              </a:rPr>
              <a:t>apdapbbau@gmail.com</a:t>
            </a:r>
            <a:endParaRPr lang="fr-FR" sz="1600" dirty="0">
              <a:solidFill>
                <a:srgbClr val="002060"/>
              </a:solidFill>
            </a:endParaRPr>
          </a:p>
        </p:txBody>
      </p:sp>
      <p:sp>
        <p:nvSpPr>
          <p:cNvPr id="9" name="TextBox 8"/>
          <p:cNvSpPr txBox="1"/>
          <p:nvPr/>
        </p:nvSpPr>
        <p:spPr>
          <a:xfrm>
            <a:off x="445226" y="5450757"/>
            <a:ext cx="8305800" cy="369332"/>
          </a:xfrm>
          <a:prstGeom prst="rect">
            <a:avLst/>
          </a:prstGeom>
          <a:noFill/>
        </p:spPr>
        <p:txBody>
          <a:bodyPr wrap="square" rtlCol="0">
            <a:spAutoFit/>
          </a:bodyPr>
          <a:lstStyle/>
          <a:p>
            <a:endParaRPr lang="fr-FR"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28"/>
            <a:ext cx="9144000" cy="2198245"/>
          </a:xfrm>
          <a:prstGeom prst="rect">
            <a:avLst/>
          </a:prstGeom>
        </p:spPr>
      </p:pic>
      <p:pic>
        <p:nvPicPr>
          <p:cNvPr id="6" name="Picture 7"/>
          <p:cNvPicPr/>
          <p:nvPr/>
        </p:nvPicPr>
        <p:blipFill>
          <a:blip r:embed="rId5"/>
          <a:stretch>
            <a:fillRect/>
          </a:stretch>
        </p:blipFill>
        <p:spPr>
          <a:xfrm>
            <a:off x="4141466" y="5635423"/>
            <a:ext cx="1192534" cy="1222577"/>
          </a:xfrm>
          <a:prstGeom prst="rect">
            <a:avLst/>
          </a:prstGeom>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0"/>
            <a:ext cx="8839200" cy="707886"/>
          </a:xfrm>
          <a:prstGeom prst="rect">
            <a:avLst/>
          </a:prstGeom>
        </p:spPr>
        <p:txBody>
          <a:bodyPr wrap="square">
            <a:spAutoFit/>
          </a:bodyPr>
          <a:lstStyle/>
          <a:p>
            <a:pPr algn="ctr"/>
            <a:r>
              <a:rPr lang="en-IN" sz="2000" b="1" dirty="0">
                <a:solidFill>
                  <a:srgbClr val="002060"/>
                </a:solidFill>
                <a:latin typeface="Times New Roman" pitchFamily="18"/>
                <a:ea typeface="Noto Sans CJK SC Regular" pitchFamily="2"/>
                <a:cs typeface="Times New Roman" pitchFamily="18"/>
              </a:rPr>
              <a:t>How drugs interact and stabilize themselves in the vicinity of DNA?</a:t>
            </a:r>
            <a:br>
              <a:rPr lang="en-IN" sz="2000" b="1" dirty="0">
                <a:solidFill>
                  <a:srgbClr val="002060"/>
                </a:solidFill>
                <a:latin typeface="Times New Roman" pitchFamily="18"/>
                <a:ea typeface="Noto Sans CJK SC Regular" pitchFamily="2"/>
                <a:cs typeface="Times New Roman" pitchFamily="18"/>
              </a:rPr>
            </a:br>
            <a:r>
              <a:rPr lang="en-IN" sz="2000" b="1" dirty="0">
                <a:solidFill>
                  <a:srgbClr val="002060"/>
                </a:solidFill>
                <a:latin typeface="Times New Roman" pitchFamily="18"/>
                <a:ea typeface="Noto Sans CJK SC Regular" pitchFamily="2"/>
                <a:cs typeface="Times New Roman" pitchFamily="18"/>
              </a:rPr>
              <a:t>A computational quest</a:t>
            </a:r>
            <a:endParaRPr lang="en-US" sz="20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pic>
        <p:nvPicPr>
          <p:cNvPr id="1026" name="Picture 2" descr="C:\Users\Anwesh\Desktop\ecmc\gra ab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31925"/>
            <a:ext cx="9144000" cy="3992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755422"/>
          </a:xfrm>
          <a:prstGeom prst="rect">
            <a:avLst/>
          </a:prstGeom>
          <a:noFill/>
        </p:spPr>
        <p:txBody>
          <a:bodyPr wrap="square" rtlCol="0">
            <a:spAutoFit/>
          </a:bodyPr>
          <a:lstStyle/>
          <a:p>
            <a:pPr algn="just"/>
            <a:r>
              <a:rPr lang="en-IN" sz="1600" b="1" u="sng" dirty="0" smtClean="0">
                <a:latin typeface="Times New Roman" pitchFamily="18" charset="0"/>
                <a:cs typeface="Times New Roman" pitchFamily="18" charset="0"/>
              </a:rPr>
              <a:t>ABSTRACT</a:t>
            </a:r>
          </a:p>
          <a:p>
            <a:pPr algn="just"/>
            <a:endParaRPr lang="en-US" sz="1600" dirty="0">
              <a:latin typeface="Times New Roman" pitchFamily="18" charset="0"/>
              <a:cs typeface="Times New Roman" pitchFamily="18" charset="0"/>
            </a:endParaRPr>
          </a:p>
          <a:p>
            <a:pPr algn="just"/>
            <a:r>
              <a:rPr lang="en-IN" sz="1600" dirty="0" smtClean="0">
                <a:latin typeface="Times New Roman" pitchFamily="18" charset="0"/>
                <a:cs typeface="Times New Roman" pitchFamily="18" charset="0"/>
              </a:rPr>
              <a:t>Deoxyribonucleic </a:t>
            </a:r>
            <a:r>
              <a:rPr lang="en-IN" sz="1600" dirty="0">
                <a:latin typeface="Times New Roman" pitchFamily="18" charset="0"/>
                <a:cs typeface="Times New Roman" pitchFamily="18" charset="0"/>
              </a:rPr>
              <a:t>acid has been known cellular target for many anticancer agents from several decades. The interaction of drugs with nucleic acid is one of the important features in pharmacology and plays significant role to understand the mechanism of drug action and in designing of more efficient drugs with lesser side effects.</a:t>
            </a:r>
            <a:endParaRPr lang="en-US" sz="1600" dirty="0">
              <a:latin typeface="Times New Roman" pitchFamily="18" charset="0"/>
              <a:cs typeface="Times New Roman" pitchFamily="18" charset="0"/>
            </a:endParaRPr>
          </a:p>
          <a:p>
            <a:pPr algn="just"/>
            <a:r>
              <a:rPr lang="en-IN" sz="1600" dirty="0">
                <a:latin typeface="Times New Roman" pitchFamily="18" charset="0"/>
                <a:cs typeface="Times New Roman" pitchFamily="18" charset="0"/>
              </a:rPr>
              <a:t>In the current research work, </a:t>
            </a:r>
            <a:r>
              <a:rPr lang="en-IN" sz="1600" dirty="0" smtClean="0">
                <a:latin typeface="Times New Roman" pitchFamily="18" charset="0"/>
                <a:cs typeface="Times New Roman" pitchFamily="18" charset="0"/>
              </a:rPr>
              <a:t>diarylfurans </a:t>
            </a:r>
            <a:r>
              <a:rPr lang="en-IN" sz="1600" dirty="0">
                <a:latin typeface="Times New Roman" pitchFamily="18" charset="0"/>
                <a:cs typeface="Times New Roman" pitchFamily="18" charset="0"/>
              </a:rPr>
              <a:t>which were claimed to possess antimicrobial tendencies were studied for their relative binding strengths and stable complex formation tendencies with DNA (PDB Id: 195D). Molecular docking calculations were performed to predict binding pocket of the drug in the vicinity of DNA and molecular dynamics (MD) were performed to study the interaction dynamics in support of predicted binding mode. Docking revealed that the binding site was AT-rich region, as preferred by minor groove binders. RMSD and RMSF analysis were done from the obtained from MD studies; the former study revealed that ligands remain bound to the preferred binding positions of the DNA without any considerable deviations in its minor groove; however the later revealed the topological structure of DNA remaining intact during the entire course of the simulation, inferring the stability of drug-DNA complexes. ADMET prediction studies were done in order to get an insight to the chemical perspectives of the drugs and their possible human bioassays.</a:t>
            </a:r>
            <a:endParaRPr lang="en-US" sz="1600" dirty="0">
              <a:latin typeface="Times New Roman" pitchFamily="18" charset="0"/>
              <a:cs typeface="Times New Roman" pitchFamily="18" charset="0"/>
            </a:endParaRPr>
          </a:p>
          <a:p>
            <a:pPr algn="just"/>
            <a:r>
              <a:rPr lang="en-IN" sz="1600" dirty="0">
                <a:latin typeface="Times New Roman" pitchFamily="18" charset="0"/>
                <a:cs typeface="Times New Roman" pitchFamily="18" charset="0"/>
              </a:rPr>
              <a:t>This study describes the properties and dynamics of DNA on the interaction with minor groove binders, taking the account of deformation upon binding which can play significant role in the discovery of new minor groove binder as a regulator of gene expression.</a:t>
            </a:r>
            <a:endParaRPr lang="en-US" sz="1600" dirty="0">
              <a:latin typeface="Times New Roman" pitchFamily="18" charset="0"/>
              <a:cs typeface="Times New Roman" pitchFamily="18" charset="0"/>
            </a:endParaRPr>
          </a:p>
          <a:p>
            <a:pPr algn="just"/>
            <a:r>
              <a:rPr lang="en-IN" sz="1600"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gn="just"/>
            <a:r>
              <a:rPr lang="en-IN" sz="1600" b="1" dirty="0">
                <a:latin typeface="Times New Roman" pitchFamily="18" charset="0"/>
                <a:cs typeface="Times New Roman" pitchFamily="18" charset="0"/>
              </a:rPr>
              <a:t>Keywords:</a:t>
            </a:r>
            <a:r>
              <a:rPr lang="en-IN" sz="1600" dirty="0">
                <a:latin typeface="Times New Roman" pitchFamily="18" charset="0"/>
                <a:cs typeface="Times New Roman" pitchFamily="18" charset="0"/>
              </a:rPr>
              <a:t> Diarylfurans, Docking, Molecular Dynamics, Stability, RMSD, RMSF.</a:t>
            </a:r>
            <a:endParaRPr lang="en-US" sz="1600" dirty="0">
              <a:latin typeface="Times New Roman" pitchFamily="18" charset="0"/>
              <a:cs typeface="Times New Roman" pitchFamily="18" charset="0"/>
            </a:endParaRPr>
          </a:p>
          <a:p>
            <a:pPr algn="just"/>
            <a:endParaRPr lang="fr-FR" sz="1600" b="1"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001643"/>
          </a:xfrm>
          <a:prstGeom prst="rect">
            <a:avLst/>
          </a:prstGeom>
          <a:noFill/>
        </p:spPr>
        <p:txBody>
          <a:bodyPr wrap="square" rtlCol="0">
            <a:spAutoFit/>
          </a:bodyPr>
          <a:lstStyle/>
          <a:p>
            <a:r>
              <a:rPr lang="fr-FR" sz="1600" b="1" u="sng" dirty="0" smtClean="0">
                <a:latin typeface="Times New Roman" pitchFamily="18" charset="0"/>
                <a:cs typeface="Times New Roman" pitchFamily="18" charset="0"/>
              </a:rPr>
              <a:t>Introduction</a:t>
            </a:r>
          </a:p>
          <a:p>
            <a:endParaRPr lang="fr-FR" sz="1600" b="1" u="sng"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DNA </a:t>
            </a:r>
            <a:r>
              <a:rPr lang="en-US" sz="1600" dirty="0">
                <a:latin typeface="Times New Roman" pitchFamily="18" charset="0"/>
                <a:cs typeface="Times New Roman" pitchFamily="18" charset="0"/>
              </a:rPr>
              <a:t>minor groove is the target for many anticancer and antitumor drugs. The forces that involves in DNA-minor groove bindings are electrostatic, van der Waals, hydrophobic, and hydrogen bonding. Sequence specificity is important key tool for the drug-DNA interaction and another important factor for the interaction is that the small molecule has a crescent shape which is complementary to the minor groove of DNA. Frequently, minor groove shows selectivity towards AT region, several factors are responsible for this first is the electrostatic potential of AT-rich region is higher than that of GC-filled ones and another one is that the AT-rich grooves are narrower and deeper than GC ones. DNA minor groove with alternating A and T, allows favorable van der Waals contacts between the drug and DNA instead of GC-rich region where the geometry of groove is altered by bulky amino groups of guanine </a:t>
            </a:r>
            <a:r>
              <a:rPr lang="en-US" sz="1600" dirty="0" smtClean="0">
                <a:latin typeface="Times New Roman" pitchFamily="18" charset="0"/>
                <a:cs typeface="Times New Roman" pitchFamily="18" charset="0"/>
              </a:rPr>
              <a:t>bases.</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In the current </a:t>
            </a:r>
            <a:r>
              <a:rPr lang="en-US" sz="1600" dirty="0">
                <a:latin typeface="Times New Roman" pitchFamily="18" charset="0"/>
                <a:cs typeface="Times New Roman" pitchFamily="18" charset="0"/>
              </a:rPr>
              <a:t>study, </a:t>
            </a:r>
            <a:r>
              <a:rPr lang="en-US" sz="1600" dirty="0" smtClean="0">
                <a:latin typeface="Times New Roman" pitchFamily="18" charset="0"/>
                <a:cs typeface="Times New Roman" pitchFamily="18" charset="0"/>
              </a:rPr>
              <a:t>some different class of </a:t>
            </a:r>
            <a:r>
              <a:rPr lang="en-US" sz="1600" dirty="0">
                <a:latin typeface="Times New Roman" pitchFamily="18" charset="0"/>
                <a:cs typeface="Times New Roman" pitchFamily="18" charset="0"/>
              </a:rPr>
              <a:t>minor groove </a:t>
            </a:r>
            <a:r>
              <a:rPr lang="en-US" sz="1600" dirty="0" smtClean="0">
                <a:latin typeface="Times New Roman" pitchFamily="18" charset="0"/>
                <a:cs typeface="Times New Roman" pitchFamily="18" charset="0"/>
              </a:rPr>
              <a:t>binder's (diarylfurans) labeled as mol-1, mol-2 &amp; mol-3 are undertaken, followed by DNA sequence (PDB Id: 195D). Molecular modeling </a:t>
            </a:r>
            <a:r>
              <a:rPr lang="en-US" sz="1600" dirty="0">
                <a:latin typeface="Times New Roman" pitchFamily="18" charset="0"/>
                <a:cs typeface="Times New Roman" pitchFamily="18" charset="0"/>
              </a:rPr>
              <a:t>techniques such as molecular </a:t>
            </a:r>
            <a:r>
              <a:rPr lang="en-US" sz="1600" dirty="0" smtClean="0">
                <a:latin typeface="Times New Roman" pitchFamily="18" charset="0"/>
                <a:cs typeface="Times New Roman" pitchFamily="18" charset="0"/>
              </a:rPr>
              <a:t>docking &amp; </a:t>
            </a:r>
            <a:r>
              <a:rPr lang="en-US" sz="1600" dirty="0">
                <a:latin typeface="Times New Roman" pitchFamily="18" charset="0"/>
                <a:cs typeface="Times New Roman" pitchFamily="18" charset="0"/>
              </a:rPr>
              <a:t>molecular dynamics </a:t>
            </a:r>
            <a:r>
              <a:rPr lang="en-US" sz="1600" dirty="0" smtClean="0">
                <a:latin typeface="Times New Roman" pitchFamily="18" charset="0"/>
                <a:cs typeface="Times New Roman" pitchFamily="18" charset="0"/>
              </a:rPr>
              <a:t>simulation were used for the current research. ADMET studies were also performed for better understanding of the chemical properties of selected drugs. </a:t>
            </a:r>
          </a:p>
          <a:p>
            <a:pPr algn="just"/>
            <a:r>
              <a:rPr lang="en-US" sz="1600" dirty="0" smtClean="0">
                <a:latin typeface="Times New Roman" pitchFamily="18" charset="0"/>
                <a:cs typeface="Times New Roman" pitchFamily="18" charset="0"/>
              </a:rPr>
              <a:t>Molecular </a:t>
            </a:r>
            <a:r>
              <a:rPr lang="en-US" sz="1600" dirty="0">
                <a:latin typeface="Times New Roman" pitchFamily="18" charset="0"/>
                <a:cs typeface="Times New Roman" pitchFamily="18" charset="0"/>
              </a:rPr>
              <a:t>Docking is simplest computational representation of DNA-ligand interaction and usually not able to predict the correct binding </a:t>
            </a:r>
            <a:r>
              <a:rPr lang="en-US" sz="1600" dirty="0" smtClean="0">
                <a:latin typeface="Times New Roman" pitchFamily="18" charset="0"/>
                <a:cs typeface="Times New Roman" pitchFamily="18" charset="0"/>
              </a:rPr>
              <a:t>affinity</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using AUTODOCK. </a:t>
            </a:r>
            <a:r>
              <a:rPr lang="en-US" sz="1600" dirty="0">
                <a:latin typeface="Times New Roman" pitchFamily="18" charset="0"/>
                <a:cs typeface="Times New Roman" pitchFamily="18" charset="0"/>
              </a:rPr>
              <a:t>There are many studies for the comparison of force fields for the nucleic acids but AMBER force fields seems to be good for nucleic acid simulation due to the presence of specific topologies for the terminal </a:t>
            </a:r>
            <a:r>
              <a:rPr lang="en-US" sz="1600" dirty="0" smtClean="0">
                <a:latin typeface="Times New Roman" pitchFamily="18" charset="0"/>
                <a:cs typeface="Times New Roman" pitchFamily="18" charset="0"/>
              </a:rPr>
              <a:t>nucleotides. The </a:t>
            </a:r>
            <a:r>
              <a:rPr lang="en-US" sz="1600" dirty="0">
                <a:latin typeface="Times New Roman" pitchFamily="18" charset="0"/>
                <a:cs typeface="Times New Roman" pitchFamily="18" charset="0"/>
              </a:rPr>
              <a:t>ADMET (absorption, dissolution, metabolism, excretion and toxicity) predictions viz., classification values and regression values, of all the selected ligands </a:t>
            </a:r>
            <a:r>
              <a:rPr lang="en-US" sz="1600" dirty="0" smtClean="0">
                <a:latin typeface="Times New Roman" pitchFamily="18" charset="0"/>
                <a:cs typeface="Times New Roman" pitchFamily="18" charset="0"/>
              </a:rPr>
              <a:t>was also performed to </a:t>
            </a:r>
            <a:r>
              <a:rPr lang="en-US" sz="1600" dirty="0">
                <a:latin typeface="Times New Roman" pitchFamily="18" charset="0"/>
                <a:cs typeface="Times New Roman" pitchFamily="18" charset="0"/>
              </a:rPr>
              <a:t>improve their drug like properties and characteristics. This study reveals that the selected compounds can be substituted only by their derivatives to improve their drug like properties. </a:t>
            </a:r>
            <a:endParaRPr lang="en-US" sz="1600" b="1" u="sng" dirty="0">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12"/>
            <a:ext cx="8153400" cy="338554"/>
          </a:xfrm>
          <a:prstGeom prst="rect">
            <a:avLst/>
          </a:prstGeom>
          <a:noFill/>
        </p:spPr>
        <p:txBody>
          <a:bodyPr wrap="square" rtlCol="0">
            <a:spAutoFit/>
          </a:bodyPr>
          <a:lstStyle/>
          <a:p>
            <a:r>
              <a:rPr lang="fr-FR" sz="1600" b="1" u="sng" dirty="0" smtClean="0">
                <a:latin typeface="Times New Roman" pitchFamily="18" charset="0"/>
                <a:cs typeface="Times New Roman" pitchFamily="18" charset="0"/>
              </a:rPr>
              <a:t>Results And Discussion</a:t>
            </a:r>
            <a:endParaRPr lang="fr-FR" sz="1600" b="1" u="sng"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 xmlns:a16="http://schemas.microsoft.com/office/drawing/2014/main" id="{532B00CA-BADB-442E-8BBF-FA8A867F7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3" name="TextBox 2"/>
          <p:cNvSpPr txBox="1"/>
          <p:nvPr/>
        </p:nvSpPr>
        <p:spPr>
          <a:xfrm>
            <a:off x="0" y="575846"/>
            <a:ext cx="2209800"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A. Optimized Ligands:</a:t>
            </a:r>
            <a:endParaRPr lang="en-US" sz="1600" dirty="0">
              <a:latin typeface="Times New Roman" pitchFamily="18" charset="0"/>
              <a:cs typeface="Times New Roman" pitchFamily="18" charset="0"/>
            </a:endParaRPr>
          </a:p>
        </p:txBody>
      </p:sp>
      <p:pic>
        <p:nvPicPr>
          <p:cNvPr id="2050" name="Picture 2" descr="C:\Users\Anwesh\Desktop\op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47675"/>
            <a:ext cx="4343400" cy="23957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2938046"/>
            <a:ext cx="2209800"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B. Docked Ligands:</a:t>
            </a:r>
            <a:endParaRPr lang="en-US" sz="1600" dirty="0">
              <a:latin typeface="Times New Roman" pitchFamily="18" charset="0"/>
              <a:cs typeface="Times New Roman" pitchFamily="18" charset="0"/>
            </a:endParaRPr>
          </a:p>
        </p:txBody>
      </p:sp>
      <p:pic>
        <p:nvPicPr>
          <p:cNvPr id="2051" name="Picture 3" descr="C:\Users\Anwesh\Desktop\do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1" y="3005554"/>
            <a:ext cx="4953000" cy="29380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6</a:t>
            </a:fld>
            <a:endParaRPr lang="fr-FR"/>
          </a:p>
        </p:txBody>
      </p:sp>
      <p:sp>
        <p:nvSpPr>
          <p:cNvPr id="3" name="TextBox 2"/>
          <p:cNvSpPr txBox="1"/>
          <p:nvPr/>
        </p:nvSpPr>
        <p:spPr>
          <a:xfrm>
            <a:off x="0" y="0"/>
            <a:ext cx="2362200"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C. MD Results:</a:t>
            </a:r>
            <a:endParaRPr lang="en-US" sz="1600" dirty="0">
              <a:latin typeface="Times New Roman" pitchFamily="18" charset="0"/>
              <a:cs typeface="Times New Roman" pitchFamily="18" charset="0"/>
            </a:endParaRPr>
          </a:p>
        </p:txBody>
      </p:sp>
      <p:pic>
        <p:nvPicPr>
          <p:cNvPr id="3074" name="Picture 2" descr="C:\Users\Anwesh\Desktop\ecmc\md 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8991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5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28233"/>
            <a:ext cx="9144000" cy="2800767"/>
          </a:xfrm>
          <a:prstGeom prst="rect">
            <a:avLst/>
          </a:prstGeom>
          <a:noFill/>
        </p:spPr>
        <p:txBody>
          <a:bodyPr wrap="square" rtlCol="0">
            <a:spAutoFit/>
          </a:bodyPr>
          <a:lstStyle/>
          <a:p>
            <a:r>
              <a:rPr lang="fr-FR" sz="1600" b="1" u="sng" dirty="0" smtClean="0">
                <a:latin typeface="Times New Roman" pitchFamily="18" charset="0"/>
                <a:cs typeface="Times New Roman" pitchFamily="18" charset="0"/>
              </a:rPr>
              <a:t>Conclusions:</a:t>
            </a:r>
          </a:p>
          <a:p>
            <a:endParaRPr lang="fr-FR" sz="1600" b="1" u="sng" dirty="0">
              <a:latin typeface="Times New Roman" pitchFamily="18" charset="0"/>
              <a:cs typeface="Times New Roman" pitchFamily="18" charset="0"/>
            </a:endParaRPr>
          </a:p>
          <a:p>
            <a:pPr algn="just"/>
            <a:r>
              <a:rPr lang="en-US" sz="1600" dirty="0">
                <a:latin typeface="Times New Roman" pitchFamily="18" charset="0"/>
                <a:cs typeface="Times New Roman" pitchFamily="18" charset="0"/>
              </a:rPr>
              <a:t>The computational studies </a:t>
            </a:r>
            <a:r>
              <a:rPr lang="en-US" sz="1600" dirty="0" smtClean="0">
                <a:latin typeface="Times New Roman" pitchFamily="18" charset="0"/>
                <a:cs typeface="Times New Roman" pitchFamily="18" charset="0"/>
              </a:rPr>
              <a:t>that were performed here were done in order to </a:t>
            </a:r>
            <a:r>
              <a:rPr lang="en-US" sz="1600" dirty="0">
                <a:latin typeface="Times New Roman" pitchFamily="18" charset="0"/>
                <a:cs typeface="Times New Roman" pitchFamily="18" charset="0"/>
              </a:rPr>
              <a:t>evaluate and analyze the binding energies of </a:t>
            </a:r>
            <a:r>
              <a:rPr lang="en-US" sz="1600" dirty="0" smtClean="0">
                <a:latin typeface="Times New Roman" pitchFamily="18" charset="0"/>
                <a:cs typeface="Times New Roman" pitchFamily="18" charset="0"/>
              </a:rPr>
              <a:t>selected DNA </a:t>
            </a:r>
            <a:r>
              <a:rPr lang="en-US" sz="1600" dirty="0">
                <a:latin typeface="Times New Roman" pitchFamily="18" charset="0"/>
                <a:cs typeface="Times New Roman" pitchFamily="18" charset="0"/>
              </a:rPr>
              <a:t>minor groove binders. The </a:t>
            </a:r>
            <a:r>
              <a:rPr lang="en-US" sz="1600" dirty="0" smtClean="0">
                <a:latin typeface="Times New Roman" pitchFamily="18" charset="0"/>
                <a:cs typeface="Times New Roman" pitchFamily="18" charset="0"/>
              </a:rPr>
              <a:t>main aim of this  study was </a:t>
            </a:r>
            <a:r>
              <a:rPr lang="en-US" sz="1600" dirty="0">
                <a:latin typeface="Times New Roman" pitchFamily="18" charset="0"/>
                <a:cs typeface="Times New Roman" pitchFamily="18" charset="0"/>
              </a:rPr>
              <a:t>to provide a detailed perspective on drug-DNA interactions at the </a:t>
            </a:r>
            <a:r>
              <a:rPr lang="en-US" sz="1600" dirty="0" smtClean="0">
                <a:latin typeface="Times New Roman" pitchFamily="18" charset="0"/>
                <a:cs typeface="Times New Roman" pitchFamily="18" charset="0"/>
              </a:rPr>
              <a:t>atomistic levels.</a:t>
            </a:r>
          </a:p>
          <a:p>
            <a:pPr algn="just"/>
            <a:r>
              <a:rPr lang="en-US" sz="1600" dirty="0" smtClean="0">
                <a:latin typeface="Times New Roman" pitchFamily="18" charset="0"/>
                <a:cs typeface="Times New Roman" pitchFamily="18" charset="0"/>
              </a:rPr>
              <a:t>Thus</a:t>
            </a:r>
            <a:r>
              <a:rPr lang="en-US" sz="1600" dirty="0">
                <a:latin typeface="Times New Roman" pitchFamily="18" charset="0"/>
                <a:cs typeface="Times New Roman" pitchFamily="18" charset="0"/>
              </a:rPr>
              <a:t>, our study attempts to give </a:t>
            </a:r>
            <a:r>
              <a:rPr lang="en-US" sz="1600" dirty="0" smtClean="0">
                <a:latin typeface="Times New Roman" pitchFamily="18" charset="0"/>
                <a:cs typeface="Times New Roman" pitchFamily="18" charset="0"/>
              </a:rPr>
              <a:t>detailed </a:t>
            </a:r>
            <a:r>
              <a:rPr lang="en-US" sz="1600" dirty="0">
                <a:latin typeface="Times New Roman" pitchFamily="18" charset="0"/>
                <a:cs typeface="Times New Roman" pitchFamily="18" charset="0"/>
              </a:rPr>
              <a:t>insight on the complexity in binding modes of small molecules to </a:t>
            </a:r>
            <a:r>
              <a:rPr lang="en-US" sz="1600" dirty="0" smtClean="0">
                <a:latin typeface="Times New Roman" pitchFamily="18" charset="0"/>
                <a:cs typeface="Times New Roman" pitchFamily="18" charset="0"/>
              </a:rPr>
              <a:t>DNA including the stability and  varies interactions occurring. </a:t>
            </a:r>
            <a:r>
              <a:rPr lang="en-US" sz="1600" dirty="0">
                <a:latin typeface="Times New Roman" pitchFamily="18" charset="0"/>
                <a:cs typeface="Times New Roman" pitchFamily="18" charset="0"/>
              </a:rPr>
              <a:t>Theses analysis will be helpful for the improvement of existing minor groove </a:t>
            </a:r>
            <a:r>
              <a:rPr lang="en-US" sz="1600" dirty="0" smtClean="0">
                <a:latin typeface="Times New Roman" pitchFamily="18" charset="0"/>
                <a:cs typeface="Times New Roman" pitchFamily="18" charset="0"/>
              </a:rPr>
              <a:t>binders as anticancer agents </a:t>
            </a:r>
            <a:r>
              <a:rPr lang="en-US" sz="1600" dirty="0">
                <a:latin typeface="Times New Roman" pitchFamily="18" charset="0"/>
                <a:cs typeface="Times New Roman" pitchFamily="18" charset="0"/>
              </a:rPr>
              <a:t>and </a:t>
            </a:r>
            <a:r>
              <a:rPr lang="en-US" sz="1600" dirty="0" smtClean="0">
                <a:latin typeface="Times New Roman" pitchFamily="18" charset="0"/>
                <a:cs typeface="Times New Roman" pitchFamily="18" charset="0"/>
              </a:rPr>
              <a:t>would also prove fruitful in </a:t>
            </a:r>
            <a:r>
              <a:rPr lang="en-US" sz="1600" dirty="0">
                <a:latin typeface="Times New Roman" pitchFamily="18" charset="0"/>
                <a:cs typeface="Times New Roman" pitchFamily="18" charset="0"/>
              </a:rPr>
              <a:t>designing novel chemical entities which can act as good </a:t>
            </a:r>
            <a:r>
              <a:rPr lang="en-US" sz="1600" dirty="0" smtClean="0">
                <a:latin typeface="Times New Roman" pitchFamily="18" charset="0"/>
                <a:cs typeface="Times New Roman" pitchFamily="18" charset="0"/>
              </a:rPr>
              <a:t>cancer inhibitors. This study will also </a:t>
            </a:r>
            <a:r>
              <a:rPr lang="en-US" sz="1600" dirty="0">
                <a:latin typeface="Times New Roman" pitchFamily="18" charset="0"/>
                <a:cs typeface="Times New Roman" pitchFamily="18" charset="0"/>
              </a:rPr>
              <a:t>provide a </a:t>
            </a:r>
            <a:r>
              <a:rPr lang="en-US" sz="1600" dirty="0" smtClean="0">
                <a:latin typeface="Times New Roman" pitchFamily="18" charset="0"/>
                <a:cs typeface="Times New Roman" pitchFamily="18" charset="0"/>
              </a:rPr>
              <a:t>theoretical/computational </a:t>
            </a:r>
            <a:r>
              <a:rPr lang="en-US" sz="1600" dirty="0">
                <a:latin typeface="Times New Roman" pitchFamily="18" charset="0"/>
                <a:cs typeface="Times New Roman" pitchFamily="18" charset="0"/>
              </a:rPr>
              <a:t>protocol for complementing </a:t>
            </a:r>
            <a:r>
              <a:rPr lang="en-US" sz="1600" dirty="0" smtClean="0">
                <a:latin typeface="Times New Roman" pitchFamily="18" charset="0"/>
                <a:cs typeface="Times New Roman" pitchFamily="18" charset="0"/>
              </a:rPr>
              <a:t>various existing experimental techniques and </a:t>
            </a:r>
            <a:r>
              <a:rPr lang="en-US" sz="1600" dirty="0">
                <a:latin typeface="Times New Roman" pitchFamily="18" charset="0"/>
                <a:cs typeface="Times New Roman" pitchFamily="18" charset="0"/>
              </a:rPr>
              <a:t>generation of </a:t>
            </a:r>
            <a:r>
              <a:rPr lang="en-US" sz="1600" dirty="0" smtClean="0">
                <a:latin typeface="Times New Roman" pitchFamily="18" charset="0"/>
                <a:cs typeface="Times New Roman" pitchFamily="18" charset="0"/>
              </a:rPr>
              <a:t>a theoretical database </a:t>
            </a:r>
            <a:r>
              <a:rPr lang="en-US" sz="1600" dirty="0">
                <a:latin typeface="Times New Roman" pitchFamily="18" charset="0"/>
                <a:cs typeface="Times New Roman" pitchFamily="18" charset="0"/>
              </a:rPr>
              <a:t>for structure-energy relationship in drug-DNA complexes. </a:t>
            </a:r>
            <a:endParaRPr lang="fr-FR" sz="1600" b="1" u="sng"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7" name="Picture 6">
            <a:extLst>
              <a:ext uri="{FF2B5EF4-FFF2-40B4-BE49-F238E27FC236}">
                <a16:creationId xmlns="" xmlns:a16="http://schemas.microsoft.com/office/drawing/2014/main" id="{794BA44B-1FF5-4193-8A64-D50635E9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8646"/>
            <a:ext cx="9067800" cy="1569660"/>
          </a:xfrm>
          <a:prstGeom prst="rect">
            <a:avLst/>
          </a:prstGeom>
          <a:noFill/>
        </p:spPr>
        <p:txBody>
          <a:bodyPr wrap="square" rtlCol="0">
            <a:spAutoFit/>
          </a:bodyPr>
          <a:lstStyle/>
          <a:p>
            <a:r>
              <a:rPr lang="fr-FR" sz="1600" b="1" u="sng" dirty="0" err="1" smtClean="0">
                <a:latin typeface="Times New Roman" pitchFamily="18" charset="0"/>
                <a:cs typeface="Times New Roman" pitchFamily="18" charset="0"/>
              </a:rPr>
              <a:t>Acknowledgments</a:t>
            </a:r>
            <a:r>
              <a:rPr lang="fr-FR" sz="1600" b="1" dirty="0" smtClean="0">
                <a:latin typeface="Times New Roman" pitchFamily="18" charset="0"/>
                <a:cs typeface="Times New Roman" pitchFamily="18" charset="0"/>
              </a:rPr>
              <a:t>:</a:t>
            </a:r>
          </a:p>
          <a:p>
            <a:endParaRPr lang="fr-FR" sz="1600" b="1" dirty="0">
              <a:latin typeface="Times New Roman" pitchFamily="18" charset="0"/>
              <a:cs typeface="Times New Roman" pitchFamily="18" charset="0"/>
            </a:endParaRPr>
          </a:p>
          <a:p>
            <a:pPr algn="just"/>
            <a:r>
              <a:rPr lang="en-US" sz="1600" dirty="0">
                <a:latin typeface="Times New Roman" pitchFamily="18" charset="0"/>
                <a:cs typeface="Times New Roman" pitchFamily="18" charset="0"/>
              </a:rPr>
              <a:t>Anwesh Pandey would like to acknowledge University Grants Commission, Govt. of India, New Delhi for the financial assistance during the course of this research work</a:t>
            </a:r>
            <a:r>
              <a:rPr lang="en-US" sz="1600" dirty="0" smtClean="0">
                <a:latin typeface="Times New Roman" pitchFamily="18" charset="0"/>
                <a:cs typeface="Times New Roman" pitchFamily="18" charset="0"/>
              </a:rPr>
              <a:t>.</a:t>
            </a:r>
            <a:endParaRPr lang="en-US" sz="1600" b="1" dirty="0" smtClean="0">
              <a:latin typeface="Times New Roman" pitchFamily="18" charset="0"/>
              <a:cs typeface="Times New Roman" pitchFamily="18" charset="0"/>
            </a:endParaRPr>
          </a:p>
          <a:p>
            <a:pPr algn="just"/>
            <a:endParaRPr lang="en-US" sz="1600" b="1" dirty="0">
              <a:latin typeface="Times New Roman" pitchFamily="18" charset="0"/>
              <a:cs typeface="Times New Roman" pitchFamily="18" charset="0"/>
            </a:endParaRPr>
          </a:p>
          <a:p>
            <a:pPr algn="just"/>
            <a:endParaRPr lang="fr-FR" sz="1600" b="1" dirty="0" smtClean="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 xmlns:a16="http://schemas.microsoft.com/office/drawing/2014/main"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pic>
        <p:nvPicPr>
          <p:cNvPr id="7" name="Picture 3" descr="C:\Users\Anwesh\Desktop\UGC-LOGO-810x7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7456" y="1851796"/>
            <a:ext cx="4052888" cy="28516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838</Words>
  <Application>Microsoft Office PowerPoint</Application>
  <PresentationFormat>On-screen Show (4:3)</PresentationFormat>
  <Paragraphs>44</Paragraphs>
  <Slides>8</Slides>
  <Notes>2</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Anwesh</cp:lastModifiedBy>
  <cp:revision>95</cp:revision>
  <dcterms:created xsi:type="dcterms:W3CDTF">2015-04-04T09:45:50Z</dcterms:created>
  <dcterms:modified xsi:type="dcterms:W3CDTF">2019-11-02T07:47:24Z</dcterms:modified>
</cp:coreProperties>
</file>