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67" r:id="rId4"/>
    <p:sldId id="258" r:id="rId5"/>
    <p:sldId id="270" r:id="rId6"/>
    <p:sldId id="259" r:id="rId7"/>
    <p:sldId id="268" r:id="rId8"/>
    <p:sldId id="269" r:id="rId9"/>
    <p:sldId id="271" r:id="rId10"/>
    <p:sldId id="261" r:id="rId11"/>
    <p:sldId id="272" r:id="rId12"/>
    <p:sldId id="273" r:id="rId13"/>
    <p:sldId id="274" r:id="rId14"/>
    <p:sldId id="275" r:id="rId15"/>
    <p:sldId id="276" r:id="rId16"/>
    <p:sldId id="277" r:id="rId17"/>
    <p:sldId id="278" r:id="rId18"/>
    <p:sldId id="265" r:id="rId19"/>
    <p:sldId id="26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9A6"/>
    <a:srgbClr val="86E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p:scale>
          <a:sx n="75" d="100"/>
          <a:sy n="75" d="100"/>
        </p:scale>
        <p:origin x="58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11/7/2019</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07/11/2019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5</a:t>
            </a:fld>
            <a:endParaRPr lang="en-US" dirty="0"/>
          </a:p>
        </p:txBody>
      </p:sp>
    </p:spTree>
    <p:extLst>
      <p:ext uri="{BB962C8B-B14F-4D97-AF65-F5344CB8AC3E}">
        <p14:creationId xmlns:p14="http://schemas.microsoft.com/office/powerpoint/2010/main" val="77773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887032EA-5ECE-4B90-8AA0-08533B6AAF54}"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5D4DB0C0-312E-4CB9-80C5-D106120F1866}"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F36D410F-0E20-44E0-AC8A-B6000D958BCE}"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2DE91F-4619-48A2-9EFE-CFF37437050C}" type="datetime1">
              <a:rPr lang="fr-FR"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A90D4-2BE0-4AE0-9C0A-944AB83CB9F0}" type="datetime1">
              <a:rPr lang="fr-FR"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CBEF1F-45BB-455D-9F8C-DA8224E4B8AD}" type="datetime1">
              <a:rPr lang="fr-FR"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BDA87B-BBA1-440C-860D-6AEE2EAB10ED}" type="datetime1">
              <a:rPr lang="fr-FR"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F45257-E29A-4F4E-A4F6-D7CF7366F8F5}" type="datetime1">
              <a:rPr lang="fr-FR"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7049A2-9220-4947-89B9-51A05A088A31}" type="datetime1">
              <a:rPr lang="fr-FR"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13FD9-B13C-48AE-B52B-79F17B049394}" type="datetime1">
              <a:rPr lang="fr-FR"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8A7BE5-66F5-460D-B7A5-37E4A9AAC950}" type="datetime1">
              <a:rPr lang="fr-FR"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DA13F41-DA1A-43CD-BBDE-11DB19440CE9}"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B89AA3-79E1-4A62-86E4-1CAFF4298551}" type="datetime1">
              <a:rPr lang="fr-FR"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FF476-DCE2-4193-BF50-F7B18850DD4C}" type="datetime1">
              <a:rPr lang="fr-FR"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67A2FD-E186-4325-B185-BB39B1A31D4C}" type="datetime1">
              <a:rPr lang="fr-FR"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ED640-20E1-4F45-9355-12BEB9D8DE36}" type="datetime1">
              <a:rPr lang="fr-FR" smtClean="0"/>
              <a:t>11/11/2019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C7951B60-F428-482F-A2A9-8B20075B5F08}" type="datetime1">
              <a:rPr lang="fr-FR" smtClean="0"/>
              <a:t>11/11/2019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3B336D01-F340-4DFA-B0FB-594D2516AEB9}" type="datetime1">
              <a:rPr lang="fr-FR" smtClean="0"/>
              <a:t>11/11/2019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CF15893E-480F-4B3C-B060-6DDE492CF943}" type="datetime1">
              <a:rPr lang="fr-FR" smtClean="0"/>
              <a:t>11/11/2019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8DB89-F750-4C58-81A0-AE048E995A18}" type="datetime1">
              <a:rPr lang="fr-FR" smtClean="0"/>
              <a:t>11/11/2019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5F781-B90E-4F73-9596-FCA214D97B3A}" type="datetime1">
              <a:rPr lang="fr-FR" smtClean="0"/>
              <a:t>11/11/2019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919A6-347E-462A-AD9C-501718439F7D}" type="datetime1">
              <a:rPr lang="fr-FR" smtClean="0"/>
              <a:t>11/11/2019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06F13-2491-4E1F-8DE6-6F99167B8C4C}" type="datetime1">
              <a:rPr lang="fr-FR" smtClean="0"/>
              <a:t>11/11/2019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B5B35-9982-4923-A410-32EB85988AAA}" type="datetime1">
              <a:rPr lang="fr-FR" smtClean="0"/>
              <a:t>11/11/2019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6.bin"/><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jpeg"/><Relationship Id="rId5" Type="http://schemas.openxmlformats.org/officeDocument/2006/relationships/image" Target="../media/image27.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hyperlink" Target="http://www.google.pt/imgres?um=1&amp;hl=pt-PT&amp;sa=N&amp;biw=1179&amp;bih=665&amp;tbm=isch&amp;tbnid=GKKEscZyR2kcCM:&amp;imgrefurl=http://www.embcv.pt/lista_conteudos_sub.asp?idcont=1110&amp;idarea=4&amp;idsub=786&amp;docid=PEJf0XiTiJ6SnM&amp;imgurl=http://www.embcv.pt/images/fotos/UNL.jpg&amp;w=235&amp;h=239&amp;ei=vYmfT5CQAaah0QWAvMSJAw&amp;zoom=1&amp;iact=hc&amp;vpx=576&amp;vpy=342&amp;dur=524&amp;hovh=191&amp;hovw=188&amp;tx=109&amp;ty=126&amp;sig=117744336506880267812&amp;page=2&amp;tbnh=145&amp;tbnw=143&amp;start=18&amp;ndsp=20&amp;ved=1t:429,r:17,s:18,i:201"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oleObject" Target="../embeddings/oleObject3.bin"/><Relationship Id="rId5" Type="http://schemas.openxmlformats.org/officeDocument/2006/relationships/image" Target="../media/image6.jpeg"/><Relationship Id="rId10" Type="http://schemas.openxmlformats.org/officeDocument/2006/relationships/image" Target="../media/image3.emf"/><Relationship Id="rId4" Type="http://schemas.openxmlformats.org/officeDocument/2006/relationships/image" Target="../media/image5.jpg"/><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970318"/>
          </a:xfrm>
          <a:prstGeom prst="rect">
            <a:avLst/>
          </a:prstGeom>
          <a:noFill/>
        </p:spPr>
        <p:txBody>
          <a:bodyPr wrap="square" rtlCol="0">
            <a:spAutoFit/>
          </a:bodyPr>
          <a:lstStyle/>
          <a:p>
            <a:pPr algn="ctr"/>
            <a:r>
              <a:rPr lang="en-US" sz="2400" b="1" dirty="0"/>
              <a:t>Tackling bacterial resistance using </a:t>
            </a:r>
            <a:r>
              <a:rPr lang="en-US" sz="2400" b="1" dirty="0" smtClean="0"/>
              <a:t>antibiotics</a:t>
            </a:r>
          </a:p>
          <a:p>
            <a:pPr algn="ctr"/>
            <a:r>
              <a:rPr lang="en-US" sz="2400" b="1" dirty="0" smtClean="0"/>
              <a:t>as </a:t>
            </a:r>
            <a:r>
              <a:rPr lang="en-US" sz="2400" b="1" dirty="0"/>
              <a:t>ionic liquids and organic </a:t>
            </a:r>
            <a:r>
              <a:rPr lang="en-US" sz="2400" b="1" dirty="0" smtClean="0"/>
              <a:t>salts</a:t>
            </a:r>
            <a:endParaRPr lang="en-US" b="1" dirty="0"/>
          </a:p>
          <a:p>
            <a:pPr algn="ctr"/>
            <a:endParaRPr lang="en-US" b="1" dirty="0"/>
          </a:p>
          <a:p>
            <a:pPr algn="ctr"/>
            <a:endParaRPr lang="fr-FR" dirty="0"/>
          </a:p>
          <a:p>
            <a:pPr algn="ctr"/>
            <a:r>
              <a:rPr lang="pt-PT" b="1" dirty="0"/>
              <a:t>Miguel M. </a:t>
            </a:r>
            <a:r>
              <a:rPr lang="pt-PT" b="1" dirty="0" smtClean="0"/>
              <a:t>Santos</a:t>
            </a:r>
            <a:r>
              <a:rPr lang="pt-PT" b="1" baseline="30000" dirty="0" smtClean="0"/>
              <a:t>1,</a:t>
            </a:r>
            <a:r>
              <a:rPr lang="pt-PT" b="1" dirty="0" smtClean="0"/>
              <a:t>*, </a:t>
            </a:r>
            <a:r>
              <a:rPr lang="pt-PT" b="1" dirty="0"/>
              <a:t>Inês R. </a:t>
            </a:r>
            <a:r>
              <a:rPr lang="pt-PT" b="1" dirty="0" smtClean="0"/>
              <a:t>Grilo</a:t>
            </a:r>
            <a:r>
              <a:rPr lang="pt-PT" b="1" baseline="30000" dirty="0" smtClean="0"/>
              <a:t>2</a:t>
            </a:r>
            <a:r>
              <a:rPr lang="pt-PT" b="1" dirty="0" smtClean="0"/>
              <a:t>, </a:t>
            </a:r>
            <a:r>
              <a:rPr lang="pt-PT" b="1" dirty="0"/>
              <a:t>Ricardo </a:t>
            </a:r>
            <a:r>
              <a:rPr lang="pt-PT" b="1" dirty="0" smtClean="0"/>
              <a:t>Ferraz</a:t>
            </a:r>
            <a:r>
              <a:rPr lang="pt-PT" b="1" baseline="30000" dirty="0" smtClean="0"/>
              <a:t>3,4</a:t>
            </a:r>
            <a:r>
              <a:rPr lang="pt-PT" b="1" dirty="0" smtClean="0"/>
              <a:t>, </a:t>
            </a:r>
            <a:r>
              <a:rPr lang="pt-PT" b="1" dirty="0"/>
              <a:t>Diogo A. </a:t>
            </a:r>
            <a:r>
              <a:rPr lang="pt-PT" b="1" dirty="0" smtClean="0"/>
              <a:t>Madeira</a:t>
            </a:r>
            <a:r>
              <a:rPr lang="pt-PT" b="1" baseline="30000" dirty="0"/>
              <a:t>1</a:t>
            </a:r>
            <a:r>
              <a:rPr lang="pt-PT" b="1" dirty="0" smtClean="0"/>
              <a:t>, </a:t>
            </a:r>
            <a:r>
              <a:rPr lang="pt-PT" b="1" dirty="0"/>
              <a:t>Bárbara M. </a:t>
            </a:r>
            <a:r>
              <a:rPr lang="pt-PT" b="1" dirty="0" smtClean="0"/>
              <a:t>Soares</a:t>
            </a:r>
            <a:r>
              <a:rPr lang="pt-PT" b="1" baseline="30000" dirty="0" smtClean="0"/>
              <a:t>1,2</a:t>
            </a:r>
            <a:r>
              <a:rPr lang="pt-PT" b="1" dirty="0" smtClean="0"/>
              <a:t>, </a:t>
            </a:r>
            <a:r>
              <a:rPr lang="pt-PT" b="1" dirty="0"/>
              <a:t>Núria </a:t>
            </a:r>
            <a:r>
              <a:rPr lang="pt-PT" b="1" dirty="0" smtClean="0"/>
              <a:t>Inácio</a:t>
            </a:r>
            <a:r>
              <a:rPr lang="pt-PT" b="1" baseline="30000" dirty="0" smtClean="0"/>
              <a:t>1,2</a:t>
            </a:r>
            <a:r>
              <a:rPr lang="pt-PT" b="1" dirty="0" smtClean="0"/>
              <a:t>, </a:t>
            </a:r>
            <a:r>
              <a:rPr lang="pt-PT" b="1" dirty="0"/>
              <a:t>Luís </a:t>
            </a:r>
            <a:r>
              <a:rPr lang="pt-PT" b="1" dirty="0" smtClean="0"/>
              <a:t>Pinheiro</a:t>
            </a:r>
            <a:r>
              <a:rPr lang="pt-PT" b="1" baseline="30000" dirty="0"/>
              <a:t>1</a:t>
            </a:r>
            <a:r>
              <a:rPr lang="pt-PT" b="1" dirty="0" smtClean="0"/>
              <a:t>, </a:t>
            </a:r>
            <a:r>
              <a:rPr lang="pt-PT" b="1" dirty="0" err="1"/>
              <a:t>Zeljko</a:t>
            </a:r>
            <a:r>
              <a:rPr lang="pt-PT" b="1" dirty="0"/>
              <a:t> </a:t>
            </a:r>
            <a:r>
              <a:rPr lang="pt-PT" b="1" dirty="0" smtClean="0"/>
              <a:t>Petrovski</a:t>
            </a:r>
            <a:r>
              <a:rPr lang="pt-PT" b="1" baseline="30000" dirty="0"/>
              <a:t>1</a:t>
            </a:r>
            <a:r>
              <a:rPr lang="pt-PT" b="1" dirty="0" smtClean="0"/>
              <a:t>, </a:t>
            </a:r>
            <a:r>
              <a:rPr lang="pt-PT" b="1" dirty="0"/>
              <a:t>Cristina </a:t>
            </a:r>
            <a:r>
              <a:rPr lang="pt-PT" b="1" dirty="0" smtClean="0"/>
              <a:t>Prudêncio</a:t>
            </a:r>
            <a:r>
              <a:rPr lang="pt-PT" b="1" baseline="30000" dirty="0" smtClean="0"/>
              <a:t>3,5</a:t>
            </a:r>
            <a:r>
              <a:rPr lang="pt-PT" b="1" dirty="0" smtClean="0"/>
              <a:t>, </a:t>
            </a:r>
            <a:r>
              <a:rPr lang="pt-PT" b="1" dirty="0"/>
              <a:t>Rita G. </a:t>
            </a:r>
            <a:r>
              <a:rPr lang="pt-PT" b="1" dirty="0" smtClean="0"/>
              <a:t>Sobral</a:t>
            </a:r>
            <a:r>
              <a:rPr lang="pt-PT" b="1" baseline="30000" dirty="0" smtClean="0"/>
              <a:t>2</a:t>
            </a:r>
            <a:r>
              <a:rPr lang="pt-PT" b="1" dirty="0" smtClean="0"/>
              <a:t>, </a:t>
            </a:r>
            <a:r>
              <a:rPr lang="pt-PT" b="1" dirty="0"/>
              <a:t>Luís C. </a:t>
            </a:r>
            <a:r>
              <a:rPr lang="pt-PT" b="1" dirty="0" smtClean="0"/>
              <a:t>Branco</a:t>
            </a:r>
            <a:r>
              <a:rPr lang="pt-PT" b="1" baseline="30000" dirty="0"/>
              <a:t>1</a:t>
            </a:r>
            <a:endParaRPr lang="it-IT" b="1" baseline="30000" dirty="0"/>
          </a:p>
          <a:p>
            <a:endParaRPr lang="it-IT" b="1" baseline="30000" dirty="0"/>
          </a:p>
          <a:p>
            <a:endParaRPr lang="fr-FR" dirty="0"/>
          </a:p>
          <a:p>
            <a:pPr algn="just"/>
            <a:r>
              <a:rPr lang="en-US" sz="1200" spc="-10" baseline="30000" dirty="0" smtClean="0"/>
              <a:t>1</a:t>
            </a:r>
            <a:r>
              <a:rPr lang="pt-PT" sz="1200" spc="-10" dirty="0" smtClean="0"/>
              <a:t> </a:t>
            </a:r>
            <a:r>
              <a:rPr lang="pt-PT" sz="1200" spc="-10" dirty="0"/>
              <a:t>LAQV-REQUIMTE, Departamento de Química, Faculdade de Ciências e Tecnologia, Universidade Nova de Lisboa, Caparica, Portugal; </a:t>
            </a:r>
            <a:r>
              <a:rPr lang="pt-PT" sz="1200" b="1" spc="-10" baseline="30000" dirty="0" smtClean="0"/>
              <a:t>2</a:t>
            </a:r>
            <a:r>
              <a:rPr lang="pt-PT" sz="1200" spc="-10" dirty="0" smtClean="0"/>
              <a:t> </a:t>
            </a:r>
            <a:r>
              <a:rPr lang="pt-PT" sz="1200" spc="-10" dirty="0"/>
              <a:t>UCIBIO, Departamento de Ciências da Vida, Faculdade de Ciências e Tecnologia, Universidade NOVA de Lisboa, Caparica, Portugal; </a:t>
            </a:r>
            <a:r>
              <a:rPr lang="pt-PT" sz="1200" b="1" spc="-10" baseline="30000" dirty="0" smtClean="0"/>
              <a:t>3</a:t>
            </a:r>
            <a:r>
              <a:rPr lang="pt-PT" sz="1200" spc="-10" dirty="0" smtClean="0"/>
              <a:t> </a:t>
            </a:r>
            <a:r>
              <a:rPr lang="pt-PT" sz="1200" spc="-10" dirty="0"/>
              <a:t>Ciências Químicas e das Biomoléculas (CQB) e Centro de Investigação em Saúde e Ambiente (CISA), Escola Superior de Saúde do Instituto Politécnico do Porto, Porto, Portugal; </a:t>
            </a:r>
            <a:r>
              <a:rPr lang="pt-PT" sz="1200" b="1" spc="-10" baseline="30000" dirty="0" smtClean="0"/>
              <a:t>4</a:t>
            </a:r>
            <a:r>
              <a:rPr lang="pt-PT" sz="1200" spc="-10" dirty="0" smtClean="0"/>
              <a:t> </a:t>
            </a:r>
            <a:r>
              <a:rPr lang="pt-PT" sz="1200" spc="-10" dirty="0"/>
              <a:t>LAQV-REQUIMTE, Departamento de Química e Bioquímica, Faculdade de Ciências, Universidade do Porto, Porto, Portugal; </a:t>
            </a:r>
            <a:r>
              <a:rPr lang="pt-PT" sz="1200" b="1" spc="-10" baseline="30000" dirty="0" smtClean="0"/>
              <a:t>5</a:t>
            </a:r>
            <a:r>
              <a:rPr lang="pt-PT" sz="1200" spc="-10" dirty="0" smtClean="0"/>
              <a:t> </a:t>
            </a:r>
            <a:r>
              <a:rPr lang="pt-PT" sz="1200" spc="-10" dirty="0"/>
              <a:t>i3S, Instituto de Inovação e Investigação em Saúde, Universidade do Porto, Porto, Portugal</a:t>
            </a:r>
            <a:r>
              <a:rPr lang="pt-PT" sz="1200" spc="-10" dirty="0" smtClean="0"/>
              <a:t>.</a:t>
            </a:r>
            <a:endParaRPr lang="fr-FR" sz="1200" spc="-10" dirty="0"/>
          </a:p>
          <a:p>
            <a:endParaRPr lang="en-US" sz="1200" b="1" dirty="0" smtClean="0"/>
          </a:p>
          <a:p>
            <a:r>
              <a:rPr lang="en-US" sz="1200" b="1" dirty="0" smtClean="0"/>
              <a:t>*</a:t>
            </a:r>
            <a:r>
              <a:rPr lang="en-US" sz="1200" dirty="0" smtClean="0"/>
              <a:t> </a:t>
            </a:r>
            <a:r>
              <a:rPr lang="en-US" sz="1200" dirty="0"/>
              <a:t>Corresponding author: </a:t>
            </a:r>
            <a:r>
              <a:rPr lang="en-US" sz="1200" dirty="0" smtClean="0"/>
              <a:t>miguelmsantos@fct.unl.pt</a:t>
            </a:r>
            <a:endParaRPr lang="fr-FR"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10</a:t>
            </a:fld>
            <a:endParaRPr lang="fr-FR"/>
          </a:p>
        </p:txBody>
      </p:sp>
      <p:graphicFrame>
        <p:nvGraphicFramePr>
          <p:cNvPr id="3" name="Tabela 2"/>
          <p:cNvGraphicFramePr>
            <a:graphicFrameLocks noGrp="1"/>
          </p:cNvGraphicFramePr>
          <p:nvPr>
            <p:extLst>
              <p:ext uri="{D42A27DB-BD31-4B8C-83A1-F6EECF244321}">
                <p14:modId xmlns:p14="http://schemas.microsoft.com/office/powerpoint/2010/main" val="1381339994"/>
              </p:ext>
            </p:extLst>
          </p:nvPr>
        </p:nvGraphicFramePr>
        <p:xfrm>
          <a:off x="1143000" y="3200399"/>
          <a:ext cx="6643681" cy="2690989"/>
        </p:xfrm>
        <a:graphic>
          <a:graphicData uri="http://schemas.openxmlformats.org/drawingml/2006/table">
            <a:tbl>
              <a:tblPr firstRow="1" firstCol="1" lastRow="1" lastCol="1" bandRow="1" bandCol="1">
                <a:tableStyleId>{5C22544A-7EE6-4342-B048-85BDC9FD1C3A}</a:tableStyleId>
              </a:tblPr>
              <a:tblGrid>
                <a:gridCol w="1885877"/>
                <a:gridCol w="1790068"/>
                <a:gridCol w="987136"/>
                <a:gridCol w="990600"/>
                <a:gridCol w="990000"/>
              </a:tblGrid>
              <a:tr h="384427">
                <a:tc>
                  <a:txBody>
                    <a:bodyPr/>
                    <a:lstStyle/>
                    <a:p>
                      <a:pPr algn="ctr">
                        <a:lnSpc>
                          <a:spcPts val="1000"/>
                        </a:lnSpc>
                        <a:spcBef>
                          <a:spcPts val="600"/>
                        </a:spcBef>
                        <a:spcAft>
                          <a:spcPts val="600"/>
                        </a:spcAft>
                      </a:pPr>
                      <a:r>
                        <a:rPr lang="en-US" sz="1200" b="1" dirty="0" smtClean="0">
                          <a:effectLst/>
                          <a:latin typeface="Century Gothic" panose="020B0502020202020204" pitchFamily="34" charset="0"/>
                          <a:ea typeface="Tahoma" pitchFamily="34" charset="0"/>
                          <a:cs typeface="Arial" pitchFamily="34" charset="0"/>
                        </a:rPr>
                        <a:t>Compound</a:t>
                      </a:r>
                      <a:endParaRPr lang="pt-PT" sz="1200" b="1" dirty="0">
                        <a:effectLst/>
                        <a:latin typeface="Century Gothic" panose="020B0502020202020204" pitchFamily="34" charset="0"/>
                        <a:ea typeface="Tahoma" pitchFamily="34" charset="0"/>
                        <a:cs typeface="Arial" pitchFamily="34" charset="0"/>
                      </a:endParaRPr>
                    </a:p>
                  </a:txBody>
                  <a:tcPr marL="68578" marR="68578" marT="0" marB="0" anchor="ctr">
                    <a:solidFill>
                      <a:schemeClr val="tx1">
                        <a:lumMod val="75000"/>
                        <a:lumOff val="25000"/>
                      </a:schemeClr>
                    </a:solidFill>
                  </a:tcPr>
                </a:tc>
                <a:tc>
                  <a:txBody>
                    <a:bodyPr/>
                    <a:lstStyle/>
                    <a:p>
                      <a:pPr algn="ctr">
                        <a:lnSpc>
                          <a:spcPts val="1000"/>
                        </a:lnSpc>
                        <a:spcBef>
                          <a:spcPts val="600"/>
                        </a:spcBef>
                        <a:spcAft>
                          <a:spcPts val="600"/>
                        </a:spcAft>
                      </a:pPr>
                      <a:r>
                        <a:rPr lang="en-US" sz="1200" b="1" dirty="0">
                          <a:effectLst/>
                          <a:latin typeface="Century Gothic" panose="020B0502020202020204" pitchFamily="34" charset="0"/>
                          <a:ea typeface="Tahoma" pitchFamily="34" charset="0"/>
                          <a:cs typeface="Arial" pitchFamily="34" charset="0"/>
                        </a:rPr>
                        <a:t>Physical State</a:t>
                      </a:r>
                      <a:endParaRPr lang="pt-PT" sz="1200" b="1" dirty="0">
                        <a:effectLst/>
                        <a:latin typeface="Century Gothic" panose="020B0502020202020204" pitchFamily="34" charset="0"/>
                        <a:ea typeface="Tahoma" pitchFamily="34" charset="0"/>
                        <a:cs typeface="Arial" pitchFamily="34" charset="0"/>
                      </a:endParaRPr>
                    </a:p>
                  </a:txBody>
                  <a:tcPr marL="68578" marR="68578" marT="0" marB="0" anchor="ctr">
                    <a:solidFill>
                      <a:schemeClr val="tx1">
                        <a:lumMod val="75000"/>
                        <a:lumOff val="25000"/>
                      </a:schemeClr>
                    </a:solidFill>
                  </a:tcPr>
                </a:tc>
                <a:tc>
                  <a:txBody>
                    <a:bodyPr/>
                    <a:lstStyle/>
                    <a:p>
                      <a:pPr algn="ctr">
                        <a:lnSpc>
                          <a:spcPts val="1000"/>
                        </a:lnSpc>
                        <a:spcBef>
                          <a:spcPts val="600"/>
                        </a:spcBef>
                        <a:spcAft>
                          <a:spcPts val="600"/>
                        </a:spcAft>
                      </a:pPr>
                      <a:r>
                        <a:rPr lang="en-US" sz="1200" b="1" dirty="0" err="1" smtClean="0">
                          <a:effectLst/>
                          <a:latin typeface="Century Gothic" panose="020B0502020202020204" pitchFamily="34" charset="0"/>
                          <a:ea typeface="Tahoma" pitchFamily="34" charset="0"/>
                          <a:cs typeface="Arial" pitchFamily="34" charset="0"/>
                        </a:rPr>
                        <a:t>T</a:t>
                      </a:r>
                      <a:r>
                        <a:rPr lang="en-US" sz="1200" b="1" baseline="-25000" dirty="0" err="1" smtClean="0">
                          <a:effectLst/>
                          <a:latin typeface="Century Gothic" panose="020B0502020202020204" pitchFamily="34" charset="0"/>
                          <a:ea typeface="Tahoma" pitchFamily="34" charset="0"/>
                          <a:cs typeface="Arial" pitchFamily="34" charset="0"/>
                        </a:rPr>
                        <a:t>m</a:t>
                      </a:r>
                      <a:r>
                        <a:rPr lang="en-US" sz="1200" b="1" baseline="30000" dirty="0" err="1" smtClean="0">
                          <a:effectLst/>
                          <a:latin typeface="Century Gothic" panose="020B0502020202020204" pitchFamily="34" charset="0"/>
                          <a:ea typeface="Tahoma" pitchFamily="34" charset="0"/>
                          <a:cs typeface="Arial" pitchFamily="34" charset="0"/>
                        </a:rPr>
                        <a:t>a</a:t>
                      </a:r>
                      <a:r>
                        <a:rPr lang="en-US" sz="1200" b="1" baseline="30000" dirty="0" smtClean="0">
                          <a:effectLst/>
                          <a:latin typeface="Century Gothic" panose="020B0502020202020204" pitchFamily="34" charset="0"/>
                          <a:ea typeface="Tahoma" pitchFamily="34" charset="0"/>
                          <a:cs typeface="Arial" pitchFamily="34" charset="0"/>
                        </a:rPr>
                        <a:t> </a:t>
                      </a:r>
                      <a:r>
                        <a:rPr lang="en-US" sz="1200" b="1" dirty="0" smtClean="0">
                          <a:effectLst/>
                          <a:latin typeface="Century Gothic" panose="020B0502020202020204" pitchFamily="34" charset="0"/>
                          <a:ea typeface="Tahoma" pitchFamily="34" charset="0"/>
                          <a:cs typeface="Arial" pitchFamily="34" charset="0"/>
                        </a:rPr>
                        <a:t>[</a:t>
                      </a:r>
                      <a:r>
                        <a:rPr lang="en-US" sz="1200" b="1" baseline="30000" dirty="0" err="1" smtClean="0">
                          <a:effectLst/>
                          <a:latin typeface="Century Gothic" panose="020B0502020202020204" pitchFamily="34" charset="0"/>
                          <a:ea typeface="Tahoma" pitchFamily="34" charset="0"/>
                          <a:cs typeface="Arial" pitchFamily="34" charset="0"/>
                        </a:rPr>
                        <a:t>o</a:t>
                      </a:r>
                      <a:r>
                        <a:rPr lang="en-US" sz="1200" b="1" dirty="0" err="1" smtClean="0">
                          <a:effectLst/>
                          <a:latin typeface="Century Gothic" panose="020B0502020202020204" pitchFamily="34" charset="0"/>
                          <a:ea typeface="Tahoma" pitchFamily="34" charset="0"/>
                          <a:cs typeface="Arial" pitchFamily="34" charset="0"/>
                        </a:rPr>
                        <a:t>C</a:t>
                      </a:r>
                      <a:r>
                        <a:rPr lang="en-US" sz="1200" b="1" dirty="0">
                          <a:effectLst/>
                          <a:latin typeface="Century Gothic" panose="020B0502020202020204" pitchFamily="34" charset="0"/>
                          <a:ea typeface="Tahoma" pitchFamily="34" charset="0"/>
                          <a:cs typeface="Arial" pitchFamily="34" charset="0"/>
                        </a:rPr>
                        <a:t>]</a:t>
                      </a:r>
                      <a:endParaRPr lang="pt-PT" sz="1200" b="1" dirty="0">
                        <a:effectLst/>
                        <a:latin typeface="Century Gothic" panose="020B0502020202020204" pitchFamily="34" charset="0"/>
                        <a:ea typeface="Tahoma" pitchFamily="34" charset="0"/>
                        <a:cs typeface="Arial" pitchFamily="34" charset="0"/>
                      </a:endParaRPr>
                    </a:p>
                  </a:txBody>
                  <a:tcPr marL="68578" marR="68578" marT="0" marB="0" anchor="ctr">
                    <a:solidFill>
                      <a:schemeClr val="tx1">
                        <a:lumMod val="75000"/>
                        <a:lumOff val="25000"/>
                      </a:schemeClr>
                    </a:solidFill>
                  </a:tcPr>
                </a:tc>
                <a:tc>
                  <a:txBody>
                    <a:bodyPr/>
                    <a:lstStyle/>
                    <a:p>
                      <a:pPr algn="ctr">
                        <a:lnSpc>
                          <a:spcPts val="1000"/>
                        </a:lnSpc>
                        <a:spcBef>
                          <a:spcPts val="600"/>
                        </a:spcBef>
                        <a:spcAft>
                          <a:spcPts val="600"/>
                        </a:spcAft>
                      </a:pPr>
                      <a:r>
                        <a:rPr lang="en-US" sz="1200" b="1" dirty="0" err="1" smtClean="0">
                          <a:effectLst/>
                          <a:latin typeface="Century Gothic" panose="020B0502020202020204" pitchFamily="34" charset="0"/>
                          <a:ea typeface="Tahoma" pitchFamily="34" charset="0"/>
                          <a:cs typeface="Arial" pitchFamily="34" charset="0"/>
                        </a:rPr>
                        <a:t>T</a:t>
                      </a:r>
                      <a:r>
                        <a:rPr lang="en-US" sz="1200" b="1" baseline="-25000" dirty="0" err="1" smtClean="0">
                          <a:effectLst/>
                          <a:latin typeface="Century Gothic" panose="020B0502020202020204" pitchFamily="34" charset="0"/>
                          <a:ea typeface="Tahoma" pitchFamily="34" charset="0"/>
                          <a:cs typeface="Arial" pitchFamily="34" charset="0"/>
                        </a:rPr>
                        <a:t>g</a:t>
                      </a:r>
                      <a:r>
                        <a:rPr lang="en-US" sz="1200" b="1" baseline="30000" dirty="0" err="1" smtClean="0">
                          <a:effectLst/>
                          <a:latin typeface="Century Gothic" panose="020B0502020202020204" pitchFamily="34" charset="0"/>
                          <a:ea typeface="Tahoma" pitchFamily="34" charset="0"/>
                          <a:cs typeface="Arial" pitchFamily="34" charset="0"/>
                        </a:rPr>
                        <a:t>b</a:t>
                      </a:r>
                      <a:r>
                        <a:rPr lang="en-US" sz="1200" b="1" baseline="30000" dirty="0" smtClean="0">
                          <a:effectLst/>
                          <a:latin typeface="Century Gothic" panose="020B0502020202020204" pitchFamily="34" charset="0"/>
                          <a:ea typeface="Tahoma" pitchFamily="34" charset="0"/>
                          <a:cs typeface="Arial" pitchFamily="34" charset="0"/>
                        </a:rPr>
                        <a:t> </a:t>
                      </a:r>
                      <a:r>
                        <a:rPr lang="en-US" sz="1200" b="1" dirty="0" smtClean="0">
                          <a:effectLst/>
                          <a:latin typeface="Century Gothic" panose="020B0502020202020204" pitchFamily="34" charset="0"/>
                          <a:ea typeface="Tahoma" pitchFamily="34" charset="0"/>
                          <a:cs typeface="Arial" pitchFamily="34" charset="0"/>
                        </a:rPr>
                        <a:t>[</a:t>
                      </a:r>
                      <a:r>
                        <a:rPr lang="en-US" sz="1200" b="1" baseline="30000" dirty="0" err="1" smtClean="0">
                          <a:effectLst/>
                          <a:latin typeface="Century Gothic" panose="020B0502020202020204" pitchFamily="34" charset="0"/>
                          <a:ea typeface="Tahoma" pitchFamily="34" charset="0"/>
                          <a:cs typeface="Arial" pitchFamily="34" charset="0"/>
                        </a:rPr>
                        <a:t>o</a:t>
                      </a:r>
                      <a:r>
                        <a:rPr lang="en-US" sz="1200" b="1" dirty="0" err="1" smtClean="0">
                          <a:effectLst/>
                          <a:latin typeface="Century Gothic" panose="020B0502020202020204" pitchFamily="34" charset="0"/>
                          <a:ea typeface="Tahoma" pitchFamily="34" charset="0"/>
                          <a:cs typeface="Arial" pitchFamily="34" charset="0"/>
                        </a:rPr>
                        <a:t>C</a:t>
                      </a:r>
                      <a:r>
                        <a:rPr lang="en-US" sz="1200" b="1" dirty="0">
                          <a:effectLst/>
                          <a:latin typeface="Century Gothic" panose="020B0502020202020204" pitchFamily="34" charset="0"/>
                          <a:ea typeface="Tahoma" pitchFamily="34" charset="0"/>
                          <a:cs typeface="Arial" pitchFamily="34" charset="0"/>
                        </a:rPr>
                        <a:t>]</a:t>
                      </a:r>
                      <a:endParaRPr lang="pt-PT" sz="1200" b="1" dirty="0">
                        <a:effectLst/>
                        <a:latin typeface="Century Gothic" panose="020B0502020202020204" pitchFamily="34" charset="0"/>
                        <a:ea typeface="Tahoma" pitchFamily="34" charset="0"/>
                        <a:cs typeface="Arial" pitchFamily="34" charset="0"/>
                      </a:endParaRPr>
                    </a:p>
                  </a:txBody>
                  <a:tcPr marL="68578" marR="68578" marT="0" marB="0" anchor="ctr">
                    <a:solidFill>
                      <a:schemeClr val="tx1">
                        <a:lumMod val="75000"/>
                        <a:lumOff val="25000"/>
                      </a:schemeClr>
                    </a:solidFill>
                  </a:tcPr>
                </a:tc>
                <a:tc>
                  <a:txBody>
                    <a:bodyPr/>
                    <a:lstStyle/>
                    <a:p>
                      <a:pPr algn="ctr">
                        <a:lnSpc>
                          <a:spcPts val="1000"/>
                        </a:lnSpc>
                        <a:spcBef>
                          <a:spcPts val="600"/>
                        </a:spcBef>
                        <a:spcAft>
                          <a:spcPts val="600"/>
                        </a:spcAft>
                      </a:pPr>
                      <a:r>
                        <a:rPr lang="en-US" sz="1200" b="1" dirty="0" err="1" smtClean="0">
                          <a:effectLst/>
                          <a:latin typeface="Century Gothic" panose="020B0502020202020204" pitchFamily="34" charset="0"/>
                          <a:ea typeface="Tahoma" pitchFamily="34" charset="0"/>
                          <a:cs typeface="Arial" pitchFamily="34" charset="0"/>
                        </a:rPr>
                        <a:t>T</a:t>
                      </a:r>
                      <a:r>
                        <a:rPr lang="en-US" sz="1200" b="1" baseline="-25000" dirty="0" err="1" smtClean="0">
                          <a:effectLst/>
                          <a:latin typeface="Century Gothic" panose="020B0502020202020204" pitchFamily="34" charset="0"/>
                          <a:ea typeface="Tahoma" pitchFamily="34" charset="0"/>
                          <a:cs typeface="Arial" pitchFamily="34" charset="0"/>
                        </a:rPr>
                        <a:t>dec</a:t>
                      </a:r>
                      <a:r>
                        <a:rPr lang="en-US" sz="1200" b="1" baseline="30000" dirty="0" err="1" smtClean="0">
                          <a:effectLst/>
                          <a:latin typeface="Century Gothic" panose="020B0502020202020204" pitchFamily="34" charset="0"/>
                          <a:ea typeface="Tahoma" pitchFamily="34" charset="0"/>
                          <a:cs typeface="Arial" pitchFamily="34" charset="0"/>
                        </a:rPr>
                        <a:t>c</a:t>
                      </a:r>
                      <a:r>
                        <a:rPr lang="en-US" sz="1200" b="1" baseline="30000" dirty="0" smtClean="0">
                          <a:effectLst/>
                          <a:latin typeface="Century Gothic" panose="020B0502020202020204" pitchFamily="34" charset="0"/>
                          <a:ea typeface="Tahoma" pitchFamily="34" charset="0"/>
                          <a:cs typeface="Arial" pitchFamily="34" charset="0"/>
                        </a:rPr>
                        <a:t> </a:t>
                      </a:r>
                      <a:r>
                        <a:rPr lang="en-US" sz="1200" b="1" dirty="0" smtClean="0">
                          <a:effectLst/>
                          <a:latin typeface="Century Gothic" panose="020B0502020202020204" pitchFamily="34" charset="0"/>
                          <a:ea typeface="Tahoma" pitchFamily="34" charset="0"/>
                          <a:cs typeface="Arial" pitchFamily="34" charset="0"/>
                        </a:rPr>
                        <a:t>[</a:t>
                      </a:r>
                      <a:r>
                        <a:rPr lang="en-US" sz="1200" b="1" baseline="30000" dirty="0" err="1" smtClean="0">
                          <a:effectLst/>
                          <a:latin typeface="Century Gothic" panose="020B0502020202020204" pitchFamily="34" charset="0"/>
                          <a:ea typeface="Tahoma" pitchFamily="34" charset="0"/>
                          <a:cs typeface="Arial" pitchFamily="34" charset="0"/>
                        </a:rPr>
                        <a:t>o</a:t>
                      </a:r>
                      <a:r>
                        <a:rPr lang="en-US" sz="1200" b="1" dirty="0" err="1" smtClean="0">
                          <a:effectLst/>
                          <a:latin typeface="Century Gothic" panose="020B0502020202020204" pitchFamily="34" charset="0"/>
                          <a:ea typeface="Tahoma" pitchFamily="34" charset="0"/>
                          <a:cs typeface="Arial" pitchFamily="34" charset="0"/>
                        </a:rPr>
                        <a:t>C</a:t>
                      </a:r>
                      <a:r>
                        <a:rPr lang="en-US" sz="1200" b="1" dirty="0">
                          <a:effectLst/>
                          <a:latin typeface="Century Gothic" panose="020B0502020202020204" pitchFamily="34" charset="0"/>
                          <a:ea typeface="Tahoma" pitchFamily="34" charset="0"/>
                          <a:cs typeface="Arial" pitchFamily="34" charset="0"/>
                        </a:rPr>
                        <a:t>]</a:t>
                      </a:r>
                      <a:endParaRPr lang="pt-PT" sz="1200" b="1" dirty="0">
                        <a:effectLst/>
                        <a:latin typeface="Century Gothic" panose="020B0502020202020204" pitchFamily="34" charset="0"/>
                        <a:ea typeface="Tahoma" pitchFamily="34" charset="0"/>
                        <a:cs typeface="Arial" pitchFamily="34" charset="0"/>
                      </a:endParaRPr>
                    </a:p>
                  </a:txBody>
                  <a:tcPr marL="68578" marR="68578" marT="0" marB="0" anchor="ctr">
                    <a:solidFill>
                      <a:schemeClr val="tx1">
                        <a:lumMod val="75000"/>
                        <a:lumOff val="25000"/>
                      </a:schemeClr>
                    </a:solidFill>
                  </a:tcPr>
                </a:tc>
              </a:tr>
              <a:tr h="384427">
                <a:tc>
                  <a:txBody>
                    <a:bodyPr/>
                    <a:lstStyle/>
                    <a:p>
                      <a:pPr algn="ctr">
                        <a:lnSpc>
                          <a:spcPts val="1000"/>
                        </a:lnSpc>
                        <a:spcBef>
                          <a:spcPts val="600"/>
                        </a:spcBef>
                        <a:spcAft>
                          <a:spcPts val="600"/>
                        </a:spcAft>
                      </a:pPr>
                      <a:r>
                        <a:rPr lang="en-US" sz="1200" dirty="0">
                          <a:effectLst/>
                          <a:latin typeface="Century Gothic" panose="020B0502020202020204" pitchFamily="34" charset="0"/>
                          <a:ea typeface="Tahoma" pitchFamily="34" charset="0"/>
                          <a:cs typeface="Arial" pitchFamily="34" charset="0"/>
                        </a:rPr>
                        <a:t>[TEA][Amp]</a:t>
                      </a:r>
                      <a:endParaRPr lang="pt-PT" sz="120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Pale yellow </a:t>
                      </a:r>
                      <a:r>
                        <a:rPr lang="en-US" sz="1200" b="0" dirty="0" smtClean="0">
                          <a:solidFill>
                            <a:schemeClr val="bg1"/>
                          </a:solidFill>
                          <a:effectLst/>
                          <a:latin typeface="Century Gothic" panose="020B0502020202020204" pitchFamily="34" charset="0"/>
                          <a:ea typeface="Tahoma" pitchFamily="34" charset="0"/>
                          <a:cs typeface="Arial" pitchFamily="34" charset="0"/>
                        </a:rPr>
                        <a:t>solid</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79.0</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solidFill>
                            <a:schemeClr val="bg1"/>
                          </a:solidFill>
                          <a:effectLst/>
                          <a:latin typeface="Century Gothic" panose="020B0502020202020204" pitchFamily="34" charset="0"/>
                          <a:ea typeface="Tahoma" pitchFamily="34" charset="0"/>
                          <a:cs typeface="Arial" pitchFamily="34" charset="0"/>
                        </a:rPr>
                        <a:t>-18.64</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214.75</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r>
              <a:tr h="384427">
                <a:tc>
                  <a:txBody>
                    <a:bodyPr/>
                    <a:lstStyle/>
                    <a:p>
                      <a:pPr algn="ctr">
                        <a:lnSpc>
                          <a:spcPts val="1000"/>
                        </a:lnSpc>
                        <a:spcBef>
                          <a:spcPts val="600"/>
                        </a:spcBef>
                        <a:spcAft>
                          <a:spcPts val="600"/>
                        </a:spcAft>
                      </a:pPr>
                      <a:r>
                        <a:rPr lang="en-US" sz="1200" dirty="0">
                          <a:effectLst/>
                          <a:latin typeface="Century Gothic" panose="020B0502020202020204" pitchFamily="34" charset="0"/>
                          <a:ea typeface="Tahoma" pitchFamily="34" charset="0"/>
                          <a:cs typeface="Arial" pitchFamily="34" charset="0"/>
                        </a:rPr>
                        <a:t>[P</a:t>
                      </a:r>
                      <a:r>
                        <a:rPr lang="en-US" sz="1200" baseline="-25000" dirty="0">
                          <a:effectLst/>
                          <a:latin typeface="Century Gothic" panose="020B0502020202020204" pitchFamily="34" charset="0"/>
                          <a:ea typeface="Tahoma" pitchFamily="34" charset="0"/>
                          <a:cs typeface="Arial" pitchFamily="34" charset="0"/>
                        </a:rPr>
                        <a:t>6,6,6,14</a:t>
                      </a:r>
                      <a:r>
                        <a:rPr lang="en-US" sz="1200" dirty="0">
                          <a:effectLst/>
                          <a:latin typeface="Century Gothic" panose="020B0502020202020204" pitchFamily="34" charset="0"/>
                          <a:ea typeface="Tahoma" pitchFamily="34" charset="0"/>
                          <a:cs typeface="Arial" pitchFamily="34" charset="0"/>
                        </a:rPr>
                        <a:t>][Amp]</a:t>
                      </a:r>
                      <a:endParaRPr lang="pt-PT" sz="120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Yellow </a:t>
                      </a:r>
                      <a:r>
                        <a:rPr lang="en-US" sz="1200" b="0" dirty="0" smtClean="0">
                          <a:solidFill>
                            <a:schemeClr val="bg1"/>
                          </a:solidFill>
                          <a:effectLst/>
                          <a:latin typeface="Century Gothic" panose="020B0502020202020204" pitchFamily="34" charset="0"/>
                          <a:ea typeface="Tahoma" pitchFamily="34" charset="0"/>
                          <a:cs typeface="Arial" pitchFamily="34" charset="0"/>
                        </a:rPr>
                        <a:t>viscous liquid</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solidFill>
                            <a:schemeClr val="bg1"/>
                          </a:solidFill>
                          <a:effectLst/>
                          <a:latin typeface="Century Gothic" panose="020B0502020202020204" pitchFamily="34" charset="0"/>
                          <a:ea typeface="Tahoma" pitchFamily="34" charset="0"/>
                          <a:cs typeface="Arial" pitchFamily="34" charset="0"/>
                        </a:rPr>
                        <a:t>-</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297.65</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r>
              <a:tr h="384427">
                <a:tc>
                  <a:txBody>
                    <a:bodyPr/>
                    <a:lstStyle/>
                    <a:p>
                      <a:pPr algn="ctr">
                        <a:lnSpc>
                          <a:spcPts val="1000"/>
                        </a:lnSpc>
                        <a:spcBef>
                          <a:spcPts val="600"/>
                        </a:spcBef>
                        <a:spcAft>
                          <a:spcPts val="600"/>
                        </a:spcAft>
                      </a:pPr>
                      <a:r>
                        <a:rPr lang="en-US" sz="1200" dirty="0">
                          <a:effectLst/>
                          <a:latin typeface="Century Gothic" panose="020B0502020202020204" pitchFamily="34" charset="0"/>
                          <a:ea typeface="Tahoma" pitchFamily="34" charset="0"/>
                          <a:cs typeface="Arial" pitchFamily="34" charset="0"/>
                        </a:rPr>
                        <a:t>[C</a:t>
                      </a:r>
                      <a:r>
                        <a:rPr lang="en-US" sz="1200" baseline="-25000" dirty="0">
                          <a:effectLst/>
                          <a:latin typeface="Century Gothic" panose="020B0502020202020204" pitchFamily="34" charset="0"/>
                          <a:ea typeface="Tahoma" pitchFamily="34" charset="0"/>
                          <a:cs typeface="Arial" pitchFamily="34" charset="0"/>
                        </a:rPr>
                        <a:t>16</a:t>
                      </a:r>
                      <a:r>
                        <a:rPr lang="en-US" sz="1200" dirty="0">
                          <a:effectLst/>
                          <a:latin typeface="Century Gothic" panose="020B0502020202020204" pitchFamily="34" charset="0"/>
                          <a:ea typeface="Tahoma" pitchFamily="34" charset="0"/>
                          <a:cs typeface="Arial" pitchFamily="34" charset="0"/>
                        </a:rPr>
                        <a:t>Pyr][Amp]</a:t>
                      </a:r>
                      <a:endParaRPr lang="pt-PT" sz="120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Pale yellow </a:t>
                      </a:r>
                      <a:r>
                        <a:rPr lang="en-US" sz="1200" b="0" dirty="0" smtClean="0">
                          <a:solidFill>
                            <a:schemeClr val="bg1"/>
                          </a:solidFill>
                          <a:effectLst/>
                          <a:latin typeface="Century Gothic" panose="020B0502020202020204" pitchFamily="34" charset="0"/>
                          <a:ea typeface="Tahoma" pitchFamily="34" charset="0"/>
                          <a:cs typeface="Arial" pitchFamily="34" charset="0"/>
                        </a:rPr>
                        <a:t>solid</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86.0</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solidFill>
                            <a:schemeClr val="bg1"/>
                          </a:solidFill>
                          <a:effectLst/>
                          <a:latin typeface="Century Gothic" panose="020B0502020202020204" pitchFamily="34" charset="0"/>
                          <a:ea typeface="Tahoma" pitchFamily="34" charset="0"/>
                          <a:cs typeface="Arial" pitchFamily="34" charset="0"/>
                        </a:rPr>
                        <a:t>-19.64 </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269.39</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r>
              <a:tr h="384427">
                <a:tc>
                  <a:txBody>
                    <a:bodyPr/>
                    <a:lstStyle/>
                    <a:p>
                      <a:pPr algn="ctr">
                        <a:lnSpc>
                          <a:spcPts val="1000"/>
                        </a:lnSpc>
                        <a:spcBef>
                          <a:spcPts val="600"/>
                        </a:spcBef>
                        <a:spcAft>
                          <a:spcPts val="600"/>
                        </a:spcAft>
                      </a:pPr>
                      <a:r>
                        <a:rPr lang="en-US" sz="1200" dirty="0">
                          <a:effectLst/>
                          <a:latin typeface="Century Gothic" panose="020B0502020202020204" pitchFamily="34" charset="0"/>
                          <a:ea typeface="Tahoma" pitchFamily="34" charset="0"/>
                          <a:cs typeface="Arial" pitchFamily="34" charset="0"/>
                        </a:rPr>
                        <a:t>[</a:t>
                      </a:r>
                      <a:r>
                        <a:rPr lang="en-US" sz="1200" dirty="0" err="1">
                          <a:effectLst/>
                          <a:latin typeface="Century Gothic" panose="020B0502020202020204" pitchFamily="34" charset="0"/>
                          <a:ea typeface="Tahoma" pitchFamily="34" charset="0"/>
                          <a:cs typeface="Arial" pitchFamily="34" charset="0"/>
                        </a:rPr>
                        <a:t>cholin</a:t>
                      </a:r>
                      <a:r>
                        <a:rPr lang="en-US" sz="1200" dirty="0">
                          <a:effectLst/>
                          <a:latin typeface="Century Gothic" panose="020B0502020202020204" pitchFamily="34" charset="0"/>
                          <a:ea typeface="Tahoma" pitchFamily="34" charset="0"/>
                          <a:cs typeface="Arial" pitchFamily="34" charset="0"/>
                        </a:rPr>
                        <a:t>][Amp]</a:t>
                      </a:r>
                      <a:endParaRPr lang="pt-PT" sz="120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Pale yellow </a:t>
                      </a:r>
                      <a:r>
                        <a:rPr lang="en-US" sz="1200" b="0" dirty="0" smtClean="0">
                          <a:solidFill>
                            <a:schemeClr val="bg1"/>
                          </a:solidFill>
                          <a:effectLst/>
                          <a:latin typeface="Century Gothic" panose="020B0502020202020204" pitchFamily="34" charset="0"/>
                          <a:ea typeface="Tahoma" pitchFamily="34" charset="0"/>
                          <a:cs typeface="Arial" pitchFamily="34" charset="0"/>
                        </a:rPr>
                        <a:t>solid</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58.0</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solidFill>
                            <a:schemeClr val="bg1"/>
                          </a:solidFill>
                          <a:effectLst/>
                          <a:latin typeface="Century Gothic" panose="020B0502020202020204" pitchFamily="34" charset="0"/>
                          <a:ea typeface="Tahoma" pitchFamily="34" charset="0"/>
                          <a:cs typeface="Arial" pitchFamily="34" charset="0"/>
                        </a:rPr>
                        <a:t>-20.12</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221.29</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r>
              <a:tr h="384427">
                <a:tc>
                  <a:txBody>
                    <a:bodyPr/>
                    <a:lstStyle/>
                    <a:p>
                      <a:pPr algn="ctr">
                        <a:lnSpc>
                          <a:spcPts val="1000"/>
                        </a:lnSpc>
                        <a:spcBef>
                          <a:spcPts val="600"/>
                        </a:spcBef>
                        <a:spcAft>
                          <a:spcPts val="600"/>
                        </a:spcAft>
                      </a:pPr>
                      <a:r>
                        <a:rPr lang="en-US" sz="1200" dirty="0" smtClean="0">
                          <a:effectLst/>
                          <a:latin typeface="Century Gothic" panose="020B0502020202020204" pitchFamily="34" charset="0"/>
                          <a:ea typeface="Tahoma" pitchFamily="34" charset="0"/>
                          <a:cs typeface="Arial" pitchFamily="34" charset="0"/>
                        </a:rPr>
                        <a:t>[EMIM</a:t>
                      </a:r>
                      <a:r>
                        <a:rPr lang="en-US" sz="1200" dirty="0">
                          <a:effectLst/>
                          <a:latin typeface="Century Gothic" panose="020B0502020202020204" pitchFamily="34" charset="0"/>
                          <a:ea typeface="Tahoma" pitchFamily="34" charset="0"/>
                          <a:cs typeface="Arial" pitchFamily="34" charset="0"/>
                        </a:rPr>
                        <a:t>][Amp]</a:t>
                      </a:r>
                      <a:endParaRPr lang="pt-PT" sz="120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Pale yellow </a:t>
                      </a:r>
                      <a:r>
                        <a:rPr lang="en-US" sz="1200" b="0" dirty="0" smtClean="0">
                          <a:solidFill>
                            <a:schemeClr val="bg1"/>
                          </a:solidFill>
                          <a:effectLst/>
                          <a:latin typeface="Century Gothic" panose="020B0502020202020204" pitchFamily="34" charset="0"/>
                          <a:ea typeface="Tahoma" pitchFamily="34" charset="0"/>
                          <a:cs typeface="Arial" pitchFamily="34" charset="0"/>
                        </a:rPr>
                        <a:t>solid</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solidFill>
                            <a:schemeClr val="bg1"/>
                          </a:solidFill>
                          <a:effectLst/>
                          <a:latin typeface="Century Gothic" panose="020B0502020202020204" pitchFamily="34" charset="0"/>
                          <a:ea typeface="Tahoma" pitchFamily="34" charset="0"/>
                          <a:cs typeface="Arial" pitchFamily="34" charset="0"/>
                        </a:rPr>
                        <a:t>72.0</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solidFill>
                            <a:schemeClr val="bg1"/>
                          </a:solidFill>
                          <a:effectLst/>
                          <a:latin typeface="Century Gothic" panose="020B0502020202020204" pitchFamily="34" charset="0"/>
                          <a:ea typeface="Tahoma" pitchFamily="34" charset="0"/>
                          <a:cs typeface="Arial" pitchFamily="34" charset="0"/>
                        </a:rPr>
                        <a:t>-17.86</a:t>
                      </a:r>
                      <a:endParaRPr lang="pt-PT" sz="1200" b="0" dirty="0">
                        <a:solidFill>
                          <a:schemeClr val="bg1"/>
                        </a:solidFill>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239.64</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r>
              <a:tr h="384427">
                <a:tc>
                  <a:txBody>
                    <a:bodyPr/>
                    <a:lstStyle/>
                    <a:p>
                      <a:pPr algn="ctr">
                        <a:lnSpc>
                          <a:spcPts val="1000"/>
                        </a:lnSpc>
                        <a:spcBef>
                          <a:spcPts val="600"/>
                        </a:spcBef>
                        <a:spcAft>
                          <a:spcPts val="600"/>
                        </a:spcAft>
                      </a:pPr>
                      <a:r>
                        <a:rPr lang="en-US" sz="1200" dirty="0">
                          <a:effectLst/>
                          <a:latin typeface="Century Gothic" panose="020B0502020202020204" pitchFamily="34" charset="0"/>
                          <a:ea typeface="Tahoma" pitchFamily="34" charset="0"/>
                          <a:cs typeface="Arial" pitchFamily="34" charset="0"/>
                        </a:rPr>
                        <a:t>[C</a:t>
                      </a:r>
                      <a:r>
                        <a:rPr lang="en-US" sz="1200" baseline="-25000" dirty="0">
                          <a:effectLst/>
                          <a:latin typeface="Century Gothic" panose="020B0502020202020204" pitchFamily="34" charset="0"/>
                          <a:ea typeface="Tahoma" pitchFamily="34" charset="0"/>
                          <a:cs typeface="Arial" pitchFamily="34" charset="0"/>
                        </a:rPr>
                        <a:t>2</a:t>
                      </a:r>
                      <a:r>
                        <a:rPr lang="en-US" sz="1200" dirty="0">
                          <a:effectLst/>
                          <a:latin typeface="Century Gothic" panose="020B0502020202020204" pitchFamily="34" charset="0"/>
                          <a:ea typeface="Tahoma" pitchFamily="34" charset="0"/>
                          <a:cs typeface="Arial" pitchFamily="34" charset="0"/>
                        </a:rPr>
                        <a:t>OHMIM</a:t>
                      </a:r>
                      <a:r>
                        <a:rPr lang="en-US" sz="1200" dirty="0" smtClean="0">
                          <a:effectLst/>
                          <a:latin typeface="Century Gothic" panose="020B0502020202020204" pitchFamily="34" charset="0"/>
                          <a:ea typeface="Tahoma" pitchFamily="34" charset="0"/>
                          <a:cs typeface="Arial" pitchFamily="34" charset="0"/>
                        </a:rPr>
                        <a:t>] [</a:t>
                      </a:r>
                      <a:r>
                        <a:rPr lang="en-US" sz="1200" dirty="0">
                          <a:effectLst/>
                          <a:latin typeface="Century Gothic" panose="020B0502020202020204" pitchFamily="34" charset="0"/>
                          <a:ea typeface="Tahoma" pitchFamily="34" charset="0"/>
                          <a:cs typeface="Arial" pitchFamily="34" charset="0"/>
                        </a:rPr>
                        <a:t>Amp]</a:t>
                      </a:r>
                      <a:endParaRPr lang="pt-PT" sz="120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effectLst/>
                          <a:latin typeface="Century Gothic" panose="020B0502020202020204" pitchFamily="34" charset="0"/>
                          <a:ea typeface="Tahoma" pitchFamily="34" charset="0"/>
                          <a:cs typeface="Arial" pitchFamily="34" charset="0"/>
                        </a:rPr>
                        <a:t>Pale yellow </a:t>
                      </a:r>
                      <a:r>
                        <a:rPr lang="en-US" sz="1200" b="0" dirty="0" smtClean="0">
                          <a:effectLst/>
                          <a:latin typeface="Century Gothic" panose="020B0502020202020204" pitchFamily="34" charset="0"/>
                          <a:ea typeface="Tahoma" pitchFamily="34" charset="0"/>
                          <a:cs typeface="Arial" pitchFamily="34" charset="0"/>
                        </a:rPr>
                        <a:t>solid</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lnSpc>
                          <a:spcPts val="1000"/>
                        </a:lnSpc>
                        <a:spcBef>
                          <a:spcPts val="600"/>
                        </a:spcBef>
                        <a:spcAft>
                          <a:spcPts val="600"/>
                        </a:spcAft>
                      </a:pPr>
                      <a:r>
                        <a:rPr lang="en-US" sz="1200" b="0" dirty="0">
                          <a:effectLst/>
                          <a:latin typeface="Century Gothic" panose="020B0502020202020204" pitchFamily="34" charset="0"/>
                          <a:ea typeface="Tahoma" pitchFamily="34" charset="0"/>
                          <a:cs typeface="Arial" pitchFamily="34" charset="0"/>
                        </a:rPr>
                        <a:t>117.0</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-20.84</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c>
                  <a:txBody>
                    <a:bodyPr/>
                    <a:lstStyle/>
                    <a:p>
                      <a:pPr algn="ctr">
                        <a:spcAft>
                          <a:spcPts val="0"/>
                        </a:spcAft>
                      </a:pPr>
                      <a:r>
                        <a:rPr lang="en-GB" sz="1200" b="0" dirty="0">
                          <a:effectLst/>
                          <a:latin typeface="Century Gothic" panose="020B0502020202020204" pitchFamily="34" charset="0"/>
                          <a:ea typeface="Tahoma" pitchFamily="34" charset="0"/>
                          <a:cs typeface="Arial" pitchFamily="34" charset="0"/>
                        </a:rPr>
                        <a:t>246.40</a:t>
                      </a:r>
                      <a:endParaRPr lang="pt-PT" sz="1200" b="0" dirty="0">
                        <a:effectLst/>
                        <a:latin typeface="Century Gothic" panose="020B0502020202020204" pitchFamily="34" charset="0"/>
                        <a:ea typeface="Tahoma" pitchFamily="34" charset="0"/>
                        <a:cs typeface="Arial" pitchFamily="34" charset="0"/>
                      </a:endParaRPr>
                    </a:p>
                  </a:txBody>
                  <a:tcPr marL="68578" marR="68578" marT="0" marB="0" anchor="ctr">
                    <a:solidFill>
                      <a:schemeClr val="bg1">
                        <a:lumMod val="75000"/>
                      </a:schemeClr>
                    </a:solidFill>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857"/>
          <a:stretch/>
        </p:blipFill>
        <p:spPr bwMode="auto">
          <a:xfrm>
            <a:off x="4327091" y="612389"/>
            <a:ext cx="3823338" cy="165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2362200" y="108333"/>
            <a:ext cx="4349268" cy="369332"/>
          </a:xfrm>
          <a:prstGeom prst="rect">
            <a:avLst/>
          </a:prstGeom>
          <a:noFill/>
        </p:spPr>
        <p:txBody>
          <a:bodyPr wrap="none" rtlCol="0">
            <a:spAutoFit/>
          </a:bodyPr>
          <a:lstStyle/>
          <a:p>
            <a:r>
              <a:rPr lang="en-US" b="1" dirty="0" smtClean="0">
                <a:latin typeface="Century Gothic" panose="020B0502020202020204" pitchFamily="34" charset="0"/>
              </a:rPr>
              <a:t>Thermal Properties of </a:t>
            </a:r>
            <a:r>
              <a:rPr lang="en-US" b="1" dirty="0" smtClean="0">
                <a:latin typeface="Century Gothic" panose="020B0502020202020204" pitchFamily="34" charset="0"/>
              </a:rPr>
              <a:t>Ampicillin-OSILs</a:t>
            </a:r>
            <a:endParaRPr lang="en-US" b="1" dirty="0" smtClean="0">
              <a:latin typeface="Century Gothic" panose="020B0502020202020204" pitchFamily="34" charset="0"/>
            </a:endParaRPr>
          </a:p>
        </p:txBody>
      </p:sp>
      <p:cxnSp>
        <p:nvCxnSpPr>
          <p:cNvPr id="6" name="Conexão recta 9"/>
          <p:cNvCxnSpPr/>
          <p:nvPr/>
        </p:nvCxnSpPr>
        <p:spPr>
          <a:xfrm>
            <a:off x="4054424" y="612389"/>
            <a:ext cx="0" cy="1794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60519" r="18174"/>
          <a:stretch/>
        </p:blipFill>
        <p:spPr bwMode="auto">
          <a:xfrm>
            <a:off x="1441303" y="818714"/>
            <a:ext cx="2325089" cy="123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1066801" y="2599342"/>
            <a:ext cx="931665" cy="369332"/>
          </a:xfrm>
          <a:prstGeom prst="rect">
            <a:avLst/>
          </a:prstGeom>
          <a:noFill/>
        </p:spPr>
        <p:txBody>
          <a:bodyPr wrap="none" rtlCol="0">
            <a:spAutoFit/>
          </a:bodyPr>
          <a:lstStyle/>
          <a:p>
            <a:r>
              <a:rPr lang="pt-PT" baseline="30000" dirty="0" smtClean="0"/>
              <a:t>1</a:t>
            </a:r>
            <a:r>
              <a:rPr lang="pt-PT" dirty="0" smtClean="0"/>
              <a:t>H NMR</a:t>
            </a:r>
            <a:endParaRPr lang="pt-PT" dirty="0"/>
          </a:p>
        </p:txBody>
      </p:sp>
      <p:sp>
        <p:nvSpPr>
          <p:cNvPr id="10" name="CaixaDeTexto 9"/>
          <p:cNvSpPr txBox="1"/>
          <p:nvPr/>
        </p:nvSpPr>
        <p:spPr>
          <a:xfrm>
            <a:off x="2514955" y="2599342"/>
            <a:ext cx="989373" cy="369332"/>
          </a:xfrm>
          <a:prstGeom prst="rect">
            <a:avLst/>
          </a:prstGeom>
          <a:noFill/>
        </p:spPr>
        <p:txBody>
          <a:bodyPr wrap="none" rtlCol="0">
            <a:spAutoFit/>
          </a:bodyPr>
          <a:lstStyle/>
          <a:p>
            <a:r>
              <a:rPr lang="pt-PT" baseline="30000" dirty="0" smtClean="0"/>
              <a:t>13</a:t>
            </a:r>
            <a:r>
              <a:rPr lang="pt-PT" dirty="0" smtClean="0"/>
              <a:t>C NMR</a:t>
            </a:r>
            <a:endParaRPr lang="pt-PT" dirty="0"/>
          </a:p>
        </p:txBody>
      </p:sp>
      <p:sp>
        <p:nvSpPr>
          <p:cNvPr id="11" name="CaixaDeTexto 10"/>
          <p:cNvSpPr txBox="1"/>
          <p:nvPr/>
        </p:nvSpPr>
        <p:spPr>
          <a:xfrm>
            <a:off x="4021716" y="2599342"/>
            <a:ext cx="585417" cy="369332"/>
          </a:xfrm>
          <a:prstGeom prst="rect">
            <a:avLst/>
          </a:prstGeom>
          <a:noFill/>
        </p:spPr>
        <p:txBody>
          <a:bodyPr wrap="none" rtlCol="0">
            <a:spAutoFit/>
          </a:bodyPr>
          <a:lstStyle/>
          <a:p>
            <a:r>
              <a:rPr lang="pt-PT" dirty="0" smtClean="0"/>
              <a:t>FTIR</a:t>
            </a:r>
            <a:endParaRPr lang="pt-PT" dirty="0"/>
          </a:p>
        </p:txBody>
      </p:sp>
      <p:sp>
        <p:nvSpPr>
          <p:cNvPr id="12" name="CaixaDeTexto 11"/>
          <p:cNvSpPr txBox="1"/>
          <p:nvPr/>
        </p:nvSpPr>
        <p:spPr>
          <a:xfrm>
            <a:off x="5186761" y="2599342"/>
            <a:ext cx="1905650" cy="369332"/>
          </a:xfrm>
          <a:prstGeom prst="rect">
            <a:avLst/>
          </a:prstGeom>
          <a:noFill/>
        </p:spPr>
        <p:txBody>
          <a:bodyPr wrap="none" rtlCol="0">
            <a:spAutoFit/>
          </a:bodyPr>
          <a:lstStyle/>
          <a:p>
            <a:r>
              <a:rPr lang="pt-PT" dirty="0" smtClean="0"/>
              <a:t>Elemental </a:t>
            </a:r>
            <a:r>
              <a:rPr lang="pt-PT" dirty="0" err="1" smtClean="0"/>
              <a:t>analysis</a:t>
            </a:r>
            <a:endParaRPr lang="pt-PT" dirty="0"/>
          </a:p>
        </p:txBody>
      </p:sp>
      <p:sp>
        <p:nvSpPr>
          <p:cNvPr id="13" name="CaixaDeTexto 12"/>
          <p:cNvSpPr txBox="1"/>
          <p:nvPr/>
        </p:nvSpPr>
        <p:spPr>
          <a:xfrm>
            <a:off x="7596837" y="2604899"/>
            <a:ext cx="556563" cy="369332"/>
          </a:xfrm>
          <a:prstGeom prst="rect">
            <a:avLst/>
          </a:prstGeom>
          <a:noFill/>
        </p:spPr>
        <p:txBody>
          <a:bodyPr wrap="none" rtlCol="0">
            <a:spAutoFit/>
          </a:bodyPr>
          <a:lstStyle/>
          <a:p>
            <a:r>
              <a:rPr lang="pt-PT" dirty="0" smtClean="0"/>
              <a:t>DSC</a:t>
            </a:r>
            <a:endParaRPr lang="pt-PT" dirty="0"/>
          </a:p>
        </p:txBody>
      </p:sp>
      <p:pic>
        <p:nvPicPr>
          <p:cNvPr id="11268" name="Picture 4" descr="Resultado de imagem para green t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7" t="22070" r="16505" b="24176"/>
          <a:stretch/>
        </p:blipFill>
        <p:spPr bwMode="auto">
          <a:xfrm>
            <a:off x="762000" y="2653379"/>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m para green t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7" t="22070" r="16505" b="24176"/>
          <a:stretch/>
        </p:blipFill>
        <p:spPr bwMode="auto">
          <a:xfrm>
            <a:off x="2299046" y="2653379"/>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sultado de imagem para green t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7" t="22070" r="16505" b="24176"/>
          <a:stretch/>
        </p:blipFill>
        <p:spPr bwMode="auto">
          <a:xfrm>
            <a:off x="3810000" y="2653379"/>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m para green t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7" t="22070" r="16505" b="24176"/>
          <a:stretch/>
        </p:blipFill>
        <p:spPr bwMode="auto">
          <a:xfrm>
            <a:off x="4953000" y="2653379"/>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sultado de imagem para green ti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7" t="22070" r="16505" b="24176"/>
          <a:stretch/>
        </p:blipFill>
        <p:spPr bwMode="auto">
          <a:xfrm>
            <a:off x="7383764" y="2653379"/>
            <a:ext cx="304801" cy="2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8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11</a:t>
            </a:fld>
            <a:endParaRPr lang="fr-FR"/>
          </a:p>
        </p:txBody>
      </p:sp>
      <p:sp>
        <p:nvSpPr>
          <p:cNvPr id="4" name="CaixaDeTexto 3"/>
          <p:cNvSpPr txBox="1"/>
          <p:nvPr/>
        </p:nvSpPr>
        <p:spPr>
          <a:xfrm>
            <a:off x="1295400" y="70301"/>
            <a:ext cx="1866217" cy="369332"/>
          </a:xfrm>
          <a:prstGeom prst="rect">
            <a:avLst/>
          </a:prstGeom>
          <a:noFill/>
        </p:spPr>
        <p:txBody>
          <a:bodyPr wrap="none" rtlCol="0">
            <a:spAutoFit/>
          </a:bodyPr>
          <a:lstStyle/>
          <a:p>
            <a:r>
              <a:rPr lang="en-US" b="1" dirty="0" smtClean="0">
                <a:latin typeface="Century Gothic" panose="020B0502020202020204" pitchFamily="34" charset="0"/>
              </a:rPr>
              <a:t>Water s</a:t>
            </a:r>
            <a:r>
              <a:rPr lang="en-US" b="1" dirty="0" smtClean="0">
                <a:latin typeface="Century Gothic" panose="020B0502020202020204" pitchFamily="34" charset="0"/>
              </a:rPr>
              <a:t>olubility</a:t>
            </a:r>
            <a:endParaRPr lang="en-US" b="1" dirty="0" smtClean="0">
              <a:latin typeface="Century Gothic" panose="020B0502020202020204" pitchFamily="34" charset="0"/>
            </a:endParaRPr>
          </a:p>
        </p:txBody>
      </p:sp>
      <p:sp>
        <p:nvSpPr>
          <p:cNvPr id="5" name="CaixaDeTexto 4"/>
          <p:cNvSpPr txBox="1"/>
          <p:nvPr/>
        </p:nvSpPr>
        <p:spPr>
          <a:xfrm>
            <a:off x="1115616" y="4800600"/>
            <a:ext cx="2999184" cy="784830"/>
          </a:xfrm>
          <a:prstGeom prst="rect">
            <a:avLst/>
          </a:prstGeom>
          <a:noFill/>
          <a:ln>
            <a:solidFill>
              <a:schemeClr val="accent4">
                <a:lumMod val="60000"/>
                <a:lumOff val="40000"/>
              </a:schemeClr>
            </a:solidFill>
          </a:ln>
        </p:spPr>
        <p:txBody>
          <a:bodyPr wrap="square" rtlCol="0">
            <a:spAutoFit/>
          </a:bodyPr>
          <a:lstStyle/>
          <a:p>
            <a:pPr algn="ctr"/>
            <a:r>
              <a:rPr lang="en-US" sz="1500" i="1" dirty="0" smtClean="0">
                <a:latin typeface="Century Gothic" panose="020B0502020202020204" pitchFamily="34" charset="0"/>
              </a:rPr>
              <a:t>Tuning of water solubility and </a:t>
            </a:r>
            <a:r>
              <a:rPr lang="en-US" sz="1500" i="1" dirty="0" smtClean="0">
                <a:latin typeface="Century Gothic" panose="020B0502020202020204" pitchFamily="34" charset="0"/>
              </a:rPr>
              <a:t>octanol-water partition: </a:t>
            </a:r>
            <a:r>
              <a:rPr lang="en-US" sz="1500" b="1" i="1" dirty="0" smtClean="0">
                <a:latin typeface="Century Gothic" panose="020B0502020202020204" pitchFamily="34" charset="0"/>
              </a:rPr>
              <a:t>tunable bioavailability</a:t>
            </a:r>
            <a:endParaRPr lang="en-US" sz="1500" b="1" i="1" dirty="0" smtClean="0">
              <a:latin typeface="Century Gothic" panose="020B0502020202020204" pitchFamily="34" charset="0"/>
            </a:endParaRPr>
          </a:p>
        </p:txBody>
      </p:sp>
      <p:sp>
        <p:nvSpPr>
          <p:cNvPr id="6" name="CaixaDeTexto 5"/>
          <p:cNvSpPr txBox="1"/>
          <p:nvPr/>
        </p:nvSpPr>
        <p:spPr>
          <a:xfrm>
            <a:off x="4860032" y="4853970"/>
            <a:ext cx="3168352" cy="784830"/>
          </a:xfrm>
          <a:prstGeom prst="rect">
            <a:avLst/>
          </a:prstGeom>
          <a:noFill/>
          <a:ln w="28575">
            <a:solidFill>
              <a:srgbClr val="E67354"/>
            </a:solidFill>
          </a:ln>
        </p:spPr>
        <p:txBody>
          <a:bodyPr wrap="square" rtlCol="0">
            <a:spAutoFit/>
          </a:bodyPr>
          <a:lstStyle/>
          <a:p>
            <a:pPr algn="ctr"/>
            <a:r>
              <a:rPr lang="en-US" sz="1500" b="1" i="1" dirty="0" smtClean="0">
                <a:solidFill>
                  <a:srgbClr val="E67354"/>
                </a:solidFill>
                <a:latin typeface="Century Gothic" panose="020B0502020202020204" pitchFamily="34" charset="0"/>
              </a:rPr>
              <a:t>OSIL </a:t>
            </a:r>
            <a:r>
              <a:rPr lang="en-US" sz="1500" b="1" i="1" dirty="0" smtClean="0">
                <a:solidFill>
                  <a:srgbClr val="E67354"/>
                </a:solidFill>
                <a:latin typeface="Century Gothic" panose="020B0502020202020204" pitchFamily="34" charset="0"/>
              </a:rPr>
              <a:t>approach is much more versatile than the traditional </a:t>
            </a:r>
            <a:r>
              <a:rPr lang="en-US" sz="1500" b="1" i="1" dirty="0" smtClean="0">
                <a:solidFill>
                  <a:srgbClr val="E67354"/>
                </a:solidFill>
                <a:latin typeface="Century Gothic" panose="020B0502020202020204" pitchFamily="34" charset="0"/>
              </a:rPr>
              <a:t>salt (Na</a:t>
            </a:r>
            <a:r>
              <a:rPr lang="en-US" sz="1500" b="1" i="1" baseline="30000" dirty="0" smtClean="0">
                <a:solidFill>
                  <a:srgbClr val="E67354"/>
                </a:solidFill>
                <a:latin typeface="Century Gothic" panose="020B0502020202020204" pitchFamily="34" charset="0"/>
              </a:rPr>
              <a:t>+</a:t>
            </a:r>
            <a:r>
              <a:rPr lang="en-US" sz="1500" b="1" i="1" dirty="0" smtClean="0">
                <a:solidFill>
                  <a:srgbClr val="E67354"/>
                </a:solidFill>
                <a:latin typeface="Century Gothic" panose="020B0502020202020204" pitchFamily="34" charset="0"/>
              </a:rPr>
              <a:t>) </a:t>
            </a:r>
            <a:r>
              <a:rPr lang="en-US" sz="1500" b="1" i="1" dirty="0" smtClean="0">
                <a:solidFill>
                  <a:srgbClr val="E67354"/>
                </a:solidFill>
                <a:latin typeface="Century Gothic" panose="020B0502020202020204" pitchFamily="34" charset="0"/>
              </a:rPr>
              <a:t>approach</a:t>
            </a:r>
          </a:p>
        </p:txBody>
      </p:sp>
      <p:pic>
        <p:nvPicPr>
          <p:cNvPr id="7" name="Picture 40"/>
          <p:cNvPicPr>
            <a:picLocks noChangeAspect="1" noChangeArrowheads="1"/>
          </p:cNvPicPr>
          <p:nvPr/>
        </p:nvPicPr>
        <p:blipFill rotWithShape="1">
          <a:blip r:embed="rId4">
            <a:extLst>
              <a:ext uri="{28A0092B-C50C-407E-A947-70E740481C1C}">
                <a14:useLocalDpi xmlns:a14="http://schemas.microsoft.com/office/drawing/2010/main" val="0"/>
              </a:ext>
            </a:extLst>
          </a:blip>
          <a:srcRect l="35936" t="37221" r="1876" b="2078"/>
          <a:stretch/>
        </p:blipFill>
        <p:spPr bwMode="auto">
          <a:xfrm>
            <a:off x="4572000" y="441426"/>
            <a:ext cx="4029486" cy="321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ângulo 9"/>
          <p:cNvSpPr/>
          <p:nvPr/>
        </p:nvSpPr>
        <p:spPr>
          <a:xfrm>
            <a:off x="6728316" y="5676554"/>
            <a:ext cx="2258823" cy="307777"/>
          </a:xfrm>
          <a:prstGeom prst="rect">
            <a:avLst/>
          </a:prstGeom>
        </p:spPr>
        <p:txBody>
          <a:bodyPr wrap="none">
            <a:spAutoFit/>
          </a:bodyPr>
          <a:lstStyle/>
          <a:p>
            <a:r>
              <a:rPr lang="pt-PT" altLang="pt-PT" sz="1400" i="1" dirty="0" err="1">
                <a:solidFill>
                  <a:srgbClr val="000000"/>
                </a:solidFill>
              </a:rPr>
              <a:t>Int</a:t>
            </a:r>
            <a:r>
              <a:rPr lang="pt-PT" altLang="pt-PT" sz="1400" i="1" dirty="0">
                <a:solidFill>
                  <a:srgbClr val="000000"/>
                </a:solidFill>
              </a:rPr>
              <a:t>. J. </a:t>
            </a:r>
            <a:r>
              <a:rPr lang="pt-PT" altLang="pt-PT" sz="1400" i="1" dirty="0" err="1">
                <a:solidFill>
                  <a:srgbClr val="000000"/>
                </a:solidFill>
              </a:rPr>
              <a:t>Pharm</a:t>
            </a:r>
            <a:r>
              <a:rPr lang="pt-PT" altLang="pt-PT" sz="1400" i="1" dirty="0">
                <a:solidFill>
                  <a:srgbClr val="000000"/>
                </a:solidFill>
              </a:rPr>
              <a:t>.</a:t>
            </a:r>
            <a:r>
              <a:rPr lang="pt-PT" altLang="pt-PT" sz="1400" dirty="0">
                <a:solidFill>
                  <a:srgbClr val="000000"/>
                </a:solidFill>
              </a:rPr>
              <a:t> </a:t>
            </a:r>
            <a:r>
              <a:rPr lang="pt-PT" altLang="pt-PT" sz="1400" b="1" dirty="0">
                <a:solidFill>
                  <a:srgbClr val="000000"/>
                </a:solidFill>
              </a:rPr>
              <a:t>2013</a:t>
            </a:r>
            <a:r>
              <a:rPr lang="pt-PT" altLang="pt-PT" sz="1400" dirty="0">
                <a:solidFill>
                  <a:srgbClr val="000000"/>
                </a:solidFill>
              </a:rPr>
              <a:t>, </a:t>
            </a:r>
            <a:r>
              <a:rPr lang="pt-PT" altLang="pt-PT" sz="1400" i="1" dirty="0">
                <a:solidFill>
                  <a:srgbClr val="000000"/>
                </a:solidFill>
              </a:rPr>
              <a:t>456</a:t>
            </a:r>
            <a:r>
              <a:rPr lang="pt-PT" altLang="pt-PT" sz="1400" dirty="0">
                <a:solidFill>
                  <a:srgbClr val="000000"/>
                </a:solidFill>
              </a:rPr>
              <a:t>, 553</a:t>
            </a:r>
          </a:p>
        </p:txBody>
      </p:sp>
      <p:pic>
        <p:nvPicPr>
          <p:cNvPr id="9" name="Picture 38"/>
          <p:cNvPicPr>
            <a:picLocks noChangeAspect="1" noChangeArrowheads="1"/>
          </p:cNvPicPr>
          <p:nvPr/>
        </p:nvPicPr>
        <p:blipFill rotWithShape="1">
          <a:blip r:embed="rId5">
            <a:extLst>
              <a:ext uri="{28A0092B-C50C-407E-A947-70E740481C1C}">
                <a14:useLocalDpi xmlns:a14="http://schemas.microsoft.com/office/drawing/2010/main" val="0"/>
              </a:ext>
            </a:extLst>
          </a:blip>
          <a:srcRect l="5169"/>
          <a:stretch/>
        </p:blipFill>
        <p:spPr bwMode="auto">
          <a:xfrm>
            <a:off x="304800" y="429904"/>
            <a:ext cx="3994246" cy="283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Objecto 14"/>
          <p:cNvGraphicFramePr>
            <a:graphicFrameLocks noChangeAspect="1"/>
          </p:cNvGraphicFramePr>
          <p:nvPr>
            <p:extLst>
              <p:ext uri="{D42A27DB-BD31-4B8C-83A1-F6EECF244321}">
                <p14:modId xmlns:p14="http://schemas.microsoft.com/office/powerpoint/2010/main" val="339130971"/>
              </p:ext>
            </p:extLst>
          </p:nvPr>
        </p:nvGraphicFramePr>
        <p:xfrm>
          <a:off x="795440" y="3581400"/>
          <a:ext cx="7376960" cy="1184694"/>
        </p:xfrm>
        <a:graphic>
          <a:graphicData uri="http://schemas.openxmlformats.org/presentationml/2006/ole">
            <mc:AlternateContent xmlns:mc="http://schemas.openxmlformats.org/markup-compatibility/2006">
              <mc:Choice xmlns:v="urn:schemas-microsoft-com:vml" Requires="v">
                <p:oleObj spid="_x0000_s3087" name="CS ChemDraw Drawing" r:id="rId6" imgW="7058799" imgH="1133383" progId="ChemDraw.Document.6.0">
                  <p:embed/>
                </p:oleObj>
              </mc:Choice>
              <mc:Fallback>
                <p:oleObj name="CS ChemDraw Drawing" r:id="rId6" imgW="7058799" imgH="1133383" progId="ChemDraw.Document.6.0">
                  <p:embed/>
                  <p:pic>
                    <p:nvPicPr>
                      <p:cNvPr id="0" name=""/>
                      <p:cNvPicPr/>
                      <p:nvPr/>
                    </p:nvPicPr>
                    <p:blipFill>
                      <a:blip r:embed="rId7"/>
                      <a:stretch>
                        <a:fillRect/>
                      </a:stretch>
                    </p:blipFill>
                    <p:spPr>
                      <a:xfrm>
                        <a:off x="795440" y="3581400"/>
                        <a:ext cx="7376960" cy="1184694"/>
                      </a:xfrm>
                      <a:prstGeom prst="rect">
                        <a:avLst/>
                      </a:prstGeom>
                    </p:spPr>
                  </p:pic>
                </p:oleObj>
              </mc:Fallback>
            </mc:AlternateContent>
          </a:graphicData>
        </a:graphic>
      </p:graphicFrame>
      <p:sp>
        <p:nvSpPr>
          <p:cNvPr id="13" name="CaixaDeTexto 12"/>
          <p:cNvSpPr txBox="1"/>
          <p:nvPr/>
        </p:nvSpPr>
        <p:spPr>
          <a:xfrm>
            <a:off x="4453807" y="60572"/>
            <a:ext cx="4309193" cy="369332"/>
          </a:xfrm>
          <a:prstGeom prst="rect">
            <a:avLst/>
          </a:prstGeom>
          <a:noFill/>
        </p:spPr>
        <p:txBody>
          <a:bodyPr wrap="none" rtlCol="0">
            <a:spAutoFit/>
          </a:bodyPr>
          <a:lstStyle/>
          <a:p>
            <a:r>
              <a:rPr lang="en-US" b="1" dirty="0" smtClean="0">
                <a:latin typeface="Century Gothic" panose="020B0502020202020204" pitchFamily="34" charset="0"/>
              </a:rPr>
              <a:t>Water s</a:t>
            </a:r>
            <a:r>
              <a:rPr lang="en-US" b="1" dirty="0" smtClean="0">
                <a:latin typeface="Century Gothic" panose="020B0502020202020204" pitchFamily="34" charset="0"/>
              </a:rPr>
              <a:t>olubility &amp; partition coefficient</a:t>
            </a:r>
            <a:endParaRPr lang="en-US" b="1" dirty="0" smtClean="0">
              <a:latin typeface="Century Gothic" panose="020B0502020202020204" pitchFamily="34" charset="0"/>
            </a:endParaRPr>
          </a:p>
        </p:txBody>
      </p:sp>
    </p:spTree>
    <p:extLst>
      <p:ext uri="{BB962C8B-B14F-4D97-AF65-F5344CB8AC3E}">
        <p14:creationId xmlns:p14="http://schemas.microsoft.com/office/powerpoint/2010/main" val="1807848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upo 74"/>
          <p:cNvGrpSpPr/>
          <p:nvPr/>
        </p:nvGrpSpPr>
        <p:grpSpPr>
          <a:xfrm>
            <a:off x="580734" y="2078341"/>
            <a:ext cx="1043305" cy="737599"/>
            <a:chOff x="514350" y="5181600"/>
            <a:chExt cx="1043305" cy="737599"/>
          </a:xfrm>
        </p:grpSpPr>
        <p:cxnSp>
          <p:nvCxnSpPr>
            <p:cNvPr id="76" name="Conexão reta 75"/>
            <p:cNvCxnSpPr/>
            <p:nvPr/>
          </p:nvCxnSpPr>
          <p:spPr>
            <a:xfrm flipH="1">
              <a:off x="1554480" y="5181600"/>
              <a:ext cx="3175"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7" name="Conexão reta 76"/>
            <p:cNvCxnSpPr/>
            <p:nvPr/>
          </p:nvCxnSpPr>
          <p:spPr>
            <a:xfrm>
              <a:off x="514350" y="5181600"/>
              <a:ext cx="0"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8" name="Conexão reta 77"/>
            <p:cNvCxnSpPr>
              <a:endCxn id="80" idx="1"/>
            </p:cNvCxnSpPr>
            <p:nvPr/>
          </p:nvCxnSpPr>
          <p:spPr>
            <a:xfrm>
              <a:off x="523442" y="5780700"/>
              <a:ext cx="13579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9" name="Conexão reta 78"/>
            <p:cNvCxnSpPr>
              <a:endCxn id="80" idx="3"/>
            </p:cNvCxnSpPr>
            <p:nvPr/>
          </p:nvCxnSpPr>
          <p:spPr>
            <a:xfrm flipH="1">
              <a:off x="1334674" y="5780700"/>
              <a:ext cx="21980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0" name="CaixaDeTexto 79"/>
            <p:cNvSpPr txBox="1"/>
            <p:nvPr/>
          </p:nvSpPr>
          <p:spPr>
            <a:xfrm>
              <a:off x="659241" y="5642200"/>
              <a:ext cx="675433" cy="276999"/>
            </a:xfrm>
            <a:prstGeom prst="rect">
              <a:avLst/>
            </a:prstGeom>
            <a:noFill/>
          </p:spPr>
          <p:txBody>
            <a:bodyPr wrap="none" lIns="36000" rIns="36000" rtlCol="0">
              <a:spAutoFit/>
            </a:bodyPr>
            <a:lstStyle/>
            <a:p>
              <a:pPr algn="ctr"/>
              <a:r>
                <a:rPr lang="pt-PT" sz="1200" dirty="0" smtClean="0">
                  <a:solidFill>
                    <a:srgbClr val="C00000"/>
                  </a:solidFill>
                </a:rPr>
                <a:t>RDIC = 50</a:t>
              </a:r>
              <a:endParaRPr lang="pt-PT" sz="1200" dirty="0">
                <a:solidFill>
                  <a:srgbClr val="C00000"/>
                </a:solidFill>
              </a:endParaRPr>
            </a:p>
          </p:txBody>
        </p:sp>
      </p:grpSp>
      <p:grpSp>
        <p:nvGrpSpPr>
          <p:cNvPr id="69" name="Grupo 68"/>
          <p:cNvGrpSpPr/>
          <p:nvPr/>
        </p:nvGrpSpPr>
        <p:grpSpPr>
          <a:xfrm>
            <a:off x="3521480" y="2057400"/>
            <a:ext cx="1043305" cy="737599"/>
            <a:chOff x="514350" y="5181600"/>
            <a:chExt cx="1043305" cy="737599"/>
          </a:xfrm>
        </p:grpSpPr>
        <p:cxnSp>
          <p:nvCxnSpPr>
            <p:cNvPr id="70" name="Conexão reta 69"/>
            <p:cNvCxnSpPr/>
            <p:nvPr/>
          </p:nvCxnSpPr>
          <p:spPr>
            <a:xfrm flipH="1">
              <a:off x="1554480" y="5181600"/>
              <a:ext cx="3175"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1" name="Conexão reta 70"/>
            <p:cNvCxnSpPr/>
            <p:nvPr/>
          </p:nvCxnSpPr>
          <p:spPr>
            <a:xfrm>
              <a:off x="514350" y="5181600"/>
              <a:ext cx="0"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2" name="Conexão reta 71"/>
            <p:cNvCxnSpPr>
              <a:endCxn id="74" idx="1"/>
            </p:cNvCxnSpPr>
            <p:nvPr/>
          </p:nvCxnSpPr>
          <p:spPr>
            <a:xfrm>
              <a:off x="523442" y="5780700"/>
              <a:ext cx="17507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3" name="Conexão reta 72"/>
            <p:cNvCxnSpPr>
              <a:endCxn id="74" idx="3"/>
            </p:cNvCxnSpPr>
            <p:nvPr/>
          </p:nvCxnSpPr>
          <p:spPr>
            <a:xfrm flipH="1">
              <a:off x="1295400" y="5780700"/>
              <a:ext cx="25908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4" name="CaixaDeTexto 73"/>
            <p:cNvSpPr txBox="1"/>
            <p:nvPr/>
          </p:nvSpPr>
          <p:spPr>
            <a:xfrm>
              <a:off x="698514" y="5642200"/>
              <a:ext cx="596886" cy="276999"/>
            </a:xfrm>
            <a:prstGeom prst="rect">
              <a:avLst/>
            </a:prstGeom>
            <a:noFill/>
          </p:spPr>
          <p:txBody>
            <a:bodyPr wrap="none" lIns="36000" rIns="36000" rtlCol="0">
              <a:spAutoFit/>
            </a:bodyPr>
            <a:lstStyle/>
            <a:p>
              <a:pPr algn="ctr"/>
              <a:r>
                <a:rPr lang="pt-PT" sz="1200" dirty="0" smtClean="0">
                  <a:solidFill>
                    <a:srgbClr val="C00000"/>
                  </a:solidFill>
                </a:rPr>
                <a:t>RDIC = 1</a:t>
              </a:r>
              <a:endParaRPr lang="pt-PT" sz="1200" dirty="0">
                <a:solidFill>
                  <a:srgbClr val="C00000"/>
                </a:solidFill>
              </a:endParaRPr>
            </a:p>
          </p:txBody>
        </p:sp>
      </p:grpSp>
      <p:grpSp>
        <p:nvGrpSpPr>
          <p:cNvPr id="50" name="Grupo 49"/>
          <p:cNvGrpSpPr/>
          <p:nvPr/>
        </p:nvGrpSpPr>
        <p:grpSpPr>
          <a:xfrm>
            <a:off x="6554249" y="5023119"/>
            <a:ext cx="1043305" cy="737599"/>
            <a:chOff x="514350" y="5181600"/>
            <a:chExt cx="1043305" cy="737599"/>
          </a:xfrm>
        </p:grpSpPr>
        <p:cxnSp>
          <p:nvCxnSpPr>
            <p:cNvPr id="14" name="Conexão reta 13"/>
            <p:cNvCxnSpPr/>
            <p:nvPr/>
          </p:nvCxnSpPr>
          <p:spPr>
            <a:xfrm flipH="1">
              <a:off x="1554480" y="5181600"/>
              <a:ext cx="3175"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a:off x="514350" y="5181600"/>
              <a:ext cx="0"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Conexão reta 19"/>
            <p:cNvCxnSpPr>
              <a:endCxn id="23" idx="1"/>
            </p:cNvCxnSpPr>
            <p:nvPr/>
          </p:nvCxnSpPr>
          <p:spPr>
            <a:xfrm>
              <a:off x="523442" y="5780700"/>
              <a:ext cx="17507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Conexão reta 21"/>
            <p:cNvCxnSpPr>
              <a:endCxn id="23" idx="3"/>
            </p:cNvCxnSpPr>
            <p:nvPr/>
          </p:nvCxnSpPr>
          <p:spPr>
            <a:xfrm flipH="1">
              <a:off x="1295400" y="5780700"/>
              <a:ext cx="25908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698514" y="5642200"/>
              <a:ext cx="596886" cy="276999"/>
            </a:xfrm>
            <a:prstGeom prst="rect">
              <a:avLst/>
            </a:prstGeom>
            <a:noFill/>
          </p:spPr>
          <p:txBody>
            <a:bodyPr wrap="none" lIns="36000" rIns="36000" rtlCol="0">
              <a:spAutoFit/>
            </a:bodyPr>
            <a:lstStyle/>
            <a:p>
              <a:pPr algn="ctr"/>
              <a:r>
                <a:rPr lang="pt-PT" sz="1200" dirty="0" smtClean="0">
                  <a:solidFill>
                    <a:srgbClr val="C00000"/>
                  </a:solidFill>
                </a:rPr>
                <a:t>RDIC = 1</a:t>
              </a:r>
              <a:endParaRPr lang="pt-PT" sz="1200" dirty="0">
                <a:solidFill>
                  <a:srgbClr val="C00000"/>
                </a:solidFill>
              </a:endParaRPr>
            </a:p>
          </p:txBody>
        </p:sp>
      </p:grpSp>
      <p:pic>
        <p:nvPicPr>
          <p:cNvPr id="3"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Imagem 6"/>
          <p:cNvPicPr>
            <a:picLocks noChangeAspect="1"/>
          </p:cNvPicPr>
          <p:nvPr/>
        </p:nvPicPr>
        <p:blipFill rotWithShape="1">
          <a:blip r:embed="rId3">
            <a:clrChange>
              <a:clrFrom>
                <a:srgbClr val="FFFFFF"/>
              </a:clrFrom>
              <a:clrTo>
                <a:srgbClr val="FFFFFF">
                  <a:alpha val="0"/>
                </a:srgbClr>
              </a:clrTo>
            </a:clrChange>
          </a:blip>
          <a:srcRect l="1458" r="1577"/>
          <a:stretch/>
        </p:blipFill>
        <p:spPr>
          <a:xfrm>
            <a:off x="6172200" y="3699923"/>
            <a:ext cx="2661975" cy="1800000"/>
          </a:xfrm>
          <a:prstGeom prst="rect">
            <a:avLst/>
          </a:prstGeom>
        </p:spPr>
      </p:pic>
      <p:sp>
        <p:nvSpPr>
          <p:cNvPr id="11" name="CaixaDeTexto 10"/>
          <p:cNvSpPr txBox="1"/>
          <p:nvPr/>
        </p:nvSpPr>
        <p:spPr>
          <a:xfrm>
            <a:off x="152400" y="3143261"/>
            <a:ext cx="7048724" cy="369332"/>
          </a:xfrm>
          <a:prstGeom prst="rect">
            <a:avLst/>
          </a:prstGeom>
          <a:noFill/>
        </p:spPr>
        <p:txBody>
          <a:bodyPr wrap="none" rtlCol="0">
            <a:spAutoFit/>
          </a:bodyPr>
          <a:lstStyle/>
          <a:p>
            <a:pPr algn="ctr"/>
            <a:r>
              <a:rPr lang="en-US" b="1" dirty="0" smtClean="0">
                <a:latin typeface="Century Gothic" panose="020B0502020202020204" pitchFamily="34" charset="0"/>
              </a:rPr>
              <a:t>MICs (</a:t>
            </a:r>
            <a:r>
              <a:rPr lang="en-US" b="1" dirty="0" err="1" smtClean="0">
                <a:latin typeface="Century Gothic" panose="020B0502020202020204" pitchFamily="34" charset="0"/>
              </a:rPr>
              <a:t>mM</a:t>
            </a:r>
            <a:r>
              <a:rPr lang="en-US" b="1" dirty="0" smtClean="0">
                <a:latin typeface="Century Gothic" panose="020B0502020202020204" pitchFamily="34" charset="0"/>
              </a:rPr>
              <a:t>) of API-OSILs against </a:t>
            </a:r>
            <a:r>
              <a:rPr lang="en-US" b="1" i="1" dirty="0" smtClean="0">
                <a:latin typeface="Century Gothic" panose="020B0502020202020204" pitchFamily="34" charset="0"/>
              </a:rPr>
              <a:t>gram</a:t>
            </a:r>
            <a:r>
              <a:rPr lang="en-US" b="1" dirty="0" smtClean="0">
                <a:latin typeface="Century Gothic" panose="020B0502020202020204" pitchFamily="34" charset="0"/>
              </a:rPr>
              <a:t>-positive </a:t>
            </a:r>
            <a:r>
              <a:rPr lang="en-US" b="1" u="sng" dirty="0" smtClean="0">
                <a:latin typeface="Century Gothic" panose="020B0502020202020204" pitchFamily="34" charset="0"/>
              </a:rPr>
              <a:t>sensitive</a:t>
            </a:r>
            <a:r>
              <a:rPr lang="en-US" b="1" dirty="0" smtClean="0">
                <a:latin typeface="Century Gothic" panose="020B0502020202020204" pitchFamily="34" charset="0"/>
              </a:rPr>
              <a:t> strains</a:t>
            </a:r>
            <a:endParaRPr lang="en-US" b="1" dirty="0" smtClean="0">
              <a:latin typeface="Century Gothic" panose="020B0502020202020204" pitchFamily="34" charset="0"/>
            </a:endParaRPr>
          </a:p>
        </p:txBody>
      </p:sp>
      <p:pic>
        <p:nvPicPr>
          <p:cNvPr id="24" name="Imagem 23"/>
          <p:cNvPicPr>
            <a:picLocks noChangeAspect="1"/>
          </p:cNvPicPr>
          <p:nvPr/>
        </p:nvPicPr>
        <p:blipFill rotWithShape="1">
          <a:blip r:embed="rId4">
            <a:clrChange>
              <a:clrFrom>
                <a:srgbClr val="FFFFFF"/>
              </a:clrFrom>
              <a:clrTo>
                <a:srgbClr val="FFFFFF">
                  <a:alpha val="0"/>
                </a:srgbClr>
              </a:clrTo>
            </a:clrChange>
          </a:blip>
          <a:srcRect l="2423" t="845"/>
          <a:stretch/>
        </p:blipFill>
        <p:spPr>
          <a:xfrm>
            <a:off x="3159787" y="709321"/>
            <a:ext cx="2661975" cy="1800000"/>
          </a:xfrm>
          <a:prstGeom prst="rect">
            <a:avLst/>
          </a:prstGeom>
        </p:spPr>
      </p:pic>
      <p:pic>
        <p:nvPicPr>
          <p:cNvPr id="25" name="Imagem 24"/>
          <p:cNvPicPr>
            <a:picLocks noChangeAspect="1"/>
          </p:cNvPicPr>
          <p:nvPr/>
        </p:nvPicPr>
        <p:blipFill>
          <a:blip r:embed="rId5">
            <a:clrChange>
              <a:clrFrom>
                <a:srgbClr val="FFFFFF"/>
              </a:clrFrom>
              <a:clrTo>
                <a:srgbClr val="FFFFFF">
                  <a:alpha val="0"/>
                </a:srgbClr>
              </a:clrTo>
            </a:clrChange>
          </a:blip>
          <a:stretch>
            <a:fillRect/>
          </a:stretch>
        </p:blipFill>
        <p:spPr>
          <a:xfrm>
            <a:off x="152400" y="709321"/>
            <a:ext cx="2769796" cy="1800000"/>
          </a:xfrm>
          <a:prstGeom prst="rect">
            <a:avLst/>
          </a:prstGeom>
        </p:spPr>
      </p:pic>
      <p:sp>
        <p:nvSpPr>
          <p:cNvPr id="26" name="CaixaDeTexto 25"/>
          <p:cNvSpPr txBox="1"/>
          <p:nvPr/>
        </p:nvSpPr>
        <p:spPr>
          <a:xfrm>
            <a:off x="209626" y="124037"/>
            <a:ext cx="7181774" cy="369332"/>
          </a:xfrm>
          <a:prstGeom prst="rect">
            <a:avLst/>
          </a:prstGeom>
          <a:noFill/>
        </p:spPr>
        <p:txBody>
          <a:bodyPr wrap="none" rtlCol="0">
            <a:spAutoFit/>
          </a:bodyPr>
          <a:lstStyle/>
          <a:p>
            <a:pPr algn="ctr"/>
            <a:r>
              <a:rPr lang="en-US" b="1" dirty="0" smtClean="0">
                <a:latin typeface="Century Gothic" panose="020B0502020202020204" pitchFamily="34" charset="0"/>
              </a:rPr>
              <a:t>MICs (</a:t>
            </a:r>
            <a:r>
              <a:rPr lang="en-US" b="1" dirty="0" err="1" smtClean="0">
                <a:latin typeface="Century Gothic" panose="020B0502020202020204" pitchFamily="34" charset="0"/>
              </a:rPr>
              <a:t>mM</a:t>
            </a:r>
            <a:r>
              <a:rPr lang="en-US" b="1" dirty="0" smtClean="0">
                <a:latin typeface="Century Gothic" panose="020B0502020202020204" pitchFamily="34" charset="0"/>
              </a:rPr>
              <a:t>) </a:t>
            </a:r>
            <a:r>
              <a:rPr lang="en-US" b="1" dirty="0">
                <a:latin typeface="Century Gothic" panose="020B0502020202020204" pitchFamily="34" charset="0"/>
              </a:rPr>
              <a:t>of API-OSILs against </a:t>
            </a:r>
            <a:r>
              <a:rPr lang="en-US" b="1" i="1" dirty="0" smtClean="0">
                <a:latin typeface="Century Gothic" panose="020B0502020202020204" pitchFamily="34" charset="0"/>
              </a:rPr>
              <a:t>gram</a:t>
            </a:r>
            <a:r>
              <a:rPr lang="en-US" b="1" dirty="0" smtClean="0">
                <a:latin typeface="Century Gothic" panose="020B0502020202020204" pitchFamily="34" charset="0"/>
              </a:rPr>
              <a:t>-negative </a:t>
            </a:r>
            <a:r>
              <a:rPr lang="en-US" b="1" u="sng" dirty="0" smtClean="0">
                <a:latin typeface="Century Gothic" panose="020B0502020202020204" pitchFamily="34" charset="0"/>
              </a:rPr>
              <a:t>sensitive</a:t>
            </a:r>
            <a:r>
              <a:rPr lang="en-US" b="1" dirty="0" smtClean="0">
                <a:latin typeface="Century Gothic" panose="020B0502020202020204" pitchFamily="34" charset="0"/>
              </a:rPr>
              <a:t> strains</a:t>
            </a:r>
            <a:endParaRPr lang="en-US" b="1" dirty="0" smtClean="0">
              <a:latin typeface="Century Gothic" panose="020B0502020202020204" pitchFamily="34" charset="0"/>
            </a:endParaRPr>
          </a:p>
        </p:txBody>
      </p:sp>
      <p:pic>
        <p:nvPicPr>
          <p:cNvPr id="81" name="Imagem 80"/>
          <p:cNvPicPr>
            <a:picLocks noChangeAspect="1"/>
          </p:cNvPicPr>
          <p:nvPr/>
        </p:nvPicPr>
        <p:blipFill>
          <a:blip r:embed="rId6">
            <a:clrChange>
              <a:clrFrom>
                <a:srgbClr val="FFFFFF"/>
              </a:clrFrom>
              <a:clrTo>
                <a:srgbClr val="FFFFFF">
                  <a:alpha val="0"/>
                </a:srgbClr>
              </a:clrTo>
            </a:clrChange>
          </a:blip>
          <a:stretch>
            <a:fillRect/>
          </a:stretch>
        </p:blipFill>
        <p:spPr>
          <a:xfrm>
            <a:off x="164229" y="3684233"/>
            <a:ext cx="2721952" cy="1800000"/>
          </a:xfrm>
          <a:prstGeom prst="rect">
            <a:avLst/>
          </a:prstGeom>
        </p:spPr>
      </p:pic>
      <p:pic>
        <p:nvPicPr>
          <p:cNvPr id="82" name="Imagem 81"/>
          <p:cNvPicPr>
            <a:picLocks noChangeAspect="1"/>
          </p:cNvPicPr>
          <p:nvPr/>
        </p:nvPicPr>
        <p:blipFill rotWithShape="1">
          <a:blip r:embed="rId7"/>
          <a:srcRect t="1153"/>
          <a:stretch/>
        </p:blipFill>
        <p:spPr>
          <a:xfrm>
            <a:off x="3244823" y="3704995"/>
            <a:ext cx="2720081" cy="1779238"/>
          </a:xfrm>
          <a:prstGeom prst="rect">
            <a:avLst/>
          </a:prstGeom>
        </p:spPr>
      </p:pic>
      <p:grpSp>
        <p:nvGrpSpPr>
          <p:cNvPr id="83" name="Grupo 82"/>
          <p:cNvGrpSpPr/>
          <p:nvPr/>
        </p:nvGrpSpPr>
        <p:grpSpPr>
          <a:xfrm>
            <a:off x="3666707" y="5053601"/>
            <a:ext cx="1043305" cy="737599"/>
            <a:chOff x="514350" y="5181600"/>
            <a:chExt cx="1043305" cy="737599"/>
          </a:xfrm>
        </p:grpSpPr>
        <p:cxnSp>
          <p:nvCxnSpPr>
            <p:cNvPr id="84" name="Conexão reta 83"/>
            <p:cNvCxnSpPr/>
            <p:nvPr/>
          </p:nvCxnSpPr>
          <p:spPr>
            <a:xfrm flipH="1">
              <a:off x="1554480" y="5181600"/>
              <a:ext cx="3175"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a:off x="514350" y="5181600"/>
              <a:ext cx="0"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Conexão reta 85"/>
            <p:cNvCxnSpPr>
              <a:endCxn id="88" idx="1"/>
            </p:cNvCxnSpPr>
            <p:nvPr/>
          </p:nvCxnSpPr>
          <p:spPr>
            <a:xfrm>
              <a:off x="523442" y="5780700"/>
              <a:ext cx="13579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Conexão reta 86"/>
            <p:cNvCxnSpPr>
              <a:endCxn id="88" idx="3"/>
            </p:cNvCxnSpPr>
            <p:nvPr/>
          </p:nvCxnSpPr>
          <p:spPr>
            <a:xfrm flipH="1">
              <a:off x="1334674" y="5780700"/>
              <a:ext cx="21980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a:off x="659241" y="5642200"/>
              <a:ext cx="675433" cy="276999"/>
            </a:xfrm>
            <a:prstGeom prst="rect">
              <a:avLst/>
            </a:prstGeom>
            <a:noFill/>
          </p:spPr>
          <p:txBody>
            <a:bodyPr wrap="none" lIns="36000" rIns="36000" rtlCol="0">
              <a:spAutoFit/>
            </a:bodyPr>
            <a:lstStyle/>
            <a:p>
              <a:pPr algn="ctr"/>
              <a:r>
                <a:rPr lang="pt-PT" sz="1200" dirty="0" smtClean="0">
                  <a:solidFill>
                    <a:srgbClr val="C00000"/>
                  </a:solidFill>
                </a:rPr>
                <a:t>RDIC = 10</a:t>
              </a:r>
              <a:endParaRPr lang="pt-PT" sz="1200" dirty="0">
                <a:solidFill>
                  <a:srgbClr val="C00000"/>
                </a:solidFill>
              </a:endParaRPr>
            </a:p>
          </p:txBody>
        </p:sp>
      </p:grpSp>
      <p:grpSp>
        <p:nvGrpSpPr>
          <p:cNvPr id="89" name="Grupo 88"/>
          <p:cNvGrpSpPr/>
          <p:nvPr/>
        </p:nvGrpSpPr>
        <p:grpSpPr>
          <a:xfrm>
            <a:off x="580355" y="5032884"/>
            <a:ext cx="1043305" cy="737599"/>
            <a:chOff x="514350" y="5181600"/>
            <a:chExt cx="1043305" cy="737599"/>
          </a:xfrm>
        </p:grpSpPr>
        <p:cxnSp>
          <p:nvCxnSpPr>
            <p:cNvPr id="90" name="Conexão reta 89"/>
            <p:cNvCxnSpPr/>
            <p:nvPr/>
          </p:nvCxnSpPr>
          <p:spPr>
            <a:xfrm flipH="1">
              <a:off x="1554480" y="5181600"/>
              <a:ext cx="3175"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a:off x="514350" y="5181600"/>
              <a:ext cx="0"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2" name="Conexão reta 91"/>
            <p:cNvCxnSpPr>
              <a:endCxn id="94" idx="1"/>
            </p:cNvCxnSpPr>
            <p:nvPr/>
          </p:nvCxnSpPr>
          <p:spPr>
            <a:xfrm>
              <a:off x="523442" y="5780700"/>
              <a:ext cx="135799"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3" name="Conexão reta 92"/>
            <p:cNvCxnSpPr>
              <a:endCxn id="94" idx="3"/>
            </p:cNvCxnSpPr>
            <p:nvPr/>
          </p:nvCxnSpPr>
          <p:spPr>
            <a:xfrm flipH="1">
              <a:off x="1334674" y="5780700"/>
              <a:ext cx="21980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4" name="CaixaDeTexto 93"/>
            <p:cNvSpPr txBox="1"/>
            <p:nvPr/>
          </p:nvSpPr>
          <p:spPr>
            <a:xfrm>
              <a:off x="659241" y="5642200"/>
              <a:ext cx="675433" cy="276999"/>
            </a:xfrm>
            <a:prstGeom prst="rect">
              <a:avLst/>
            </a:prstGeom>
            <a:noFill/>
          </p:spPr>
          <p:txBody>
            <a:bodyPr wrap="none" lIns="36000" rIns="36000" rtlCol="0">
              <a:spAutoFit/>
            </a:bodyPr>
            <a:lstStyle/>
            <a:p>
              <a:pPr algn="ctr"/>
              <a:r>
                <a:rPr lang="pt-PT" sz="1200" dirty="0" smtClean="0">
                  <a:solidFill>
                    <a:srgbClr val="C00000"/>
                  </a:solidFill>
                </a:rPr>
                <a:t>RDIC = 10</a:t>
              </a:r>
              <a:endParaRPr lang="pt-PT" sz="1200" dirty="0">
                <a:solidFill>
                  <a:srgbClr val="C00000"/>
                </a:solidFill>
              </a:endParaRPr>
            </a:p>
          </p:txBody>
        </p:sp>
      </p:grpSp>
      <p:sp>
        <p:nvSpPr>
          <p:cNvPr id="95" name="CaixaDeTexto 94"/>
          <p:cNvSpPr txBox="1"/>
          <p:nvPr/>
        </p:nvSpPr>
        <p:spPr>
          <a:xfrm>
            <a:off x="6298979" y="990600"/>
            <a:ext cx="2590800" cy="1338828"/>
          </a:xfrm>
          <a:prstGeom prst="rect">
            <a:avLst/>
          </a:prstGeom>
          <a:noFill/>
          <a:ln>
            <a:solidFill>
              <a:srgbClr val="C00000"/>
            </a:solidFill>
          </a:ln>
        </p:spPr>
        <p:txBody>
          <a:bodyPr wrap="square" rtlCol="0">
            <a:spAutoFit/>
          </a:bodyPr>
          <a:lstStyle/>
          <a:p>
            <a:pPr algn="ctr">
              <a:lnSpc>
                <a:spcPct val="150000"/>
              </a:lnSpc>
            </a:pPr>
            <a:r>
              <a:rPr lang="pt-PT" b="1" dirty="0" smtClean="0">
                <a:solidFill>
                  <a:srgbClr val="C00000"/>
                </a:solidFill>
                <a:latin typeface="Bahnschrift" panose="020B0502040204020203" pitchFamily="34" charset="0"/>
              </a:rPr>
              <a:t>10-50x </a:t>
            </a:r>
            <a:r>
              <a:rPr lang="pt-PT" b="1" dirty="0" err="1" smtClean="0">
                <a:solidFill>
                  <a:srgbClr val="C00000"/>
                </a:solidFill>
                <a:latin typeface="Bahnschrift" panose="020B0502040204020203" pitchFamily="34" charset="0"/>
              </a:rPr>
              <a:t>increased</a:t>
            </a:r>
            <a:r>
              <a:rPr lang="pt-PT" b="1" dirty="0" smtClean="0">
                <a:solidFill>
                  <a:srgbClr val="C00000"/>
                </a:solidFill>
                <a:latin typeface="Bahnschrift" panose="020B0502040204020203" pitchFamily="34" charset="0"/>
              </a:rPr>
              <a:t> </a:t>
            </a:r>
            <a:r>
              <a:rPr lang="pt-PT" b="1" dirty="0" err="1" smtClean="0">
                <a:solidFill>
                  <a:srgbClr val="C00000"/>
                </a:solidFill>
                <a:latin typeface="Bahnschrift" panose="020B0502040204020203" pitchFamily="34" charset="0"/>
              </a:rPr>
              <a:t>activity</a:t>
            </a:r>
            <a:r>
              <a:rPr lang="pt-PT" b="1" dirty="0" smtClean="0">
                <a:solidFill>
                  <a:srgbClr val="C00000"/>
                </a:solidFill>
                <a:latin typeface="Bahnschrift" panose="020B0502040204020203" pitchFamily="34" charset="0"/>
              </a:rPr>
              <a:t> </a:t>
            </a:r>
            <a:r>
              <a:rPr lang="pt-PT" b="1" dirty="0" err="1" smtClean="0">
                <a:solidFill>
                  <a:srgbClr val="C00000"/>
                </a:solidFill>
                <a:latin typeface="Bahnschrift" panose="020B0502040204020203" pitchFamily="34" charset="0"/>
              </a:rPr>
              <a:t>was</a:t>
            </a:r>
            <a:r>
              <a:rPr lang="pt-PT" b="1" dirty="0" smtClean="0">
                <a:solidFill>
                  <a:srgbClr val="C00000"/>
                </a:solidFill>
                <a:latin typeface="Bahnschrift" panose="020B0502040204020203" pitchFamily="34" charset="0"/>
              </a:rPr>
              <a:t> </a:t>
            </a:r>
            <a:r>
              <a:rPr lang="pt-PT" b="1" dirty="0" err="1" smtClean="0">
                <a:solidFill>
                  <a:srgbClr val="C00000"/>
                </a:solidFill>
                <a:latin typeface="Bahnschrift" panose="020B0502040204020203" pitchFamily="34" charset="0"/>
              </a:rPr>
              <a:t>found</a:t>
            </a:r>
            <a:r>
              <a:rPr lang="pt-PT" b="1" dirty="0" smtClean="0">
                <a:solidFill>
                  <a:srgbClr val="C00000"/>
                </a:solidFill>
                <a:latin typeface="Bahnschrift" panose="020B0502040204020203" pitchFamily="34" charset="0"/>
              </a:rPr>
              <a:t> for [C</a:t>
            </a:r>
            <a:r>
              <a:rPr lang="pt-PT" b="1" baseline="-25000" dirty="0" smtClean="0">
                <a:solidFill>
                  <a:srgbClr val="C00000"/>
                </a:solidFill>
                <a:latin typeface="Bahnschrift" panose="020B0502040204020203" pitchFamily="34" charset="0"/>
              </a:rPr>
              <a:t>16</a:t>
            </a:r>
            <a:r>
              <a:rPr lang="pt-PT" b="1" dirty="0" smtClean="0">
                <a:solidFill>
                  <a:srgbClr val="C00000"/>
                </a:solidFill>
                <a:latin typeface="Bahnschrift" panose="020B0502040204020203" pitchFamily="34" charset="0"/>
              </a:rPr>
              <a:t>Pyr][</a:t>
            </a:r>
            <a:r>
              <a:rPr lang="pt-PT" b="1" dirty="0" err="1" smtClean="0">
                <a:solidFill>
                  <a:srgbClr val="C00000"/>
                </a:solidFill>
                <a:latin typeface="Bahnschrift" panose="020B0502040204020203" pitchFamily="34" charset="0"/>
              </a:rPr>
              <a:t>Amp</a:t>
            </a:r>
            <a:r>
              <a:rPr lang="pt-PT" b="1" dirty="0" smtClean="0">
                <a:solidFill>
                  <a:srgbClr val="C00000"/>
                </a:solidFill>
                <a:latin typeface="Bahnschrift" panose="020B0502040204020203" pitchFamily="34" charset="0"/>
              </a:rPr>
              <a:t>]</a:t>
            </a:r>
            <a:endParaRPr lang="pt-PT" b="1" dirty="0">
              <a:solidFill>
                <a:srgbClr val="C00000"/>
              </a:solidFill>
              <a:latin typeface="Bahnschrift" panose="020B0502040204020203" pitchFamily="34" charset="0"/>
            </a:endParaRPr>
          </a:p>
        </p:txBody>
      </p:sp>
      <p:sp>
        <p:nvSpPr>
          <p:cNvPr id="96" name="CaixaDeTexto 95"/>
          <p:cNvSpPr txBox="1"/>
          <p:nvPr/>
        </p:nvSpPr>
        <p:spPr>
          <a:xfrm>
            <a:off x="6904305" y="2285025"/>
            <a:ext cx="1197764" cy="253916"/>
          </a:xfrm>
          <a:prstGeom prst="rect">
            <a:avLst/>
          </a:prstGeom>
          <a:noFill/>
        </p:spPr>
        <p:txBody>
          <a:bodyPr wrap="none" rtlCol="0">
            <a:spAutoFit/>
          </a:bodyPr>
          <a:lstStyle/>
          <a:p>
            <a:r>
              <a:rPr lang="pt-PT" sz="1050" dirty="0" smtClean="0"/>
              <a:t>(</a:t>
            </a:r>
            <a:r>
              <a:rPr lang="pt-PT" sz="1050" dirty="0" err="1" smtClean="0"/>
              <a:t>Threshold</a:t>
            </a:r>
            <a:r>
              <a:rPr lang="pt-PT" sz="1050" dirty="0" smtClean="0"/>
              <a:t>: 5 </a:t>
            </a:r>
            <a:r>
              <a:rPr lang="pt-PT" sz="1050" dirty="0" err="1" smtClean="0"/>
              <a:t>mM</a:t>
            </a:r>
            <a:r>
              <a:rPr lang="pt-PT" sz="1050" dirty="0" smtClean="0"/>
              <a:t>)</a:t>
            </a:r>
            <a:endParaRPr lang="pt-PT" sz="1050" dirty="0"/>
          </a:p>
        </p:txBody>
      </p:sp>
      <p:sp>
        <p:nvSpPr>
          <p:cNvPr id="97" name="CaixaDeTexto 6"/>
          <p:cNvSpPr txBox="1">
            <a:spLocks noChangeArrowheads="1"/>
          </p:cNvSpPr>
          <p:nvPr/>
        </p:nvSpPr>
        <p:spPr bwMode="auto">
          <a:xfrm>
            <a:off x="6738413" y="2866768"/>
            <a:ext cx="2221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PT" altLang="pt-PT" sz="1400" i="1" dirty="0" smtClean="0">
                <a:solidFill>
                  <a:srgbClr val="000000"/>
                </a:solidFill>
                <a:latin typeface="+mj-lt"/>
              </a:rPr>
              <a:t>RSC Advances </a:t>
            </a:r>
            <a:r>
              <a:rPr lang="pt-PT" altLang="pt-PT" sz="1400" b="1" dirty="0" smtClean="0">
                <a:solidFill>
                  <a:srgbClr val="000000"/>
                </a:solidFill>
                <a:latin typeface="+mj-lt"/>
              </a:rPr>
              <a:t>2014</a:t>
            </a:r>
            <a:r>
              <a:rPr lang="pt-PT" altLang="pt-PT" sz="1400" dirty="0" smtClean="0">
                <a:solidFill>
                  <a:srgbClr val="000000"/>
                </a:solidFill>
                <a:latin typeface="+mj-lt"/>
              </a:rPr>
              <a:t>,</a:t>
            </a:r>
            <a:r>
              <a:rPr lang="pt-PT" altLang="pt-PT" sz="1400" i="1" dirty="0" smtClean="0">
                <a:solidFill>
                  <a:srgbClr val="000000"/>
                </a:solidFill>
                <a:latin typeface="+mj-lt"/>
              </a:rPr>
              <a:t> 4</a:t>
            </a:r>
            <a:r>
              <a:rPr lang="pt-PT" altLang="pt-PT" sz="1400" dirty="0" smtClean="0">
                <a:solidFill>
                  <a:srgbClr val="000000"/>
                </a:solidFill>
                <a:latin typeface="+mj-lt"/>
              </a:rPr>
              <a:t>, 4301</a:t>
            </a:r>
          </a:p>
        </p:txBody>
      </p:sp>
      <p:sp>
        <p:nvSpPr>
          <p:cNvPr id="98" name="CaixaDeTexto 97"/>
          <p:cNvSpPr txBox="1"/>
          <p:nvPr/>
        </p:nvSpPr>
        <p:spPr>
          <a:xfrm>
            <a:off x="6050654" y="5715235"/>
            <a:ext cx="2991525" cy="253916"/>
          </a:xfrm>
          <a:prstGeom prst="rect">
            <a:avLst/>
          </a:prstGeom>
          <a:noFill/>
        </p:spPr>
        <p:txBody>
          <a:bodyPr wrap="none" rtlCol="0">
            <a:spAutoFit/>
          </a:bodyPr>
          <a:lstStyle/>
          <a:p>
            <a:r>
              <a:rPr lang="pt-PT" sz="1050" dirty="0" smtClean="0"/>
              <a:t>RDIC: </a:t>
            </a:r>
            <a:r>
              <a:rPr lang="pt-PT" sz="1050" dirty="0" err="1" smtClean="0"/>
              <a:t>Relative</a:t>
            </a:r>
            <a:r>
              <a:rPr lang="pt-PT" sz="1050" dirty="0" smtClean="0"/>
              <a:t> </a:t>
            </a:r>
            <a:r>
              <a:rPr lang="pt-PT" sz="1050" dirty="0" err="1" smtClean="0"/>
              <a:t>Decrease</a:t>
            </a:r>
            <a:r>
              <a:rPr lang="pt-PT" sz="1050" dirty="0" smtClean="0"/>
              <a:t> in </a:t>
            </a:r>
            <a:r>
              <a:rPr lang="pt-PT" sz="1050" dirty="0" err="1" smtClean="0"/>
              <a:t>Inhibitory</a:t>
            </a:r>
            <a:r>
              <a:rPr lang="pt-PT" sz="1050" dirty="0" smtClean="0"/>
              <a:t> </a:t>
            </a:r>
            <a:r>
              <a:rPr lang="pt-PT" sz="1050" dirty="0" err="1" smtClean="0"/>
              <a:t>Concentration</a:t>
            </a:r>
            <a:endParaRPr lang="pt-PT" sz="1050" dirty="0"/>
          </a:p>
        </p:txBody>
      </p:sp>
    </p:spTree>
    <p:extLst>
      <p:ext uri="{BB962C8B-B14F-4D97-AF65-F5344CB8AC3E}">
        <p14:creationId xmlns:p14="http://schemas.microsoft.com/office/powerpoint/2010/main" val="1039106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13</a:t>
            </a:fld>
            <a:endParaRPr lang="fr-FR"/>
          </a:p>
        </p:txBody>
      </p:sp>
      <p:pic>
        <p:nvPicPr>
          <p:cNvPr id="3" name="Imagem 2"/>
          <p:cNvPicPr>
            <a:picLocks noChangeAspect="1"/>
          </p:cNvPicPr>
          <p:nvPr/>
        </p:nvPicPr>
        <p:blipFill>
          <a:blip r:embed="rId3">
            <a:clrChange>
              <a:clrFrom>
                <a:srgbClr val="FFFFFF"/>
              </a:clrFrom>
              <a:clrTo>
                <a:srgbClr val="FFFFFF">
                  <a:alpha val="0"/>
                </a:srgbClr>
              </a:clrTo>
            </a:clrChange>
          </a:blip>
          <a:stretch>
            <a:fillRect/>
          </a:stretch>
        </p:blipFill>
        <p:spPr>
          <a:xfrm>
            <a:off x="630759" y="2579855"/>
            <a:ext cx="2722041" cy="1800000"/>
          </a:xfrm>
          <a:prstGeom prst="rect">
            <a:avLst/>
          </a:prstGeom>
        </p:spPr>
      </p:pic>
      <p:pic>
        <p:nvPicPr>
          <p:cNvPr id="4" name="Imagem 3"/>
          <p:cNvPicPr>
            <a:picLocks noChangeAspect="1"/>
          </p:cNvPicPr>
          <p:nvPr/>
        </p:nvPicPr>
        <p:blipFill>
          <a:blip r:embed="rId4">
            <a:clrChange>
              <a:clrFrom>
                <a:srgbClr val="FFFFFF"/>
              </a:clrFrom>
              <a:clrTo>
                <a:srgbClr val="FFFFFF">
                  <a:alpha val="0"/>
                </a:srgbClr>
              </a:clrTo>
            </a:clrChange>
          </a:blip>
          <a:stretch>
            <a:fillRect/>
          </a:stretch>
        </p:blipFill>
        <p:spPr>
          <a:xfrm>
            <a:off x="3200400" y="998268"/>
            <a:ext cx="2753594" cy="1800000"/>
          </a:xfrm>
          <a:prstGeom prst="rect">
            <a:avLst/>
          </a:prstGeom>
        </p:spPr>
      </p:pic>
      <p:pic>
        <p:nvPicPr>
          <p:cNvPr id="5" name="Imagem 4"/>
          <p:cNvPicPr>
            <a:picLocks noChangeAspect="1"/>
          </p:cNvPicPr>
          <p:nvPr/>
        </p:nvPicPr>
        <p:blipFill>
          <a:blip r:embed="rId5">
            <a:clrChange>
              <a:clrFrom>
                <a:srgbClr val="FFFFFF"/>
              </a:clrFrom>
              <a:clrTo>
                <a:srgbClr val="FFFFFF">
                  <a:alpha val="0"/>
                </a:srgbClr>
              </a:clrTo>
            </a:clrChange>
          </a:blip>
          <a:stretch>
            <a:fillRect/>
          </a:stretch>
        </p:blipFill>
        <p:spPr>
          <a:xfrm>
            <a:off x="5730593" y="2589780"/>
            <a:ext cx="2727607" cy="1800000"/>
          </a:xfrm>
          <a:prstGeom prst="rect">
            <a:avLst/>
          </a:prstGeom>
        </p:spPr>
      </p:pic>
      <p:grpSp>
        <p:nvGrpSpPr>
          <p:cNvPr id="19" name="Grupo 18"/>
          <p:cNvGrpSpPr/>
          <p:nvPr/>
        </p:nvGrpSpPr>
        <p:grpSpPr>
          <a:xfrm>
            <a:off x="6132195" y="3961045"/>
            <a:ext cx="1043305" cy="737599"/>
            <a:chOff x="514350" y="5181600"/>
            <a:chExt cx="1043305" cy="737599"/>
          </a:xfrm>
        </p:grpSpPr>
        <p:cxnSp>
          <p:nvCxnSpPr>
            <p:cNvPr id="20" name="Conexão reta 19"/>
            <p:cNvCxnSpPr/>
            <p:nvPr/>
          </p:nvCxnSpPr>
          <p:spPr>
            <a:xfrm flipH="1">
              <a:off x="1554480" y="5181600"/>
              <a:ext cx="3175"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Conexão reta 20"/>
            <p:cNvCxnSpPr/>
            <p:nvPr/>
          </p:nvCxnSpPr>
          <p:spPr>
            <a:xfrm>
              <a:off x="514350" y="5181600"/>
              <a:ext cx="0" cy="59909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Conexão reta 21"/>
            <p:cNvCxnSpPr>
              <a:endCxn id="24" idx="1"/>
            </p:cNvCxnSpPr>
            <p:nvPr/>
          </p:nvCxnSpPr>
          <p:spPr>
            <a:xfrm>
              <a:off x="523442" y="5780700"/>
              <a:ext cx="17507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Conexão reta 22"/>
            <p:cNvCxnSpPr>
              <a:endCxn id="24" idx="3"/>
            </p:cNvCxnSpPr>
            <p:nvPr/>
          </p:nvCxnSpPr>
          <p:spPr>
            <a:xfrm flipH="1">
              <a:off x="1295402" y="5780700"/>
              <a:ext cx="259085"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698516" y="5642200"/>
              <a:ext cx="596886" cy="276999"/>
            </a:xfrm>
            <a:prstGeom prst="rect">
              <a:avLst/>
            </a:prstGeom>
            <a:noFill/>
          </p:spPr>
          <p:txBody>
            <a:bodyPr wrap="none" lIns="36000" rIns="36000" rtlCol="0">
              <a:spAutoFit/>
            </a:bodyPr>
            <a:lstStyle/>
            <a:p>
              <a:pPr algn="ctr"/>
              <a:r>
                <a:rPr lang="pt-PT" sz="1200" dirty="0" smtClean="0">
                  <a:solidFill>
                    <a:srgbClr val="C00000"/>
                  </a:solidFill>
                  <a:latin typeface="+mj-lt"/>
                </a:rPr>
                <a:t>RDIC = 0</a:t>
              </a:r>
              <a:endParaRPr lang="pt-PT" sz="1200" dirty="0">
                <a:solidFill>
                  <a:srgbClr val="C00000"/>
                </a:solidFill>
                <a:latin typeface="+mj-lt"/>
              </a:endParaRPr>
            </a:p>
          </p:txBody>
        </p:sp>
      </p:grpSp>
      <p:sp>
        <p:nvSpPr>
          <p:cNvPr id="25" name="CaixaDeTexto 24"/>
          <p:cNvSpPr txBox="1"/>
          <p:nvPr/>
        </p:nvSpPr>
        <p:spPr>
          <a:xfrm>
            <a:off x="1511870" y="264113"/>
            <a:ext cx="6290505" cy="369332"/>
          </a:xfrm>
          <a:prstGeom prst="rect">
            <a:avLst/>
          </a:prstGeom>
          <a:noFill/>
        </p:spPr>
        <p:txBody>
          <a:bodyPr wrap="none" rtlCol="0">
            <a:spAutoFit/>
          </a:bodyPr>
          <a:lstStyle/>
          <a:p>
            <a:pPr algn="ctr"/>
            <a:r>
              <a:rPr lang="en-US" b="1" dirty="0" smtClean="0">
                <a:latin typeface="Century Gothic" panose="020B0502020202020204" pitchFamily="34" charset="0"/>
              </a:rPr>
              <a:t>MICs (</a:t>
            </a:r>
            <a:r>
              <a:rPr lang="en-US" b="1" dirty="0" err="1" smtClean="0">
                <a:latin typeface="Century Gothic" panose="020B0502020202020204" pitchFamily="34" charset="0"/>
              </a:rPr>
              <a:t>mM</a:t>
            </a:r>
            <a:r>
              <a:rPr lang="en-US" b="1" dirty="0" smtClean="0">
                <a:latin typeface="Century Gothic" panose="020B0502020202020204" pitchFamily="34" charset="0"/>
              </a:rPr>
              <a:t>) </a:t>
            </a:r>
            <a:r>
              <a:rPr lang="en-US" b="1" dirty="0">
                <a:latin typeface="Century Gothic" panose="020B0502020202020204" pitchFamily="34" charset="0"/>
              </a:rPr>
              <a:t>of </a:t>
            </a:r>
            <a:r>
              <a:rPr lang="en-US" b="1" dirty="0" smtClean="0">
                <a:latin typeface="Century Gothic" panose="020B0502020202020204" pitchFamily="34" charset="0"/>
              </a:rPr>
              <a:t>Amp-OSILs </a:t>
            </a:r>
            <a:r>
              <a:rPr lang="en-US" b="1" dirty="0">
                <a:latin typeface="Century Gothic" panose="020B0502020202020204" pitchFamily="34" charset="0"/>
              </a:rPr>
              <a:t>against </a:t>
            </a:r>
            <a:r>
              <a:rPr lang="en-US" b="1" i="1" dirty="0" smtClean="0">
                <a:latin typeface="Century Gothic" panose="020B0502020202020204" pitchFamily="34" charset="0"/>
              </a:rPr>
              <a:t>E. coli</a:t>
            </a:r>
            <a:r>
              <a:rPr lang="en-US" b="1" dirty="0" smtClean="0">
                <a:latin typeface="Century Gothic" panose="020B0502020202020204" pitchFamily="34" charset="0"/>
              </a:rPr>
              <a:t> </a:t>
            </a:r>
            <a:r>
              <a:rPr lang="en-US" b="1" u="sng" dirty="0" smtClean="0">
                <a:latin typeface="Century Gothic" panose="020B0502020202020204" pitchFamily="34" charset="0"/>
              </a:rPr>
              <a:t>resistant </a:t>
            </a:r>
            <a:r>
              <a:rPr lang="en-US" b="1" dirty="0" smtClean="0">
                <a:latin typeface="Century Gothic" panose="020B0502020202020204" pitchFamily="34" charset="0"/>
              </a:rPr>
              <a:t>strains</a:t>
            </a:r>
            <a:endParaRPr lang="en-US" b="1" dirty="0" smtClean="0">
              <a:latin typeface="Century Gothic" panose="020B0502020202020204" pitchFamily="34" charset="0"/>
            </a:endParaRPr>
          </a:p>
        </p:txBody>
      </p:sp>
      <p:sp>
        <p:nvSpPr>
          <p:cNvPr id="31" name="CaixaDeTexto 30"/>
          <p:cNvSpPr txBox="1"/>
          <p:nvPr/>
        </p:nvSpPr>
        <p:spPr>
          <a:xfrm>
            <a:off x="1880492" y="4953000"/>
            <a:ext cx="5752208" cy="738664"/>
          </a:xfrm>
          <a:prstGeom prst="rect">
            <a:avLst/>
          </a:prstGeom>
          <a:noFill/>
          <a:ln>
            <a:solidFill>
              <a:srgbClr val="C00000"/>
            </a:solidFill>
          </a:ln>
        </p:spPr>
        <p:txBody>
          <a:bodyPr wrap="square" rtlCol="0">
            <a:spAutoFit/>
          </a:bodyPr>
          <a:lstStyle/>
          <a:p>
            <a:pPr algn="ctr">
              <a:lnSpc>
                <a:spcPct val="150000"/>
              </a:lnSpc>
            </a:pPr>
            <a:r>
              <a:rPr lang="en-US" sz="1400" dirty="0">
                <a:solidFill>
                  <a:srgbClr val="C00000"/>
                </a:solidFill>
                <a:latin typeface="Bahnschrift" panose="020B0502040204020203" pitchFamily="34" charset="0"/>
                <a:ea typeface="Tahoma" pitchFamily="34" charset="0"/>
                <a:cs typeface="Arial" pitchFamily="34" charset="0"/>
              </a:rPr>
              <a:t>[C</a:t>
            </a:r>
            <a:r>
              <a:rPr lang="en-US" sz="1400" baseline="-25000" dirty="0">
                <a:solidFill>
                  <a:srgbClr val="C00000"/>
                </a:solidFill>
                <a:latin typeface="Bahnschrift" panose="020B0502040204020203" pitchFamily="34" charset="0"/>
                <a:ea typeface="Tahoma" pitchFamily="34" charset="0"/>
                <a:cs typeface="Arial" pitchFamily="34" charset="0"/>
              </a:rPr>
              <a:t>16</a:t>
            </a:r>
            <a:r>
              <a:rPr lang="en-US" sz="1400" dirty="0">
                <a:solidFill>
                  <a:srgbClr val="C00000"/>
                </a:solidFill>
                <a:latin typeface="Bahnschrift" panose="020B0502040204020203" pitchFamily="34" charset="0"/>
                <a:ea typeface="Tahoma" pitchFamily="34" charset="0"/>
                <a:cs typeface="Arial" pitchFamily="34" charset="0"/>
              </a:rPr>
              <a:t>Pyr][</a:t>
            </a:r>
            <a:r>
              <a:rPr lang="en-US" sz="1400" dirty="0" smtClean="0">
                <a:solidFill>
                  <a:srgbClr val="C00000"/>
                </a:solidFill>
                <a:latin typeface="Bahnschrift" panose="020B0502040204020203" pitchFamily="34" charset="0"/>
                <a:ea typeface="Tahoma" pitchFamily="34" charset="0"/>
                <a:cs typeface="Arial" pitchFamily="34" charset="0"/>
              </a:rPr>
              <a:t>Amp] was </a:t>
            </a:r>
            <a:r>
              <a:rPr lang="en-US" sz="1400" dirty="0" smtClean="0">
                <a:solidFill>
                  <a:srgbClr val="C00000"/>
                </a:solidFill>
                <a:latin typeface="Bahnschrift" panose="020B0502040204020203" pitchFamily="34" charset="0"/>
                <a:ea typeface="Tahoma" pitchFamily="34" charset="0"/>
                <a:cs typeface="Arial" pitchFamily="34" charset="0"/>
              </a:rPr>
              <a:t>at least 100 to 1000 times more efficient </a:t>
            </a:r>
            <a:r>
              <a:rPr lang="en-US" sz="1400" dirty="0" smtClean="0">
                <a:solidFill>
                  <a:srgbClr val="C00000"/>
                </a:solidFill>
                <a:latin typeface="Bahnschrift" panose="020B0502040204020203" pitchFamily="34" charset="0"/>
                <a:ea typeface="Tahoma" pitchFamily="34" charset="0"/>
                <a:cs typeface="Arial" pitchFamily="34" charset="0"/>
              </a:rPr>
              <a:t>against two of the Ampicillin-</a:t>
            </a:r>
            <a:r>
              <a:rPr lang="en-US" sz="1400" i="1" dirty="0" smtClean="0">
                <a:solidFill>
                  <a:srgbClr val="C00000"/>
                </a:solidFill>
                <a:latin typeface="Bahnschrift" panose="020B0502040204020203" pitchFamily="34" charset="0"/>
                <a:ea typeface="Tahoma" pitchFamily="34" charset="0"/>
                <a:cs typeface="Arial" pitchFamily="34" charset="0"/>
              </a:rPr>
              <a:t>resistant</a:t>
            </a:r>
            <a:r>
              <a:rPr lang="en-US" sz="1400" dirty="0" smtClean="0">
                <a:solidFill>
                  <a:srgbClr val="C00000"/>
                </a:solidFill>
                <a:latin typeface="Bahnschrift" panose="020B0502040204020203" pitchFamily="34" charset="0"/>
                <a:ea typeface="Tahoma" pitchFamily="34" charset="0"/>
                <a:cs typeface="Arial" pitchFamily="34" charset="0"/>
              </a:rPr>
              <a:t> </a:t>
            </a:r>
            <a:r>
              <a:rPr lang="en-US" sz="1400" dirty="0" smtClean="0">
                <a:solidFill>
                  <a:srgbClr val="C00000"/>
                </a:solidFill>
                <a:latin typeface="Bahnschrift" panose="020B0502040204020203" pitchFamily="34" charset="0"/>
                <a:ea typeface="Tahoma" pitchFamily="34" charset="0"/>
                <a:cs typeface="Arial" pitchFamily="34" charset="0"/>
              </a:rPr>
              <a:t>E. coli strains tested in </a:t>
            </a:r>
            <a:r>
              <a:rPr lang="en-US" sz="1400" i="1" dirty="0" smtClean="0">
                <a:solidFill>
                  <a:srgbClr val="C00000"/>
                </a:solidFill>
                <a:latin typeface="Bahnschrift" panose="020B0502040204020203" pitchFamily="34" charset="0"/>
                <a:ea typeface="Tahoma" pitchFamily="34" charset="0"/>
                <a:cs typeface="Arial" pitchFamily="34" charset="0"/>
              </a:rPr>
              <a:t>in vitro </a:t>
            </a:r>
            <a:r>
              <a:rPr lang="en-US" sz="1400" dirty="0" smtClean="0">
                <a:solidFill>
                  <a:srgbClr val="C00000"/>
                </a:solidFill>
                <a:latin typeface="Bahnschrift" panose="020B0502040204020203" pitchFamily="34" charset="0"/>
                <a:ea typeface="Tahoma" pitchFamily="34" charset="0"/>
                <a:cs typeface="Arial" pitchFamily="34" charset="0"/>
              </a:rPr>
              <a:t>studies</a:t>
            </a:r>
            <a:endParaRPr lang="en-US" sz="1400" dirty="0" smtClean="0">
              <a:solidFill>
                <a:srgbClr val="C00000"/>
              </a:solidFill>
              <a:latin typeface="Bahnschrift" panose="020B0502040204020203" pitchFamily="34" charset="0"/>
            </a:endParaRPr>
          </a:p>
        </p:txBody>
      </p:sp>
      <p:sp>
        <p:nvSpPr>
          <p:cNvPr id="32" name="CaixaDeTexto 6"/>
          <p:cNvSpPr txBox="1">
            <a:spLocks noChangeArrowheads="1"/>
          </p:cNvSpPr>
          <p:nvPr/>
        </p:nvSpPr>
        <p:spPr bwMode="auto">
          <a:xfrm>
            <a:off x="6846038" y="5715000"/>
            <a:ext cx="2221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PT" altLang="pt-PT" sz="1400" i="1" dirty="0" smtClean="0">
                <a:solidFill>
                  <a:srgbClr val="000000"/>
                </a:solidFill>
                <a:latin typeface="+mj-lt"/>
              </a:rPr>
              <a:t>RSC Advances </a:t>
            </a:r>
            <a:r>
              <a:rPr lang="pt-PT" altLang="pt-PT" sz="1400" b="1" dirty="0" smtClean="0">
                <a:solidFill>
                  <a:srgbClr val="000000"/>
                </a:solidFill>
                <a:latin typeface="+mj-lt"/>
              </a:rPr>
              <a:t>2014</a:t>
            </a:r>
            <a:r>
              <a:rPr lang="pt-PT" altLang="pt-PT" sz="1400" dirty="0" smtClean="0">
                <a:solidFill>
                  <a:srgbClr val="000000"/>
                </a:solidFill>
                <a:latin typeface="+mj-lt"/>
              </a:rPr>
              <a:t>,</a:t>
            </a:r>
            <a:r>
              <a:rPr lang="pt-PT" altLang="pt-PT" sz="1400" i="1" dirty="0" smtClean="0">
                <a:solidFill>
                  <a:srgbClr val="000000"/>
                </a:solidFill>
                <a:latin typeface="+mj-lt"/>
              </a:rPr>
              <a:t> 4</a:t>
            </a:r>
            <a:r>
              <a:rPr lang="pt-PT" altLang="pt-PT" sz="1400" dirty="0" smtClean="0">
                <a:solidFill>
                  <a:srgbClr val="000000"/>
                </a:solidFill>
                <a:latin typeface="+mj-lt"/>
              </a:rPr>
              <a:t>, 4301</a:t>
            </a:r>
          </a:p>
        </p:txBody>
      </p:sp>
      <p:grpSp>
        <p:nvGrpSpPr>
          <p:cNvPr id="49" name="Grupo 48"/>
          <p:cNvGrpSpPr/>
          <p:nvPr/>
        </p:nvGrpSpPr>
        <p:grpSpPr>
          <a:xfrm>
            <a:off x="3616990" y="2386601"/>
            <a:ext cx="1043306" cy="980099"/>
            <a:chOff x="3616990" y="2386601"/>
            <a:chExt cx="1043306" cy="980099"/>
          </a:xfrm>
        </p:grpSpPr>
        <p:cxnSp>
          <p:nvCxnSpPr>
            <p:cNvPr id="14" name="Conexão reta 13"/>
            <p:cNvCxnSpPr/>
            <p:nvPr/>
          </p:nvCxnSpPr>
          <p:spPr>
            <a:xfrm flipH="1">
              <a:off x="4656173" y="2386601"/>
              <a:ext cx="4123" cy="841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a:off x="3616990" y="2386601"/>
              <a:ext cx="10130" cy="82903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exão reta 15"/>
            <p:cNvCxnSpPr>
              <a:endCxn id="18" idx="1"/>
            </p:cNvCxnSpPr>
            <p:nvPr/>
          </p:nvCxnSpPr>
          <p:spPr>
            <a:xfrm>
              <a:off x="3626359" y="3228201"/>
              <a:ext cx="96527"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Conexão reta 16"/>
            <p:cNvCxnSpPr>
              <a:endCxn id="18" idx="3"/>
            </p:cNvCxnSpPr>
            <p:nvPr/>
          </p:nvCxnSpPr>
          <p:spPr>
            <a:xfrm flipH="1">
              <a:off x="4476865" y="3228201"/>
              <a:ext cx="18053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3722886" y="3089701"/>
              <a:ext cx="753979"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100</a:t>
              </a:r>
              <a:endParaRPr lang="pt-PT" sz="1200" dirty="0">
                <a:solidFill>
                  <a:srgbClr val="C00000"/>
                </a:solidFill>
                <a:latin typeface="+mj-lt"/>
              </a:endParaRPr>
            </a:p>
          </p:txBody>
        </p:sp>
        <p:sp>
          <p:nvSpPr>
            <p:cNvPr id="34" name="CaixaDeTexto 33"/>
            <p:cNvSpPr txBox="1"/>
            <p:nvPr/>
          </p:nvSpPr>
          <p:spPr>
            <a:xfrm>
              <a:off x="3721308" y="2851473"/>
              <a:ext cx="675432"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10</a:t>
              </a:r>
              <a:endParaRPr lang="pt-PT" sz="1200" dirty="0">
                <a:solidFill>
                  <a:srgbClr val="C00000"/>
                </a:solidFill>
                <a:latin typeface="+mj-lt"/>
              </a:endParaRPr>
            </a:p>
          </p:txBody>
        </p:sp>
        <p:cxnSp>
          <p:nvCxnSpPr>
            <p:cNvPr id="35" name="Conexão reta 34"/>
            <p:cNvCxnSpPr/>
            <p:nvPr/>
          </p:nvCxnSpPr>
          <p:spPr>
            <a:xfrm>
              <a:off x="4332636" y="2386601"/>
              <a:ext cx="1239" cy="41692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Conexão reta 38"/>
            <p:cNvCxnSpPr>
              <a:endCxn id="34" idx="1"/>
            </p:cNvCxnSpPr>
            <p:nvPr/>
          </p:nvCxnSpPr>
          <p:spPr>
            <a:xfrm>
              <a:off x="3635153" y="2989372"/>
              <a:ext cx="86155" cy="6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Conexão reta 43"/>
            <p:cNvCxnSpPr/>
            <p:nvPr/>
          </p:nvCxnSpPr>
          <p:spPr>
            <a:xfrm>
              <a:off x="4403803" y="2985423"/>
              <a:ext cx="468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5" name="Conexão reta 44"/>
            <p:cNvCxnSpPr/>
            <p:nvPr/>
          </p:nvCxnSpPr>
          <p:spPr>
            <a:xfrm flipV="1">
              <a:off x="4332636" y="2798268"/>
              <a:ext cx="118001" cy="24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7" name="Conexão reta 46"/>
            <p:cNvCxnSpPr/>
            <p:nvPr/>
          </p:nvCxnSpPr>
          <p:spPr>
            <a:xfrm>
              <a:off x="4443757" y="2796696"/>
              <a:ext cx="1243" cy="2005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1" name="Grupo 60"/>
          <p:cNvGrpSpPr/>
          <p:nvPr/>
        </p:nvGrpSpPr>
        <p:grpSpPr>
          <a:xfrm>
            <a:off x="1036954" y="3972684"/>
            <a:ext cx="1043306" cy="980099"/>
            <a:chOff x="1036954" y="3972684"/>
            <a:chExt cx="1043306" cy="980099"/>
          </a:xfrm>
        </p:grpSpPr>
        <p:cxnSp>
          <p:nvCxnSpPr>
            <p:cNvPr id="50" name="Conexão reta 49"/>
            <p:cNvCxnSpPr/>
            <p:nvPr/>
          </p:nvCxnSpPr>
          <p:spPr>
            <a:xfrm flipH="1">
              <a:off x="2076137" y="3972684"/>
              <a:ext cx="4123" cy="841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1" name="Conexão reta 50"/>
            <p:cNvCxnSpPr/>
            <p:nvPr/>
          </p:nvCxnSpPr>
          <p:spPr>
            <a:xfrm>
              <a:off x="1036954" y="3972684"/>
              <a:ext cx="10130" cy="82903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2" name="Conexão reta 51"/>
            <p:cNvCxnSpPr>
              <a:endCxn id="54" idx="1"/>
            </p:cNvCxnSpPr>
            <p:nvPr/>
          </p:nvCxnSpPr>
          <p:spPr>
            <a:xfrm>
              <a:off x="1048544" y="4814284"/>
              <a:ext cx="468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3" name="Conexão reta 52"/>
            <p:cNvCxnSpPr>
              <a:endCxn id="54" idx="3"/>
            </p:cNvCxnSpPr>
            <p:nvPr/>
          </p:nvCxnSpPr>
          <p:spPr>
            <a:xfrm flipH="1">
              <a:off x="1948744" y="4814284"/>
              <a:ext cx="13084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1095378" y="4675784"/>
              <a:ext cx="853366"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100</a:t>
              </a:r>
              <a:r>
                <a:rPr lang="pt-PT" sz="1200" dirty="0" smtClean="0">
                  <a:solidFill>
                    <a:srgbClr val="C00000"/>
                  </a:solidFill>
                  <a:latin typeface="+mj-lt"/>
                </a:rPr>
                <a:t>0</a:t>
              </a:r>
              <a:endParaRPr lang="pt-PT" sz="1200" dirty="0">
                <a:solidFill>
                  <a:srgbClr val="C00000"/>
                </a:solidFill>
                <a:latin typeface="+mj-lt"/>
              </a:endParaRPr>
            </a:p>
          </p:txBody>
        </p:sp>
        <p:sp>
          <p:nvSpPr>
            <p:cNvPr id="55" name="CaixaDeTexto 54"/>
            <p:cNvSpPr txBox="1"/>
            <p:nvPr/>
          </p:nvSpPr>
          <p:spPr>
            <a:xfrm>
              <a:off x="1093205" y="4437556"/>
              <a:ext cx="753979"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100</a:t>
              </a:r>
              <a:endParaRPr lang="pt-PT" sz="1200" dirty="0">
                <a:solidFill>
                  <a:srgbClr val="C00000"/>
                </a:solidFill>
                <a:latin typeface="+mj-lt"/>
              </a:endParaRPr>
            </a:p>
          </p:txBody>
        </p:sp>
        <p:cxnSp>
          <p:nvCxnSpPr>
            <p:cNvPr id="56" name="Conexão reta 55"/>
            <p:cNvCxnSpPr/>
            <p:nvPr/>
          </p:nvCxnSpPr>
          <p:spPr>
            <a:xfrm>
              <a:off x="1752600" y="3972684"/>
              <a:ext cx="1239" cy="41692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7" name="Conexão reta 56"/>
            <p:cNvCxnSpPr>
              <a:endCxn id="55" idx="1"/>
            </p:cNvCxnSpPr>
            <p:nvPr/>
          </p:nvCxnSpPr>
          <p:spPr>
            <a:xfrm>
              <a:off x="1046323" y="4575455"/>
              <a:ext cx="46882" cy="6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a:off x="1823767" y="4571506"/>
              <a:ext cx="4683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9" name="Conexão reta 58"/>
            <p:cNvCxnSpPr/>
            <p:nvPr/>
          </p:nvCxnSpPr>
          <p:spPr>
            <a:xfrm flipV="1">
              <a:off x="1752600" y="4384351"/>
              <a:ext cx="118001" cy="24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Conexão reta 59"/>
            <p:cNvCxnSpPr/>
            <p:nvPr/>
          </p:nvCxnSpPr>
          <p:spPr>
            <a:xfrm>
              <a:off x="1863721" y="4382779"/>
              <a:ext cx="1243" cy="2005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62" name="CaixaDeTexto 61"/>
          <p:cNvSpPr txBox="1"/>
          <p:nvPr/>
        </p:nvSpPr>
        <p:spPr>
          <a:xfrm>
            <a:off x="31877" y="5688119"/>
            <a:ext cx="1197764" cy="253916"/>
          </a:xfrm>
          <a:prstGeom prst="rect">
            <a:avLst/>
          </a:prstGeom>
          <a:noFill/>
        </p:spPr>
        <p:txBody>
          <a:bodyPr wrap="none" rtlCol="0">
            <a:spAutoFit/>
          </a:bodyPr>
          <a:lstStyle/>
          <a:p>
            <a:r>
              <a:rPr lang="pt-PT" sz="1050" dirty="0" smtClean="0"/>
              <a:t>(</a:t>
            </a:r>
            <a:r>
              <a:rPr lang="pt-PT" sz="1050" dirty="0" err="1" smtClean="0"/>
              <a:t>Threshold</a:t>
            </a:r>
            <a:r>
              <a:rPr lang="pt-PT" sz="1050" dirty="0" smtClean="0"/>
              <a:t>: 5 </a:t>
            </a:r>
            <a:r>
              <a:rPr lang="pt-PT" sz="1050" dirty="0" err="1" smtClean="0"/>
              <a:t>mM</a:t>
            </a:r>
            <a:r>
              <a:rPr lang="pt-PT" sz="1050" dirty="0" smtClean="0"/>
              <a:t>)</a:t>
            </a:r>
            <a:endParaRPr lang="pt-PT" sz="1050" dirty="0"/>
          </a:p>
        </p:txBody>
      </p:sp>
    </p:spTree>
    <p:extLst>
      <p:ext uri="{BB962C8B-B14F-4D97-AF65-F5344CB8AC3E}">
        <p14:creationId xmlns:p14="http://schemas.microsoft.com/office/powerpoint/2010/main" val="1557986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14</a:t>
            </a:fld>
            <a:endParaRPr lang="fr-FR"/>
          </a:p>
        </p:txBody>
      </p:sp>
      <p:sp>
        <p:nvSpPr>
          <p:cNvPr id="7" name="CaixaDeTexto 6"/>
          <p:cNvSpPr txBox="1"/>
          <p:nvPr/>
        </p:nvSpPr>
        <p:spPr>
          <a:xfrm>
            <a:off x="1672809" y="419591"/>
            <a:ext cx="5798382" cy="369332"/>
          </a:xfrm>
          <a:prstGeom prst="rect">
            <a:avLst/>
          </a:prstGeom>
          <a:noFill/>
        </p:spPr>
        <p:txBody>
          <a:bodyPr wrap="none" rtlCol="0">
            <a:spAutoFit/>
          </a:bodyPr>
          <a:lstStyle/>
          <a:p>
            <a:r>
              <a:rPr lang="en-US" b="1" dirty="0" smtClean="0">
                <a:latin typeface="Century Gothic" panose="020B0502020202020204" pitchFamily="34" charset="0"/>
              </a:rPr>
              <a:t>Growth inhibition of resistant </a:t>
            </a:r>
            <a:r>
              <a:rPr lang="en-US" b="1" i="1" dirty="0" smtClean="0">
                <a:latin typeface="Century Gothic" panose="020B0502020202020204" pitchFamily="34" charset="0"/>
              </a:rPr>
              <a:t>E. coli </a:t>
            </a:r>
            <a:r>
              <a:rPr lang="en-US" b="1" dirty="0" smtClean="0">
                <a:latin typeface="Century Gothic" panose="020B0502020202020204" pitchFamily="34" charset="0"/>
              </a:rPr>
              <a:t>bacteria strains</a:t>
            </a:r>
          </a:p>
        </p:txBody>
      </p:sp>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34851"/>
            <a:ext cx="3480167" cy="255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533400" y="1223467"/>
            <a:ext cx="8367464" cy="323165"/>
          </a:xfrm>
          <a:prstGeom prst="rect">
            <a:avLst/>
          </a:prstGeom>
          <a:noFill/>
        </p:spPr>
        <p:txBody>
          <a:bodyPr wrap="square" rtlCol="0">
            <a:spAutoFit/>
          </a:bodyPr>
          <a:lstStyle/>
          <a:p>
            <a:r>
              <a:rPr lang="en-US" sz="1500" dirty="0" smtClean="0">
                <a:latin typeface="Century Gothic" panose="020B0502020202020204" pitchFamily="34" charset="0"/>
              </a:rPr>
              <a:t>The growth of </a:t>
            </a:r>
            <a:r>
              <a:rPr lang="en-US" sz="1500" i="1" dirty="0" smtClean="0">
                <a:latin typeface="Century Gothic" panose="020B0502020202020204" pitchFamily="34" charset="0"/>
              </a:rPr>
              <a:t>E. coli </a:t>
            </a:r>
            <a:r>
              <a:rPr lang="en-US" sz="1500" dirty="0" smtClean="0">
                <a:latin typeface="Century Gothic" panose="020B0502020202020204" pitchFamily="34" charset="0"/>
              </a:rPr>
              <a:t>TEM CTX M9 and CTX M2 was efficiently inhibited by</a:t>
            </a:r>
            <a:r>
              <a:rPr lang="en-US" sz="1500" dirty="0" smtClean="0">
                <a:latin typeface="Century Gothic" panose="020B0502020202020204" pitchFamily="34" charset="0"/>
                <a:ea typeface="Tahoma" pitchFamily="34" charset="0"/>
                <a:cs typeface="Arial" pitchFamily="34" charset="0"/>
              </a:rPr>
              <a:t> </a:t>
            </a:r>
            <a:r>
              <a:rPr lang="en-US" sz="1500" dirty="0">
                <a:latin typeface="Century Gothic" panose="020B0502020202020204" pitchFamily="34" charset="0"/>
                <a:ea typeface="Tahoma" pitchFamily="34" charset="0"/>
                <a:cs typeface="Arial" pitchFamily="34" charset="0"/>
              </a:rPr>
              <a:t>[C</a:t>
            </a:r>
            <a:r>
              <a:rPr lang="en-US" sz="1500" baseline="-25000" dirty="0">
                <a:latin typeface="Century Gothic" panose="020B0502020202020204" pitchFamily="34" charset="0"/>
                <a:ea typeface="Tahoma" pitchFamily="34" charset="0"/>
                <a:cs typeface="Arial" pitchFamily="34" charset="0"/>
              </a:rPr>
              <a:t>16</a:t>
            </a:r>
            <a:r>
              <a:rPr lang="en-US" sz="1500" dirty="0">
                <a:latin typeface="Century Gothic" panose="020B0502020202020204" pitchFamily="34" charset="0"/>
                <a:ea typeface="Tahoma" pitchFamily="34" charset="0"/>
                <a:cs typeface="Arial" pitchFamily="34" charset="0"/>
              </a:rPr>
              <a:t>Pyr][</a:t>
            </a:r>
            <a:r>
              <a:rPr lang="en-US" sz="1500" dirty="0" smtClean="0">
                <a:latin typeface="Century Gothic" panose="020B0502020202020204" pitchFamily="34" charset="0"/>
                <a:ea typeface="Tahoma" pitchFamily="34" charset="0"/>
                <a:cs typeface="Arial" pitchFamily="34" charset="0"/>
              </a:rPr>
              <a:t>Amp</a:t>
            </a:r>
            <a:r>
              <a:rPr lang="en-US" sz="1500" dirty="0" smtClean="0">
                <a:latin typeface="Century Gothic" panose="020B0502020202020204" pitchFamily="34" charset="0"/>
                <a:ea typeface="Tahoma" pitchFamily="34" charset="0"/>
                <a:cs typeface="Arial" pitchFamily="34" charset="0"/>
              </a:rPr>
              <a:t>]</a:t>
            </a:r>
            <a:endParaRPr lang="en-US" sz="1500" dirty="0" smtClean="0">
              <a:latin typeface="Century Gothic" panose="020B0502020202020204" pitchFamily="34" charset="0"/>
            </a:endParaRPr>
          </a:p>
        </p:txBody>
      </p:sp>
      <p:graphicFrame>
        <p:nvGraphicFramePr>
          <p:cNvPr id="10" name="Objecto 1"/>
          <p:cNvGraphicFramePr>
            <a:graphicFrameLocks noChangeAspect="1"/>
          </p:cNvGraphicFramePr>
          <p:nvPr>
            <p:extLst>
              <p:ext uri="{D42A27DB-BD31-4B8C-83A1-F6EECF244321}">
                <p14:modId xmlns:p14="http://schemas.microsoft.com/office/powerpoint/2010/main" val="800050181"/>
              </p:ext>
            </p:extLst>
          </p:nvPr>
        </p:nvGraphicFramePr>
        <p:xfrm>
          <a:off x="5480490" y="1814771"/>
          <a:ext cx="2759635" cy="1440160"/>
        </p:xfrm>
        <a:graphic>
          <a:graphicData uri="http://schemas.openxmlformats.org/presentationml/2006/ole">
            <mc:AlternateContent xmlns:mc="http://schemas.openxmlformats.org/markup-compatibility/2006">
              <mc:Choice xmlns:v="urn:schemas-microsoft-com:vml" Requires="v">
                <p:oleObj spid="_x0000_s4104" name="CS ChemDraw Drawing" r:id="rId5" imgW="2723249" imgH="1421167" progId="ChemDraw.Document.6.0">
                  <p:embed/>
                </p:oleObj>
              </mc:Choice>
              <mc:Fallback>
                <p:oleObj name="CS ChemDraw Drawing" r:id="rId5" imgW="2723249" imgH="1421167" progId="ChemDraw.Document.6.0">
                  <p:embed/>
                  <p:pic>
                    <p:nvPicPr>
                      <p:cNvPr id="0" name=""/>
                      <p:cNvPicPr/>
                      <p:nvPr/>
                    </p:nvPicPr>
                    <p:blipFill>
                      <a:blip r:embed="rId6"/>
                      <a:stretch>
                        <a:fillRect/>
                      </a:stretch>
                    </p:blipFill>
                    <p:spPr>
                      <a:xfrm>
                        <a:off x="5480490" y="1814771"/>
                        <a:ext cx="2759635" cy="1440160"/>
                      </a:xfrm>
                      <a:prstGeom prst="rect">
                        <a:avLst/>
                      </a:prstGeom>
                    </p:spPr>
                  </p:pic>
                </p:oleObj>
              </mc:Fallback>
            </mc:AlternateContent>
          </a:graphicData>
        </a:graphic>
      </p:graphicFrame>
      <p:sp>
        <p:nvSpPr>
          <p:cNvPr id="11" name="CaixaDeTexto 6"/>
          <p:cNvSpPr txBox="1">
            <a:spLocks noChangeArrowheads="1"/>
          </p:cNvSpPr>
          <p:nvPr/>
        </p:nvSpPr>
        <p:spPr bwMode="auto">
          <a:xfrm>
            <a:off x="6069163" y="4931588"/>
            <a:ext cx="2221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PT" altLang="pt-PT" sz="1400" i="1" dirty="0" smtClean="0">
                <a:solidFill>
                  <a:srgbClr val="000000"/>
                </a:solidFill>
                <a:latin typeface="+mj-lt"/>
              </a:rPr>
              <a:t>RSC Advances </a:t>
            </a:r>
            <a:r>
              <a:rPr lang="pt-PT" altLang="pt-PT" sz="1400" b="1" dirty="0" smtClean="0">
                <a:solidFill>
                  <a:srgbClr val="000000"/>
                </a:solidFill>
                <a:latin typeface="+mj-lt"/>
              </a:rPr>
              <a:t>2014</a:t>
            </a:r>
            <a:r>
              <a:rPr lang="pt-PT" altLang="pt-PT" sz="1400" dirty="0" smtClean="0">
                <a:solidFill>
                  <a:srgbClr val="000000"/>
                </a:solidFill>
                <a:latin typeface="+mj-lt"/>
              </a:rPr>
              <a:t>,</a:t>
            </a:r>
            <a:r>
              <a:rPr lang="pt-PT" altLang="pt-PT" sz="1400" i="1" dirty="0" smtClean="0">
                <a:solidFill>
                  <a:srgbClr val="000000"/>
                </a:solidFill>
                <a:latin typeface="+mj-lt"/>
              </a:rPr>
              <a:t> 4</a:t>
            </a:r>
            <a:r>
              <a:rPr lang="pt-PT" altLang="pt-PT" sz="1400" dirty="0" smtClean="0">
                <a:solidFill>
                  <a:srgbClr val="000000"/>
                </a:solidFill>
                <a:latin typeface="+mj-lt"/>
              </a:rPr>
              <a:t>, 4301</a:t>
            </a:r>
          </a:p>
        </p:txBody>
      </p:sp>
    </p:spTree>
    <p:extLst>
      <p:ext uri="{BB962C8B-B14F-4D97-AF65-F5344CB8AC3E}">
        <p14:creationId xmlns:p14="http://schemas.microsoft.com/office/powerpoint/2010/main" val="3865490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15</a:t>
            </a:fld>
            <a:endParaRPr lang="fr-FR"/>
          </a:p>
        </p:txBody>
      </p:sp>
      <p:graphicFrame>
        <p:nvGraphicFramePr>
          <p:cNvPr id="5" name="Objeto 4"/>
          <p:cNvGraphicFramePr>
            <a:graphicFrameLocks noChangeAspect="1"/>
          </p:cNvGraphicFramePr>
          <p:nvPr>
            <p:extLst>
              <p:ext uri="{D42A27DB-BD31-4B8C-83A1-F6EECF244321}">
                <p14:modId xmlns:p14="http://schemas.microsoft.com/office/powerpoint/2010/main" val="1130712342"/>
              </p:ext>
            </p:extLst>
          </p:nvPr>
        </p:nvGraphicFramePr>
        <p:xfrm>
          <a:off x="685800" y="990601"/>
          <a:ext cx="6604000" cy="4204254"/>
        </p:xfrm>
        <a:graphic>
          <a:graphicData uri="http://schemas.openxmlformats.org/presentationml/2006/ole">
            <mc:AlternateContent xmlns:mc="http://schemas.openxmlformats.org/markup-compatibility/2006">
              <mc:Choice xmlns:v="urn:schemas-microsoft-com:vml" Requires="v">
                <p:oleObj spid="_x0000_s8203" name="CS ChemDraw Drawing" r:id="rId4" imgW="7325825" imgH="4663230" progId="ChemDraw.Document.6.0">
                  <p:embed/>
                </p:oleObj>
              </mc:Choice>
              <mc:Fallback>
                <p:oleObj name="CS ChemDraw Drawing" r:id="rId4" imgW="7325825" imgH="4663230" progId="ChemDraw.Document.6.0">
                  <p:embed/>
                  <p:pic>
                    <p:nvPicPr>
                      <p:cNvPr id="0" name=""/>
                      <p:cNvPicPr/>
                      <p:nvPr/>
                    </p:nvPicPr>
                    <p:blipFill>
                      <a:blip r:embed="rId5"/>
                      <a:stretch>
                        <a:fillRect/>
                      </a:stretch>
                    </p:blipFill>
                    <p:spPr>
                      <a:xfrm>
                        <a:off x="685800" y="990601"/>
                        <a:ext cx="6604000" cy="4204254"/>
                      </a:xfrm>
                      <a:prstGeom prst="rect">
                        <a:avLst/>
                      </a:prstGeom>
                    </p:spPr>
                  </p:pic>
                </p:oleObj>
              </mc:Fallback>
            </mc:AlternateContent>
          </a:graphicData>
        </a:graphic>
      </p:graphicFrame>
      <p:sp>
        <p:nvSpPr>
          <p:cNvPr id="7" name="Retângulo 6"/>
          <p:cNvSpPr/>
          <p:nvPr/>
        </p:nvSpPr>
        <p:spPr>
          <a:xfrm>
            <a:off x="5119978" y="152400"/>
            <a:ext cx="3795422" cy="681003"/>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smtClean="0">
                <a:latin typeface="Bahnschrift" panose="020B0502040204020203" pitchFamily="34" charset="0"/>
              </a:rPr>
              <a:t>Penicillin</a:t>
            </a:r>
            <a:r>
              <a:rPr lang="pt-PT" sz="2000" b="1" dirty="0" smtClean="0">
                <a:latin typeface="Bahnschrift" panose="020B0502040204020203" pitchFamily="34" charset="0"/>
              </a:rPr>
              <a:t> </a:t>
            </a:r>
            <a:r>
              <a:rPr lang="pt-PT" sz="2000" b="1" dirty="0" err="1" smtClean="0">
                <a:latin typeface="Bahnschrift" panose="020B0502040204020203" pitchFamily="34" charset="0"/>
              </a:rPr>
              <a:t>and</a:t>
            </a:r>
            <a:r>
              <a:rPr lang="pt-PT" sz="2000" b="1" dirty="0" smtClean="0">
                <a:latin typeface="Bahnschrift" panose="020B0502040204020203" pitchFamily="34" charset="0"/>
              </a:rPr>
              <a:t> </a:t>
            </a:r>
            <a:r>
              <a:rPr lang="pt-PT" sz="2000" b="1" dirty="0" err="1" smtClean="0">
                <a:latin typeface="Bahnschrift" panose="020B0502040204020203" pitchFamily="34" charset="0"/>
              </a:rPr>
              <a:t>Amoxicillin</a:t>
            </a:r>
            <a:endParaRPr lang="pt-PT" sz="2000" b="1" dirty="0">
              <a:latin typeface="Bahnschrift" panose="020B0502040204020203" pitchFamily="34" charset="0"/>
            </a:endParaRPr>
          </a:p>
        </p:txBody>
      </p:sp>
      <p:sp>
        <p:nvSpPr>
          <p:cNvPr id="3" name="CaixaDeTexto 2"/>
          <p:cNvSpPr txBox="1"/>
          <p:nvPr/>
        </p:nvSpPr>
        <p:spPr>
          <a:xfrm>
            <a:off x="685800" y="5277958"/>
            <a:ext cx="7924800" cy="646331"/>
          </a:xfrm>
          <a:prstGeom prst="rect">
            <a:avLst/>
          </a:prstGeom>
          <a:noFill/>
          <a:ln>
            <a:solidFill>
              <a:srgbClr val="C00000"/>
            </a:solidFill>
          </a:ln>
        </p:spPr>
        <p:txBody>
          <a:bodyPr wrap="square" rtlCol="0">
            <a:spAutoFit/>
          </a:bodyPr>
          <a:lstStyle/>
          <a:p>
            <a:pPr algn="ctr"/>
            <a:r>
              <a:rPr lang="pt-PT" dirty="0" err="1" smtClean="0">
                <a:solidFill>
                  <a:srgbClr val="C00000"/>
                </a:solidFill>
                <a:latin typeface="Bahnschrift" panose="020B0502040204020203" pitchFamily="34" charset="0"/>
              </a:rPr>
              <a:t>Using</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the</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same</a:t>
            </a:r>
            <a:r>
              <a:rPr lang="pt-PT" dirty="0" smtClean="0">
                <a:solidFill>
                  <a:srgbClr val="C00000"/>
                </a:solidFill>
                <a:latin typeface="Bahnschrift" panose="020B0502040204020203" pitchFamily="34" charset="0"/>
              </a:rPr>
              <a:t> (for </a:t>
            </a:r>
            <a:r>
              <a:rPr lang="pt-PT" dirty="0" err="1" smtClean="0">
                <a:solidFill>
                  <a:srgbClr val="C00000"/>
                </a:solidFill>
                <a:latin typeface="Bahnschrift" panose="020B0502040204020203" pitchFamily="34" charset="0"/>
              </a:rPr>
              <a:t>Amoxicillin</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or</a:t>
            </a:r>
            <a:r>
              <a:rPr lang="pt-PT" dirty="0" smtClean="0">
                <a:solidFill>
                  <a:srgbClr val="C00000"/>
                </a:solidFill>
                <a:latin typeface="Bahnschrift" panose="020B0502040204020203" pitchFamily="34" charset="0"/>
              </a:rPr>
              <a:t> a </a:t>
            </a:r>
            <a:r>
              <a:rPr lang="pt-PT" dirty="0" err="1" smtClean="0">
                <a:solidFill>
                  <a:srgbClr val="C00000"/>
                </a:solidFill>
                <a:latin typeface="Bahnschrift" panose="020B0502040204020203" pitchFamily="34" charset="0"/>
              </a:rPr>
              <a:t>different</a:t>
            </a:r>
            <a:r>
              <a:rPr lang="pt-PT" dirty="0" smtClean="0">
                <a:solidFill>
                  <a:srgbClr val="C00000"/>
                </a:solidFill>
                <a:latin typeface="Bahnschrift" panose="020B0502040204020203" pitchFamily="34" charset="0"/>
              </a:rPr>
              <a:t> (for </a:t>
            </a:r>
            <a:r>
              <a:rPr lang="pt-PT" dirty="0" err="1" smtClean="0">
                <a:solidFill>
                  <a:srgbClr val="C00000"/>
                </a:solidFill>
                <a:latin typeface="Bahnschrift" panose="020B0502040204020203" pitchFamily="34" charset="0"/>
              </a:rPr>
              <a:t>Penicillin</a:t>
            </a:r>
            <a:r>
              <a:rPr lang="pt-PT" dirty="0" smtClean="0">
                <a:solidFill>
                  <a:srgbClr val="C00000"/>
                </a:solidFill>
                <a:latin typeface="Bahnschrift" panose="020B0502040204020203" pitchFamily="34" charset="0"/>
              </a:rPr>
              <a:t> G) </a:t>
            </a:r>
            <a:r>
              <a:rPr lang="pt-PT" dirty="0" err="1" smtClean="0">
                <a:solidFill>
                  <a:srgbClr val="C00000"/>
                </a:solidFill>
                <a:latin typeface="Bahnschrift" panose="020B0502040204020203" pitchFamily="34" charset="0"/>
              </a:rPr>
              <a:t>procedure</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hydrolized</a:t>
            </a:r>
            <a:r>
              <a:rPr lang="pt-PT" dirty="0" smtClean="0">
                <a:solidFill>
                  <a:srgbClr val="C00000"/>
                </a:solidFill>
                <a:latin typeface="Bahnschrift" panose="020B0502040204020203" pitchFamily="34" charset="0"/>
              </a:rPr>
              <a:t> (</a:t>
            </a:r>
            <a:r>
              <a:rPr lang="pt-PT" i="1" dirty="0" err="1" smtClean="0">
                <a:solidFill>
                  <a:srgbClr val="C00000"/>
                </a:solidFill>
                <a:latin typeface="Bahnschrift" panose="020B0502040204020203" pitchFamily="34" charset="0"/>
              </a:rPr>
              <a:t>secondary</a:t>
            </a:r>
            <a:r>
              <a:rPr lang="pt-PT" dirty="0" smtClean="0">
                <a:solidFill>
                  <a:srgbClr val="C00000"/>
                </a:solidFill>
                <a:latin typeface="Bahnschrift" panose="020B0502040204020203" pitchFamily="34" charset="0"/>
              </a:rPr>
              <a:t>) </a:t>
            </a:r>
            <a:r>
              <a:rPr lang="el-GR" dirty="0" smtClean="0">
                <a:solidFill>
                  <a:srgbClr val="C00000"/>
                </a:solidFill>
                <a:latin typeface="Bahnschrift" panose="020B0502040204020203" pitchFamily="34" charset="0"/>
              </a:rPr>
              <a:t>β</a:t>
            </a:r>
            <a:r>
              <a:rPr lang="pt-PT" dirty="0" smtClean="0">
                <a:solidFill>
                  <a:srgbClr val="C00000"/>
                </a:solidFill>
                <a:latin typeface="Bahnschrift" panose="020B0502040204020203" pitchFamily="34" charset="0"/>
              </a:rPr>
              <a:t>-lactam </a:t>
            </a:r>
            <a:r>
              <a:rPr lang="pt-PT" dirty="0" err="1" smtClean="0">
                <a:solidFill>
                  <a:srgbClr val="C00000"/>
                </a:solidFill>
                <a:latin typeface="Bahnschrift" panose="020B0502040204020203" pitchFamily="34" charset="0"/>
              </a:rPr>
              <a:t>antibiotic</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cations</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were</a:t>
            </a:r>
            <a:r>
              <a:rPr lang="pt-PT" dirty="0" smtClean="0">
                <a:solidFill>
                  <a:srgbClr val="C00000"/>
                </a:solidFill>
                <a:latin typeface="Bahnschrift" panose="020B0502040204020203" pitchFamily="34" charset="0"/>
              </a:rPr>
              <a:t> </a:t>
            </a:r>
            <a:r>
              <a:rPr lang="pt-PT" dirty="0" err="1" smtClean="0">
                <a:solidFill>
                  <a:srgbClr val="C00000"/>
                </a:solidFill>
                <a:latin typeface="Bahnschrift" panose="020B0502040204020203" pitchFamily="34" charset="0"/>
              </a:rPr>
              <a:t>obtained</a:t>
            </a:r>
            <a:endParaRPr lang="pt-PT" dirty="0">
              <a:solidFill>
                <a:srgbClr val="C00000"/>
              </a:solidFill>
              <a:latin typeface="Bahnschrift" panose="020B0502040204020203" pitchFamily="34" charset="0"/>
            </a:endParaRPr>
          </a:p>
        </p:txBody>
      </p:sp>
      <p:sp>
        <p:nvSpPr>
          <p:cNvPr id="8" name="TextBox 3"/>
          <p:cNvSpPr txBox="1"/>
          <p:nvPr/>
        </p:nvSpPr>
        <p:spPr>
          <a:xfrm>
            <a:off x="152400" y="1524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9" name="CaixaDeTexto 8"/>
          <p:cNvSpPr txBox="1"/>
          <p:nvPr/>
        </p:nvSpPr>
        <p:spPr>
          <a:xfrm>
            <a:off x="7993366" y="1746563"/>
            <a:ext cx="931665" cy="369332"/>
          </a:xfrm>
          <a:prstGeom prst="rect">
            <a:avLst/>
          </a:prstGeom>
          <a:noFill/>
        </p:spPr>
        <p:txBody>
          <a:bodyPr wrap="none" rtlCol="0">
            <a:spAutoFit/>
          </a:bodyPr>
          <a:lstStyle/>
          <a:p>
            <a:r>
              <a:rPr lang="pt-PT" baseline="30000" dirty="0" smtClean="0"/>
              <a:t>1</a:t>
            </a:r>
            <a:r>
              <a:rPr lang="pt-PT" dirty="0" smtClean="0"/>
              <a:t>H NMR</a:t>
            </a:r>
            <a:endParaRPr lang="pt-PT" dirty="0"/>
          </a:p>
        </p:txBody>
      </p:sp>
      <p:sp>
        <p:nvSpPr>
          <p:cNvPr id="10" name="CaixaDeTexto 9"/>
          <p:cNvSpPr txBox="1"/>
          <p:nvPr/>
        </p:nvSpPr>
        <p:spPr>
          <a:xfrm>
            <a:off x="7869428" y="2301581"/>
            <a:ext cx="989373" cy="369332"/>
          </a:xfrm>
          <a:prstGeom prst="rect">
            <a:avLst/>
          </a:prstGeom>
          <a:noFill/>
        </p:spPr>
        <p:txBody>
          <a:bodyPr wrap="none" rtlCol="0">
            <a:spAutoFit/>
          </a:bodyPr>
          <a:lstStyle/>
          <a:p>
            <a:r>
              <a:rPr lang="pt-PT" baseline="30000" dirty="0" smtClean="0"/>
              <a:t>13</a:t>
            </a:r>
            <a:r>
              <a:rPr lang="pt-PT" dirty="0" smtClean="0"/>
              <a:t>C NMR</a:t>
            </a:r>
            <a:endParaRPr lang="pt-PT" dirty="0"/>
          </a:p>
        </p:txBody>
      </p:sp>
      <p:sp>
        <p:nvSpPr>
          <p:cNvPr id="11" name="CaixaDeTexto 10"/>
          <p:cNvSpPr txBox="1"/>
          <p:nvPr/>
        </p:nvSpPr>
        <p:spPr>
          <a:xfrm>
            <a:off x="7883188" y="2854436"/>
            <a:ext cx="585417" cy="369332"/>
          </a:xfrm>
          <a:prstGeom prst="rect">
            <a:avLst/>
          </a:prstGeom>
          <a:noFill/>
        </p:spPr>
        <p:txBody>
          <a:bodyPr wrap="none" rtlCol="0">
            <a:spAutoFit/>
          </a:bodyPr>
          <a:lstStyle/>
          <a:p>
            <a:r>
              <a:rPr lang="pt-PT" dirty="0" smtClean="0"/>
              <a:t>FTIR</a:t>
            </a:r>
            <a:endParaRPr lang="pt-PT" dirty="0"/>
          </a:p>
        </p:txBody>
      </p:sp>
      <p:sp>
        <p:nvSpPr>
          <p:cNvPr id="12" name="CaixaDeTexto 11"/>
          <p:cNvSpPr txBox="1"/>
          <p:nvPr/>
        </p:nvSpPr>
        <p:spPr>
          <a:xfrm>
            <a:off x="7905976" y="3411532"/>
            <a:ext cx="1122295" cy="646331"/>
          </a:xfrm>
          <a:prstGeom prst="rect">
            <a:avLst/>
          </a:prstGeom>
          <a:noFill/>
        </p:spPr>
        <p:txBody>
          <a:bodyPr wrap="none" rtlCol="0">
            <a:spAutoFit/>
          </a:bodyPr>
          <a:lstStyle/>
          <a:p>
            <a:r>
              <a:rPr lang="pt-PT" dirty="0" smtClean="0"/>
              <a:t>Elemental</a:t>
            </a:r>
          </a:p>
          <a:p>
            <a:r>
              <a:rPr lang="pt-PT" dirty="0" err="1" smtClean="0"/>
              <a:t>analysis</a:t>
            </a:r>
            <a:endParaRPr lang="pt-PT" dirty="0"/>
          </a:p>
        </p:txBody>
      </p:sp>
      <p:sp>
        <p:nvSpPr>
          <p:cNvPr id="13" name="CaixaDeTexto 12"/>
          <p:cNvSpPr txBox="1"/>
          <p:nvPr/>
        </p:nvSpPr>
        <p:spPr>
          <a:xfrm>
            <a:off x="7912042" y="4114998"/>
            <a:ext cx="556563" cy="369332"/>
          </a:xfrm>
          <a:prstGeom prst="rect">
            <a:avLst/>
          </a:prstGeom>
          <a:noFill/>
        </p:spPr>
        <p:txBody>
          <a:bodyPr wrap="none" rtlCol="0">
            <a:spAutoFit/>
          </a:bodyPr>
          <a:lstStyle/>
          <a:p>
            <a:r>
              <a:rPr lang="pt-PT" dirty="0" smtClean="0"/>
              <a:t>DSC</a:t>
            </a:r>
            <a:endParaRPr lang="pt-PT" dirty="0"/>
          </a:p>
        </p:txBody>
      </p:sp>
      <p:pic>
        <p:nvPicPr>
          <p:cNvPr id="14" name="Picture 4" descr="Resultado de imagem para green tic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27" t="22070" r="16505" b="24176"/>
          <a:stretch/>
        </p:blipFill>
        <p:spPr bwMode="auto">
          <a:xfrm>
            <a:off x="7688565" y="1800600"/>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sultado de imagem para green tic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27" t="22070" r="16505" b="24176"/>
          <a:stretch/>
        </p:blipFill>
        <p:spPr bwMode="auto">
          <a:xfrm>
            <a:off x="7653519" y="2355618"/>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m para green tic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27" t="22070" r="16505" b="24176"/>
          <a:stretch/>
        </p:blipFill>
        <p:spPr bwMode="auto">
          <a:xfrm>
            <a:off x="7671472" y="2908473"/>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sultado de imagem para green tic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27" t="22070" r="16505" b="24176"/>
          <a:stretch/>
        </p:blipFill>
        <p:spPr bwMode="auto">
          <a:xfrm>
            <a:off x="7672215" y="3465569"/>
            <a:ext cx="304801" cy="2612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m para green tic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827" t="22070" r="16505" b="24176"/>
          <a:stretch/>
        </p:blipFill>
        <p:spPr bwMode="auto">
          <a:xfrm>
            <a:off x="7698969" y="4163478"/>
            <a:ext cx="304801" cy="2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0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p:cNvGrpSpPr/>
          <p:nvPr/>
        </p:nvGrpSpPr>
        <p:grpSpPr>
          <a:xfrm>
            <a:off x="4357342" y="2023099"/>
            <a:ext cx="1399640" cy="1052273"/>
            <a:chOff x="1370867" y="2023099"/>
            <a:chExt cx="1399640" cy="1052273"/>
          </a:xfrm>
        </p:grpSpPr>
        <p:cxnSp>
          <p:nvCxnSpPr>
            <p:cNvPr id="11" name="Conexão reta 10"/>
            <p:cNvCxnSpPr/>
            <p:nvPr/>
          </p:nvCxnSpPr>
          <p:spPr>
            <a:xfrm flipH="1">
              <a:off x="2761867" y="2060775"/>
              <a:ext cx="8640"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exão reta 11"/>
            <p:cNvCxnSpPr/>
            <p:nvPr/>
          </p:nvCxnSpPr>
          <p:spPr>
            <a:xfrm>
              <a:off x="1727200" y="2060775"/>
              <a:ext cx="5074"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Conexão reta 12"/>
            <p:cNvCxnSpPr>
              <a:endCxn id="15" idx="1"/>
            </p:cNvCxnSpPr>
            <p:nvPr/>
          </p:nvCxnSpPr>
          <p:spPr>
            <a:xfrm>
              <a:off x="1370867" y="2936872"/>
              <a:ext cx="497207"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Conexão reta 13"/>
            <p:cNvCxnSpPr>
              <a:endCxn id="15" idx="3"/>
            </p:cNvCxnSpPr>
            <p:nvPr/>
          </p:nvCxnSpPr>
          <p:spPr>
            <a:xfrm flipH="1">
              <a:off x="2543506" y="2936873"/>
              <a:ext cx="21981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868074" y="2798373"/>
              <a:ext cx="675432"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50</a:t>
              </a:r>
              <a:endParaRPr lang="pt-PT" sz="1200" dirty="0">
                <a:solidFill>
                  <a:srgbClr val="C00000"/>
                </a:solidFill>
                <a:latin typeface="+mj-lt"/>
              </a:endParaRPr>
            </a:p>
          </p:txBody>
        </p:sp>
        <p:sp>
          <p:nvSpPr>
            <p:cNvPr id="17" name="CaixaDeTexto 16"/>
            <p:cNvSpPr txBox="1"/>
            <p:nvPr/>
          </p:nvSpPr>
          <p:spPr>
            <a:xfrm>
              <a:off x="2112165" y="2521374"/>
              <a:ext cx="596886"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a:t>
              </a:r>
              <a:endParaRPr lang="pt-PT" sz="1200" dirty="0">
                <a:solidFill>
                  <a:srgbClr val="C00000"/>
                </a:solidFill>
                <a:latin typeface="+mj-lt"/>
              </a:endParaRPr>
            </a:p>
          </p:txBody>
        </p:sp>
        <p:cxnSp>
          <p:nvCxnSpPr>
            <p:cNvPr id="16" name="Conexão reta 15"/>
            <p:cNvCxnSpPr>
              <a:endCxn id="17" idx="3"/>
            </p:cNvCxnSpPr>
            <p:nvPr/>
          </p:nvCxnSpPr>
          <p:spPr>
            <a:xfrm flipH="1" flipV="1">
              <a:off x="2709051" y="2659874"/>
              <a:ext cx="10653" cy="12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H="1">
              <a:off x="2059348" y="2023099"/>
              <a:ext cx="1" cy="63228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Conexão reta 19"/>
            <p:cNvCxnSpPr>
              <a:endCxn id="17" idx="1"/>
            </p:cNvCxnSpPr>
            <p:nvPr/>
          </p:nvCxnSpPr>
          <p:spPr>
            <a:xfrm>
              <a:off x="2059348" y="2659873"/>
              <a:ext cx="52817"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8" name="Conexão reta 27"/>
            <p:cNvCxnSpPr/>
            <p:nvPr/>
          </p:nvCxnSpPr>
          <p:spPr>
            <a:xfrm>
              <a:off x="2709052" y="2654324"/>
              <a:ext cx="57961" cy="77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1370867" y="2026049"/>
              <a:ext cx="5074"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pic>
        <p:nvPicPr>
          <p:cNvPr id="6"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16</a:t>
            </a:fld>
            <a:endParaRPr lang="fr-FR"/>
          </a:p>
        </p:txBody>
      </p:sp>
      <p:sp>
        <p:nvSpPr>
          <p:cNvPr id="3" name="CaixaDeTexto 2"/>
          <p:cNvSpPr txBox="1"/>
          <p:nvPr/>
        </p:nvSpPr>
        <p:spPr>
          <a:xfrm>
            <a:off x="457200" y="304800"/>
            <a:ext cx="3929281" cy="369332"/>
          </a:xfrm>
          <a:prstGeom prst="rect">
            <a:avLst/>
          </a:prstGeom>
          <a:noFill/>
        </p:spPr>
        <p:txBody>
          <a:bodyPr wrap="none" rtlCol="0">
            <a:spAutoFit/>
          </a:bodyPr>
          <a:lstStyle/>
          <a:p>
            <a:r>
              <a:rPr lang="pt-PT" i="1" dirty="0" err="1" smtClean="0">
                <a:latin typeface="Bahnschrift" panose="020B0502040204020203" pitchFamily="34" charset="0"/>
              </a:rPr>
              <a:t>However</a:t>
            </a:r>
            <a:r>
              <a:rPr lang="pt-PT" i="1" dirty="0" smtClean="0">
                <a:latin typeface="Bahnschrift" panose="020B0502040204020203" pitchFamily="34" charset="0"/>
              </a:rPr>
              <a:t>, </a:t>
            </a:r>
            <a:r>
              <a:rPr lang="pt-PT" i="1" dirty="0" err="1" smtClean="0">
                <a:latin typeface="Bahnschrift" panose="020B0502040204020203" pitchFamily="34" charset="0"/>
              </a:rPr>
              <a:t>against</a:t>
            </a:r>
            <a:r>
              <a:rPr lang="pt-PT" i="1" dirty="0" smtClean="0">
                <a:latin typeface="Bahnschrift" panose="020B0502040204020203" pitchFamily="34" charset="0"/>
              </a:rPr>
              <a:t> </a:t>
            </a:r>
            <a:r>
              <a:rPr lang="pt-PT" i="1" dirty="0" err="1" smtClean="0">
                <a:latin typeface="Bahnschrift" panose="020B0502040204020203" pitchFamily="34" charset="0"/>
              </a:rPr>
              <a:t>resistant</a:t>
            </a:r>
            <a:r>
              <a:rPr lang="pt-PT" i="1" dirty="0" smtClean="0">
                <a:latin typeface="Bahnschrift" panose="020B0502040204020203" pitchFamily="34" charset="0"/>
              </a:rPr>
              <a:t> </a:t>
            </a:r>
            <a:r>
              <a:rPr lang="pt-PT" i="1" dirty="0" err="1" smtClean="0">
                <a:latin typeface="Bahnschrift" panose="020B0502040204020203" pitchFamily="34" charset="0"/>
              </a:rPr>
              <a:t>bacteria</a:t>
            </a:r>
            <a:r>
              <a:rPr lang="pt-PT" i="1" dirty="0" smtClean="0">
                <a:latin typeface="Bahnschrift" panose="020B0502040204020203" pitchFamily="34" charset="0"/>
              </a:rPr>
              <a:t>…</a:t>
            </a:r>
            <a:endParaRPr lang="pt-PT" i="1" dirty="0">
              <a:latin typeface="Bahnschrift" panose="020B0502040204020203" pitchFamily="34" charset="0"/>
            </a:endParaRPr>
          </a:p>
        </p:txBody>
      </p:sp>
      <p:pic>
        <p:nvPicPr>
          <p:cNvPr id="7" name="Imagem 6"/>
          <p:cNvPicPr>
            <a:picLocks noChangeAspect="1"/>
          </p:cNvPicPr>
          <p:nvPr/>
        </p:nvPicPr>
        <p:blipFill>
          <a:blip r:embed="rId3">
            <a:clrChange>
              <a:clrFrom>
                <a:srgbClr val="FFFFFF"/>
              </a:clrFrom>
              <a:clrTo>
                <a:srgbClr val="FFFFFF">
                  <a:alpha val="0"/>
                </a:srgbClr>
              </a:clrTo>
            </a:clrChange>
          </a:blip>
          <a:stretch>
            <a:fillRect/>
          </a:stretch>
        </p:blipFill>
        <p:spPr>
          <a:xfrm>
            <a:off x="3215075" y="762000"/>
            <a:ext cx="2737190" cy="1800000"/>
          </a:xfrm>
          <a:prstGeom prst="rect">
            <a:avLst/>
          </a:prstGeom>
        </p:spPr>
      </p:pic>
      <p:pic>
        <p:nvPicPr>
          <p:cNvPr id="8" name="Imagem 7"/>
          <p:cNvPicPr>
            <a:picLocks noChangeAspect="1"/>
          </p:cNvPicPr>
          <p:nvPr/>
        </p:nvPicPr>
        <p:blipFill>
          <a:blip r:embed="rId4"/>
          <a:stretch>
            <a:fillRect/>
          </a:stretch>
        </p:blipFill>
        <p:spPr>
          <a:xfrm>
            <a:off x="6256342" y="762000"/>
            <a:ext cx="2735258" cy="1800000"/>
          </a:xfrm>
          <a:prstGeom prst="rect">
            <a:avLst/>
          </a:prstGeom>
        </p:spPr>
      </p:pic>
      <p:grpSp>
        <p:nvGrpSpPr>
          <p:cNvPr id="81" name="Grupo 80"/>
          <p:cNvGrpSpPr/>
          <p:nvPr/>
        </p:nvGrpSpPr>
        <p:grpSpPr>
          <a:xfrm>
            <a:off x="7400003" y="2023099"/>
            <a:ext cx="1399640" cy="1052273"/>
            <a:chOff x="4413528" y="2023099"/>
            <a:chExt cx="1399640" cy="1052273"/>
          </a:xfrm>
        </p:grpSpPr>
        <p:cxnSp>
          <p:nvCxnSpPr>
            <p:cNvPr id="40" name="Conexão reta 39"/>
            <p:cNvCxnSpPr/>
            <p:nvPr/>
          </p:nvCxnSpPr>
          <p:spPr>
            <a:xfrm flipH="1">
              <a:off x="5804528" y="2060775"/>
              <a:ext cx="8640"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1" name="Conexão reta 40"/>
            <p:cNvCxnSpPr/>
            <p:nvPr/>
          </p:nvCxnSpPr>
          <p:spPr>
            <a:xfrm>
              <a:off x="4769861" y="2060775"/>
              <a:ext cx="19749" cy="58909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2" name="Conexão reta 41"/>
            <p:cNvCxnSpPr>
              <a:endCxn id="44" idx="1"/>
            </p:cNvCxnSpPr>
            <p:nvPr/>
          </p:nvCxnSpPr>
          <p:spPr>
            <a:xfrm>
              <a:off x="4413528" y="2936872"/>
              <a:ext cx="477971"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3" name="Conexão reta 42"/>
            <p:cNvCxnSpPr>
              <a:endCxn id="44" idx="3"/>
            </p:cNvCxnSpPr>
            <p:nvPr/>
          </p:nvCxnSpPr>
          <p:spPr>
            <a:xfrm flipH="1">
              <a:off x="5605404" y="2936873"/>
              <a:ext cx="20057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4" name="CaixaDeTexto 43"/>
            <p:cNvSpPr txBox="1"/>
            <p:nvPr/>
          </p:nvSpPr>
          <p:spPr>
            <a:xfrm>
              <a:off x="4891499" y="2798373"/>
              <a:ext cx="713905"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2,5</a:t>
              </a:r>
              <a:endParaRPr lang="pt-PT" sz="1200" dirty="0">
                <a:solidFill>
                  <a:srgbClr val="C00000"/>
                </a:solidFill>
                <a:latin typeface="+mj-lt"/>
              </a:endParaRPr>
            </a:p>
          </p:txBody>
        </p:sp>
        <p:sp>
          <p:nvSpPr>
            <p:cNvPr id="45" name="CaixaDeTexto 44"/>
            <p:cNvSpPr txBox="1"/>
            <p:nvPr/>
          </p:nvSpPr>
          <p:spPr>
            <a:xfrm>
              <a:off x="5121120" y="2521374"/>
              <a:ext cx="669866" cy="276999"/>
            </a:xfrm>
            <a:prstGeom prst="rect">
              <a:avLst/>
            </a:prstGeom>
            <a:noFill/>
          </p:spPr>
          <p:txBody>
            <a:bodyPr wrap="squar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50</a:t>
              </a:r>
              <a:endParaRPr lang="pt-PT" sz="1200" dirty="0">
                <a:solidFill>
                  <a:srgbClr val="C00000"/>
                </a:solidFill>
                <a:latin typeface="+mj-lt"/>
              </a:endParaRPr>
            </a:p>
          </p:txBody>
        </p:sp>
        <p:cxnSp>
          <p:nvCxnSpPr>
            <p:cNvPr id="46" name="Conexão reta 45"/>
            <p:cNvCxnSpPr>
              <a:endCxn id="45" idx="3"/>
            </p:cNvCxnSpPr>
            <p:nvPr/>
          </p:nvCxnSpPr>
          <p:spPr>
            <a:xfrm flipV="1">
              <a:off x="5762366" y="2659874"/>
              <a:ext cx="28620" cy="12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7" name="Conexão reta 46"/>
            <p:cNvCxnSpPr/>
            <p:nvPr/>
          </p:nvCxnSpPr>
          <p:spPr>
            <a:xfrm flipH="1">
              <a:off x="5102009" y="2023099"/>
              <a:ext cx="1" cy="63228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8" name="Conexão reta 47"/>
            <p:cNvCxnSpPr>
              <a:stCxn id="45" idx="1"/>
            </p:cNvCxnSpPr>
            <p:nvPr/>
          </p:nvCxnSpPr>
          <p:spPr>
            <a:xfrm flipH="1" flipV="1">
              <a:off x="4789611" y="2659873"/>
              <a:ext cx="331509"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0" name="Conexão reta 49"/>
            <p:cNvCxnSpPr/>
            <p:nvPr/>
          </p:nvCxnSpPr>
          <p:spPr>
            <a:xfrm>
              <a:off x="4413528" y="2026049"/>
              <a:ext cx="5074"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cxnSp>
        <p:nvCxnSpPr>
          <p:cNvPr id="60" name="Conexão reta 59"/>
          <p:cNvCxnSpPr/>
          <p:nvPr/>
        </p:nvCxnSpPr>
        <p:spPr>
          <a:xfrm flipH="1">
            <a:off x="2798576" y="2005544"/>
            <a:ext cx="8640"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Conexão reta 60"/>
          <p:cNvCxnSpPr/>
          <p:nvPr/>
        </p:nvCxnSpPr>
        <p:spPr>
          <a:xfrm>
            <a:off x="1763909" y="2005544"/>
            <a:ext cx="5074"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2" name="Conexão reta 61"/>
          <p:cNvCxnSpPr>
            <a:endCxn id="64" idx="1"/>
          </p:cNvCxnSpPr>
          <p:nvPr/>
        </p:nvCxnSpPr>
        <p:spPr>
          <a:xfrm>
            <a:off x="1763909" y="2881641"/>
            <a:ext cx="101600"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3" name="Conexão reta 62"/>
          <p:cNvCxnSpPr>
            <a:endCxn id="64" idx="3"/>
          </p:cNvCxnSpPr>
          <p:nvPr/>
        </p:nvCxnSpPr>
        <p:spPr>
          <a:xfrm flipH="1">
            <a:off x="2619489" y="2881642"/>
            <a:ext cx="18053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4" name="CaixaDeTexto 63"/>
          <p:cNvSpPr txBox="1"/>
          <p:nvPr/>
        </p:nvSpPr>
        <p:spPr>
          <a:xfrm>
            <a:off x="1865509" y="2743142"/>
            <a:ext cx="753980"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500</a:t>
            </a:r>
            <a:endParaRPr lang="pt-PT" sz="1200" dirty="0">
              <a:solidFill>
                <a:srgbClr val="C00000"/>
              </a:solidFill>
              <a:latin typeface="+mj-lt"/>
            </a:endParaRPr>
          </a:p>
        </p:txBody>
      </p:sp>
      <p:sp>
        <p:nvSpPr>
          <p:cNvPr id="65" name="CaixaDeTexto 64"/>
          <p:cNvSpPr txBox="1"/>
          <p:nvPr/>
        </p:nvSpPr>
        <p:spPr>
          <a:xfrm>
            <a:off x="2148874" y="2466143"/>
            <a:ext cx="596886"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a:t>
            </a:r>
            <a:endParaRPr lang="pt-PT" sz="1200" dirty="0">
              <a:solidFill>
                <a:srgbClr val="C00000"/>
              </a:solidFill>
              <a:latin typeface="+mj-lt"/>
            </a:endParaRPr>
          </a:p>
        </p:txBody>
      </p:sp>
      <p:cxnSp>
        <p:nvCxnSpPr>
          <p:cNvPr id="66" name="Conexão reta 65"/>
          <p:cNvCxnSpPr>
            <a:endCxn id="65" idx="3"/>
          </p:cNvCxnSpPr>
          <p:nvPr/>
        </p:nvCxnSpPr>
        <p:spPr>
          <a:xfrm flipH="1" flipV="1">
            <a:off x="2745760" y="2604643"/>
            <a:ext cx="10653" cy="120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7" name="Conexão reta 66"/>
          <p:cNvCxnSpPr/>
          <p:nvPr/>
        </p:nvCxnSpPr>
        <p:spPr>
          <a:xfrm flipH="1">
            <a:off x="2096057" y="1967868"/>
            <a:ext cx="1" cy="63228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8" name="Conexão reta 67"/>
          <p:cNvCxnSpPr>
            <a:endCxn id="65" idx="1"/>
          </p:cNvCxnSpPr>
          <p:nvPr/>
        </p:nvCxnSpPr>
        <p:spPr>
          <a:xfrm>
            <a:off x="2096057" y="2604642"/>
            <a:ext cx="52817"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a:off x="2745761" y="2599093"/>
            <a:ext cx="57961" cy="77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 name="Imagem 8"/>
          <p:cNvPicPr>
            <a:picLocks noChangeAspect="1"/>
          </p:cNvPicPr>
          <p:nvPr/>
        </p:nvPicPr>
        <p:blipFill>
          <a:blip r:embed="rId5">
            <a:clrChange>
              <a:clrFrom>
                <a:srgbClr val="FFFFFF"/>
              </a:clrFrom>
              <a:clrTo>
                <a:srgbClr val="FFFFFF">
                  <a:alpha val="0"/>
                </a:srgbClr>
              </a:clrTo>
            </a:clrChange>
          </a:blip>
          <a:stretch>
            <a:fillRect/>
          </a:stretch>
        </p:blipFill>
        <p:spPr>
          <a:xfrm>
            <a:off x="283291" y="706769"/>
            <a:ext cx="2733197" cy="1800000"/>
          </a:xfrm>
          <a:prstGeom prst="rect">
            <a:avLst/>
          </a:prstGeom>
        </p:spPr>
      </p:pic>
      <p:pic>
        <p:nvPicPr>
          <p:cNvPr id="74" name="Imagem 73"/>
          <p:cNvPicPr>
            <a:picLocks noChangeAspect="1"/>
          </p:cNvPicPr>
          <p:nvPr/>
        </p:nvPicPr>
        <p:blipFill>
          <a:blip r:embed="rId6">
            <a:clrChange>
              <a:clrFrom>
                <a:srgbClr val="FFFFFF"/>
              </a:clrFrom>
              <a:clrTo>
                <a:srgbClr val="FFFFFF">
                  <a:alpha val="0"/>
                </a:srgbClr>
              </a:clrTo>
            </a:clrChange>
          </a:blip>
          <a:stretch>
            <a:fillRect/>
          </a:stretch>
        </p:blipFill>
        <p:spPr>
          <a:xfrm>
            <a:off x="3305439" y="3610200"/>
            <a:ext cx="2646826" cy="1800000"/>
          </a:xfrm>
          <a:prstGeom prst="rect">
            <a:avLst/>
          </a:prstGeom>
        </p:spPr>
      </p:pic>
      <p:sp>
        <p:nvSpPr>
          <p:cNvPr id="75" name="Retângulo 74"/>
          <p:cNvSpPr/>
          <p:nvPr/>
        </p:nvSpPr>
        <p:spPr>
          <a:xfrm>
            <a:off x="6553200" y="304800"/>
            <a:ext cx="2362200" cy="37322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smtClean="0">
                <a:latin typeface="Bahnschrift" panose="020B0502040204020203" pitchFamily="34" charset="0"/>
              </a:rPr>
              <a:t>Amoxicillin-OSILs</a:t>
            </a:r>
            <a:endParaRPr lang="pt-PT" sz="2000" b="1" dirty="0">
              <a:latin typeface="Bahnschrift" panose="020B0502040204020203" pitchFamily="34" charset="0"/>
            </a:endParaRPr>
          </a:p>
        </p:txBody>
      </p:sp>
      <p:sp>
        <p:nvSpPr>
          <p:cNvPr id="76" name="Retângulo 75"/>
          <p:cNvSpPr/>
          <p:nvPr/>
        </p:nvSpPr>
        <p:spPr>
          <a:xfrm>
            <a:off x="6553200" y="3235479"/>
            <a:ext cx="2362200" cy="37472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smtClean="0">
                <a:latin typeface="Bahnschrift" panose="020B0502040204020203" pitchFamily="34" charset="0"/>
              </a:rPr>
              <a:t>Penicillin-OSILs</a:t>
            </a:r>
            <a:endParaRPr lang="pt-PT" sz="2000" b="1" dirty="0">
              <a:latin typeface="Bahnschrift" panose="020B0502040204020203" pitchFamily="34" charset="0"/>
            </a:endParaRPr>
          </a:p>
        </p:txBody>
      </p:sp>
      <p:pic>
        <p:nvPicPr>
          <p:cNvPr id="78" name="Imagem 77"/>
          <p:cNvPicPr>
            <a:picLocks noChangeAspect="1"/>
          </p:cNvPicPr>
          <p:nvPr/>
        </p:nvPicPr>
        <p:blipFill>
          <a:blip r:embed="rId7"/>
          <a:stretch>
            <a:fillRect/>
          </a:stretch>
        </p:blipFill>
        <p:spPr>
          <a:xfrm>
            <a:off x="6256342" y="3610200"/>
            <a:ext cx="2699133" cy="1800000"/>
          </a:xfrm>
          <a:prstGeom prst="rect">
            <a:avLst/>
          </a:prstGeom>
        </p:spPr>
      </p:pic>
      <p:pic>
        <p:nvPicPr>
          <p:cNvPr id="80" name="Imagem 79"/>
          <p:cNvPicPr>
            <a:picLocks noChangeAspect="1"/>
          </p:cNvPicPr>
          <p:nvPr/>
        </p:nvPicPr>
        <p:blipFill>
          <a:blip r:embed="rId8"/>
          <a:stretch>
            <a:fillRect/>
          </a:stretch>
        </p:blipFill>
        <p:spPr>
          <a:xfrm>
            <a:off x="283290" y="3602516"/>
            <a:ext cx="2733198" cy="1800000"/>
          </a:xfrm>
          <a:prstGeom prst="rect">
            <a:avLst/>
          </a:prstGeom>
        </p:spPr>
      </p:pic>
      <p:cxnSp>
        <p:nvCxnSpPr>
          <p:cNvPr id="83" name="Conexão reta 82"/>
          <p:cNvCxnSpPr/>
          <p:nvPr/>
        </p:nvCxnSpPr>
        <p:spPr>
          <a:xfrm flipH="1">
            <a:off x="5789333" y="4979189"/>
            <a:ext cx="9127"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4" name="Conexão reta 83"/>
          <p:cNvCxnSpPr/>
          <p:nvPr/>
        </p:nvCxnSpPr>
        <p:spPr>
          <a:xfrm>
            <a:off x="4615253" y="4979189"/>
            <a:ext cx="20862" cy="58909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5" name="Conexão reta 84"/>
          <p:cNvCxnSpPr>
            <a:endCxn id="87" idx="1"/>
          </p:cNvCxnSpPr>
          <p:nvPr/>
        </p:nvCxnSpPr>
        <p:spPr>
          <a:xfrm>
            <a:off x="4319975" y="5855286"/>
            <a:ext cx="504896"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Conexão reta 85"/>
          <p:cNvCxnSpPr>
            <a:endCxn id="87" idx="3"/>
          </p:cNvCxnSpPr>
          <p:nvPr/>
        </p:nvCxnSpPr>
        <p:spPr>
          <a:xfrm flipH="1">
            <a:off x="5578992" y="5855287"/>
            <a:ext cx="21187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7" name="CaixaDeTexto 86"/>
          <p:cNvSpPr txBox="1"/>
          <p:nvPr/>
        </p:nvSpPr>
        <p:spPr>
          <a:xfrm>
            <a:off x="4824871" y="5716787"/>
            <a:ext cx="754121" cy="276999"/>
          </a:xfrm>
          <a:prstGeom prst="rect">
            <a:avLst/>
          </a:prstGeom>
          <a:noFill/>
        </p:spPr>
        <p:txBody>
          <a:bodyPr wrap="non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2,5</a:t>
            </a:r>
            <a:endParaRPr lang="pt-PT" sz="1200" dirty="0">
              <a:solidFill>
                <a:srgbClr val="C00000"/>
              </a:solidFill>
              <a:latin typeface="+mj-lt"/>
            </a:endParaRPr>
          </a:p>
        </p:txBody>
      </p:sp>
      <p:sp>
        <p:nvSpPr>
          <p:cNvPr id="88" name="CaixaDeTexto 87"/>
          <p:cNvSpPr txBox="1"/>
          <p:nvPr/>
        </p:nvSpPr>
        <p:spPr>
          <a:xfrm>
            <a:off x="5067427" y="5439788"/>
            <a:ext cx="707601" cy="276999"/>
          </a:xfrm>
          <a:prstGeom prst="rect">
            <a:avLst/>
          </a:prstGeom>
          <a:noFill/>
        </p:spPr>
        <p:txBody>
          <a:bodyPr wrap="squar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a:t>
            </a:r>
            <a:endParaRPr lang="pt-PT" sz="1200" dirty="0">
              <a:solidFill>
                <a:srgbClr val="C00000"/>
              </a:solidFill>
              <a:latin typeface="+mj-lt"/>
            </a:endParaRPr>
          </a:p>
        </p:txBody>
      </p:sp>
      <p:cxnSp>
        <p:nvCxnSpPr>
          <p:cNvPr id="89" name="Conexão reta 88"/>
          <p:cNvCxnSpPr>
            <a:endCxn id="88" idx="3"/>
          </p:cNvCxnSpPr>
          <p:nvPr/>
        </p:nvCxnSpPr>
        <p:spPr>
          <a:xfrm flipV="1">
            <a:off x="5744796" y="5578288"/>
            <a:ext cx="30232" cy="12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H="1">
            <a:off x="4905764" y="4941513"/>
            <a:ext cx="1" cy="63228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1" name="Conexão reta 90"/>
          <p:cNvCxnSpPr>
            <a:stCxn id="88" idx="1"/>
          </p:cNvCxnSpPr>
          <p:nvPr/>
        </p:nvCxnSpPr>
        <p:spPr>
          <a:xfrm flipH="1">
            <a:off x="4636115" y="5578288"/>
            <a:ext cx="4313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2" name="Conexão reta 91"/>
          <p:cNvCxnSpPr/>
          <p:nvPr/>
        </p:nvCxnSpPr>
        <p:spPr>
          <a:xfrm>
            <a:off x="4319975" y="4944463"/>
            <a:ext cx="5360"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3" name="Conexão reta 102"/>
          <p:cNvCxnSpPr/>
          <p:nvPr/>
        </p:nvCxnSpPr>
        <p:spPr>
          <a:xfrm flipH="1">
            <a:off x="8777675" y="4972151"/>
            <a:ext cx="1" cy="59044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Conexão reta 103"/>
          <p:cNvCxnSpPr/>
          <p:nvPr/>
        </p:nvCxnSpPr>
        <p:spPr>
          <a:xfrm>
            <a:off x="7594468" y="4972151"/>
            <a:ext cx="20862" cy="58909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6" name="CaixaDeTexto 105"/>
          <p:cNvSpPr txBox="1"/>
          <p:nvPr/>
        </p:nvSpPr>
        <p:spPr>
          <a:xfrm>
            <a:off x="8046642" y="5432750"/>
            <a:ext cx="707601" cy="276999"/>
          </a:xfrm>
          <a:prstGeom prst="rect">
            <a:avLst/>
          </a:prstGeom>
          <a:noFill/>
        </p:spPr>
        <p:txBody>
          <a:bodyPr wrap="squar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a:t>
            </a:r>
            <a:endParaRPr lang="pt-PT" sz="1200" dirty="0">
              <a:solidFill>
                <a:srgbClr val="C00000"/>
              </a:solidFill>
              <a:latin typeface="+mj-lt"/>
            </a:endParaRPr>
          </a:p>
        </p:txBody>
      </p:sp>
      <p:cxnSp>
        <p:nvCxnSpPr>
          <p:cNvPr id="107" name="Conexão reta 106"/>
          <p:cNvCxnSpPr>
            <a:endCxn id="106" idx="3"/>
          </p:cNvCxnSpPr>
          <p:nvPr/>
        </p:nvCxnSpPr>
        <p:spPr>
          <a:xfrm flipV="1">
            <a:off x="8724011" y="5571250"/>
            <a:ext cx="30232" cy="12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Conexão reta 107"/>
          <p:cNvCxnSpPr/>
          <p:nvPr/>
        </p:nvCxnSpPr>
        <p:spPr>
          <a:xfrm flipH="1">
            <a:off x="7884979" y="4934475"/>
            <a:ext cx="1" cy="63228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Conexão reta 108"/>
          <p:cNvCxnSpPr>
            <a:stCxn id="106" idx="1"/>
          </p:cNvCxnSpPr>
          <p:nvPr/>
        </p:nvCxnSpPr>
        <p:spPr>
          <a:xfrm flipH="1">
            <a:off x="7615330" y="5571250"/>
            <a:ext cx="4313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1" name="Conexão reta 110"/>
          <p:cNvCxnSpPr/>
          <p:nvPr/>
        </p:nvCxnSpPr>
        <p:spPr>
          <a:xfrm flipH="1">
            <a:off x="2823125" y="4968869"/>
            <a:ext cx="9127"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2" name="Conexão reta 111"/>
          <p:cNvCxnSpPr/>
          <p:nvPr/>
        </p:nvCxnSpPr>
        <p:spPr>
          <a:xfrm>
            <a:off x="1649045" y="4968869"/>
            <a:ext cx="20862" cy="58909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3" name="Conexão reta 112"/>
          <p:cNvCxnSpPr/>
          <p:nvPr/>
        </p:nvCxnSpPr>
        <p:spPr>
          <a:xfrm>
            <a:off x="1353767" y="5844966"/>
            <a:ext cx="504896" cy="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4" name="Conexão reta 113"/>
          <p:cNvCxnSpPr/>
          <p:nvPr/>
        </p:nvCxnSpPr>
        <p:spPr>
          <a:xfrm flipH="1">
            <a:off x="2612784" y="5844967"/>
            <a:ext cx="21187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5" name="CaixaDeTexto 114"/>
          <p:cNvSpPr txBox="1"/>
          <p:nvPr/>
        </p:nvSpPr>
        <p:spPr>
          <a:xfrm>
            <a:off x="2101219" y="5429468"/>
            <a:ext cx="707601" cy="276999"/>
          </a:xfrm>
          <a:prstGeom prst="rect">
            <a:avLst/>
          </a:prstGeom>
          <a:noFill/>
        </p:spPr>
        <p:txBody>
          <a:bodyPr wrap="squar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50</a:t>
            </a:r>
            <a:endParaRPr lang="pt-PT" sz="1200" dirty="0">
              <a:solidFill>
                <a:srgbClr val="C00000"/>
              </a:solidFill>
              <a:latin typeface="+mj-lt"/>
            </a:endParaRPr>
          </a:p>
        </p:txBody>
      </p:sp>
      <p:cxnSp>
        <p:nvCxnSpPr>
          <p:cNvPr id="116" name="Conexão reta 115"/>
          <p:cNvCxnSpPr>
            <a:endCxn id="115" idx="3"/>
          </p:cNvCxnSpPr>
          <p:nvPr/>
        </p:nvCxnSpPr>
        <p:spPr>
          <a:xfrm flipV="1">
            <a:off x="2778588" y="5567968"/>
            <a:ext cx="30232" cy="12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7" name="Conexão reta 116"/>
          <p:cNvCxnSpPr/>
          <p:nvPr/>
        </p:nvCxnSpPr>
        <p:spPr>
          <a:xfrm flipH="1">
            <a:off x="1939556" y="4931193"/>
            <a:ext cx="1" cy="63228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8" name="Conexão reta 117"/>
          <p:cNvCxnSpPr>
            <a:stCxn id="115" idx="1"/>
          </p:cNvCxnSpPr>
          <p:nvPr/>
        </p:nvCxnSpPr>
        <p:spPr>
          <a:xfrm flipH="1">
            <a:off x="1669907" y="5567968"/>
            <a:ext cx="43131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9" name="Conexão reta 118"/>
          <p:cNvCxnSpPr/>
          <p:nvPr/>
        </p:nvCxnSpPr>
        <p:spPr>
          <a:xfrm>
            <a:off x="1353767" y="4934143"/>
            <a:ext cx="5360" cy="87609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1" name="CaixaDeTexto 120"/>
          <p:cNvSpPr txBox="1"/>
          <p:nvPr/>
        </p:nvSpPr>
        <p:spPr>
          <a:xfrm>
            <a:off x="1884559" y="5714369"/>
            <a:ext cx="707601" cy="276999"/>
          </a:xfrm>
          <a:prstGeom prst="rect">
            <a:avLst/>
          </a:prstGeom>
          <a:noFill/>
        </p:spPr>
        <p:txBody>
          <a:bodyPr wrap="square" lIns="36000" rIns="36000" rtlCol="0">
            <a:spAutoFit/>
          </a:bodyPr>
          <a:lstStyle/>
          <a:p>
            <a:pPr algn="ctr"/>
            <a:r>
              <a:rPr lang="pt-PT" sz="1200" dirty="0" smtClean="0">
                <a:solidFill>
                  <a:srgbClr val="C00000"/>
                </a:solidFill>
                <a:latin typeface="+mj-lt"/>
              </a:rPr>
              <a:t>RDIC </a:t>
            </a:r>
            <a:r>
              <a:rPr lang="pt-PT" sz="1200" dirty="0" smtClean="0">
                <a:solidFill>
                  <a:srgbClr val="C00000"/>
                </a:solidFill>
                <a:latin typeface="+mj-lt"/>
                <a:cs typeface="Times New Roman" panose="02020603050405020304" pitchFamily="18" charset="0"/>
              </a:rPr>
              <a:t>≥ 2,5</a:t>
            </a:r>
            <a:endParaRPr lang="pt-PT" sz="1200" dirty="0">
              <a:solidFill>
                <a:srgbClr val="C00000"/>
              </a:solidFill>
              <a:latin typeface="+mj-lt"/>
            </a:endParaRPr>
          </a:p>
        </p:txBody>
      </p:sp>
      <p:sp>
        <p:nvSpPr>
          <p:cNvPr id="123" name="CaixaDeTexto 122"/>
          <p:cNvSpPr txBox="1"/>
          <p:nvPr/>
        </p:nvSpPr>
        <p:spPr>
          <a:xfrm>
            <a:off x="156003" y="3120383"/>
            <a:ext cx="1300356" cy="253916"/>
          </a:xfrm>
          <a:prstGeom prst="rect">
            <a:avLst/>
          </a:prstGeom>
          <a:noFill/>
        </p:spPr>
        <p:txBody>
          <a:bodyPr wrap="none" rtlCol="0">
            <a:spAutoFit/>
          </a:bodyPr>
          <a:lstStyle/>
          <a:p>
            <a:r>
              <a:rPr lang="pt-PT" sz="1050" dirty="0" smtClean="0"/>
              <a:t>(</a:t>
            </a:r>
            <a:r>
              <a:rPr lang="pt-PT" sz="1050" dirty="0" err="1" smtClean="0"/>
              <a:t>Threshold</a:t>
            </a:r>
            <a:r>
              <a:rPr lang="pt-PT" sz="1050" dirty="0" smtClean="0"/>
              <a:t>: 2,5 </a:t>
            </a:r>
            <a:r>
              <a:rPr lang="pt-PT" sz="1050" dirty="0" err="1" smtClean="0"/>
              <a:t>mM</a:t>
            </a:r>
            <a:r>
              <a:rPr lang="pt-PT" sz="1050" dirty="0" smtClean="0"/>
              <a:t>)</a:t>
            </a:r>
            <a:endParaRPr lang="pt-PT" sz="1050" dirty="0"/>
          </a:p>
        </p:txBody>
      </p:sp>
    </p:spTree>
    <p:extLst>
      <p:ext uri="{BB962C8B-B14F-4D97-AF65-F5344CB8AC3E}">
        <p14:creationId xmlns:p14="http://schemas.microsoft.com/office/powerpoint/2010/main" val="4688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15900"/>
            <a:ext cx="8153400" cy="461665"/>
          </a:xfrm>
          <a:prstGeom prst="rect">
            <a:avLst/>
          </a:prstGeom>
          <a:noFill/>
        </p:spPr>
        <p:txBody>
          <a:bodyPr wrap="square" rtlCol="0">
            <a:spAutoFit/>
          </a:bodyPr>
          <a:lstStyle/>
          <a:p>
            <a:r>
              <a:rPr lang="fr-FR" sz="2400" b="1" dirty="0"/>
              <a:t>Conclusions</a:t>
            </a: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17</a:t>
            </a:fld>
            <a:endParaRPr lang="fr-FR"/>
          </a:p>
        </p:txBody>
      </p:sp>
      <p:sp>
        <p:nvSpPr>
          <p:cNvPr id="3" name="CaixaDeTexto 2"/>
          <p:cNvSpPr txBox="1"/>
          <p:nvPr/>
        </p:nvSpPr>
        <p:spPr>
          <a:xfrm>
            <a:off x="152400" y="630495"/>
            <a:ext cx="8763000" cy="5416868"/>
          </a:xfrm>
          <a:prstGeom prst="rect">
            <a:avLst/>
          </a:prstGeom>
          <a:noFill/>
        </p:spPr>
        <p:txBody>
          <a:bodyPr wrap="square" rtlCol="0">
            <a:spAutoFit/>
          </a:bodyPr>
          <a:lstStyle/>
          <a:p>
            <a:pPr>
              <a:spcAft>
                <a:spcPts val="1200"/>
              </a:spcAft>
            </a:pPr>
            <a:r>
              <a:rPr lang="en-GB" sz="1600" spc="-20" dirty="0" smtClean="0"/>
              <a:t>Using a simple and straightforward neutralization procedure, we were able to:</a:t>
            </a:r>
          </a:p>
          <a:p>
            <a:pPr marL="285750" indent="-285750">
              <a:spcAft>
                <a:spcPts val="1200"/>
              </a:spcAft>
              <a:buFont typeface="Courier New" panose="02070309020205020404" pitchFamily="49" charset="0"/>
              <a:buChar char="o"/>
            </a:pPr>
            <a:r>
              <a:rPr lang="en-GB" sz="1600" spc="-20" dirty="0" smtClean="0"/>
              <a:t>Synthesize six Amp-OSILs, five </a:t>
            </a:r>
            <a:r>
              <a:rPr lang="en-GB" sz="1600" i="1" spc="-20" dirty="0" err="1" smtClean="0"/>
              <a:t>seco</a:t>
            </a:r>
            <a:r>
              <a:rPr lang="en-GB" sz="1600" spc="-20" dirty="0" err="1" smtClean="0"/>
              <a:t>Amx</a:t>
            </a:r>
            <a:r>
              <a:rPr lang="en-GB" sz="1600" spc="-20" dirty="0" smtClean="0"/>
              <a:t>-OSILs and six </a:t>
            </a:r>
            <a:r>
              <a:rPr lang="en-GB" sz="1600" i="1" spc="-20" dirty="0" err="1" smtClean="0"/>
              <a:t>seco</a:t>
            </a:r>
            <a:r>
              <a:rPr lang="en-GB" sz="1600" spc="-20" dirty="0" err="1" smtClean="0"/>
              <a:t>Pen</a:t>
            </a:r>
            <a:r>
              <a:rPr lang="en-GB" sz="1600" spc="-20" dirty="0" smtClean="0"/>
              <a:t>-OSILs;</a:t>
            </a:r>
          </a:p>
          <a:p>
            <a:pPr marL="285750" indent="-285750">
              <a:spcAft>
                <a:spcPts val="1200"/>
              </a:spcAft>
              <a:buFont typeface="Courier New" panose="02070309020205020404" pitchFamily="49" charset="0"/>
              <a:buChar char="o"/>
            </a:pPr>
            <a:r>
              <a:rPr lang="en-GB" sz="1600" spc="-20" dirty="0" smtClean="0"/>
              <a:t>The β-lactam ring was conserved in Amp, while on the other two families  it was disrupted;</a:t>
            </a:r>
          </a:p>
          <a:p>
            <a:pPr marL="285750" indent="-285750">
              <a:spcAft>
                <a:spcPts val="1200"/>
              </a:spcAft>
              <a:buFont typeface="Courier New" panose="02070309020205020404" pitchFamily="49" charset="0"/>
              <a:buChar char="o"/>
            </a:pPr>
            <a:r>
              <a:rPr lang="en-GB" sz="1600" spc="-20" dirty="0" smtClean="0"/>
              <a:t>Amp polymorphism was eliminated, while water solubility and </a:t>
            </a:r>
            <a:r>
              <a:rPr lang="en-GB" sz="1600" spc="-20" dirty="0" err="1" smtClean="0"/>
              <a:t>K</a:t>
            </a:r>
            <a:r>
              <a:rPr lang="en-GB" sz="1600" spc="-20" baseline="-25000" dirty="0" err="1" smtClean="0"/>
              <a:t>ow</a:t>
            </a:r>
            <a:r>
              <a:rPr lang="en-GB" sz="1600" spc="-20" dirty="0" smtClean="0"/>
              <a:t> can be modulated according to the cation-anion combination;</a:t>
            </a:r>
          </a:p>
          <a:p>
            <a:pPr marL="285750" indent="-285750">
              <a:spcAft>
                <a:spcPts val="1200"/>
              </a:spcAft>
              <a:buFont typeface="Courier New" panose="02070309020205020404" pitchFamily="49" charset="0"/>
              <a:buChar char="o"/>
            </a:pPr>
            <a:r>
              <a:rPr lang="en-GB" sz="1600" spc="-20" dirty="0" smtClean="0"/>
              <a:t>Against sensitive bacteria, [C</a:t>
            </a:r>
            <a:r>
              <a:rPr lang="en-GB" sz="1600" spc="-20" baseline="-25000" dirty="0" smtClean="0"/>
              <a:t>16</a:t>
            </a:r>
            <a:r>
              <a:rPr lang="en-GB" sz="1600" spc="-20" dirty="0" smtClean="0"/>
              <a:t>Pyr][Amp] was found to be 10-50 times more efficient than Na[Amp];</a:t>
            </a:r>
          </a:p>
          <a:p>
            <a:pPr marL="285750" indent="-285750">
              <a:spcAft>
                <a:spcPts val="1200"/>
              </a:spcAft>
              <a:buFont typeface="Courier New" panose="02070309020205020404" pitchFamily="49" charset="0"/>
              <a:buChar char="o"/>
            </a:pPr>
            <a:r>
              <a:rPr lang="en-GB" sz="1600" spc="-20" dirty="0" smtClean="0"/>
              <a:t>[C</a:t>
            </a:r>
            <a:r>
              <a:rPr lang="en-GB" sz="1600" spc="-20" baseline="-25000" dirty="0" smtClean="0"/>
              <a:t>16</a:t>
            </a:r>
            <a:r>
              <a:rPr lang="en-GB" sz="1600" spc="-20" dirty="0" smtClean="0"/>
              <a:t>Pyr][Amp] showed a relative decrease in inhibitory concentration (RDIC) between at least 100 to 1000 towards </a:t>
            </a:r>
            <a:r>
              <a:rPr lang="en-GB" sz="1600" i="1" spc="-20" dirty="0" smtClean="0"/>
              <a:t>E. coli </a:t>
            </a:r>
            <a:r>
              <a:rPr lang="en-GB" sz="1600" spc="-20" dirty="0" smtClean="0"/>
              <a:t>resistant strains;</a:t>
            </a:r>
          </a:p>
          <a:p>
            <a:pPr marL="285750" indent="-285750">
              <a:spcAft>
                <a:spcPts val="1200"/>
              </a:spcAft>
              <a:buFont typeface="Courier New" panose="02070309020205020404" pitchFamily="49" charset="0"/>
              <a:buChar char="o"/>
            </a:pPr>
            <a:r>
              <a:rPr lang="en-GB" sz="1600" spc="-20" dirty="0" smtClean="0"/>
              <a:t>[C</a:t>
            </a:r>
            <a:r>
              <a:rPr lang="en-GB" sz="1600" spc="-20" baseline="-25000" dirty="0" smtClean="0"/>
              <a:t>16</a:t>
            </a:r>
            <a:r>
              <a:rPr lang="en-GB" sz="1600" spc="-20" dirty="0" smtClean="0"/>
              <a:t>Pyr][</a:t>
            </a:r>
            <a:r>
              <a:rPr lang="en-GB" sz="1600" i="1" spc="-20" dirty="0" err="1" smtClean="0"/>
              <a:t>seco</a:t>
            </a:r>
            <a:r>
              <a:rPr lang="en-GB" sz="1600" spc="-20" dirty="0" err="1" smtClean="0"/>
              <a:t>Amx</a:t>
            </a:r>
            <a:r>
              <a:rPr lang="en-GB" sz="1600" spc="-20" dirty="0" smtClean="0"/>
              <a:t>] and [C</a:t>
            </a:r>
            <a:r>
              <a:rPr lang="en-GB" sz="1600" spc="-20" baseline="-25000" dirty="0" smtClean="0"/>
              <a:t>16</a:t>
            </a:r>
            <a:r>
              <a:rPr lang="en-GB" sz="1600" spc="-20" dirty="0" smtClean="0"/>
              <a:t>Pyr][</a:t>
            </a:r>
            <a:r>
              <a:rPr lang="en-GB" sz="1600" i="1" spc="-20" dirty="0" err="1" smtClean="0"/>
              <a:t>seco</a:t>
            </a:r>
            <a:r>
              <a:rPr lang="en-GB" sz="1600" spc="-20" dirty="0" err="1" smtClean="0"/>
              <a:t>Pen</a:t>
            </a:r>
            <a:r>
              <a:rPr lang="en-GB" sz="1600" spc="-20" dirty="0" smtClean="0"/>
              <a:t>] were particularly effective </a:t>
            </a:r>
            <a:r>
              <a:rPr lang="en-GB" sz="1600" spc="-20" dirty="0" smtClean="0">
                <a:latin typeface="+mj-lt"/>
              </a:rPr>
              <a:t>against MRSA (RDIC </a:t>
            </a:r>
            <a:r>
              <a:rPr lang="en-GB" sz="1600" spc="-20" dirty="0" smtClean="0">
                <a:latin typeface="+mj-lt"/>
                <a:cs typeface="Times New Roman" panose="02020603050405020304" pitchFamily="18" charset="0"/>
              </a:rPr>
              <a:t>≥ 500 and </a:t>
            </a:r>
            <a:r>
              <a:rPr lang="en-GB" sz="1600" spc="-20" dirty="0" smtClean="0">
                <a:cs typeface="Times New Roman" panose="02020603050405020304" pitchFamily="18" charset="0"/>
              </a:rPr>
              <a:t>≥ 50</a:t>
            </a:r>
            <a:r>
              <a:rPr lang="en-GB" sz="1600" spc="-20" dirty="0" smtClean="0">
                <a:latin typeface="+mj-lt"/>
                <a:cs typeface="Times New Roman" panose="02020603050405020304" pitchFamily="18" charset="0"/>
              </a:rPr>
              <a:t>)</a:t>
            </a:r>
          </a:p>
          <a:p>
            <a:pPr marL="285750" indent="-285750">
              <a:spcAft>
                <a:spcPts val="1200"/>
              </a:spcAft>
              <a:buFont typeface="Courier New" panose="02070309020205020404" pitchFamily="49" charset="0"/>
              <a:buChar char="o"/>
            </a:pPr>
            <a:r>
              <a:rPr lang="en-GB" sz="1600" spc="-20" dirty="0" smtClean="0"/>
              <a:t>The activity of </a:t>
            </a:r>
            <a:r>
              <a:rPr lang="en-GB" sz="1600" i="1" spc="-20" dirty="0" err="1" smtClean="0"/>
              <a:t>seco</a:t>
            </a:r>
            <a:r>
              <a:rPr lang="en-GB" sz="1600" spc="-20" dirty="0" err="1" smtClean="0"/>
              <a:t>Amx</a:t>
            </a:r>
            <a:r>
              <a:rPr lang="en-GB" sz="1600" spc="-20" dirty="0" smtClean="0"/>
              <a:t> and </a:t>
            </a:r>
            <a:r>
              <a:rPr lang="en-GB" sz="1600" i="1" spc="-20" dirty="0" err="1" smtClean="0"/>
              <a:t>seco</a:t>
            </a:r>
            <a:r>
              <a:rPr lang="en-GB" sz="1600" spc="-20" dirty="0" err="1" smtClean="0"/>
              <a:t>Pen</a:t>
            </a:r>
            <a:r>
              <a:rPr lang="en-GB" sz="1600" spc="-20" dirty="0" smtClean="0"/>
              <a:t> OSILs was surprising but it is not </a:t>
            </a:r>
            <a:r>
              <a:rPr lang="en-GB" sz="1600" spc="-20" dirty="0" err="1" smtClean="0"/>
              <a:t>unprecendent</a:t>
            </a:r>
            <a:r>
              <a:rPr lang="en-GB" sz="1600" spc="-20" dirty="0" smtClean="0"/>
              <a:t> - reversible inactivation of β-lactam antibiotic mediated by enzyme active site of PBPs in </a:t>
            </a:r>
            <a:r>
              <a:rPr lang="en-GB" sz="1600" i="1" spc="-20" dirty="0" smtClean="0"/>
              <a:t>Enterococcus </a:t>
            </a:r>
            <a:r>
              <a:rPr lang="en-GB" sz="1600" i="1" spc="-20" dirty="0" err="1" smtClean="0"/>
              <a:t>faecium</a:t>
            </a:r>
            <a:r>
              <a:rPr lang="en-GB" sz="1600" i="1" spc="-20" dirty="0" smtClean="0"/>
              <a:t> </a:t>
            </a:r>
            <a:r>
              <a:rPr lang="en-GB" sz="1600" spc="-20" dirty="0" smtClean="0"/>
              <a:t>was recently described</a:t>
            </a:r>
            <a:r>
              <a:rPr lang="en-GB" sz="1600" i="1" spc="-20" dirty="0" smtClean="0"/>
              <a:t> </a:t>
            </a:r>
            <a:r>
              <a:rPr lang="en-GB" sz="1600" spc="-20" dirty="0" smtClean="0"/>
              <a:t>(see </a:t>
            </a:r>
            <a:r>
              <a:rPr lang="en-GB" sz="1600" spc="-20" dirty="0" err="1" smtClean="0"/>
              <a:t>Edoo</a:t>
            </a:r>
            <a:r>
              <a:rPr lang="en-GB" sz="1600" spc="-20" dirty="0" smtClean="0"/>
              <a:t>, Z. </a:t>
            </a:r>
            <a:r>
              <a:rPr lang="en-GB" sz="1600" i="1" spc="-20" dirty="0" smtClean="0"/>
              <a:t>et al. Scientific Report </a:t>
            </a:r>
            <a:r>
              <a:rPr lang="en-GB" sz="1600" b="1" spc="-20" dirty="0" smtClean="0"/>
              <a:t>2017</a:t>
            </a:r>
            <a:r>
              <a:rPr lang="en-GB" sz="1600" spc="-20" dirty="0" smtClean="0"/>
              <a:t>, 7: 9136);</a:t>
            </a:r>
          </a:p>
          <a:p>
            <a:pPr marL="285750" indent="-285750">
              <a:spcAft>
                <a:spcPts val="1200"/>
              </a:spcAft>
              <a:buFont typeface="Courier New" panose="02070309020205020404" pitchFamily="49" charset="0"/>
              <a:buChar char="o"/>
            </a:pPr>
            <a:r>
              <a:rPr lang="en-GB" sz="1600" spc="-20" dirty="0" smtClean="0"/>
              <a:t>We are optimizing the structure of the cations in order to further enhance the antimicrobial activity of these antibiotics, and we are currently determining MICs for Amp-OSILs towards MRSA in addition to PBP2a – API-OSILs interaction studies for a deeper understanding of the action mechanism</a:t>
            </a:r>
          </a:p>
          <a:p>
            <a:pPr marL="285750" indent="-285750">
              <a:spcAft>
                <a:spcPts val="1200"/>
              </a:spcAft>
              <a:buFont typeface="Courier New" panose="02070309020205020404" pitchFamily="49" charset="0"/>
              <a:buChar char="o"/>
            </a:pPr>
            <a:r>
              <a:rPr lang="en-GB" sz="1600" spc="-20" dirty="0" smtClean="0">
                <a:latin typeface="+mj-lt"/>
              </a:rPr>
              <a:t>We have optimized the procedure for the preparation of </a:t>
            </a:r>
            <a:r>
              <a:rPr lang="en-GB" sz="1600" spc="-20" dirty="0" err="1" smtClean="0">
                <a:latin typeface="+mj-lt"/>
              </a:rPr>
              <a:t>Amx</a:t>
            </a:r>
            <a:r>
              <a:rPr lang="en-GB" sz="1600" spc="-20" dirty="0" smtClean="0">
                <a:latin typeface="+mj-lt"/>
              </a:rPr>
              <a:t>-OSILs and further studies are underway. </a:t>
            </a:r>
            <a:endParaRPr lang="en-GB" sz="1600" spc="-2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4419600" cy="5447645"/>
          </a:xfrm>
          <a:prstGeom prst="rect">
            <a:avLst/>
          </a:prstGeom>
          <a:noFill/>
        </p:spPr>
        <p:txBody>
          <a:bodyPr wrap="square" rtlCol="0">
            <a:spAutoFit/>
          </a:bodyPr>
          <a:lstStyle/>
          <a:p>
            <a:pPr algn="just">
              <a:lnSpc>
                <a:spcPct val="150000"/>
              </a:lnSpc>
            </a:pPr>
            <a:r>
              <a:rPr lang="fr-FR" sz="2400" b="1" dirty="0" err="1"/>
              <a:t>Acknowledgments</a:t>
            </a:r>
            <a:endParaRPr lang="fr-FR" sz="2400" b="1" dirty="0"/>
          </a:p>
          <a:p>
            <a:pPr algn="just">
              <a:lnSpc>
                <a:spcPct val="150000"/>
              </a:lnSpc>
            </a:pPr>
            <a:endParaRPr lang="fr-FR" sz="1600" b="1" dirty="0" smtClean="0"/>
          </a:p>
          <a:p>
            <a:pPr algn="just">
              <a:lnSpc>
                <a:spcPct val="150000"/>
              </a:lnSpc>
            </a:pPr>
            <a:r>
              <a:rPr lang="en-US" sz="1600" dirty="0"/>
              <a:t>Work supported by FCT-MCTES (PTDC/QUI-QOR/32406/2017, PTDC/BIA-MIC/31645/2017, </a:t>
            </a:r>
            <a:r>
              <a:rPr lang="en-US" sz="1600" dirty="0" err="1"/>
              <a:t>PEst</a:t>
            </a:r>
            <a:r>
              <a:rPr lang="en-US" sz="1600" dirty="0"/>
              <a:t>-C/LA0006/2013, IF/0041/2013/CP1161/CT00), by the Associate Laboratory for Green Chemistry LAQV and by the </a:t>
            </a:r>
            <a:r>
              <a:rPr lang="en-US" sz="1600" dirty="0" err="1"/>
              <a:t>Unidade</a:t>
            </a:r>
            <a:r>
              <a:rPr lang="en-US" sz="1600" dirty="0"/>
              <a:t> de </a:t>
            </a:r>
            <a:r>
              <a:rPr lang="en-US" sz="1600" dirty="0" err="1"/>
              <a:t>Ciências</a:t>
            </a:r>
            <a:r>
              <a:rPr lang="en-US" sz="1600" dirty="0"/>
              <a:t> </a:t>
            </a:r>
            <a:r>
              <a:rPr lang="en-US" sz="1600" dirty="0" err="1"/>
              <a:t>Biomoleculares</a:t>
            </a:r>
            <a:r>
              <a:rPr lang="en-US" sz="1600" dirty="0"/>
              <a:t> </a:t>
            </a:r>
            <a:r>
              <a:rPr lang="en-US" sz="1600" dirty="0" err="1"/>
              <a:t>Aplicadas</a:t>
            </a:r>
            <a:r>
              <a:rPr lang="en-US" sz="1600" dirty="0"/>
              <a:t>-UCIBIO which are financed by national funds from FCT/MCTES (UID/QUI/50006/2013 and UID/Multi/04378/2013, respectively) and co-financed by the ERDF under the PT2020 Partnership Agreement (POCI-01-0145-FEDER-007265 and POCI-01-0145-FEDER-007728, respectively). Authors also thank </a:t>
            </a:r>
            <a:r>
              <a:rPr lang="en-US" sz="1600" dirty="0" err="1"/>
              <a:t>Solchemar</a:t>
            </a:r>
            <a:r>
              <a:rPr lang="en-US" sz="1600" dirty="0"/>
              <a:t>.</a:t>
            </a:r>
            <a:endParaRPr lang="fr-FR" sz="1600" b="1" dirty="0"/>
          </a:p>
        </p:txBody>
      </p:sp>
      <p:pic>
        <p:nvPicPr>
          <p:cNvPr id="5" name="Picture 4">
            <a:extLst>
              <a:ext uri="{FF2B5EF4-FFF2-40B4-BE49-F238E27FC236}">
                <a16:creationId xmlns:a16="http://schemas.microsoft.com/office/drawing/2014/main" xmlns=""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18</a:t>
            </a:fld>
            <a:endParaRPr lang="fr-FR"/>
          </a:p>
        </p:txBody>
      </p:sp>
      <p:pic>
        <p:nvPicPr>
          <p:cNvPr id="8" name="Picture 598" descr="http://cdn.fct.unl.pt/sites/www.dq.fct.unl.pt/files/laqv-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398" y="0"/>
            <a:ext cx="105066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descr="https://encrypted-tbn0.google.com/images?q=tbn:ANd9GcS1eUphOZIfpR6RzDSkZgGXUd3uqFgGPSt80HzMBF_Nr4POBW2bSw">
            <a:hlinkClick r:id="rId4"/>
          </p:cNvPr>
          <p:cNvPicPr>
            <a:picLocks noChangeAspect="1" noChangeArrowheads="1"/>
          </p:cNvPicPr>
          <p:nvPr/>
        </p:nvPicPr>
        <p:blipFill>
          <a:blip r:embed="rId5" cstate="print"/>
          <a:srcRect/>
          <a:stretch>
            <a:fillRect/>
          </a:stretch>
        </p:blipFill>
        <p:spPr bwMode="auto">
          <a:xfrm>
            <a:off x="4792757" y="219601"/>
            <a:ext cx="1294918" cy="1151664"/>
          </a:xfrm>
          <a:prstGeom prst="rect">
            <a:avLst/>
          </a:prstGeom>
          <a:noFill/>
          <a:ln w="9525">
            <a:noFill/>
            <a:miter lim="800000"/>
            <a:headEnd/>
            <a:tailEnd/>
          </a:ln>
        </p:spPr>
      </p:pic>
      <p:pic>
        <p:nvPicPr>
          <p:cNvPr id="10" name="Picture 283" descr="http://www.fulbright.pt/image.php/7fc8de5bb451eb25.jpg?image=data/images/7fc8de5bb451eb25.jpg&amp;width=600"/>
          <p:cNvPicPr>
            <a:picLocks noChangeAspect="1" noChangeArrowheads="1"/>
          </p:cNvPicPr>
          <p:nvPr/>
        </p:nvPicPr>
        <p:blipFill rotWithShape="1">
          <a:blip r:embed="rId6" cstate="print"/>
          <a:srcRect l="9268" t="24593" r="8641" b="34698"/>
          <a:stretch/>
        </p:blipFill>
        <p:spPr bwMode="auto">
          <a:xfrm>
            <a:off x="5257800" y="3226124"/>
            <a:ext cx="1981200" cy="671532"/>
          </a:xfrm>
          <a:prstGeom prst="rect">
            <a:avLst/>
          </a:prstGeom>
          <a:noFill/>
          <a:ln w="9525">
            <a:noFill/>
            <a:miter lim="800000"/>
            <a:headEnd/>
            <a:tailEnd/>
          </a:ln>
        </p:spPr>
      </p:pic>
      <p:pic>
        <p:nvPicPr>
          <p:cNvPr id="11" name="Picture 1039" descr="Resultado de imagem para UE fundo europeu de desenvolvimen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5274" y="4220229"/>
            <a:ext cx="2245726" cy="5605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35" descr="Resultado de imagem para COMPETE 20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2069236"/>
            <a:ext cx="1678641" cy="9096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37" descr="Logótipo do Portugal20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3947" y="2876374"/>
            <a:ext cx="1713853" cy="5282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14" descr="Resultado de imagem para solchemar"/>
          <p:cNvPicPr>
            <a:picLocks noChangeAspect="1" noChangeArrowheads="1"/>
          </p:cNvPicPr>
          <p:nvPr/>
        </p:nvPicPr>
        <p:blipFill rotWithShape="1">
          <a:blip r:embed="rId10">
            <a:extLst>
              <a:ext uri="{28A0092B-C50C-407E-A947-70E740481C1C}">
                <a14:useLocalDpi xmlns:a14="http://schemas.microsoft.com/office/drawing/2010/main" val="0"/>
              </a:ext>
            </a:extLst>
          </a:blip>
          <a:srcRect t="23613" b="19086"/>
          <a:stretch/>
        </p:blipFill>
        <p:spPr bwMode="auto">
          <a:xfrm>
            <a:off x="7469841" y="4985486"/>
            <a:ext cx="1308251" cy="8445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sultado de imagem para ucibi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436" b="5898"/>
          <a:stretch/>
        </p:blipFill>
        <p:spPr bwMode="auto">
          <a:xfrm>
            <a:off x="7683734" y="3400"/>
            <a:ext cx="1474580" cy="18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sp>
        <p:nvSpPr>
          <p:cNvPr id="3" name="TextBox 2"/>
          <p:cNvSpPr txBox="1"/>
          <p:nvPr/>
        </p:nvSpPr>
        <p:spPr>
          <a:xfrm>
            <a:off x="457200" y="1103845"/>
            <a:ext cx="7010400" cy="369332"/>
          </a:xfrm>
          <a:prstGeom prst="rect">
            <a:avLst/>
          </a:prstGeom>
          <a:noFill/>
        </p:spPr>
        <p:txBody>
          <a:bodyPr wrap="square" rtlCol="0">
            <a:spAutoFit/>
          </a:bodyPr>
          <a:lstStyle/>
          <a:p>
            <a:r>
              <a:rPr lang="fr-FR" b="1" dirty="0" err="1"/>
              <a:t>Graphical</a:t>
            </a:r>
            <a:r>
              <a:rPr lang="fr-FR" b="1" dirty="0"/>
              <a:t> </a:t>
            </a:r>
            <a:r>
              <a:rPr lang="fr-FR" b="1" dirty="0" smtClean="0"/>
              <a:t>Abstract</a:t>
            </a:r>
            <a:endParaRPr lang="fr-FR" b="1" dirty="0"/>
          </a:p>
        </p:txBody>
      </p:sp>
      <p:sp>
        <p:nvSpPr>
          <p:cNvPr id="5" name="Rectangle 4"/>
          <p:cNvSpPr/>
          <p:nvPr/>
        </p:nvSpPr>
        <p:spPr>
          <a:xfrm>
            <a:off x="609600" y="304800"/>
            <a:ext cx="7924800" cy="830997"/>
          </a:xfrm>
          <a:prstGeom prst="rect">
            <a:avLst/>
          </a:prstGeom>
        </p:spPr>
        <p:txBody>
          <a:bodyPr wrap="square">
            <a:spAutoFit/>
          </a:bodyPr>
          <a:lstStyle/>
          <a:p>
            <a:pPr algn="ctr"/>
            <a:r>
              <a:rPr lang="en-US" sz="2400" b="1" dirty="0"/>
              <a:t>Tackling bacterial resistance using antibiotics</a:t>
            </a:r>
          </a:p>
          <a:p>
            <a:pPr algn="ctr"/>
            <a:r>
              <a:rPr lang="en-US" sz="2400" b="1" dirty="0"/>
              <a:t>as ionic liquids and organic </a:t>
            </a:r>
            <a:r>
              <a:rPr lang="en-US" sz="2400" b="1" dirty="0" smtClean="0"/>
              <a:t>salts</a:t>
            </a:r>
            <a:endParaRPr lang="en-US" sz="2400" b="1" dirty="0"/>
          </a:p>
        </p:txBody>
      </p:sp>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2</a:t>
            </a:fld>
            <a:endParaRPr lang="fr-FR"/>
          </a:p>
        </p:txBody>
      </p:sp>
      <p:pic>
        <p:nvPicPr>
          <p:cNvPr id="8" name="Picture 2" descr="Resultado de imagem para mrs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95" t="-1" b="27842"/>
          <a:stretch/>
        </p:blipFill>
        <p:spPr bwMode="auto">
          <a:xfrm>
            <a:off x="6807047" y="3114879"/>
            <a:ext cx="1332599" cy="1319851"/>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m para e col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8751"/>
            <a:ext cx="1320647" cy="1310849"/>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10" name="Objecto 1"/>
          <p:cNvGraphicFramePr>
            <a:graphicFrameLocks noChangeAspect="1"/>
          </p:cNvGraphicFramePr>
          <p:nvPr>
            <p:extLst>
              <p:ext uri="{D42A27DB-BD31-4B8C-83A1-F6EECF244321}">
                <p14:modId xmlns:p14="http://schemas.microsoft.com/office/powerpoint/2010/main" val="3106198268"/>
              </p:ext>
            </p:extLst>
          </p:nvPr>
        </p:nvGraphicFramePr>
        <p:xfrm>
          <a:off x="3580894" y="1447800"/>
          <a:ext cx="2218090" cy="1451841"/>
        </p:xfrm>
        <a:graphic>
          <a:graphicData uri="http://schemas.openxmlformats.org/presentationml/2006/ole">
            <mc:AlternateContent xmlns:mc="http://schemas.openxmlformats.org/markup-compatibility/2006">
              <mc:Choice xmlns:v="urn:schemas-microsoft-com:vml" Requires="v">
                <p:oleObj spid="_x0000_s13317" name="CS ChemDraw Drawing" r:id="rId7" imgW="2582861" imgH="1691325" progId="ChemDraw.Document.6.0">
                  <p:embed/>
                </p:oleObj>
              </mc:Choice>
              <mc:Fallback>
                <p:oleObj name="CS ChemDraw Drawing" r:id="rId7" imgW="2582861" imgH="1691325" progId="ChemDraw.Document.6.0">
                  <p:embed/>
                  <p:pic>
                    <p:nvPicPr>
                      <p:cNvPr id="0" name=""/>
                      <p:cNvPicPr/>
                      <p:nvPr/>
                    </p:nvPicPr>
                    <p:blipFill>
                      <a:blip r:embed="rId8"/>
                      <a:stretch>
                        <a:fillRect/>
                      </a:stretch>
                    </p:blipFill>
                    <p:spPr>
                      <a:xfrm>
                        <a:off x="3580894" y="1447800"/>
                        <a:ext cx="2218090" cy="1451841"/>
                      </a:xfrm>
                      <a:prstGeom prst="rect">
                        <a:avLst/>
                      </a:prstGeom>
                    </p:spPr>
                  </p:pic>
                </p:oleObj>
              </mc:Fallback>
            </mc:AlternateContent>
          </a:graphicData>
        </a:graphic>
      </p:graphicFrame>
      <p:graphicFrame>
        <p:nvGraphicFramePr>
          <p:cNvPr id="11" name="Objecto 1"/>
          <p:cNvGraphicFramePr>
            <a:graphicFrameLocks noChangeAspect="1"/>
          </p:cNvGraphicFramePr>
          <p:nvPr>
            <p:extLst>
              <p:ext uri="{D42A27DB-BD31-4B8C-83A1-F6EECF244321}">
                <p14:modId xmlns:p14="http://schemas.microsoft.com/office/powerpoint/2010/main" val="21646874"/>
              </p:ext>
            </p:extLst>
          </p:nvPr>
        </p:nvGraphicFramePr>
        <p:xfrm>
          <a:off x="3582279" y="4495800"/>
          <a:ext cx="2216747" cy="1312035"/>
        </p:xfrm>
        <a:graphic>
          <a:graphicData uri="http://schemas.openxmlformats.org/presentationml/2006/ole">
            <mc:AlternateContent xmlns:mc="http://schemas.openxmlformats.org/markup-compatibility/2006">
              <mc:Choice xmlns:v="urn:schemas-microsoft-com:vml" Requires="v">
                <p:oleObj spid="_x0000_s13318" name="CS ChemDraw Drawing" r:id="rId9" imgW="2582861" imgH="1526522" progId="ChemDraw.Document.6.0">
                  <p:embed/>
                </p:oleObj>
              </mc:Choice>
              <mc:Fallback>
                <p:oleObj name="CS ChemDraw Drawing" r:id="rId9" imgW="2582861" imgH="1526522" progId="ChemDraw.Document.6.0">
                  <p:embed/>
                  <p:pic>
                    <p:nvPicPr>
                      <p:cNvPr id="0" name=""/>
                      <p:cNvPicPr/>
                      <p:nvPr/>
                    </p:nvPicPr>
                    <p:blipFill>
                      <a:blip r:embed="rId10"/>
                      <a:stretch>
                        <a:fillRect/>
                      </a:stretch>
                    </p:blipFill>
                    <p:spPr>
                      <a:xfrm>
                        <a:off x="3582279" y="4495800"/>
                        <a:ext cx="2216747" cy="1312035"/>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2899428687"/>
              </p:ext>
            </p:extLst>
          </p:nvPr>
        </p:nvGraphicFramePr>
        <p:xfrm>
          <a:off x="3600456" y="3048000"/>
          <a:ext cx="2185828" cy="1373872"/>
        </p:xfrm>
        <a:graphic>
          <a:graphicData uri="http://schemas.openxmlformats.org/presentationml/2006/ole">
            <mc:AlternateContent xmlns:mc="http://schemas.openxmlformats.org/markup-compatibility/2006">
              <mc:Choice xmlns:v="urn:schemas-microsoft-com:vml" Requires="v">
                <p:oleObj spid="_x0000_s13319" name="CS ChemDraw Drawing" r:id="rId11" imgW="2581176" imgH="1622377" progId="ChemDraw.Document.6.0">
                  <p:embed/>
                </p:oleObj>
              </mc:Choice>
              <mc:Fallback>
                <p:oleObj name="CS ChemDraw Drawing" r:id="rId11" imgW="2581176" imgH="1622377" progId="ChemDraw.Document.6.0">
                  <p:embed/>
                  <p:pic>
                    <p:nvPicPr>
                      <p:cNvPr id="0" name=""/>
                      <p:cNvPicPr/>
                      <p:nvPr/>
                    </p:nvPicPr>
                    <p:blipFill>
                      <a:blip r:embed="rId12"/>
                      <a:stretch>
                        <a:fillRect/>
                      </a:stretch>
                    </p:blipFill>
                    <p:spPr>
                      <a:xfrm>
                        <a:off x="3600456" y="3048000"/>
                        <a:ext cx="2185828" cy="1373872"/>
                      </a:xfrm>
                      <a:prstGeom prst="rect">
                        <a:avLst/>
                      </a:prstGeom>
                    </p:spPr>
                  </p:pic>
                </p:oleObj>
              </mc:Fallback>
            </mc:AlternateContent>
          </a:graphicData>
        </a:graphic>
      </p:graphicFrame>
      <p:sp>
        <p:nvSpPr>
          <p:cNvPr id="14" name="CaixaDeTexto 13"/>
          <p:cNvSpPr txBox="1"/>
          <p:nvPr/>
        </p:nvSpPr>
        <p:spPr>
          <a:xfrm>
            <a:off x="1077605" y="3538862"/>
            <a:ext cx="1186834" cy="523220"/>
          </a:xfrm>
          <a:prstGeom prst="rect">
            <a:avLst/>
          </a:prstGeom>
          <a:noFill/>
        </p:spPr>
        <p:txBody>
          <a:bodyPr wrap="square" rtlCol="0">
            <a:spAutoFit/>
          </a:bodyPr>
          <a:lstStyle/>
          <a:p>
            <a:pPr algn="ctr"/>
            <a:r>
              <a:rPr lang="pt-PT" sz="1400" b="1" dirty="0" err="1" smtClean="0">
                <a:solidFill>
                  <a:schemeClr val="bg1"/>
                </a:solidFill>
                <a:latin typeface="Bahnschrift" panose="020B0502040204020203" pitchFamily="34" charset="0"/>
              </a:rPr>
              <a:t>Resistant</a:t>
            </a:r>
            <a:r>
              <a:rPr lang="pt-PT" sz="1400" b="1" dirty="0" smtClean="0">
                <a:solidFill>
                  <a:schemeClr val="bg1"/>
                </a:solidFill>
                <a:latin typeface="Bahnschrift" panose="020B0502040204020203" pitchFamily="34" charset="0"/>
              </a:rPr>
              <a:t> </a:t>
            </a:r>
            <a:r>
              <a:rPr lang="pt-PT" sz="1400" b="1" i="1" dirty="0" smtClean="0">
                <a:solidFill>
                  <a:schemeClr val="bg1"/>
                </a:solidFill>
                <a:latin typeface="Bahnschrift" panose="020B0502040204020203" pitchFamily="34" charset="0"/>
              </a:rPr>
              <a:t>E. </a:t>
            </a:r>
            <a:r>
              <a:rPr lang="pt-PT" sz="1400" b="1" i="1" dirty="0" err="1" smtClean="0">
                <a:solidFill>
                  <a:schemeClr val="bg1"/>
                </a:solidFill>
                <a:latin typeface="Bahnschrift" panose="020B0502040204020203" pitchFamily="34" charset="0"/>
              </a:rPr>
              <a:t>coli</a:t>
            </a:r>
            <a:endParaRPr lang="pt-PT" sz="1400" b="1" i="1" dirty="0">
              <a:solidFill>
                <a:schemeClr val="bg1"/>
              </a:solidFill>
              <a:latin typeface="Bahnschrift" panose="020B0502040204020203" pitchFamily="34" charset="0"/>
            </a:endParaRPr>
          </a:p>
        </p:txBody>
      </p:sp>
      <p:sp>
        <p:nvSpPr>
          <p:cNvPr id="15" name="CaixaDeTexto 14"/>
          <p:cNvSpPr txBox="1"/>
          <p:nvPr/>
        </p:nvSpPr>
        <p:spPr>
          <a:xfrm>
            <a:off x="7152681" y="3584621"/>
            <a:ext cx="749322" cy="307777"/>
          </a:xfrm>
          <a:prstGeom prst="rect">
            <a:avLst/>
          </a:prstGeom>
          <a:noFill/>
        </p:spPr>
        <p:txBody>
          <a:bodyPr wrap="square" rtlCol="0">
            <a:spAutoFit/>
          </a:bodyPr>
          <a:lstStyle/>
          <a:p>
            <a:r>
              <a:rPr lang="pt-PT" sz="1400" b="1" dirty="0" smtClean="0">
                <a:solidFill>
                  <a:schemeClr val="bg1"/>
                </a:solidFill>
                <a:latin typeface="Bahnschrift" panose="020B0502040204020203" pitchFamily="34" charset="0"/>
              </a:rPr>
              <a:t>MRSA</a:t>
            </a:r>
            <a:endParaRPr lang="pt-PT" sz="1400" b="1" i="1" dirty="0">
              <a:solidFill>
                <a:schemeClr val="bg1"/>
              </a:solidFill>
              <a:latin typeface="Bahnschrift" panose="020B0502040204020203" pitchFamily="34" charset="0"/>
            </a:endParaRPr>
          </a:p>
        </p:txBody>
      </p:sp>
      <p:sp>
        <p:nvSpPr>
          <p:cNvPr id="16" name="Seta para a direita 15"/>
          <p:cNvSpPr/>
          <p:nvPr/>
        </p:nvSpPr>
        <p:spPr>
          <a:xfrm flipH="1">
            <a:off x="2731837" y="3577373"/>
            <a:ext cx="635264" cy="38310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Seta para a direita 16"/>
          <p:cNvSpPr/>
          <p:nvPr/>
        </p:nvSpPr>
        <p:spPr>
          <a:xfrm flipV="1">
            <a:off x="6031290" y="3581400"/>
            <a:ext cx="674157" cy="38310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Seta para a direita 17"/>
          <p:cNvSpPr/>
          <p:nvPr/>
        </p:nvSpPr>
        <p:spPr>
          <a:xfrm rot="19804687" flipH="1">
            <a:off x="2376041" y="2164703"/>
            <a:ext cx="1191317" cy="38310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CaixaDeTexto 18"/>
          <p:cNvSpPr txBox="1"/>
          <p:nvPr/>
        </p:nvSpPr>
        <p:spPr>
          <a:xfrm rot="19829103">
            <a:off x="2721703" y="2082293"/>
            <a:ext cx="858655" cy="307777"/>
          </a:xfrm>
          <a:prstGeom prst="rect">
            <a:avLst/>
          </a:prstGeom>
          <a:noFill/>
        </p:spPr>
        <p:txBody>
          <a:bodyPr wrap="square" rtlCol="0">
            <a:spAutoFit/>
          </a:bodyPr>
          <a:lstStyle/>
          <a:p>
            <a:r>
              <a:rPr lang="pt-PT" sz="1400" b="1" dirty="0" smtClean="0">
                <a:solidFill>
                  <a:schemeClr val="bg1"/>
                </a:solidFill>
              </a:rPr>
              <a:t>5 </a:t>
            </a:r>
            <a:r>
              <a:rPr lang="pt-PT" sz="1400" b="1" dirty="0" err="1" smtClean="0">
                <a:solidFill>
                  <a:schemeClr val="bg1"/>
                </a:solidFill>
              </a:rPr>
              <a:t>nM</a:t>
            </a:r>
            <a:endParaRPr lang="pt-PT" sz="1400" b="1" dirty="0">
              <a:solidFill>
                <a:schemeClr val="bg1"/>
              </a:solidFill>
            </a:endParaRPr>
          </a:p>
        </p:txBody>
      </p:sp>
      <p:sp>
        <p:nvSpPr>
          <p:cNvPr id="20" name="CaixaDeTexto 19"/>
          <p:cNvSpPr txBox="1"/>
          <p:nvPr/>
        </p:nvSpPr>
        <p:spPr>
          <a:xfrm>
            <a:off x="2754222" y="3627533"/>
            <a:ext cx="659743" cy="307777"/>
          </a:xfrm>
          <a:prstGeom prst="rect">
            <a:avLst/>
          </a:prstGeom>
          <a:noFill/>
        </p:spPr>
        <p:txBody>
          <a:bodyPr wrap="square" rtlCol="0">
            <a:spAutoFit/>
          </a:bodyPr>
          <a:lstStyle/>
          <a:p>
            <a:r>
              <a:rPr lang="pt-PT" sz="1400" b="1" dirty="0" smtClean="0">
                <a:solidFill>
                  <a:schemeClr val="bg1"/>
                </a:solidFill>
              </a:rPr>
              <a:t>50 </a:t>
            </a:r>
            <a:r>
              <a:rPr lang="pt-PT" sz="1400" b="1" dirty="0" err="1" smtClean="0">
                <a:solidFill>
                  <a:schemeClr val="bg1"/>
                </a:solidFill>
              </a:rPr>
              <a:t>nM</a:t>
            </a:r>
            <a:endParaRPr lang="pt-PT" sz="1400" b="1" dirty="0">
              <a:solidFill>
                <a:schemeClr val="bg1"/>
              </a:solidFill>
            </a:endParaRPr>
          </a:p>
        </p:txBody>
      </p:sp>
      <p:sp>
        <p:nvSpPr>
          <p:cNvPr id="21" name="CaixaDeTexto 20"/>
          <p:cNvSpPr txBox="1"/>
          <p:nvPr/>
        </p:nvSpPr>
        <p:spPr>
          <a:xfrm>
            <a:off x="6017897" y="3606800"/>
            <a:ext cx="789150" cy="307777"/>
          </a:xfrm>
          <a:prstGeom prst="rect">
            <a:avLst/>
          </a:prstGeom>
          <a:noFill/>
        </p:spPr>
        <p:txBody>
          <a:bodyPr wrap="square" rtlCol="0">
            <a:spAutoFit/>
          </a:bodyPr>
          <a:lstStyle/>
          <a:p>
            <a:r>
              <a:rPr lang="pt-PT" sz="1400" b="1" dirty="0" smtClean="0">
                <a:solidFill>
                  <a:schemeClr val="bg1"/>
                </a:solidFill>
              </a:rPr>
              <a:t>5 </a:t>
            </a:r>
            <a:r>
              <a:rPr lang="pt-PT" sz="1400" b="1" dirty="0" err="1" smtClean="0">
                <a:solidFill>
                  <a:schemeClr val="bg1"/>
                </a:solidFill>
              </a:rPr>
              <a:t>nM</a:t>
            </a:r>
            <a:endParaRPr lang="pt-PT" sz="1400" b="1" dirty="0">
              <a:solidFill>
                <a:schemeClr val="bg1"/>
              </a:solidFill>
            </a:endParaRPr>
          </a:p>
        </p:txBody>
      </p:sp>
      <p:sp>
        <p:nvSpPr>
          <p:cNvPr id="22" name="Seta para a direita 21"/>
          <p:cNvSpPr/>
          <p:nvPr/>
        </p:nvSpPr>
        <p:spPr>
          <a:xfrm rot="1795313" flipH="1" flipV="1">
            <a:off x="2380288" y="4838684"/>
            <a:ext cx="1191317" cy="38310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CaixaDeTexto 22"/>
          <p:cNvSpPr txBox="1"/>
          <p:nvPr/>
        </p:nvSpPr>
        <p:spPr>
          <a:xfrm rot="1803906">
            <a:off x="2654132" y="4920419"/>
            <a:ext cx="844321" cy="307777"/>
          </a:xfrm>
          <a:prstGeom prst="rect">
            <a:avLst/>
          </a:prstGeom>
          <a:noFill/>
        </p:spPr>
        <p:txBody>
          <a:bodyPr wrap="square" rtlCol="0">
            <a:spAutoFit/>
          </a:bodyPr>
          <a:lstStyle/>
          <a:p>
            <a:r>
              <a:rPr lang="pt-PT" sz="1400" b="1" dirty="0" smtClean="0">
                <a:solidFill>
                  <a:schemeClr val="bg1"/>
                </a:solidFill>
              </a:rPr>
              <a:t>50 </a:t>
            </a:r>
            <a:r>
              <a:rPr lang="pt-PT" sz="1400" b="1" dirty="0" err="1" smtClean="0">
                <a:solidFill>
                  <a:schemeClr val="bg1"/>
                </a:solidFill>
              </a:rPr>
              <a:t>nM</a:t>
            </a:r>
            <a:endParaRPr lang="pt-PT" sz="1400" b="1" dirty="0">
              <a:solidFill>
                <a:schemeClr val="bg1"/>
              </a:solidFill>
            </a:endParaRPr>
          </a:p>
        </p:txBody>
      </p:sp>
      <p:sp>
        <p:nvSpPr>
          <p:cNvPr id="24" name="Seta para a direita 23"/>
          <p:cNvSpPr/>
          <p:nvPr/>
        </p:nvSpPr>
        <p:spPr>
          <a:xfrm rot="19804687" flipV="1">
            <a:off x="5919386" y="4741550"/>
            <a:ext cx="1191317" cy="38310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CaixaDeTexto 24"/>
          <p:cNvSpPr txBox="1"/>
          <p:nvPr/>
        </p:nvSpPr>
        <p:spPr>
          <a:xfrm rot="19829103">
            <a:off x="6047233" y="4780093"/>
            <a:ext cx="922693" cy="307777"/>
          </a:xfrm>
          <a:prstGeom prst="rect">
            <a:avLst/>
          </a:prstGeom>
          <a:noFill/>
        </p:spPr>
        <p:txBody>
          <a:bodyPr wrap="square" rtlCol="0">
            <a:spAutoFit/>
          </a:bodyPr>
          <a:lstStyle/>
          <a:p>
            <a:r>
              <a:rPr lang="pt-PT" sz="1400" b="1" dirty="0" smtClean="0">
                <a:solidFill>
                  <a:schemeClr val="bg1"/>
                </a:solidFill>
              </a:rPr>
              <a:t>500 </a:t>
            </a:r>
            <a:r>
              <a:rPr lang="pt-PT" sz="1400" b="1" dirty="0" err="1" smtClean="0">
                <a:solidFill>
                  <a:schemeClr val="bg1"/>
                </a:solidFill>
              </a:rPr>
              <a:t>nM</a:t>
            </a:r>
            <a:endParaRPr lang="pt-PT" sz="1400" b="1" dirty="0">
              <a:solidFill>
                <a:schemeClr val="bg1"/>
              </a:solidFill>
            </a:endParaRPr>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3" name="TextBox 2"/>
          <p:cNvSpPr txBox="1"/>
          <p:nvPr/>
        </p:nvSpPr>
        <p:spPr>
          <a:xfrm>
            <a:off x="609600" y="609600"/>
            <a:ext cx="7924800" cy="4770537"/>
          </a:xfrm>
          <a:prstGeom prst="rect">
            <a:avLst/>
          </a:prstGeom>
          <a:noFill/>
        </p:spPr>
        <p:txBody>
          <a:bodyPr wrap="square" rtlCol="0">
            <a:spAutoFit/>
          </a:bodyPr>
          <a:lstStyle/>
          <a:p>
            <a:r>
              <a:rPr lang="fr-FR" sz="1600" b="1" dirty="0"/>
              <a:t>Abstract: </a:t>
            </a:r>
            <a:r>
              <a:rPr lang="en-US" sz="1600" dirty="0" smtClean="0"/>
              <a:t>Bacterial </a:t>
            </a:r>
            <a:r>
              <a:rPr lang="en-US" sz="1600" dirty="0"/>
              <a:t>resistance to current antibiotics has a major impact on worldwide human health, leading to 700K deaths every year. The development of novel antibiotics did not present significant progress, namely regarding clinical trials, over the last years due to low returns. Thus, innovative alternatives must be devised to tackle the continuous rise of antimicrobial resistance.</a:t>
            </a:r>
          </a:p>
          <a:p>
            <a:r>
              <a:rPr lang="en-US" sz="1600" dirty="0" smtClean="0"/>
              <a:t>Ionic </a:t>
            </a:r>
            <a:r>
              <a:rPr lang="en-US" sz="1600" dirty="0"/>
              <a:t>Liquids and Organic Salts from Active Pharmaceutical Ingredients (API-OSILs) have risen in academia for over 10 years as an efficient formulation for drugs with low bioavailability and permeability, as well as reduction or elimination of polymorphism, thereby potentially enhancing their pharmaceutical efficiency. To the best of our knowledge, our group is the first to perform research on the development of API-OSILs from antibiotics as a way to improve their efficiency. More specifically, we have successfully combined ampicillin, penicillin and amoxicillin as anions with biocompatible organic cations such as choline, </a:t>
            </a:r>
            <a:r>
              <a:rPr lang="en-US" sz="1600" dirty="0" err="1"/>
              <a:t>alkylpyridiniums</a:t>
            </a:r>
            <a:r>
              <a:rPr lang="en-US" sz="1600" dirty="0"/>
              <a:t> and </a:t>
            </a:r>
            <a:r>
              <a:rPr lang="en-US" sz="1600" dirty="0" err="1"/>
              <a:t>alkylimidazoliums</a:t>
            </a:r>
            <a:r>
              <a:rPr lang="en-US" sz="1600" dirty="0" smtClean="0"/>
              <a:t>.</a:t>
            </a:r>
            <a:endParaRPr lang="en-US" sz="1600" dirty="0"/>
          </a:p>
          <a:p>
            <a:r>
              <a:rPr lang="en-US" sz="1600" dirty="0"/>
              <a:t>In this communication, we present our latest developments in the synthesis and </a:t>
            </a:r>
            <a:r>
              <a:rPr lang="en-US" sz="1600" dirty="0" smtClean="0"/>
              <a:t>physicochemical </a:t>
            </a:r>
            <a:r>
              <a:rPr lang="en-US" sz="1600" dirty="0"/>
              <a:t>(DSC) characterization of </a:t>
            </a:r>
            <a:r>
              <a:rPr lang="en-US" sz="1600" dirty="0" smtClean="0"/>
              <a:t>OSILs from </a:t>
            </a:r>
            <a:r>
              <a:rPr lang="en-US" sz="1600" dirty="0"/>
              <a:t>these antibiotics, in addition to </a:t>
            </a:r>
            <a:r>
              <a:rPr lang="en-US" sz="1600" i="1" dirty="0"/>
              <a:t>in vitro </a:t>
            </a:r>
            <a:r>
              <a:rPr lang="en-US" sz="1600" dirty="0"/>
              <a:t>antimicrobial activity data, in particular towards </a:t>
            </a:r>
            <a:r>
              <a:rPr lang="en-US" sz="1600" dirty="0" smtClean="0"/>
              <a:t>MRSA </a:t>
            </a:r>
            <a:r>
              <a:rPr lang="en-US" sz="1600" dirty="0"/>
              <a:t>and multi-resistant </a:t>
            </a:r>
            <a:r>
              <a:rPr lang="en-US" sz="1600" i="1" dirty="0" smtClean="0"/>
              <a:t>E. </a:t>
            </a:r>
            <a:r>
              <a:rPr lang="en-US" sz="1600" i="1" dirty="0"/>
              <a:t>coli</a:t>
            </a:r>
            <a:r>
              <a:rPr lang="en-US" sz="1600" dirty="0"/>
              <a:t>, as well as sensitive strains of gram-positive and gram-negative bacteria</a:t>
            </a:r>
            <a:r>
              <a:rPr lang="en-US" sz="1600" dirty="0" smtClean="0"/>
              <a:t>.</a:t>
            </a:r>
            <a:endParaRPr lang="en-US" sz="1600" dirty="0"/>
          </a:p>
          <a:p>
            <a:endParaRPr lang="en-US" sz="1600" dirty="0"/>
          </a:p>
          <a:p>
            <a:r>
              <a:rPr lang="fr-FR" sz="1600" b="1" dirty="0"/>
              <a:t>Keywords: </a:t>
            </a:r>
            <a:r>
              <a:rPr lang="fr-FR" sz="1600" dirty="0" smtClean="0"/>
              <a:t>API-</a:t>
            </a:r>
            <a:r>
              <a:rPr lang="fr-FR" sz="1600" dirty="0" err="1" smtClean="0"/>
              <a:t>OSILs</a:t>
            </a:r>
            <a:r>
              <a:rPr lang="fr-FR" sz="1600" dirty="0" smtClean="0"/>
              <a:t>; </a:t>
            </a:r>
            <a:r>
              <a:rPr lang="fr-FR" sz="1600" dirty="0" err="1" smtClean="0"/>
              <a:t>bacterial</a:t>
            </a:r>
            <a:r>
              <a:rPr lang="fr-FR" sz="1600" dirty="0" smtClean="0"/>
              <a:t> </a:t>
            </a:r>
            <a:r>
              <a:rPr lang="fr-FR" sz="1600" dirty="0" err="1" smtClean="0"/>
              <a:t>resistance</a:t>
            </a:r>
            <a:r>
              <a:rPr lang="fr-FR" sz="1600" dirty="0" smtClean="0"/>
              <a:t>; </a:t>
            </a:r>
            <a:r>
              <a:rPr lang="el-GR" sz="1600" dirty="0" smtClean="0"/>
              <a:t>β</a:t>
            </a:r>
            <a:r>
              <a:rPr lang="fr-FR" sz="1600" dirty="0" smtClean="0"/>
              <a:t>-</a:t>
            </a:r>
            <a:r>
              <a:rPr lang="fr-FR" sz="1600" dirty="0" err="1" smtClean="0"/>
              <a:t>lactam</a:t>
            </a:r>
            <a:r>
              <a:rPr lang="fr-FR" sz="1600" dirty="0" smtClean="0"/>
              <a:t> </a:t>
            </a:r>
            <a:r>
              <a:rPr lang="fr-FR" sz="1600" dirty="0" err="1" smtClean="0"/>
              <a:t>antibiotics</a:t>
            </a:r>
            <a:r>
              <a:rPr lang="fr-FR" sz="1600" dirty="0" smtClean="0"/>
              <a:t>; </a:t>
            </a:r>
            <a:r>
              <a:rPr lang="fr-FR" sz="1600" dirty="0" err="1" smtClean="0"/>
              <a:t>Ionic</a:t>
            </a:r>
            <a:r>
              <a:rPr lang="fr-FR" sz="1600" dirty="0" smtClean="0"/>
              <a:t> </a:t>
            </a:r>
            <a:r>
              <a:rPr lang="fr-FR" sz="1600" dirty="0" err="1" smtClean="0"/>
              <a:t>Liquids</a:t>
            </a:r>
            <a:r>
              <a:rPr lang="fr-FR" sz="1600" dirty="0" smtClean="0"/>
              <a:t>; MRSA</a:t>
            </a:r>
            <a:endParaRPr lang="fr-FR" sz="1600" b="1" dirty="0"/>
          </a:p>
        </p:txBody>
      </p:sp>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3" name="TextBox 2"/>
          <p:cNvSpPr txBox="1"/>
          <p:nvPr/>
        </p:nvSpPr>
        <p:spPr>
          <a:xfrm>
            <a:off x="203579" y="167426"/>
            <a:ext cx="7848600" cy="461665"/>
          </a:xfrm>
          <a:prstGeom prst="rect">
            <a:avLst/>
          </a:prstGeom>
          <a:noFill/>
        </p:spPr>
        <p:txBody>
          <a:bodyPr wrap="square" rtlCol="0">
            <a:spAutoFit/>
          </a:bodyPr>
          <a:lstStyle/>
          <a:p>
            <a:r>
              <a:rPr lang="en-GB" sz="2400" b="1" dirty="0" smtClean="0"/>
              <a:t>Introduction</a:t>
            </a:r>
            <a:endParaRPr lang="en-GB" sz="2400" b="1" dirty="0"/>
          </a:p>
        </p:txBody>
      </p:sp>
      <p:pic>
        <p:nvPicPr>
          <p:cNvPr id="4" name="Imagem 3">
            <a:extLst>
              <a:ext uri="{FF2B5EF4-FFF2-40B4-BE49-F238E27FC236}">
                <a16:creationId xmlns="" xmlns:a16="http://schemas.microsoft.com/office/drawing/2014/main" xmlns:lc="http://schemas.openxmlformats.org/drawingml/2006/lockedCanvas" id="{31250001-D433-4B9D-A3D9-5823BC94C15A}"/>
              </a:ext>
            </a:extLst>
          </p:cNvPr>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5732" t="10047" r="4028" b="22319"/>
          <a:stretch/>
        </p:blipFill>
        <p:spPr>
          <a:xfrm>
            <a:off x="258171" y="1090756"/>
            <a:ext cx="3741298" cy="2898945"/>
          </a:xfrm>
          <a:prstGeom prst="rect">
            <a:avLst/>
          </a:prstGeom>
        </p:spPr>
      </p:pic>
      <p:sp>
        <p:nvSpPr>
          <p:cNvPr id="5" name="CaixaDeTexto 4">
            <a:extLst>
              <a:ext uri="{FF2B5EF4-FFF2-40B4-BE49-F238E27FC236}">
                <a16:creationId xmlns:a16="http://schemas.microsoft.com/office/drawing/2014/main" xmlns="" id="{B9301DC1-8844-4A23-8EB9-ADBD386F84BD}"/>
              </a:ext>
            </a:extLst>
          </p:cNvPr>
          <p:cNvSpPr txBox="1"/>
          <p:nvPr/>
        </p:nvSpPr>
        <p:spPr>
          <a:xfrm>
            <a:off x="-7961" y="629091"/>
            <a:ext cx="4484757" cy="338554"/>
          </a:xfrm>
          <a:prstGeom prst="rect">
            <a:avLst/>
          </a:prstGeom>
          <a:noFill/>
        </p:spPr>
        <p:txBody>
          <a:bodyPr wrap="square" rtlCol="0">
            <a:spAutoFit/>
          </a:bodyPr>
          <a:lstStyle/>
          <a:p>
            <a:pPr algn="ctr"/>
            <a:r>
              <a:rPr lang="en-GB" sz="1600" i="1" dirty="0" smtClean="0">
                <a:latin typeface="Verdana" panose="020B0604030504040204" pitchFamily="34" charset="0"/>
                <a:ea typeface="Verdana" panose="020B0604030504040204" pitchFamily="34" charset="0"/>
                <a:cs typeface="Verdana" panose="020B0604030504040204" pitchFamily="34" charset="0"/>
              </a:rPr>
              <a:t>Approved # of antibiotics since 1980</a:t>
            </a:r>
            <a:endParaRPr lang="en-GB" sz="1600" i="1" dirty="0">
              <a:latin typeface="Verdana" panose="020B0604030504040204" pitchFamily="34" charset="0"/>
              <a:ea typeface="Verdana" panose="020B0604030504040204" pitchFamily="34" charset="0"/>
              <a:cs typeface="Verdana" panose="020B0604030504040204" pitchFamily="34" charset="0"/>
            </a:endParaRPr>
          </a:p>
        </p:txBody>
      </p:sp>
      <p:sp>
        <p:nvSpPr>
          <p:cNvPr id="6" name="CaixaDeTexto 5">
            <a:extLst>
              <a:ext uri="{FF2B5EF4-FFF2-40B4-BE49-F238E27FC236}">
                <a16:creationId xmlns:a16="http://schemas.microsoft.com/office/drawing/2014/main" xmlns="" id="{4712FE36-BAE9-457E-9712-F3361D1219B9}"/>
              </a:ext>
            </a:extLst>
          </p:cNvPr>
          <p:cNvSpPr txBox="1"/>
          <p:nvPr/>
        </p:nvSpPr>
        <p:spPr>
          <a:xfrm>
            <a:off x="203579" y="4066815"/>
            <a:ext cx="3741298" cy="577081"/>
          </a:xfrm>
          <a:prstGeom prst="rect">
            <a:avLst/>
          </a:prstGeom>
          <a:noFill/>
        </p:spPr>
        <p:txBody>
          <a:bodyPr wrap="square" rtlCol="0">
            <a:spAutoFit/>
          </a:bodyPr>
          <a:lstStyle/>
          <a:p>
            <a:pPr algn="just"/>
            <a:r>
              <a:rPr lang="en-GB" sz="1050" dirty="0" smtClean="0">
                <a:latin typeface="Verdana" panose="020B0604030504040204" pitchFamily="34" charset="0"/>
                <a:ea typeface="Verdana" panose="020B0604030504040204" pitchFamily="34" charset="0"/>
                <a:cs typeface="Verdana" panose="020B0604030504040204" pitchFamily="34" charset="0"/>
              </a:rPr>
              <a:t>Reproduced from C. Lee </a:t>
            </a:r>
            <a:r>
              <a:rPr lang="en-GB" sz="1050" dirty="0" err="1" smtClean="0">
                <a:latin typeface="Verdana" panose="020B0604030504040204" pitchFamily="34" charset="0"/>
                <a:ea typeface="Verdana" panose="020B0604030504040204" pitchFamily="34" charset="0"/>
                <a:cs typeface="Verdana" panose="020B0604030504040204" pitchFamily="34" charset="0"/>
              </a:rPr>
              <a:t>Ventola</a:t>
            </a:r>
            <a:r>
              <a:rPr lang="en-GB" sz="1050" dirty="0" smtClean="0">
                <a:latin typeface="Verdana" panose="020B0604030504040204" pitchFamily="34" charset="0"/>
                <a:ea typeface="Verdana" panose="020B0604030504040204" pitchFamily="34" charset="0"/>
                <a:cs typeface="Verdana" panose="020B0604030504040204" pitchFamily="34" charset="0"/>
              </a:rPr>
              <a:t>, MS. (2015). </a:t>
            </a:r>
            <a:r>
              <a:rPr lang="en-GB" sz="1050" i="1" dirty="0" smtClean="0">
                <a:latin typeface="Verdana" panose="020B0604030504040204" pitchFamily="34" charset="0"/>
                <a:ea typeface="Verdana" panose="020B0604030504040204" pitchFamily="34" charset="0"/>
                <a:cs typeface="Verdana" panose="020B0604030504040204" pitchFamily="34" charset="0"/>
              </a:rPr>
              <a:t>The Antibiotic Resistance Crisis</a:t>
            </a:r>
            <a:r>
              <a:rPr lang="en-GB" sz="1050" dirty="0" smtClean="0">
                <a:latin typeface="Verdana" panose="020B0604030504040204" pitchFamily="34" charset="0"/>
                <a:ea typeface="Verdana" panose="020B0604030504040204" pitchFamily="34" charset="0"/>
                <a:cs typeface="Verdana" panose="020B0604030504040204" pitchFamily="34" charset="0"/>
              </a:rPr>
              <a:t>. Pharmacy &amp; Therapeutics, Vol.40, N. 4</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https://ichef.bbci.co.uk/news/624/media/images/79638000/gif/_79638121_antimicrobial_map_624.gif">
            <a:extLst>
              <a:ext uri="{FF2B5EF4-FFF2-40B4-BE49-F238E27FC236}">
                <a16:creationId xmlns:a16="http://schemas.microsoft.com/office/drawing/2014/main" xmlns="" id="{24BADF4C-63B9-4420-BE33-DA20315CF3F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4601" b="5994"/>
          <a:stretch/>
        </p:blipFill>
        <p:spPr bwMode="auto">
          <a:xfrm>
            <a:off x="4724400" y="967645"/>
            <a:ext cx="4129291" cy="228372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xmlns="" id="{B9301DC1-8844-4A23-8EB9-ADBD386F84BD}"/>
              </a:ext>
            </a:extLst>
          </p:cNvPr>
          <p:cNvSpPr txBox="1"/>
          <p:nvPr/>
        </p:nvSpPr>
        <p:spPr>
          <a:xfrm>
            <a:off x="4572000" y="336703"/>
            <a:ext cx="4281691" cy="584775"/>
          </a:xfrm>
          <a:prstGeom prst="rect">
            <a:avLst/>
          </a:prstGeom>
          <a:noFill/>
        </p:spPr>
        <p:txBody>
          <a:bodyPr wrap="square" rtlCol="0">
            <a:spAutoFit/>
          </a:bodyPr>
          <a:lstStyle/>
          <a:p>
            <a:pPr algn="ctr"/>
            <a:r>
              <a:rPr lang="en-GB" sz="1600" i="1" dirty="0" smtClean="0">
                <a:latin typeface="Verdana" panose="020B0604030504040204" pitchFamily="34" charset="0"/>
                <a:ea typeface="Verdana" panose="020B0604030504040204" pitchFamily="34" charset="0"/>
                <a:cs typeface="Verdana" panose="020B0604030504040204" pitchFamily="34" charset="0"/>
              </a:rPr>
              <a:t>Estimated deaths by resistant bacteria in 2050</a:t>
            </a:r>
            <a:endParaRPr lang="en-GB" sz="1600" i="1" dirty="0">
              <a:latin typeface="Verdana" panose="020B0604030504040204" pitchFamily="34" charset="0"/>
              <a:ea typeface="Verdana" panose="020B0604030504040204" pitchFamily="34" charset="0"/>
              <a:cs typeface="Verdana" panose="020B0604030504040204" pitchFamily="34" charset="0"/>
            </a:endParaRPr>
          </a:p>
        </p:txBody>
      </p:sp>
      <p:sp>
        <p:nvSpPr>
          <p:cNvPr id="9" name="CaixaDeTexto 8">
            <a:extLst>
              <a:ext uri="{FF2B5EF4-FFF2-40B4-BE49-F238E27FC236}">
                <a16:creationId xmlns:a16="http://schemas.microsoft.com/office/drawing/2014/main" xmlns="" id="{724CA1D2-34B7-4433-86C2-68867DFD1413}"/>
              </a:ext>
            </a:extLst>
          </p:cNvPr>
          <p:cNvSpPr txBox="1"/>
          <p:nvPr/>
        </p:nvSpPr>
        <p:spPr>
          <a:xfrm>
            <a:off x="4724401" y="3269567"/>
            <a:ext cx="4267200" cy="262934"/>
          </a:xfrm>
          <a:prstGeom prst="rect">
            <a:avLst/>
          </a:prstGeom>
          <a:noFill/>
        </p:spPr>
        <p:txBody>
          <a:bodyPr wrap="square" rtlCol="0">
            <a:spAutoFit/>
          </a:bodyPr>
          <a:lstStyle/>
          <a:p>
            <a:pPr algn="just"/>
            <a:r>
              <a:rPr lang="pt-PT" sz="1050" dirty="0" err="1" smtClean="0">
                <a:latin typeface="Verdana" panose="020B0604030504040204" pitchFamily="34" charset="0"/>
                <a:ea typeface="Verdana" panose="020B0604030504040204" pitchFamily="34" charset="0"/>
                <a:cs typeface="Verdana" panose="020B0604030504040204" pitchFamily="34" charset="0"/>
              </a:rPr>
              <a:t>Reproduced</a:t>
            </a:r>
            <a:r>
              <a:rPr lang="pt-PT" sz="1050" dirty="0" smtClean="0">
                <a:latin typeface="Verdana" panose="020B0604030504040204" pitchFamily="34" charset="0"/>
                <a:ea typeface="Verdana" panose="020B0604030504040204" pitchFamily="34" charset="0"/>
                <a:cs typeface="Verdana" panose="020B0604030504040204" pitchFamily="34" charset="0"/>
              </a:rPr>
              <a:t> </a:t>
            </a:r>
            <a:r>
              <a:rPr lang="pt-PT" sz="1050" dirty="0" err="1" smtClean="0">
                <a:latin typeface="Verdana" panose="020B0604030504040204" pitchFamily="34" charset="0"/>
                <a:ea typeface="Verdana" panose="020B0604030504040204" pitchFamily="34" charset="0"/>
                <a:cs typeface="Verdana" panose="020B0604030504040204" pitchFamily="34" charset="0"/>
              </a:rPr>
              <a:t>from</a:t>
            </a:r>
            <a:r>
              <a:rPr lang="pt-PT" sz="1050" dirty="0" smtClean="0">
                <a:latin typeface="Verdana" panose="020B0604030504040204" pitchFamily="34" charset="0"/>
                <a:ea typeface="Verdana" panose="020B0604030504040204" pitchFamily="34" charset="0"/>
                <a:cs typeface="Verdana" panose="020B0604030504040204" pitchFamily="34" charset="0"/>
              </a:rPr>
              <a:t> </a:t>
            </a:r>
            <a:r>
              <a:rPr lang="pt-PT" sz="1050" i="1" dirty="0" err="1" smtClean="0">
                <a:latin typeface="Verdana" panose="020B0604030504040204" pitchFamily="34" charset="0"/>
                <a:ea typeface="Verdana" panose="020B0604030504040204" pitchFamily="34" charset="0"/>
                <a:cs typeface="Verdana" panose="020B0604030504040204" pitchFamily="34" charset="0"/>
              </a:rPr>
              <a:t>Review</a:t>
            </a:r>
            <a:r>
              <a:rPr lang="pt-PT" sz="1050" i="1" dirty="0" smtClean="0">
                <a:latin typeface="Verdana" panose="020B0604030504040204" pitchFamily="34" charset="0"/>
                <a:ea typeface="Verdana" panose="020B0604030504040204" pitchFamily="34" charset="0"/>
                <a:cs typeface="Verdana" panose="020B0604030504040204" pitchFamily="34" charset="0"/>
              </a:rPr>
              <a:t> </a:t>
            </a:r>
            <a:r>
              <a:rPr lang="pt-PT" sz="1050" i="1" dirty="0">
                <a:latin typeface="Verdana" panose="020B0604030504040204" pitchFamily="34" charset="0"/>
                <a:ea typeface="Verdana" panose="020B0604030504040204" pitchFamily="34" charset="0"/>
                <a:cs typeface="Verdana" panose="020B0604030504040204" pitchFamily="34" charset="0"/>
              </a:rPr>
              <a:t>on Antimicrobrial Resistance 2014</a:t>
            </a:r>
          </a:p>
        </p:txBody>
      </p:sp>
      <p:sp>
        <p:nvSpPr>
          <p:cNvPr id="10" name="Seta para baixo 9"/>
          <p:cNvSpPr/>
          <p:nvPr/>
        </p:nvSpPr>
        <p:spPr>
          <a:xfrm>
            <a:off x="2108983" y="4720096"/>
            <a:ext cx="405617" cy="537704"/>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p:cNvSpPr txBox="1"/>
          <p:nvPr/>
        </p:nvSpPr>
        <p:spPr>
          <a:xfrm>
            <a:off x="654125" y="5344978"/>
            <a:ext cx="3315331" cy="338554"/>
          </a:xfrm>
          <a:prstGeom prst="rect">
            <a:avLst/>
          </a:prstGeom>
          <a:noFill/>
        </p:spPr>
        <p:txBody>
          <a:bodyPr wrap="none" rtlCol="0">
            <a:spAutoFit/>
          </a:bodyPr>
          <a:lstStyle/>
          <a:p>
            <a:pPr algn="ctr"/>
            <a:r>
              <a:rPr lang="pt-PT" sz="1600" dirty="0" err="1" smtClean="0">
                <a:latin typeface="Verdana" panose="020B0604030504040204" pitchFamily="34" charset="0"/>
                <a:ea typeface="Verdana" panose="020B0604030504040204" pitchFamily="34" charset="0"/>
              </a:rPr>
              <a:t>Low</a:t>
            </a:r>
            <a:r>
              <a:rPr lang="pt-PT" sz="1600" dirty="0" smtClean="0">
                <a:latin typeface="Verdana" panose="020B0604030504040204" pitchFamily="34" charset="0"/>
                <a:ea typeface="Verdana" panose="020B0604030504040204" pitchFamily="34" charset="0"/>
              </a:rPr>
              <a:t> </a:t>
            </a:r>
            <a:r>
              <a:rPr lang="pt-PT" sz="1600" dirty="0" err="1" smtClean="0">
                <a:latin typeface="Verdana" panose="020B0604030504040204" pitchFamily="34" charset="0"/>
                <a:ea typeface="Verdana" panose="020B0604030504040204" pitchFamily="34" charset="0"/>
              </a:rPr>
              <a:t>returns</a:t>
            </a:r>
            <a:r>
              <a:rPr lang="pt-PT" sz="1600" dirty="0" smtClean="0">
                <a:latin typeface="Verdana" panose="020B0604030504040204" pitchFamily="34" charset="0"/>
                <a:ea typeface="Verdana" panose="020B0604030504040204" pitchFamily="34" charset="0"/>
              </a:rPr>
              <a:t> </a:t>
            </a:r>
            <a:r>
              <a:rPr lang="pt-PT" sz="1600" dirty="0" err="1" smtClean="0">
                <a:latin typeface="Verdana" panose="020B0604030504040204" pitchFamily="34" charset="0"/>
                <a:ea typeface="Verdana" panose="020B0604030504040204" pitchFamily="34" charset="0"/>
              </a:rPr>
              <a:t>from</a:t>
            </a:r>
            <a:r>
              <a:rPr lang="pt-PT" sz="1600" dirty="0" smtClean="0">
                <a:latin typeface="Verdana" panose="020B0604030504040204" pitchFamily="34" charset="0"/>
                <a:ea typeface="Verdana" panose="020B0604030504040204" pitchFamily="34" charset="0"/>
              </a:rPr>
              <a:t> </a:t>
            </a:r>
            <a:r>
              <a:rPr lang="pt-PT" sz="1600" dirty="0" err="1" smtClean="0">
                <a:latin typeface="Verdana" panose="020B0604030504040204" pitchFamily="34" charset="0"/>
                <a:ea typeface="Verdana" panose="020B0604030504040204" pitchFamily="34" charset="0"/>
              </a:rPr>
              <a:t>clinical</a:t>
            </a:r>
            <a:r>
              <a:rPr lang="pt-PT" sz="1600" dirty="0" smtClean="0">
                <a:latin typeface="Verdana" panose="020B0604030504040204" pitchFamily="34" charset="0"/>
                <a:ea typeface="Verdana" panose="020B0604030504040204" pitchFamily="34" charset="0"/>
              </a:rPr>
              <a:t> </a:t>
            </a:r>
            <a:r>
              <a:rPr lang="pt-PT" sz="1600" dirty="0" err="1" smtClean="0">
                <a:latin typeface="Verdana" panose="020B0604030504040204" pitchFamily="34" charset="0"/>
                <a:ea typeface="Verdana" panose="020B0604030504040204" pitchFamily="34" charset="0"/>
              </a:rPr>
              <a:t>trials</a:t>
            </a:r>
            <a:endParaRPr lang="pt-PT" sz="1600" dirty="0">
              <a:latin typeface="Verdana" panose="020B0604030504040204" pitchFamily="34" charset="0"/>
              <a:ea typeface="Verdana" panose="020B0604030504040204" pitchFamily="34" charset="0"/>
            </a:endParaRPr>
          </a:p>
        </p:txBody>
      </p:sp>
      <p:sp>
        <p:nvSpPr>
          <p:cNvPr id="12" name="CaixaDeTexto 11">
            <a:extLst>
              <a:ext uri="{FF2B5EF4-FFF2-40B4-BE49-F238E27FC236}">
                <a16:creationId xmlns:a16="http://schemas.microsoft.com/office/drawing/2014/main" xmlns="" id="{852D1725-EADD-4723-9955-30AC909A6616}"/>
              </a:ext>
            </a:extLst>
          </p:cNvPr>
          <p:cNvSpPr txBox="1"/>
          <p:nvPr/>
        </p:nvSpPr>
        <p:spPr>
          <a:xfrm>
            <a:off x="4955473" y="3724870"/>
            <a:ext cx="3731327"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PT" sz="1600" b="1" u="sng" dirty="0">
                <a:latin typeface="Verdana" panose="020B0604030504040204" pitchFamily="34" charset="0"/>
                <a:ea typeface="Verdana" panose="020B0604030504040204" pitchFamily="34" charset="0"/>
                <a:cs typeface="Verdana" panose="020B0604030504040204" pitchFamily="34" charset="0"/>
              </a:rPr>
              <a:t>10 </a:t>
            </a:r>
            <a:r>
              <a:rPr lang="pt-PT" sz="1600" b="1" u="sng" dirty="0" err="1" smtClean="0">
                <a:latin typeface="Verdana" panose="020B0604030504040204" pitchFamily="34" charset="0"/>
                <a:ea typeface="Verdana" panose="020B0604030504040204" pitchFamily="34" charset="0"/>
                <a:cs typeface="Verdana" panose="020B0604030504040204" pitchFamily="34" charset="0"/>
              </a:rPr>
              <a:t>million</a:t>
            </a:r>
            <a:r>
              <a:rPr lang="pt-PT" sz="1600" b="1" u="sng" dirty="0" smtClean="0">
                <a:latin typeface="Verdana" panose="020B0604030504040204" pitchFamily="34" charset="0"/>
                <a:ea typeface="Verdana" panose="020B0604030504040204" pitchFamily="34" charset="0"/>
                <a:cs typeface="Verdana" panose="020B0604030504040204" pitchFamily="34" charset="0"/>
              </a:rPr>
              <a:t> </a:t>
            </a:r>
            <a:r>
              <a:rPr lang="pt-PT" sz="1600" b="1" u="sng" dirty="0" err="1" smtClean="0">
                <a:latin typeface="Verdana" panose="020B0604030504040204" pitchFamily="34" charset="0"/>
                <a:ea typeface="Verdana" panose="020B0604030504040204" pitchFamily="34" charset="0"/>
                <a:cs typeface="Verdana" panose="020B0604030504040204" pitchFamily="34" charset="0"/>
              </a:rPr>
              <a:t>deaths</a:t>
            </a:r>
            <a:r>
              <a:rPr lang="pt-PT" sz="1600" b="1" u="sng" dirty="0" smtClean="0">
                <a:latin typeface="Verdana" panose="020B0604030504040204" pitchFamily="34" charset="0"/>
                <a:ea typeface="Verdana" panose="020B0604030504040204" pitchFamily="34" charset="0"/>
                <a:cs typeface="Verdana" panose="020B0604030504040204" pitchFamily="34" charset="0"/>
              </a:rPr>
              <a:t> </a:t>
            </a:r>
            <a:r>
              <a:rPr lang="pt-PT" sz="1600" b="1" u="sng" dirty="0" err="1" smtClean="0">
                <a:latin typeface="Verdana" panose="020B0604030504040204" pitchFamily="34" charset="0"/>
                <a:ea typeface="Verdana" panose="020B0604030504040204" pitchFamily="34" charset="0"/>
                <a:cs typeface="Verdana" panose="020B0604030504040204" pitchFamily="34" charset="0"/>
              </a:rPr>
              <a:t>by</a:t>
            </a:r>
            <a:r>
              <a:rPr lang="pt-PT" sz="1600" b="1" u="sng" dirty="0" smtClean="0">
                <a:latin typeface="Verdana" panose="020B0604030504040204" pitchFamily="34" charset="0"/>
                <a:ea typeface="Verdana" panose="020B0604030504040204" pitchFamily="34" charset="0"/>
                <a:cs typeface="Verdana" panose="020B0604030504040204" pitchFamily="34" charset="0"/>
              </a:rPr>
              <a:t> 2050</a:t>
            </a:r>
            <a:endParaRPr lang="pt-PT" sz="1600" b="1" u="sng" dirty="0">
              <a:latin typeface="Verdana" panose="020B0604030504040204" pitchFamily="34" charset="0"/>
              <a:ea typeface="Verdana" panose="020B0604030504040204" pitchFamily="34" charset="0"/>
              <a:cs typeface="Verdana" panose="020B0604030504040204" pitchFamily="34" charset="0"/>
            </a:endParaRPr>
          </a:p>
          <a:p>
            <a:pPr algn="ctr"/>
            <a:endParaRPr lang="pt-PT" sz="1600" b="1" u="sng" dirty="0">
              <a:latin typeface="Verdana" panose="020B0604030504040204" pitchFamily="34" charset="0"/>
              <a:ea typeface="Verdana" panose="020B0604030504040204" pitchFamily="34" charset="0"/>
              <a:cs typeface="Verdana" panose="020B0604030504040204" pitchFamily="34" charset="0"/>
            </a:endParaRPr>
          </a:p>
          <a:p>
            <a:pPr algn="ctr"/>
            <a:r>
              <a:rPr lang="pt-PT" sz="1600" b="1" u="sng" dirty="0" smtClean="0">
                <a:latin typeface="Verdana" panose="020B0604030504040204" pitchFamily="34" charset="0"/>
                <a:ea typeface="Verdana" panose="020B0604030504040204" pitchFamily="34" charset="0"/>
                <a:cs typeface="Verdana" panose="020B0604030504040204" pitchFamily="34" charset="0"/>
              </a:rPr>
              <a:t>75b€ </a:t>
            </a:r>
            <a:r>
              <a:rPr lang="pt-PT" sz="1600" b="1" u="sng" dirty="0" err="1" smtClean="0">
                <a:latin typeface="Verdana" panose="020B0604030504040204" pitchFamily="34" charset="0"/>
                <a:ea typeface="Verdana" panose="020B0604030504040204" pitchFamily="34" charset="0"/>
                <a:cs typeface="Verdana" panose="020B0604030504040204" pitchFamily="34" charset="0"/>
              </a:rPr>
              <a:t>associated</a:t>
            </a:r>
            <a:r>
              <a:rPr lang="pt-PT" sz="1600" b="1" u="sng" dirty="0" smtClean="0">
                <a:latin typeface="Verdana" panose="020B0604030504040204" pitchFamily="34" charset="0"/>
                <a:ea typeface="Verdana" panose="020B0604030504040204" pitchFamily="34" charset="0"/>
                <a:cs typeface="Verdana" panose="020B0604030504040204" pitchFamily="34" charset="0"/>
              </a:rPr>
              <a:t> </a:t>
            </a:r>
            <a:r>
              <a:rPr lang="pt-PT" sz="1600" b="1" u="sng" dirty="0" err="1" smtClean="0">
                <a:latin typeface="Verdana" panose="020B0604030504040204" pitchFamily="34" charset="0"/>
                <a:ea typeface="Verdana" panose="020B0604030504040204" pitchFamily="34" charset="0"/>
                <a:cs typeface="Verdana" panose="020B0604030504040204" pitchFamily="34" charset="0"/>
              </a:rPr>
              <a:t>costs</a:t>
            </a:r>
            <a:endParaRPr lang="pt-PT" sz="1600" b="1" u="sng" dirty="0">
              <a:latin typeface="Verdana" panose="020B0604030504040204" pitchFamily="34" charset="0"/>
              <a:ea typeface="Verdana" panose="020B0604030504040204" pitchFamily="34" charset="0"/>
              <a:cs typeface="Verdana" panose="020B0604030504040204" pitchFamily="34" charset="0"/>
            </a:endParaRPr>
          </a:p>
        </p:txBody>
      </p:sp>
      <p:sp>
        <p:nvSpPr>
          <p:cNvPr id="16" name="Retângulo 15"/>
          <p:cNvSpPr/>
          <p:nvPr/>
        </p:nvSpPr>
        <p:spPr>
          <a:xfrm>
            <a:off x="5486400" y="4826555"/>
            <a:ext cx="2667000" cy="9144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err="1">
                <a:latin typeface="Bahnschrift" panose="020B0502040204020203" pitchFamily="34" charset="0"/>
              </a:rPr>
              <a:t>Growing</a:t>
            </a:r>
            <a:r>
              <a:rPr lang="pt-PT" dirty="0">
                <a:latin typeface="Bahnschrift" panose="020B0502040204020203" pitchFamily="34" charset="0"/>
              </a:rPr>
              <a:t> </a:t>
            </a:r>
            <a:r>
              <a:rPr lang="pt-PT" dirty="0" err="1">
                <a:latin typeface="Bahnschrift" panose="020B0502040204020203" pitchFamily="34" charset="0"/>
              </a:rPr>
              <a:t>need</a:t>
            </a:r>
            <a:r>
              <a:rPr lang="pt-PT" dirty="0">
                <a:latin typeface="Bahnschrift" panose="020B0502040204020203" pitchFamily="34" charset="0"/>
              </a:rPr>
              <a:t> for more </a:t>
            </a:r>
            <a:r>
              <a:rPr lang="pt-PT" dirty="0" err="1">
                <a:latin typeface="Bahnschrift" panose="020B0502040204020203" pitchFamily="34" charset="0"/>
              </a:rPr>
              <a:t>effective</a:t>
            </a:r>
            <a:r>
              <a:rPr lang="pt-PT" dirty="0">
                <a:latin typeface="Bahnschrift" panose="020B0502040204020203" pitchFamily="34" charset="0"/>
              </a:rPr>
              <a:t> </a:t>
            </a:r>
            <a:r>
              <a:rPr lang="pt-PT" dirty="0" err="1">
                <a:latin typeface="Bahnschrift" panose="020B0502040204020203" pitchFamily="34" charset="0"/>
              </a:rPr>
              <a:t>antibiotics</a:t>
            </a:r>
            <a:endParaRPr lang="pt-PT" dirty="0">
              <a:latin typeface="Bahnschrift" panose="020B0502040204020203" pitchFamily="34" charset="0"/>
            </a:endParaRPr>
          </a:p>
        </p:txBody>
      </p:sp>
      <p:sp>
        <p:nvSpPr>
          <p:cNvPr id="18" name="Marcador de Posição do Número do Diapositivo 17"/>
          <p:cNvSpPr>
            <a:spLocks noGrp="1"/>
          </p:cNvSpPr>
          <p:nvPr>
            <p:ph type="sldNum" sz="quarter" idx="12"/>
          </p:nvPr>
        </p:nvSpPr>
        <p:spPr/>
        <p:txBody>
          <a:bodyPr/>
          <a:lstStyle/>
          <a:p>
            <a:fld id="{FCAEAE96-855E-42B1-8DE9-9C9E68DE18C5}" type="slidenum">
              <a:rPr lang="fr-FR" smtClean="0"/>
              <a:pPr/>
              <a:t>4</a:t>
            </a:fld>
            <a:endParaRPr lang="fr-FR"/>
          </a:p>
        </p:txBody>
      </p:sp>
    </p:spTree>
    <p:extLst>
      <p:ext uri="{BB962C8B-B14F-4D97-AF65-F5344CB8AC3E}">
        <p14:creationId xmlns:p14="http://schemas.microsoft.com/office/powerpoint/2010/main" val="141617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a:extLst>
              <a:ext uri="{FF2B5EF4-FFF2-40B4-BE49-F238E27FC236}">
                <a16:creationId xmlns:a16="http://schemas.microsoft.com/office/drawing/2014/main" xmlns="" id="{5D608C9B-7355-415E-864A-990CE3C95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4"/>
            <a:stretch>
              <a:fillRect/>
            </a:stretch>
          </a:blipFill>
        </p:spPr>
      </p:pic>
      <p:sp>
        <p:nvSpPr>
          <p:cNvPr id="3" name="TextBox 2"/>
          <p:cNvSpPr txBox="1"/>
          <p:nvPr/>
        </p:nvSpPr>
        <p:spPr>
          <a:xfrm>
            <a:off x="203579" y="167426"/>
            <a:ext cx="7848600" cy="461665"/>
          </a:xfrm>
          <a:prstGeom prst="rect">
            <a:avLst/>
          </a:prstGeom>
          <a:noFill/>
        </p:spPr>
        <p:txBody>
          <a:bodyPr wrap="square" rtlCol="0">
            <a:spAutoFit/>
          </a:bodyPr>
          <a:lstStyle/>
          <a:p>
            <a:r>
              <a:rPr lang="en-GB" sz="2400" b="1" dirty="0" smtClean="0"/>
              <a:t>Introduction</a:t>
            </a:r>
            <a:endParaRPr lang="en-GB" sz="2400" b="1" dirty="0"/>
          </a:p>
        </p:txBody>
      </p:sp>
      <p:graphicFrame>
        <p:nvGraphicFramePr>
          <p:cNvPr id="17" name="Objeto 16"/>
          <p:cNvGraphicFramePr>
            <a:graphicFrameLocks noChangeAspect="1"/>
          </p:cNvGraphicFramePr>
          <p:nvPr>
            <p:extLst>
              <p:ext uri="{D42A27DB-BD31-4B8C-83A1-F6EECF244321}">
                <p14:modId xmlns:p14="http://schemas.microsoft.com/office/powerpoint/2010/main" val="106938021"/>
              </p:ext>
            </p:extLst>
          </p:nvPr>
        </p:nvGraphicFramePr>
        <p:xfrm>
          <a:off x="304800" y="1014413"/>
          <a:ext cx="8555038" cy="1435100"/>
        </p:xfrm>
        <a:graphic>
          <a:graphicData uri="http://schemas.openxmlformats.org/presentationml/2006/ole">
            <mc:AlternateContent xmlns:mc="http://schemas.openxmlformats.org/markup-compatibility/2006">
              <mc:Choice xmlns:v="urn:schemas-microsoft-com:vml" Requires="v">
                <p:oleObj spid="_x0000_s2064" name="CS ChemDraw Drawing" r:id="rId5" imgW="7311508" imgH="1227608" progId="ChemDraw.Document.6.0">
                  <p:embed/>
                </p:oleObj>
              </mc:Choice>
              <mc:Fallback>
                <p:oleObj name="CS ChemDraw Drawing" r:id="rId5" imgW="7311508" imgH="1227608" progId="ChemDraw.Document.6.0">
                  <p:embed/>
                  <p:pic>
                    <p:nvPicPr>
                      <p:cNvPr id="0" name=""/>
                      <p:cNvPicPr>
                        <a:picLocks noChangeAspect="1" noChangeArrowheads="1"/>
                      </p:cNvPicPr>
                      <p:nvPr/>
                    </p:nvPicPr>
                    <p:blipFill>
                      <a:blip r:embed="rId6"/>
                      <a:srcRect/>
                      <a:stretch>
                        <a:fillRect/>
                      </a:stretch>
                    </p:blipFill>
                    <p:spPr bwMode="auto">
                      <a:xfrm>
                        <a:off x="304800" y="1014413"/>
                        <a:ext cx="8555038" cy="1435100"/>
                      </a:xfrm>
                      <a:prstGeom prst="rect">
                        <a:avLst/>
                      </a:prstGeom>
                      <a:noFill/>
                    </p:spPr>
                  </p:pic>
                </p:oleObj>
              </mc:Fallback>
            </mc:AlternateContent>
          </a:graphicData>
        </a:graphic>
      </p:graphicFrame>
      <p:grpSp>
        <p:nvGrpSpPr>
          <p:cNvPr id="18" name="Diagrama 4"/>
          <p:cNvGrpSpPr/>
          <p:nvPr/>
        </p:nvGrpSpPr>
        <p:grpSpPr>
          <a:xfrm>
            <a:off x="457200" y="3429000"/>
            <a:ext cx="8195716" cy="1305168"/>
            <a:chOff x="2414564" y="1306247"/>
            <a:chExt cx="8123237" cy="2389190"/>
          </a:xfrm>
        </p:grpSpPr>
        <p:sp>
          <p:nvSpPr>
            <p:cNvPr id="27" name="Forma Livre: Forma 4"/>
            <p:cNvSpPr/>
            <p:nvPr/>
          </p:nvSpPr>
          <p:spPr>
            <a:xfrm>
              <a:off x="2414564" y="1306247"/>
              <a:ext cx="2389190" cy="2389190"/>
            </a:xfrm>
            <a:custGeom>
              <a:avLst/>
              <a:gdLst>
                <a:gd name="f0" fmla="val 10800000"/>
                <a:gd name="f1" fmla="val 5400000"/>
                <a:gd name="f2" fmla="val 180"/>
                <a:gd name="f3" fmla="val w"/>
                <a:gd name="f4" fmla="val h"/>
                <a:gd name="f5" fmla="val 0"/>
                <a:gd name="f6" fmla="val 2389187"/>
                <a:gd name="f7" fmla="val 1194594"/>
                <a:gd name="f8" fmla="val 534838"/>
                <a:gd name="f9" fmla="val 1854350"/>
                <a:gd name="f10" fmla="val 2389188"/>
                <a:gd name="f11" fmla="+- 0 0 -90"/>
                <a:gd name="f12" fmla="*/ f3 1 2389187"/>
                <a:gd name="f13" fmla="*/ f4 1 2389187"/>
                <a:gd name="f14" fmla="+- f6 0 f5"/>
                <a:gd name="f15" fmla="*/ f11 f0 1"/>
                <a:gd name="f16" fmla="*/ f14 1 2389187"/>
                <a:gd name="f17" fmla="*/ 0 f14 1"/>
                <a:gd name="f18" fmla="*/ 1194594 f14 1"/>
                <a:gd name="f19" fmla="*/ 2389188 f14 1"/>
                <a:gd name="f20" fmla="*/ f15 1 f2"/>
                <a:gd name="f21" fmla="*/ f17 1 2389187"/>
                <a:gd name="f22" fmla="*/ f18 1 2389187"/>
                <a:gd name="f23" fmla="*/ f19 1 238918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2389187" h="2389187">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58A3B3">
                <a:alpha val="50000"/>
              </a:srgbClr>
            </a:solidFill>
            <a:ln w="12701" cap="flat">
              <a:solidFill>
                <a:srgbClr val="FFFFFF"/>
              </a:solidFill>
              <a:prstDash val="solid"/>
              <a:miter/>
            </a:ln>
          </p:spPr>
          <p:txBody>
            <a:bodyPr vert="horz" wrap="square" lIns="481376" tIns="375288" rIns="481376" bIns="375288"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l-GR" sz="1600" b="0" i="0" u="none" strike="noStrike" kern="1200" cap="none" spc="0" baseline="0" dirty="0" smtClean="0">
                  <a:solidFill>
                    <a:srgbClr val="000000"/>
                  </a:solidFill>
                  <a:uFillTx/>
                  <a:latin typeface="Bahnschrift" panose="020B0502040204020203" pitchFamily="34" charset="0"/>
                  <a:cs typeface="Arial" pitchFamily="34"/>
                </a:rPr>
                <a:t>β</a:t>
              </a:r>
              <a:r>
                <a:rPr lang="pt-PT" sz="1600" b="0" i="0" u="none" strike="noStrike" kern="1200" cap="none" spc="0" baseline="0" dirty="0" smtClean="0">
                  <a:solidFill>
                    <a:srgbClr val="000000"/>
                  </a:solidFill>
                  <a:uFillTx/>
                  <a:latin typeface="Bahnschrift" panose="020B0502040204020203" pitchFamily="34" charset="0"/>
                  <a:cs typeface="Arial" pitchFamily="34"/>
                </a:rPr>
                <a:t>-</a:t>
              </a:r>
              <a:r>
                <a:rPr lang="pt-PT" sz="1600" b="0" i="0" u="none" strike="noStrike" kern="1200" cap="none" spc="0" baseline="0" dirty="0" err="1" smtClean="0">
                  <a:solidFill>
                    <a:srgbClr val="000000"/>
                  </a:solidFill>
                  <a:uFillTx/>
                  <a:latin typeface="Bahnschrift" panose="020B0502040204020203" pitchFamily="34" charset="0"/>
                  <a:cs typeface="Arial" pitchFamily="34"/>
                </a:rPr>
                <a:t>lactamases</a:t>
              </a:r>
              <a:r>
                <a:rPr lang="pt-PT" sz="1600" b="0" i="0" u="none" strike="noStrike" kern="1200" cap="none" spc="0" baseline="0" dirty="0" smtClean="0">
                  <a:solidFill>
                    <a:srgbClr val="000000"/>
                  </a:solidFill>
                  <a:uFillTx/>
                  <a:latin typeface="Bahnschrift" panose="020B0502040204020203" pitchFamily="34" charset="0"/>
                  <a:cs typeface="Arial" pitchFamily="34"/>
                </a:rPr>
                <a:t> </a:t>
              </a:r>
              <a:r>
                <a:rPr lang="pt-PT" sz="1600" b="0" i="0" u="none" strike="noStrike" kern="1200" cap="none" spc="0" baseline="0" dirty="0" err="1" smtClean="0">
                  <a:solidFill>
                    <a:srgbClr val="000000"/>
                  </a:solidFill>
                  <a:uFillTx/>
                  <a:latin typeface="Bahnschrift" panose="020B0502040204020203" pitchFamily="34" charset="0"/>
                  <a:cs typeface="Arial" pitchFamily="34"/>
                </a:rPr>
                <a:t>enzymatic</a:t>
              </a:r>
              <a:r>
                <a:rPr lang="pt-PT" sz="1600" b="0" i="0" u="none" strike="noStrike" kern="1200" cap="none" spc="0" baseline="0" dirty="0" smtClean="0">
                  <a:solidFill>
                    <a:srgbClr val="000000"/>
                  </a:solidFill>
                  <a:uFillTx/>
                  <a:latin typeface="Bahnschrift" panose="020B0502040204020203" pitchFamily="34" charset="0"/>
                  <a:cs typeface="Arial" pitchFamily="34"/>
                </a:rPr>
                <a:t> </a:t>
              </a:r>
              <a:r>
                <a:rPr lang="pt-PT" sz="1600" b="0" i="0" u="none" strike="noStrike" kern="1200" cap="none" spc="0" baseline="0" dirty="0" err="1" smtClean="0">
                  <a:solidFill>
                    <a:srgbClr val="000000"/>
                  </a:solidFill>
                  <a:uFillTx/>
                  <a:latin typeface="Bahnschrift" panose="020B0502040204020203" pitchFamily="34" charset="0"/>
                  <a:cs typeface="Arial" pitchFamily="34"/>
                </a:rPr>
                <a:t>degradation</a:t>
              </a:r>
              <a:endParaRPr lang="pt-BR" sz="1600" b="0" i="0" u="none" strike="noStrike" kern="1200" cap="none" spc="0" baseline="0" dirty="0">
                <a:solidFill>
                  <a:srgbClr val="000000"/>
                </a:solidFill>
                <a:uFillTx/>
                <a:latin typeface="Bahnschrift" panose="020B0502040204020203" pitchFamily="34" charset="0"/>
                <a:cs typeface="Arial" pitchFamily="34"/>
              </a:endParaRPr>
            </a:p>
          </p:txBody>
        </p:sp>
        <p:sp>
          <p:nvSpPr>
            <p:cNvPr id="28" name="Forma Livre: Forma 5"/>
            <p:cNvSpPr/>
            <p:nvPr/>
          </p:nvSpPr>
          <p:spPr>
            <a:xfrm>
              <a:off x="4325907" y="1306247"/>
              <a:ext cx="2389190" cy="2389190"/>
            </a:xfrm>
            <a:custGeom>
              <a:avLst/>
              <a:gdLst>
                <a:gd name="f0" fmla="val 10800000"/>
                <a:gd name="f1" fmla="val 5400000"/>
                <a:gd name="f2" fmla="val 180"/>
                <a:gd name="f3" fmla="val w"/>
                <a:gd name="f4" fmla="val h"/>
                <a:gd name="f5" fmla="val 0"/>
                <a:gd name="f6" fmla="val 2389187"/>
                <a:gd name="f7" fmla="val 1194594"/>
                <a:gd name="f8" fmla="val 534838"/>
                <a:gd name="f9" fmla="val 1854350"/>
                <a:gd name="f10" fmla="val 2389188"/>
                <a:gd name="f11" fmla="+- 0 0 -90"/>
                <a:gd name="f12" fmla="*/ f3 1 2389187"/>
                <a:gd name="f13" fmla="*/ f4 1 2389187"/>
                <a:gd name="f14" fmla="+- f6 0 f5"/>
                <a:gd name="f15" fmla="*/ f11 f0 1"/>
                <a:gd name="f16" fmla="*/ f14 1 2389187"/>
                <a:gd name="f17" fmla="*/ 0 f14 1"/>
                <a:gd name="f18" fmla="*/ 1194594 f14 1"/>
                <a:gd name="f19" fmla="*/ 2389188 f14 1"/>
                <a:gd name="f20" fmla="*/ f15 1 f2"/>
                <a:gd name="f21" fmla="*/ f17 1 2389187"/>
                <a:gd name="f22" fmla="*/ f18 1 2389187"/>
                <a:gd name="f23" fmla="*/ f19 1 238918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2389187" h="2389187">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8FC0CC">
                <a:alpha val="50000"/>
              </a:srgbClr>
            </a:solidFill>
            <a:ln w="12701" cap="flat">
              <a:solidFill>
                <a:srgbClr val="FFFFFF"/>
              </a:solidFill>
              <a:prstDash val="solid"/>
              <a:miter/>
            </a:ln>
          </p:spPr>
          <p:txBody>
            <a:bodyPr vert="horz" wrap="square" lIns="481376" tIns="375288" rIns="481376" bIns="375288"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pt-BR" sz="1600" b="0" i="0" u="none" strike="noStrike" kern="1200" cap="none" spc="0" baseline="0" dirty="0" smtClean="0">
                  <a:solidFill>
                    <a:srgbClr val="000000"/>
                  </a:solidFill>
                  <a:uFillTx/>
                  <a:latin typeface="Bahnschrift" panose="020B0502040204020203" pitchFamily="34" charset="0"/>
                  <a:cs typeface="Arial" pitchFamily="34"/>
                </a:rPr>
                <a:t>Mutations</a:t>
              </a:r>
              <a:r>
                <a:rPr lang="pt-BR" sz="1600" b="0" i="0" u="none" strike="noStrike" kern="1200" cap="none" spc="0" dirty="0" smtClean="0">
                  <a:solidFill>
                    <a:srgbClr val="000000"/>
                  </a:solidFill>
                  <a:uFillTx/>
                  <a:latin typeface="Bahnschrift" panose="020B0502040204020203" pitchFamily="34" charset="0"/>
                  <a:cs typeface="Arial" pitchFamily="34"/>
                </a:rPr>
                <a:t> in porine channels (</a:t>
              </a:r>
              <a:r>
                <a:rPr lang="pt-BR" sz="1600" b="0" i="1" u="none" strike="noStrike" kern="1200" cap="none" spc="0" baseline="0" dirty="0" smtClean="0">
                  <a:solidFill>
                    <a:srgbClr val="000000"/>
                  </a:solidFill>
                  <a:uFillTx/>
                  <a:latin typeface="Bahnschrift" panose="020B0502040204020203" pitchFamily="34" charset="0"/>
                  <a:cs typeface="Arial" pitchFamily="34"/>
                </a:rPr>
                <a:t>Gram</a:t>
              </a:r>
              <a:r>
                <a:rPr lang="pt-BR" sz="1600" b="0" u="none" strike="noStrike" kern="1200" cap="none" spc="0" baseline="0" dirty="0" smtClean="0">
                  <a:solidFill>
                    <a:srgbClr val="000000"/>
                  </a:solidFill>
                  <a:uFillTx/>
                  <a:latin typeface="Bahnschrift" panose="020B0502040204020203" pitchFamily="34" charset="0"/>
                  <a:cs typeface="Arial" pitchFamily="34"/>
                </a:rPr>
                <a:t>-negative</a:t>
              </a:r>
              <a:r>
                <a:rPr lang="pt-BR" sz="1600" b="0" i="0" u="none" strike="noStrike" kern="1200" cap="none" spc="0" baseline="0" dirty="0" smtClean="0">
                  <a:solidFill>
                    <a:srgbClr val="000000"/>
                  </a:solidFill>
                  <a:uFillTx/>
                  <a:latin typeface="Bahnschrift" panose="020B0502040204020203" pitchFamily="34" charset="0"/>
                  <a:cs typeface="Arial" pitchFamily="34"/>
                </a:rPr>
                <a:t>)</a:t>
              </a:r>
              <a:endParaRPr lang="pt-BR" sz="1600" b="0" i="0" u="none" strike="noStrike" kern="1200" cap="none" spc="0" baseline="0" dirty="0">
                <a:solidFill>
                  <a:srgbClr val="000000"/>
                </a:solidFill>
                <a:uFillTx/>
                <a:latin typeface="Bahnschrift" panose="020B0502040204020203" pitchFamily="34" charset="0"/>
                <a:cs typeface="Arial" pitchFamily="34"/>
              </a:endParaRPr>
            </a:p>
          </p:txBody>
        </p:sp>
        <p:sp>
          <p:nvSpPr>
            <p:cNvPr id="29" name="Forma Livre: Forma 6"/>
            <p:cNvSpPr/>
            <p:nvPr/>
          </p:nvSpPr>
          <p:spPr>
            <a:xfrm>
              <a:off x="6237259" y="1306247"/>
              <a:ext cx="2389190" cy="2389190"/>
            </a:xfrm>
            <a:custGeom>
              <a:avLst/>
              <a:gdLst>
                <a:gd name="f0" fmla="val 10800000"/>
                <a:gd name="f1" fmla="val 5400000"/>
                <a:gd name="f2" fmla="val 180"/>
                <a:gd name="f3" fmla="val w"/>
                <a:gd name="f4" fmla="val h"/>
                <a:gd name="f5" fmla="val 0"/>
                <a:gd name="f6" fmla="val 2389187"/>
                <a:gd name="f7" fmla="val 1194594"/>
                <a:gd name="f8" fmla="val 534838"/>
                <a:gd name="f9" fmla="val 1854350"/>
                <a:gd name="f10" fmla="val 2389188"/>
                <a:gd name="f11" fmla="+- 0 0 -90"/>
                <a:gd name="f12" fmla="*/ f3 1 2389187"/>
                <a:gd name="f13" fmla="*/ f4 1 2389187"/>
                <a:gd name="f14" fmla="+- f6 0 f5"/>
                <a:gd name="f15" fmla="*/ f11 f0 1"/>
                <a:gd name="f16" fmla="*/ f14 1 2389187"/>
                <a:gd name="f17" fmla="*/ 0 f14 1"/>
                <a:gd name="f18" fmla="*/ 1194594 f14 1"/>
                <a:gd name="f19" fmla="*/ 2389188 f14 1"/>
                <a:gd name="f20" fmla="*/ f15 1 f2"/>
                <a:gd name="f21" fmla="*/ f17 1 2389187"/>
                <a:gd name="f22" fmla="*/ f18 1 2389187"/>
                <a:gd name="f23" fmla="*/ f19 1 238918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2389187" h="2389187">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C5DEE5">
                <a:alpha val="50000"/>
              </a:srgbClr>
            </a:solidFill>
            <a:ln w="12701" cap="flat">
              <a:solidFill>
                <a:srgbClr val="FFFFFF"/>
              </a:solidFill>
              <a:prstDash val="solid"/>
              <a:miter/>
            </a:ln>
          </p:spPr>
          <p:txBody>
            <a:bodyPr vert="horz" wrap="square" lIns="481376" tIns="375288" rIns="481376" bIns="375288"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pt-BR" sz="1600" b="0" i="0" u="none" strike="noStrike" kern="1200" cap="none" spc="0" baseline="0" dirty="0" smtClean="0">
                  <a:solidFill>
                    <a:srgbClr val="000000"/>
                  </a:solidFill>
                  <a:uFillTx/>
                  <a:latin typeface="Bahnschrift" panose="020B0502040204020203" pitchFamily="34" charset="0"/>
                  <a:cs typeface="Arial" pitchFamily="34"/>
                </a:rPr>
                <a:t>Efflux pumps (</a:t>
              </a:r>
              <a:r>
                <a:rPr lang="pt-BR" sz="1600" b="0" i="1" u="none" strike="noStrike" kern="1200" cap="none" spc="0" baseline="0" dirty="0" smtClean="0">
                  <a:solidFill>
                    <a:srgbClr val="000000"/>
                  </a:solidFill>
                  <a:uFillTx/>
                  <a:latin typeface="Bahnschrift" panose="020B0502040204020203" pitchFamily="34" charset="0"/>
                  <a:cs typeface="Arial" pitchFamily="34"/>
                </a:rPr>
                <a:t>Gram-</a:t>
              </a:r>
              <a:r>
                <a:rPr lang="pt-BR" sz="1600" b="0" i="0" u="none" strike="noStrike" kern="1200" cap="none" spc="0" baseline="0" dirty="0" smtClean="0">
                  <a:solidFill>
                    <a:srgbClr val="000000"/>
                  </a:solidFill>
                  <a:uFillTx/>
                  <a:latin typeface="Bahnschrift" panose="020B0502040204020203" pitchFamily="34" charset="0"/>
                  <a:cs typeface="Arial" pitchFamily="34"/>
                </a:rPr>
                <a:t>negative)</a:t>
              </a:r>
              <a:endParaRPr lang="pt-BR" sz="1600" b="0" i="0" u="none" strike="noStrike" kern="1200" cap="none" spc="0" baseline="0" dirty="0">
                <a:solidFill>
                  <a:srgbClr val="000000"/>
                </a:solidFill>
                <a:uFillTx/>
                <a:latin typeface="Bahnschrift" panose="020B0502040204020203" pitchFamily="34" charset="0"/>
                <a:cs typeface="Arial" pitchFamily="34"/>
              </a:endParaRPr>
            </a:p>
          </p:txBody>
        </p:sp>
        <p:sp>
          <p:nvSpPr>
            <p:cNvPr id="30" name="Forma Livre: Forma 7"/>
            <p:cNvSpPr/>
            <p:nvPr/>
          </p:nvSpPr>
          <p:spPr>
            <a:xfrm>
              <a:off x="8148611" y="1306247"/>
              <a:ext cx="2389190" cy="2389190"/>
            </a:xfrm>
            <a:custGeom>
              <a:avLst/>
              <a:gdLst>
                <a:gd name="f0" fmla="val 10800000"/>
                <a:gd name="f1" fmla="val 5400000"/>
                <a:gd name="f2" fmla="val 180"/>
                <a:gd name="f3" fmla="val w"/>
                <a:gd name="f4" fmla="val h"/>
                <a:gd name="f5" fmla="val 0"/>
                <a:gd name="f6" fmla="val 2389187"/>
                <a:gd name="f7" fmla="val 1194594"/>
                <a:gd name="f8" fmla="val 534838"/>
                <a:gd name="f9" fmla="val 1854350"/>
                <a:gd name="f10" fmla="val 2389188"/>
                <a:gd name="f11" fmla="+- 0 0 -90"/>
                <a:gd name="f12" fmla="*/ f3 1 2389187"/>
                <a:gd name="f13" fmla="*/ f4 1 2389187"/>
                <a:gd name="f14" fmla="+- f6 0 f5"/>
                <a:gd name="f15" fmla="*/ f11 f0 1"/>
                <a:gd name="f16" fmla="*/ f14 1 2389187"/>
                <a:gd name="f17" fmla="*/ 0 f14 1"/>
                <a:gd name="f18" fmla="*/ 1194594 f14 1"/>
                <a:gd name="f19" fmla="*/ 2389188 f14 1"/>
                <a:gd name="f20" fmla="*/ f15 1 f2"/>
                <a:gd name="f21" fmla="*/ f17 1 2389187"/>
                <a:gd name="f22" fmla="*/ f18 1 2389187"/>
                <a:gd name="f23" fmla="*/ f19 1 238918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2389187" h="2389187">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8FC0CC">
                <a:alpha val="50000"/>
              </a:srgbClr>
            </a:solidFill>
            <a:ln w="12701" cap="flat">
              <a:solidFill>
                <a:srgbClr val="FFFFFF"/>
              </a:solidFill>
              <a:prstDash val="solid"/>
              <a:miter/>
            </a:ln>
          </p:spPr>
          <p:txBody>
            <a:bodyPr vert="horz" wrap="square" lIns="481376" tIns="375288" rIns="481376" bIns="375288"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pt-BR" sz="1600" b="0" i="0" u="none" strike="noStrike" kern="1200" cap="none" spc="0" baseline="0" dirty="0" smtClean="0">
                  <a:solidFill>
                    <a:srgbClr val="000000"/>
                  </a:solidFill>
                  <a:uFillTx/>
                  <a:latin typeface="Bahnschrift" panose="020B0502040204020203" pitchFamily="34" charset="0"/>
                  <a:cs typeface="Arial" pitchFamily="34"/>
                </a:rPr>
                <a:t>Mutations</a:t>
              </a:r>
              <a:r>
                <a:rPr lang="pt-BR" sz="1600" b="0" i="0" u="none" strike="noStrike" kern="1200" cap="none" spc="0" dirty="0" smtClean="0">
                  <a:solidFill>
                    <a:srgbClr val="000000"/>
                  </a:solidFill>
                  <a:uFillTx/>
                  <a:latin typeface="Bahnschrift" panose="020B0502040204020203" pitchFamily="34" charset="0"/>
                  <a:cs typeface="Arial" pitchFamily="34"/>
                </a:rPr>
                <a:t> in</a:t>
              </a:r>
              <a:r>
                <a:rPr lang="pt-BR" sz="1600" b="0" i="0" u="none" strike="noStrike" kern="1200" cap="none" spc="0" baseline="0" dirty="0" smtClean="0">
                  <a:solidFill>
                    <a:srgbClr val="000000"/>
                  </a:solidFill>
                  <a:uFillTx/>
                  <a:latin typeface="Bahnschrift" panose="020B0502040204020203" pitchFamily="34" charset="0"/>
                  <a:cs typeface="Arial" pitchFamily="34"/>
                </a:rPr>
                <a:t> PBPs</a:t>
              </a:r>
              <a:endParaRPr lang="pt-BR" sz="1600" b="0" i="0" u="none" strike="noStrike" kern="1200" cap="none" spc="0" baseline="0" dirty="0">
                <a:solidFill>
                  <a:srgbClr val="000000"/>
                </a:solidFill>
                <a:uFillTx/>
                <a:latin typeface="Bahnschrift" panose="020B0502040204020203" pitchFamily="34" charset="0"/>
                <a:cs typeface="Arial" pitchFamily="34"/>
              </a:endParaRPr>
            </a:p>
          </p:txBody>
        </p:sp>
      </p:grpSp>
      <p:sp>
        <p:nvSpPr>
          <p:cNvPr id="19" name="Seta: para Baixo 5"/>
          <p:cNvSpPr/>
          <p:nvPr/>
        </p:nvSpPr>
        <p:spPr>
          <a:xfrm>
            <a:off x="1524000" y="4734168"/>
            <a:ext cx="214445" cy="584214"/>
          </a:xfrm>
          <a:custGeom>
            <a:avLst>
              <a:gd name="f0" fmla="val 19068"/>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42953"/>
          </a:solidFill>
          <a:ln w="12701" cap="flat">
            <a:solidFill>
              <a:srgbClr val="468391"/>
            </a:solidFill>
            <a:prstDash val="solid"/>
            <a:miter/>
          </a:ln>
        </p:spPr>
        <p:txBody>
          <a:bodyPr vert="horz" wrap="square" lIns="91440" tIns="45720" rIns="91440" bIns="45720"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rgbClr val="FFFFFF"/>
              </a:solidFill>
              <a:uFillTx/>
              <a:latin typeface="Bahnschrift" panose="020B0502040204020203" pitchFamily="34" charset="0"/>
            </a:endParaRPr>
          </a:p>
        </p:txBody>
      </p:sp>
      <p:sp>
        <p:nvSpPr>
          <p:cNvPr id="20" name="Retângulo 19"/>
          <p:cNvSpPr/>
          <p:nvPr/>
        </p:nvSpPr>
        <p:spPr>
          <a:xfrm>
            <a:off x="783878" y="5318382"/>
            <a:ext cx="1703426" cy="523220"/>
          </a:xfrm>
          <a:prstGeom prst="rect">
            <a:avLst/>
          </a:prstGeom>
          <a:noFill/>
          <a:ln cap="flat">
            <a:noFill/>
            <a:prstDash val="solid"/>
          </a:ln>
        </p:spPr>
        <p:txBody>
          <a:bodyPr vert="horz" wrap="square" lIns="91440" tIns="45720" rIns="91440" bIns="45720" anchor="t" anchorCtr="1" compatLnSpc="1">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400" b="1" i="0" u="none" strike="noStrike" kern="1200" cap="none" spc="0" baseline="0" dirty="0" err="1" smtClean="0">
                <a:solidFill>
                  <a:srgbClr val="000000"/>
                </a:solidFill>
                <a:uFillTx/>
                <a:latin typeface="Arial" pitchFamily="34"/>
                <a:cs typeface="Arial" pitchFamily="34"/>
              </a:rPr>
              <a:t>Degradation</a:t>
            </a:r>
            <a:r>
              <a:rPr lang="pt-PT" sz="1400" b="1" i="0" u="none" strike="noStrike" kern="1200" cap="none" spc="0" baseline="0" dirty="0" smtClean="0">
                <a:solidFill>
                  <a:srgbClr val="000000"/>
                </a:solidFill>
                <a:uFillTx/>
                <a:latin typeface="Arial" pitchFamily="34"/>
                <a:cs typeface="Arial" pitchFamily="34"/>
              </a:rPr>
              <a:t> </a:t>
            </a:r>
            <a:r>
              <a:rPr lang="pt-PT" sz="1400" b="1" i="0" u="none" strike="noStrike" kern="1200" cap="none" spc="0" baseline="0" dirty="0" err="1" smtClean="0">
                <a:solidFill>
                  <a:srgbClr val="000000"/>
                </a:solidFill>
                <a:uFillTx/>
                <a:latin typeface="Arial" pitchFamily="34"/>
                <a:cs typeface="Arial" pitchFamily="34"/>
              </a:rPr>
              <a:t>of</a:t>
            </a:r>
            <a:r>
              <a:rPr lang="pt-PT" sz="1400" b="1" i="0" u="none" strike="noStrike" kern="1200" cap="none" spc="0" baseline="0" dirty="0" smtClean="0">
                <a:solidFill>
                  <a:srgbClr val="000000"/>
                </a:solidFill>
                <a:uFillTx/>
                <a:latin typeface="Arial" pitchFamily="34"/>
                <a:cs typeface="Arial" pitchFamily="34"/>
              </a:rPr>
              <a:t> </a:t>
            </a:r>
            <a:r>
              <a:rPr lang="pt-PT" sz="1400" b="1" i="0" u="none" strike="noStrike" kern="1200" cap="none" spc="0" baseline="0" dirty="0" err="1" smtClean="0">
                <a:solidFill>
                  <a:srgbClr val="000000"/>
                </a:solidFill>
                <a:uFillTx/>
                <a:latin typeface="Arial" pitchFamily="34"/>
                <a:cs typeface="Arial" pitchFamily="34"/>
              </a:rPr>
              <a:t>the</a:t>
            </a:r>
            <a:r>
              <a:rPr lang="pt-PT" sz="1400" b="1" i="0" u="none" strike="noStrike" kern="1200" cap="none" spc="0" baseline="0" dirty="0" smtClean="0">
                <a:solidFill>
                  <a:srgbClr val="000000"/>
                </a:solidFill>
                <a:uFillTx/>
                <a:latin typeface="Arial" pitchFamily="34"/>
                <a:cs typeface="Arial" pitchFamily="34"/>
              </a:rPr>
              <a:t> </a:t>
            </a:r>
            <a:r>
              <a:rPr lang="el-GR" sz="1400" b="1" i="0" u="none" strike="noStrike" kern="1200" cap="none" spc="0" baseline="0" dirty="0" smtClean="0">
                <a:solidFill>
                  <a:srgbClr val="000000"/>
                </a:solidFill>
                <a:uFillTx/>
                <a:latin typeface="Calibri" pitchFamily="34"/>
                <a:cs typeface="Calibri" pitchFamily="34"/>
              </a:rPr>
              <a:t>β</a:t>
            </a:r>
            <a:r>
              <a:rPr lang="pt-PT" sz="1400" b="1" i="0" u="none" strike="noStrike" kern="1200" cap="none" spc="0" baseline="0" dirty="0" smtClean="0">
                <a:solidFill>
                  <a:srgbClr val="000000"/>
                </a:solidFill>
                <a:uFillTx/>
                <a:latin typeface="Arial" pitchFamily="34"/>
                <a:cs typeface="Arial" pitchFamily="34"/>
              </a:rPr>
              <a:t>-lactam ring </a:t>
            </a:r>
            <a:endParaRPr lang="pt-PT" sz="1400" b="1" i="0" u="none" strike="noStrike" kern="1200" cap="none" spc="0" baseline="0" dirty="0">
              <a:solidFill>
                <a:srgbClr val="000000"/>
              </a:solidFill>
              <a:uFillTx/>
              <a:latin typeface="Arial" pitchFamily="34"/>
              <a:cs typeface="Arial" pitchFamily="34"/>
            </a:endParaRPr>
          </a:p>
        </p:txBody>
      </p:sp>
      <p:sp>
        <p:nvSpPr>
          <p:cNvPr id="21" name="Seta: para Baixo 7"/>
          <p:cNvSpPr/>
          <p:nvPr/>
        </p:nvSpPr>
        <p:spPr>
          <a:xfrm>
            <a:off x="7330672" y="4719254"/>
            <a:ext cx="233979" cy="264411"/>
          </a:xfrm>
          <a:custGeom>
            <a:avLst>
              <a:gd name="f0" fmla="val 1642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42953"/>
          </a:solidFill>
          <a:ln w="12701" cap="flat">
            <a:solidFill>
              <a:srgbClr val="468391"/>
            </a:solidFill>
            <a:prstDash val="solid"/>
            <a:miter/>
          </a:ln>
        </p:spPr>
        <p:txBody>
          <a:bodyPr vert="horz" wrap="square" lIns="91440" tIns="45720" rIns="91440" bIns="45720"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rgbClr val="FFFFFF"/>
              </a:solidFill>
              <a:uFillTx/>
              <a:latin typeface="Bahnschrift" panose="020B0502040204020203" pitchFamily="34" charset="0"/>
            </a:endParaRPr>
          </a:p>
        </p:txBody>
      </p:sp>
      <p:sp>
        <p:nvSpPr>
          <p:cNvPr id="22" name="Retângulo 21"/>
          <p:cNvSpPr/>
          <p:nvPr/>
        </p:nvSpPr>
        <p:spPr>
          <a:xfrm>
            <a:off x="6303515" y="5000436"/>
            <a:ext cx="2392501" cy="307777"/>
          </a:xfrm>
          <a:prstGeom prst="rect">
            <a:avLst/>
          </a:prstGeom>
          <a:noFill/>
          <a:ln cap="flat">
            <a:noFill/>
            <a:prstDash val="solid"/>
          </a:ln>
        </p:spPr>
        <p:txBody>
          <a:bodyPr vert="horz" wrap="square" lIns="91440" tIns="45720" rIns="91440" bIns="45720" anchor="t" anchorCtr="1" compatLnSpc="1">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400" b="0" i="0" u="none" strike="noStrike" kern="1200" cap="none" spc="0" baseline="0" dirty="0" err="1" smtClean="0">
                <a:solidFill>
                  <a:srgbClr val="000000"/>
                </a:solidFill>
                <a:uFillTx/>
                <a:latin typeface="Arial" pitchFamily="34"/>
                <a:cs typeface="Arial" pitchFamily="34"/>
              </a:rPr>
              <a:t>Altered</a:t>
            </a:r>
            <a:r>
              <a:rPr lang="pt-PT" sz="1400" b="0" i="0" u="none" strike="noStrike" kern="1200" cap="none" spc="0" baseline="0" dirty="0" smtClean="0">
                <a:solidFill>
                  <a:srgbClr val="000000"/>
                </a:solidFill>
                <a:uFillTx/>
                <a:latin typeface="Arial" pitchFamily="34"/>
                <a:cs typeface="Arial" pitchFamily="34"/>
              </a:rPr>
              <a:t> </a:t>
            </a:r>
            <a:r>
              <a:rPr lang="pt-PT" sz="1400" b="0" i="0" u="none" strike="noStrike" kern="1200" cap="none" spc="0" baseline="0" dirty="0" err="1" smtClean="0">
                <a:solidFill>
                  <a:srgbClr val="000000"/>
                </a:solidFill>
                <a:uFillTx/>
                <a:latin typeface="Arial" pitchFamily="34"/>
                <a:cs typeface="Arial" pitchFamily="34"/>
              </a:rPr>
              <a:t>binding</a:t>
            </a:r>
            <a:r>
              <a:rPr lang="pt-PT" sz="1400" b="0" i="0" u="none" strike="noStrike" kern="1200" cap="none" spc="0" baseline="0" dirty="0" smtClean="0">
                <a:solidFill>
                  <a:srgbClr val="000000"/>
                </a:solidFill>
                <a:uFillTx/>
                <a:latin typeface="Arial" pitchFamily="34"/>
                <a:cs typeface="Arial" pitchFamily="34"/>
              </a:rPr>
              <a:t> site</a:t>
            </a:r>
            <a:endParaRPr lang="pt-PT" sz="1400" b="0" i="0" u="none" strike="noStrike" kern="1200" cap="none" spc="0" baseline="0" dirty="0">
              <a:solidFill>
                <a:srgbClr val="000000"/>
              </a:solidFill>
              <a:uFillTx/>
              <a:latin typeface="Arial" pitchFamily="34"/>
              <a:cs typeface="Arial" pitchFamily="34"/>
            </a:endParaRPr>
          </a:p>
        </p:txBody>
      </p:sp>
      <p:sp>
        <p:nvSpPr>
          <p:cNvPr id="24" name="Retângulo 23"/>
          <p:cNvSpPr/>
          <p:nvPr/>
        </p:nvSpPr>
        <p:spPr>
          <a:xfrm>
            <a:off x="6240440" y="5558135"/>
            <a:ext cx="2619398" cy="307777"/>
          </a:xfrm>
          <a:prstGeom prst="rect">
            <a:avLst/>
          </a:prstGeom>
          <a:noFill/>
          <a:ln cap="flat">
            <a:noFill/>
            <a:prstDash val="solid"/>
          </a:ln>
        </p:spPr>
        <p:txBody>
          <a:bodyPr vert="horz" wrap="square" lIns="91440" tIns="45720" rIns="91440" bIns="45720" anchor="t" anchorCtr="1" compatLnSpc="1">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400" b="0" i="0" u="none" strike="noStrike" kern="1200" cap="none" spc="0" baseline="0" dirty="0" err="1" smtClean="0">
                <a:solidFill>
                  <a:srgbClr val="000000"/>
                </a:solidFill>
                <a:uFillTx/>
                <a:latin typeface="Arial" pitchFamily="34"/>
                <a:cs typeface="Arial" pitchFamily="34"/>
              </a:rPr>
              <a:t>Low</a:t>
            </a:r>
            <a:r>
              <a:rPr lang="pt-PT" sz="1400" b="0" i="0" u="none" strike="noStrike" kern="1200" cap="none" spc="0" baseline="0" dirty="0" smtClean="0">
                <a:solidFill>
                  <a:srgbClr val="000000"/>
                </a:solidFill>
                <a:uFillTx/>
                <a:latin typeface="Arial" pitchFamily="34"/>
                <a:cs typeface="Arial" pitchFamily="34"/>
              </a:rPr>
              <a:t> </a:t>
            </a:r>
            <a:r>
              <a:rPr lang="pt-PT" sz="1400" b="0" i="0" u="none" strike="noStrike" kern="1200" cap="none" spc="0" baseline="0" dirty="0" err="1" smtClean="0">
                <a:solidFill>
                  <a:srgbClr val="000000"/>
                </a:solidFill>
                <a:uFillTx/>
                <a:latin typeface="Arial" pitchFamily="34"/>
                <a:cs typeface="Arial" pitchFamily="34"/>
              </a:rPr>
              <a:t>affinity</a:t>
            </a:r>
            <a:r>
              <a:rPr lang="pt-PT" sz="1400" b="0" i="0" u="none" strike="noStrike" kern="1200" cap="none" spc="0" baseline="0" dirty="0" smtClean="0">
                <a:solidFill>
                  <a:srgbClr val="000000"/>
                </a:solidFill>
                <a:uFillTx/>
                <a:latin typeface="Arial" pitchFamily="34"/>
                <a:cs typeface="Arial" pitchFamily="34"/>
              </a:rPr>
              <a:t> for </a:t>
            </a:r>
            <a:r>
              <a:rPr lang="pt-PT" sz="1400" b="0" i="0" u="none" strike="noStrike" kern="1200" cap="none" spc="0" baseline="0" dirty="0" err="1" smtClean="0">
                <a:solidFill>
                  <a:srgbClr val="000000"/>
                </a:solidFill>
                <a:uFillTx/>
                <a:latin typeface="Arial" pitchFamily="34"/>
                <a:cs typeface="Arial" pitchFamily="34"/>
              </a:rPr>
              <a:t>such</a:t>
            </a:r>
            <a:r>
              <a:rPr lang="pt-PT" sz="1400" b="0" i="0" u="none" strike="noStrike" kern="1200" cap="none" spc="0" baseline="0" dirty="0" smtClean="0">
                <a:solidFill>
                  <a:srgbClr val="000000"/>
                </a:solidFill>
                <a:uFillTx/>
                <a:latin typeface="Arial" pitchFamily="34"/>
                <a:cs typeface="Arial" pitchFamily="34"/>
              </a:rPr>
              <a:t> </a:t>
            </a:r>
            <a:r>
              <a:rPr lang="pt-PT" sz="1400" b="0" i="0" u="none" strike="noStrike" kern="1200" cap="none" spc="0" baseline="0" dirty="0" err="1" smtClean="0">
                <a:solidFill>
                  <a:srgbClr val="000000"/>
                </a:solidFill>
                <a:uFillTx/>
                <a:latin typeface="Arial" pitchFamily="34"/>
                <a:cs typeface="Arial" pitchFamily="34"/>
              </a:rPr>
              <a:t>antibiotics</a:t>
            </a:r>
            <a:endParaRPr lang="pt-PT" sz="1400" b="0" i="0" u="none" strike="noStrike" kern="1200" cap="none" spc="0" baseline="0" dirty="0">
              <a:solidFill>
                <a:srgbClr val="000000"/>
              </a:solidFill>
              <a:uFillTx/>
              <a:latin typeface="Arial" pitchFamily="34"/>
              <a:cs typeface="Arial" pitchFamily="34"/>
            </a:endParaRPr>
          </a:p>
        </p:txBody>
      </p:sp>
      <p:sp>
        <p:nvSpPr>
          <p:cNvPr id="26" name="Retângulo 25"/>
          <p:cNvSpPr/>
          <p:nvPr/>
        </p:nvSpPr>
        <p:spPr>
          <a:xfrm>
            <a:off x="3356631" y="5562600"/>
            <a:ext cx="2663169" cy="307777"/>
          </a:xfrm>
          <a:prstGeom prst="rect">
            <a:avLst/>
          </a:prstGeom>
          <a:noFill/>
          <a:ln cap="flat">
            <a:noFill/>
            <a:prstDash val="solid"/>
          </a:ln>
        </p:spPr>
        <p:txBody>
          <a:bodyPr vert="horz" wrap="square" lIns="91440" tIns="45720" rIns="91440" bIns="45720" anchor="t" anchorCtr="1" compatLnSpc="1">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400" b="1" i="0" u="none" strike="noStrike" kern="1200" cap="none" spc="0" baseline="0" dirty="0" err="1" smtClean="0">
                <a:solidFill>
                  <a:srgbClr val="000000"/>
                </a:solidFill>
                <a:uFillTx/>
                <a:latin typeface="Arial" pitchFamily="34"/>
                <a:cs typeface="Arial" pitchFamily="34"/>
              </a:rPr>
              <a:t>Protein</a:t>
            </a:r>
            <a:r>
              <a:rPr lang="pt-PT" sz="1400" b="1" i="0" u="none" strike="noStrike" kern="1200" cap="none" spc="0" baseline="0" dirty="0" smtClean="0">
                <a:solidFill>
                  <a:srgbClr val="000000"/>
                </a:solidFill>
                <a:uFillTx/>
                <a:latin typeface="Arial" pitchFamily="34"/>
                <a:cs typeface="Arial" pitchFamily="34"/>
              </a:rPr>
              <a:t> </a:t>
            </a:r>
            <a:r>
              <a:rPr lang="pt-PT" sz="1400" b="1" i="0" u="none" strike="noStrike" kern="1200" cap="none" spc="0" baseline="0" dirty="0" err="1" smtClean="0">
                <a:solidFill>
                  <a:srgbClr val="000000"/>
                </a:solidFill>
                <a:uFillTx/>
                <a:latin typeface="Arial" pitchFamily="34"/>
                <a:cs typeface="Arial" pitchFamily="34"/>
              </a:rPr>
              <a:t>is</a:t>
            </a:r>
            <a:r>
              <a:rPr lang="pt-PT" sz="1400" b="1" i="0" u="none" strike="noStrike" kern="1200" cap="none" spc="0" baseline="0" dirty="0" smtClean="0">
                <a:solidFill>
                  <a:srgbClr val="000000"/>
                </a:solidFill>
                <a:uFillTx/>
                <a:latin typeface="Arial" pitchFamily="34"/>
                <a:cs typeface="Arial" pitchFamily="34"/>
              </a:rPr>
              <a:t> no </a:t>
            </a:r>
            <a:r>
              <a:rPr lang="pt-PT" sz="1400" b="1" i="0" u="none" strike="noStrike" kern="1200" cap="none" spc="0" baseline="0" dirty="0" err="1" smtClean="0">
                <a:solidFill>
                  <a:srgbClr val="000000"/>
                </a:solidFill>
                <a:uFillTx/>
                <a:latin typeface="Arial" pitchFamily="34"/>
                <a:cs typeface="Arial" pitchFamily="34"/>
              </a:rPr>
              <a:t>longer</a:t>
            </a:r>
            <a:r>
              <a:rPr lang="pt-PT" sz="1400" b="1" i="0" u="none" strike="noStrike" kern="1200" cap="none" spc="0" baseline="0" dirty="0" smtClean="0">
                <a:solidFill>
                  <a:srgbClr val="000000"/>
                </a:solidFill>
                <a:uFillTx/>
                <a:latin typeface="Arial" pitchFamily="34"/>
                <a:cs typeface="Arial" pitchFamily="34"/>
              </a:rPr>
              <a:t> </a:t>
            </a:r>
            <a:r>
              <a:rPr lang="pt-PT" sz="1400" b="1" i="0" u="none" strike="noStrike" kern="1200" cap="none" spc="0" baseline="0" dirty="0" err="1" smtClean="0">
                <a:solidFill>
                  <a:srgbClr val="000000"/>
                </a:solidFill>
                <a:uFillTx/>
                <a:latin typeface="Arial" pitchFamily="34"/>
                <a:cs typeface="Arial" pitchFamily="34"/>
              </a:rPr>
              <a:t>inhibited</a:t>
            </a:r>
            <a:endParaRPr lang="pt-PT" sz="1400" b="1" i="0" u="none" strike="noStrike" kern="1200" cap="none" spc="0" baseline="0" dirty="0">
              <a:solidFill>
                <a:srgbClr val="000000"/>
              </a:solidFill>
              <a:uFillTx/>
              <a:latin typeface="Arial" pitchFamily="34"/>
              <a:cs typeface="Arial" pitchFamily="34"/>
            </a:endParaRPr>
          </a:p>
        </p:txBody>
      </p:sp>
      <p:sp>
        <p:nvSpPr>
          <p:cNvPr id="31" name="CaixaDeTexto 30"/>
          <p:cNvSpPr txBox="1"/>
          <p:nvPr/>
        </p:nvSpPr>
        <p:spPr>
          <a:xfrm>
            <a:off x="2438400" y="2895600"/>
            <a:ext cx="4180183" cy="369332"/>
          </a:xfrm>
          <a:prstGeom prst="rect">
            <a:avLst/>
          </a:prstGeom>
          <a:noFill/>
        </p:spPr>
        <p:txBody>
          <a:bodyPr wrap="none" rtlCol="0">
            <a:spAutoFit/>
          </a:bodyPr>
          <a:lstStyle/>
          <a:p>
            <a:r>
              <a:rPr lang="pt-PT" b="1" dirty="0" err="1" smtClean="0"/>
              <a:t>Bacteria</a:t>
            </a:r>
            <a:r>
              <a:rPr lang="pt-PT" b="1" dirty="0" smtClean="0"/>
              <a:t> </a:t>
            </a:r>
            <a:r>
              <a:rPr lang="pt-PT" b="1" dirty="0" err="1" smtClean="0"/>
              <a:t>resistance</a:t>
            </a:r>
            <a:r>
              <a:rPr lang="pt-PT" b="1" dirty="0" smtClean="0"/>
              <a:t> to </a:t>
            </a:r>
            <a:r>
              <a:rPr lang="el-GR" b="1" dirty="0" smtClean="0"/>
              <a:t>β</a:t>
            </a:r>
            <a:r>
              <a:rPr lang="pt-PT" b="1" dirty="0" smtClean="0"/>
              <a:t>-lactam </a:t>
            </a:r>
            <a:r>
              <a:rPr lang="pt-PT" b="1" dirty="0" err="1" smtClean="0"/>
              <a:t>antibiotics</a:t>
            </a:r>
            <a:endParaRPr lang="pt-PT" b="1" dirty="0"/>
          </a:p>
        </p:txBody>
      </p:sp>
      <p:sp>
        <p:nvSpPr>
          <p:cNvPr id="34" name="Marcador de Posição do Número do Diapositivo 33"/>
          <p:cNvSpPr>
            <a:spLocks noGrp="1"/>
          </p:cNvSpPr>
          <p:nvPr>
            <p:ph type="sldNum" sz="quarter" idx="12"/>
          </p:nvPr>
        </p:nvSpPr>
        <p:spPr/>
        <p:txBody>
          <a:bodyPr/>
          <a:lstStyle/>
          <a:p>
            <a:fld id="{FCAEAE96-855E-42B1-8DE9-9C9E68DE18C5}" type="slidenum">
              <a:rPr lang="fr-FR" smtClean="0"/>
              <a:pPr/>
              <a:t>5</a:t>
            </a:fld>
            <a:endParaRPr lang="fr-FR"/>
          </a:p>
        </p:txBody>
      </p:sp>
      <p:sp>
        <p:nvSpPr>
          <p:cNvPr id="35" name="Seta: para Baixo 7"/>
          <p:cNvSpPr/>
          <p:nvPr/>
        </p:nvSpPr>
        <p:spPr>
          <a:xfrm>
            <a:off x="7316160" y="5350075"/>
            <a:ext cx="233979" cy="264411"/>
          </a:xfrm>
          <a:custGeom>
            <a:avLst>
              <a:gd name="f0" fmla="val 1642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42953"/>
          </a:solidFill>
          <a:ln w="12701" cap="flat">
            <a:solidFill>
              <a:srgbClr val="468391"/>
            </a:solidFill>
            <a:prstDash val="solid"/>
            <a:miter/>
          </a:ln>
        </p:spPr>
        <p:txBody>
          <a:bodyPr vert="horz" wrap="square" lIns="91440" tIns="45720" rIns="91440" bIns="45720"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rgbClr val="FFFFFF"/>
              </a:solidFill>
              <a:uFillTx/>
              <a:latin typeface="Bahnschrift" panose="020B0502040204020203" pitchFamily="34" charset="0"/>
            </a:endParaRPr>
          </a:p>
        </p:txBody>
      </p:sp>
      <p:sp>
        <p:nvSpPr>
          <p:cNvPr id="36" name="Seta: para Baixo 7"/>
          <p:cNvSpPr/>
          <p:nvPr/>
        </p:nvSpPr>
        <p:spPr>
          <a:xfrm rot="5400000">
            <a:off x="5991245" y="5592407"/>
            <a:ext cx="233979" cy="264411"/>
          </a:xfrm>
          <a:custGeom>
            <a:avLst>
              <a:gd name="f0" fmla="val 1642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42953"/>
          </a:solidFill>
          <a:ln w="12701" cap="flat">
            <a:solidFill>
              <a:srgbClr val="468391"/>
            </a:solidFill>
            <a:prstDash val="solid"/>
            <a:miter/>
          </a:ln>
        </p:spPr>
        <p:txBody>
          <a:bodyPr vert="horz" wrap="square" lIns="91440" tIns="45720" rIns="91440" bIns="45720" anchor="ctr" anchorCtr="1" compatLnSpc="1">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rgbClr val="FFFFFF"/>
              </a:solidFill>
              <a:uFillTx/>
              <a:latin typeface="Bahnschrift" panose="020B0502040204020203"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4" name="Marcador de Posição do Número do Diapositivo 3"/>
          <p:cNvSpPr>
            <a:spLocks noGrp="1"/>
          </p:cNvSpPr>
          <p:nvPr>
            <p:ph type="sldNum" sz="quarter" idx="12"/>
          </p:nvPr>
        </p:nvSpPr>
        <p:spPr/>
        <p:txBody>
          <a:bodyPr/>
          <a:lstStyle/>
          <a:p>
            <a:fld id="{FCAEAE96-855E-42B1-8DE9-9C9E68DE18C5}" type="slidenum">
              <a:rPr lang="fr-FR" smtClean="0"/>
              <a:pPr/>
              <a:t>6</a:t>
            </a:fld>
            <a:endParaRPr lang="fr-FR"/>
          </a:p>
        </p:txBody>
      </p:sp>
      <p:sp>
        <p:nvSpPr>
          <p:cNvPr id="5" name="CaixaDeTexto 4"/>
          <p:cNvSpPr txBox="1"/>
          <p:nvPr/>
        </p:nvSpPr>
        <p:spPr>
          <a:xfrm>
            <a:off x="1004597" y="685800"/>
            <a:ext cx="5112568" cy="830997"/>
          </a:xfrm>
          <a:prstGeom prst="rect">
            <a:avLst/>
          </a:prstGeom>
          <a:noFill/>
          <a:ln w="28575">
            <a:solidFill>
              <a:srgbClr val="53D9A6"/>
            </a:solidFill>
          </a:ln>
        </p:spPr>
        <p:txBody>
          <a:bodyPr wrap="square" rtlCol="0">
            <a:spAutoFit/>
          </a:bodyPr>
          <a:lstStyle/>
          <a:p>
            <a:pPr algn="r"/>
            <a:r>
              <a:rPr lang="pt-PT" sz="1600" b="1" dirty="0" err="1" smtClean="0">
                <a:latin typeface="Century Gothic" panose="020B0502020202020204" pitchFamily="34" charset="0"/>
              </a:rPr>
              <a:t>Bioavailability</a:t>
            </a:r>
            <a:endParaRPr lang="pt-PT" sz="1600" b="1" dirty="0" smtClean="0">
              <a:latin typeface="Century Gothic" panose="020B0502020202020204" pitchFamily="34" charset="0"/>
            </a:endParaRPr>
          </a:p>
          <a:p>
            <a:pPr algn="r"/>
            <a:r>
              <a:rPr lang="pt-PT" sz="1600" dirty="0" err="1" smtClean="0">
                <a:latin typeface="Century Gothic" panose="020B0502020202020204" pitchFamily="34" charset="0"/>
              </a:rPr>
              <a:t>Low</a:t>
            </a:r>
            <a:r>
              <a:rPr lang="pt-PT" sz="1600" dirty="0" smtClean="0">
                <a:latin typeface="Century Gothic" panose="020B0502020202020204" pitchFamily="34" charset="0"/>
              </a:rPr>
              <a:t> </a:t>
            </a:r>
            <a:r>
              <a:rPr lang="pt-PT" sz="1600" dirty="0" err="1" smtClean="0">
                <a:latin typeface="Century Gothic" panose="020B0502020202020204" pitchFamily="34" charset="0"/>
              </a:rPr>
              <a:t>solubility</a:t>
            </a:r>
            <a:r>
              <a:rPr lang="pt-PT" sz="1600" dirty="0" smtClean="0">
                <a:latin typeface="Century Gothic" panose="020B0502020202020204" pitchFamily="34" charset="0"/>
              </a:rPr>
              <a:t> </a:t>
            </a:r>
            <a:r>
              <a:rPr lang="pt-PT" sz="1600" dirty="0" err="1" smtClean="0">
                <a:latin typeface="Century Gothic" panose="020B0502020202020204" pitchFamily="34" charset="0"/>
              </a:rPr>
              <a:t>of</a:t>
            </a:r>
            <a:r>
              <a:rPr lang="pt-PT" sz="1600" dirty="0" smtClean="0">
                <a:latin typeface="Century Gothic" panose="020B0502020202020204" pitchFamily="34" charset="0"/>
              </a:rPr>
              <a:t> </a:t>
            </a:r>
            <a:r>
              <a:rPr lang="pt-PT" sz="1600" dirty="0" err="1" smtClean="0">
                <a:latin typeface="Century Gothic" panose="020B0502020202020204" pitchFamily="34" charset="0"/>
              </a:rPr>
              <a:t>APIs</a:t>
            </a:r>
            <a:r>
              <a:rPr lang="pt-PT" sz="1600" dirty="0" smtClean="0">
                <a:latin typeface="Century Gothic" panose="020B0502020202020204" pitchFamily="34" charset="0"/>
              </a:rPr>
              <a:t> in </a:t>
            </a:r>
            <a:r>
              <a:rPr lang="pt-PT" sz="1600" dirty="0" err="1" smtClean="0">
                <a:latin typeface="Century Gothic" panose="020B0502020202020204" pitchFamily="34" charset="0"/>
              </a:rPr>
              <a:t>water</a:t>
            </a:r>
            <a:r>
              <a:rPr lang="pt-PT" sz="1600" dirty="0" smtClean="0">
                <a:latin typeface="Century Gothic" panose="020B0502020202020204" pitchFamily="34" charset="0"/>
              </a:rPr>
              <a:t> </a:t>
            </a:r>
            <a:r>
              <a:rPr lang="pt-PT" sz="1600" dirty="0" err="1" smtClean="0">
                <a:latin typeface="Century Gothic" panose="020B0502020202020204" pitchFamily="34" charset="0"/>
              </a:rPr>
              <a:t>and</a:t>
            </a:r>
            <a:r>
              <a:rPr lang="pt-PT" sz="1600" dirty="0" smtClean="0">
                <a:latin typeface="Century Gothic" panose="020B0502020202020204" pitchFamily="34" charset="0"/>
              </a:rPr>
              <a:t> </a:t>
            </a:r>
            <a:r>
              <a:rPr lang="pt-PT" sz="1600" dirty="0" err="1" smtClean="0">
                <a:latin typeface="Century Gothic" panose="020B0502020202020204" pitchFamily="34" charset="0"/>
              </a:rPr>
              <a:t>biological</a:t>
            </a:r>
            <a:r>
              <a:rPr lang="pt-PT" sz="1600" dirty="0" smtClean="0">
                <a:latin typeface="Century Gothic" panose="020B0502020202020204" pitchFamily="34" charset="0"/>
              </a:rPr>
              <a:t> </a:t>
            </a:r>
            <a:r>
              <a:rPr lang="pt-PT" sz="1600" dirty="0" err="1" smtClean="0">
                <a:latin typeface="Century Gothic" panose="020B0502020202020204" pitchFamily="34" charset="0"/>
              </a:rPr>
              <a:t>fluids</a:t>
            </a:r>
            <a:endParaRPr lang="pt-PT" sz="1600" dirty="0" smtClean="0">
              <a:latin typeface="Century Gothic" panose="020B0502020202020204" pitchFamily="34" charset="0"/>
            </a:endParaRPr>
          </a:p>
          <a:p>
            <a:pPr algn="r"/>
            <a:r>
              <a:rPr lang="pt-PT" sz="1600" dirty="0" err="1" smtClean="0">
                <a:latin typeface="Century Gothic" panose="020B0502020202020204" pitchFamily="34" charset="0"/>
              </a:rPr>
              <a:t>Poor</a:t>
            </a:r>
            <a:r>
              <a:rPr lang="pt-PT" sz="1600" dirty="0" smtClean="0">
                <a:latin typeface="Century Gothic" panose="020B0502020202020204" pitchFamily="34" charset="0"/>
              </a:rPr>
              <a:t> </a:t>
            </a:r>
            <a:r>
              <a:rPr lang="pt-PT" sz="1600" dirty="0" err="1" smtClean="0">
                <a:latin typeface="Century Gothic" panose="020B0502020202020204" pitchFamily="34" charset="0"/>
              </a:rPr>
              <a:t>permeability</a:t>
            </a:r>
            <a:r>
              <a:rPr lang="pt-PT" sz="1600" dirty="0" smtClean="0">
                <a:latin typeface="Century Gothic" panose="020B0502020202020204" pitchFamily="34" charset="0"/>
              </a:rPr>
              <a:t> </a:t>
            </a:r>
            <a:r>
              <a:rPr lang="pt-PT" sz="1600" dirty="0" err="1" smtClean="0">
                <a:latin typeface="Century Gothic" panose="020B0502020202020204" pitchFamily="34" charset="0"/>
              </a:rPr>
              <a:t>across</a:t>
            </a:r>
            <a:r>
              <a:rPr lang="pt-PT" sz="1600" dirty="0" smtClean="0">
                <a:latin typeface="Century Gothic" panose="020B0502020202020204" pitchFamily="34" charset="0"/>
              </a:rPr>
              <a:t> </a:t>
            </a:r>
            <a:r>
              <a:rPr lang="pt-PT" sz="1600" dirty="0" err="1" smtClean="0">
                <a:latin typeface="Century Gothic" panose="020B0502020202020204" pitchFamily="34" charset="0"/>
              </a:rPr>
              <a:t>biological</a:t>
            </a:r>
            <a:r>
              <a:rPr lang="pt-PT" sz="1600" dirty="0" smtClean="0">
                <a:latin typeface="Century Gothic" panose="020B0502020202020204" pitchFamily="34" charset="0"/>
              </a:rPr>
              <a:t> </a:t>
            </a:r>
            <a:r>
              <a:rPr lang="pt-PT" sz="1600" dirty="0" err="1" smtClean="0">
                <a:latin typeface="Century Gothic" panose="020B0502020202020204" pitchFamily="34" charset="0"/>
              </a:rPr>
              <a:t>membranes</a:t>
            </a:r>
            <a:r>
              <a:rPr lang="pt-PT" sz="1600" dirty="0" smtClean="0">
                <a:latin typeface="Century Gothic" panose="020B0502020202020204" pitchFamily="34" charset="0"/>
              </a:rPr>
              <a:t> </a:t>
            </a:r>
          </a:p>
        </p:txBody>
      </p:sp>
      <p:sp>
        <p:nvSpPr>
          <p:cNvPr id="6" name="CaixaDeTexto 5"/>
          <p:cNvSpPr txBox="1"/>
          <p:nvPr/>
        </p:nvSpPr>
        <p:spPr>
          <a:xfrm>
            <a:off x="3956925" y="1973233"/>
            <a:ext cx="4032448" cy="584775"/>
          </a:xfrm>
          <a:prstGeom prst="rect">
            <a:avLst/>
          </a:prstGeom>
          <a:noFill/>
          <a:ln w="28575">
            <a:solidFill>
              <a:srgbClr val="53D9A6"/>
            </a:solidFill>
          </a:ln>
        </p:spPr>
        <p:txBody>
          <a:bodyPr wrap="square" rtlCol="0">
            <a:spAutoFit/>
          </a:bodyPr>
          <a:lstStyle/>
          <a:p>
            <a:r>
              <a:rPr lang="pt-PT" sz="1600" b="1" dirty="0" err="1" smtClean="0">
                <a:latin typeface="Century Gothic" panose="020B0502020202020204" pitchFamily="34" charset="0"/>
              </a:rPr>
              <a:t>Polymorphism</a:t>
            </a:r>
            <a:endParaRPr lang="pt-PT" sz="1600" b="1" dirty="0" smtClean="0">
              <a:latin typeface="Century Gothic" panose="020B0502020202020204" pitchFamily="34" charset="0"/>
            </a:endParaRPr>
          </a:p>
          <a:p>
            <a:r>
              <a:rPr lang="pt-PT" sz="1600" dirty="0" err="1">
                <a:latin typeface="Century Gothic" panose="020B0502020202020204" pitchFamily="34" charset="0"/>
              </a:rPr>
              <a:t>D</a:t>
            </a:r>
            <a:r>
              <a:rPr lang="pt-PT" sz="1600" dirty="0" err="1" smtClean="0">
                <a:latin typeface="Century Gothic" panose="020B0502020202020204" pitchFamily="34" charset="0"/>
              </a:rPr>
              <a:t>istinct</a:t>
            </a:r>
            <a:r>
              <a:rPr lang="pt-PT" sz="1600" dirty="0" smtClean="0">
                <a:latin typeface="Century Gothic" panose="020B0502020202020204" pitchFamily="34" charset="0"/>
              </a:rPr>
              <a:t> </a:t>
            </a:r>
            <a:r>
              <a:rPr lang="pt-PT" sz="1600" dirty="0" err="1" smtClean="0">
                <a:latin typeface="Century Gothic" panose="020B0502020202020204" pitchFamily="34" charset="0"/>
              </a:rPr>
              <a:t>crystalline</a:t>
            </a:r>
            <a:r>
              <a:rPr lang="pt-PT" sz="1600" dirty="0" smtClean="0">
                <a:latin typeface="Century Gothic" panose="020B0502020202020204" pitchFamily="34" charset="0"/>
              </a:rPr>
              <a:t> </a:t>
            </a:r>
            <a:r>
              <a:rPr lang="pt-PT" sz="1600" dirty="0" err="1" smtClean="0">
                <a:latin typeface="Century Gothic" panose="020B0502020202020204" pitchFamily="34" charset="0"/>
              </a:rPr>
              <a:t>forms</a:t>
            </a:r>
            <a:r>
              <a:rPr lang="pt-PT" sz="1600" dirty="0" smtClean="0">
                <a:latin typeface="Century Gothic" panose="020B0502020202020204" pitchFamily="34" charset="0"/>
              </a:rPr>
              <a:t> </a:t>
            </a:r>
            <a:r>
              <a:rPr lang="pt-PT" sz="1600" dirty="0" err="1" smtClean="0">
                <a:latin typeface="Century Gothic" panose="020B0502020202020204" pitchFamily="34" charset="0"/>
              </a:rPr>
              <a:t>of</a:t>
            </a:r>
            <a:r>
              <a:rPr lang="pt-PT" sz="1600" dirty="0" smtClean="0">
                <a:latin typeface="Century Gothic" panose="020B0502020202020204" pitchFamily="34" charset="0"/>
              </a:rPr>
              <a:t> a </a:t>
            </a:r>
            <a:r>
              <a:rPr lang="pt-PT" sz="1600" dirty="0" err="1" smtClean="0">
                <a:latin typeface="Century Gothic" panose="020B0502020202020204" pitchFamily="34" charset="0"/>
              </a:rPr>
              <a:t>solid</a:t>
            </a:r>
            <a:r>
              <a:rPr lang="pt-PT" sz="1600" dirty="0" smtClean="0">
                <a:latin typeface="Century Gothic" panose="020B0502020202020204" pitchFamily="34" charset="0"/>
              </a:rPr>
              <a:t> </a:t>
            </a:r>
            <a:r>
              <a:rPr lang="pt-PT" sz="1600" dirty="0" err="1" smtClean="0">
                <a:latin typeface="Century Gothic" panose="020B0502020202020204" pitchFamily="34" charset="0"/>
              </a:rPr>
              <a:t>drug</a:t>
            </a:r>
            <a:endParaRPr lang="pt-PT" sz="1600" dirty="0" smtClean="0">
              <a:latin typeface="Century Gothic" panose="020B0502020202020204" pitchFamily="34" charset="0"/>
            </a:endParaRPr>
          </a:p>
        </p:txBody>
      </p:sp>
      <p:sp>
        <p:nvSpPr>
          <p:cNvPr id="7" name="CaixaDeTexto 6"/>
          <p:cNvSpPr txBox="1"/>
          <p:nvPr/>
        </p:nvSpPr>
        <p:spPr>
          <a:xfrm>
            <a:off x="2012709" y="3009811"/>
            <a:ext cx="3024336" cy="584775"/>
          </a:xfrm>
          <a:prstGeom prst="rect">
            <a:avLst/>
          </a:prstGeom>
          <a:noFill/>
          <a:ln w="28575">
            <a:solidFill>
              <a:srgbClr val="53D9A6"/>
            </a:solidFill>
          </a:ln>
        </p:spPr>
        <p:txBody>
          <a:bodyPr wrap="square" rtlCol="0">
            <a:spAutoFit/>
          </a:bodyPr>
          <a:lstStyle/>
          <a:p>
            <a:pPr algn="r"/>
            <a:r>
              <a:rPr lang="pt-PT" sz="1600" b="1" dirty="0" err="1" smtClean="0">
                <a:latin typeface="Century Gothic" panose="020B0502020202020204" pitchFamily="34" charset="0"/>
              </a:rPr>
              <a:t>Drug</a:t>
            </a:r>
            <a:r>
              <a:rPr lang="pt-PT" sz="1600" b="1" dirty="0" smtClean="0">
                <a:latin typeface="Century Gothic" panose="020B0502020202020204" pitchFamily="34" charset="0"/>
              </a:rPr>
              <a:t> </a:t>
            </a:r>
            <a:r>
              <a:rPr lang="pt-PT" sz="1600" b="1" dirty="0" err="1" smtClean="0">
                <a:latin typeface="Century Gothic" panose="020B0502020202020204" pitchFamily="34" charset="0"/>
              </a:rPr>
              <a:t>resistance</a:t>
            </a:r>
            <a:endParaRPr lang="pt-PT" sz="1600" b="1" dirty="0" smtClean="0">
              <a:latin typeface="Century Gothic" panose="020B0502020202020204" pitchFamily="34" charset="0"/>
            </a:endParaRPr>
          </a:p>
          <a:p>
            <a:pPr algn="r"/>
            <a:r>
              <a:rPr lang="pt-PT" sz="1600" dirty="0" err="1" smtClean="0">
                <a:latin typeface="Century Gothic" panose="020B0502020202020204" pitchFamily="34" charset="0"/>
              </a:rPr>
              <a:t>Efficiency</a:t>
            </a:r>
            <a:r>
              <a:rPr lang="pt-PT" sz="1600" dirty="0" smtClean="0">
                <a:latin typeface="Century Gothic" panose="020B0502020202020204" pitchFamily="34" charset="0"/>
              </a:rPr>
              <a:t> </a:t>
            </a:r>
            <a:r>
              <a:rPr lang="pt-PT" sz="1600" dirty="0" err="1">
                <a:latin typeface="Century Gothic" panose="020B0502020202020204" pitchFamily="34" charset="0"/>
              </a:rPr>
              <a:t>r</a:t>
            </a:r>
            <a:r>
              <a:rPr lang="pt-PT" sz="1600" dirty="0" err="1" smtClean="0">
                <a:latin typeface="Century Gothic" panose="020B0502020202020204" pitchFamily="34" charset="0"/>
              </a:rPr>
              <a:t>eduction</a:t>
            </a:r>
            <a:r>
              <a:rPr lang="pt-PT" sz="1600" dirty="0" smtClean="0">
                <a:latin typeface="Century Gothic" panose="020B0502020202020204" pitchFamily="34" charset="0"/>
              </a:rPr>
              <a:t> </a:t>
            </a:r>
            <a:r>
              <a:rPr lang="pt-PT" sz="1600" dirty="0" err="1" smtClean="0">
                <a:latin typeface="Century Gothic" panose="020B0502020202020204" pitchFamily="34" charset="0"/>
              </a:rPr>
              <a:t>of</a:t>
            </a:r>
            <a:r>
              <a:rPr lang="pt-PT" sz="1600" dirty="0" smtClean="0">
                <a:latin typeface="Century Gothic" panose="020B0502020202020204" pitchFamily="34" charset="0"/>
              </a:rPr>
              <a:t> </a:t>
            </a:r>
            <a:r>
              <a:rPr lang="pt-PT" sz="1600" dirty="0" err="1" smtClean="0">
                <a:latin typeface="Century Gothic" panose="020B0502020202020204" pitchFamily="34" charset="0"/>
              </a:rPr>
              <a:t>drugs</a:t>
            </a:r>
            <a:endParaRPr lang="pt-PT" sz="1600" dirty="0" smtClean="0">
              <a:latin typeface="Century Gothic" panose="020B0502020202020204" pitchFamily="34" charset="0"/>
            </a:endParaRPr>
          </a:p>
        </p:txBody>
      </p:sp>
      <p:sp>
        <p:nvSpPr>
          <p:cNvPr id="8" name="CaixaDeTexto 7"/>
          <p:cNvSpPr txBox="1"/>
          <p:nvPr/>
        </p:nvSpPr>
        <p:spPr>
          <a:xfrm>
            <a:off x="3654861" y="4046951"/>
            <a:ext cx="4406520" cy="584775"/>
          </a:xfrm>
          <a:prstGeom prst="rect">
            <a:avLst/>
          </a:prstGeom>
          <a:noFill/>
          <a:ln w="28575">
            <a:solidFill>
              <a:srgbClr val="53D9A6"/>
            </a:solidFill>
          </a:ln>
        </p:spPr>
        <p:txBody>
          <a:bodyPr wrap="square" rtlCol="0">
            <a:spAutoFit/>
          </a:bodyPr>
          <a:lstStyle/>
          <a:p>
            <a:r>
              <a:rPr lang="en-US" sz="1600" b="1" dirty="0" smtClean="0">
                <a:latin typeface="Century Gothic" panose="020B0502020202020204" pitchFamily="34" charset="0"/>
              </a:rPr>
              <a:t>Drug delivery</a:t>
            </a:r>
          </a:p>
          <a:p>
            <a:pPr algn="just"/>
            <a:r>
              <a:rPr lang="en-US" sz="1600" dirty="0" smtClean="0">
                <a:latin typeface="Century Gothic" panose="020B0502020202020204" pitchFamily="34" charset="0"/>
              </a:rPr>
              <a:t>Lack of systemic site-targeting of the drug</a:t>
            </a:r>
            <a:endParaRPr lang="en-US" sz="1600" dirty="0">
              <a:latin typeface="Century Gothic" panose="020B0502020202020204" pitchFamily="34" charset="0"/>
            </a:endParaRPr>
          </a:p>
        </p:txBody>
      </p:sp>
      <p:sp>
        <p:nvSpPr>
          <p:cNvPr id="9" name="CaixaDeTexto 8"/>
          <p:cNvSpPr txBox="1"/>
          <p:nvPr/>
        </p:nvSpPr>
        <p:spPr>
          <a:xfrm>
            <a:off x="388393" y="5173783"/>
            <a:ext cx="8091415" cy="707886"/>
          </a:xfrm>
          <a:prstGeom prst="rect">
            <a:avLst/>
          </a:prstGeom>
          <a:solidFill>
            <a:srgbClr val="53D9A6"/>
          </a:solidFill>
          <a:ln>
            <a:solidFill>
              <a:srgbClr val="53D9A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PT" sz="2000" b="1" u="sng"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Organic</a:t>
            </a:r>
            <a:r>
              <a:rPr lang="pt-PT" sz="20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PT" sz="2000" b="1" u="sng"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Salts</a:t>
            </a:r>
            <a:r>
              <a:rPr lang="pt-PT" sz="20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PT" sz="2000" b="1" u="sng"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and</a:t>
            </a:r>
            <a:r>
              <a:rPr lang="pt-PT" sz="20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PT" sz="2000" b="1" u="sng"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Ionic</a:t>
            </a:r>
            <a:r>
              <a:rPr lang="pt-PT" sz="20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PT" sz="20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Liquids</a:t>
            </a:r>
            <a:r>
              <a:rPr lang="pt-PT"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can </a:t>
            </a:r>
            <a:r>
              <a:rPr lang="pt-PT"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a:t>
            </a:r>
            <a:r>
              <a:rPr lang="pt-PT"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PT"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the</a:t>
            </a:r>
            <a:r>
              <a:rPr lang="pt-PT"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alternative approach to </a:t>
            </a:r>
            <a:r>
              <a:rPr lang="pt-PT"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address</a:t>
            </a:r>
            <a:r>
              <a:rPr lang="pt-PT"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PT"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such</a:t>
            </a:r>
            <a:r>
              <a:rPr lang="pt-PT"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API </a:t>
            </a:r>
            <a:r>
              <a:rPr lang="pt-PT"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problems</a:t>
            </a:r>
            <a:endParaRPr lang="pt-PT"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 name="Conexão recta 17"/>
          <p:cNvCxnSpPr/>
          <p:nvPr/>
        </p:nvCxnSpPr>
        <p:spPr>
          <a:xfrm>
            <a:off x="4433647" y="1516797"/>
            <a:ext cx="0" cy="456436"/>
          </a:xfrm>
          <a:prstGeom prst="line">
            <a:avLst/>
          </a:prstGeom>
          <a:ln w="114300">
            <a:solidFill>
              <a:srgbClr val="53D9A6"/>
            </a:solidFill>
          </a:ln>
        </p:spPr>
        <p:style>
          <a:lnRef idx="1">
            <a:schemeClr val="accent1"/>
          </a:lnRef>
          <a:fillRef idx="0">
            <a:schemeClr val="accent1"/>
          </a:fillRef>
          <a:effectRef idx="0">
            <a:schemeClr val="accent1"/>
          </a:effectRef>
          <a:fontRef idx="minor">
            <a:schemeClr val="tx1"/>
          </a:fontRef>
        </p:style>
      </p:cxnSp>
      <p:cxnSp>
        <p:nvCxnSpPr>
          <p:cNvPr id="11" name="Conexão recta 18"/>
          <p:cNvCxnSpPr/>
          <p:nvPr/>
        </p:nvCxnSpPr>
        <p:spPr>
          <a:xfrm>
            <a:off x="4433647" y="2553375"/>
            <a:ext cx="0" cy="456436"/>
          </a:xfrm>
          <a:prstGeom prst="line">
            <a:avLst/>
          </a:prstGeom>
          <a:ln w="114300">
            <a:solidFill>
              <a:srgbClr val="53D9A6"/>
            </a:solidFill>
          </a:ln>
        </p:spPr>
        <p:style>
          <a:lnRef idx="1">
            <a:schemeClr val="accent1"/>
          </a:lnRef>
          <a:fillRef idx="0">
            <a:schemeClr val="accent1"/>
          </a:fillRef>
          <a:effectRef idx="0">
            <a:schemeClr val="accent1"/>
          </a:effectRef>
          <a:fontRef idx="minor">
            <a:schemeClr val="tx1"/>
          </a:fontRef>
        </p:style>
      </p:cxnSp>
      <p:cxnSp>
        <p:nvCxnSpPr>
          <p:cNvPr id="12" name="Conexão recta 19"/>
          <p:cNvCxnSpPr/>
          <p:nvPr/>
        </p:nvCxnSpPr>
        <p:spPr>
          <a:xfrm>
            <a:off x="4433647" y="3599226"/>
            <a:ext cx="0" cy="456436"/>
          </a:xfrm>
          <a:prstGeom prst="line">
            <a:avLst/>
          </a:prstGeom>
          <a:ln w="114300">
            <a:solidFill>
              <a:srgbClr val="53D9A6"/>
            </a:solidFill>
          </a:ln>
        </p:spPr>
        <p:style>
          <a:lnRef idx="1">
            <a:schemeClr val="accent1"/>
          </a:lnRef>
          <a:fillRef idx="0">
            <a:schemeClr val="accent1"/>
          </a:fillRef>
          <a:effectRef idx="0">
            <a:schemeClr val="accent1"/>
          </a:effectRef>
          <a:fontRef idx="minor">
            <a:schemeClr val="tx1"/>
          </a:fontRef>
        </p:style>
      </p:cxnSp>
      <p:sp>
        <p:nvSpPr>
          <p:cNvPr id="13" name="Seta para baixo 12"/>
          <p:cNvSpPr/>
          <p:nvPr/>
        </p:nvSpPr>
        <p:spPr>
          <a:xfrm>
            <a:off x="4316963" y="4631726"/>
            <a:ext cx="233367" cy="518570"/>
          </a:xfrm>
          <a:prstGeom prst="downArrow">
            <a:avLst/>
          </a:prstGeom>
          <a:solidFill>
            <a:srgbClr val="86E4C0"/>
          </a:solidFill>
          <a:ln>
            <a:solidFill>
              <a:srgbClr val="53D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CaixaDeTexto 13"/>
          <p:cNvSpPr txBox="1"/>
          <p:nvPr/>
        </p:nvSpPr>
        <p:spPr>
          <a:xfrm>
            <a:off x="914400" y="166473"/>
            <a:ext cx="3635932" cy="461665"/>
          </a:xfrm>
          <a:prstGeom prst="rect">
            <a:avLst/>
          </a:prstGeom>
          <a:noFill/>
          <a:ln>
            <a:noFill/>
          </a:ln>
        </p:spPr>
        <p:txBody>
          <a:bodyPr wrap="none" rtlCol="0">
            <a:spAutoFit/>
          </a:bodyPr>
          <a:lstStyle/>
          <a:p>
            <a:r>
              <a:rPr lang="pt-PT" sz="2400" b="1" cap="small" dirty="0" err="1" smtClean="0">
                <a:latin typeface="Century Gothic" panose="020B0502020202020204" pitchFamily="34" charset="0"/>
              </a:rPr>
              <a:t>Problems</a:t>
            </a:r>
            <a:r>
              <a:rPr lang="pt-PT" sz="2400" b="1" cap="small" dirty="0" smtClean="0">
                <a:latin typeface="Century Gothic" panose="020B0502020202020204" pitchFamily="34" charset="0"/>
              </a:rPr>
              <a:t> to </a:t>
            </a:r>
            <a:r>
              <a:rPr lang="pt-PT" sz="2400" b="1" cap="small" dirty="0" err="1" smtClean="0">
                <a:latin typeface="Century Gothic" panose="020B0502020202020204" pitchFamily="34" charset="0"/>
              </a:rPr>
              <a:t>be</a:t>
            </a:r>
            <a:r>
              <a:rPr lang="pt-PT" sz="2400" b="1" cap="small" dirty="0" smtClean="0">
                <a:latin typeface="Century Gothic" panose="020B0502020202020204" pitchFamily="34" charset="0"/>
              </a:rPr>
              <a:t> </a:t>
            </a:r>
            <a:r>
              <a:rPr lang="pt-PT" sz="2400" b="1" cap="small" dirty="0" err="1" smtClean="0">
                <a:latin typeface="Century Gothic" panose="020B0502020202020204" pitchFamily="34" charset="0"/>
              </a:rPr>
              <a:t>addressed</a:t>
            </a:r>
            <a:endParaRPr lang="pt-PT" sz="2400" b="1" cap="small" dirty="0" smtClean="0">
              <a:latin typeface="Century Gothic" panose="020B0502020202020204" pitchFamily="34" charset="0"/>
            </a:endParaRPr>
          </a:p>
        </p:txBody>
      </p:sp>
    </p:spTree>
    <p:extLst>
      <p:ext uri="{BB962C8B-B14F-4D97-AF65-F5344CB8AC3E}">
        <p14:creationId xmlns:p14="http://schemas.microsoft.com/office/powerpoint/2010/main" val="160999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4" name="Marcador de Posição do Número do Diapositivo 3"/>
          <p:cNvSpPr>
            <a:spLocks noGrp="1"/>
          </p:cNvSpPr>
          <p:nvPr>
            <p:ph type="sldNum" sz="quarter" idx="12"/>
          </p:nvPr>
        </p:nvSpPr>
        <p:spPr/>
        <p:txBody>
          <a:bodyPr/>
          <a:lstStyle/>
          <a:p>
            <a:fld id="{FCAEAE96-855E-42B1-8DE9-9C9E68DE18C5}" type="slidenum">
              <a:rPr lang="fr-FR" smtClean="0"/>
              <a:pPr/>
              <a:t>7</a:t>
            </a:fld>
            <a:endParaRPr lang="fr-FR"/>
          </a:p>
        </p:txBody>
      </p:sp>
      <p:sp>
        <p:nvSpPr>
          <p:cNvPr id="5" name="CaixaDeTexto 4"/>
          <p:cNvSpPr txBox="1"/>
          <p:nvPr/>
        </p:nvSpPr>
        <p:spPr>
          <a:xfrm>
            <a:off x="836779" y="130055"/>
            <a:ext cx="1946367" cy="461665"/>
          </a:xfrm>
          <a:prstGeom prst="rect">
            <a:avLst/>
          </a:prstGeom>
          <a:noFill/>
        </p:spPr>
        <p:txBody>
          <a:bodyPr wrap="none" rtlCol="0">
            <a:spAutoFit/>
          </a:bodyPr>
          <a:lstStyle/>
          <a:p>
            <a:r>
              <a:rPr lang="pt-PT" sz="2400" b="1" cap="small" dirty="0" err="1" smtClean="0">
                <a:latin typeface="Century Gothic" panose="020B0502020202020204" pitchFamily="34" charset="0"/>
              </a:rPr>
              <a:t>Ionic</a:t>
            </a:r>
            <a:r>
              <a:rPr lang="pt-PT" sz="2400" b="1" cap="small" dirty="0" smtClean="0">
                <a:latin typeface="Century Gothic" panose="020B0502020202020204" pitchFamily="34" charset="0"/>
              </a:rPr>
              <a:t> </a:t>
            </a:r>
            <a:r>
              <a:rPr lang="pt-PT" sz="2400" b="1" cap="small" dirty="0" err="1" smtClean="0">
                <a:latin typeface="Century Gothic" panose="020B0502020202020204" pitchFamily="34" charset="0"/>
              </a:rPr>
              <a:t>Liquids</a:t>
            </a:r>
            <a:endParaRPr lang="pt-PT" sz="2400" b="1" cap="small" dirty="0" smtClean="0">
              <a:latin typeface="Century Gothic" panose="020B0502020202020204" pitchFamily="34" charset="0"/>
            </a:endParaRPr>
          </a:p>
        </p:txBody>
      </p:sp>
      <p:sp>
        <p:nvSpPr>
          <p:cNvPr id="6" name="Text Box 3"/>
          <p:cNvSpPr txBox="1">
            <a:spLocks noChangeArrowheads="1"/>
          </p:cNvSpPr>
          <p:nvPr/>
        </p:nvSpPr>
        <p:spPr bwMode="auto">
          <a:xfrm>
            <a:off x="1143000" y="656877"/>
            <a:ext cx="6790564" cy="683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20000"/>
              </a:lnSpc>
            </a:pPr>
            <a:r>
              <a:rPr lang="en-GB" altLang="pt-PT" sz="1600" dirty="0" smtClean="0">
                <a:latin typeface="Century Gothic" panose="020B0502020202020204" pitchFamily="34" charset="0"/>
              </a:rPr>
              <a:t>Organic salts with melting points lower than 100 ºC composed by an organic cation and an inorganic or organic anion</a:t>
            </a:r>
            <a:endParaRPr lang="en-GB" altLang="pt-PT" sz="1600" dirty="0">
              <a:latin typeface="Century Gothic" panose="020B0502020202020204" pitchFamily="34" charset="0"/>
            </a:endParaRPr>
          </a:p>
        </p:txBody>
      </p:sp>
      <p:grpSp>
        <p:nvGrpSpPr>
          <p:cNvPr id="7" name="Grupo 6"/>
          <p:cNvGrpSpPr/>
          <p:nvPr/>
        </p:nvGrpSpPr>
        <p:grpSpPr>
          <a:xfrm>
            <a:off x="459432" y="3827591"/>
            <a:ext cx="3903340" cy="1008750"/>
            <a:chOff x="322559" y="3025980"/>
            <a:chExt cx="3903340" cy="1008750"/>
          </a:xfrm>
        </p:grpSpPr>
        <p:sp>
          <p:nvSpPr>
            <p:cNvPr id="8" name="Oval 7"/>
            <p:cNvSpPr/>
            <p:nvPr/>
          </p:nvSpPr>
          <p:spPr>
            <a:xfrm>
              <a:off x="367083" y="3025980"/>
              <a:ext cx="3758355" cy="1008750"/>
            </a:xfrm>
            <a:prstGeom prst="ellipse">
              <a:avLst/>
            </a:prstGeom>
            <a:solidFill>
              <a:schemeClr val="accent4">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 Box 6"/>
            <p:cNvSpPr txBox="1">
              <a:spLocks noChangeArrowheads="1"/>
            </p:cNvSpPr>
            <p:nvPr/>
          </p:nvSpPr>
          <p:spPr bwMode="auto">
            <a:xfrm>
              <a:off x="322559" y="3068960"/>
              <a:ext cx="3903340" cy="82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9863" indent="-1698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a:lnSpc>
                  <a:spcPct val="160000"/>
                </a:lnSpc>
              </a:pPr>
              <a:r>
                <a:rPr lang="en-GB" altLang="pt-BR" sz="1600" i="1" dirty="0" smtClean="0">
                  <a:solidFill>
                    <a:schemeClr val="bg1"/>
                  </a:solidFill>
                  <a:latin typeface="Century Gothic" panose="020B0502020202020204" pitchFamily="34" charset="0"/>
                </a:rPr>
                <a:t>Tuneable solubility </a:t>
              </a:r>
              <a:r>
                <a:rPr lang="en-GB" altLang="pt-BR" sz="1600" i="1" dirty="0">
                  <a:solidFill>
                    <a:schemeClr val="bg1"/>
                  </a:solidFill>
                  <a:latin typeface="Century Gothic" panose="020B0502020202020204" pitchFamily="34" charset="0"/>
                </a:rPr>
                <a:t>of the IL in </a:t>
              </a:r>
              <a:r>
                <a:rPr lang="en-GB" altLang="pt-BR" sz="1600" i="1" dirty="0" smtClean="0">
                  <a:solidFill>
                    <a:schemeClr val="bg1"/>
                  </a:solidFill>
                  <a:latin typeface="Century Gothic" panose="020B0502020202020204" pitchFamily="34" charset="0"/>
                </a:rPr>
                <a:t>aqueous or organic solvents</a:t>
              </a:r>
              <a:endParaRPr lang="en-GB" altLang="pt-BR" sz="1600" i="1" dirty="0">
                <a:solidFill>
                  <a:schemeClr val="bg1"/>
                </a:solidFill>
                <a:latin typeface="Century Gothic" panose="020B0502020202020204" pitchFamily="34" charset="0"/>
              </a:endParaRPr>
            </a:p>
          </p:txBody>
        </p:sp>
      </p:grpSp>
      <p:grpSp>
        <p:nvGrpSpPr>
          <p:cNvPr id="10" name="Grupo 9"/>
          <p:cNvGrpSpPr/>
          <p:nvPr/>
        </p:nvGrpSpPr>
        <p:grpSpPr>
          <a:xfrm>
            <a:off x="5451401" y="3775670"/>
            <a:ext cx="3131953" cy="533084"/>
            <a:chOff x="4542971" y="2851660"/>
            <a:chExt cx="3131953" cy="533084"/>
          </a:xfrm>
        </p:grpSpPr>
        <p:sp>
          <p:nvSpPr>
            <p:cNvPr id="11" name="Oval 10"/>
            <p:cNvSpPr/>
            <p:nvPr/>
          </p:nvSpPr>
          <p:spPr>
            <a:xfrm>
              <a:off x="4542971" y="2881964"/>
              <a:ext cx="3131953" cy="5027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ângulo 1"/>
            <p:cNvSpPr/>
            <p:nvPr/>
          </p:nvSpPr>
          <p:spPr>
            <a:xfrm>
              <a:off x="4716016" y="2851660"/>
              <a:ext cx="2828018" cy="433324"/>
            </a:xfrm>
            <a:prstGeom prst="rect">
              <a:avLst/>
            </a:prstGeom>
          </p:spPr>
          <p:txBody>
            <a:bodyPr wrap="none">
              <a:spAutoFit/>
            </a:bodyPr>
            <a:lstStyle/>
            <a:p>
              <a:pPr>
                <a:lnSpc>
                  <a:spcPct val="160000"/>
                </a:lnSpc>
              </a:pPr>
              <a:r>
                <a:rPr lang="en-GB" altLang="pt-BR" sz="1600" i="1" dirty="0" smtClean="0">
                  <a:latin typeface="Century Gothic" panose="020B0502020202020204" pitchFamily="34" charset="0"/>
                </a:rPr>
                <a:t>Negligible vapour pressure</a:t>
              </a:r>
              <a:endParaRPr lang="en-GB" altLang="pt-BR" sz="1600" i="1" dirty="0">
                <a:latin typeface="Century Gothic" panose="020B0502020202020204" pitchFamily="34" charset="0"/>
              </a:endParaRPr>
            </a:p>
          </p:txBody>
        </p:sp>
      </p:grpSp>
      <p:grpSp>
        <p:nvGrpSpPr>
          <p:cNvPr id="13" name="Grupo 12"/>
          <p:cNvGrpSpPr/>
          <p:nvPr/>
        </p:nvGrpSpPr>
        <p:grpSpPr>
          <a:xfrm>
            <a:off x="638944" y="2607944"/>
            <a:ext cx="4237633" cy="593130"/>
            <a:chOff x="179512" y="1755750"/>
            <a:chExt cx="4237633" cy="593130"/>
          </a:xfrm>
        </p:grpSpPr>
        <p:sp>
          <p:nvSpPr>
            <p:cNvPr id="14" name="Oval 13"/>
            <p:cNvSpPr/>
            <p:nvPr/>
          </p:nvSpPr>
          <p:spPr>
            <a:xfrm>
              <a:off x="179512" y="1755750"/>
              <a:ext cx="4237633" cy="593130"/>
            </a:xfrm>
            <a:prstGeom prst="ellipse">
              <a:avLst/>
            </a:prstGeom>
            <a:solidFill>
              <a:srgbClr val="E67354"/>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ângulo 9"/>
            <p:cNvSpPr/>
            <p:nvPr/>
          </p:nvSpPr>
          <p:spPr>
            <a:xfrm>
              <a:off x="446312" y="1771540"/>
              <a:ext cx="3693640" cy="433324"/>
            </a:xfrm>
            <a:prstGeom prst="rect">
              <a:avLst/>
            </a:prstGeom>
          </p:spPr>
          <p:txBody>
            <a:bodyPr wrap="none">
              <a:spAutoFit/>
            </a:bodyPr>
            <a:lstStyle/>
            <a:p>
              <a:pPr>
                <a:lnSpc>
                  <a:spcPct val="160000"/>
                </a:lnSpc>
              </a:pPr>
              <a:r>
                <a:rPr lang="en-GB" altLang="pt-BR" sz="1600" i="1" dirty="0" smtClean="0">
                  <a:solidFill>
                    <a:schemeClr val="bg1"/>
                  </a:solidFill>
                  <a:latin typeface="Century Gothic" panose="020B0502020202020204" pitchFamily="34" charset="0"/>
                </a:rPr>
                <a:t>High </a:t>
              </a:r>
              <a:r>
                <a:rPr lang="en-GB" altLang="pt-BR" sz="1600" i="1" dirty="0">
                  <a:solidFill>
                    <a:schemeClr val="bg1"/>
                  </a:solidFill>
                  <a:latin typeface="Century Gothic" panose="020B0502020202020204" pitchFamily="34" charset="0"/>
                </a:rPr>
                <a:t>t</a:t>
              </a:r>
              <a:r>
                <a:rPr lang="en-GB" altLang="pt-BR" sz="1600" i="1" dirty="0" smtClean="0">
                  <a:solidFill>
                    <a:schemeClr val="bg1"/>
                  </a:solidFill>
                  <a:latin typeface="Century Gothic" panose="020B0502020202020204" pitchFamily="34" charset="0"/>
                </a:rPr>
                <a:t>hermal and chemical stability</a:t>
              </a:r>
              <a:endParaRPr lang="pt-BR" altLang="pt-BR" sz="1600" i="1" dirty="0">
                <a:solidFill>
                  <a:schemeClr val="bg1"/>
                </a:solidFill>
                <a:latin typeface="Century Gothic" panose="020B0502020202020204" pitchFamily="34" charset="0"/>
              </a:endParaRPr>
            </a:p>
          </p:txBody>
        </p:sp>
      </p:grpSp>
      <p:grpSp>
        <p:nvGrpSpPr>
          <p:cNvPr id="16" name="Grupo 15"/>
          <p:cNvGrpSpPr/>
          <p:nvPr/>
        </p:nvGrpSpPr>
        <p:grpSpPr>
          <a:xfrm>
            <a:off x="5282545" y="2696380"/>
            <a:ext cx="2720921" cy="531808"/>
            <a:chOff x="2699792" y="2348880"/>
            <a:chExt cx="2695062" cy="531808"/>
          </a:xfrm>
        </p:grpSpPr>
        <p:sp>
          <p:nvSpPr>
            <p:cNvPr id="17" name="Oval 16"/>
            <p:cNvSpPr/>
            <p:nvPr/>
          </p:nvSpPr>
          <p:spPr>
            <a:xfrm>
              <a:off x="2699792" y="2377908"/>
              <a:ext cx="2695062" cy="50278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ângulo 11"/>
            <p:cNvSpPr/>
            <p:nvPr/>
          </p:nvSpPr>
          <p:spPr>
            <a:xfrm>
              <a:off x="2871098" y="2348880"/>
              <a:ext cx="2454518" cy="433324"/>
            </a:xfrm>
            <a:prstGeom prst="rect">
              <a:avLst/>
            </a:prstGeom>
          </p:spPr>
          <p:txBody>
            <a:bodyPr wrap="none">
              <a:spAutoFit/>
            </a:bodyPr>
            <a:lstStyle/>
            <a:p>
              <a:pPr>
                <a:lnSpc>
                  <a:spcPct val="160000"/>
                </a:lnSpc>
              </a:pPr>
              <a:r>
                <a:rPr lang="en-GB" altLang="pt-BR" sz="1600" i="1" dirty="0" smtClean="0">
                  <a:solidFill>
                    <a:schemeClr val="bg1"/>
                  </a:solidFill>
                  <a:latin typeface="Century Gothic" panose="020B0502020202020204" pitchFamily="34" charset="0"/>
                </a:rPr>
                <a:t>High ionic conductivity</a:t>
              </a:r>
              <a:endParaRPr lang="en-GB" altLang="pt-BR" sz="1600" i="1" dirty="0">
                <a:solidFill>
                  <a:schemeClr val="bg1"/>
                </a:solidFill>
                <a:latin typeface="Century Gothic" panose="020B0502020202020204" pitchFamily="34" charset="0"/>
              </a:endParaRPr>
            </a:p>
          </p:txBody>
        </p:sp>
      </p:grpSp>
      <p:grpSp>
        <p:nvGrpSpPr>
          <p:cNvPr id="19" name="Grupo 18"/>
          <p:cNvGrpSpPr/>
          <p:nvPr/>
        </p:nvGrpSpPr>
        <p:grpSpPr>
          <a:xfrm>
            <a:off x="3810000" y="4476958"/>
            <a:ext cx="5013270" cy="1382482"/>
            <a:chOff x="2914078" y="3789040"/>
            <a:chExt cx="5013270" cy="1382482"/>
          </a:xfrm>
        </p:grpSpPr>
        <p:sp>
          <p:nvSpPr>
            <p:cNvPr id="20" name="Oval 19"/>
            <p:cNvSpPr/>
            <p:nvPr/>
          </p:nvSpPr>
          <p:spPr>
            <a:xfrm>
              <a:off x="2914078" y="3789040"/>
              <a:ext cx="5013270" cy="1382482"/>
            </a:xfrm>
            <a:prstGeom prst="ellipse">
              <a:avLst/>
            </a:prstGeom>
            <a:solidFill>
              <a:schemeClr val="bg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ângulo 14"/>
            <p:cNvSpPr/>
            <p:nvPr/>
          </p:nvSpPr>
          <p:spPr>
            <a:xfrm>
              <a:off x="3059832" y="3958722"/>
              <a:ext cx="4644121" cy="1126462"/>
            </a:xfrm>
            <a:prstGeom prst="rect">
              <a:avLst/>
            </a:prstGeom>
          </p:spPr>
          <p:txBody>
            <a:bodyPr wrap="square">
              <a:spAutoFit/>
            </a:bodyPr>
            <a:lstStyle/>
            <a:p>
              <a:pPr algn="ctr">
                <a:lnSpc>
                  <a:spcPct val="140000"/>
                </a:lnSpc>
              </a:pPr>
              <a:r>
                <a:rPr lang="en-GB" altLang="pt-BR" sz="1600" i="1" dirty="0" smtClean="0">
                  <a:latin typeface="Century Gothic" panose="020B0502020202020204" pitchFamily="34" charset="0"/>
                </a:rPr>
                <a:t>Adjustable solubility of </a:t>
              </a:r>
              <a:r>
                <a:rPr lang="en-GB" altLang="pt-BR" sz="1600" dirty="0" smtClean="0">
                  <a:latin typeface="Century Gothic" panose="020B0502020202020204" pitchFamily="34" charset="0"/>
                </a:rPr>
                <a:t>sc</a:t>
              </a:r>
              <a:r>
                <a:rPr lang="en-GB" altLang="pt-BR" sz="1600" i="1" dirty="0" smtClean="0">
                  <a:latin typeface="Century Gothic" panose="020B0502020202020204" pitchFamily="34" charset="0"/>
                </a:rPr>
                <a:t>CO</a:t>
              </a:r>
              <a:r>
                <a:rPr lang="en-GB" altLang="pt-BR" sz="1600" i="1" baseline="-25000" dirty="0" smtClean="0">
                  <a:latin typeface="Century Gothic" panose="020B0502020202020204" pitchFamily="34" charset="0"/>
                </a:rPr>
                <a:t>2</a:t>
              </a:r>
              <a:r>
                <a:rPr lang="en-GB" altLang="pt-BR" sz="1600" i="1" dirty="0" smtClean="0">
                  <a:latin typeface="Century Gothic" panose="020B0502020202020204" pitchFamily="34" charset="0"/>
                </a:rPr>
                <a:t>, organic compounds and transition metal complexes in the Ionic Liquid</a:t>
              </a:r>
              <a:endParaRPr lang="en-GB" altLang="pt-BR" sz="1600" i="1" dirty="0">
                <a:latin typeface="Century Gothic" panose="020B0502020202020204" pitchFamily="34" charset="0"/>
              </a:endParaRPr>
            </a:p>
          </p:txBody>
        </p:sp>
      </p:grpSp>
      <p:sp>
        <p:nvSpPr>
          <p:cNvPr id="22" name="Oval 21"/>
          <p:cNvSpPr/>
          <p:nvPr/>
        </p:nvSpPr>
        <p:spPr>
          <a:xfrm>
            <a:off x="4222149" y="3337357"/>
            <a:ext cx="1092723" cy="1066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b="1" dirty="0" smtClean="0">
                <a:latin typeface="Arial Black" panose="020B0A04020102020204" pitchFamily="34" charset="0"/>
              </a:rPr>
              <a:t>IL</a:t>
            </a:r>
            <a:endParaRPr lang="en-US" sz="2800" b="1" dirty="0">
              <a:latin typeface="Arial Black" panose="020B0A04020102020204" pitchFamily="34" charset="0"/>
            </a:endParaRPr>
          </a:p>
        </p:txBody>
      </p:sp>
      <p:grpSp>
        <p:nvGrpSpPr>
          <p:cNvPr id="23" name="Grupo 22"/>
          <p:cNvGrpSpPr/>
          <p:nvPr/>
        </p:nvGrpSpPr>
        <p:grpSpPr>
          <a:xfrm>
            <a:off x="808360" y="999685"/>
            <a:ext cx="7469439" cy="1320227"/>
            <a:chOff x="348928" y="1217960"/>
            <a:chExt cx="7469439" cy="1320227"/>
          </a:xfrm>
        </p:grpSpPr>
        <p:sp>
          <p:nvSpPr>
            <p:cNvPr id="24" name="Rectângulo 17"/>
            <p:cNvSpPr/>
            <p:nvPr/>
          </p:nvSpPr>
          <p:spPr>
            <a:xfrm>
              <a:off x="684177" y="1891856"/>
              <a:ext cx="6793027" cy="646331"/>
            </a:xfrm>
            <a:prstGeom prst="rect">
              <a:avLst/>
            </a:prstGeom>
            <a:ln w="19050">
              <a:solidFill>
                <a:srgbClr val="0A6AB7"/>
              </a:solidFill>
              <a:prstDash val="solid"/>
            </a:ln>
          </p:spPr>
          <p:txBody>
            <a:bodyPr wrap="square">
              <a:spAutoFit/>
            </a:bodyPr>
            <a:lstStyle/>
            <a:p>
              <a:pPr algn="ctr">
                <a:defRPr/>
              </a:pPr>
              <a:r>
                <a:rPr lang="en-GB" altLang="pt-BR" dirty="0" smtClean="0">
                  <a:solidFill>
                    <a:srgbClr val="0A6AB7"/>
                  </a:solidFill>
                  <a:latin typeface="Broadway" panose="04040905080B02020502" pitchFamily="82" charset="0"/>
                </a:rPr>
                <a:t>The physical </a:t>
              </a:r>
              <a:r>
                <a:rPr lang="en-GB" altLang="pt-BR" dirty="0">
                  <a:solidFill>
                    <a:srgbClr val="0A6AB7"/>
                  </a:solidFill>
                  <a:latin typeface="Broadway" panose="04040905080B02020502" pitchFamily="82" charset="0"/>
                </a:rPr>
                <a:t>and structural properties of the </a:t>
              </a:r>
              <a:r>
                <a:rPr lang="en-GB" altLang="pt-BR" dirty="0" smtClean="0">
                  <a:solidFill>
                    <a:srgbClr val="0A6AB7"/>
                  </a:solidFill>
                  <a:latin typeface="Broadway" panose="04040905080B02020502" pitchFamily="82" charset="0"/>
                </a:rPr>
                <a:t>IL</a:t>
              </a:r>
              <a:r>
                <a:rPr lang="en-GB" altLang="pt-BR" sz="1400" dirty="0" smtClean="0">
                  <a:solidFill>
                    <a:srgbClr val="0A6AB7"/>
                  </a:solidFill>
                  <a:latin typeface="Broadway" panose="04040905080B02020502" pitchFamily="82" charset="0"/>
                </a:rPr>
                <a:t>s</a:t>
              </a:r>
              <a:r>
                <a:rPr lang="en-GB" altLang="pt-BR" dirty="0" smtClean="0">
                  <a:solidFill>
                    <a:srgbClr val="0A6AB7"/>
                  </a:solidFill>
                  <a:latin typeface="Broadway" panose="04040905080B02020502" pitchFamily="82" charset="0"/>
                </a:rPr>
                <a:t> </a:t>
              </a:r>
              <a:r>
                <a:rPr lang="en-GB" altLang="pt-BR" dirty="0">
                  <a:solidFill>
                    <a:srgbClr val="0A6AB7"/>
                  </a:solidFill>
                  <a:latin typeface="Broadway" panose="04040905080B02020502" pitchFamily="82" charset="0"/>
                </a:rPr>
                <a:t>are dependent </a:t>
              </a:r>
              <a:r>
                <a:rPr lang="pt-BR" altLang="pt-BR" dirty="0" smtClean="0">
                  <a:solidFill>
                    <a:srgbClr val="0A6AB7"/>
                  </a:solidFill>
                  <a:latin typeface="Broadway" panose="04040905080B02020502" pitchFamily="82" charset="0"/>
                </a:rPr>
                <a:t>on the </a:t>
              </a:r>
              <a:r>
                <a:rPr lang="en-GB" altLang="pt-BR" dirty="0" smtClean="0">
                  <a:solidFill>
                    <a:srgbClr val="0A6AB7"/>
                  </a:solidFill>
                  <a:latin typeface="Broadway" panose="04040905080B02020502" pitchFamily="82" charset="0"/>
                </a:rPr>
                <a:t>cation-anion </a:t>
              </a:r>
              <a:r>
                <a:rPr lang="en-GB" altLang="pt-BR" dirty="0">
                  <a:solidFill>
                    <a:srgbClr val="0A6AB7"/>
                  </a:solidFill>
                  <a:latin typeface="Broadway" panose="04040905080B02020502" pitchFamily="82" charset="0"/>
                </a:rPr>
                <a:t>combinations</a:t>
              </a:r>
            </a:p>
          </p:txBody>
        </p:sp>
        <p:cxnSp>
          <p:nvCxnSpPr>
            <p:cNvPr id="25" name="Conexão recta 26"/>
            <p:cNvCxnSpPr>
              <a:stCxn id="24" idx="1"/>
            </p:cNvCxnSpPr>
            <p:nvPr/>
          </p:nvCxnSpPr>
          <p:spPr>
            <a:xfrm flipH="1" flipV="1">
              <a:off x="348928" y="2215021"/>
              <a:ext cx="335249" cy="1"/>
            </a:xfrm>
            <a:prstGeom prst="line">
              <a:avLst/>
            </a:prstGeom>
            <a:ln w="19050">
              <a:solidFill>
                <a:srgbClr val="0A6AB7"/>
              </a:solidFill>
            </a:ln>
          </p:spPr>
          <p:style>
            <a:lnRef idx="1">
              <a:schemeClr val="accent1"/>
            </a:lnRef>
            <a:fillRef idx="0">
              <a:schemeClr val="accent1"/>
            </a:fillRef>
            <a:effectRef idx="0">
              <a:schemeClr val="accent1"/>
            </a:effectRef>
            <a:fontRef idx="minor">
              <a:schemeClr val="tx1"/>
            </a:fontRef>
          </p:style>
        </p:cxnSp>
        <p:cxnSp>
          <p:nvCxnSpPr>
            <p:cNvPr id="26" name="Conexão recta 29"/>
            <p:cNvCxnSpPr/>
            <p:nvPr/>
          </p:nvCxnSpPr>
          <p:spPr>
            <a:xfrm flipH="1" flipV="1">
              <a:off x="7483118" y="2215022"/>
              <a:ext cx="335249" cy="1"/>
            </a:xfrm>
            <a:prstGeom prst="line">
              <a:avLst/>
            </a:prstGeom>
            <a:ln w="19050">
              <a:solidFill>
                <a:srgbClr val="0A6AB7"/>
              </a:solidFill>
            </a:ln>
          </p:spPr>
          <p:style>
            <a:lnRef idx="1">
              <a:schemeClr val="accent1"/>
            </a:lnRef>
            <a:fillRef idx="0">
              <a:schemeClr val="accent1"/>
            </a:fillRef>
            <a:effectRef idx="0">
              <a:schemeClr val="accent1"/>
            </a:effectRef>
            <a:fontRef idx="minor">
              <a:schemeClr val="tx1"/>
            </a:fontRef>
          </p:style>
        </p:cxnSp>
        <p:cxnSp>
          <p:nvCxnSpPr>
            <p:cNvPr id="27" name="Conexão recta 34"/>
            <p:cNvCxnSpPr/>
            <p:nvPr/>
          </p:nvCxnSpPr>
          <p:spPr>
            <a:xfrm flipH="1" flipV="1">
              <a:off x="7483118" y="1217961"/>
              <a:ext cx="335249" cy="1"/>
            </a:xfrm>
            <a:prstGeom prst="line">
              <a:avLst/>
            </a:prstGeom>
            <a:ln w="19050">
              <a:solidFill>
                <a:srgbClr val="0A6AB7"/>
              </a:solidFill>
            </a:ln>
          </p:spPr>
          <p:style>
            <a:lnRef idx="1">
              <a:schemeClr val="accent1"/>
            </a:lnRef>
            <a:fillRef idx="0">
              <a:schemeClr val="accent1"/>
            </a:fillRef>
            <a:effectRef idx="0">
              <a:schemeClr val="accent1"/>
            </a:effectRef>
            <a:fontRef idx="minor">
              <a:schemeClr val="tx1"/>
            </a:fontRef>
          </p:style>
        </p:cxnSp>
        <p:cxnSp>
          <p:nvCxnSpPr>
            <p:cNvPr id="28" name="Conexão recta 35"/>
            <p:cNvCxnSpPr/>
            <p:nvPr/>
          </p:nvCxnSpPr>
          <p:spPr>
            <a:xfrm flipH="1" flipV="1">
              <a:off x="356871" y="1217960"/>
              <a:ext cx="335249" cy="1"/>
            </a:xfrm>
            <a:prstGeom prst="line">
              <a:avLst/>
            </a:prstGeom>
            <a:ln w="19050">
              <a:solidFill>
                <a:srgbClr val="0A6AB7"/>
              </a:solidFill>
            </a:ln>
          </p:spPr>
          <p:style>
            <a:lnRef idx="1">
              <a:schemeClr val="accent1"/>
            </a:lnRef>
            <a:fillRef idx="0">
              <a:schemeClr val="accent1"/>
            </a:fillRef>
            <a:effectRef idx="0">
              <a:schemeClr val="accent1"/>
            </a:effectRef>
            <a:fontRef idx="minor">
              <a:schemeClr val="tx1"/>
            </a:fontRef>
          </p:style>
        </p:cxnSp>
        <p:cxnSp>
          <p:nvCxnSpPr>
            <p:cNvPr id="29" name="Conexão recta 33"/>
            <p:cNvCxnSpPr/>
            <p:nvPr/>
          </p:nvCxnSpPr>
          <p:spPr>
            <a:xfrm flipV="1">
              <a:off x="7818367" y="1412779"/>
              <a:ext cx="0" cy="802242"/>
            </a:xfrm>
            <a:prstGeom prst="line">
              <a:avLst/>
            </a:prstGeom>
            <a:ln w="19050">
              <a:solidFill>
                <a:srgbClr val="0A6AB7"/>
              </a:solidFill>
            </a:ln>
          </p:spPr>
          <p:style>
            <a:lnRef idx="1">
              <a:schemeClr val="accent1"/>
            </a:lnRef>
            <a:fillRef idx="0">
              <a:schemeClr val="accent1"/>
            </a:fillRef>
            <a:effectRef idx="0">
              <a:schemeClr val="accent1"/>
            </a:effectRef>
            <a:fontRef idx="minor">
              <a:schemeClr val="tx1"/>
            </a:fontRef>
          </p:style>
        </p:cxnSp>
        <p:cxnSp>
          <p:nvCxnSpPr>
            <p:cNvPr id="30" name="Conexão recta 36"/>
            <p:cNvCxnSpPr/>
            <p:nvPr/>
          </p:nvCxnSpPr>
          <p:spPr>
            <a:xfrm flipV="1">
              <a:off x="348928" y="1412776"/>
              <a:ext cx="0" cy="802242"/>
            </a:xfrm>
            <a:prstGeom prst="line">
              <a:avLst/>
            </a:prstGeom>
            <a:ln w="19050">
              <a:solidFill>
                <a:srgbClr val="0A6AB7"/>
              </a:solidFill>
            </a:ln>
          </p:spPr>
          <p:style>
            <a:lnRef idx="1">
              <a:schemeClr val="accent1"/>
            </a:lnRef>
            <a:fillRef idx="0">
              <a:schemeClr val="accent1"/>
            </a:fillRef>
            <a:effectRef idx="0">
              <a:schemeClr val="accent1"/>
            </a:effectRef>
            <a:fontRef idx="minor">
              <a:schemeClr val="tx1"/>
            </a:fontRef>
          </p:style>
        </p:cxnSp>
        <p:cxnSp>
          <p:nvCxnSpPr>
            <p:cNvPr id="31" name="Conexão recta unidireccional 39"/>
            <p:cNvCxnSpPr/>
            <p:nvPr/>
          </p:nvCxnSpPr>
          <p:spPr>
            <a:xfrm>
              <a:off x="7818367" y="1217960"/>
              <a:ext cx="0" cy="595940"/>
            </a:xfrm>
            <a:prstGeom prst="straightConnector1">
              <a:avLst/>
            </a:prstGeom>
            <a:ln w="19050">
              <a:solidFill>
                <a:srgbClr val="0A6AB7"/>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xão recta unidireccional 40"/>
            <p:cNvCxnSpPr/>
            <p:nvPr/>
          </p:nvCxnSpPr>
          <p:spPr>
            <a:xfrm>
              <a:off x="348928" y="1217960"/>
              <a:ext cx="6" cy="595940"/>
            </a:xfrm>
            <a:prstGeom prst="straightConnector1">
              <a:avLst/>
            </a:prstGeom>
            <a:ln w="19050">
              <a:solidFill>
                <a:srgbClr val="0A6AB7"/>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540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FCAEAE96-855E-42B1-8DE9-9C9E68DE18C5}" type="slidenum">
              <a:rPr lang="fr-FR" smtClean="0"/>
              <a:pPr/>
              <a:t>8</a:t>
            </a:fld>
            <a:endParaRPr lang="fr-FR"/>
          </a:p>
        </p:txBody>
      </p:sp>
      <p:sp>
        <p:nvSpPr>
          <p:cNvPr id="3" name="Rectângulo 6"/>
          <p:cNvSpPr/>
          <p:nvPr/>
        </p:nvSpPr>
        <p:spPr>
          <a:xfrm>
            <a:off x="762000" y="189116"/>
            <a:ext cx="6395511" cy="369332"/>
          </a:xfrm>
          <a:prstGeom prst="rect">
            <a:avLst/>
          </a:prstGeom>
        </p:spPr>
        <p:txBody>
          <a:bodyPr wrap="square">
            <a:spAutoFit/>
          </a:bodyPr>
          <a:lstStyle/>
          <a:p>
            <a:pPr>
              <a:defRPr/>
            </a:pPr>
            <a:r>
              <a:rPr lang="en-US" altLang="pt-PT" b="1" cap="all" dirty="0" smtClean="0">
                <a:latin typeface="Century Gothic" panose="020B0502020202020204" pitchFamily="34" charset="0"/>
              </a:rPr>
              <a:t>3</a:t>
            </a:r>
            <a:r>
              <a:rPr lang="en-US" altLang="pt-PT" b="1" cap="all" baseline="30000" dirty="0" smtClean="0">
                <a:latin typeface="Century Gothic" panose="020B0502020202020204" pitchFamily="34" charset="0"/>
              </a:rPr>
              <a:t>rd</a:t>
            </a:r>
            <a:r>
              <a:rPr lang="en-US" altLang="pt-PT" b="1" cap="all" dirty="0" smtClean="0">
                <a:latin typeface="Century Gothic" panose="020B0502020202020204" pitchFamily="34" charset="0"/>
              </a:rPr>
              <a:t> generation Ionic Liquids</a:t>
            </a:r>
          </a:p>
        </p:txBody>
      </p:sp>
      <p:sp>
        <p:nvSpPr>
          <p:cNvPr id="4" name="Rectângulo 1"/>
          <p:cNvSpPr/>
          <p:nvPr/>
        </p:nvSpPr>
        <p:spPr>
          <a:xfrm>
            <a:off x="0" y="5712023"/>
            <a:ext cx="9067800" cy="307777"/>
          </a:xfrm>
          <a:prstGeom prst="rect">
            <a:avLst/>
          </a:prstGeom>
        </p:spPr>
        <p:txBody>
          <a:bodyPr wrap="square">
            <a:spAutoFit/>
          </a:bodyPr>
          <a:lstStyle/>
          <a:p>
            <a:pPr algn="r"/>
            <a:r>
              <a:rPr lang="en-US" sz="1400" dirty="0"/>
              <a:t>W. L. </a:t>
            </a:r>
            <a:r>
              <a:rPr lang="en-US" sz="1400" dirty="0" smtClean="0"/>
              <a:t>Hough, </a:t>
            </a:r>
            <a:r>
              <a:rPr lang="en-US" sz="1400" i="1" dirty="0" smtClean="0"/>
              <a:t>et al</a:t>
            </a:r>
            <a:r>
              <a:rPr lang="en-US" sz="1400" dirty="0" smtClean="0"/>
              <a:t>,</a:t>
            </a:r>
            <a:r>
              <a:rPr lang="en-US" sz="1400" i="1" dirty="0" smtClean="0"/>
              <a:t> New J. Chem.</a:t>
            </a:r>
            <a:r>
              <a:rPr lang="en-US" sz="1400" dirty="0" smtClean="0"/>
              <a:t> </a:t>
            </a:r>
            <a:r>
              <a:rPr lang="en-US" sz="1400" b="1" dirty="0"/>
              <a:t>2007</a:t>
            </a:r>
            <a:r>
              <a:rPr lang="en-US" sz="1400" dirty="0"/>
              <a:t>, </a:t>
            </a:r>
            <a:r>
              <a:rPr lang="en-US" sz="1400" i="1" dirty="0"/>
              <a:t>31</a:t>
            </a:r>
            <a:r>
              <a:rPr lang="en-US" sz="1400" dirty="0"/>
              <a:t>, </a:t>
            </a:r>
            <a:r>
              <a:rPr lang="en-US" sz="1400" dirty="0" smtClean="0"/>
              <a:t>1429; </a:t>
            </a:r>
            <a:r>
              <a:rPr lang="en-US" sz="1400" i="1" dirty="0" err="1" smtClean="0"/>
              <a:t>ChemMedChem</a:t>
            </a:r>
            <a:r>
              <a:rPr lang="en-US" sz="1400" dirty="0" smtClean="0"/>
              <a:t> </a:t>
            </a:r>
            <a:r>
              <a:rPr lang="en-US" sz="1400" b="1" dirty="0"/>
              <a:t>2011</a:t>
            </a:r>
            <a:r>
              <a:rPr lang="en-US" sz="1400" dirty="0"/>
              <a:t>, </a:t>
            </a:r>
            <a:r>
              <a:rPr lang="en-US" sz="1400" i="1" dirty="0"/>
              <a:t>6</a:t>
            </a:r>
            <a:r>
              <a:rPr lang="en-US" sz="1400" dirty="0"/>
              <a:t>, </a:t>
            </a:r>
            <a:r>
              <a:rPr lang="en-US" sz="1400" dirty="0" smtClean="0"/>
              <a:t>975; </a:t>
            </a:r>
            <a:r>
              <a:rPr lang="en-US" sz="1400" i="1" dirty="0" smtClean="0"/>
              <a:t>Annual </a:t>
            </a:r>
            <a:r>
              <a:rPr lang="en-US" sz="1400" i="1" dirty="0"/>
              <a:t>Rev. Chem. </a:t>
            </a:r>
            <a:r>
              <a:rPr lang="en-US" sz="1400" i="1" dirty="0" err="1" smtClean="0"/>
              <a:t>Biom</a:t>
            </a:r>
            <a:r>
              <a:rPr lang="en-US" sz="1400" i="1" dirty="0" smtClean="0"/>
              <a:t>. Eng</a:t>
            </a:r>
            <a:r>
              <a:rPr lang="en-US" sz="1400" i="1" dirty="0"/>
              <a:t>.</a:t>
            </a:r>
            <a:r>
              <a:rPr lang="en-US" sz="1400" dirty="0"/>
              <a:t> </a:t>
            </a:r>
            <a:r>
              <a:rPr lang="en-US" sz="1400" b="1" dirty="0"/>
              <a:t>2014</a:t>
            </a:r>
            <a:r>
              <a:rPr lang="en-US" sz="1400" dirty="0"/>
              <a:t>, </a:t>
            </a:r>
            <a:r>
              <a:rPr lang="en-US" sz="1400" i="1" dirty="0"/>
              <a:t>5</a:t>
            </a:r>
            <a:r>
              <a:rPr lang="en-US" sz="1400" dirty="0"/>
              <a:t>, </a:t>
            </a:r>
            <a:r>
              <a:rPr lang="en-US" sz="1400" dirty="0" smtClean="0"/>
              <a:t>527</a:t>
            </a:r>
            <a:endParaRPr lang="en-US" sz="1400" dirty="0"/>
          </a:p>
        </p:txBody>
      </p:sp>
      <p:sp>
        <p:nvSpPr>
          <p:cNvPr id="5" name="Rectângulo 7"/>
          <p:cNvSpPr/>
          <p:nvPr/>
        </p:nvSpPr>
        <p:spPr>
          <a:xfrm>
            <a:off x="731416" y="2699477"/>
            <a:ext cx="7416824" cy="338554"/>
          </a:xfrm>
          <a:prstGeom prst="rect">
            <a:avLst/>
          </a:prstGeom>
          <a:solidFill>
            <a:srgbClr val="E67354"/>
          </a:solidFill>
          <a:ln>
            <a:solidFill>
              <a:srgbClr val="C00000"/>
            </a:solidFill>
          </a:ln>
        </p:spPr>
        <p:txBody>
          <a:bodyPr wrap="square">
            <a:spAutoFit/>
          </a:bodyPr>
          <a:lstStyle/>
          <a:p>
            <a:pPr algn="ctr">
              <a:defRPr/>
            </a:pPr>
            <a:r>
              <a:rPr lang="en-US" altLang="pt-PT" sz="1600" b="1" dirty="0" smtClean="0">
                <a:solidFill>
                  <a:schemeClr val="bg1"/>
                </a:solidFill>
                <a:latin typeface="Century Gothic" panose="020B0502020202020204" pitchFamily="34" charset="0"/>
              </a:rPr>
              <a:t>New </a:t>
            </a:r>
            <a:r>
              <a:rPr lang="en-US" altLang="pt-PT" sz="1600" b="1" dirty="0">
                <a:solidFill>
                  <a:schemeClr val="bg1"/>
                </a:solidFill>
                <a:latin typeface="Century Gothic" panose="020B0502020202020204" pitchFamily="34" charset="0"/>
              </a:rPr>
              <a:t>physical, chemical and biochemical properties </a:t>
            </a:r>
          </a:p>
        </p:txBody>
      </p:sp>
      <p:sp>
        <p:nvSpPr>
          <p:cNvPr id="6" name="Rectângulo 10"/>
          <p:cNvSpPr/>
          <p:nvPr/>
        </p:nvSpPr>
        <p:spPr>
          <a:xfrm>
            <a:off x="762000" y="4017056"/>
            <a:ext cx="7416824" cy="338554"/>
          </a:xfrm>
          <a:prstGeom prst="rect">
            <a:avLst/>
          </a:prstGeom>
          <a:solidFill>
            <a:schemeClr val="accent1">
              <a:lumMod val="60000"/>
              <a:lumOff val="40000"/>
            </a:schemeClr>
          </a:solidFill>
        </p:spPr>
        <p:txBody>
          <a:bodyPr wrap="square">
            <a:spAutoFit/>
          </a:bodyPr>
          <a:lstStyle/>
          <a:p>
            <a:pPr algn="ctr">
              <a:defRPr/>
            </a:pPr>
            <a:r>
              <a:rPr lang="en-US" altLang="pt-PT" sz="1600" dirty="0">
                <a:latin typeface="Century Gothic" panose="020B0502020202020204" pitchFamily="34" charset="0"/>
              </a:rPr>
              <a:t>Water solubility</a:t>
            </a:r>
          </a:p>
        </p:txBody>
      </p:sp>
      <p:sp>
        <p:nvSpPr>
          <p:cNvPr id="7" name="Rectângulo 11"/>
          <p:cNvSpPr/>
          <p:nvPr/>
        </p:nvSpPr>
        <p:spPr>
          <a:xfrm>
            <a:off x="762001" y="4345346"/>
            <a:ext cx="7416824" cy="338554"/>
          </a:xfrm>
          <a:prstGeom prst="rect">
            <a:avLst/>
          </a:prstGeom>
          <a:solidFill>
            <a:schemeClr val="accent4">
              <a:lumMod val="60000"/>
              <a:lumOff val="40000"/>
            </a:schemeClr>
          </a:solidFill>
        </p:spPr>
        <p:txBody>
          <a:bodyPr wrap="square">
            <a:spAutoFit/>
          </a:bodyPr>
          <a:lstStyle/>
          <a:p>
            <a:pPr algn="ctr">
              <a:defRPr/>
            </a:pPr>
            <a:r>
              <a:rPr lang="en-US" altLang="pt-PT" sz="1600" dirty="0">
                <a:latin typeface="Century Gothic" panose="020B0502020202020204" pitchFamily="34" charset="0"/>
              </a:rPr>
              <a:t>Permeability</a:t>
            </a:r>
          </a:p>
        </p:txBody>
      </p:sp>
      <p:sp>
        <p:nvSpPr>
          <p:cNvPr id="8" name="Rectângulo 12"/>
          <p:cNvSpPr/>
          <p:nvPr/>
        </p:nvSpPr>
        <p:spPr>
          <a:xfrm>
            <a:off x="762000" y="5012519"/>
            <a:ext cx="7416824" cy="338554"/>
          </a:xfrm>
          <a:prstGeom prst="rect">
            <a:avLst/>
          </a:prstGeom>
          <a:solidFill>
            <a:schemeClr val="bg2">
              <a:lumMod val="50000"/>
            </a:schemeClr>
          </a:solidFill>
        </p:spPr>
        <p:txBody>
          <a:bodyPr wrap="square">
            <a:spAutoFit/>
          </a:bodyPr>
          <a:lstStyle/>
          <a:p>
            <a:pPr algn="ctr">
              <a:defRPr/>
            </a:pPr>
            <a:r>
              <a:rPr lang="en-US" altLang="pt-PT" sz="1600" dirty="0">
                <a:latin typeface="Century Gothic" panose="020B0502020202020204" pitchFamily="34" charset="0"/>
              </a:rPr>
              <a:t>Toxicity and metabolism</a:t>
            </a:r>
          </a:p>
        </p:txBody>
      </p:sp>
      <p:sp>
        <p:nvSpPr>
          <p:cNvPr id="9" name="Rectângulo 13"/>
          <p:cNvSpPr/>
          <p:nvPr/>
        </p:nvSpPr>
        <p:spPr>
          <a:xfrm>
            <a:off x="762001" y="4683900"/>
            <a:ext cx="7416824" cy="338554"/>
          </a:xfrm>
          <a:prstGeom prst="rect">
            <a:avLst/>
          </a:prstGeom>
          <a:solidFill>
            <a:srgbClr val="92D050"/>
          </a:solidFill>
        </p:spPr>
        <p:txBody>
          <a:bodyPr wrap="square">
            <a:spAutoFit/>
          </a:bodyPr>
          <a:lstStyle/>
          <a:p>
            <a:pPr algn="ctr">
              <a:defRPr/>
            </a:pPr>
            <a:r>
              <a:rPr lang="en-US" altLang="pt-PT" sz="1600" dirty="0">
                <a:latin typeface="Century Gothic" panose="020B0502020202020204" pitchFamily="34" charset="0"/>
              </a:rPr>
              <a:t>Drug formulation</a:t>
            </a:r>
          </a:p>
        </p:txBody>
      </p:sp>
      <p:grpSp>
        <p:nvGrpSpPr>
          <p:cNvPr id="10" name="Grupo 9"/>
          <p:cNvGrpSpPr/>
          <p:nvPr/>
        </p:nvGrpSpPr>
        <p:grpSpPr>
          <a:xfrm>
            <a:off x="762000" y="3084917"/>
            <a:ext cx="7416824" cy="933238"/>
            <a:chOff x="395536" y="2590304"/>
            <a:chExt cx="7416824" cy="933238"/>
          </a:xfrm>
        </p:grpSpPr>
        <p:sp>
          <p:nvSpPr>
            <p:cNvPr id="11" name="Rectângulo 9"/>
            <p:cNvSpPr/>
            <p:nvPr/>
          </p:nvSpPr>
          <p:spPr>
            <a:xfrm>
              <a:off x="395536" y="3154210"/>
              <a:ext cx="7416824" cy="369332"/>
            </a:xfrm>
            <a:prstGeom prst="rect">
              <a:avLst/>
            </a:prstGeom>
            <a:solidFill>
              <a:srgbClr val="0A6AB7"/>
            </a:solidFill>
            <a:ln>
              <a:noFill/>
            </a:ln>
          </p:spPr>
          <p:txBody>
            <a:bodyPr wrap="square">
              <a:spAutoFit/>
            </a:bodyPr>
            <a:lstStyle/>
            <a:p>
              <a:pPr algn="ctr">
                <a:defRPr/>
              </a:pPr>
              <a:r>
                <a:rPr lang="en-US" altLang="pt-PT" b="1" dirty="0">
                  <a:solidFill>
                    <a:schemeClr val="bg1"/>
                  </a:solidFill>
                  <a:latin typeface="Century Gothic" panose="020B0502020202020204" pitchFamily="34" charset="0"/>
                </a:rPr>
                <a:t>Modulate biopharmaceutical drug classification</a:t>
              </a:r>
            </a:p>
          </p:txBody>
        </p:sp>
        <p:sp>
          <p:nvSpPr>
            <p:cNvPr id="12" name="Seta para baixo 11"/>
            <p:cNvSpPr/>
            <p:nvPr/>
          </p:nvSpPr>
          <p:spPr>
            <a:xfrm>
              <a:off x="3923928" y="2590304"/>
              <a:ext cx="216024" cy="525542"/>
            </a:xfrm>
            <a:prstGeom prst="down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luxograma: conexão 12"/>
          <p:cNvSpPr/>
          <p:nvPr/>
        </p:nvSpPr>
        <p:spPr>
          <a:xfrm>
            <a:off x="789495" y="827269"/>
            <a:ext cx="1606624" cy="1492811"/>
          </a:xfrm>
          <a:prstGeom prst="flowChartConnector">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CaixaDeTexto 13"/>
          <p:cNvSpPr txBox="1"/>
          <p:nvPr/>
        </p:nvSpPr>
        <p:spPr>
          <a:xfrm>
            <a:off x="1277132" y="1134118"/>
            <a:ext cx="576831" cy="923330"/>
          </a:xfrm>
          <a:prstGeom prst="rect">
            <a:avLst/>
          </a:prstGeom>
          <a:noFill/>
        </p:spPr>
        <p:txBody>
          <a:bodyPr wrap="square" rtlCol="0">
            <a:spAutoFit/>
          </a:bodyPr>
          <a:lstStyle/>
          <a:p>
            <a:r>
              <a:rPr lang="pt-PT" sz="5400" dirty="0" smtClean="0">
                <a:solidFill>
                  <a:srgbClr val="C00000"/>
                </a:solidFill>
                <a:latin typeface="Centaur" panose="02030504050205020304" pitchFamily="18" charset="0"/>
              </a:rPr>
              <a:t>+</a:t>
            </a:r>
            <a:endParaRPr lang="en-US" sz="5400" dirty="0" err="1" smtClean="0">
              <a:solidFill>
                <a:srgbClr val="C00000"/>
              </a:solidFill>
              <a:latin typeface="Centaur" panose="02030504050205020304" pitchFamily="18" charset="0"/>
            </a:endParaRPr>
          </a:p>
        </p:txBody>
      </p:sp>
      <p:sp>
        <p:nvSpPr>
          <p:cNvPr id="15" name="Fluxograma: conexão 14"/>
          <p:cNvSpPr/>
          <p:nvPr/>
        </p:nvSpPr>
        <p:spPr>
          <a:xfrm>
            <a:off x="2467744" y="849377"/>
            <a:ext cx="1606624" cy="1492811"/>
          </a:xfrm>
          <a:prstGeom prst="flowChartConnector">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CaixaDeTexto 15"/>
          <p:cNvSpPr txBox="1"/>
          <p:nvPr/>
        </p:nvSpPr>
        <p:spPr>
          <a:xfrm>
            <a:off x="3004941" y="1031285"/>
            <a:ext cx="576831" cy="923330"/>
          </a:xfrm>
          <a:prstGeom prst="rect">
            <a:avLst/>
          </a:prstGeom>
          <a:noFill/>
        </p:spPr>
        <p:txBody>
          <a:bodyPr wrap="square" rtlCol="0">
            <a:spAutoFit/>
          </a:bodyPr>
          <a:lstStyle/>
          <a:p>
            <a:pPr algn="ctr"/>
            <a:r>
              <a:rPr lang="pt-PT" sz="5400" dirty="0" smtClean="0">
                <a:solidFill>
                  <a:srgbClr val="0070C0"/>
                </a:solidFill>
                <a:latin typeface="Centaur" panose="02030504050205020304" pitchFamily="18" charset="0"/>
              </a:rPr>
              <a:t>-</a:t>
            </a:r>
            <a:endParaRPr lang="en-US" sz="5400" dirty="0" err="1" smtClean="0">
              <a:solidFill>
                <a:srgbClr val="0070C0"/>
              </a:solidFill>
              <a:latin typeface="Centaur" panose="02030504050205020304" pitchFamily="18" charset="0"/>
            </a:endParaRPr>
          </a:p>
        </p:txBody>
      </p:sp>
      <p:sp>
        <p:nvSpPr>
          <p:cNvPr id="17" name="CaixaDeTexto 16"/>
          <p:cNvSpPr txBox="1"/>
          <p:nvPr/>
        </p:nvSpPr>
        <p:spPr>
          <a:xfrm>
            <a:off x="1364348" y="927428"/>
            <a:ext cx="505267" cy="338554"/>
          </a:xfrm>
          <a:prstGeom prst="rect">
            <a:avLst/>
          </a:prstGeom>
          <a:noFill/>
        </p:spPr>
        <p:txBody>
          <a:bodyPr wrap="none" rtlCol="0">
            <a:spAutoFit/>
          </a:bodyPr>
          <a:lstStyle/>
          <a:p>
            <a:r>
              <a:rPr lang="pt-PT" sz="1600" b="1" dirty="0" smtClean="0">
                <a:solidFill>
                  <a:srgbClr val="C00000"/>
                </a:solidFill>
                <a:latin typeface="Century Gothic" panose="020B0502020202020204" pitchFamily="34" charset="0"/>
              </a:rPr>
              <a:t>API</a:t>
            </a:r>
            <a:endParaRPr lang="en-US" sz="1600" b="1" dirty="0" err="1" smtClean="0">
              <a:solidFill>
                <a:srgbClr val="C00000"/>
              </a:solidFill>
              <a:latin typeface="Century Gothic" panose="020B0502020202020204" pitchFamily="34" charset="0"/>
            </a:endParaRPr>
          </a:p>
        </p:txBody>
      </p:sp>
      <p:sp>
        <p:nvSpPr>
          <p:cNvPr id="18" name="Fluxograma: conexão 17"/>
          <p:cNvSpPr/>
          <p:nvPr/>
        </p:nvSpPr>
        <p:spPr>
          <a:xfrm>
            <a:off x="4808004" y="827268"/>
            <a:ext cx="1606624" cy="1492811"/>
          </a:xfrm>
          <a:prstGeom prst="flowChartConnector">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CaixaDeTexto 18"/>
          <p:cNvSpPr txBox="1"/>
          <p:nvPr/>
        </p:nvSpPr>
        <p:spPr>
          <a:xfrm>
            <a:off x="5295641" y="1134117"/>
            <a:ext cx="576831" cy="923330"/>
          </a:xfrm>
          <a:prstGeom prst="rect">
            <a:avLst/>
          </a:prstGeom>
          <a:noFill/>
        </p:spPr>
        <p:txBody>
          <a:bodyPr wrap="square" rtlCol="0">
            <a:spAutoFit/>
          </a:bodyPr>
          <a:lstStyle/>
          <a:p>
            <a:r>
              <a:rPr lang="pt-PT" sz="5400" dirty="0" smtClean="0">
                <a:solidFill>
                  <a:srgbClr val="0A6AB7"/>
                </a:solidFill>
                <a:latin typeface="Centaur" panose="02030504050205020304" pitchFamily="18" charset="0"/>
              </a:rPr>
              <a:t>+</a:t>
            </a:r>
            <a:endParaRPr lang="en-US" sz="5400" dirty="0" err="1" smtClean="0">
              <a:solidFill>
                <a:srgbClr val="0A6AB7"/>
              </a:solidFill>
              <a:latin typeface="Centaur" panose="02030504050205020304" pitchFamily="18" charset="0"/>
            </a:endParaRPr>
          </a:p>
        </p:txBody>
      </p:sp>
      <p:sp>
        <p:nvSpPr>
          <p:cNvPr id="20" name="Fluxograma: conexão 19"/>
          <p:cNvSpPr/>
          <p:nvPr/>
        </p:nvSpPr>
        <p:spPr>
          <a:xfrm>
            <a:off x="6486253" y="849376"/>
            <a:ext cx="1606624" cy="1492811"/>
          </a:xfrm>
          <a:prstGeom prst="flowChartConnector">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CaixaDeTexto 20"/>
          <p:cNvSpPr txBox="1"/>
          <p:nvPr/>
        </p:nvSpPr>
        <p:spPr>
          <a:xfrm>
            <a:off x="7023450" y="1031284"/>
            <a:ext cx="576831" cy="923330"/>
          </a:xfrm>
          <a:prstGeom prst="rect">
            <a:avLst/>
          </a:prstGeom>
          <a:noFill/>
        </p:spPr>
        <p:txBody>
          <a:bodyPr wrap="square" rtlCol="0">
            <a:spAutoFit/>
          </a:bodyPr>
          <a:lstStyle/>
          <a:p>
            <a:pPr algn="ctr"/>
            <a:r>
              <a:rPr lang="pt-PT" sz="5400" dirty="0" smtClean="0">
                <a:solidFill>
                  <a:srgbClr val="C00000"/>
                </a:solidFill>
                <a:latin typeface="Centaur" panose="02030504050205020304" pitchFamily="18" charset="0"/>
              </a:rPr>
              <a:t>-</a:t>
            </a:r>
            <a:endParaRPr lang="en-US" sz="5400" dirty="0" err="1" smtClean="0">
              <a:solidFill>
                <a:srgbClr val="C00000"/>
              </a:solidFill>
              <a:latin typeface="Centaur" panose="02030504050205020304" pitchFamily="18" charset="0"/>
            </a:endParaRPr>
          </a:p>
        </p:txBody>
      </p:sp>
      <p:sp>
        <p:nvSpPr>
          <p:cNvPr id="22" name="CaixaDeTexto 21"/>
          <p:cNvSpPr txBox="1"/>
          <p:nvPr/>
        </p:nvSpPr>
        <p:spPr>
          <a:xfrm>
            <a:off x="7046693" y="999428"/>
            <a:ext cx="505267" cy="338554"/>
          </a:xfrm>
          <a:prstGeom prst="rect">
            <a:avLst/>
          </a:prstGeom>
          <a:noFill/>
        </p:spPr>
        <p:txBody>
          <a:bodyPr wrap="none" rtlCol="0">
            <a:spAutoFit/>
          </a:bodyPr>
          <a:lstStyle/>
          <a:p>
            <a:r>
              <a:rPr lang="pt-PT" sz="1600" b="1" dirty="0" smtClean="0">
                <a:solidFill>
                  <a:srgbClr val="C00000"/>
                </a:solidFill>
                <a:latin typeface="Century Gothic" panose="020B0502020202020204" pitchFamily="34" charset="0"/>
              </a:rPr>
              <a:t>API</a:t>
            </a:r>
            <a:endParaRPr lang="en-US" sz="1600" b="1" dirty="0" err="1" smtClean="0">
              <a:solidFill>
                <a:srgbClr val="C00000"/>
              </a:solidFill>
              <a:latin typeface="Century Gothic" panose="020B0502020202020204" pitchFamily="34" charset="0"/>
            </a:endParaRPr>
          </a:p>
        </p:txBody>
      </p:sp>
      <p:pic>
        <p:nvPicPr>
          <p:cNvPr id="23"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extLst>
      <p:ext uri="{BB962C8B-B14F-4D97-AF65-F5344CB8AC3E}">
        <p14:creationId xmlns:p14="http://schemas.microsoft.com/office/powerpoint/2010/main" val="4028960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4" name="TextBox 3"/>
          <p:cNvSpPr txBox="1"/>
          <p:nvPr/>
        </p:nvSpPr>
        <p:spPr>
          <a:xfrm>
            <a:off x="152400" y="1524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2" name="Rectangle 2"/>
          <p:cNvSpPr>
            <a:spLocks noChangeArrowheads="1"/>
          </p:cNvSpPr>
          <p:nvPr/>
        </p:nvSpPr>
        <p:spPr bwMode="auto">
          <a:xfrm>
            <a:off x="1524000" y="119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Marcador de Posição do Número do Diapositivo 6"/>
          <p:cNvSpPr>
            <a:spLocks noGrp="1"/>
          </p:cNvSpPr>
          <p:nvPr>
            <p:ph type="sldNum" sz="quarter" idx="12"/>
          </p:nvPr>
        </p:nvSpPr>
        <p:spPr/>
        <p:txBody>
          <a:bodyPr/>
          <a:lstStyle/>
          <a:p>
            <a:fld id="{FCAEAE96-855E-42B1-8DE9-9C9E68DE18C5}" type="slidenum">
              <a:rPr lang="fr-FR" smtClean="0"/>
              <a:pPr/>
              <a:t>9</a:t>
            </a:fld>
            <a:endParaRPr lang="fr-F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52" y="1151647"/>
            <a:ext cx="7305675" cy="313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6893408" y="3671927"/>
            <a:ext cx="756938"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71 – 95 %</a:t>
            </a:r>
          </a:p>
        </p:txBody>
      </p:sp>
      <p:sp>
        <p:nvSpPr>
          <p:cNvPr id="11" name="CaixaDeTexto 10"/>
          <p:cNvSpPr txBox="1"/>
          <p:nvPr/>
        </p:nvSpPr>
        <p:spPr>
          <a:xfrm>
            <a:off x="3216356" y="619513"/>
            <a:ext cx="2452916" cy="338554"/>
          </a:xfrm>
          <a:prstGeom prst="rect">
            <a:avLst/>
          </a:prstGeom>
          <a:noFill/>
        </p:spPr>
        <p:txBody>
          <a:bodyPr wrap="none" rtlCol="0">
            <a:spAutoFit/>
          </a:bodyPr>
          <a:lstStyle/>
          <a:p>
            <a:r>
              <a:rPr lang="en-US" sz="1600" b="1" dirty="0" smtClean="0">
                <a:latin typeface="Century Gothic" panose="020B0502020202020204" pitchFamily="34" charset="0"/>
              </a:rPr>
              <a:t>Neutralization method</a:t>
            </a:r>
          </a:p>
        </p:txBody>
      </p:sp>
      <p:sp>
        <p:nvSpPr>
          <p:cNvPr id="12" name="Rectângulo 9"/>
          <p:cNvSpPr/>
          <p:nvPr/>
        </p:nvSpPr>
        <p:spPr>
          <a:xfrm>
            <a:off x="1329221" y="4732883"/>
            <a:ext cx="6624735" cy="738664"/>
          </a:xfrm>
          <a:prstGeom prst="rect">
            <a:avLst/>
          </a:prstGeom>
        </p:spPr>
        <p:txBody>
          <a:bodyPr wrap="square">
            <a:spAutoFit/>
          </a:bodyPr>
          <a:lstStyle/>
          <a:p>
            <a:pPr algn="ctr"/>
            <a:r>
              <a:rPr lang="en-US" sz="1400" dirty="0" smtClean="0">
                <a:latin typeface="Century Gothic" panose="020B0502020202020204" pitchFamily="34" charset="0"/>
              </a:rPr>
              <a:t>The hydroxide cation is prepared by passing a </a:t>
            </a:r>
            <a:r>
              <a:rPr lang="en-US" sz="1400" dirty="0" err="1" smtClean="0">
                <a:latin typeface="Century Gothic" panose="020B0502020202020204" pitchFamily="34" charset="0"/>
              </a:rPr>
              <a:t>methanolic</a:t>
            </a:r>
            <a:r>
              <a:rPr lang="en-US" sz="1400" dirty="0" smtClean="0">
                <a:latin typeface="Century Gothic" panose="020B0502020202020204" pitchFamily="34" charset="0"/>
              </a:rPr>
              <a:t> solution of halide salt through an ion-exchange column and subsequently added to ampicillin in 1M ammonium buffer solution.</a:t>
            </a:r>
          </a:p>
        </p:txBody>
      </p:sp>
      <p:sp>
        <p:nvSpPr>
          <p:cNvPr id="13" name="CaixaDeTexto 6"/>
          <p:cNvSpPr txBox="1">
            <a:spLocks noChangeArrowheads="1"/>
          </p:cNvSpPr>
          <p:nvPr/>
        </p:nvSpPr>
        <p:spPr bwMode="auto">
          <a:xfrm>
            <a:off x="5309232" y="5688151"/>
            <a:ext cx="2558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PT" altLang="pt-PT" sz="1400" i="1" dirty="0">
                <a:solidFill>
                  <a:srgbClr val="000000"/>
                </a:solidFill>
                <a:latin typeface="+mj-lt"/>
              </a:rPr>
              <a:t>Med. Chem. Comm. </a:t>
            </a:r>
            <a:r>
              <a:rPr lang="pt-PT" altLang="pt-PT" sz="1400" b="1" dirty="0">
                <a:solidFill>
                  <a:srgbClr val="000000"/>
                </a:solidFill>
                <a:latin typeface="+mj-lt"/>
              </a:rPr>
              <a:t>2012</a:t>
            </a:r>
            <a:r>
              <a:rPr lang="pt-PT" altLang="pt-PT" sz="1400" dirty="0">
                <a:solidFill>
                  <a:srgbClr val="000000"/>
                </a:solidFill>
                <a:latin typeface="+mj-lt"/>
              </a:rPr>
              <a:t>,</a:t>
            </a:r>
            <a:r>
              <a:rPr lang="pt-PT" altLang="pt-PT" sz="1400" i="1" dirty="0">
                <a:solidFill>
                  <a:srgbClr val="000000"/>
                </a:solidFill>
                <a:latin typeface="+mj-lt"/>
              </a:rPr>
              <a:t> 3</a:t>
            </a:r>
            <a:r>
              <a:rPr lang="pt-PT" altLang="pt-PT" sz="1400" dirty="0">
                <a:solidFill>
                  <a:srgbClr val="000000"/>
                </a:solidFill>
                <a:latin typeface="+mj-lt"/>
              </a:rPr>
              <a:t>, </a:t>
            </a:r>
            <a:r>
              <a:rPr lang="pt-PT" altLang="pt-PT" sz="1400" dirty="0" smtClean="0">
                <a:solidFill>
                  <a:srgbClr val="000000"/>
                </a:solidFill>
                <a:latin typeface="+mj-lt"/>
              </a:rPr>
              <a:t>494</a:t>
            </a:r>
          </a:p>
        </p:txBody>
      </p:sp>
      <p:sp>
        <p:nvSpPr>
          <p:cNvPr id="14" name="Retângulo 13"/>
          <p:cNvSpPr/>
          <p:nvPr/>
        </p:nvSpPr>
        <p:spPr>
          <a:xfrm>
            <a:off x="7101178" y="241565"/>
            <a:ext cx="1799644" cy="681003"/>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smtClean="0">
                <a:latin typeface="Bahnschrift" panose="020B0502040204020203" pitchFamily="34" charset="0"/>
              </a:rPr>
              <a:t>Ampicillin</a:t>
            </a:r>
            <a:endParaRPr lang="pt-PT" sz="2000" b="1" dirty="0">
              <a:latin typeface="Bahnschrift" panose="020B0502040204020203"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6455</TotalTime>
  <Words>1539</Words>
  <Application>Microsoft Office PowerPoint</Application>
  <PresentationFormat>Apresentação no Ecrã (4:3)</PresentationFormat>
  <Paragraphs>213</Paragraphs>
  <Slides>18</Slides>
  <Notes>3</Notes>
  <HiddenSlides>0</HiddenSlides>
  <MMClips>0</MMClips>
  <ScaleCrop>false</ScaleCrop>
  <HeadingPairs>
    <vt:vector size="8" baseType="variant">
      <vt:variant>
        <vt:lpstr>Tipos de letra usados</vt:lpstr>
      </vt:variant>
      <vt:variant>
        <vt:i4>12</vt:i4>
      </vt:variant>
      <vt:variant>
        <vt:lpstr>Tema</vt:lpstr>
      </vt:variant>
      <vt:variant>
        <vt:i4>2</vt:i4>
      </vt:variant>
      <vt:variant>
        <vt:lpstr>Servidores OLE incorporados</vt:lpstr>
      </vt:variant>
      <vt:variant>
        <vt:i4>1</vt:i4>
      </vt:variant>
      <vt:variant>
        <vt:lpstr>Títulos dos diapositivos</vt:lpstr>
      </vt:variant>
      <vt:variant>
        <vt:i4>18</vt:i4>
      </vt:variant>
    </vt:vector>
  </HeadingPairs>
  <TitlesOfParts>
    <vt:vector size="33" baseType="lpstr">
      <vt:lpstr>Arial</vt:lpstr>
      <vt:lpstr>Arial Black</vt:lpstr>
      <vt:lpstr>Bahnschrift</vt:lpstr>
      <vt:lpstr>Broadway</vt:lpstr>
      <vt:lpstr>Calibri</vt:lpstr>
      <vt:lpstr>Calibri Light</vt:lpstr>
      <vt:lpstr>Centaur</vt:lpstr>
      <vt:lpstr>Century Gothic</vt:lpstr>
      <vt:lpstr>Courier New</vt:lpstr>
      <vt:lpstr>Tahoma</vt:lpstr>
      <vt:lpstr>Times New Roman</vt:lpstr>
      <vt:lpstr>Verdana</vt:lpstr>
      <vt:lpstr>Office Theme</vt:lpstr>
      <vt:lpstr>Custom Design</vt:lpstr>
      <vt:lpstr>CS ChemDraw 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Miguel Santos</cp:lastModifiedBy>
  <cp:revision>112</cp:revision>
  <dcterms:created xsi:type="dcterms:W3CDTF">2015-04-04T09:45:50Z</dcterms:created>
  <dcterms:modified xsi:type="dcterms:W3CDTF">2019-11-12T01:13:12Z</dcterms:modified>
</cp:coreProperties>
</file>