
<file path=[Content_Types].xml><?xml version="1.0" encoding="utf-8"?>
<Types xmlns="http://schemas.openxmlformats.org/package/2006/content-types">
  <Default Extension="glb" ContentType="model/gltf.binary"/>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sldIdLst>
    <p:sldId id="304" r:id="rId5"/>
    <p:sldId id="303" r:id="rId6"/>
    <p:sldId id="283" r:id="rId7"/>
    <p:sldId id="288" r:id="rId8"/>
    <p:sldId id="259" r:id="rId9"/>
    <p:sldId id="311" r:id="rId10"/>
    <p:sldId id="289" r:id="rId11"/>
    <p:sldId id="291" r:id="rId12"/>
    <p:sldId id="290" r:id="rId13"/>
    <p:sldId id="293" r:id="rId14"/>
    <p:sldId id="307" r:id="rId15"/>
    <p:sldId id="301" r:id="rId16"/>
    <p:sldId id="297" r:id="rId17"/>
    <p:sldId id="295" r:id="rId18"/>
    <p:sldId id="262" r:id="rId19"/>
    <p:sldId id="309" r:id="rId20"/>
    <p:sldId id="310" r:id="rId21"/>
    <p:sldId id="298" r:id="rId22"/>
    <p:sldId id="308" r:id="rId23"/>
    <p:sldId id="305" r:id="rId24"/>
    <p:sldId id="299" r:id="rId25"/>
    <p:sldId id="282"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07" autoAdjust="0"/>
    <p:restoredTop sz="94660"/>
  </p:normalViewPr>
  <p:slideViewPr>
    <p:cSldViewPr snapToGrid="0">
      <p:cViewPr varScale="1">
        <p:scale>
          <a:sx n="114" d="100"/>
          <a:sy n="114" d="100"/>
        </p:scale>
        <p:origin x="159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t>‹#›</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28438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216936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181627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14</a:t>
            </a:fld>
            <a:endParaRPr lang="en-US"/>
          </a:p>
        </p:txBody>
      </p:sp>
    </p:spTree>
    <p:extLst>
      <p:ext uri="{BB962C8B-B14F-4D97-AF65-F5344CB8AC3E}">
        <p14:creationId xmlns:p14="http://schemas.microsoft.com/office/powerpoint/2010/main" val="737710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18</a:t>
            </a:fld>
            <a:endParaRPr lang="en-US"/>
          </a:p>
        </p:txBody>
      </p:sp>
    </p:spTree>
    <p:extLst>
      <p:ext uri="{BB962C8B-B14F-4D97-AF65-F5344CB8AC3E}">
        <p14:creationId xmlns:p14="http://schemas.microsoft.com/office/powerpoint/2010/main" val="283709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20</a:t>
            </a:fld>
            <a:endParaRPr lang="en-US"/>
          </a:p>
        </p:txBody>
      </p:sp>
    </p:spTree>
    <p:extLst>
      <p:ext uri="{BB962C8B-B14F-4D97-AF65-F5344CB8AC3E}">
        <p14:creationId xmlns:p14="http://schemas.microsoft.com/office/powerpoint/2010/main" val="53388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22</a:t>
            </a:fld>
            <a:endParaRPr lang="en-US"/>
          </a:p>
        </p:txBody>
      </p:sp>
    </p:spTree>
    <p:extLst>
      <p:ext uri="{BB962C8B-B14F-4D97-AF65-F5344CB8AC3E}">
        <p14:creationId xmlns:p14="http://schemas.microsoft.com/office/powerpoint/2010/main" val="328754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23</a:t>
            </a:fld>
            <a:endParaRPr lang="en-US"/>
          </a:p>
        </p:txBody>
      </p:sp>
    </p:spTree>
    <p:extLst>
      <p:ext uri="{BB962C8B-B14F-4D97-AF65-F5344CB8AC3E}">
        <p14:creationId xmlns:p14="http://schemas.microsoft.com/office/powerpoint/2010/main" val="3303222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10/31/2019</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Relationship Id="rId7" Type="http://schemas.openxmlformats.org/officeDocument/2006/relationships/image" Target="../media/image25.png"/><Relationship Id="rId2" Type="http://schemas.openxmlformats.org/officeDocument/2006/relationships/image" Target="../media/image20.tif"/><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tif"/></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idx="4294967295"/>
          </p:nvPr>
        </p:nvSpPr>
        <p:spPr>
          <a:xfrm>
            <a:off x="243282" y="1245084"/>
            <a:ext cx="11694252" cy="4480293"/>
          </a:xfrm>
        </p:spPr>
        <p:txBody>
          <a:bodyPr>
            <a:noAutofit/>
          </a:bodyPr>
          <a:lstStyle/>
          <a:p>
            <a:pPr algn="ctr"/>
            <a:r>
              <a:rPr lang="en-US" sz="6000" b="1" dirty="0">
                <a:latin typeface="+mn-lt"/>
              </a:rPr>
              <a:t>FLOOD AND FLASH FLOOD HAZARD MAPPING USING THE FREQUENCY RATIO, MULTILAYER PERCEPTRON AND THEIR HYBRID ENSEMBLE</a:t>
            </a:r>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4294967295"/>
          </p:nvPr>
        </p:nvSpPr>
        <p:spPr>
          <a:xfrm>
            <a:off x="2816605" y="615332"/>
            <a:ext cx="6547606" cy="517291"/>
          </a:xfrm>
        </p:spPr>
        <p:txBody>
          <a:bodyPr>
            <a:normAutofit fontScale="92500"/>
          </a:bodyPr>
          <a:lstStyle/>
          <a:p>
            <a:pPr marL="0" indent="0">
              <a:buNone/>
            </a:pPr>
            <a:r>
              <a:rPr lang="en-US" sz="2400" dirty="0"/>
              <a:t>Mihnea Cristian POPA, Daniel Constantin DIACONU</a:t>
            </a:r>
          </a:p>
        </p:txBody>
      </p:sp>
      <p:sp>
        <p:nvSpPr>
          <p:cNvPr id="4" name="Subtitle 2">
            <a:extLst>
              <a:ext uri="{FF2B5EF4-FFF2-40B4-BE49-F238E27FC236}">
                <a16:creationId xmlns:a16="http://schemas.microsoft.com/office/drawing/2014/main" id="{0FE0F52F-ADF1-4011-A51B-92383D0AB7F8}"/>
              </a:ext>
            </a:extLst>
          </p:cNvPr>
          <p:cNvSpPr txBox="1">
            <a:spLocks/>
          </p:cNvSpPr>
          <p:nvPr/>
        </p:nvSpPr>
        <p:spPr>
          <a:xfrm>
            <a:off x="7937146" y="6018928"/>
            <a:ext cx="3986405" cy="51729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4th International Electronic Conference on Water Sciences</a:t>
            </a:r>
          </a:p>
          <a:p>
            <a:pPr>
              <a:lnSpc>
                <a:spcPct val="100000"/>
              </a:lnSpc>
              <a:spcBef>
                <a:spcPts val="0"/>
              </a:spcBef>
            </a:pPr>
            <a:r>
              <a:rPr lang="en-US" sz="1200" dirty="0">
                <a:solidFill>
                  <a:schemeClr val="tx1"/>
                </a:solidFill>
              </a:rPr>
              <a:t>Managing Water Resources from Aquifers, Rivers and Lakes</a:t>
            </a:r>
            <a:endParaRPr lang="en-US" sz="1000" dirty="0">
              <a:solidFill>
                <a:schemeClr val="tx1"/>
              </a:solidFill>
            </a:endParaRPr>
          </a:p>
        </p:txBody>
      </p:sp>
      <p:pic>
        <p:nvPicPr>
          <p:cNvPr id="8" name="Picture 7" descr="A close up of a logo&#10;&#10;Description automatically generated">
            <a:extLst>
              <a:ext uri="{FF2B5EF4-FFF2-40B4-BE49-F238E27FC236}">
                <a16:creationId xmlns:a16="http://schemas.microsoft.com/office/drawing/2014/main" id="{FCC9C92F-8962-40F4-AA26-749AFCB82478}"/>
              </a:ext>
            </a:extLst>
          </p:cNvPr>
          <p:cNvPicPr>
            <a:picLocks noChangeAspect="1"/>
          </p:cNvPicPr>
          <p:nvPr/>
        </p:nvPicPr>
        <p:blipFill>
          <a:blip r:embed="rId2"/>
          <a:stretch>
            <a:fillRect/>
          </a:stretch>
        </p:blipFill>
        <p:spPr>
          <a:xfrm>
            <a:off x="352339" y="5914974"/>
            <a:ext cx="1342237" cy="701319"/>
          </a:xfrm>
          <a:prstGeom prst="rect">
            <a:avLst/>
          </a:prstGeom>
        </p:spPr>
      </p:pic>
    </p:spTree>
    <p:extLst>
      <p:ext uri="{BB962C8B-B14F-4D97-AF65-F5344CB8AC3E}">
        <p14:creationId xmlns:p14="http://schemas.microsoft.com/office/powerpoint/2010/main" val="3253144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604210"/>
            <a:ext cx="6610098" cy="2979665"/>
          </a:xfrm>
        </p:spPr>
        <p:txBody>
          <a:bodyPr>
            <a:normAutofit/>
          </a:bodyPr>
          <a:lstStyle/>
          <a:p>
            <a:pPr>
              <a:lnSpc>
                <a:spcPct val="110000"/>
              </a:lnSpc>
            </a:pPr>
            <a:r>
              <a:rPr lang="en-US" sz="1800" b="1" dirty="0"/>
              <a:t>Multilayer Perceptron (MLP)</a:t>
            </a:r>
          </a:p>
          <a:p>
            <a:pPr marL="457200" lvl="1" indent="-47625">
              <a:lnSpc>
                <a:spcPts val="1800"/>
              </a:lnSpc>
            </a:pPr>
            <a:r>
              <a:rPr lang="en-US" dirty="0"/>
              <a:t>The Multilayer Perceptron represents an artificial neural network (ANN) used for pattern recognition and consists of three main components, input layers, hidden layers and the output. A Multilayer Perceptron is based on the backpropagation algorithm, which represents a supervised learning technique.</a:t>
            </a:r>
          </a:p>
          <a:p>
            <a:pPr marL="457200" lvl="1" indent="-47625">
              <a:lnSpc>
                <a:spcPts val="1800"/>
              </a:lnSpc>
            </a:pPr>
            <a:r>
              <a:rPr lang="en-US" dirty="0"/>
              <a:t>The connection between the input and the output is made though the hidden layers and each connection with each neuron is represented through the following equation:</a:t>
            </a:r>
          </a:p>
          <a:p>
            <a:pPr marL="457200" lvl="1" indent="-47625">
              <a:lnSpc>
                <a:spcPts val="1800"/>
              </a:lnSpc>
            </a:pPr>
            <a:endParaRPr lang="en-US" dirty="0"/>
          </a:p>
        </p:txBody>
      </p:sp>
      <p:pic>
        <p:nvPicPr>
          <p:cNvPr id="17" name="Picture 16" descr="A close up of a map&#10;&#10;Description automatically generated">
            <a:extLst>
              <a:ext uri="{FF2B5EF4-FFF2-40B4-BE49-F238E27FC236}">
                <a16:creationId xmlns:a16="http://schemas.microsoft.com/office/drawing/2014/main" id="{4195C5F1-D262-42E6-8558-4F77836F2DE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334971" y="2089799"/>
            <a:ext cx="4252595" cy="3560445"/>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A72F88E-4AFF-464D-83F8-9F0BFBC109FD}"/>
                  </a:ext>
                </a:extLst>
              </p:cNvPr>
              <p:cNvSpPr/>
              <p:nvPr/>
            </p:nvSpPr>
            <p:spPr>
              <a:xfrm>
                <a:off x="2162616" y="3870021"/>
                <a:ext cx="3934988" cy="871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𝑎</m:t>
                          </m:r>
                        </m:e>
                        <m:sub>
                          <m:r>
                            <a:rPr lang="en-US" b="0" i="1">
                              <a:latin typeface="Cambria Math" panose="02040503050406030204" pitchFamily="18" charset="0"/>
                            </a:rPr>
                            <m:t>𝑗</m:t>
                          </m:r>
                        </m:sub>
                      </m:sSub>
                      <m:r>
                        <a:rPr lang="en-US" b="0" i="1">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b="0" i="1">
                              <a:latin typeface="Cambria Math" panose="02040503050406030204" pitchFamily="18" charset="0"/>
                            </a:rPr>
                            <m:t>𝑖</m:t>
                          </m:r>
                          <m:r>
                            <a:rPr lang="en-US" b="0" i="1">
                              <a:latin typeface="Cambria Math" panose="02040503050406030204" pitchFamily="18" charset="0"/>
                            </a:rPr>
                            <m:t>=1</m:t>
                          </m:r>
                        </m:sub>
                        <m:sup>
                          <m:r>
                            <a:rPr lang="en-US" b="0" i="1">
                              <a:latin typeface="Cambria Math" panose="02040503050406030204" pitchFamily="18" charset="0"/>
                            </a:rPr>
                            <m:t>𝑉</m:t>
                          </m:r>
                        </m:sup>
                        <m:e>
                          <m:sSubSup>
                            <m:sSubSupPr>
                              <m:ctrlPr>
                                <a:rPr lang="en-US" i="1">
                                  <a:latin typeface="Cambria Math" panose="02040503050406030204" pitchFamily="18" charset="0"/>
                                </a:rPr>
                              </m:ctrlPr>
                            </m:sSubSupPr>
                            <m:e>
                              <m:r>
                                <a:rPr lang="en-US" b="0" i="1">
                                  <a:latin typeface="Cambria Math" panose="02040503050406030204" pitchFamily="18" charset="0"/>
                                </a:rPr>
                                <m:t>𝜔</m:t>
                              </m:r>
                            </m:e>
                            <m:sub>
                              <m:r>
                                <a:rPr lang="en-US" b="0" i="1">
                                  <a:latin typeface="Cambria Math" panose="02040503050406030204" pitchFamily="18" charset="0"/>
                                </a:rPr>
                                <m:t>𝑖𝑗</m:t>
                              </m:r>
                            </m:sub>
                            <m:sup>
                              <m:d>
                                <m:dPr>
                                  <m:ctrlPr>
                                    <a:rPr lang="en-US" i="1">
                                      <a:latin typeface="Cambria Math" panose="02040503050406030204" pitchFamily="18" charset="0"/>
                                    </a:rPr>
                                  </m:ctrlPr>
                                </m:dPr>
                                <m:e>
                                  <m:r>
                                    <a:rPr lang="en-US" b="0" i="1">
                                      <a:latin typeface="Cambria Math" panose="02040503050406030204" pitchFamily="18" charset="0"/>
                                    </a:rPr>
                                    <m:t>1</m:t>
                                  </m:r>
                                </m:e>
                              </m:d>
                            </m:sup>
                          </m:sSubSup>
                          <m:sSub>
                            <m:sSubPr>
                              <m:ctrlPr>
                                <a:rPr lang="en-US"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𝑖</m:t>
                              </m:r>
                            </m:sub>
                          </m:sSub>
                          <m:r>
                            <a:rPr lang="en-US" b="0" i="1">
                              <a:latin typeface="Cambria Math" panose="02040503050406030204" pitchFamily="18" charset="0"/>
                            </a:rPr>
                            <m:t>+ </m:t>
                          </m:r>
                          <m:sSubSup>
                            <m:sSubSupPr>
                              <m:ctrlPr>
                                <a:rPr lang="en-US" i="1">
                                  <a:latin typeface="Cambria Math" panose="02040503050406030204" pitchFamily="18" charset="0"/>
                                </a:rPr>
                              </m:ctrlPr>
                            </m:sSubSupPr>
                            <m:e>
                              <m:r>
                                <a:rPr lang="en-US" b="0" i="1">
                                  <a:latin typeface="Cambria Math" panose="02040503050406030204" pitchFamily="18" charset="0"/>
                                </a:rPr>
                                <m:t>𝜔</m:t>
                              </m:r>
                            </m:e>
                            <m:sub>
                              <m:r>
                                <a:rPr lang="en-US" b="0" i="1">
                                  <a:latin typeface="Cambria Math" panose="02040503050406030204" pitchFamily="18" charset="0"/>
                                </a:rPr>
                                <m:t>0</m:t>
                              </m:r>
                            </m:sub>
                            <m:sup>
                              <m:d>
                                <m:dPr>
                                  <m:ctrlPr>
                                    <a:rPr lang="en-US" i="1">
                                      <a:latin typeface="Cambria Math" panose="02040503050406030204" pitchFamily="18" charset="0"/>
                                    </a:rPr>
                                  </m:ctrlPr>
                                </m:dPr>
                                <m:e>
                                  <m:r>
                                    <a:rPr lang="en-US" b="0" i="1">
                                      <a:latin typeface="Cambria Math" panose="02040503050406030204" pitchFamily="18" charset="0"/>
                                    </a:rPr>
                                    <m:t>1</m:t>
                                  </m:r>
                                </m:e>
                              </m:d>
                            </m:sup>
                          </m:sSubSup>
                          <m:r>
                            <a:rPr lang="en-US" b="0" i="1">
                              <a:latin typeface="Cambria Math" panose="02040503050406030204" pitchFamily="18" charset="0"/>
                            </a:rPr>
                            <m:t>, </m:t>
                          </m:r>
                          <m:r>
                            <a:rPr lang="en-US" b="0" i="1">
                              <a:latin typeface="Cambria Math" panose="02040503050406030204" pitchFamily="18" charset="0"/>
                            </a:rPr>
                            <m:t>𝑗</m:t>
                          </m:r>
                          <m:r>
                            <a:rPr lang="en-US" b="0" i="1">
                              <a:latin typeface="Cambria Math" panose="02040503050406030204" pitchFamily="18" charset="0"/>
                            </a:rPr>
                            <m:t>=1, …., </m:t>
                          </m:r>
                          <m:r>
                            <a:rPr lang="en-US" b="0" i="1">
                              <a:latin typeface="Cambria Math" panose="02040503050406030204" pitchFamily="18" charset="0"/>
                            </a:rPr>
                            <m:t>𝑁h</m:t>
                          </m:r>
                        </m:e>
                      </m:nary>
                      <m:r>
                        <a:rPr lang="en-US" b="0" i="1">
                          <a:latin typeface="Cambria Math" panose="02040503050406030204" pitchFamily="18" charset="0"/>
                        </a:rPr>
                        <m:t> </m:t>
                      </m:r>
                    </m:oMath>
                  </m:oMathPara>
                </a14:m>
                <a:endParaRPr lang="en-US" i="1" dirty="0"/>
              </a:p>
            </p:txBody>
          </p:sp>
        </mc:Choice>
        <mc:Fallback xmlns="">
          <p:sp>
            <p:nvSpPr>
              <p:cNvPr id="4" name="Rectangle 3">
                <a:extLst>
                  <a:ext uri="{FF2B5EF4-FFF2-40B4-BE49-F238E27FC236}">
                    <a16:creationId xmlns:a16="http://schemas.microsoft.com/office/drawing/2014/main" id="{EA72F88E-4AFF-464D-83F8-9F0BFBC109FD}"/>
                  </a:ext>
                </a:extLst>
              </p:cNvPr>
              <p:cNvSpPr>
                <a:spLocks noRot="1" noChangeAspect="1" noMove="1" noResize="1" noEditPoints="1" noAdjustHandles="1" noChangeArrowheads="1" noChangeShapeType="1" noTextEdit="1"/>
              </p:cNvSpPr>
              <p:nvPr/>
            </p:nvSpPr>
            <p:spPr>
              <a:xfrm>
                <a:off x="2162616" y="3870021"/>
                <a:ext cx="3934988" cy="871264"/>
              </a:xfrm>
              <a:prstGeom prst="rect">
                <a:avLst/>
              </a:prstGeom>
              <a:blipFill>
                <a:blip r:embed="rId3"/>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21279992-E1CF-436E-8FAB-21B40175C423}"/>
              </a:ext>
            </a:extLst>
          </p:cNvPr>
          <p:cNvSpPr/>
          <p:nvPr/>
        </p:nvSpPr>
        <p:spPr>
          <a:xfrm>
            <a:off x="604434" y="5320439"/>
            <a:ext cx="6610098" cy="761940"/>
          </a:xfrm>
          <a:prstGeom prst="rect">
            <a:avLst/>
          </a:prstGeom>
        </p:spPr>
        <p:txBody>
          <a:bodyPr wrap="square">
            <a:spAutoFit/>
          </a:bodyPr>
          <a:lstStyle/>
          <a:p>
            <a:pPr lvl="1" indent="-47625">
              <a:lnSpc>
                <a:spcPts val="1800"/>
              </a:lnSpc>
            </a:pPr>
            <a:r>
              <a:rPr lang="en-US" sz="1200" dirty="0"/>
              <a:t>where </a:t>
            </a:r>
            <a:r>
              <a:rPr lang="en-US" sz="1200" i="1" dirty="0"/>
              <a:t>Nh</a:t>
            </a:r>
            <a:r>
              <a:rPr lang="en-US" sz="1200" dirty="0"/>
              <a:t> is the neurons in the hidden layer, </a:t>
            </a:r>
            <a:r>
              <a:rPr lang="en-US" sz="1200" i="1" dirty="0" err="1"/>
              <a:t>ωij</a:t>
            </a:r>
            <a:r>
              <a:rPr lang="en-US" sz="1200" i="1" dirty="0"/>
              <a:t>(1)</a:t>
            </a:r>
            <a:r>
              <a:rPr lang="en-US" sz="1200" dirty="0"/>
              <a:t> represents the weight of each connection of the neuron </a:t>
            </a:r>
            <a:r>
              <a:rPr lang="en-US" sz="1200" i="1" dirty="0"/>
              <a:t>xi</a:t>
            </a:r>
            <a:r>
              <a:rPr lang="en-US" sz="1200" dirty="0"/>
              <a:t> and the input layer and the neuron of the second layer, </a:t>
            </a:r>
            <a:r>
              <a:rPr lang="en-US" sz="1200" i="1" dirty="0" err="1"/>
              <a:t>ωo</a:t>
            </a:r>
            <a:r>
              <a:rPr lang="en-US" sz="1200" i="1" dirty="0"/>
              <a:t>(0)</a:t>
            </a:r>
            <a:r>
              <a:rPr lang="en-US" sz="1200" dirty="0"/>
              <a:t> represents the bias variable which prevents the parameter </a:t>
            </a:r>
            <a:r>
              <a:rPr lang="en-US" sz="1200" i="1" dirty="0" err="1"/>
              <a:t>aj</a:t>
            </a:r>
            <a:r>
              <a:rPr lang="en-US" sz="1200" dirty="0"/>
              <a:t> from becoming zero.</a:t>
            </a:r>
          </a:p>
        </p:txBody>
      </p:sp>
    </p:spTree>
    <p:extLst>
      <p:ext uri="{BB962C8B-B14F-4D97-AF65-F5344CB8AC3E}">
        <p14:creationId xmlns:p14="http://schemas.microsoft.com/office/powerpoint/2010/main" val="29093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604211"/>
            <a:ext cx="4712634" cy="2883184"/>
          </a:xfrm>
        </p:spPr>
        <p:txBody>
          <a:bodyPr>
            <a:normAutofit/>
          </a:bodyPr>
          <a:lstStyle/>
          <a:p>
            <a:pPr>
              <a:lnSpc>
                <a:spcPct val="110000"/>
              </a:lnSpc>
            </a:pPr>
            <a:r>
              <a:rPr lang="en-US" sz="1800" b="1" dirty="0"/>
              <a:t>Multilayer Perceptron (MLP)</a:t>
            </a:r>
          </a:p>
          <a:p>
            <a:pPr marL="457200" lvl="1" indent="-47625">
              <a:lnSpc>
                <a:spcPts val="1800"/>
              </a:lnSpc>
            </a:pPr>
            <a:r>
              <a:rPr lang="en-US" dirty="0"/>
              <a:t>Each hidden layer is connected to the output layer through neural connections which hold the output weights. Each connection has random values until they intersect another connection, where they are multiplied by the weights of that connection. Based on the final weights, the output layer generates an output decision encoded in values of 1 and 0. These decisions are determined through the following equation, where </a:t>
            </a:r>
            <a:r>
              <a:rPr lang="en-US" i="1" dirty="0"/>
              <a:t>Od</a:t>
            </a:r>
            <a:r>
              <a:rPr lang="en-US" dirty="0"/>
              <a:t> is the output decision, </a:t>
            </a:r>
            <a:r>
              <a:rPr lang="en-US" i="1" dirty="0" err="1"/>
              <a:t>ωj</a:t>
            </a:r>
            <a:r>
              <a:rPr lang="en-US" dirty="0"/>
              <a:t> and </a:t>
            </a:r>
            <a:r>
              <a:rPr lang="en-US" i="1" dirty="0"/>
              <a:t>ω0</a:t>
            </a:r>
            <a:r>
              <a:rPr lang="en-US" dirty="0"/>
              <a:t> are the connection weights and represents</a:t>
            </a:r>
            <a:r>
              <a:rPr lang="en-US" i="1" dirty="0"/>
              <a:t> h </a:t>
            </a:r>
            <a:r>
              <a:rPr lang="en-US" dirty="0"/>
              <a:t>is the hidden layer. </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5B2BA1E-BDCF-4BAE-A8FE-3F52B8393329}"/>
                  </a:ext>
                </a:extLst>
              </p:cNvPr>
              <p:cNvSpPr/>
              <p:nvPr/>
            </p:nvSpPr>
            <p:spPr>
              <a:xfrm>
                <a:off x="944524" y="4487394"/>
                <a:ext cx="4372544" cy="15327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𝑂</m:t>
                          </m:r>
                        </m:e>
                        <m:sub>
                          <m:r>
                            <a:rPr lang="en-US" sz="3200" i="1">
                              <a:latin typeface="Cambria Math" panose="02040503050406030204" pitchFamily="18" charset="0"/>
                            </a:rPr>
                            <m:t>𝑑</m:t>
                          </m:r>
                        </m:sub>
                      </m:sSub>
                      <m:r>
                        <a:rPr lang="en-US" sz="3200">
                          <a:latin typeface="Cambria Math" panose="02040503050406030204" pitchFamily="18" charset="0"/>
                        </a:rPr>
                        <m:t>=</m:t>
                      </m:r>
                      <m:nary>
                        <m:naryPr>
                          <m:chr m:val="∑"/>
                          <m:limLoc m:val="undOvr"/>
                          <m:ctrlPr>
                            <a:rPr lang="en-US" sz="3200" i="1">
                              <a:latin typeface="Cambria Math" panose="02040503050406030204" pitchFamily="18" charset="0"/>
                            </a:rPr>
                          </m:ctrlPr>
                        </m:naryPr>
                        <m:sub>
                          <m:r>
                            <a:rPr lang="en-US" sz="3200" i="1">
                              <a:latin typeface="Cambria Math" panose="02040503050406030204" pitchFamily="18" charset="0"/>
                            </a:rPr>
                            <m:t>𝑗</m:t>
                          </m:r>
                          <m:r>
                            <a:rPr lang="en-US" sz="3200">
                              <a:latin typeface="Cambria Math" panose="02040503050406030204" pitchFamily="18" charset="0"/>
                            </a:rPr>
                            <m:t>=1</m:t>
                          </m:r>
                        </m:sub>
                        <m:sup>
                          <m:r>
                            <a:rPr lang="en-US" sz="3200" i="1">
                              <a:latin typeface="Cambria Math" panose="02040503050406030204" pitchFamily="18" charset="0"/>
                            </a:rPr>
                            <m:t>𝑉</m:t>
                          </m:r>
                        </m:sup>
                        <m:e>
                          <m:sSubSup>
                            <m:sSubSupPr>
                              <m:ctrlPr>
                                <a:rPr lang="en-US" sz="3200" i="1">
                                  <a:latin typeface="Cambria Math" panose="02040503050406030204" pitchFamily="18" charset="0"/>
                                </a:rPr>
                              </m:ctrlPr>
                            </m:sSubSupPr>
                            <m:e>
                              <m:r>
                                <a:rPr lang="en-US" sz="3200" i="1">
                                  <a:latin typeface="Cambria Math" panose="02040503050406030204" pitchFamily="18" charset="0"/>
                                </a:rPr>
                                <m:t>𝜔</m:t>
                              </m:r>
                            </m:e>
                            <m:sub>
                              <m:r>
                                <a:rPr lang="en-US" sz="3200" i="1">
                                  <a:latin typeface="Cambria Math" panose="02040503050406030204" pitchFamily="18" charset="0"/>
                                </a:rPr>
                                <m:t>𝑗</m:t>
                              </m:r>
                            </m:sub>
                            <m:sup>
                              <m:d>
                                <m:dPr>
                                  <m:ctrlPr>
                                    <a:rPr lang="en-US" sz="3200" i="1">
                                      <a:latin typeface="Cambria Math" panose="02040503050406030204" pitchFamily="18" charset="0"/>
                                    </a:rPr>
                                  </m:ctrlPr>
                                </m:dPr>
                                <m:e>
                                  <m:r>
                                    <a:rPr lang="en-US" sz="3200">
                                      <a:latin typeface="Cambria Math" panose="02040503050406030204" pitchFamily="18" charset="0"/>
                                    </a:rPr>
                                    <m:t>2</m:t>
                                  </m:r>
                                </m:e>
                              </m:d>
                            </m:sup>
                          </m:sSubSup>
                          <m:r>
                            <a:rPr lang="en-US" sz="3200" i="1">
                              <a:latin typeface="Cambria Math" panose="02040503050406030204" pitchFamily="18" charset="0"/>
                            </a:rPr>
                            <m:t>h𝑗</m:t>
                          </m:r>
                          <m:r>
                            <a:rPr lang="en-US" sz="3200">
                              <a:latin typeface="Cambria Math" panose="02040503050406030204" pitchFamily="18" charset="0"/>
                            </a:rPr>
                            <m:t>+ </m:t>
                          </m:r>
                          <m:sSubSup>
                            <m:sSubSupPr>
                              <m:ctrlPr>
                                <a:rPr lang="en-US" sz="3200" i="1">
                                  <a:latin typeface="Cambria Math" panose="02040503050406030204" pitchFamily="18" charset="0"/>
                                </a:rPr>
                              </m:ctrlPr>
                            </m:sSubSupPr>
                            <m:e>
                              <m:r>
                                <a:rPr lang="en-US" sz="3200" i="1">
                                  <a:latin typeface="Cambria Math" panose="02040503050406030204" pitchFamily="18" charset="0"/>
                                </a:rPr>
                                <m:t>𝜔</m:t>
                              </m:r>
                            </m:e>
                            <m:sub>
                              <m:r>
                                <a:rPr lang="en-US" sz="3200">
                                  <a:latin typeface="Cambria Math" panose="02040503050406030204" pitchFamily="18" charset="0"/>
                                </a:rPr>
                                <m:t>0</m:t>
                              </m:r>
                            </m:sub>
                            <m:sup>
                              <m:d>
                                <m:dPr>
                                  <m:ctrlPr>
                                    <a:rPr lang="en-US" sz="3200" i="1">
                                      <a:latin typeface="Cambria Math" panose="02040503050406030204" pitchFamily="18" charset="0"/>
                                    </a:rPr>
                                  </m:ctrlPr>
                                </m:dPr>
                                <m:e>
                                  <m:r>
                                    <a:rPr lang="en-US" sz="3200">
                                      <a:latin typeface="Cambria Math" panose="02040503050406030204" pitchFamily="18" charset="0"/>
                                    </a:rPr>
                                    <m:t>2</m:t>
                                  </m:r>
                                </m:e>
                              </m:d>
                            </m:sup>
                          </m:sSubSup>
                        </m:e>
                      </m:nary>
                    </m:oMath>
                  </m:oMathPara>
                </a14:m>
                <a:endParaRPr lang="en-US" sz="3200" i="1" dirty="0"/>
              </a:p>
            </p:txBody>
          </p:sp>
        </mc:Choice>
        <mc:Fallback xmlns="">
          <p:sp>
            <p:nvSpPr>
              <p:cNvPr id="12" name="Rectangle 11">
                <a:extLst>
                  <a:ext uri="{FF2B5EF4-FFF2-40B4-BE49-F238E27FC236}">
                    <a16:creationId xmlns:a16="http://schemas.microsoft.com/office/drawing/2014/main" id="{B5B2BA1E-BDCF-4BAE-A8FE-3F52B8393329}"/>
                  </a:ext>
                </a:extLst>
              </p:cNvPr>
              <p:cNvSpPr>
                <a:spLocks noRot="1" noChangeAspect="1" noMove="1" noResize="1" noEditPoints="1" noAdjustHandles="1" noChangeArrowheads="1" noChangeShapeType="1" noTextEdit="1"/>
              </p:cNvSpPr>
              <p:nvPr/>
            </p:nvSpPr>
            <p:spPr>
              <a:xfrm>
                <a:off x="944524" y="4487394"/>
                <a:ext cx="4372544" cy="1532792"/>
              </a:xfrm>
              <a:prstGeom prst="rect">
                <a:avLst/>
              </a:prstGeom>
              <a:blipFill>
                <a:blip r:embed="rId2"/>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84C2CC7-FD80-43D7-B052-3DCC982E55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29" b="96000" l="8429" r="91429">
                        <a14:foregroundMark x1="9857" y1="30000" x2="9857" y2="30000"/>
                        <a14:foregroundMark x1="50000" y1="5429" x2="50000" y2="5429"/>
                        <a14:foregroundMark x1="49143" y1="50000" x2="49143" y2="50000"/>
                        <a14:foregroundMark x1="9000" y1="69000" x2="9000" y2="69000"/>
                        <a14:foregroundMark x1="50286" y1="93714" x2="50286" y2="93714"/>
                        <a14:foregroundMark x1="72429" y1="76429" x2="72429" y2="76429"/>
                        <a14:foregroundMark x1="78857" y1="47429" x2="78857" y2="47429"/>
                        <a14:foregroundMark x1="70571" y1="44286" x2="70571" y2="44286"/>
                        <a14:foregroundMark x1="71143" y1="56714" x2="71143" y2="56714"/>
                        <a14:foregroundMark x1="8857" y1="30429" x2="8857" y2="30429"/>
                        <a14:foregroundMark x1="84000" y1="55143" x2="84000" y2="55143"/>
                        <a14:foregroundMark x1="86857" y1="59429" x2="86857" y2="59429"/>
                        <a14:foregroundMark x1="89429" y1="63143" x2="89429" y2="63143"/>
                        <a14:foregroundMark x1="83714" y1="43286" x2="83714" y2="43286"/>
                        <a14:foregroundMark x1="87571" y1="35571" x2="87571" y2="35571"/>
                        <a14:foregroundMark x1="90714" y1="31429" x2="90714" y2="31429"/>
                        <a14:foregroundMark x1="86571" y1="39571" x2="86571" y2="39571"/>
                        <a14:foregroundMark x1="87429" y1="28857" x2="87429" y2="28857"/>
                        <a14:foregroundMark x1="82857" y1="23571" x2="82857" y2="23571"/>
                        <a14:foregroundMark x1="91429" y1="69286" x2="91429" y2="69286"/>
                        <a14:foregroundMark x1="90857" y1="72000" x2="90857" y2="72000"/>
                        <a14:foregroundMark x1="86857" y1="76714" x2="86857" y2="76714"/>
                        <a14:foregroundMark x1="49857" y1="95714" x2="49857" y2="96000"/>
                      </a14:backgroundRemoval>
                    </a14:imgEffect>
                  </a14:imgLayer>
                </a14:imgProps>
              </a:ext>
            </a:extLst>
          </a:blip>
          <a:stretch>
            <a:fillRect/>
          </a:stretch>
        </p:blipFill>
        <p:spPr>
          <a:xfrm>
            <a:off x="6874934" y="1604210"/>
            <a:ext cx="4072369" cy="4072369"/>
          </a:xfrm>
          <a:prstGeom prst="rect">
            <a:avLst/>
          </a:prstGeom>
        </p:spPr>
      </p:pic>
    </p:spTree>
    <p:extLst>
      <p:ext uri="{BB962C8B-B14F-4D97-AF65-F5344CB8AC3E}">
        <p14:creationId xmlns:p14="http://schemas.microsoft.com/office/powerpoint/2010/main" val="3503437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604210"/>
            <a:ext cx="4712634" cy="3588575"/>
          </a:xfrm>
        </p:spPr>
        <p:txBody>
          <a:bodyPr>
            <a:normAutofit/>
          </a:bodyPr>
          <a:lstStyle/>
          <a:p>
            <a:pPr>
              <a:lnSpc>
                <a:spcPct val="110000"/>
              </a:lnSpc>
            </a:pPr>
            <a:r>
              <a:rPr lang="en-US" sz="2000" b="1" dirty="0"/>
              <a:t>MLP-FR hybrid ensemble</a:t>
            </a:r>
          </a:p>
          <a:p>
            <a:pPr marL="457200" lvl="1" indent="-47625">
              <a:lnSpc>
                <a:spcPts val="1800"/>
              </a:lnSpc>
            </a:pPr>
            <a:r>
              <a:rPr lang="en-US" sz="1800" dirty="0"/>
              <a:t>After the</a:t>
            </a:r>
            <a:r>
              <a:rPr lang="ro-RO" sz="1800" dirty="0"/>
              <a:t> </a:t>
            </a:r>
            <a:r>
              <a:rPr lang="en-US" sz="1800" dirty="0"/>
              <a:t>Frequency Ratio of each flood and flash-flood conditioning factor was computed and normalized, each factor was reclassified based on the </a:t>
            </a:r>
            <a:r>
              <a:rPr lang="en-US" sz="1800" i="1" dirty="0"/>
              <a:t>Ratio +</a:t>
            </a:r>
            <a:r>
              <a:rPr lang="en-US" sz="1800" dirty="0"/>
              <a:t> values. The hybrid ensemble between the FR and the MLP consists in computing each reclassified factor with the PR of the MLP model. The role of ensemble methods is to develop more accurate methods which reduce the disadvantages of the “traditional” models or algorithms.</a:t>
            </a:r>
            <a:endParaRPr lang="en-US" sz="1800" dirty="0">
              <a:solidFill>
                <a:srgbClr val="FF0000"/>
              </a:solidFill>
            </a:endParaRPr>
          </a:p>
        </p:txBody>
      </p:sp>
      <p:pic>
        <p:nvPicPr>
          <p:cNvPr id="5" name="Picture 4" descr="A close up of a logo&#10;&#10;Description automatically generated">
            <a:extLst>
              <a:ext uri="{FF2B5EF4-FFF2-40B4-BE49-F238E27FC236}">
                <a16:creationId xmlns:a16="http://schemas.microsoft.com/office/drawing/2014/main" id="{EC086AA1-536F-462F-B545-0BAC8E2E8695}"/>
              </a:ext>
            </a:extLst>
          </p:cNvPr>
          <p:cNvPicPr>
            <a:picLocks noChangeAspect="1"/>
          </p:cNvPicPr>
          <p:nvPr/>
        </p:nvPicPr>
        <p:blipFill>
          <a:blip r:embed="rId2"/>
          <a:stretch>
            <a:fillRect/>
          </a:stretch>
        </p:blipFill>
        <p:spPr>
          <a:xfrm>
            <a:off x="7179623" y="1604210"/>
            <a:ext cx="3770416" cy="3770416"/>
          </a:xfrm>
          <a:prstGeom prst="rect">
            <a:avLst/>
          </a:prstGeom>
        </p:spPr>
      </p:pic>
    </p:spTree>
    <p:extLst>
      <p:ext uri="{BB962C8B-B14F-4D97-AF65-F5344CB8AC3E}">
        <p14:creationId xmlns:p14="http://schemas.microsoft.com/office/powerpoint/2010/main" val="301570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604210"/>
            <a:ext cx="4712634" cy="3940914"/>
          </a:xfrm>
        </p:spPr>
        <p:txBody>
          <a:bodyPr>
            <a:normAutofit/>
          </a:bodyPr>
          <a:lstStyle/>
          <a:p>
            <a:pPr>
              <a:lnSpc>
                <a:spcPct val="110000"/>
              </a:lnSpc>
            </a:pPr>
            <a:r>
              <a:rPr lang="en-US" sz="1800" b="1" dirty="0"/>
              <a:t>Training and Testing the models</a:t>
            </a:r>
          </a:p>
          <a:p>
            <a:r>
              <a:rPr lang="en-US" dirty="0"/>
              <a:t>A very important step in the present study is represented by the training of the models and testing them, based on the locations where flash-floods or the torrential phenomena is either present or not. According to previous studies which use Machine Learning techniques , the training and testing data were split in a 70% ratio for the training samples and 30% for the testing samples. The flash-flood and torrential areas hold the value of 1 whilst the non-flash-flood and non-torrential areas are encoded with the value of 0. The training and testing samples also hold the values of the factors which overlap the locations with 1 and 0. The analysis of the samples was carried out in Microsoft Excel and in Weka. The resulted values were computed using ArcGIS, thus resulting the hazard maps.</a:t>
            </a:r>
          </a:p>
          <a:p>
            <a:r>
              <a:rPr lang="en-US" dirty="0"/>
              <a:t>The optimal split of the training and testing set used in the present paper was determined through successive testing using different split ratios, 80-20 and 90-10. The 70-30 split ratio used in this study can only be generalized for similar datasets </a:t>
            </a:r>
          </a:p>
        </p:txBody>
      </p:sp>
      <p:pic>
        <p:nvPicPr>
          <p:cNvPr id="18" name="Picture 17" descr="A close up of a logo&#10;&#10;Description automatically generated">
            <a:extLst>
              <a:ext uri="{FF2B5EF4-FFF2-40B4-BE49-F238E27FC236}">
                <a16:creationId xmlns:a16="http://schemas.microsoft.com/office/drawing/2014/main" id="{CCF1CC42-FE59-413F-9C6D-073E1634575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18" b="93178" l="4048" r="95952">
                        <a14:foregroundMark x1="10714" y1="48294" x2="8452" y2="57271"/>
                        <a14:foregroundMark x1="8452" y1="57271" x2="7619" y2="58528"/>
                        <a14:foregroundMark x1="4048" y1="38061" x2="4048" y2="46499"/>
                        <a14:foregroundMark x1="33929" y1="19749" x2="36667" y2="24955"/>
                        <a14:foregroundMark x1="29167" y1="9336" x2="27619" y2="8618"/>
                        <a14:foregroundMark x1="40357" y1="35009" x2="40357" y2="45422"/>
                        <a14:foregroundMark x1="40357" y1="45422" x2="35357" y2="64273"/>
                        <a14:foregroundMark x1="44524" y1="50987" x2="45714" y2="78815"/>
                        <a14:foregroundMark x1="54881" y1="45063" x2="57024" y2="39497"/>
                        <a14:foregroundMark x1="80595" y1="63914" x2="78452" y2="71095"/>
                        <a14:foregroundMark x1="94286" y1="83842" x2="96071" y2="83662"/>
                        <a14:foregroundMark x1="62976" y1="49192" x2="62857" y2="54039"/>
                        <a14:foregroundMark x1="43690" y1="79354" x2="45952" y2="89767"/>
                        <a14:foregroundMark x1="45952" y1="89767" x2="50714" y2="93178"/>
                      </a14:backgroundRemoval>
                    </a14:imgEffect>
                  </a14:imgLayer>
                </a14:imgProps>
              </a:ext>
            </a:extLst>
          </a:blip>
          <a:stretch>
            <a:fillRect/>
          </a:stretch>
        </p:blipFill>
        <p:spPr>
          <a:xfrm>
            <a:off x="6562365" y="1607609"/>
            <a:ext cx="5025201" cy="3332187"/>
          </a:xfrm>
          <a:prstGeom prst="rect">
            <a:avLst/>
          </a:prstGeom>
        </p:spPr>
      </p:pic>
    </p:spTree>
    <p:extLst>
      <p:ext uri="{BB962C8B-B14F-4D97-AF65-F5344CB8AC3E}">
        <p14:creationId xmlns:p14="http://schemas.microsoft.com/office/powerpoint/2010/main" val="346270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3212307" y="572365"/>
            <a:ext cx="5767380"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RESULTS</a:t>
            </a:r>
          </a:p>
        </p:txBody>
      </p:sp>
      <p:pic>
        <p:nvPicPr>
          <p:cNvPr id="4" name="Picture 3" descr="A picture containing table, sitting, black, clock&#10;&#10;Description automatically generated">
            <a:extLst>
              <a:ext uri="{FF2B5EF4-FFF2-40B4-BE49-F238E27FC236}">
                <a16:creationId xmlns:a16="http://schemas.microsoft.com/office/drawing/2014/main" id="{375B80D9-7603-4A50-8D70-4FA64737FF1F}"/>
              </a:ext>
            </a:extLst>
          </p:cNvPr>
          <p:cNvPicPr>
            <a:picLocks noChangeAspect="1"/>
          </p:cNvPicPr>
          <p:nvPr/>
        </p:nvPicPr>
        <p:blipFill>
          <a:blip r:embed="rId3"/>
          <a:stretch>
            <a:fillRect/>
          </a:stretch>
        </p:blipFill>
        <p:spPr>
          <a:xfrm>
            <a:off x="3706158" y="1658370"/>
            <a:ext cx="4779678" cy="4627265"/>
          </a:xfrm>
          <a:prstGeom prst="rect">
            <a:avLst/>
          </a:prstGeom>
        </p:spPr>
      </p:pic>
    </p:spTree>
    <p:extLst>
      <p:ext uri="{BB962C8B-B14F-4D97-AF65-F5344CB8AC3E}">
        <p14:creationId xmlns:p14="http://schemas.microsoft.com/office/powerpoint/2010/main" val="1267791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3C97-E356-4FF9-AED5-879B8F991C1B}"/>
              </a:ext>
            </a:extLst>
          </p:cNvPr>
          <p:cNvSpPr>
            <a:spLocks noGrp="1"/>
          </p:cNvSpPr>
          <p:nvPr>
            <p:ph type="title"/>
          </p:nvPr>
        </p:nvSpPr>
        <p:spPr/>
        <p:txBody>
          <a:bodyPr/>
          <a:lstStyle/>
          <a:p>
            <a:r>
              <a:rPr lang="en-US" dirty="0"/>
              <a:t>Results – Flood Potential Index (FPI)</a:t>
            </a:r>
          </a:p>
        </p:txBody>
      </p:sp>
      <p:grpSp>
        <p:nvGrpSpPr>
          <p:cNvPr id="4" name="Step 1" descr="Small circle with number 1 inside indicating step 1">
            <a:extLst>
              <a:ext uri="{FF2B5EF4-FFF2-40B4-BE49-F238E27FC236}">
                <a16:creationId xmlns:a16="http://schemas.microsoft.com/office/drawing/2014/main" id="{A98CACC9-95AD-4FA9-B112-2614409B3034}"/>
              </a:ext>
            </a:extLst>
          </p:cNvPr>
          <p:cNvGrpSpPr/>
          <p:nvPr/>
        </p:nvGrpSpPr>
        <p:grpSpPr bwMode="blackWhite">
          <a:xfrm>
            <a:off x="523554" y="3943482"/>
            <a:ext cx="558179" cy="409838"/>
            <a:chOff x="6953426" y="711274"/>
            <a:chExt cx="558179" cy="409838"/>
          </a:xfrm>
        </p:grpSpPr>
        <p:sp>
          <p:nvSpPr>
            <p:cNvPr id="5" name="Oval 4" descr="Small circle">
              <a:extLst>
                <a:ext uri="{FF2B5EF4-FFF2-40B4-BE49-F238E27FC236}">
                  <a16:creationId xmlns:a16="http://schemas.microsoft.com/office/drawing/2014/main" id="{85E15BFF-C7BD-48F1-ADAD-806664D31D05}"/>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Number 1">
              <a:extLst>
                <a:ext uri="{FF2B5EF4-FFF2-40B4-BE49-F238E27FC236}">
                  <a16:creationId xmlns:a16="http://schemas.microsoft.com/office/drawing/2014/main" id="{8A35519D-559D-4CEF-9805-8DFBFE16F778}"/>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p:sp>
        <p:nvSpPr>
          <p:cNvPr id="7" name="Content Placeholder Step 1" descr="Select your 3D model &gt; 3D Models Format &gt; Pan &amp; Zoom&#10;&#10;Note: the Pan &amp; Zoom tool acts like an on/off (toggle) switch. Once pressed, you’ll see a gray box around the Pan &amp; Zoom button to indicate the feature is activated. Press the button again to deactivate the Pan &amp; Zoom feature.">
            <a:extLst>
              <a:ext uri="{FF2B5EF4-FFF2-40B4-BE49-F238E27FC236}">
                <a16:creationId xmlns:a16="http://schemas.microsoft.com/office/drawing/2014/main" id="{3EE46009-9B31-417A-AB61-8C70009004B3}"/>
              </a:ext>
            </a:extLst>
          </p:cNvPr>
          <p:cNvSpPr txBox="1">
            <a:spLocks/>
          </p:cNvSpPr>
          <p:nvPr/>
        </p:nvSpPr>
        <p:spPr>
          <a:xfrm>
            <a:off x="1030869" y="3983674"/>
            <a:ext cx="3034721" cy="2236702"/>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Frequency Ratio (FR) model</a:t>
            </a:r>
            <a:br>
              <a:rPr lang="en-US" dirty="0">
                <a:solidFill>
                  <a:srgbClr val="D24726"/>
                </a:solidFill>
                <a:latin typeface="Segoe UI Semibold" panose="020B0702040204020203" pitchFamily="34" charset="0"/>
                <a:cs typeface="Segoe UI Semibold" panose="020B0702040204020203" pitchFamily="34" charset="0"/>
              </a:rPr>
            </a:br>
            <a:br>
              <a:rPr lang="en-US" dirty="0">
                <a:solidFill>
                  <a:srgbClr val="D24726"/>
                </a:solidFill>
                <a:latin typeface="Segoe UI Semibold" panose="020B0702040204020203" pitchFamily="34" charset="0"/>
                <a:cs typeface="Segoe UI Semibold" panose="020B0702040204020203" pitchFamily="34" charset="0"/>
              </a:rPr>
            </a:br>
            <a:endParaRPr lang="en-US" dirty="0">
              <a:solidFill>
                <a:schemeClr val="tx1"/>
              </a:solidFill>
              <a:latin typeface="Segoe UI (Body)"/>
              <a:cs typeface="Segoe UI" panose="020B0502040204020203" pitchFamily="34" charset="0"/>
            </a:endParaRPr>
          </a:p>
        </p:txBody>
      </p:sp>
      <p:grpSp>
        <p:nvGrpSpPr>
          <p:cNvPr id="8" name="Step 2" descr="Small circle with number 2 inside indicating step 2">
            <a:extLst>
              <a:ext uri="{FF2B5EF4-FFF2-40B4-BE49-F238E27FC236}">
                <a16:creationId xmlns:a16="http://schemas.microsoft.com/office/drawing/2014/main" id="{0134A81D-5B1C-4A76-8173-F064585D6D49}"/>
              </a:ext>
            </a:extLst>
          </p:cNvPr>
          <p:cNvGrpSpPr/>
          <p:nvPr/>
        </p:nvGrpSpPr>
        <p:grpSpPr bwMode="blackWhite">
          <a:xfrm>
            <a:off x="4406880" y="3943482"/>
            <a:ext cx="558179" cy="409838"/>
            <a:chOff x="6953426" y="711274"/>
            <a:chExt cx="558179" cy="409838"/>
          </a:xfrm>
        </p:grpSpPr>
        <p:sp>
          <p:nvSpPr>
            <p:cNvPr id="9" name="Oval 8" descr="Small circle">
              <a:extLst>
                <a:ext uri="{FF2B5EF4-FFF2-40B4-BE49-F238E27FC236}">
                  <a16:creationId xmlns:a16="http://schemas.microsoft.com/office/drawing/2014/main" id="{CE0F87BC-F03F-4D0B-9A96-7530CD918386}"/>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umber 2">
              <a:extLst>
                <a:ext uri="{FF2B5EF4-FFF2-40B4-BE49-F238E27FC236}">
                  <a16:creationId xmlns:a16="http://schemas.microsoft.com/office/drawing/2014/main" id="{558F649E-C746-445A-AB92-6DC92B377D12}"/>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grpSp>
      <p:sp>
        <p:nvSpPr>
          <p:cNvPr id="11" name="Content Placeholder Step 2" descr="With the Pan &amp; Zoom button enabled, now move, rotate, and resize your 3D model.  ">
            <a:extLst>
              <a:ext uri="{FF2B5EF4-FFF2-40B4-BE49-F238E27FC236}">
                <a16:creationId xmlns:a16="http://schemas.microsoft.com/office/drawing/2014/main" id="{38280C20-AD97-47D9-A4D9-3D51B6EEA886}"/>
              </a:ext>
            </a:extLst>
          </p:cNvPr>
          <p:cNvSpPr txBox="1">
            <a:spLocks/>
          </p:cNvSpPr>
          <p:nvPr/>
        </p:nvSpPr>
        <p:spPr>
          <a:xfrm>
            <a:off x="4905633" y="3983674"/>
            <a:ext cx="3106367" cy="13240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Multilayer Perceptron (MLP) model</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12" name="Step 3" descr="Small circle with number 3 inside  indicating step 3">
            <a:extLst>
              <a:ext uri="{FF2B5EF4-FFF2-40B4-BE49-F238E27FC236}">
                <a16:creationId xmlns:a16="http://schemas.microsoft.com/office/drawing/2014/main" id="{07CF4AF3-D618-49AD-BB03-5E5F7A41C8D9}"/>
              </a:ext>
            </a:extLst>
          </p:cNvPr>
          <p:cNvGrpSpPr/>
          <p:nvPr/>
        </p:nvGrpSpPr>
        <p:grpSpPr bwMode="blackWhite">
          <a:xfrm>
            <a:off x="7895752" y="3943482"/>
            <a:ext cx="558179" cy="409838"/>
            <a:chOff x="6953426" y="711274"/>
            <a:chExt cx="558179" cy="409838"/>
          </a:xfrm>
        </p:grpSpPr>
        <p:sp>
          <p:nvSpPr>
            <p:cNvPr id="13" name="Oval 12" descr="Small circle">
              <a:extLst>
                <a:ext uri="{FF2B5EF4-FFF2-40B4-BE49-F238E27FC236}">
                  <a16:creationId xmlns:a16="http://schemas.microsoft.com/office/drawing/2014/main" id="{BE5E6BE8-4DC5-41CD-9A48-850FCE78556C}"/>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Number 3">
              <a:extLst>
                <a:ext uri="{FF2B5EF4-FFF2-40B4-BE49-F238E27FC236}">
                  <a16:creationId xmlns:a16="http://schemas.microsoft.com/office/drawing/2014/main" id="{82CA4843-739A-4E67-906B-55C8A5C992C4}"/>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grpSp>
      <p:sp>
        <p:nvSpPr>
          <p:cNvPr id="15" name="Content Placeholder Step 3" descr="When you are finished editing, click the Pan &amp; Zoom button again to exit Pan and Zoom mode.">
            <a:extLst>
              <a:ext uri="{FF2B5EF4-FFF2-40B4-BE49-F238E27FC236}">
                <a16:creationId xmlns:a16="http://schemas.microsoft.com/office/drawing/2014/main" id="{89BC12B6-BA4F-4362-A61E-A7B108FEAF3C}"/>
              </a:ext>
            </a:extLst>
          </p:cNvPr>
          <p:cNvSpPr txBox="1">
            <a:spLocks/>
          </p:cNvSpPr>
          <p:nvPr/>
        </p:nvSpPr>
        <p:spPr>
          <a:xfrm>
            <a:off x="8394499" y="3983673"/>
            <a:ext cx="2658635" cy="1171751"/>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MLP-FR hybrid ensemble</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5A75460C-094A-4062-AAD2-FEABF0B71E2D}"/>
              </a:ext>
            </a:extLst>
          </p:cNvPr>
          <p:cNvPicPr>
            <a:picLocks noChangeAspect="1"/>
          </p:cNvPicPr>
          <p:nvPr/>
        </p:nvPicPr>
        <p:blipFill>
          <a:blip r:embed="rId2"/>
          <a:srcRect/>
          <a:stretch/>
        </p:blipFill>
        <p:spPr>
          <a:xfrm>
            <a:off x="735650" y="1495626"/>
            <a:ext cx="3102257" cy="2194560"/>
          </a:xfrm>
          <a:prstGeom prst="rect">
            <a:avLst/>
          </a:prstGeom>
        </p:spPr>
      </p:pic>
      <p:pic>
        <p:nvPicPr>
          <p:cNvPr id="26" name="Picture 25">
            <a:extLst>
              <a:ext uri="{FF2B5EF4-FFF2-40B4-BE49-F238E27FC236}">
                <a16:creationId xmlns:a16="http://schemas.microsoft.com/office/drawing/2014/main" id="{9F8C6D24-2368-4DF5-94B5-EB937530C259}"/>
              </a:ext>
            </a:extLst>
          </p:cNvPr>
          <p:cNvPicPr>
            <a:picLocks noChangeAspect="1"/>
          </p:cNvPicPr>
          <p:nvPr/>
        </p:nvPicPr>
        <p:blipFill>
          <a:blip r:embed="rId3"/>
          <a:srcRect/>
          <a:stretch/>
        </p:blipFill>
        <p:spPr>
          <a:xfrm>
            <a:off x="4443326" y="1495626"/>
            <a:ext cx="3102257" cy="2194560"/>
          </a:xfrm>
          <a:prstGeom prst="rect">
            <a:avLst/>
          </a:prstGeom>
        </p:spPr>
      </p:pic>
      <p:pic>
        <p:nvPicPr>
          <p:cNvPr id="27" name="Picture 26">
            <a:extLst>
              <a:ext uri="{FF2B5EF4-FFF2-40B4-BE49-F238E27FC236}">
                <a16:creationId xmlns:a16="http://schemas.microsoft.com/office/drawing/2014/main" id="{4670787A-F59B-4D0B-A1F1-9AFC8435A064}"/>
              </a:ext>
            </a:extLst>
          </p:cNvPr>
          <p:cNvPicPr>
            <a:picLocks noChangeAspect="1"/>
          </p:cNvPicPr>
          <p:nvPr/>
        </p:nvPicPr>
        <p:blipFill>
          <a:blip r:embed="rId4"/>
          <a:srcRect/>
          <a:stretch/>
        </p:blipFill>
        <p:spPr>
          <a:xfrm>
            <a:off x="8151002" y="1495626"/>
            <a:ext cx="3102257" cy="2194560"/>
          </a:xfrm>
          <a:prstGeom prst="rect">
            <a:avLst/>
          </a:prstGeom>
        </p:spPr>
      </p:pic>
      <p:pic>
        <p:nvPicPr>
          <p:cNvPr id="19" name="Picture 18">
            <a:extLst>
              <a:ext uri="{FF2B5EF4-FFF2-40B4-BE49-F238E27FC236}">
                <a16:creationId xmlns:a16="http://schemas.microsoft.com/office/drawing/2014/main" id="{3AB13859-B7B5-4290-9E52-F2066145E624}"/>
              </a:ext>
            </a:extLst>
          </p:cNvPr>
          <p:cNvPicPr>
            <a:picLocks noChangeAspect="1"/>
          </p:cNvPicPr>
          <p:nvPr/>
        </p:nvPicPr>
        <p:blipFill>
          <a:blip r:embed="rId5"/>
          <a:stretch>
            <a:fillRect/>
          </a:stretch>
        </p:blipFill>
        <p:spPr>
          <a:xfrm>
            <a:off x="8012000" y="4377221"/>
            <a:ext cx="3246845" cy="2157984"/>
          </a:xfrm>
          <a:prstGeom prst="rect">
            <a:avLst/>
          </a:prstGeom>
        </p:spPr>
      </p:pic>
      <p:pic>
        <p:nvPicPr>
          <p:cNvPr id="20" name="Picture 19">
            <a:extLst>
              <a:ext uri="{FF2B5EF4-FFF2-40B4-BE49-F238E27FC236}">
                <a16:creationId xmlns:a16="http://schemas.microsoft.com/office/drawing/2014/main" id="{79963DF1-20AC-405E-9C54-2EC6AB049E60}"/>
              </a:ext>
            </a:extLst>
          </p:cNvPr>
          <p:cNvPicPr>
            <a:picLocks noChangeAspect="1"/>
          </p:cNvPicPr>
          <p:nvPr/>
        </p:nvPicPr>
        <p:blipFill>
          <a:blip r:embed="rId6"/>
          <a:stretch>
            <a:fillRect/>
          </a:stretch>
        </p:blipFill>
        <p:spPr>
          <a:xfrm>
            <a:off x="4443326" y="4377221"/>
            <a:ext cx="3246845" cy="2157984"/>
          </a:xfrm>
          <a:prstGeom prst="rect">
            <a:avLst/>
          </a:prstGeom>
        </p:spPr>
      </p:pic>
      <p:pic>
        <p:nvPicPr>
          <p:cNvPr id="21" name="Picture 20">
            <a:extLst>
              <a:ext uri="{FF2B5EF4-FFF2-40B4-BE49-F238E27FC236}">
                <a16:creationId xmlns:a16="http://schemas.microsoft.com/office/drawing/2014/main" id="{92AB08CD-CCD6-41E2-9B24-F37E5E4639A4}"/>
              </a:ext>
            </a:extLst>
          </p:cNvPr>
          <p:cNvPicPr>
            <a:picLocks noChangeAspect="1"/>
          </p:cNvPicPr>
          <p:nvPr/>
        </p:nvPicPr>
        <p:blipFill>
          <a:blip r:embed="rId7"/>
          <a:stretch>
            <a:fillRect/>
          </a:stretch>
        </p:blipFill>
        <p:spPr>
          <a:xfrm>
            <a:off x="648370" y="4377221"/>
            <a:ext cx="3246845" cy="2157984"/>
          </a:xfrm>
          <a:prstGeom prst="rect">
            <a:avLst/>
          </a:prstGeom>
        </p:spPr>
      </p:pic>
    </p:spTree>
    <p:extLst>
      <p:ext uri="{BB962C8B-B14F-4D97-AF65-F5344CB8AC3E}">
        <p14:creationId xmlns:p14="http://schemas.microsoft.com/office/powerpoint/2010/main" val="176475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3C97-E356-4FF9-AED5-879B8F991C1B}"/>
              </a:ext>
            </a:extLst>
          </p:cNvPr>
          <p:cNvSpPr>
            <a:spLocks noGrp="1"/>
          </p:cNvSpPr>
          <p:nvPr>
            <p:ph type="title"/>
          </p:nvPr>
        </p:nvSpPr>
        <p:spPr/>
        <p:txBody>
          <a:bodyPr/>
          <a:lstStyle/>
          <a:p>
            <a:r>
              <a:rPr lang="en-US" dirty="0"/>
              <a:t>Results – Flash Flood Potential Index (FFPI)</a:t>
            </a:r>
          </a:p>
        </p:txBody>
      </p:sp>
      <p:grpSp>
        <p:nvGrpSpPr>
          <p:cNvPr id="4" name="Step 1" descr="Small circle with number 1 inside indicating step 1">
            <a:extLst>
              <a:ext uri="{FF2B5EF4-FFF2-40B4-BE49-F238E27FC236}">
                <a16:creationId xmlns:a16="http://schemas.microsoft.com/office/drawing/2014/main" id="{A98CACC9-95AD-4FA9-B112-2614409B3034}"/>
              </a:ext>
            </a:extLst>
          </p:cNvPr>
          <p:cNvGrpSpPr/>
          <p:nvPr/>
        </p:nvGrpSpPr>
        <p:grpSpPr bwMode="blackWhite">
          <a:xfrm>
            <a:off x="523554" y="3943482"/>
            <a:ext cx="558179" cy="409838"/>
            <a:chOff x="6953426" y="711274"/>
            <a:chExt cx="558179" cy="409838"/>
          </a:xfrm>
        </p:grpSpPr>
        <p:sp>
          <p:nvSpPr>
            <p:cNvPr id="5" name="Oval 4" descr="Small circle">
              <a:extLst>
                <a:ext uri="{FF2B5EF4-FFF2-40B4-BE49-F238E27FC236}">
                  <a16:creationId xmlns:a16="http://schemas.microsoft.com/office/drawing/2014/main" id="{85E15BFF-C7BD-48F1-ADAD-806664D31D05}"/>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Number 1">
              <a:extLst>
                <a:ext uri="{FF2B5EF4-FFF2-40B4-BE49-F238E27FC236}">
                  <a16:creationId xmlns:a16="http://schemas.microsoft.com/office/drawing/2014/main" id="{8A35519D-559D-4CEF-9805-8DFBFE16F778}"/>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p:sp>
        <p:nvSpPr>
          <p:cNvPr id="7" name="Content Placeholder Step 1" descr="Select your 3D model &gt; 3D Models Format &gt; Pan &amp; Zoom&#10;&#10;Note: the Pan &amp; Zoom tool acts like an on/off (toggle) switch. Once pressed, you’ll see a gray box around the Pan &amp; Zoom button to indicate the feature is activated. Press the button again to deactivate the Pan &amp; Zoom feature.">
            <a:extLst>
              <a:ext uri="{FF2B5EF4-FFF2-40B4-BE49-F238E27FC236}">
                <a16:creationId xmlns:a16="http://schemas.microsoft.com/office/drawing/2014/main" id="{3EE46009-9B31-417A-AB61-8C70009004B3}"/>
              </a:ext>
            </a:extLst>
          </p:cNvPr>
          <p:cNvSpPr txBox="1">
            <a:spLocks/>
          </p:cNvSpPr>
          <p:nvPr/>
        </p:nvSpPr>
        <p:spPr>
          <a:xfrm>
            <a:off x="1030869" y="3983674"/>
            <a:ext cx="3034721" cy="2236702"/>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Frequency Ratio (FR) model</a:t>
            </a:r>
            <a:br>
              <a:rPr lang="en-US" dirty="0">
                <a:solidFill>
                  <a:srgbClr val="D24726"/>
                </a:solidFill>
                <a:latin typeface="Segoe UI Semibold" panose="020B0702040204020203" pitchFamily="34" charset="0"/>
                <a:cs typeface="Segoe UI Semibold" panose="020B0702040204020203" pitchFamily="34" charset="0"/>
              </a:rPr>
            </a:br>
            <a:br>
              <a:rPr lang="en-US" dirty="0">
                <a:solidFill>
                  <a:srgbClr val="D24726"/>
                </a:solidFill>
                <a:latin typeface="Segoe UI Semibold" panose="020B0702040204020203" pitchFamily="34" charset="0"/>
                <a:cs typeface="Segoe UI Semibold" panose="020B0702040204020203" pitchFamily="34" charset="0"/>
              </a:rPr>
            </a:br>
            <a:endParaRPr lang="en-US" dirty="0">
              <a:solidFill>
                <a:schemeClr val="tx1"/>
              </a:solidFill>
              <a:latin typeface="Segoe UI (Body)"/>
              <a:cs typeface="Segoe UI" panose="020B0502040204020203" pitchFamily="34" charset="0"/>
            </a:endParaRPr>
          </a:p>
        </p:txBody>
      </p:sp>
      <p:grpSp>
        <p:nvGrpSpPr>
          <p:cNvPr id="8" name="Step 2" descr="Small circle with number 2 inside indicating step 2">
            <a:extLst>
              <a:ext uri="{FF2B5EF4-FFF2-40B4-BE49-F238E27FC236}">
                <a16:creationId xmlns:a16="http://schemas.microsoft.com/office/drawing/2014/main" id="{0134A81D-5B1C-4A76-8173-F064585D6D49}"/>
              </a:ext>
            </a:extLst>
          </p:cNvPr>
          <p:cNvGrpSpPr/>
          <p:nvPr/>
        </p:nvGrpSpPr>
        <p:grpSpPr bwMode="blackWhite">
          <a:xfrm>
            <a:off x="4406880" y="3943482"/>
            <a:ext cx="558179" cy="409838"/>
            <a:chOff x="6953426" y="711274"/>
            <a:chExt cx="558179" cy="409838"/>
          </a:xfrm>
        </p:grpSpPr>
        <p:sp>
          <p:nvSpPr>
            <p:cNvPr id="9" name="Oval 8" descr="Small circle">
              <a:extLst>
                <a:ext uri="{FF2B5EF4-FFF2-40B4-BE49-F238E27FC236}">
                  <a16:creationId xmlns:a16="http://schemas.microsoft.com/office/drawing/2014/main" id="{CE0F87BC-F03F-4D0B-9A96-7530CD918386}"/>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umber 2">
              <a:extLst>
                <a:ext uri="{FF2B5EF4-FFF2-40B4-BE49-F238E27FC236}">
                  <a16:creationId xmlns:a16="http://schemas.microsoft.com/office/drawing/2014/main" id="{558F649E-C746-445A-AB92-6DC92B377D12}"/>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grpSp>
      <p:sp>
        <p:nvSpPr>
          <p:cNvPr id="11" name="Content Placeholder Step 2" descr="With the Pan &amp; Zoom button enabled, now move, rotate, and resize your 3D model.  ">
            <a:extLst>
              <a:ext uri="{FF2B5EF4-FFF2-40B4-BE49-F238E27FC236}">
                <a16:creationId xmlns:a16="http://schemas.microsoft.com/office/drawing/2014/main" id="{38280C20-AD97-47D9-A4D9-3D51B6EEA886}"/>
              </a:ext>
            </a:extLst>
          </p:cNvPr>
          <p:cNvSpPr txBox="1">
            <a:spLocks/>
          </p:cNvSpPr>
          <p:nvPr/>
        </p:nvSpPr>
        <p:spPr>
          <a:xfrm>
            <a:off x="4905633" y="3983674"/>
            <a:ext cx="3106367" cy="13240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Multilayer Perceptron (MLP) model</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12" name="Step 3" descr="Small circle with number 3 inside  indicating step 3">
            <a:extLst>
              <a:ext uri="{FF2B5EF4-FFF2-40B4-BE49-F238E27FC236}">
                <a16:creationId xmlns:a16="http://schemas.microsoft.com/office/drawing/2014/main" id="{07CF4AF3-D618-49AD-BB03-5E5F7A41C8D9}"/>
              </a:ext>
            </a:extLst>
          </p:cNvPr>
          <p:cNvGrpSpPr/>
          <p:nvPr/>
        </p:nvGrpSpPr>
        <p:grpSpPr bwMode="blackWhite">
          <a:xfrm>
            <a:off x="7895752" y="3943482"/>
            <a:ext cx="558179" cy="409838"/>
            <a:chOff x="6953426" y="711274"/>
            <a:chExt cx="558179" cy="409838"/>
          </a:xfrm>
        </p:grpSpPr>
        <p:sp>
          <p:nvSpPr>
            <p:cNvPr id="13" name="Oval 12" descr="Small circle">
              <a:extLst>
                <a:ext uri="{FF2B5EF4-FFF2-40B4-BE49-F238E27FC236}">
                  <a16:creationId xmlns:a16="http://schemas.microsoft.com/office/drawing/2014/main" id="{BE5E6BE8-4DC5-41CD-9A48-850FCE78556C}"/>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Number 3">
              <a:extLst>
                <a:ext uri="{FF2B5EF4-FFF2-40B4-BE49-F238E27FC236}">
                  <a16:creationId xmlns:a16="http://schemas.microsoft.com/office/drawing/2014/main" id="{82CA4843-739A-4E67-906B-55C8A5C992C4}"/>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grpSp>
      <p:sp>
        <p:nvSpPr>
          <p:cNvPr id="15" name="Content Placeholder Step 3" descr="When you are finished editing, click the Pan &amp; Zoom button again to exit Pan and Zoom mode.">
            <a:extLst>
              <a:ext uri="{FF2B5EF4-FFF2-40B4-BE49-F238E27FC236}">
                <a16:creationId xmlns:a16="http://schemas.microsoft.com/office/drawing/2014/main" id="{89BC12B6-BA4F-4362-A61E-A7B108FEAF3C}"/>
              </a:ext>
            </a:extLst>
          </p:cNvPr>
          <p:cNvSpPr txBox="1">
            <a:spLocks/>
          </p:cNvSpPr>
          <p:nvPr/>
        </p:nvSpPr>
        <p:spPr>
          <a:xfrm>
            <a:off x="8394499" y="3983673"/>
            <a:ext cx="2658635" cy="1171751"/>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n-US" dirty="0">
                <a:solidFill>
                  <a:srgbClr val="D24726"/>
                </a:solidFill>
                <a:latin typeface="Segoe UI Semibold" panose="020B0702040204020203" pitchFamily="34" charset="0"/>
                <a:cs typeface="Segoe UI Semibold" panose="020B0702040204020203" pitchFamily="34" charset="0"/>
              </a:rPr>
              <a:t>MLP-FR hybrid ensemble</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5A75460C-094A-4062-AAD2-FEABF0B71E2D}"/>
              </a:ext>
            </a:extLst>
          </p:cNvPr>
          <p:cNvPicPr>
            <a:picLocks noChangeAspect="1"/>
          </p:cNvPicPr>
          <p:nvPr/>
        </p:nvPicPr>
        <p:blipFill>
          <a:blip r:embed="rId2"/>
          <a:srcRect/>
          <a:stretch/>
        </p:blipFill>
        <p:spPr>
          <a:xfrm>
            <a:off x="735650" y="1497000"/>
            <a:ext cx="3102257" cy="2191811"/>
          </a:xfrm>
          <a:prstGeom prst="rect">
            <a:avLst/>
          </a:prstGeom>
        </p:spPr>
      </p:pic>
      <p:pic>
        <p:nvPicPr>
          <p:cNvPr id="26" name="Picture 25">
            <a:extLst>
              <a:ext uri="{FF2B5EF4-FFF2-40B4-BE49-F238E27FC236}">
                <a16:creationId xmlns:a16="http://schemas.microsoft.com/office/drawing/2014/main" id="{9F8C6D24-2368-4DF5-94B5-EB937530C259}"/>
              </a:ext>
            </a:extLst>
          </p:cNvPr>
          <p:cNvPicPr>
            <a:picLocks noChangeAspect="1"/>
          </p:cNvPicPr>
          <p:nvPr/>
        </p:nvPicPr>
        <p:blipFill>
          <a:blip r:embed="rId3"/>
          <a:srcRect/>
          <a:stretch/>
        </p:blipFill>
        <p:spPr>
          <a:xfrm>
            <a:off x="4443326" y="1495626"/>
            <a:ext cx="3102257" cy="2194559"/>
          </a:xfrm>
          <a:prstGeom prst="rect">
            <a:avLst/>
          </a:prstGeom>
        </p:spPr>
      </p:pic>
      <p:pic>
        <p:nvPicPr>
          <p:cNvPr id="27" name="Picture 26">
            <a:extLst>
              <a:ext uri="{FF2B5EF4-FFF2-40B4-BE49-F238E27FC236}">
                <a16:creationId xmlns:a16="http://schemas.microsoft.com/office/drawing/2014/main" id="{4670787A-F59B-4D0B-A1F1-9AFC8435A064}"/>
              </a:ext>
            </a:extLst>
          </p:cNvPr>
          <p:cNvPicPr>
            <a:picLocks noChangeAspect="1"/>
          </p:cNvPicPr>
          <p:nvPr/>
        </p:nvPicPr>
        <p:blipFill>
          <a:blip r:embed="rId4"/>
          <a:srcRect/>
          <a:stretch/>
        </p:blipFill>
        <p:spPr>
          <a:xfrm>
            <a:off x="8151002" y="1495626"/>
            <a:ext cx="3102257" cy="2194559"/>
          </a:xfrm>
          <a:prstGeom prst="rect">
            <a:avLst/>
          </a:prstGeom>
        </p:spPr>
      </p:pic>
      <p:pic>
        <p:nvPicPr>
          <p:cNvPr id="3" name="Picture 2">
            <a:extLst>
              <a:ext uri="{FF2B5EF4-FFF2-40B4-BE49-F238E27FC236}">
                <a16:creationId xmlns:a16="http://schemas.microsoft.com/office/drawing/2014/main" id="{074B27C1-6310-4D96-8834-50891ED7DC04}"/>
              </a:ext>
            </a:extLst>
          </p:cNvPr>
          <p:cNvPicPr>
            <a:picLocks noChangeAspect="1"/>
          </p:cNvPicPr>
          <p:nvPr/>
        </p:nvPicPr>
        <p:blipFill>
          <a:blip r:embed="rId5"/>
          <a:stretch>
            <a:fillRect/>
          </a:stretch>
        </p:blipFill>
        <p:spPr>
          <a:xfrm>
            <a:off x="8104916" y="4467880"/>
            <a:ext cx="3246845" cy="2157984"/>
          </a:xfrm>
          <a:prstGeom prst="rect">
            <a:avLst/>
          </a:prstGeom>
        </p:spPr>
      </p:pic>
      <p:pic>
        <p:nvPicPr>
          <p:cNvPr id="19" name="Picture 18">
            <a:extLst>
              <a:ext uri="{FF2B5EF4-FFF2-40B4-BE49-F238E27FC236}">
                <a16:creationId xmlns:a16="http://schemas.microsoft.com/office/drawing/2014/main" id="{F55E01B1-8857-4F63-9FAF-BC03ED763EFF}"/>
              </a:ext>
            </a:extLst>
          </p:cNvPr>
          <p:cNvPicPr>
            <a:picLocks noChangeAspect="1"/>
          </p:cNvPicPr>
          <p:nvPr/>
        </p:nvPicPr>
        <p:blipFill>
          <a:blip r:embed="rId6"/>
          <a:stretch>
            <a:fillRect/>
          </a:stretch>
        </p:blipFill>
        <p:spPr>
          <a:xfrm>
            <a:off x="4314235" y="4467880"/>
            <a:ext cx="3246845" cy="2157984"/>
          </a:xfrm>
          <a:prstGeom prst="rect">
            <a:avLst/>
          </a:prstGeom>
        </p:spPr>
      </p:pic>
      <p:pic>
        <p:nvPicPr>
          <p:cNvPr id="20" name="Picture 19">
            <a:extLst>
              <a:ext uri="{FF2B5EF4-FFF2-40B4-BE49-F238E27FC236}">
                <a16:creationId xmlns:a16="http://schemas.microsoft.com/office/drawing/2014/main" id="{493A3E2A-D690-40E0-9F65-811A3B5BC26E}"/>
              </a:ext>
            </a:extLst>
          </p:cNvPr>
          <p:cNvPicPr>
            <a:picLocks noChangeAspect="1"/>
          </p:cNvPicPr>
          <p:nvPr/>
        </p:nvPicPr>
        <p:blipFill>
          <a:blip r:embed="rId7"/>
          <a:stretch>
            <a:fillRect/>
          </a:stretch>
        </p:blipFill>
        <p:spPr>
          <a:xfrm>
            <a:off x="523554" y="4467880"/>
            <a:ext cx="3246845" cy="2157984"/>
          </a:xfrm>
          <a:prstGeom prst="rect">
            <a:avLst/>
          </a:prstGeom>
        </p:spPr>
      </p:pic>
    </p:spTree>
    <p:extLst>
      <p:ext uri="{BB962C8B-B14F-4D97-AF65-F5344CB8AC3E}">
        <p14:creationId xmlns:p14="http://schemas.microsoft.com/office/powerpoint/2010/main" val="1255732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3C97-E356-4FF9-AED5-879B8F991C1B}"/>
              </a:ext>
            </a:extLst>
          </p:cNvPr>
          <p:cNvSpPr>
            <a:spLocks noGrp="1"/>
          </p:cNvSpPr>
          <p:nvPr>
            <p:ph type="title"/>
          </p:nvPr>
        </p:nvSpPr>
        <p:spPr/>
        <p:txBody>
          <a:bodyPr/>
          <a:lstStyle/>
          <a:p>
            <a:r>
              <a:rPr lang="en-US" dirty="0"/>
              <a:t>Results – Flood and Flash flood hazard map</a:t>
            </a:r>
          </a:p>
        </p:txBody>
      </p:sp>
      <p:pic>
        <p:nvPicPr>
          <p:cNvPr id="21" name="Picture 20">
            <a:extLst>
              <a:ext uri="{FF2B5EF4-FFF2-40B4-BE49-F238E27FC236}">
                <a16:creationId xmlns:a16="http://schemas.microsoft.com/office/drawing/2014/main" id="{688C3DCB-4995-4D2A-A9F4-DF7AD31EB4F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530769" y="1367566"/>
            <a:ext cx="7130462" cy="5041806"/>
          </a:xfrm>
          <a:prstGeom prst="rect">
            <a:avLst/>
          </a:prstGeom>
        </p:spPr>
      </p:pic>
    </p:spTree>
    <p:extLst>
      <p:ext uri="{BB962C8B-B14F-4D97-AF65-F5344CB8AC3E}">
        <p14:creationId xmlns:p14="http://schemas.microsoft.com/office/powerpoint/2010/main" val="266584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1994772" y="621930"/>
            <a:ext cx="8202452"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DISCUSSION</a:t>
            </a:r>
          </a:p>
        </p:txBody>
      </p:sp>
      <p:pic>
        <p:nvPicPr>
          <p:cNvPr id="7" name="Picture 6" descr="A picture containing cake, sitting, fruit, small&#10;&#10;Description automatically generated">
            <a:extLst>
              <a:ext uri="{FF2B5EF4-FFF2-40B4-BE49-F238E27FC236}">
                <a16:creationId xmlns:a16="http://schemas.microsoft.com/office/drawing/2014/main" id="{B3BE714E-ED5E-4536-A4DF-CB701F42DDF7}"/>
              </a:ext>
            </a:extLst>
          </p:cNvPr>
          <p:cNvPicPr>
            <a:picLocks noChangeAspect="1"/>
          </p:cNvPicPr>
          <p:nvPr/>
        </p:nvPicPr>
        <p:blipFill>
          <a:blip r:embed="rId3"/>
          <a:stretch>
            <a:fillRect/>
          </a:stretch>
        </p:blipFill>
        <p:spPr>
          <a:xfrm>
            <a:off x="3145180" y="2518371"/>
            <a:ext cx="5633192" cy="3968840"/>
          </a:xfrm>
          <a:prstGeom prst="rect">
            <a:avLst/>
          </a:prstGeom>
        </p:spPr>
      </p:pic>
    </p:spTree>
    <p:extLst>
      <p:ext uri="{BB962C8B-B14F-4D97-AF65-F5344CB8AC3E}">
        <p14:creationId xmlns:p14="http://schemas.microsoft.com/office/powerpoint/2010/main" val="40187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Discussion</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570370"/>
            <a:ext cx="4712634" cy="3405940"/>
          </a:xfrm>
        </p:spPr>
        <p:txBody>
          <a:bodyPr>
            <a:normAutofit fontScale="92500"/>
          </a:bodyPr>
          <a:lstStyle/>
          <a:p>
            <a:pPr marL="457200" lvl="1" indent="-47625">
              <a:lnSpc>
                <a:spcPts val="1800"/>
              </a:lnSpc>
            </a:pPr>
            <a:r>
              <a:rPr lang="en-US" dirty="0"/>
              <a:t>This study has shown that it possible to create flood / flash-flood hazard maps using statistical models, machine learning and their hybrid ensemble.  Creating such maps or developing new models / methodologies represent a useful tool for both local and national authorities to assess the zones vulnerable to such types of natural hazards.</a:t>
            </a:r>
          </a:p>
          <a:p>
            <a:pPr marL="457200" lvl="1" indent="-47625">
              <a:lnSpc>
                <a:spcPts val="1800"/>
              </a:lnSpc>
            </a:pPr>
            <a:r>
              <a:rPr lang="en-US" dirty="0"/>
              <a:t>The present research uses open-source data with a spatial resolution of 25 m, a resolution which does not affect the relevance of the results. The potential “limitations” of the research, would come of course from the spatial resolution of the data, but considering other previous studies which have used data with a less detailed resolution of 100 m, the results of the present study could be used by local authorities. </a:t>
            </a:r>
          </a:p>
        </p:txBody>
      </p:sp>
      <p:pic>
        <p:nvPicPr>
          <p:cNvPr id="7" name="Picture 6" descr="A picture containing sitting, table, black, white&#10;&#10;Description automatically generated">
            <a:extLst>
              <a:ext uri="{FF2B5EF4-FFF2-40B4-BE49-F238E27FC236}">
                <a16:creationId xmlns:a16="http://schemas.microsoft.com/office/drawing/2014/main" id="{2BB5B8C8-47CC-46EF-9816-7480C94D9635}"/>
              </a:ext>
            </a:extLst>
          </p:cNvPr>
          <p:cNvPicPr>
            <a:picLocks noChangeAspect="1"/>
          </p:cNvPicPr>
          <p:nvPr/>
        </p:nvPicPr>
        <p:blipFill>
          <a:blip r:embed="rId2"/>
          <a:stretch>
            <a:fillRect/>
          </a:stretch>
        </p:blipFill>
        <p:spPr>
          <a:xfrm>
            <a:off x="7332189" y="1420064"/>
            <a:ext cx="4255377" cy="4255377"/>
          </a:xfrm>
          <a:prstGeom prst="rect">
            <a:avLst/>
          </a:prstGeom>
        </p:spPr>
      </p:pic>
    </p:spTree>
    <p:extLst>
      <p:ext uri="{BB962C8B-B14F-4D97-AF65-F5344CB8AC3E}">
        <p14:creationId xmlns:p14="http://schemas.microsoft.com/office/powerpoint/2010/main" val="358819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886649" y="589143"/>
            <a:ext cx="10418700"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INTRODUCTION</a:t>
            </a:r>
          </a:p>
        </p:txBody>
      </p:sp>
      <p:pic>
        <p:nvPicPr>
          <p:cNvPr id="3" name="Picture 2" descr="A close up of a logo&#10;&#10;Description automatically generated">
            <a:extLst>
              <a:ext uri="{FF2B5EF4-FFF2-40B4-BE49-F238E27FC236}">
                <a16:creationId xmlns:a16="http://schemas.microsoft.com/office/drawing/2014/main" id="{1E51E106-6C3E-470B-996B-3A45C1C52466}"/>
              </a:ext>
            </a:extLst>
          </p:cNvPr>
          <p:cNvPicPr>
            <a:picLocks noChangeAspect="1"/>
          </p:cNvPicPr>
          <p:nvPr/>
        </p:nvPicPr>
        <p:blipFill>
          <a:blip r:embed="rId3"/>
          <a:stretch>
            <a:fillRect/>
          </a:stretch>
        </p:blipFill>
        <p:spPr>
          <a:xfrm>
            <a:off x="4577963" y="2787248"/>
            <a:ext cx="3036071" cy="3078747"/>
          </a:xfrm>
          <a:prstGeom prst="rect">
            <a:avLst/>
          </a:prstGeom>
        </p:spPr>
      </p:pic>
    </p:spTree>
    <p:extLst>
      <p:ext uri="{BB962C8B-B14F-4D97-AF65-F5344CB8AC3E}">
        <p14:creationId xmlns:p14="http://schemas.microsoft.com/office/powerpoint/2010/main" val="2429618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1293886" y="663875"/>
            <a:ext cx="9604227"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CONCLUSIONS</a:t>
            </a:r>
          </a:p>
        </p:txBody>
      </p:sp>
      <p:pic>
        <p:nvPicPr>
          <p:cNvPr id="3" name="Picture 2" descr="A picture containing sitting, table, colorful, holding&#10;&#10;Description automatically generated">
            <a:extLst>
              <a:ext uri="{FF2B5EF4-FFF2-40B4-BE49-F238E27FC236}">
                <a16:creationId xmlns:a16="http://schemas.microsoft.com/office/drawing/2014/main" id="{2463AA12-3844-4975-8171-59BE388985CE}"/>
              </a:ext>
            </a:extLst>
          </p:cNvPr>
          <p:cNvPicPr>
            <a:picLocks noChangeAspect="1"/>
          </p:cNvPicPr>
          <p:nvPr/>
        </p:nvPicPr>
        <p:blipFill>
          <a:blip r:embed="rId3"/>
          <a:stretch>
            <a:fillRect/>
          </a:stretch>
        </p:blipFill>
        <p:spPr>
          <a:xfrm>
            <a:off x="4114627" y="2377294"/>
            <a:ext cx="3962743" cy="3999323"/>
          </a:xfrm>
          <a:prstGeom prst="rect">
            <a:avLst/>
          </a:prstGeom>
        </p:spPr>
      </p:pic>
    </p:spTree>
    <p:extLst>
      <p:ext uri="{BB962C8B-B14F-4D97-AF65-F5344CB8AC3E}">
        <p14:creationId xmlns:p14="http://schemas.microsoft.com/office/powerpoint/2010/main" val="183085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Conclusions</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570369"/>
            <a:ext cx="5491566" cy="4497921"/>
          </a:xfrm>
        </p:spPr>
        <p:txBody>
          <a:bodyPr>
            <a:normAutofit/>
          </a:bodyPr>
          <a:lstStyle/>
          <a:p>
            <a:pPr marL="457200" lvl="1" indent="-47625">
              <a:lnSpc>
                <a:spcPts val="1800"/>
              </a:lnSpc>
            </a:pPr>
            <a:r>
              <a:rPr lang="en-US" dirty="0"/>
              <a:t>The methodology developed in this study was applied on the </a:t>
            </a:r>
            <a:r>
              <a:rPr lang="en-US" dirty="0" err="1"/>
              <a:t>Buzău</a:t>
            </a:r>
            <a:r>
              <a:rPr lang="en-US" dirty="0"/>
              <a:t> river catchment, known in Romania for being amongst the most affected catchments by these types of natural hazards. The methods used can be applied at a national level or on different river catchments, considering the increase  in intensity of the climatic events and anthropic activities which nevertheless have a direct impact in the generation of floods and flash-floods.</a:t>
            </a:r>
          </a:p>
          <a:p>
            <a:pPr marL="457200" lvl="1" indent="-47625">
              <a:lnSpc>
                <a:spcPts val="1800"/>
              </a:lnSpc>
            </a:pPr>
            <a:r>
              <a:rPr lang="en-US" dirty="0"/>
              <a:t>The study shows the importance in developing methodologies for assessing the areas vulnerable to floods and flash-floods as the climatic events tend to intensify and the everchanging land-use makes it imperative to develop new methodologies with new approaches and more importantly an ease in obtaining outputs.</a:t>
            </a:r>
          </a:p>
          <a:p>
            <a:pPr marL="457200" lvl="1" indent="-47625">
              <a:lnSpc>
                <a:spcPts val="1800"/>
              </a:lnSpc>
            </a:pPr>
            <a:r>
              <a:rPr lang="en-US" dirty="0"/>
              <a:t>A distributed hydrological model has the advantage of performing spatially refined simulations of hydrological components over a large area, thus increasing the accuracy of data gives us the possibility to run the models on a large scale, with low costs and maximum benefits.</a:t>
            </a:r>
          </a:p>
        </p:txBody>
      </p:sp>
      <p:pic>
        <p:nvPicPr>
          <p:cNvPr id="5" name="Picture 4" descr="A close up of a device&#10;&#10;Description automatically generated">
            <a:extLst>
              <a:ext uri="{FF2B5EF4-FFF2-40B4-BE49-F238E27FC236}">
                <a16:creationId xmlns:a16="http://schemas.microsoft.com/office/drawing/2014/main" id="{FB455219-4466-41BA-A34C-C2711C46EB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47" b="89499" l="9920" r="91421">
                        <a14:foregroundMark x1="90483" y1="47494" x2="90483" y2="47494"/>
                        <a14:foregroundMark x1="86729" y1="68496" x2="86729" y2="68496"/>
                        <a14:foregroundMark x1="90751" y1="42959" x2="90751" y2="46539"/>
                        <a14:foregroundMark x1="91019" y1="42959" x2="90751" y2="45107"/>
                        <a14:foregroundMark x1="90885" y1="42243" x2="90885" y2="42243"/>
                        <a14:foregroundMark x1="91153" y1="42005" x2="91153" y2="42005"/>
                        <a14:foregroundMark x1="90885" y1="42005" x2="90885" y2="42005"/>
                        <a14:foregroundMark x1="90777" y1="42243" x2="84316" y2="44630"/>
                        <a14:foregroundMark x1="91421" y1="42005" x2="90777" y2="42243"/>
                        <a14:backgroundMark x1="35791" y1="27208" x2="34048" y2="26492"/>
                        <a14:backgroundMark x1="34718" y1="27208" x2="31903" y2="22912"/>
                        <a14:backgroundMark x1="91823" y1="42243" x2="91823" y2="42243"/>
                        <a14:backgroundMark x1="91555" y1="42005" x2="91555" y2="42005"/>
                        <a14:backgroundMark x1="91421" y1="42005" x2="91421" y2="42005"/>
                      </a14:backgroundRemoval>
                    </a14:imgEffect>
                  </a14:imgLayer>
                </a14:imgProps>
              </a:ext>
            </a:extLst>
          </a:blip>
          <a:stretch>
            <a:fillRect/>
          </a:stretch>
        </p:blipFill>
        <p:spPr>
          <a:xfrm>
            <a:off x="5523530" y="1413737"/>
            <a:ext cx="6064036" cy="3405940"/>
          </a:xfrm>
          <a:prstGeom prst="rect">
            <a:avLst/>
          </a:prstGeom>
        </p:spPr>
      </p:pic>
    </p:spTree>
    <p:extLst>
      <p:ext uri="{BB962C8B-B14F-4D97-AF65-F5344CB8AC3E}">
        <p14:creationId xmlns:p14="http://schemas.microsoft.com/office/powerpoint/2010/main" val="168736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21208" y="1536192"/>
            <a:ext cx="6876288" cy="640080"/>
          </a:xfrm>
        </p:spPr>
        <p:txBody>
          <a:bodyPr>
            <a:normAutofit/>
          </a:bodyPr>
          <a:lstStyle/>
          <a:p>
            <a:r>
              <a:rPr lang="en-US" dirty="0">
                <a:latin typeface="Segoe UI Light" panose="020B0502040204020203" pitchFamily="34" charset="0"/>
                <a:cs typeface="Segoe UI Light" panose="020B0502040204020203" pitchFamily="34" charset="0"/>
              </a:rPr>
              <a:t>Relevant references</a:t>
            </a:r>
          </a:p>
        </p:txBody>
      </p:sp>
      <p:sp>
        <p:nvSpPr>
          <p:cNvPr id="5" name="Tell Me Text" descr="Select the Tell Me button and type what you want to know.&#10;"/>
          <p:cNvSpPr>
            <a:spLocks noGrp="1"/>
          </p:cNvSpPr>
          <p:nvPr>
            <p:ph sz="half" idx="4294967295"/>
          </p:nvPr>
        </p:nvSpPr>
        <p:spPr>
          <a:xfrm>
            <a:off x="521208" y="2679616"/>
            <a:ext cx="7766738" cy="3721183"/>
          </a:xfrm>
        </p:spPr>
        <p:txBody>
          <a:bodyPr>
            <a:noAutofit/>
          </a:bodyPr>
          <a:lstStyle/>
          <a:p>
            <a:pPr marL="342900" indent="-342900">
              <a:lnSpc>
                <a:spcPct val="150000"/>
              </a:lnSpc>
              <a:spcAft>
                <a:spcPts val="0"/>
              </a:spcAft>
              <a:buAutoNum type="arabicPeriod"/>
            </a:pPr>
            <a:r>
              <a:rPr lang="en-US" sz="1100" dirty="0" err="1">
                <a:latin typeface="Segoe UI Light" panose="020B0502040204020203" pitchFamily="34" charset="0"/>
                <a:cs typeface="Segoe UI Light" panose="020B0502040204020203" pitchFamily="34" charset="0"/>
              </a:rPr>
              <a:t>Costache</a:t>
            </a:r>
            <a:r>
              <a:rPr lang="en-US" sz="1100" dirty="0">
                <a:latin typeface="Segoe UI Light" panose="020B0502040204020203" pitchFamily="34" charset="0"/>
                <a:cs typeface="Segoe UI Light" panose="020B0502040204020203" pitchFamily="34" charset="0"/>
              </a:rPr>
              <a:t>, R., Flood Susceptibility Assessment by Using Bivariate Statistics and Machine Learning Models - A Useful Tool for Flood Risk Management, Water Resources Management, 2019, 10.1007/s11269-019-02301-z</a:t>
            </a:r>
          </a:p>
          <a:p>
            <a:pPr marL="342900" indent="-342900">
              <a:lnSpc>
                <a:spcPct val="150000"/>
              </a:lnSpc>
              <a:buFont typeface="Arial" panose="020B0604020202020204" pitchFamily="34" charset="0"/>
              <a:buAutoNum type="arabicPeriod"/>
            </a:pPr>
            <a:r>
              <a:rPr lang="en-US" sz="1100" dirty="0" err="1">
                <a:latin typeface="Segoe UI Light" panose="020B0502040204020203" pitchFamily="34" charset="0"/>
                <a:cs typeface="Segoe UI Light" panose="020B0502040204020203" pitchFamily="34" charset="0"/>
              </a:rPr>
              <a:t>Choubin</a:t>
            </a:r>
            <a:r>
              <a:rPr lang="en-US" sz="1100" dirty="0">
                <a:latin typeface="Segoe UI Light" panose="020B0502040204020203" pitchFamily="34" charset="0"/>
                <a:cs typeface="Segoe UI Light" panose="020B0502040204020203" pitchFamily="34" charset="0"/>
              </a:rPr>
              <a:t> et al., An ensemble prediction of flood susceptibility using multivariate discriminant analysis, classification and regression trees, and support vector machines, Science of the Total Environment, 2019, 10.1016/j.scitotenv.2018.10.064</a:t>
            </a:r>
          </a:p>
          <a:p>
            <a:pPr marL="342900" indent="-342900">
              <a:lnSpc>
                <a:spcPct val="150000"/>
              </a:lnSpc>
              <a:spcAft>
                <a:spcPts val="0"/>
              </a:spcAft>
              <a:buAutoNum type="arabicPeriod"/>
            </a:pPr>
            <a:r>
              <a:rPr lang="en-US" sz="1100" dirty="0" err="1">
                <a:latin typeface="Segoe UI Light" panose="020B0502040204020203" pitchFamily="34" charset="0"/>
                <a:cs typeface="Segoe UI Light" panose="020B0502040204020203" pitchFamily="34" charset="0"/>
              </a:rPr>
              <a:t>Mojaddadi</a:t>
            </a:r>
            <a:r>
              <a:rPr lang="en-US" sz="1100" dirty="0">
                <a:latin typeface="Segoe UI Light" panose="020B0502040204020203" pitchFamily="34" charset="0"/>
                <a:cs typeface="Segoe UI Light" panose="020B0502040204020203" pitchFamily="34" charset="0"/>
              </a:rPr>
              <a:t> et al., Ensemble machine-learning-based geospatial approach for flood risk assessment using multi-sensor remote-sensing data and GIS, Taylor &amp; Francis Online, Geomatics, Natural Hazards and Risk, 2017, 10.1080/19475705.2017.1294113</a:t>
            </a:r>
          </a:p>
          <a:p>
            <a:pPr marL="342900" indent="-342900">
              <a:lnSpc>
                <a:spcPct val="150000"/>
              </a:lnSpc>
              <a:spcAft>
                <a:spcPts val="0"/>
              </a:spcAft>
              <a:buAutoNum type="arabicPeriod"/>
            </a:pPr>
            <a:r>
              <a:rPr lang="en-US" sz="1100" dirty="0" err="1">
                <a:latin typeface="Segoe UI Light" panose="020B0502040204020203" pitchFamily="34" charset="0"/>
                <a:cs typeface="Segoe UI Light" panose="020B0502040204020203" pitchFamily="34" charset="0"/>
              </a:rPr>
              <a:t>Zaharia</a:t>
            </a:r>
            <a:r>
              <a:rPr lang="en-US" sz="1100" dirty="0">
                <a:latin typeface="Segoe UI Light" panose="020B0502040204020203" pitchFamily="34" charset="0"/>
                <a:cs typeface="Segoe UI Light" panose="020B0502040204020203" pitchFamily="34" charset="0"/>
              </a:rPr>
              <a:t> et al., Mapping flood and flooding potential indices: a methodological approach to identifying areas susceptible to flood and flooding risk. Case study: the Prahova catchment (Romania), Frontiers in Earth Science, 2017, 10.1007/s11707-017-0636-1</a:t>
            </a:r>
          </a:p>
          <a:p>
            <a:pPr marL="342900" indent="-342900">
              <a:lnSpc>
                <a:spcPts val="3600"/>
              </a:lnSpc>
              <a:spcAft>
                <a:spcPts val="0"/>
              </a:spcAft>
              <a:buAutoNum type="arabicPeriod"/>
            </a:pPr>
            <a:endParaRPr lang="en-US"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2185775" y="655486"/>
            <a:ext cx="8383186"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THANK YOU</a:t>
            </a:r>
          </a:p>
        </p:txBody>
      </p:sp>
      <mc:AlternateContent xmlns:mc="http://schemas.openxmlformats.org/markup-compatibility/2006" xmlns:am3d="http://schemas.microsoft.com/office/drawing/2017/model3d">
        <mc:Choice Requires="am3d">
          <p:graphicFrame>
            <p:nvGraphicFramePr>
              <p:cNvPr id="4" name="3D Model 3" descr="Landscape with Waterfall">
                <a:extLst>
                  <a:ext uri="{FF2B5EF4-FFF2-40B4-BE49-F238E27FC236}">
                    <a16:creationId xmlns:a16="http://schemas.microsoft.com/office/drawing/2014/main" id="{1C1B96E2-F5F2-4B7D-B166-517B48E2727A}"/>
                  </a:ext>
                </a:extLst>
              </p:cNvPr>
              <p:cNvGraphicFramePr>
                <a:graphicFrameLocks noChangeAspect="1"/>
              </p:cNvGraphicFramePr>
              <p:nvPr>
                <p:extLst>
                  <p:ext uri="{D42A27DB-BD31-4B8C-83A1-F6EECF244321}">
                    <p14:modId xmlns:p14="http://schemas.microsoft.com/office/powerpoint/2010/main" val="1057511111"/>
                  </p:ext>
                </p:extLst>
              </p:nvPr>
            </p:nvGraphicFramePr>
            <p:xfrm>
              <a:off x="3173766" y="2300159"/>
              <a:ext cx="6407203" cy="4179438"/>
            </p:xfrm>
            <a:graphic>
              <a:graphicData uri="http://schemas.microsoft.com/office/drawing/2017/model3d">
                <am3d:model3d r:embed="rId3">
                  <am3d:spPr>
                    <a:xfrm>
                      <a:off x="0" y="0"/>
                      <a:ext cx="6407203" cy="4179438"/>
                    </a:xfrm>
                    <a:prstGeom prst="rect">
                      <a:avLst/>
                    </a:prstGeom>
                  </am3d:spPr>
                  <am3d:camera>
                    <am3d:pos x="0" y="0" z="68635681"/>
                    <am3d:up dx="0" dy="36000000" dz="0"/>
                    <am3d:lookAt x="0" y="0" z="0"/>
                    <am3d:perspective fov="2700000"/>
                  </am3d:camera>
                  <am3d:trans>
                    <am3d:meterPerModelUnit n="6205847" d="1000000"/>
                    <am3d:preTrans dx="642278" dy="-9268046" dz="3515223"/>
                    <am3d:scale>
                      <am3d:sx n="1000000" d="1000000"/>
                      <am3d:sy n="1000000" d="1000000"/>
                      <am3d:sz n="1000000" d="1000000"/>
                    </am3d:scale>
                    <am3d:rot ax="1808891" ay="-324610" az="-188064"/>
                    <am3d:postTrans dx="0" dy="0" dz="0"/>
                  </am3d:trans>
                  <am3d:raster rName="Office3DRenderer" rVer="16.0.8326">
                    <am3d:blip r:embed="rId4"/>
                  </am3d:raster>
                  <am3d:objViewport viewportSz="86540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Landscape with Waterfall">
                <a:extLst>
                  <a:ext uri="{FF2B5EF4-FFF2-40B4-BE49-F238E27FC236}">
                    <a16:creationId xmlns:a16="http://schemas.microsoft.com/office/drawing/2014/main" id="{1C1B96E2-F5F2-4B7D-B166-517B48E2727A}"/>
                  </a:ext>
                </a:extLst>
              </p:cNvPr>
              <p:cNvPicPr>
                <a:picLocks noGrp="1" noRot="1" noChangeAspect="1" noMove="1" noResize="1" noEditPoints="1" noAdjustHandles="1" noChangeArrowheads="1" noChangeShapeType="1" noCrop="1"/>
              </p:cNvPicPr>
              <p:nvPr/>
            </p:nvPicPr>
            <p:blipFill>
              <a:blip r:embed="rId5"/>
              <a:stretch>
                <a:fillRect/>
              </a:stretch>
            </p:blipFill>
            <p:spPr>
              <a:xfrm>
                <a:off x="3173766" y="2300159"/>
                <a:ext cx="6407203" cy="4179438"/>
              </a:xfrm>
              <a:prstGeom prst="rect">
                <a:avLst/>
              </a:prstGeom>
            </p:spPr>
          </p:pic>
        </mc:Fallback>
      </mc:AlternateContent>
    </p:spTree>
    <p:extLst>
      <p:ext uri="{BB962C8B-B14F-4D97-AF65-F5344CB8AC3E}">
        <p14:creationId xmlns:p14="http://schemas.microsoft.com/office/powerpoint/2010/main" val="19468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FD4D-5161-46CF-8E5C-B36508F35809}"/>
              </a:ext>
            </a:extLst>
          </p:cNvPr>
          <p:cNvSpPr>
            <a:spLocks noGrp="1"/>
          </p:cNvSpPr>
          <p:nvPr>
            <p:ph type="title"/>
          </p:nvPr>
        </p:nvSpPr>
        <p:spPr/>
        <p:txBody>
          <a:bodyPr/>
          <a:lstStyle/>
          <a:p>
            <a:r>
              <a:rPr lang="en-US" dirty="0"/>
              <a:t>Introduction</a:t>
            </a:r>
          </a:p>
        </p:txBody>
      </p:sp>
      <p:sp>
        <p:nvSpPr>
          <p:cNvPr id="7" name="Content Placeholder 17" descr="Duplicate this slide: Right-click the slide thumbnail and select Duplicate Slide.">
            <a:extLst>
              <a:ext uri="{FF2B5EF4-FFF2-40B4-BE49-F238E27FC236}">
                <a16:creationId xmlns:a16="http://schemas.microsoft.com/office/drawing/2014/main" id="{A5D11E1A-550F-4E54-82BE-B2019638DC80}"/>
              </a:ext>
            </a:extLst>
          </p:cNvPr>
          <p:cNvSpPr txBox="1">
            <a:spLocks/>
          </p:cNvSpPr>
          <p:nvPr/>
        </p:nvSpPr>
        <p:spPr>
          <a:xfrm>
            <a:off x="719556" y="1684393"/>
            <a:ext cx="6041971" cy="408566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importance of identifying the areas vulnerable for both floods and flash-floods is an important component of risk management. The assessment of vulnerable areas is a major challenge in the scientific world. Adaptation and mitigation have generally been treated as two separate issues, both in public politics and in practice, in which mitigation is seen as the attenuation of the cause, and studies of adaption look into dealing with the consequences of climate change.</a:t>
            </a:r>
          </a:p>
          <a:p>
            <a:pPr marL="0" indent="0">
              <a:buNone/>
            </a:pPr>
            <a:r>
              <a:rPr lang="en-US" dirty="0"/>
              <a:t>The aim of this study is to provide a methodology-oriented study of how to identify the areas vulnerable to floods and flash-floods in the catchment by computing two indices: the Flash-Flood Potential Index (FFPI) for the mountainous and the Sub-Carpathian areas, and the Flood Potential Index (FPI) for the low-altitude areas, using the frequency ratio (FR), a bivariate statistical model, the Multilayer Perceptron Neural Networks (MLP), and the ensemble model MLP–FR. </a:t>
            </a:r>
          </a:p>
          <a:p>
            <a:pPr marL="0" indent="0">
              <a:buNone/>
            </a:pPr>
            <a:r>
              <a:rPr lang="en-US" dirty="0"/>
              <a:t>The use of the two indices represents a preliminary step in creating flood vulnerability maps, which could represent an important tool for local authorities and a support for flood risk management policies.</a:t>
            </a:r>
          </a:p>
        </p:txBody>
      </p:sp>
      <p:pic>
        <p:nvPicPr>
          <p:cNvPr id="4" name="Picture 3" descr="A picture containing cake, table, grass, sitting&#10;&#10;Description automatically generated">
            <a:extLst>
              <a:ext uri="{FF2B5EF4-FFF2-40B4-BE49-F238E27FC236}">
                <a16:creationId xmlns:a16="http://schemas.microsoft.com/office/drawing/2014/main" id="{C169887B-6494-431D-898E-C0FEC35E2374}"/>
              </a:ext>
            </a:extLst>
          </p:cNvPr>
          <p:cNvPicPr>
            <a:picLocks noChangeAspect="1"/>
          </p:cNvPicPr>
          <p:nvPr/>
        </p:nvPicPr>
        <p:blipFill>
          <a:blip r:embed="rId2"/>
          <a:stretch>
            <a:fillRect/>
          </a:stretch>
        </p:blipFill>
        <p:spPr>
          <a:xfrm>
            <a:off x="7028075" y="1294713"/>
            <a:ext cx="4444369" cy="4865030"/>
          </a:xfrm>
          <a:prstGeom prst="rect">
            <a:avLst/>
          </a:prstGeom>
        </p:spPr>
      </p:pic>
    </p:spTree>
    <p:extLst>
      <p:ext uri="{BB962C8B-B14F-4D97-AF65-F5344CB8AC3E}">
        <p14:creationId xmlns:p14="http://schemas.microsoft.com/office/powerpoint/2010/main" val="115978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512618" y="730971"/>
            <a:ext cx="11166763" cy="11097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500" b="1" dirty="0">
                <a:solidFill>
                  <a:schemeClr val="bg1"/>
                </a:solidFill>
              </a:rPr>
              <a:t>STUDY AREA AND DATA</a:t>
            </a:r>
          </a:p>
        </p:txBody>
      </p:sp>
      <p:pic>
        <p:nvPicPr>
          <p:cNvPr id="4" name="Picture 3" descr="A picture containing sitting, box, table, food&#10;&#10;Description automatically generated">
            <a:extLst>
              <a:ext uri="{FF2B5EF4-FFF2-40B4-BE49-F238E27FC236}">
                <a16:creationId xmlns:a16="http://schemas.microsoft.com/office/drawing/2014/main" id="{612F10A4-71D0-4981-83C7-19C65667D6E0}"/>
              </a:ext>
            </a:extLst>
          </p:cNvPr>
          <p:cNvPicPr>
            <a:picLocks noChangeAspect="1"/>
          </p:cNvPicPr>
          <p:nvPr/>
        </p:nvPicPr>
        <p:blipFill>
          <a:blip r:embed="rId3"/>
          <a:stretch>
            <a:fillRect/>
          </a:stretch>
        </p:blipFill>
        <p:spPr>
          <a:xfrm>
            <a:off x="3840283" y="1447273"/>
            <a:ext cx="4511431" cy="5054022"/>
          </a:xfrm>
          <a:prstGeom prst="rect">
            <a:avLst/>
          </a:prstGeom>
        </p:spPr>
      </p:pic>
    </p:spTree>
    <p:extLst>
      <p:ext uri="{BB962C8B-B14F-4D97-AF65-F5344CB8AC3E}">
        <p14:creationId xmlns:p14="http://schemas.microsoft.com/office/powerpoint/2010/main" val="518567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Study Area</a:t>
            </a:r>
          </a:p>
        </p:txBody>
      </p:sp>
      <p:sp>
        <p:nvSpPr>
          <p:cNvPr id="4" name="Content Placeholder 17" descr="Duplicate this slide: Right-click the slide thumbnail and select Duplicate Slide.">
            <a:extLst>
              <a:ext uri="{FF2B5EF4-FFF2-40B4-BE49-F238E27FC236}">
                <a16:creationId xmlns:a16="http://schemas.microsoft.com/office/drawing/2014/main" id="{055BF5DE-08F5-4081-B2F5-CF8C17E572EF}"/>
              </a:ext>
            </a:extLst>
          </p:cNvPr>
          <p:cNvSpPr txBox="1">
            <a:spLocks/>
          </p:cNvSpPr>
          <p:nvPr/>
        </p:nvSpPr>
        <p:spPr>
          <a:xfrm>
            <a:off x="604433" y="1979558"/>
            <a:ext cx="4823243" cy="3687236"/>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present research represents a case study on the </a:t>
            </a:r>
            <a:r>
              <a:rPr lang="en-US" dirty="0" err="1"/>
              <a:t>Buzău</a:t>
            </a:r>
            <a:r>
              <a:rPr lang="en-US" dirty="0"/>
              <a:t> river catchment, one of the most affected regions by floods and flash-floods in Romania and was done by integrating bivariate statistical methods, machine learning techniques and GIS.</a:t>
            </a:r>
          </a:p>
          <a:p>
            <a:pPr marL="0" indent="0">
              <a:buNone/>
            </a:pPr>
            <a:r>
              <a:rPr lang="en-US" dirty="0"/>
              <a:t>The </a:t>
            </a:r>
            <a:r>
              <a:rPr lang="en-US" dirty="0" err="1"/>
              <a:t>Buzău</a:t>
            </a:r>
            <a:r>
              <a:rPr lang="en-US" dirty="0"/>
              <a:t> river catchment is located in the south-eastern part of Romania at the cross between the historical regions of </a:t>
            </a:r>
            <a:r>
              <a:rPr lang="en-US" dirty="0" err="1"/>
              <a:t>Muntenia</a:t>
            </a:r>
            <a:r>
              <a:rPr lang="en-US" dirty="0"/>
              <a:t> and Moldova and is a left tributary of the Siret river having  a total surface of 5264 km</a:t>
            </a:r>
            <a:r>
              <a:rPr lang="en-US" baseline="30000" dirty="0"/>
              <a:t>2</a:t>
            </a:r>
            <a:r>
              <a:rPr lang="en-US" dirty="0"/>
              <a:t>. The catchment overlaps 5 counties, </a:t>
            </a:r>
            <a:r>
              <a:rPr lang="en-US" dirty="0" err="1"/>
              <a:t>Brașov</a:t>
            </a:r>
            <a:r>
              <a:rPr lang="en-US" dirty="0"/>
              <a:t>, Covasna, Prahova, </a:t>
            </a:r>
            <a:r>
              <a:rPr lang="en-US" dirty="0" err="1"/>
              <a:t>Buzău</a:t>
            </a:r>
            <a:r>
              <a:rPr lang="en-US" dirty="0"/>
              <a:t> and </a:t>
            </a:r>
            <a:r>
              <a:rPr lang="en-US" dirty="0" err="1"/>
              <a:t>Brăila</a:t>
            </a:r>
            <a:r>
              <a:rPr lang="en-US" dirty="0"/>
              <a:t> and 116 territorial-administrative units. The </a:t>
            </a:r>
            <a:r>
              <a:rPr lang="en-US" dirty="0" err="1"/>
              <a:t>Buzău</a:t>
            </a:r>
            <a:r>
              <a:rPr lang="en-US" dirty="0"/>
              <a:t> river springs from the </a:t>
            </a:r>
            <a:r>
              <a:rPr lang="en-US" dirty="0" err="1"/>
              <a:t>Ciucaș</a:t>
            </a:r>
            <a:r>
              <a:rPr lang="en-US" dirty="0"/>
              <a:t> Mountains, located in the Curvature Carpathians, a southern group of the Eastern Carpathians, and has a total length of 302 km</a:t>
            </a:r>
          </a:p>
        </p:txBody>
      </p:sp>
      <p:pic>
        <p:nvPicPr>
          <p:cNvPr id="5" name="Picture 4" descr="A close up of a map&#10;&#10;Description automatically generated">
            <a:extLst>
              <a:ext uri="{FF2B5EF4-FFF2-40B4-BE49-F238E27FC236}">
                <a16:creationId xmlns:a16="http://schemas.microsoft.com/office/drawing/2014/main" id="{C43B69F8-917D-4E14-B97F-3CE688F9C1F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71626" y="1706078"/>
            <a:ext cx="5615940" cy="3970655"/>
          </a:xfrm>
          <a:prstGeom prst="rect">
            <a:avLst/>
          </a:prstGeom>
        </p:spPr>
      </p:pic>
    </p:spTree>
    <p:extLst>
      <p:ext uri="{BB962C8B-B14F-4D97-AF65-F5344CB8AC3E}">
        <p14:creationId xmlns:p14="http://schemas.microsoft.com/office/powerpoint/2010/main" val="1997439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Study Area</a:t>
            </a:r>
          </a:p>
        </p:txBody>
      </p:sp>
      <p:sp>
        <p:nvSpPr>
          <p:cNvPr id="4" name="Content Placeholder 17" descr="Duplicate this slide: Right-click the slide thumbnail and select Duplicate Slide.">
            <a:extLst>
              <a:ext uri="{FF2B5EF4-FFF2-40B4-BE49-F238E27FC236}">
                <a16:creationId xmlns:a16="http://schemas.microsoft.com/office/drawing/2014/main" id="{055BF5DE-08F5-4081-B2F5-CF8C17E572EF}"/>
              </a:ext>
            </a:extLst>
          </p:cNvPr>
          <p:cNvSpPr txBox="1">
            <a:spLocks/>
          </p:cNvSpPr>
          <p:nvPr/>
        </p:nvSpPr>
        <p:spPr>
          <a:xfrm>
            <a:off x="604434" y="1660776"/>
            <a:ext cx="4823243" cy="442981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present study proposes the use of 14 flood conditioning variables, used to compute the Flood Potential Index (FPI), and 13 flash-flood conditioning variables, used to compute the Flash-Flood Potential Index (FFPI). </a:t>
            </a:r>
          </a:p>
          <a:p>
            <a:pPr marL="0" indent="0">
              <a:buNone/>
            </a:pPr>
            <a:r>
              <a:rPr lang="en-US" dirty="0"/>
              <a:t>The 14 variables used for the FPI are as follows: slope, elevation, hydrological soil groups (HSG), slope aspect, elevation above channel (</a:t>
            </a:r>
            <a:r>
              <a:rPr lang="en-US" dirty="0" err="1"/>
              <a:t>EaC</a:t>
            </a:r>
            <a:r>
              <a:rPr lang="en-US" dirty="0"/>
              <a:t>), distance from rivers (</a:t>
            </a:r>
            <a:r>
              <a:rPr lang="en-US" dirty="0" err="1"/>
              <a:t>DfR</a:t>
            </a:r>
            <a:r>
              <a:rPr lang="en-US" dirty="0"/>
              <a:t>), saturated hydraulic conductivity (SHC), land-use, drainage density (DD), plan curvature (PLC), Topographic Position Index (TPI), Topographic Wetness Index (TWI), multi-annual precipitations (</a:t>
            </a:r>
            <a:r>
              <a:rPr lang="en-US" dirty="0" err="1"/>
              <a:t>MaP</a:t>
            </a:r>
            <a:r>
              <a:rPr lang="en-US" dirty="0"/>
              <a:t>) and the Convergence Index (CI).</a:t>
            </a:r>
          </a:p>
          <a:p>
            <a:pPr marL="0" indent="0">
              <a:buNone/>
            </a:pPr>
            <a:r>
              <a:rPr lang="en-US" dirty="0"/>
              <a:t>The 13 variables used for the FFPI are as follows: slope, profile curvature (PC), HSG, slope aspect, slope length and steepness factor (L-S), Curve number (CN), CI, land-use, soil erodibility by water (SEW), DD, TPI, TWI, and </a:t>
            </a:r>
            <a:r>
              <a:rPr lang="en-US" dirty="0" err="1"/>
              <a:t>MaP</a:t>
            </a:r>
            <a:r>
              <a:rPr lang="en-US" dirty="0"/>
              <a:t>.</a:t>
            </a:r>
          </a:p>
        </p:txBody>
      </p:sp>
      <p:pic>
        <p:nvPicPr>
          <p:cNvPr id="6" name="Picture 5" descr="A close up of a box&#10;&#10;Description automatically generated">
            <a:extLst>
              <a:ext uri="{FF2B5EF4-FFF2-40B4-BE49-F238E27FC236}">
                <a16:creationId xmlns:a16="http://schemas.microsoft.com/office/drawing/2014/main" id="{5F7B65F6-2FA9-4267-8DB0-9A7FB0EF166C}"/>
              </a:ext>
            </a:extLst>
          </p:cNvPr>
          <p:cNvPicPr>
            <a:picLocks noChangeAspect="1"/>
          </p:cNvPicPr>
          <p:nvPr/>
        </p:nvPicPr>
        <p:blipFill>
          <a:blip r:embed="rId2"/>
          <a:stretch>
            <a:fillRect/>
          </a:stretch>
        </p:blipFill>
        <p:spPr>
          <a:xfrm>
            <a:off x="5658678" y="421974"/>
            <a:ext cx="6381818" cy="6014052"/>
          </a:xfrm>
          <a:prstGeom prst="rect">
            <a:avLst/>
          </a:prstGeom>
        </p:spPr>
      </p:pic>
    </p:spTree>
    <p:extLst>
      <p:ext uri="{BB962C8B-B14F-4D97-AF65-F5344CB8AC3E}">
        <p14:creationId xmlns:p14="http://schemas.microsoft.com/office/powerpoint/2010/main" val="304138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EA63C0EA-793B-4233-86E8-078B334143D6}"/>
              </a:ext>
            </a:extLst>
          </p:cNvPr>
          <p:cNvSpPr txBox="1">
            <a:spLocks/>
          </p:cNvSpPr>
          <p:nvPr/>
        </p:nvSpPr>
        <p:spPr>
          <a:xfrm>
            <a:off x="868312" y="605921"/>
            <a:ext cx="10455372" cy="1432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0" b="1" dirty="0">
                <a:solidFill>
                  <a:schemeClr val="bg1"/>
                </a:solidFill>
              </a:rPr>
              <a:t>METHODOLOGY</a:t>
            </a:r>
          </a:p>
        </p:txBody>
      </p:sp>
      <p:pic>
        <p:nvPicPr>
          <p:cNvPr id="4" name="Picture 3" descr="A picture containing small, sitting, plastic, table&#10;&#10;Description automatically generated">
            <a:extLst>
              <a:ext uri="{FF2B5EF4-FFF2-40B4-BE49-F238E27FC236}">
                <a16:creationId xmlns:a16="http://schemas.microsoft.com/office/drawing/2014/main" id="{90251EA3-72D7-497D-87C0-E695AA2D786C}"/>
              </a:ext>
            </a:extLst>
          </p:cNvPr>
          <p:cNvPicPr>
            <a:picLocks noChangeAspect="1"/>
          </p:cNvPicPr>
          <p:nvPr/>
        </p:nvPicPr>
        <p:blipFill>
          <a:blip r:embed="rId3"/>
          <a:stretch>
            <a:fillRect/>
          </a:stretch>
        </p:blipFill>
        <p:spPr>
          <a:xfrm>
            <a:off x="4669410" y="2681240"/>
            <a:ext cx="2853175" cy="3072650"/>
          </a:xfrm>
          <a:prstGeom prst="rect">
            <a:avLst/>
          </a:prstGeom>
        </p:spPr>
      </p:pic>
    </p:spTree>
    <p:extLst>
      <p:ext uri="{BB962C8B-B14F-4D97-AF65-F5344CB8AC3E}">
        <p14:creationId xmlns:p14="http://schemas.microsoft.com/office/powerpoint/2010/main" val="3445718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4" y="1604210"/>
            <a:ext cx="4712634" cy="4805161"/>
          </a:xfrm>
        </p:spPr>
        <p:txBody>
          <a:bodyPr>
            <a:normAutofit/>
          </a:bodyPr>
          <a:lstStyle/>
          <a:p>
            <a:r>
              <a:rPr lang="en-US" sz="1800" b="1" dirty="0"/>
              <a:t>Frequency Ratio model (FR)</a:t>
            </a:r>
          </a:p>
          <a:p>
            <a:pPr marL="457200" lvl="1" indent="-47625">
              <a:lnSpc>
                <a:spcPts val="1800"/>
              </a:lnSpc>
            </a:pPr>
            <a:r>
              <a:rPr lang="en-US" dirty="0"/>
              <a:t>The Frequency Ratio (FR) bivariate statistical model is widely used in research especially for landslide and flood hazard mapping. The FR is used to determine the ratio of an area where a phenomenon is present or not and the probability ratio of an occurrence to a non-occurrence. The ratio is determined based on the relationship between the spatialized geographical factors and the flood or flash-flood locations. The high prediction ratio (PR) values show that a factor has a high influence on triggering a certain type of phenomenon. The PR was calculated based on the spatial association of each variable within the training dataset and was determined through the following equation:</a:t>
            </a:r>
          </a:p>
          <a:p>
            <a:pPr marL="457200" lvl="1" indent="-47625">
              <a:lnSpc>
                <a:spcPts val="1800"/>
              </a:lnSpc>
            </a:pPr>
            <a:r>
              <a:rPr lang="en-US" dirty="0"/>
              <a:t> where </a:t>
            </a:r>
            <a:r>
              <a:rPr lang="en-US" i="1" dirty="0"/>
              <a:t>PR</a:t>
            </a:r>
            <a:r>
              <a:rPr lang="en-US" dirty="0"/>
              <a:t> is the prediction ratio of each variable and </a:t>
            </a:r>
            <a:r>
              <a:rPr lang="en-US" i="1" dirty="0"/>
              <a:t>SA</a:t>
            </a:r>
            <a:r>
              <a:rPr lang="en-US" dirty="0"/>
              <a:t> represents the maximum and the minimum spatial association.  </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5B2BA1E-BDCF-4BAE-A8FE-3F52B8393329}"/>
                  </a:ext>
                </a:extLst>
              </p:cNvPr>
              <p:cNvSpPr/>
              <p:nvPr/>
            </p:nvSpPr>
            <p:spPr>
              <a:xfrm>
                <a:off x="6001369" y="3116368"/>
                <a:ext cx="5312416" cy="1131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𝑃𝑅</m:t>
                      </m:r>
                      <m:r>
                        <a:rPr lang="en-US" sz="3200" i="1">
                          <a:latin typeface="Cambria Math" panose="02040503050406030204" pitchFamily="18" charset="0"/>
                        </a:rPr>
                        <m:t>=</m:t>
                      </m:r>
                      <m:f>
                        <m:fPr>
                          <m:ctrlPr>
                            <a:rPr lang="en-US" sz="3200" i="1">
                              <a:latin typeface="Cambria Math" panose="02040503050406030204" pitchFamily="18" charset="0"/>
                            </a:rPr>
                          </m:ctrlPr>
                        </m:fPr>
                        <m:num>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𝑆𝐴</m:t>
                                  </m:r>
                                </m:e>
                                <m:sub>
                                  <m:r>
                                    <a:rPr lang="en-US" sz="3200" i="1">
                                      <a:latin typeface="Cambria Math" panose="02040503050406030204" pitchFamily="18" charset="0"/>
                                    </a:rPr>
                                    <m:t>𝑚𝑎𝑥</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𝑆𝐴</m:t>
                                  </m:r>
                                </m:e>
                                <m:sub>
                                  <m:r>
                                    <a:rPr lang="en-US" sz="3200" i="1">
                                      <a:latin typeface="Cambria Math" panose="02040503050406030204" pitchFamily="18" charset="0"/>
                                    </a:rPr>
                                    <m:t>𝑚𝑖𝑛</m:t>
                                  </m:r>
                                </m:sub>
                              </m:sSub>
                            </m:e>
                          </m:d>
                        </m:num>
                        <m:den>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𝑆𝐴</m:t>
                                  </m:r>
                                </m:e>
                                <m:sub>
                                  <m:r>
                                    <a:rPr lang="en-US" sz="3200" i="1">
                                      <a:latin typeface="Cambria Math" panose="02040503050406030204" pitchFamily="18" charset="0"/>
                                    </a:rPr>
                                    <m:t>𝑚𝑎𝑥</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𝑆𝐴</m:t>
                                  </m:r>
                                </m:e>
                                <m:sub>
                                  <m:r>
                                    <a:rPr lang="en-US" sz="3200" i="1">
                                      <a:latin typeface="Cambria Math" panose="02040503050406030204" pitchFamily="18" charset="0"/>
                                    </a:rPr>
                                    <m:t>𝑚𝑖𝑛</m:t>
                                  </m:r>
                                </m:sub>
                              </m:sSub>
                            </m:e>
                          </m:d>
                          <m:r>
                            <a:rPr lang="en-US" sz="3200" i="1">
                              <a:latin typeface="Cambria Math" panose="02040503050406030204" pitchFamily="18" charset="0"/>
                            </a:rPr>
                            <m:t> </m:t>
                          </m:r>
                          <m:r>
                            <a:rPr lang="en-US" sz="3200" i="1">
                              <a:latin typeface="Cambria Math" panose="02040503050406030204" pitchFamily="18" charset="0"/>
                            </a:rPr>
                            <m:t>𝑚𝑖𝑛</m:t>
                          </m:r>
                        </m:den>
                      </m:f>
                    </m:oMath>
                  </m:oMathPara>
                </a14:m>
                <a:endParaRPr lang="en-US" sz="3200" i="1" dirty="0"/>
              </a:p>
            </p:txBody>
          </p:sp>
        </mc:Choice>
        <mc:Fallback xmlns="">
          <p:sp>
            <p:nvSpPr>
              <p:cNvPr id="12" name="Rectangle 11">
                <a:extLst>
                  <a:ext uri="{FF2B5EF4-FFF2-40B4-BE49-F238E27FC236}">
                    <a16:creationId xmlns:a16="http://schemas.microsoft.com/office/drawing/2014/main" id="{B5B2BA1E-BDCF-4BAE-A8FE-3F52B8393329}"/>
                  </a:ext>
                </a:extLst>
              </p:cNvPr>
              <p:cNvSpPr>
                <a:spLocks noRot="1" noChangeAspect="1" noMove="1" noResize="1" noEditPoints="1" noAdjustHandles="1" noChangeArrowheads="1" noChangeShapeType="1" noTextEdit="1"/>
              </p:cNvSpPr>
              <p:nvPr/>
            </p:nvSpPr>
            <p:spPr>
              <a:xfrm>
                <a:off x="6001369" y="3116368"/>
                <a:ext cx="5312416" cy="113120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5920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Methodology</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3" y="1604211"/>
            <a:ext cx="10983131" cy="1695250"/>
          </a:xfrm>
        </p:spPr>
        <p:txBody>
          <a:bodyPr>
            <a:normAutofit/>
          </a:bodyPr>
          <a:lstStyle/>
          <a:p>
            <a:r>
              <a:rPr lang="en-US" sz="1800" b="1" dirty="0"/>
              <a:t>Frequency Ratio model (FR)</a:t>
            </a:r>
          </a:p>
          <a:p>
            <a:pPr marL="461963" lvl="1" indent="-47625">
              <a:lnSpc>
                <a:spcPts val="1800"/>
              </a:lnSpc>
            </a:pPr>
            <a:r>
              <a:rPr lang="en-US" dirty="0"/>
              <a:t>Each raster of the flash-flood conditioning variables was reclassified based on the relative frequency values, which were determined as follows:</a:t>
            </a:r>
          </a:p>
          <a:p>
            <a:pPr marL="457200" lvl="1" indent="-47625">
              <a:lnSpc>
                <a:spcPts val="1800"/>
              </a:lnSpc>
            </a:pPr>
            <a:r>
              <a:rPr lang="en-US" dirty="0"/>
              <a:t> </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A37865D-DA45-4A79-A27D-69AF655B7AE6}"/>
                  </a:ext>
                </a:extLst>
              </p:cNvPr>
              <p:cNvSpPr/>
              <p:nvPr/>
            </p:nvSpPr>
            <p:spPr>
              <a:xfrm>
                <a:off x="5445082" y="2641780"/>
                <a:ext cx="1301831"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𝑅𝐹</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0">
                                  <a:latin typeface="Cambria Math" panose="02040503050406030204" pitchFamily="18" charset="0"/>
                                </a:rPr>
                                <m:t>+</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𝑡𝑜𝑡</m:t>
                              </m:r>
                            </m:sub>
                          </m:sSub>
                        </m:den>
                      </m:f>
                    </m:oMath>
                  </m:oMathPara>
                </a14:m>
                <a:endParaRPr lang="en-US" dirty="0"/>
              </a:p>
            </p:txBody>
          </p:sp>
        </mc:Choice>
        <mc:Fallback xmlns="">
          <p:sp>
            <p:nvSpPr>
              <p:cNvPr id="13" name="Rectangle 12">
                <a:extLst>
                  <a:ext uri="{FF2B5EF4-FFF2-40B4-BE49-F238E27FC236}">
                    <a16:creationId xmlns:a16="http://schemas.microsoft.com/office/drawing/2014/main" id="{8A37865D-DA45-4A79-A27D-69AF655B7AE6}"/>
                  </a:ext>
                </a:extLst>
              </p:cNvPr>
              <p:cNvSpPr>
                <a:spLocks noRot="1" noChangeAspect="1" noMove="1" noResize="1" noEditPoints="1" noAdjustHandles="1" noChangeArrowheads="1" noChangeShapeType="1" noTextEdit="1"/>
              </p:cNvSpPr>
              <p:nvPr/>
            </p:nvSpPr>
            <p:spPr>
              <a:xfrm>
                <a:off x="5445082" y="2641780"/>
                <a:ext cx="1301831" cy="657681"/>
              </a:xfrm>
              <a:prstGeom prst="rect">
                <a:avLst/>
              </a:prstGeom>
              <a:blipFill>
                <a:blip r:embed="rId2"/>
                <a:stretch>
                  <a:fillRect/>
                </a:stretch>
              </a:blipFill>
            </p:spPr>
            <p:txBody>
              <a:bodyPr/>
              <a:lstStyle/>
              <a:p>
                <a:r>
                  <a:rPr lang="en-US">
                    <a:noFill/>
                  </a:rPr>
                  <a:t> </a:t>
                </a:r>
              </a:p>
            </p:txBody>
          </p:sp>
        </mc:Fallback>
      </mc:AlternateContent>
      <p:sp>
        <p:nvSpPr>
          <p:cNvPr id="15" name="Content Placeholder 1">
            <a:extLst>
              <a:ext uri="{FF2B5EF4-FFF2-40B4-BE49-F238E27FC236}">
                <a16:creationId xmlns:a16="http://schemas.microsoft.com/office/drawing/2014/main" id="{9C9359D7-37BC-470F-85BC-3CE5E0E946FC}"/>
              </a:ext>
            </a:extLst>
          </p:cNvPr>
          <p:cNvSpPr txBox="1">
            <a:spLocks/>
          </p:cNvSpPr>
          <p:nvPr/>
        </p:nvSpPr>
        <p:spPr>
          <a:xfrm>
            <a:off x="1044770" y="3774137"/>
            <a:ext cx="10542794" cy="12243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638" indent="7938"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where </a:t>
            </a:r>
            <a:r>
              <a:rPr lang="en-US" i="1" dirty="0"/>
              <a:t>RF</a:t>
            </a:r>
            <a:r>
              <a:rPr lang="en-US" dirty="0"/>
              <a:t> is the relative frequency, </a:t>
            </a:r>
            <a:r>
              <a:rPr lang="en-US" i="1" dirty="0"/>
              <a:t>R</a:t>
            </a:r>
            <a:r>
              <a:rPr lang="en-US" i="1" baseline="-25000" dirty="0"/>
              <a:t>+</a:t>
            </a:r>
            <a:r>
              <a:rPr lang="en-US" dirty="0"/>
              <a:t> is the Ratio (+) or the positive ratio and </a:t>
            </a:r>
            <a:r>
              <a:rPr lang="en-US" i="1" dirty="0" err="1"/>
              <a:t>R</a:t>
            </a:r>
            <a:r>
              <a:rPr lang="en-US" i="1" baseline="-25000" dirty="0" err="1"/>
              <a:t>tot</a:t>
            </a:r>
            <a:r>
              <a:rPr lang="en-US" dirty="0"/>
              <a:t> represents the sum of each positive ratio of a certain factor. </a:t>
            </a:r>
          </a:p>
          <a:p>
            <a:r>
              <a:rPr lang="en-US" dirty="0"/>
              <a:t>The FR model for the FPI and FFPI was determined through the following equation: </a:t>
            </a:r>
          </a:p>
          <a:p>
            <a:endParaRPr lang="en-US"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65E6829-F503-4F57-B185-191D769E125A}"/>
                  </a:ext>
                </a:extLst>
              </p:cNvPr>
              <p:cNvSpPr/>
              <p:nvPr/>
            </p:nvSpPr>
            <p:spPr>
              <a:xfrm>
                <a:off x="5196937" y="4730769"/>
                <a:ext cx="1798120" cy="6678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en-US" i="1">
                              <a:latin typeface="Cambria Math" panose="02040503050406030204" pitchFamily="18" charset="0"/>
                            </a:rPr>
                          </m:ctrlPr>
                        </m:eqArrPr>
                        <m:e>
                          <m:r>
                            <a:rPr lang="en-US">
                              <a:latin typeface="Cambria Math" panose="02040503050406030204" pitchFamily="18" charset="0"/>
                            </a:rPr>
                            <m:t>&amp;</m:t>
                          </m:r>
                          <m:r>
                            <a:rPr lang="en-US" i="1">
                              <a:latin typeface="Cambria Math" panose="02040503050406030204" pitchFamily="18" charset="0"/>
                            </a:rPr>
                            <m:t>𝐹𝑅</m:t>
                          </m:r>
                          <m:r>
                            <a:rPr lang="en-US" i="0">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𝑊</m:t>
                                  </m:r>
                                </m:e>
                                <m:sub>
                                  <m:r>
                                    <m:rPr>
                                      <m:sty m:val="p"/>
                                    </m:rPr>
                                    <a:rPr lang="en-US" i="0">
                                      <a:latin typeface="Cambria Math" panose="02040503050406030204" pitchFamily="18" charset="0"/>
                                    </a:rPr>
                                    <m:t>ij</m:t>
                                  </m:r>
                                </m:sub>
                              </m:sSub>
                            </m:e>
                          </m:nary>
                          <m:r>
                            <a:rPr lang="en-US" i="0">
                              <a:latin typeface="Cambria Math" panose="02040503050406030204" pitchFamily="18" charset="0"/>
                            </a:rPr>
                            <m:t>#</m:t>
                          </m:r>
                        </m:e>
                      </m:eqArr>
                    </m:oMath>
                  </m:oMathPara>
                </a14:m>
                <a:endParaRPr lang="en-US" dirty="0"/>
              </a:p>
            </p:txBody>
          </p:sp>
        </mc:Choice>
        <mc:Fallback xmlns="">
          <p:sp>
            <p:nvSpPr>
              <p:cNvPr id="14" name="Rectangle 13">
                <a:extLst>
                  <a:ext uri="{FF2B5EF4-FFF2-40B4-BE49-F238E27FC236}">
                    <a16:creationId xmlns:a16="http://schemas.microsoft.com/office/drawing/2014/main" id="{765E6829-F503-4F57-B185-191D769E125A}"/>
                  </a:ext>
                </a:extLst>
              </p:cNvPr>
              <p:cNvSpPr>
                <a:spLocks noRot="1" noChangeAspect="1" noMove="1" noResize="1" noEditPoints="1" noAdjustHandles="1" noChangeArrowheads="1" noChangeShapeType="1" noTextEdit="1"/>
              </p:cNvSpPr>
              <p:nvPr/>
            </p:nvSpPr>
            <p:spPr>
              <a:xfrm>
                <a:off x="5196937" y="4730769"/>
                <a:ext cx="1798120" cy="667875"/>
              </a:xfrm>
              <a:prstGeom prst="rect">
                <a:avLst/>
              </a:prstGeom>
              <a:blipFill>
                <a:blip r:embed="rId3"/>
                <a:stretch>
                  <a:fillRect/>
                </a:stretch>
              </a:blipFill>
            </p:spPr>
            <p:txBody>
              <a:bodyPr/>
              <a:lstStyle/>
              <a:p>
                <a:r>
                  <a:rPr lang="en-US">
                    <a:noFill/>
                  </a:rPr>
                  <a:t> </a:t>
                </a:r>
              </a:p>
            </p:txBody>
          </p:sp>
        </mc:Fallback>
      </mc:AlternateContent>
      <p:sp>
        <p:nvSpPr>
          <p:cNvPr id="17" name="Content Placeholder 1">
            <a:extLst>
              <a:ext uri="{FF2B5EF4-FFF2-40B4-BE49-F238E27FC236}">
                <a16:creationId xmlns:a16="http://schemas.microsoft.com/office/drawing/2014/main" id="{6D40330F-FD6E-4E16-BFA9-D3C1838E4A88}"/>
              </a:ext>
            </a:extLst>
          </p:cNvPr>
          <p:cNvSpPr txBox="1">
            <a:spLocks/>
          </p:cNvSpPr>
          <p:nvPr/>
        </p:nvSpPr>
        <p:spPr>
          <a:xfrm>
            <a:off x="1044770" y="5465756"/>
            <a:ext cx="10542794" cy="658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638" indent="7938"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where </a:t>
            </a:r>
            <a:r>
              <a:rPr lang="en-US" i="1" dirty="0"/>
              <a:t>FR</a:t>
            </a:r>
            <a:r>
              <a:rPr lang="en-US" dirty="0"/>
              <a:t> represents the Frequency ratio model applied for the FPI or FFPI, </a:t>
            </a:r>
            <a:r>
              <a:rPr lang="en-US" i="1" dirty="0"/>
              <a:t>n</a:t>
            </a:r>
            <a:r>
              <a:rPr lang="en-US" dirty="0"/>
              <a:t> is the number of flood conditioning variables, </a:t>
            </a:r>
            <a:r>
              <a:rPr lang="en-US" i="1" dirty="0" err="1"/>
              <a:t>W</a:t>
            </a:r>
            <a:r>
              <a:rPr lang="en-US" i="1" baseline="-25000" dirty="0" err="1"/>
              <a:t>ij</a:t>
            </a:r>
            <a:r>
              <a:rPr lang="en-US" dirty="0"/>
              <a:t> represents the weight of the class </a:t>
            </a:r>
            <a:r>
              <a:rPr lang="en-US" i="1" dirty="0" err="1"/>
              <a:t>i</a:t>
            </a:r>
            <a:r>
              <a:rPr lang="en-US" dirty="0"/>
              <a:t> of the parameter </a:t>
            </a:r>
            <a:r>
              <a:rPr lang="en-US" i="1" dirty="0"/>
              <a:t>j</a:t>
            </a:r>
            <a:r>
              <a:rPr lang="en-US" dirty="0"/>
              <a:t>.</a:t>
            </a:r>
          </a:p>
        </p:txBody>
      </p:sp>
    </p:spTree>
    <p:extLst>
      <p:ext uri="{BB962C8B-B14F-4D97-AF65-F5344CB8AC3E}">
        <p14:creationId xmlns:p14="http://schemas.microsoft.com/office/powerpoint/2010/main" val="1225210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F16411177_Bring your presentations to life with 3D_AAS_v3" id="{16D6C460-65F3-4DF8-AE87-56541C30C8AE}" vid="{B7832409-F369-484D-AD9D-1F570206E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774A73-0280-47B7-9E46-5069D2220801}">
  <ds:schemaRefs>
    <ds:schemaRef ds:uri="http://purl.org/dc/dcmitype/"/>
    <ds:schemaRef ds:uri="71af3243-3dd4-4a8d-8c0d-dd76da1f02a5"/>
    <ds:schemaRef ds:uri="http://schemas.microsoft.com/office/infopath/2007/PartnerControls"/>
    <ds:schemaRef ds:uri="16c05727-aa75-4e4a-9b5f-8a80a1165891"/>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126FF7-C1F4-4C68-B9E0-A1BEBFA97A78}">
  <ds:schemaRefs>
    <ds:schemaRef ds:uri="http://schemas.microsoft.com/sharepoint/v3/contenttype/forms"/>
  </ds:schemaRefs>
</ds:datastoreItem>
</file>

<file path=customXml/itemProps3.xml><?xml version="1.0" encoding="utf-8"?>
<ds:datastoreItem xmlns:ds="http://schemas.openxmlformats.org/officeDocument/2006/customXml" ds:itemID="{406286C1-23B0-486D-BA90-391FEFBD8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1857</Words>
  <Application>Microsoft Office PowerPoint</Application>
  <PresentationFormat>Widescreen</PresentationFormat>
  <Paragraphs>88</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Cambria Math</vt:lpstr>
      <vt:lpstr>Segoe UI</vt:lpstr>
      <vt:lpstr>Segoe UI (Body)</vt:lpstr>
      <vt:lpstr>Segoe UI Light</vt:lpstr>
      <vt:lpstr>Segoe UI Semibold</vt:lpstr>
      <vt:lpstr>Get Started with 3D</vt:lpstr>
      <vt:lpstr>FLOOD AND FLASH FLOOD HAZARD MAPPING USING THE FREQUENCY RATIO, MULTILAYER PERCEPTRON AND THEIR HYBRID ENSEMBLE</vt:lpstr>
      <vt:lpstr>PowerPoint Presentation</vt:lpstr>
      <vt:lpstr>Introduction</vt:lpstr>
      <vt:lpstr>PowerPoint Presentation</vt:lpstr>
      <vt:lpstr>Study Area</vt:lpstr>
      <vt:lpstr>Study Area</vt:lpstr>
      <vt:lpstr>PowerPoint Presentation</vt:lpstr>
      <vt:lpstr>Methodology</vt:lpstr>
      <vt:lpstr>Methodology</vt:lpstr>
      <vt:lpstr>Methodology</vt:lpstr>
      <vt:lpstr>Methodology</vt:lpstr>
      <vt:lpstr>Methodology</vt:lpstr>
      <vt:lpstr>Methodology</vt:lpstr>
      <vt:lpstr>PowerPoint Presentation</vt:lpstr>
      <vt:lpstr>Results – Flood Potential Index (FPI)</vt:lpstr>
      <vt:lpstr>Results – Flash Flood Potential Index (FFPI)</vt:lpstr>
      <vt:lpstr>Results – Flood and Flash flood hazard map</vt:lpstr>
      <vt:lpstr>PowerPoint Presentation</vt:lpstr>
      <vt:lpstr>Discussion</vt:lpstr>
      <vt:lpstr>PowerPoint Presentation</vt:lpstr>
      <vt:lpstr>Conclusions</vt:lpstr>
      <vt:lpstr>Relevant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2019-09-05T08:05:42Z</dcterms:created>
  <dcterms:modified xsi:type="dcterms:W3CDTF">2019-10-31T12:22:02Z</dcterms:modified>
</cp:coreProperties>
</file>