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197"/>
    <a:srgbClr val="6A4E9D"/>
    <a:srgbClr val="663399"/>
    <a:srgbClr val="603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0" autoAdjust="0"/>
    <p:restoredTop sz="94660"/>
  </p:normalViewPr>
  <p:slideViewPr>
    <p:cSldViewPr>
      <p:cViewPr>
        <p:scale>
          <a:sx n="10" d="100"/>
          <a:sy n="10" d="100"/>
        </p:scale>
        <p:origin x="1858" y="-154"/>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11/11/2019</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t>‹nº›</a:t>
            </a:fld>
            <a:endParaRPr lang="en-US" dirty="0"/>
          </a:p>
        </p:txBody>
      </p:sp>
    </p:spTree>
    <p:extLst>
      <p:ext uri="{BB962C8B-B14F-4D97-AF65-F5344CB8AC3E}">
        <p14:creationId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t>11/11/2019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t>11/11/2019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t>11/11/2019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t>11/11/2019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t>‹nº›</a:t>
            </a:fld>
            <a:endParaRPr lang="en-US"/>
          </a:p>
        </p:txBody>
      </p:sp>
    </p:spTree>
    <p:extLst>
      <p:ext uri="{BB962C8B-B14F-4D97-AF65-F5344CB8AC3E}">
        <p14:creationId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t>11/11/2019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t>11/11/2019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t>11/11/2019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t>11/11/2019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t>11/11/2019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t>11/11/2019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t>11/11/2019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t>11/11/2019</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t>11/11/2019</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t>‹nº›</a:t>
            </a:fld>
            <a:endParaRPr lang="en-US"/>
          </a:p>
        </p:txBody>
      </p:sp>
    </p:spTree>
    <p:extLst>
      <p:ext uri="{BB962C8B-B14F-4D97-AF65-F5344CB8AC3E}">
        <p14:creationId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9471" y="1068114"/>
            <a:ext cx="27247692" cy="2089196"/>
          </a:xfrm>
        </p:spPr>
        <p:txBody>
          <a:bodyPr>
            <a:noAutofit/>
          </a:bodyPr>
          <a:lstStyle/>
          <a:p>
            <a:r>
              <a:rPr lang="en-US" altLang="pt-PT" sz="6600" b="1" dirty="0">
                <a:latin typeface="Abadi" panose="020B0604020104020204" pitchFamily="34" charset="0"/>
              </a:rPr>
              <a:t>Optimization extraction study for the isolation of a bioactive diterpene from </a:t>
            </a:r>
            <a:r>
              <a:rPr lang="en-US" altLang="pt-PT" sz="6600" b="1" i="1" dirty="0" err="1">
                <a:latin typeface="Abadi" panose="020B0604020104020204" pitchFamily="34" charset="0"/>
              </a:rPr>
              <a:t>Plectranthuns</a:t>
            </a:r>
            <a:r>
              <a:rPr lang="en-US" altLang="pt-PT" sz="6600" b="1" i="1" dirty="0">
                <a:latin typeface="Abadi" panose="020B0604020104020204" pitchFamily="34" charset="0"/>
              </a:rPr>
              <a:t> </a:t>
            </a:r>
            <a:r>
              <a:rPr lang="en-US" altLang="pt-PT" sz="6600" b="1" i="1" dirty="0" err="1">
                <a:latin typeface="Abadi" panose="020B0604020104020204" pitchFamily="34" charset="0"/>
              </a:rPr>
              <a:t>ornatus</a:t>
            </a:r>
            <a:r>
              <a:rPr lang="en-US" altLang="pt-PT" sz="6600" b="1" i="1" dirty="0">
                <a:latin typeface="Abadi" panose="020B0604020104020204" pitchFamily="34" charset="0"/>
              </a:rPr>
              <a:t> </a:t>
            </a:r>
            <a:r>
              <a:rPr lang="en-US" altLang="pt-PT" sz="6600" b="1" dirty="0">
                <a:latin typeface="Abadi" panose="020B0604020104020204" pitchFamily="34" charset="0"/>
              </a:rPr>
              <a:t>Codd.</a:t>
            </a:r>
            <a:endParaRPr lang="en-US" sz="6600" dirty="0"/>
          </a:p>
        </p:txBody>
      </p:sp>
      <p:sp>
        <p:nvSpPr>
          <p:cNvPr id="8" name="TextBox 7"/>
          <p:cNvSpPr txBox="1"/>
          <p:nvPr/>
        </p:nvSpPr>
        <p:spPr>
          <a:xfrm>
            <a:off x="1200983" y="3548270"/>
            <a:ext cx="27873246" cy="5447645"/>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pt-PT" sz="3600" b="1"/>
              <a:t>Joana Tavares</a:t>
            </a:r>
            <a:r>
              <a:rPr lang="pt-PT" sz="3600" b="1" baseline="30000"/>
              <a:t>a</a:t>
            </a:r>
            <a:r>
              <a:rPr lang="pt-PT" sz="3600" b="1"/>
              <a:t>, Eva Dominguez</a:t>
            </a:r>
            <a:r>
              <a:rPr lang="pt-PT" sz="3600" b="1" baseline="30000"/>
              <a:t> a,b</a:t>
            </a:r>
            <a:r>
              <a:rPr lang="pt-PT" sz="3600" b="1"/>
              <a:t>, Epole Ntungwe</a:t>
            </a:r>
            <a:r>
              <a:rPr lang="pt-PT" sz="3600" b="1" baseline="30000"/>
              <a:t>a,b</a:t>
            </a:r>
            <a:r>
              <a:rPr lang="pt-PT" sz="3600" b="1"/>
              <a:t>, Vera Isca</a:t>
            </a:r>
            <a:r>
              <a:rPr lang="pt-PT" sz="3600" b="1" baseline="30000"/>
              <a:t>a,c</a:t>
            </a:r>
            <a:r>
              <a:rPr lang="pt-PT" sz="3600" b="1"/>
              <a:t>, Patrícia Rijo</a:t>
            </a:r>
            <a:r>
              <a:rPr lang="pt-PT" sz="3600" b="1" baseline="30000"/>
              <a:t>a,c</a:t>
            </a:r>
          </a:p>
          <a:p>
            <a:pPr algn="ctr"/>
            <a:endParaRPr lang="pt-PT" sz="3600" b="1" baseline="30000"/>
          </a:p>
          <a:p>
            <a:pPr algn="ctr"/>
            <a:r>
              <a:rPr lang="pt-PT" sz="3600" baseline="30000"/>
              <a:t>a</a:t>
            </a:r>
            <a:r>
              <a:rPr lang="pt-PT" sz="3600"/>
              <a:t>CBIOS – Center for Research in Biosciences &amp; Health Technologies, Universidade Lusófona de Humanidades e Tecnologias, Campo Grande 376, 1749-024 Lisbon, Portugal</a:t>
            </a:r>
          </a:p>
          <a:p>
            <a:pPr algn="ctr"/>
            <a:r>
              <a:rPr lang="pt-PT" sz="3600" baseline="30000"/>
              <a:t>b</a:t>
            </a:r>
            <a:r>
              <a:rPr lang="pt-PT" sz="3600"/>
              <a:t>Department of Biomedical Sciences, Faculty of Pharmacy, University of Alcalá, Ctra. A2, Km 33.600 – Campus Universitario, 28871 Alcalá de Henares, Spain</a:t>
            </a:r>
          </a:p>
          <a:p>
            <a:pPr algn="ctr"/>
            <a:r>
              <a:rPr lang="pt-PT" sz="3600" baseline="30000"/>
              <a:t>c</a:t>
            </a:r>
            <a:r>
              <a:rPr lang="pt-PT" sz="3600"/>
              <a:t>Instituto de Investigação do Medicamento (iMed.ULisboa), Faculdade de Farmácia da Universidade de Lisboa, Av. Prof. Gama Pinto 1649-003 Lisbon, Portugal</a:t>
            </a:r>
          </a:p>
          <a:p>
            <a:pPr algn="ctr"/>
            <a:endParaRPr lang="pt-PT" sz="3600"/>
          </a:p>
          <a:p>
            <a:pPr algn="ctr"/>
            <a:r>
              <a:rPr lang="pt-PT" sz="3600"/>
              <a:t>E-mail: patricia.rijo@ulusofona.pt</a:t>
            </a:r>
            <a:endParaRPr lang="pt-PT" sz="36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359" y="39503823"/>
            <a:ext cx="27423189" cy="2504651"/>
          </a:xfrm>
          <a:prstGeom prst="rect">
            <a:avLst/>
          </a:prstGeom>
        </p:spPr>
      </p:pic>
      <p:grpSp>
        <p:nvGrpSpPr>
          <p:cNvPr id="7" name="Agrupar 6">
            <a:extLst>
              <a:ext uri="{FF2B5EF4-FFF2-40B4-BE49-F238E27FC236}">
                <a16:creationId xmlns:a16="http://schemas.microsoft.com/office/drawing/2014/main" id="{F67BA1AC-2556-4152-9EAD-48B4F7010DC3}"/>
              </a:ext>
            </a:extLst>
          </p:cNvPr>
          <p:cNvGrpSpPr/>
          <p:nvPr/>
        </p:nvGrpSpPr>
        <p:grpSpPr>
          <a:xfrm>
            <a:off x="-858514" y="9342284"/>
            <a:ext cx="31133727" cy="30138173"/>
            <a:chOff x="-329405" y="8827760"/>
            <a:chExt cx="31133727" cy="30138173"/>
          </a:xfrm>
        </p:grpSpPr>
        <p:pic>
          <p:nvPicPr>
            <p:cNvPr id="9" name="Imagem 8">
              <a:extLst>
                <a:ext uri="{FF2B5EF4-FFF2-40B4-BE49-F238E27FC236}">
                  <a16:creationId xmlns:a16="http://schemas.microsoft.com/office/drawing/2014/main" id="{F4D513A4-B5C3-4E5A-84CC-6AD473C86F0B}"/>
                </a:ext>
              </a:extLst>
            </p:cNvPr>
            <p:cNvPicPr preferRelativeResize="0">
              <a:picLocks/>
            </p:cNvPicPr>
            <p:nvPr/>
          </p:nvPicPr>
          <p:blipFill>
            <a:blip r:embed="rId3"/>
            <a:stretch>
              <a:fillRect/>
            </a:stretch>
          </p:blipFill>
          <p:spPr>
            <a:xfrm>
              <a:off x="24410671" y="21776391"/>
              <a:ext cx="5976000" cy="3456000"/>
            </a:xfrm>
            <a:prstGeom prst="rect">
              <a:avLst/>
            </a:prstGeom>
          </p:spPr>
        </p:pic>
        <p:pic>
          <p:nvPicPr>
            <p:cNvPr id="11" name="Imagem 10">
              <a:extLst>
                <a:ext uri="{FF2B5EF4-FFF2-40B4-BE49-F238E27FC236}">
                  <a16:creationId xmlns:a16="http://schemas.microsoft.com/office/drawing/2014/main" id="{0284C140-6B8B-4772-B91E-231B9688DF49}"/>
                </a:ext>
              </a:extLst>
            </p:cNvPr>
            <p:cNvPicPr preferRelativeResize="0">
              <a:picLocks/>
            </p:cNvPicPr>
            <p:nvPr/>
          </p:nvPicPr>
          <p:blipFill>
            <a:blip r:embed="rId4"/>
            <a:stretch>
              <a:fillRect/>
            </a:stretch>
          </p:blipFill>
          <p:spPr>
            <a:xfrm>
              <a:off x="24369213" y="26551372"/>
              <a:ext cx="5976000" cy="3456000"/>
            </a:xfrm>
            <a:prstGeom prst="rect">
              <a:avLst/>
            </a:prstGeom>
          </p:spPr>
        </p:pic>
        <p:sp>
          <p:nvSpPr>
            <p:cNvPr id="12" name="CaixaDeTexto 11">
              <a:extLst>
                <a:ext uri="{FF2B5EF4-FFF2-40B4-BE49-F238E27FC236}">
                  <a16:creationId xmlns:a16="http://schemas.microsoft.com/office/drawing/2014/main" id="{F108F45D-66CE-4077-8604-6F4AAF20DECA}"/>
                </a:ext>
              </a:extLst>
            </p:cNvPr>
            <p:cNvSpPr txBox="1"/>
            <p:nvPr/>
          </p:nvSpPr>
          <p:spPr>
            <a:xfrm>
              <a:off x="1474427" y="32049232"/>
              <a:ext cx="4875457" cy="959705"/>
            </a:xfrm>
            <a:prstGeom prst="rect">
              <a:avLst/>
            </a:prstGeom>
            <a:solidFill>
              <a:schemeClr val="bg1"/>
            </a:solidFill>
            <a:ln w="28575">
              <a:solidFill>
                <a:schemeClr val="tx1"/>
              </a:solidFill>
            </a:ln>
          </p:spPr>
          <p:txBody>
            <a:bodyPr wrap="square" rtlCol="0" anchor="ctr">
              <a:noAutofit/>
            </a:bodyPr>
            <a:lstStyle>
              <a:defPPr>
                <a:defRPr lang="en-US"/>
              </a:defPPr>
              <a:lvl1pPr algn="ctr">
                <a:defRPr sz="6600" b="1">
                  <a:latin typeface="Bahnschrift SemiLight Condensed" panose="020B0502040204020203" pitchFamily="34" charset="0"/>
                </a:defRPr>
              </a:lvl1pPr>
            </a:lstStyle>
            <a:p>
              <a:r>
                <a:rPr lang="en-GB" sz="5600" dirty="0">
                  <a:latin typeface="Abadi" panose="020B0604020104020204" pitchFamily="34" charset="0"/>
                </a:rPr>
                <a:t>Conclusion</a:t>
              </a:r>
            </a:p>
          </p:txBody>
        </p:sp>
        <p:sp>
          <p:nvSpPr>
            <p:cNvPr id="13" name="CaixaDeTexto 12">
              <a:extLst>
                <a:ext uri="{FF2B5EF4-FFF2-40B4-BE49-F238E27FC236}">
                  <a16:creationId xmlns:a16="http://schemas.microsoft.com/office/drawing/2014/main" id="{21FC8664-4FC3-43F4-88A8-13F8D2DAB207}"/>
                </a:ext>
              </a:extLst>
            </p:cNvPr>
            <p:cNvSpPr txBox="1"/>
            <p:nvPr/>
          </p:nvSpPr>
          <p:spPr>
            <a:xfrm>
              <a:off x="23795102" y="35471250"/>
              <a:ext cx="7009220" cy="1384995"/>
            </a:xfrm>
            <a:prstGeom prst="rect">
              <a:avLst/>
            </a:prstGeom>
            <a:noFill/>
          </p:spPr>
          <p:txBody>
            <a:bodyPr wrap="square" rtlCol="0">
              <a:spAutoFit/>
            </a:bodyPr>
            <a:lstStyle/>
            <a:p>
              <a:pPr algn="ctr"/>
              <a:r>
                <a:rPr lang="en-GB" sz="2800" b="1" dirty="0">
                  <a:latin typeface="Abadi" panose="020B0604020104020204" pitchFamily="34" charset="0"/>
                  <a:cs typeface="Calibri" panose="020F0502020204030204" pitchFamily="34" charset="0"/>
                </a:rPr>
                <a:t>Fig 4 </a:t>
              </a:r>
              <a:r>
                <a:rPr lang="en-GB" sz="2800" dirty="0">
                  <a:latin typeface="Abadi" panose="020B0604020104020204" pitchFamily="34" charset="0"/>
                  <a:cs typeface="Calibri" panose="020F0502020204030204" pitchFamily="34" charset="0"/>
                </a:rPr>
                <a:t>- Compound</a:t>
              </a:r>
              <a:r>
                <a:rPr lang="pt-PT" sz="2800" dirty="0">
                  <a:latin typeface="Abadi" panose="020B0604020104020204" pitchFamily="34" charset="0"/>
                  <a:cs typeface="Calibri" panose="020F0502020204030204" pitchFamily="34" charset="0"/>
                </a:rPr>
                <a:t>  </a:t>
              </a:r>
              <a:r>
                <a:rPr lang="pt-PT" sz="2800" b="1" dirty="0" err="1">
                  <a:latin typeface="Abadi" panose="020B0604020104020204" pitchFamily="34" charset="0"/>
                  <a:cs typeface="Calibri" panose="020F0502020204030204" pitchFamily="34" charset="0"/>
                </a:rPr>
                <a:t>Hal</a:t>
              </a:r>
              <a:r>
                <a:rPr lang="pt-PT" sz="2800" b="1" dirty="0">
                  <a:latin typeface="Abadi" panose="020B0604020104020204" pitchFamily="34" charset="0"/>
                  <a:cs typeface="Calibri" panose="020F0502020204030204" pitchFamily="34" charset="0"/>
                </a:rPr>
                <a:t> -</a:t>
              </a:r>
            </a:p>
            <a:p>
              <a:pPr algn="ctr"/>
              <a:r>
                <a:rPr lang="pt-PT" sz="2800" dirty="0">
                  <a:latin typeface="Abadi" panose="020B0604020104020204" pitchFamily="34" charset="0"/>
                  <a:cs typeface="Calibri" panose="020F0502020204030204" pitchFamily="34" charset="0"/>
                </a:rPr>
                <a:t>11R*-</a:t>
              </a:r>
              <a:r>
                <a:rPr lang="pt-PT" sz="2800" dirty="0" err="1">
                  <a:latin typeface="Abadi" panose="020B0604020104020204" pitchFamily="34" charset="0"/>
                  <a:cs typeface="Calibri" panose="020F0502020204030204" pitchFamily="34" charset="0"/>
                </a:rPr>
                <a:t>acetoxy</a:t>
              </a:r>
              <a:r>
                <a:rPr lang="pt-PT" sz="2800" dirty="0">
                  <a:latin typeface="Abadi" panose="020B0604020104020204" pitchFamily="34" charset="0"/>
                  <a:cs typeface="Calibri" panose="020F0502020204030204" pitchFamily="34" charset="0"/>
                </a:rPr>
                <a:t> halima-5,13</a:t>
              </a:r>
              <a:r>
                <a:rPr lang="pt-PT" sz="2800" i="1" dirty="0">
                  <a:latin typeface="Abadi" panose="020B0604020104020204" pitchFamily="34" charset="0"/>
                  <a:cs typeface="Calibri" panose="020F0502020204030204" pitchFamily="34" charset="0"/>
                </a:rPr>
                <a:t>E</a:t>
              </a:r>
              <a:r>
                <a:rPr lang="pt-PT" sz="2800" dirty="0">
                  <a:latin typeface="Abadi" panose="020B0604020104020204" pitchFamily="34" charset="0"/>
                  <a:cs typeface="Calibri" panose="020F0502020204030204" pitchFamily="34" charset="0"/>
                </a:rPr>
                <a:t>-dien-15-oic  </a:t>
              </a:r>
              <a:r>
                <a:rPr lang="pt-PT" sz="2800" dirty="0" err="1">
                  <a:latin typeface="Abadi" panose="020B0604020104020204" pitchFamily="34" charset="0"/>
                  <a:cs typeface="Calibri" panose="020F0502020204030204" pitchFamily="34" charset="0"/>
                </a:rPr>
                <a:t>acid</a:t>
              </a:r>
              <a:r>
                <a:rPr lang="pt-PT" sz="2800" dirty="0">
                  <a:latin typeface="Abadi" panose="020B0604020104020204" pitchFamily="34" charset="0"/>
                  <a:cs typeface="Calibri" panose="020F0502020204030204" pitchFamily="34" charset="0"/>
                </a:rPr>
                <a:t> </a:t>
              </a:r>
            </a:p>
          </p:txBody>
        </p:sp>
        <p:sp>
          <p:nvSpPr>
            <p:cNvPr id="15" name="CaixaDeTexto 14">
              <a:extLst>
                <a:ext uri="{FF2B5EF4-FFF2-40B4-BE49-F238E27FC236}">
                  <a16:creationId xmlns:a16="http://schemas.microsoft.com/office/drawing/2014/main" id="{26136203-1404-456E-ACFB-1B9E0B06F0A4}"/>
                </a:ext>
              </a:extLst>
            </p:cNvPr>
            <p:cNvSpPr txBox="1"/>
            <p:nvPr/>
          </p:nvSpPr>
          <p:spPr>
            <a:xfrm>
              <a:off x="13767971" y="20778685"/>
              <a:ext cx="6500188" cy="2693605"/>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a:lnSpc>
                  <a:spcPct val="107000"/>
                </a:lnSpc>
                <a:spcAft>
                  <a:spcPts val="800"/>
                </a:spcAft>
                <a:defRPr sz="2800" b="0">
                  <a:latin typeface="Abadi" panose="020B0604020104020204" pitchFamily="34" charset="0"/>
                  <a:ea typeface="Calibri" panose="020F0502020204030204" pitchFamily="34" charset="0"/>
                  <a:cs typeface="Times New Roman" panose="02020603050405020304" pitchFamily="18" charset="0"/>
                </a:defRPr>
              </a:lvl1pPr>
            </a:lstStyle>
            <a:p>
              <a:r>
                <a:rPr lang="en-GB" sz="3000" dirty="0"/>
                <a:t>Two UV spectrums were performed from HPLC–DAD, the </a:t>
              </a:r>
              <a:r>
                <a:rPr lang="en-GB" sz="3000" b="1" dirty="0"/>
                <a:t>Hal</a:t>
              </a:r>
              <a:r>
                <a:rPr lang="en-GB" sz="3000" dirty="0"/>
                <a:t> isolated and an authentic sample from the group o made the RMN characterization of the compound</a:t>
              </a:r>
            </a:p>
          </p:txBody>
        </p:sp>
        <p:sp>
          <p:nvSpPr>
            <p:cNvPr id="16" name="CaixaDeTexto 15">
              <a:extLst>
                <a:ext uri="{FF2B5EF4-FFF2-40B4-BE49-F238E27FC236}">
                  <a16:creationId xmlns:a16="http://schemas.microsoft.com/office/drawing/2014/main" id="{AB4086EF-D321-4EDF-AB56-6F9FC6770859}"/>
                </a:ext>
              </a:extLst>
            </p:cNvPr>
            <p:cNvSpPr txBox="1"/>
            <p:nvPr/>
          </p:nvSpPr>
          <p:spPr>
            <a:xfrm>
              <a:off x="24194571" y="25293385"/>
              <a:ext cx="6054628" cy="954107"/>
            </a:xfrm>
            <a:prstGeom prst="rect">
              <a:avLst/>
            </a:prstGeom>
            <a:noFill/>
          </p:spPr>
          <p:txBody>
            <a:bodyPr wrap="square" rtlCol="0">
              <a:spAutoFit/>
            </a:bodyPr>
            <a:lstStyle/>
            <a:p>
              <a:pPr algn="ctr"/>
              <a:r>
                <a:rPr lang="en-US" sz="2800" b="1" dirty="0">
                  <a:latin typeface="Abadi" panose="020B0604020104020204" pitchFamily="34" charset="0"/>
                </a:rPr>
                <a:t>Fig 2 </a:t>
              </a:r>
              <a:r>
                <a:rPr lang="en-US" sz="2800" dirty="0">
                  <a:latin typeface="Abadi" panose="020B0604020104020204" pitchFamily="34" charset="0"/>
                </a:rPr>
                <a:t>- Absorption spectrum of authentic sample</a:t>
              </a:r>
              <a:endParaRPr lang="en-GB" sz="2800" dirty="0">
                <a:latin typeface="Abadi" panose="020B0604020104020204" pitchFamily="34" charset="0"/>
              </a:endParaRPr>
            </a:p>
          </p:txBody>
        </p:sp>
        <p:sp>
          <p:nvSpPr>
            <p:cNvPr id="17" name="CaixaDeTexto 16">
              <a:extLst>
                <a:ext uri="{FF2B5EF4-FFF2-40B4-BE49-F238E27FC236}">
                  <a16:creationId xmlns:a16="http://schemas.microsoft.com/office/drawing/2014/main" id="{EA42C09D-A8EF-4CC2-94E4-FD88CABAD6AE}"/>
                </a:ext>
              </a:extLst>
            </p:cNvPr>
            <p:cNvSpPr txBox="1"/>
            <p:nvPr/>
          </p:nvSpPr>
          <p:spPr>
            <a:xfrm>
              <a:off x="24194571" y="30251512"/>
              <a:ext cx="6223299" cy="954107"/>
            </a:xfrm>
            <a:prstGeom prst="rect">
              <a:avLst/>
            </a:prstGeom>
            <a:noFill/>
          </p:spPr>
          <p:txBody>
            <a:bodyPr wrap="square" rtlCol="0">
              <a:spAutoFit/>
            </a:bodyPr>
            <a:lstStyle/>
            <a:p>
              <a:pPr algn="ctr"/>
              <a:r>
                <a:rPr lang="en-GB" sz="2800" b="1" dirty="0">
                  <a:latin typeface="Abadi" panose="020B0604020104020204" pitchFamily="34" charset="0"/>
                </a:rPr>
                <a:t>Fig 3 </a:t>
              </a:r>
              <a:r>
                <a:rPr lang="en-GB" sz="2800" dirty="0">
                  <a:latin typeface="Abadi" panose="020B0604020104020204" pitchFamily="34" charset="0"/>
                </a:rPr>
                <a:t>- Isolated compound absorption spectrum</a:t>
              </a:r>
            </a:p>
          </p:txBody>
        </p:sp>
        <p:sp>
          <p:nvSpPr>
            <p:cNvPr id="18" name="CaixaDeTexto 17">
              <a:extLst>
                <a:ext uri="{FF2B5EF4-FFF2-40B4-BE49-F238E27FC236}">
                  <a16:creationId xmlns:a16="http://schemas.microsoft.com/office/drawing/2014/main" id="{43D7629E-C436-432A-895A-B780A34258C3}"/>
                </a:ext>
              </a:extLst>
            </p:cNvPr>
            <p:cNvSpPr txBox="1"/>
            <p:nvPr/>
          </p:nvSpPr>
          <p:spPr>
            <a:xfrm>
              <a:off x="1225700" y="33310793"/>
              <a:ext cx="22296440" cy="3754874"/>
            </a:xfrm>
            <a:prstGeom prst="rect">
              <a:avLst/>
            </a:prstGeom>
            <a:solidFill>
              <a:schemeClr val="bg1"/>
            </a:solidFill>
          </p:spPr>
          <p:txBody>
            <a:bodyPr wrap="square" rtlCol="0" anchor="ctr">
              <a:spAutoFit/>
            </a:bodyPr>
            <a:lstStyle/>
            <a:p>
              <a:pPr marL="685800" indent="-685800">
                <a:buFont typeface="Arial" panose="020B0604020202020204" pitchFamily="34" charset="0"/>
                <a:buChar char="•"/>
              </a:pPr>
              <a:r>
                <a:rPr lang="en-US" sz="3400" dirty="0">
                  <a:latin typeface="Abadi" panose="020B0604020104020204" pitchFamily="34" charset="0"/>
                </a:rPr>
                <a:t>An ultrasonic-assisted acetone extraction of </a:t>
              </a:r>
              <a:r>
                <a:rPr lang="en-US" sz="3400" i="1" dirty="0" err="1">
                  <a:latin typeface="Abadi" panose="020B0604020104020204" pitchFamily="34" charset="0"/>
                </a:rPr>
                <a:t>P.ornatus</a:t>
              </a:r>
              <a:r>
                <a:rPr lang="en-US" sz="3400" i="1" dirty="0">
                  <a:latin typeface="Abadi" panose="020B0604020104020204" pitchFamily="34" charset="0"/>
                </a:rPr>
                <a:t> </a:t>
              </a:r>
              <a:r>
                <a:rPr lang="en-US" sz="3400" dirty="0">
                  <a:latin typeface="Abadi" panose="020B0604020104020204" pitchFamily="34" charset="0"/>
                </a:rPr>
                <a:t>was performed (extraction yield 7.082% (w / w)) .</a:t>
              </a:r>
            </a:p>
            <a:p>
              <a:pPr marL="685800" indent="-685800">
                <a:buFont typeface="Arial" panose="020B0604020202020204" pitchFamily="34" charset="0"/>
                <a:buChar char="•"/>
              </a:pPr>
              <a:r>
                <a:rPr lang="en-US" sz="3400" dirty="0">
                  <a:latin typeface="Abadi" panose="020B0604020104020204" pitchFamily="34" charset="0"/>
                </a:rPr>
                <a:t>This extract was chromatographed,  and the purest fractions were recrystallized and  5.3 mg of  a bioactive diterpene was obtained .</a:t>
              </a:r>
            </a:p>
            <a:p>
              <a:pPr marL="685800" indent="-685800">
                <a:buFont typeface="Arial" panose="020B0604020202020204" pitchFamily="34" charset="0"/>
                <a:buChar char="•"/>
              </a:pPr>
              <a:r>
                <a:rPr lang="en-US" sz="3400" dirty="0">
                  <a:latin typeface="Abadi" panose="020B0604020104020204" pitchFamily="34" charset="0"/>
                </a:rPr>
                <a:t>The presence of this compound was confirmed by HPLC-DAD by comparison with the spectrum of an authentic sample. </a:t>
              </a:r>
            </a:p>
            <a:p>
              <a:pPr marL="685800" indent="-685800">
                <a:buFont typeface="Arial" panose="020B0604020202020204" pitchFamily="34" charset="0"/>
                <a:buChar char="•"/>
              </a:pPr>
              <a:r>
                <a:rPr lang="en-US" sz="3400" dirty="0">
                  <a:latin typeface="Abadi" panose="020B0604020104020204" pitchFamily="34" charset="0"/>
                </a:rPr>
                <a:t>In future studies, it will be possible the exhaustive isolation of the diterpene of this extract allowing new biological studies with potential for the development of new tuberculostatic drugs.</a:t>
              </a:r>
            </a:p>
          </p:txBody>
        </p:sp>
        <p:sp>
          <p:nvSpPr>
            <p:cNvPr id="20" name="CaixaDeTexto 19">
              <a:extLst>
                <a:ext uri="{FF2B5EF4-FFF2-40B4-BE49-F238E27FC236}">
                  <a16:creationId xmlns:a16="http://schemas.microsoft.com/office/drawing/2014/main" id="{45DF3D7F-2D7E-4CE5-8A6C-A2B5AE94AA68}"/>
                </a:ext>
              </a:extLst>
            </p:cNvPr>
            <p:cNvSpPr txBox="1"/>
            <p:nvPr/>
          </p:nvSpPr>
          <p:spPr>
            <a:xfrm>
              <a:off x="1098282" y="37719438"/>
              <a:ext cx="29520000" cy="1246495"/>
            </a:xfrm>
            <a:prstGeom prst="rect">
              <a:avLst/>
            </a:prstGeom>
            <a:noFill/>
          </p:spPr>
          <p:txBody>
            <a:bodyPr wrap="square" rtlCol="0">
              <a:spAutoFit/>
            </a:bodyPr>
            <a:lstStyle/>
            <a:p>
              <a:pPr algn="just"/>
              <a:r>
                <a:rPr lang="en-GB" sz="2500" dirty="0">
                  <a:latin typeface="Abadi" panose="020B0604020104020204" pitchFamily="34" charset="0"/>
                </a:rPr>
                <a:t>[1]. </a:t>
              </a:r>
              <a:r>
                <a:rPr lang="en-GB" sz="2500" dirty="0" err="1">
                  <a:latin typeface="Abadi" panose="020B0604020104020204" pitchFamily="34" charset="0"/>
                </a:rPr>
                <a:t>Rijo</a:t>
              </a:r>
              <a:r>
                <a:rPr lang="en-GB" sz="2500" dirty="0">
                  <a:latin typeface="Abadi" panose="020B0604020104020204" pitchFamily="34" charset="0"/>
                </a:rPr>
                <a:t>, P., Gaspar-Marques, C., </a:t>
              </a:r>
              <a:r>
                <a:rPr lang="en-GB" sz="2500" dirty="0" err="1">
                  <a:latin typeface="Abadi" panose="020B0604020104020204" pitchFamily="34" charset="0"/>
                </a:rPr>
                <a:t>Simões</a:t>
              </a:r>
              <a:r>
                <a:rPr lang="en-GB" sz="2500" dirty="0">
                  <a:latin typeface="Abadi" panose="020B0604020104020204" pitchFamily="34" charset="0"/>
                </a:rPr>
                <a:t>, M. F., </a:t>
              </a:r>
              <a:r>
                <a:rPr lang="en-GB" sz="2500" dirty="0" err="1">
                  <a:latin typeface="Abadi" panose="020B0604020104020204" pitchFamily="34" charset="0"/>
                </a:rPr>
                <a:t>Jimeno</a:t>
              </a:r>
              <a:r>
                <a:rPr lang="en-GB" sz="2500" dirty="0">
                  <a:latin typeface="Abadi" panose="020B0604020104020204" pitchFamily="34" charset="0"/>
                </a:rPr>
                <a:t>, M. L., &amp; Rodríguez, B. (2007). Further diterpenoids from </a:t>
              </a:r>
              <a:r>
                <a:rPr lang="en-GB" sz="2500" i="1" dirty="0" err="1">
                  <a:latin typeface="Abadi" panose="020B0604020104020204" pitchFamily="34" charset="0"/>
                </a:rPr>
                <a:t>Plectranthus</a:t>
              </a:r>
              <a:r>
                <a:rPr lang="en-GB" sz="2500" i="1" dirty="0">
                  <a:latin typeface="Abadi" panose="020B0604020104020204" pitchFamily="34" charset="0"/>
                </a:rPr>
                <a:t> </a:t>
              </a:r>
              <a:r>
                <a:rPr lang="en-GB" sz="2500" i="1" dirty="0" err="1">
                  <a:latin typeface="Abadi" panose="020B0604020104020204" pitchFamily="34" charset="0"/>
                </a:rPr>
                <a:t>ornatus</a:t>
              </a:r>
              <a:r>
                <a:rPr lang="en-GB" sz="2500" i="1" dirty="0">
                  <a:latin typeface="Abadi" panose="020B0604020104020204" pitchFamily="34" charset="0"/>
                </a:rPr>
                <a:t> </a:t>
              </a:r>
              <a:r>
                <a:rPr lang="en-GB" sz="2500" dirty="0">
                  <a:latin typeface="Abadi" panose="020B0604020104020204" pitchFamily="34" charset="0"/>
                </a:rPr>
                <a:t>and </a:t>
              </a:r>
              <a:r>
                <a:rPr lang="en-GB" sz="2500" i="1" dirty="0">
                  <a:latin typeface="Abadi" panose="020B0604020104020204" pitchFamily="34" charset="0"/>
                </a:rPr>
                <a:t>P. </a:t>
              </a:r>
              <a:r>
                <a:rPr lang="en-GB" sz="2500" i="1" dirty="0" err="1">
                  <a:latin typeface="Abadi" panose="020B0604020104020204" pitchFamily="34" charset="0"/>
                </a:rPr>
                <a:t>grandidentatus</a:t>
              </a:r>
              <a:r>
                <a:rPr lang="en-GB" sz="2500" dirty="0">
                  <a:latin typeface="Abadi" panose="020B0604020104020204" pitchFamily="34" charset="0"/>
                </a:rPr>
                <a:t>. Biochemical Systematics and Ecology, 35(4), 215–221. </a:t>
              </a:r>
            </a:p>
            <a:p>
              <a:pPr algn="just"/>
              <a:r>
                <a:rPr lang="en-GB" sz="2500" dirty="0">
                  <a:latin typeface="Abadi" panose="020B0604020104020204" pitchFamily="34" charset="0"/>
                </a:rPr>
                <a:t>[2]. Andrade, J. M., </a:t>
              </a:r>
              <a:r>
                <a:rPr lang="en-GB" sz="2500" dirty="0" err="1">
                  <a:latin typeface="Abadi" panose="020B0604020104020204" pitchFamily="34" charset="0"/>
                </a:rPr>
                <a:t>Custódio</a:t>
              </a:r>
              <a:r>
                <a:rPr lang="en-GB" sz="2500" dirty="0">
                  <a:latin typeface="Abadi" panose="020B0604020104020204" pitchFamily="34" charset="0"/>
                </a:rPr>
                <a:t>, L., </a:t>
              </a:r>
              <a:r>
                <a:rPr lang="en-GB" sz="2500" dirty="0" err="1">
                  <a:latin typeface="Abadi" panose="020B0604020104020204" pitchFamily="34" charset="0"/>
                </a:rPr>
                <a:t>Romagnoli</a:t>
              </a:r>
              <a:r>
                <a:rPr lang="en-GB" sz="2500" dirty="0">
                  <a:latin typeface="Abadi" panose="020B0604020104020204" pitchFamily="34" charset="0"/>
                </a:rPr>
                <a:t>, A., Reis, C., Rodrigues, M., Garcia, C., </a:t>
              </a:r>
              <a:r>
                <a:rPr lang="en-GB" sz="2500" i="1" dirty="0">
                  <a:latin typeface="Abadi" panose="020B0604020104020204" pitchFamily="34" charset="0"/>
                </a:rPr>
                <a:t>et al</a:t>
              </a:r>
              <a:r>
                <a:rPr lang="en-GB" sz="2500" dirty="0">
                  <a:latin typeface="Abadi" panose="020B0604020104020204" pitchFamily="34" charset="0"/>
                </a:rPr>
                <a:t>. (2018). Antitubercular and anti-inflammatory properties screening of natural products from </a:t>
              </a:r>
              <a:r>
                <a:rPr lang="en-GB" sz="2500" dirty="0" err="1">
                  <a:latin typeface="Abadi" panose="020B0604020104020204" pitchFamily="34" charset="0"/>
                </a:rPr>
                <a:t>Plectranthus</a:t>
              </a:r>
              <a:r>
                <a:rPr lang="en-GB" sz="2500" dirty="0">
                  <a:latin typeface="Abadi" panose="020B0604020104020204" pitchFamily="34" charset="0"/>
                </a:rPr>
                <a:t> species. Future Medicinal Chemistry, 10(14), 1677–1691. </a:t>
              </a:r>
            </a:p>
          </p:txBody>
        </p:sp>
        <p:pic>
          <p:nvPicPr>
            <p:cNvPr id="21" name="Imagem 20">
              <a:extLst>
                <a:ext uri="{FF2B5EF4-FFF2-40B4-BE49-F238E27FC236}">
                  <a16:creationId xmlns:a16="http://schemas.microsoft.com/office/drawing/2014/main" id="{76E321A2-4F96-4E18-87E4-9E1025811057}"/>
                </a:ext>
              </a:extLst>
            </p:cNvPr>
            <p:cNvPicPr/>
            <p:nvPr/>
          </p:nvPicPr>
          <p:blipFill rotWithShape="1">
            <a:blip r:embed="rId5">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l="16027" t="5806" r="18231" b="11266"/>
            <a:stretch/>
          </p:blipFill>
          <p:spPr bwMode="auto">
            <a:xfrm>
              <a:off x="24878019" y="31606828"/>
              <a:ext cx="3990750" cy="3527745"/>
            </a:xfrm>
            <a:prstGeom prst="rect">
              <a:avLst/>
            </a:prstGeom>
            <a:noFill/>
            <a:ln w="76200">
              <a:solidFill>
                <a:srgbClr val="5E4197"/>
              </a:solidFill>
            </a:ln>
          </p:spPr>
        </p:pic>
        <p:cxnSp>
          <p:nvCxnSpPr>
            <p:cNvPr id="24" name="Conector recto de flecha 98">
              <a:extLst>
                <a:ext uri="{FF2B5EF4-FFF2-40B4-BE49-F238E27FC236}">
                  <a16:creationId xmlns:a16="http://schemas.microsoft.com/office/drawing/2014/main" id="{845052BF-8125-4CB8-AC0C-155422C6B2E4}"/>
                </a:ext>
              </a:extLst>
            </p:cNvPr>
            <p:cNvCxnSpPr>
              <a:cxnSpLocks/>
            </p:cNvCxnSpPr>
            <p:nvPr/>
          </p:nvCxnSpPr>
          <p:spPr>
            <a:xfrm>
              <a:off x="20268159" y="22590700"/>
              <a:ext cx="4217115" cy="2"/>
            </a:xfrm>
            <a:prstGeom prst="straightConnector1">
              <a:avLst/>
            </a:prstGeom>
            <a:ln w="190500">
              <a:solidFill>
                <a:srgbClr val="5E4197"/>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106">
              <a:extLst>
                <a:ext uri="{FF2B5EF4-FFF2-40B4-BE49-F238E27FC236}">
                  <a16:creationId xmlns:a16="http://schemas.microsoft.com/office/drawing/2014/main" id="{58D521CA-18B1-451C-8918-09F0CB2079C5}"/>
                </a:ext>
              </a:extLst>
            </p:cNvPr>
            <p:cNvCxnSpPr>
              <a:cxnSpLocks/>
            </p:cNvCxnSpPr>
            <p:nvPr/>
          </p:nvCxnSpPr>
          <p:spPr>
            <a:xfrm>
              <a:off x="21457915" y="22681344"/>
              <a:ext cx="0" cy="5224081"/>
            </a:xfrm>
            <a:prstGeom prst="line">
              <a:avLst/>
            </a:prstGeom>
            <a:ln w="190500">
              <a:solidFill>
                <a:srgbClr val="5E4197"/>
              </a:solidFill>
            </a:ln>
          </p:spPr>
          <p:style>
            <a:lnRef idx="1">
              <a:schemeClr val="accent1"/>
            </a:lnRef>
            <a:fillRef idx="0">
              <a:schemeClr val="accent1"/>
            </a:fillRef>
            <a:effectRef idx="0">
              <a:schemeClr val="accent1"/>
            </a:effectRef>
            <a:fontRef idx="minor">
              <a:schemeClr val="tx1"/>
            </a:fontRef>
          </p:style>
        </p:cxnSp>
        <p:cxnSp>
          <p:nvCxnSpPr>
            <p:cNvPr id="26" name="Conector recto de flecha 112">
              <a:extLst>
                <a:ext uri="{FF2B5EF4-FFF2-40B4-BE49-F238E27FC236}">
                  <a16:creationId xmlns:a16="http://schemas.microsoft.com/office/drawing/2014/main" id="{31380E91-2113-44C3-B041-5A3EF9AA770D}"/>
                </a:ext>
              </a:extLst>
            </p:cNvPr>
            <p:cNvCxnSpPr>
              <a:cxnSpLocks/>
            </p:cNvCxnSpPr>
            <p:nvPr/>
          </p:nvCxnSpPr>
          <p:spPr>
            <a:xfrm>
              <a:off x="21429729" y="27818751"/>
              <a:ext cx="2764842" cy="0"/>
            </a:xfrm>
            <a:prstGeom prst="straightConnector1">
              <a:avLst/>
            </a:prstGeom>
            <a:ln w="190500">
              <a:solidFill>
                <a:srgbClr val="5E4197"/>
              </a:solidFill>
              <a:tailEnd type="triangle"/>
            </a:ln>
          </p:spPr>
          <p:style>
            <a:lnRef idx="1">
              <a:schemeClr val="accent1"/>
            </a:lnRef>
            <a:fillRef idx="0">
              <a:schemeClr val="accent1"/>
            </a:fillRef>
            <a:effectRef idx="0">
              <a:schemeClr val="accent1"/>
            </a:effectRef>
            <a:fontRef idx="minor">
              <a:schemeClr val="tx1"/>
            </a:fontRef>
          </p:style>
        </p:cxnSp>
        <p:sp>
          <p:nvSpPr>
            <p:cNvPr id="28" name="CaixaDeTexto 27">
              <a:extLst>
                <a:ext uri="{FF2B5EF4-FFF2-40B4-BE49-F238E27FC236}">
                  <a16:creationId xmlns:a16="http://schemas.microsoft.com/office/drawing/2014/main" id="{1CD877DD-A5A9-4AD2-A328-AA7AE204F522}"/>
                </a:ext>
              </a:extLst>
            </p:cNvPr>
            <p:cNvSpPr txBox="1"/>
            <p:nvPr/>
          </p:nvSpPr>
          <p:spPr>
            <a:xfrm>
              <a:off x="1592458" y="8827760"/>
              <a:ext cx="4818264" cy="922549"/>
            </a:xfrm>
            <a:prstGeom prst="rect">
              <a:avLst/>
            </a:prstGeom>
            <a:solidFill>
              <a:schemeClr val="bg1"/>
            </a:solidFill>
            <a:ln w="28575">
              <a:solidFill>
                <a:schemeClr val="tx1"/>
              </a:solidFill>
            </a:ln>
          </p:spPr>
          <p:txBody>
            <a:bodyPr wrap="square" rtlCol="0" anchor="t">
              <a:noAutofit/>
            </a:bodyPr>
            <a:lstStyle/>
            <a:p>
              <a:pPr algn="ctr"/>
              <a:r>
                <a:rPr lang="en-GB" sz="5600" b="1" dirty="0">
                  <a:latin typeface="Abadi" panose="020B0604020104020204" pitchFamily="34" charset="0"/>
                </a:rPr>
                <a:t>Background</a:t>
              </a:r>
            </a:p>
            <a:p>
              <a:endParaRPr lang="en-GB" sz="6600" dirty="0">
                <a:latin typeface="Bahnschrift SemiLight Condensed" panose="020B0502040204020203" pitchFamily="34" charset="0"/>
              </a:endParaRPr>
            </a:p>
          </p:txBody>
        </p:sp>
        <p:sp>
          <p:nvSpPr>
            <p:cNvPr id="29" name="CaixaDeTexto 28">
              <a:extLst>
                <a:ext uri="{FF2B5EF4-FFF2-40B4-BE49-F238E27FC236}">
                  <a16:creationId xmlns:a16="http://schemas.microsoft.com/office/drawing/2014/main" id="{9F435315-3938-47E6-90DE-C8BEACAA506A}"/>
                </a:ext>
              </a:extLst>
            </p:cNvPr>
            <p:cNvSpPr txBox="1"/>
            <p:nvPr/>
          </p:nvSpPr>
          <p:spPr>
            <a:xfrm>
              <a:off x="1208470" y="16822840"/>
              <a:ext cx="5497310" cy="1264390"/>
            </a:xfrm>
            <a:prstGeom prst="rect">
              <a:avLst/>
            </a:prstGeom>
            <a:solidFill>
              <a:schemeClr val="accent4">
                <a:lumMod val="40000"/>
                <a:lumOff val="60000"/>
              </a:schemeClr>
            </a:solidFill>
            <a:ln w="28575">
              <a:solidFill>
                <a:srgbClr val="5E4197"/>
              </a:solidFill>
            </a:ln>
          </p:spPr>
          <p:txBody>
            <a:bodyPr wrap="square" rtlCol="0" anchor="ctr">
              <a:noAutofit/>
            </a:bodyPr>
            <a:lstStyle/>
            <a:p>
              <a:pPr algn="ctr"/>
              <a:r>
                <a:rPr lang="en-GB" sz="5600" b="1" dirty="0">
                  <a:latin typeface="Abadi" panose="020B0604020104020204" pitchFamily="34" charset="0"/>
                </a:rPr>
                <a:t>Methodology</a:t>
              </a:r>
            </a:p>
          </p:txBody>
        </p:sp>
        <p:sp>
          <p:nvSpPr>
            <p:cNvPr id="30" name="Retângulo 29">
              <a:extLst>
                <a:ext uri="{FF2B5EF4-FFF2-40B4-BE49-F238E27FC236}">
                  <a16:creationId xmlns:a16="http://schemas.microsoft.com/office/drawing/2014/main" id="{1E2AFB0C-FFE9-44AE-B0AD-72267D91CB2B}"/>
                </a:ext>
              </a:extLst>
            </p:cNvPr>
            <p:cNvSpPr/>
            <p:nvPr/>
          </p:nvSpPr>
          <p:spPr>
            <a:xfrm>
              <a:off x="-329405" y="18314146"/>
              <a:ext cx="7567904" cy="7570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029" sz="4000" dirty="0">
                  <a:latin typeface="Bahnschrift SemiLight Condensed" panose="020B0502040204020203" pitchFamily="34" charset="0"/>
                </a:rPr>
                <a:t>1. Extract production procedure</a:t>
              </a:r>
            </a:p>
          </p:txBody>
        </p:sp>
        <p:sp>
          <p:nvSpPr>
            <p:cNvPr id="31" name="CaixaDeTexto 30">
              <a:extLst>
                <a:ext uri="{FF2B5EF4-FFF2-40B4-BE49-F238E27FC236}">
                  <a16:creationId xmlns:a16="http://schemas.microsoft.com/office/drawing/2014/main" id="{0E49FAAF-3722-4EE0-AD53-9521D814B551}"/>
                </a:ext>
              </a:extLst>
            </p:cNvPr>
            <p:cNvSpPr txBox="1"/>
            <p:nvPr/>
          </p:nvSpPr>
          <p:spPr>
            <a:xfrm>
              <a:off x="25184767" y="19669658"/>
              <a:ext cx="3684002" cy="1320359"/>
            </a:xfrm>
            <a:prstGeom prst="rect">
              <a:avLst/>
            </a:prstGeom>
            <a:solidFill>
              <a:schemeClr val="accent4">
                <a:lumMod val="40000"/>
                <a:lumOff val="60000"/>
              </a:schemeClr>
            </a:solidFill>
            <a:ln w="28575">
              <a:solidFill>
                <a:srgbClr val="5E4197"/>
              </a:solidFill>
            </a:ln>
          </p:spPr>
          <p:txBody>
            <a:bodyPr wrap="square" rtlCol="0" anchor="ctr">
              <a:noAutofit/>
            </a:bodyPr>
            <a:lstStyle/>
            <a:p>
              <a:pPr algn="ctr"/>
              <a:r>
                <a:rPr lang="en-029" sz="5600" b="1" dirty="0">
                  <a:latin typeface="Abadi" panose="020B0604020104020204" pitchFamily="34" charset="0"/>
                </a:rPr>
                <a:t>Results</a:t>
              </a:r>
            </a:p>
          </p:txBody>
        </p:sp>
        <p:sp>
          <p:nvSpPr>
            <p:cNvPr id="32" name="CaixaDeTexto 31">
              <a:extLst>
                <a:ext uri="{FF2B5EF4-FFF2-40B4-BE49-F238E27FC236}">
                  <a16:creationId xmlns:a16="http://schemas.microsoft.com/office/drawing/2014/main" id="{D4BE67F7-05A9-4389-9C60-EA6420F6B560}"/>
                </a:ext>
              </a:extLst>
            </p:cNvPr>
            <p:cNvSpPr txBox="1"/>
            <p:nvPr/>
          </p:nvSpPr>
          <p:spPr>
            <a:xfrm>
              <a:off x="1752421" y="9799939"/>
              <a:ext cx="20642412" cy="6590522"/>
            </a:xfrm>
            <a:prstGeom prst="rect">
              <a:avLst/>
            </a:prstGeom>
            <a:solidFill>
              <a:schemeClr val="bg1"/>
            </a:solidFill>
            <a:ln>
              <a:noFill/>
            </a:ln>
          </p:spPr>
          <p:txBody>
            <a:bodyPr wrap="square" rtlCol="0">
              <a:noAutofit/>
            </a:bodyPr>
            <a:lstStyle/>
            <a:p>
              <a:pPr algn="just"/>
              <a:r>
                <a:rPr lang="en-US" sz="2800" dirty="0">
                  <a:latin typeface="Abadi" panose="020B0604020104020204" pitchFamily="34" charset="0"/>
                  <a:cs typeface="Calibri" panose="020F0502020204030204" pitchFamily="34" charset="0"/>
                </a:rPr>
                <a:t>Tuberculosis (TB) infects thousands of people every year and is a serious public health problem worldwide. The causative agent, </a:t>
              </a:r>
              <a:r>
                <a:rPr lang="en-US" sz="2800" i="1" dirty="0">
                  <a:latin typeface="Abadi" panose="020B0604020104020204" pitchFamily="34" charset="0"/>
                  <a:cs typeface="Calibri" panose="020F0502020204030204" pitchFamily="34" charset="0"/>
                </a:rPr>
                <a:t>Mycobacterium tuberculosis,</a:t>
              </a:r>
              <a:r>
                <a:rPr lang="en-US" sz="2800" dirty="0">
                  <a:latin typeface="Abadi" panose="020B0604020104020204" pitchFamily="34" charset="0"/>
                  <a:cs typeface="Calibri" panose="020F0502020204030204" pitchFamily="34" charset="0"/>
                </a:rPr>
                <a:t> is a bacterium that has elaborated survival mechanisms in the host.</a:t>
              </a:r>
            </a:p>
            <a:p>
              <a:pPr algn="just"/>
              <a:endParaRPr lang="en-US" sz="2800" dirty="0">
                <a:latin typeface="Abadi" panose="020B0604020104020204" pitchFamily="34" charset="0"/>
                <a:cs typeface="Calibri" panose="020F0502020204030204" pitchFamily="34" charset="0"/>
              </a:endParaRPr>
            </a:p>
            <a:p>
              <a:pPr algn="just"/>
              <a:r>
                <a:rPr lang="en-US" sz="2800" dirty="0">
                  <a:latin typeface="Abadi" panose="020B0604020104020204" pitchFamily="34" charset="0"/>
                  <a:cs typeface="Calibri" panose="020F0502020204030204" pitchFamily="34" charset="0"/>
                </a:rPr>
                <a:t>The discovery of new antibiotics is essential for reducing TB deaths and natural products offer an excellent starting point for the discovery of these compounds due to their structural and functional diversity.</a:t>
              </a:r>
            </a:p>
            <a:p>
              <a:pPr algn="just"/>
              <a:endParaRPr lang="en-US" sz="2800" dirty="0">
                <a:latin typeface="Abadi" panose="020B0604020104020204" pitchFamily="34" charset="0"/>
                <a:cs typeface="Calibri" panose="020F0502020204030204" pitchFamily="34" charset="0"/>
              </a:endParaRPr>
            </a:p>
            <a:p>
              <a:pPr algn="just"/>
              <a:r>
                <a:rPr lang="en-US" sz="2800" dirty="0">
                  <a:latin typeface="Abadi" panose="020B0604020104020204" pitchFamily="34" charset="0"/>
                  <a:cs typeface="Calibri" panose="020F0502020204030204" pitchFamily="34" charset="0"/>
                </a:rPr>
                <a:t>The genus </a:t>
              </a:r>
              <a:r>
                <a:rPr lang="en-US" sz="2800" i="1" dirty="0" err="1">
                  <a:latin typeface="Abadi" panose="020B0604020104020204" pitchFamily="34" charset="0"/>
                  <a:cs typeface="Calibri" panose="020F0502020204030204" pitchFamily="34" charset="0"/>
                </a:rPr>
                <a:t>Plectranthus</a:t>
              </a:r>
              <a:r>
                <a:rPr lang="en-US" sz="2800" dirty="0">
                  <a:latin typeface="Abadi" panose="020B0604020104020204" pitchFamily="34" charset="0"/>
                  <a:cs typeface="Calibri" panose="020F0502020204030204" pitchFamily="34" charset="0"/>
                </a:rPr>
                <a:t> belonging to the </a:t>
              </a:r>
              <a:r>
                <a:rPr lang="en-US" sz="2800" i="1" dirty="0" err="1">
                  <a:latin typeface="Abadi" panose="020B0604020104020204" pitchFamily="34" charset="0"/>
                  <a:cs typeface="Calibri" panose="020F0502020204030204" pitchFamily="34" charset="0"/>
                </a:rPr>
                <a:t>Lamiaceae</a:t>
              </a:r>
              <a:r>
                <a:rPr lang="en-US" sz="2800" i="1" dirty="0">
                  <a:latin typeface="Abadi" panose="020B0604020104020204" pitchFamily="34" charset="0"/>
                  <a:cs typeface="Calibri" panose="020F0502020204030204" pitchFamily="34" charset="0"/>
                </a:rPr>
                <a:t> </a:t>
              </a:r>
              <a:r>
                <a:rPr lang="en-US" sz="2800" dirty="0">
                  <a:latin typeface="Abadi" panose="020B0604020104020204" pitchFamily="34" charset="0"/>
                  <a:cs typeface="Calibri" panose="020F0502020204030204" pitchFamily="34" charset="0"/>
                </a:rPr>
                <a:t>family, such as mint and sage, exhibit a wide range of ethnobotanical uses. The </a:t>
              </a:r>
              <a:r>
                <a:rPr lang="en-US" sz="2800" i="1" dirty="0" err="1">
                  <a:latin typeface="Abadi" panose="020B0604020104020204" pitchFamily="34" charset="0"/>
                  <a:cs typeface="Calibri" panose="020F0502020204030204" pitchFamily="34" charset="0"/>
                </a:rPr>
                <a:t>P.ornatus</a:t>
              </a:r>
              <a:r>
                <a:rPr lang="en-US" sz="2800" i="1" dirty="0">
                  <a:latin typeface="Abadi" panose="020B0604020104020204" pitchFamily="34" charset="0"/>
                  <a:cs typeface="Calibri" panose="020F0502020204030204" pitchFamily="34" charset="0"/>
                </a:rPr>
                <a:t> </a:t>
              </a:r>
              <a:r>
                <a:rPr lang="en-US" sz="2800" dirty="0">
                  <a:latin typeface="Abadi" panose="020B0604020104020204" pitchFamily="34" charset="0"/>
                  <a:cs typeface="Calibri" panose="020F0502020204030204" pitchFamily="34" charset="0"/>
                </a:rPr>
                <a:t>species has diuretic, antipyretic, analgesic, antibiotic and anti-inflammatory properties and is used to relieve stomach and liver disorders.</a:t>
              </a:r>
            </a:p>
            <a:p>
              <a:pPr algn="just"/>
              <a:endParaRPr lang="en-US" sz="2800" dirty="0">
                <a:latin typeface="Abadi" panose="020B0604020104020204" pitchFamily="34" charset="0"/>
                <a:cs typeface="Calibri" panose="020F0502020204030204" pitchFamily="34" charset="0"/>
              </a:endParaRPr>
            </a:p>
            <a:p>
              <a:pPr algn="just"/>
              <a:r>
                <a:rPr lang="en-US" sz="2800" dirty="0">
                  <a:latin typeface="Abadi" panose="020B0604020104020204" pitchFamily="34" charset="0"/>
                  <a:cs typeface="Calibri" panose="020F0502020204030204" pitchFamily="34" charset="0"/>
                </a:rPr>
                <a:t>Halimane's backbone diterpene (11R*-acetoxy-halima-5,13E-dien-15-oic acid) was previously isolated for the first time from an acetone extract of </a:t>
              </a:r>
              <a:r>
                <a:rPr lang="en-US" sz="2800" i="1" dirty="0" err="1">
                  <a:latin typeface="Abadi" panose="020B0604020104020204" pitchFamily="34" charset="0"/>
                  <a:cs typeface="Calibri" panose="020F0502020204030204" pitchFamily="34" charset="0"/>
                </a:rPr>
                <a:t>P.ornatus</a:t>
              </a:r>
              <a:r>
                <a:rPr lang="en-US" sz="2800" dirty="0">
                  <a:latin typeface="Abadi" panose="020B0604020104020204" pitchFamily="34" charset="0"/>
                  <a:cs typeface="Calibri" panose="020F0502020204030204" pitchFamily="34" charset="0"/>
                </a:rPr>
                <a:t>. This compound is described due to its antimicrobial, namely antitubercular activity. Thus, in this work, for a large-scale of the compound isolation, we optimized its extraction. Moreover, an acetonic ultrasound extraction was performed (extraction yield 7.082% (w / w)). Chromatographic isolation of 5.3 mg of pure diterpene, identified by HPLC-DAD, was also performed by comparison with an authentic sample.</a:t>
              </a:r>
            </a:p>
          </p:txBody>
        </p:sp>
        <p:sp>
          <p:nvSpPr>
            <p:cNvPr id="33" name="Caixa de texto 2">
              <a:extLst>
                <a:ext uri="{FF2B5EF4-FFF2-40B4-BE49-F238E27FC236}">
                  <a16:creationId xmlns:a16="http://schemas.microsoft.com/office/drawing/2014/main" id="{C76A7B40-EE6F-40F1-982E-3FC0842680CB}"/>
                </a:ext>
              </a:extLst>
            </p:cNvPr>
            <p:cNvSpPr txBox="1">
              <a:spLocks noChangeArrowheads="1"/>
            </p:cNvSpPr>
            <p:nvPr/>
          </p:nvSpPr>
          <p:spPr bwMode="auto">
            <a:xfrm>
              <a:off x="1486053" y="19321461"/>
              <a:ext cx="4836352" cy="1498996"/>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a:latin typeface="Abadi" panose="020B0604020104020204" pitchFamily="34" charset="0"/>
                </a:rPr>
                <a:t>Collection, drying and milling of the plant</a:t>
              </a:r>
            </a:p>
          </p:txBody>
        </p:sp>
        <p:sp>
          <p:nvSpPr>
            <p:cNvPr id="34" name="Caixa de texto 3">
              <a:extLst>
                <a:ext uri="{FF2B5EF4-FFF2-40B4-BE49-F238E27FC236}">
                  <a16:creationId xmlns:a16="http://schemas.microsoft.com/office/drawing/2014/main" id="{258C5A35-8633-4833-B2AB-102078EEFA83}"/>
                </a:ext>
              </a:extLst>
            </p:cNvPr>
            <p:cNvSpPr txBox="1">
              <a:spLocks noChangeArrowheads="1"/>
            </p:cNvSpPr>
            <p:nvPr/>
          </p:nvSpPr>
          <p:spPr bwMode="auto">
            <a:xfrm>
              <a:off x="724285" y="21614541"/>
              <a:ext cx="6819020" cy="1889850"/>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a:latin typeface="Abadi" panose="020B0604020104020204" pitchFamily="34" charset="0"/>
                </a:rPr>
                <a:t>The milled plant (1,261 Kg) was put in acetone (13L) and subjected to ultrasound waves for 30 minutes</a:t>
              </a:r>
              <a:endParaRPr lang="en-GB" altLang="pt-PT" sz="3000" dirty="0">
                <a:latin typeface="Abadi" panose="020B0604020104020204" pitchFamily="34" charset="0"/>
              </a:endParaRPr>
            </a:p>
          </p:txBody>
        </p:sp>
        <p:sp>
          <p:nvSpPr>
            <p:cNvPr id="35" name="Caixa de texto 4">
              <a:extLst>
                <a:ext uri="{FF2B5EF4-FFF2-40B4-BE49-F238E27FC236}">
                  <a16:creationId xmlns:a16="http://schemas.microsoft.com/office/drawing/2014/main" id="{058B21A6-AA29-438D-B7C6-E81B2FDDB0FE}"/>
                </a:ext>
              </a:extLst>
            </p:cNvPr>
            <p:cNvSpPr txBox="1">
              <a:spLocks noChangeArrowheads="1"/>
            </p:cNvSpPr>
            <p:nvPr/>
          </p:nvSpPr>
          <p:spPr bwMode="auto">
            <a:xfrm>
              <a:off x="1562468" y="27114920"/>
              <a:ext cx="4836348" cy="1195640"/>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a:latin typeface="Abadi" panose="020B0604020104020204" pitchFamily="34" charset="0"/>
                </a:rPr>
                <a:t>Extract solution was filtered and the solvent evaporated</a:t>
              </a:r>
              <a:endParaRPr lang="en-GB" altLang="pt-PT" sz="3000" dirty="0"/>
            </a:p>
          </p:txBody>
        </p:sp>
        <p:sp>
          <p:nvSpPr>
            <p:cNvPr id="36" name="Caixa de texto 5">
              <a:extLst>
                <a:ext uri="{FF2B5EF4-FFF2-40B4-BE49-F238E27FC236}">
                  <a16:creationId xmlns:a16="http://schemas.microsoft.com/office/drawing/2014/main" id="{A13BEFA9-5BFC-40E7-BC1E-C5ED359E8123}"/>
                </a:ext>
              </a:extLst>
            </p:cNvPr>
            <p:cNvSpPr txBox="1">
              <a:spLocks noChangeArrowheads="1"/>
            </p:cNvSpPr>
            <p:nvPr/>
          </p:nvSpPr>
          <p:spPr bwMode="auto">
            <a:xfrm>
              <a:off x="1434275" y="30353124"/>
              <a:ext cx="4836348" cy="1195640"/>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err="1">
                  <a:latin typeface="Abadi" panose="020B0604020104020204" pitchFamily="34" charset="0"/>
                </a:rPr>
                <a:t>m</a:t>
              </a:r>
              <a:r>
                <a:rPr lang="en-GB" altLang="pt-PT" sz="3000" b="0" baseline="-25000" dirty="0" err="1">
                  <a:latin typeface="Abadi" panose="020B0604020104020204" pitchFamily="34" charset="0"/>
                </a:rPr>
                <a:t>extract</a:t>
              </a:r>
              <a:r>
                <a:rPr lang="en-GB" altLang="pt-PT" sz="3000" b="0" dirty="0">
                  <a:latin typeface="Abadi" panose="020B0604020104020204" pitchFamily="34" charset="0"/>
                </a:rPr>
                <a:t> = 89.30g (yield of </a:t>
              </a:r>
              <a:r>
                <a:rPr lang="en-GB" altLang="pt-PT" sz="3000" dirty="0">
                  <a:latin typeface="Abadi" panose="020B0604020104020204" pitchFamily="34" charset="0"/>
                </a:rPr>
                <a:t>7.082%</a:t>
              </a:r>
              <a:r>
                <a:rPr lang="en-GB" altLang="pt-PT" sz="3000" b="0" dirty="0">
                  <a:latin typeface="Abadi" panose="020B0604020104020204" pitchFamily="34" charset="0"/>
                </a:rPr>
                <a:t> (w/w)</a:t>
              </a:r>
            </a:p>
            <a:p>
              <a:endParaRPr lang="en-GB" altLang="pt-PT" dirty="0"/>
            </a:p>
          </p:txBody>
        </p:sp>
        <p:pic>
          <p:nvPicPr>
            <p:cNvPr id="43" name="Picture 16">
              <a:extLst>
                <a:ext uri="{FF2B5EF4-FFF2-40B4-BE49-F238E27FC236}">
                  <a16:creationId xmlns:a16="http://schemas.microsoft.com/office/drawing/2014/main" id="{71447E3F-ED6B-45A4-B5E5-D9CC767351B7}"/>
                </a:ext>
              </a:extLst>
            </p:cNvPr>
            <p:cNvPicPr>
              <a:picLocks noChangeAspect="1"/>
            </p:cNvPicPr>
            <p:nvPr/>
          </p:nvPicPr>
          <p:blipFill>
            <a:blip r:embed="rId7"/>
            <a:stretch>
              <a:fillRect/>
            </a:stretch>
          </p:blipFill>
          <p:spPr>
            <a:xfrm>
              <a:off x="4397561" y="24284260"/>
              <a:ext cx="2104560" cy="2257695"/>
            </a:xfrm>
            <a:prstGeom prst="ellipse">
              <a:avLst/>
            </a:prstGeom>
            <a:ln w="63500" cap="rnd">
              <a:noFill/>
            </a:ln>
            <a:effectLst>
              <a:softEdge rad="254000"/>
            </a:effectLst>
          </p:spPr>
        </p:pic>
        <p:pic>
          <p:nvPicPr>
            <p:cNvPr id="44" name="Imagen 138">
              <a:extLst>
                <a:ext uri="{FF2B5EF4-FFF2-40B4-BE49-F238E27FC236}">
                  <a16:creationId xmlns:a16="http://schemas.microsoft.com/office/drawing/2014/main" id="{5C6A5DB8-9C3C-41CF-872C-7ADAA1137B9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46270" y="9514301"/>
              <a:ext cx="4878721" cy="5010251"/>
            </a:xfrm>
            <a:prstGeom prst="rect">
              <a:avLst/>
            </a:prstGeom>
          </p:spPr>
        </p:pic>
        <p:sp>
          <p:nvSpPr>
            <p:cNvPr id="45" name="CaixaDeTexto 24">
              <a:extLst>
                <a:ext uri="{FF2B5EF4-FFF2-40B4-BE49-F238E27FC236}">
                  <a16:creationId xmlns:a16="http://schemas.microsoft.com/office/drawing/2014/main" id="{62AF3576-02D7-4155-8E94-D600A03AC57D}"/>
                </a:ext>
              </a:extLst>
            </p:cNvPr>
            <p:cNvSpPr txBox="1"/>
            <p:nvPr/>
          </p:nvSpPr>
          <p:spPr>
            <a:xfrm>
              <a:off x="21733447" y="14744795"/>
              <a:ext cx="7104366" cy="523220"/>
            </a:xfrm>
            <a:prstGeom prst="rect">
              <a:avLst/>
            </a:prstGeom>
            <a:noFill/>
          </p:spPr>
          <p:txBody>
            <a:bodyPr wrap="square" rtlCol="0">
              <a:spAutoFit/>
            </a:bodyPr>
            <a:lstStyle/>
            <a:p>
              <a:pPr algn="ctr"/>
              <a:r>
                <a:rPr lang="en-GB" sz="2800" b="1" dirty="0">
                  <a:latin typeface="Abadi" panose="020B0604020104020204" pitchFamily="34" charset="0"/>
                  <a:cs typeface="Calibri" panose="020F0502020204030204" pitchFamily="34" charset="0"/>
                </a:rPr>
                <a:t>Fig 1 - </a:t>
              </a:r>
              <a:r>
                <a:rPr lang="en-GB" altLang="pt-PT" sz="2800" i="1" dirty="0" err="1">
                  <a:solidFill>
                    <a:srgbClr val="222222"/>
                  </a:solidFill>
                  <a:latin typeface="Abadi" panose="020B0604020104020204" pitchFamily="34" charset="0"/>
                </a:rPr>
                <a:t>Plectranthus</a:t>
              </a:r>
              <a:r>
                <a:rPr lang="en-GB" altLang="pt-PT" sz="2800" i="1" dirty="0">
                  <a:solidFill>
                    <a:srgbClr val="222222"/>
                  </a:solidFill>
                  <a:latin typeface="Abadi" panose="020B0604020104020204" pitchFamily="34" charset="0"/>
                </a:rPr>
                <a:t> </a:t>
              </a:r>
              <a:r>
                <a:rPr lang="en-GB" altLang="pt-PT" sz="2800" i="1" dirty="0" err="1">
                  <a:solidFill>
                    <a:srgbClr val="222222"/>
                  </a:solidFill>
                  <a:latin typeface="Abadi" panose="020B0604020104020204" pitchFamily="34" charset="0"/>
                </a:rPr>
                <a:t>Ornatus</a:t>
              </a:r>
              <a:r>
                <a:rPr lang="en-GB" altLang="pt-PT" sz="2800" dirty="0">
                  <a:solidFill>
                    <a:srgbClr val="222222"/>
                  </a:solidFill>
                  <a:latin typeface="Abadi" panose="020B0604020104020204" pitchFamily="34" charset="0"/>
                </a:rPr>
                <a:t> Codd</a:t>
              </a:r>
              <a:r>
                <a:rPr lang="en-GB" altLang="pt-PT" sz="2800" b="1" dirty="0">
                  <a:solidFill>
                    <a:srgbClr val="222222"/>
                  </a:solidFill>
                  <a:latin typeface="Abadi" panose="020B0604020104020204" pitchFamily="34" charset="0"/>
                </a:rPr>
                <a:t>.</a:t>
              </a:r>
              <a:r>
                <a:rPr lang="en-GB" altLang="pt-PT" sz="2800" b="1" dirty="0">
                  <a:latin typeface="Abadi" panose="020B0604020104020204" pitchFamily="34" charset="0"/>
                </a:rPr>
                <a:t> </a:t>
              </a:r>
              <a:endParaRPr lang="pt-PT" sz="2800" dirty="0">
                <a:latin typeface="Abadi" panose="020B0604020104020204" pitchFamily="34" charset="0"/>
                <a:cs typeface="Calibri" panose="020F0502020204030204" pitchFamily="34" charset="0"/>
              </a:endParaRPr>
            </a:p>
          </p:txBody>
        </p:sp>
      </p:grpSp>
      <p:cxnSp>
        <p:nvCxnSpPr>
          <p:cNvPr id="54" name="Conexão reta 53">
            <a:extLst>
              <a:ext uri="{FF2B5EF4-FFF2-40B4-BE49-F238E27FC236}">
                <a16:creationId xmlns:a16="http://schemas.microsoft.com/office/drawing/2014/main" id="{F6BEEAD9-00A7-408B-8327-48E65AD7C43B}"/>
              </a:ext>
            </a:extLst>
          </p:cNvPr>
          <p:cNvCxnSpPr>
            <a:cxnSpLocks/>
          </p:cNvCxnSpPr>
          <p:nvPr/>
        </p:nvCxnSpPr>
        <p:spPr>
          <a:xfrm>
            <a:off x="3372806" y="24209854"/>
            <a:ext cx="15855" cy="35928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exão reta 56">
            <a:extLst>
              <a:ext uri="{FF2B5EF4-FFF2-40B4-BE49-F238E27FC236}">
                <a16:creationId xmlns:a16="http://schemas.microsoft.com/office/drawing/2014/main" id="{E90C6E3A-84FE-4FB9-807E-C30548898526}"/>
              </a:ext>
            </a:extLst>
          </p:cNvPr>
          <p:cNvCxnSpPr>
            <a:cxnSpLocks/>
            <a:stCxn id="35" idx="2"/>
          </p:cNvCxnSpPr>
          <p:nvPr/>
        </p:nvCxnSpPr>
        <p:spPr>
          <a:xfrm>
            <a:off x="3451533" y="28825084"/>
            <a:ext cx="0" cy="2040279"/>
          </a:xfrm>
          <a:prstGeom prst="line">
            <a:avLst/>
          </a:prstGeom>
        </p:spPr>
        <p:style>
          <a:lnRef idx="1">
            <a:schemeClr val="accent1"/>
          </a:lnRef>
          <a:fillRef idx="0">
            <a:schemeClr val="accent1"/>
          </a:fillRef>
          <a:effectRef idx="0">
            <a:schemeClr val="accent1"/>
          </a:effectRef>
          <a:fontRef idx="minor">
            <a:schemeClr val="tx1"/>
          </a:fontRef>
        </p:style>
      </p:cxnSp>
      <p:grpSp>
        <p:nvGrpSpPr>
          <p:cNvPr id="64" name="Agrupar 63">
            <a:extLst>
              <a:ext uri="{FF2B5EF4-FFF2-40B4-BE49-F238E27FC236}">
                <a16:creationId xmlns:a16="http://schemas.microsoft.com/office/drawing/2014/main" id="{6977493D-E451-4D8A-B14C-9D0B2928AFB5}"/>
              </a:ext>
            </a:extLst>
          </p:cNvPr>
          <p:cNvGrpSpPr/>
          <p:nvPr/>
        </p:nvGrpSpPr>
        <p:grpSpPr>
          <a:xfrm>
            <a:off x="6709390" y="18827671"/>
            <a:ext cx="6620548" cy="13132384"/>
            <a:chOff x="7561162" y="21181070"/>
            <a:chExt cx="6620548" cy="13132384"/>
          </a:xfrm>
        </p:grpSpPr>
        <p:sp>
          <p:nvSpPr>
            <p:cNvPr id="65" name="CaixaDeTexto 20">
              <a:extLst>
                <a:ext uri="{FF2B5EF4-FFF2-40B4-BE49-F238E27FC236}">
                  <a16:creationId xmlns:a16="http://schemas.microsoft.com/office/drawing/2014/main" id="{401292EE-D138-46FD-BD26-54C4AB23746C}"/>
                </a:ext>
              </a:extLst>
            </p:cNvPr>
            <p:cNvSpPr txBox="1"/>
            <p:nvPr/>
          </p:nvSpPr>
          <p:spPr>
            <a:xfrm>
              <a:off x="7949822" y="21181070"/>
              <a:ext cx="4894159" cy="707886"/>
            </a:xfrm>
            <a:prstGeom prst="rect">
              <a:avLst/>
            </a:prstGeom>
            <a:noFill/>
            <a:ln>
              <a:noFill/>
            </a:ln>
          </p:spPr>
          <p:txBody>
            <a:bodyPr wrap="square" rtlCol="0">
              <a:spAutoFit/>
            </a:bodyPr>
            <a:lstStyle/>
            <a:p>
              <a:r>
                <a:rPr lang="pt-PT" sz="4000" dirty="0">
                  <a:latin typeface="Bahnschrift SemiLight Condensed" panose="020B0502040204020203" pitchFamily="34" charset="0"/>
                </a:rPr>
                <a:t>2</a:t>
              </a:r>
              <a:r>
                <a:rPr lang="en-ZA" sz="4000" dirty="0">
                  <a:latin typeface="Bahnschrift SemiLight Condensed" panose="020B0502040204020203" pitchFamily="34" charset="0"/>
                </a:rPr>
                <a:t>. Isolation and purification</a:t>
              </a:r>
            </a:p>
          </p:txBody>
        </p:sp>
        <p:sp>
          <p:nvSpPr>
            <p:cNvPr id="67" name="Caixa de texto 4">
              <a:extLst>
                <a:ext uri="{FF2B5EF4-FFF2-40B4-BE49-F238E27FC236}">
                  <a16:creationId xmlns:a16="http://schemas.microsoft.com/office/drawing/2014/main" id="{1F832129-D5C3-48BA-8B33-D48808E5D2C6}"/>
                </a:ext>
              </a:extLst>
            </p:cNvPr>
            <p:cNvSpPr txBox="1">
              <a:spLocks noChangeArrowheads="1"/>
            </p:cNvSpPr>
            <p:nvPr/>
          </p:nvSpPr>
          <p:spPr bwMode="auto">
            <a:xfrm>
              <a:off x="7715881" y="27288887"/>
              <a:ext cx="6465829" cy="1523276"/>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a:latin typeface="Abadi" panose="020B0604020104020204" pitchFamily="34" charset="0"/>
                </a:rPr>
                <a:t>Based on</a:t>
              </a:r>
              <a:r>
                <a:rPr lang="en-GB" altLang="pt-PT" sz="3000" dirty="0">
                  <a:latin typeface="Abadi" panose="020B0604020104020204" pitchFamily="34" charset="0"/>
                </a:rPr>
                <a:t> TLC </a:t>
              </a:r>
              <a:r>
                <a:rPr lang="en-GB" altLang="pt-PT" sz="3000" b="0" dirty="0">
                  <a:latin typeface="Abadi" panose="020B0604020104020204" pitchFamily="34" charset="0"/>
                </a:rPr>
                <a:t>similarity 5 fraction were united and re-</a:t>
              </a:r>
              <a:r>
                <a:rPr lang="en-GB" altLang="pt-PT" sz="3000" b="0" dirty="0" err="1">
                  <a:latin typeface="Abadi" panose="020B0604020104020204" pitchFamily="34" charset="0"/>
                </a:rPr>
                <a:t>cromatographed</a:t>
              </a:r>
              <a:endParaRPr lang="en-GB" altLang="pt-PT" sz="3000" b="0" dirty="0"/>
            </a:p>
          </p:txBody>
        </p:sp>
        <p:sp>
          <p:nvSpPr>
            <p:cNvPr id="66" name="Caixa de texto 2">
              <a:extLst>
                <a:ext uri="{FF2B5EF4-FFF2-40B4-BE49-F238E27FC236}">
                  <a16:creationId xmlns:a16="http://schemas.microsoft.com/office/drawing/2014/main" id="{8D063937-D762-4011-B82F-9DEF4DC37499}"/>
                </a:ext>
              </a:extLst>
            </p:cNvPr>
            <p:cNvSpPr txBox="1">
              <a:spLocks noChangeArrowheads="1"/>
            </p:cNvSpPr>
            <p:nvPr/>
          </p:nvSpPr>
          <p:spPr bwMode="auto">
            <a:xfrm>
              <a:off x="8153617" y="22395605"/>
              <a:ext cx="4342067" cy="2185214"/>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sz="3000" dirty="0">
                  <a:latin typeface="Abadi" panose="020B0604020104020204" pitchFamily="34" charset="0"/>
                </a:rPr>
                <a:t>Flash column </a:t>
              </a:r>
            </a:p>
            <a:p>
              <a:pPr algn="ctr"/>
              <a:r>
                <a:rPr lang="en-GB" sz="3000" b="0" dirty="0">
                  <a:latin typeface="Abadi" panose="020B0604020104020204" pitchFamily="34" charset="0"/>
                </a:rPr>
                <a:t>Polarity gradient type elution  from n-hexane to ethyl acetate </a:t>
              </a:r>
              <a:endParaRPr lang="pt-PT" sz="3000" b="0" dirty="0">
                <a:latin typeface="Abadi" panose="020B0604020104020204" pitchFamily="34" charset="0"/>
              </a:endParaRPr>
            </a:p>
          </p:txBody>
        </p:sp>
        <p:sp>
          <p:nvSpPr>
            <p:cNvPr id="68" name="Caixa de texto 5">
              <a:extLst>
                <a:ext uri="{FF2B5EF4-FFF2-40B4-BE49-F238E27FC236}">
                  <a16:creationId xmlns:a16="http://schemas.microsoft.com/office/drawing/2014/main" id="{BC12CC77-8EA4-4298-96B2-6EA3164FF616}"/>
                </a:ext>
              </a:extLst>
            </p:cNvPr>
            <p:cNvSpPr txBox="1">
              <a:spLocks noChangeArrowheads="1"/>
            </p:cNvSpPr>
            <p:nvPr/>
          </p:nvSpPr>
          <p:spPr bwMode="auto">
            <a:xfrm>
              <a:off x="7715881" y="29513368"/>
              <a:ext cx="4447607" cy="642307"/>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dirty="0">
                  <a:latin typeface="Abadi" panose="020B0604020104020204" pitchFamily="34" charset="0"/>
                </a:rPr>
                <a:t>Dry column </a:t>
              </a:r>
            </a:p>
            <a:p>
              <a:endParaRPr lang="en-GB" altLang="pt-PT" dirty="0"/>
            </a:p>
          </p:txBody>
        </p:sp>
        <p:sp>
          <p:nvSpPr>
            <p:cNvPr id="69" name="Caixa de texto 3">
              <a:extLst>
                <a:ext uri="{FF2B5EF4-FFF2-40B4-BE49-F238E27FC236}">
                  <a16:creationId xmlns:a16="http://schemas.microsoft.com/office/drawing/2014/main" id="{486E17FE-C6D2-420B-9926-D7712E11D42C}"/>
                </a:ext>
              </a:extLst>
            </p:cNvPr>
            <p:cNvSpPr txBox="1">
              <a:spLocks noChangeArrowheads="1"/>
            </p:cNvSpPr>
            <p:nvPr/>
          </p:nvSpPr>
          <p:spPr bwMode="auto">
            <a:xfrm>
              <a:off x="8225868" y="25139371"/>
              <a:ext cx="4342068" cy="724149"/>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a:latin typeface="Abadi" panose="020B0604020104020204" pitchFamily="34" charset="0"/>
                </a:rPr>
                <a:t>14 Fractions produced </a:t>
              </a:r>
            </a:p>
          </p:txBody>
        </p:sp>
        <p:sp>
          <p:nvSpPr>
            <p:cNvPr id="70" name="Caixa de texto 5">
              <a:extLst>
                <a:ext uri="{FF2B5EF4-FFF2-40B4-BE49-F238E27FC236}">
                  <a16:creationId xmlns:a16="http://schemas.microsoft.com/office/drawing/2014/main" id="{972FC36A-6299-41E2-BFF7-C78237CB1634}"/>
                </a:ext>
              </a:extLst>
            </p:cNvPr>
            <p:cNvSpPr txBox="1">
              <a:spLocks noChangeArrowheads="1"/>
            </p:cNvSpPr>
            <p:nvPr/>
          </p:nvSpPr>
          <p:spPr bwMode="auto">
            <a:xfrm>
              <a:off x="7561162" y="31398168"/>
              <a:ext cx="5119341" cy="2915286"/>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pt-PT"/>
              </a:defPPr>
              <a:lvl1pPr>
                <a:lnSpc>
                  <a:spcPct val="107000"/>
                </a:lnSpc>
                <a:spcAft>
                  <a:spcPts val="800"/>
                </a:spcAft>
                <a:defRPr b="1">
                  <a:latin typeface="Calibri" panose="020F0502020204030204" pitchFamily="34" charset="0"/>
                  <a:ea typeface="Calibri" panose="020F0502020204030204" pitchFamily="34" charset="0"/>
                  <a:cs typeface="Times New Roman" panose="02020603050405020304" pitchFamily="18" charset="0"/>
                </a:defRPr>
              </a:lvl1pPr>
            </a:lstStyle>
            <a:p>
              <a:pPr algn="ctr"/>
              <a:r>
                <a:rPr lang="en-GB" altLang="pt-PT" sz="3000" b="0" dirty="0">
                  <a:latin typeface="Abadi" panose="020B0604020104020204" pitchFamily="34" charset="0"/>
                </a:rPr>
                <a:t>Based on </a:t>
              </a:r>
              <a:r>
                <a:rPr lang="en-GB" altLang="pt-PT" sz="3000" dirty="0">
                  <a:latin typeface="Abadi" panose="020B0604020104020204" pitchFamily="34" charset="0"/>
                </a:rPr>
                <a:t>TLC</a:t>
              </a:r>
              <a:r>
                <a:rPr lang="en-GB" altLang="pt-PT" sz="3000" b="0" dirty="0">
                  <a:latin typeface="Abadi" panose="020B0604020104020204" pitchFamily="34" charset="0"/>
                </a:rPr>
                <a:t> analysis the purest fraction was recrystalized to obtained  pure </a:t>
              </a:r>
              <a:r>
                <a:rPr lang="en-GB" altLang="pt-PT" sz="3000" dirty="0">
                  <a:latin typeface="Abadi" panose="020B0604020104020204" pitchFamily="34" charset="0"/>
                </a:rPr>
                <a:t>Hal</a:t>
              </a:r>
              <a:r>
                <a:rPr lang="en-GB" altLang="pt-PT" sz="3000" b="0" dirty="0">
                  <a:latin typeface="Abadi" panose="020B0604020104020204" pitchFamily="34" charset="0"/>
                </a:rPr>
                <a:t> (</a:t>
              </a:r>
              <a:r>
                <a:rPr lang="en-GB" altLang="pt-PT" sz="3000" dirty="0">
                  <a:latin typeface="Abadi" panose="020B0604020104020204" pitchFamily="34" charset="0"/>
                </a:rPr>
                <a:t>5.3 mg</a:t>
              </a:r>
              <a:r>
                <a:rPr lang="en-GB" altLang="pt-PT" sz="3000" b="0" dirty="0">
                  <a:latin typeface="Abadi" panose="020B0604020104020204" pitchFamily="34" charset="0"/>
                </a:rPr>
                <a:t>)</a:t>
              </a:r>
            </a:p>
            <a:p>
              <a:endParaRPr lang="en-GB" altLang="pt-PT" dirty="0"/>
            </a:p>
          </p:txBody>
        </p:sp>
      </p:grpSp>
      <p:cxnSp>
        <p:nvCxnSpPr>
          <p:cNvPr id="76" name="Conexão reta 75">
            <a:extLst>
              <a:ext uri="{FF2B5EF4-FFF2-40B4-BE49-F238E27FC236}">
                <a16:creationId xmlns:a16="http://schemas.microsoft.com/office/drawing/2014/main" id="{5CD70BA6-A463-4D82-803C-E98F57BBAE25}"/>
              </a:ext>
            </a:extLst>
          </p:cNvPr>
          <p:cNvCxnSpPr>
            <a:cxnSpLocks/>
            <a:stCxn id="33" idx="2"/>
          </p:cNvCxnSpPr>
          <p:nvPr/>
        </p:nvCxnSpPr>
        <p:spPr>
          <a:xfrm>
            <a:off x="3375120" y="21334981"/>
            <a:ext cx="7926" cy="765256"/>
          </a:xfrm>
          <a:prstGeom prst="line">
            <a:avLst/>
          </a:prstGeom>
        </p:spPr>
        <p:style>
          <a:lnRef idx="1">
            <a:schemeClr val="accent1"/>
          </a:lnRef>
          <a:fillRef idx="0">
            <a:schemeClr val="accent1"/>
          </a:fillRef>
          <a:effectRef idx="0">
            <a:schemeClr val="accent1"/>
          </a:effectRef>
          <a:fontRef idx="minor">
            <a:schemeClr val="tx1"/>
          </a:fontRef>
        </p:style>
      </p:cxnSp>
      <p:sp>
        <p:nvSpPr>
          <p:cNvPr id="93" name="CaixaDeTexto 92">
            <a:extLst>
              <a:ext uri="{FF2B5EF4-FFF2-40B4-BE49-F238E27FC236}">
                <a16:creationId xmlns:a16="http://schemas.microsoft.com/office/drawing/2014/main" id="{F6B2191F-4041-4CF8-98FC-94F24F9CC7DF}"/>
              </a:ext>
            </a:extLst>
          </p:cNvPr>
          <p:cNvSpPr txBox="1"/>
          <p:nvPr/>
        </p:nvSpPr>
        <p:spPr>
          <a:xfrm>
            <a:off x="13041497" y="30582547"/>
            <a:ext cx="7180987" cy="1555375"/>
          </a:xfrm>
          <a:prstGeom prst="rect">
            <a:avLst/>
          </a:prstGeom>
          <a:solidFill>
            <a:schemeClr val="accent4">
              <a:lumMod val="40000"/>
              <a:lumOff val="60000"/>
            </a:schemeClr>
          </a:solidFill>
          <a:ln w="28575">
            <a:solidFill>
              <a:srgbClr val="5E4197"/>
            </a:solidFill>
            <a:miter lim="800000"/>
            <a:headEnd/>
            <a:tailEnd/>
          </a:ln>
        </p:spPr>
        <p:txBody>
          <a:bodyPr vert="horz" wrap="square" lIns="91440" tIns="45720" rIns="91440" bIns="45720" numCol="1" anchor="t" anchorCtr="0" compatLnSpc="1">
            <a:prstTxWarp prst="textNoShape">
              <a:avLst/>
            </a:prstTxWarp>
          </a:bodyPr>
          <a:lstStyle>
            <a:defPPr>
              <a:defRPr lang="en-US"/>
            </a:defPPr>
            <a:lvl1pPr algn="ctr">
              <a:lnSpc>
                <a:spcPct val="107000"/>
              </a:lnSpc>
              <a:spcAft>
                <a:spcPts val="800"/>
              </a:spcAft>
              <a:defRPr sz="2800" b="1">
                <a:latin typeface="Abadi" panose="020B0604020104020204" pitchFamily="34" charset="0"/>
                <a:ea typeface="Calibri" panose="020F0502020204030204" pitchFamily="34" charset="0"/>
                <a:cs typeface="Times New Roman" panose="02020603050405020304" pitchFamily="18" charset="0"/>
              </a:defRPr>
            </a:lvl1pPr>
          </a:lstStyle>
          <a:p>
            <a:r>
              <a:rPr lang="en-US" sz="3000" b="0" dirty="0"/>
              <a:t>Recrystallization served as a purifying process of the compound </a:t>
            </a:r>
            <a:r>
              <a:rPr lang="en-US" sz="3000" dirty="0"/>
              <a:t>Hal</a:t>
            </a:r>
            <a:endParaRPr lang="en-GB" sz="3000" dirty="0"/>
          </a:p>
        </p:txBody>
      </p:sp>
      <p:cxnSp>
        <p:nvCxnSpPr>
          <p:cNvPr id="101" name="Conexão reta 100">
            <a:extLst>
              <a:ext uri="{FF2B5EF4-FFF2-40B4-BE49-F238E27FC236}">
                <a16:creationId xmlns:a16="http://schemas.microsoft.com/office/drawing/2014/main" id="{777CFF73-4B56-40C2-B96E-0529D6036772}"/>
              </a:ext>
            </a:extLst>
          </p:cNvPr>
          <p:cNvCxnSpPr/>
          <p:nvPr/>
        </p:nvCxnSpPr>
        <p:spPr>
          <a:xfrm flipH="1">
            <a:off x="9087912" y="22290915"/>
            <a:ext cx="8439" cy="4950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Conexão reta 102">
            <a:extLst>
              <a:ext uri="{FF2B5EF4-FFF2-40B4-BE49-F238E27FC236}">
                <a16:creationId xmlns:a16="http://schemas.microsoft.com/office/drawing/2014/main" id="{8B347797-8383-42F2-BFF8-C3E58DBC027F}"/>
              </a:ext>
            </a:extLst>
          </p:cNvPr>
          <p:cNvCxnSpPr/>
          <p:nvPr/>
        </p:nvCxnSpPr>
        <p:spPr>
          <a:xfrm>
            <a:off x="9134022" y="23484144"/>
            <a:ext cx="0" cy="14860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Conexão reta 104">
            <a:extLst>
              <a:ext uri="{FF2B5EF4-FFF2-40B4-BE49-F238E27FC236}">
                <a16:creationId xmlns:a16="http://schemas.microsoft.com/office/drawing/2014/main" id="{46081343-4E61-4CA5-B5B1-DB5742468D6D}"/>
              </a:ext>
            </a:extLst>
          </p:cNvPr>
          <p:cNvCxnSpPr>
            <a:endCxn id="68" idx="0"/>
          </p:cNvCxnSpPr>
          <p:nvPr/>
        </p:nvCxnSpPr>
        <p:spPr>
          <a:xfrm>
            <a:off x="9087912" y="26458764"/>
            <a:ext cx="1" cy="7012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Conexão reta 106">
            <a:extLst>
              <a:ext uri="{FF2B5EF4-FFF2-40B4-BE49-F238E27FC236}">
                <a16:creationId xmlns:a16="http://schemas.microsoft.com/office/drawing/2014/main" id="{780D76FF-ED76-4C7F-BD9C-D71C711F576F}"/>
              </a:ext>
            </a:extLst>
          </p:cNvPr>
          <p:cNvCxnSpPr>
            <a:stCxn id="68" idx="2"/>
          </p:cNvCxnSpPr>
          <p:nvPr/>
        </p:nvCxnSpPr>
        <p:spPr>
          <a:xfrm>
            <a:off x="9087913" y="27802276"/>
            <a:ext cx="8438" cy="1242493"/>
          </a:xfrm>
          <a:prstGeom prst="line">
            <a:avLst/>
          </a:prstGeom>
        </p:spPr>
        <p:style>
          <a:lnRef idx="1">
            <a:schemeClr val="accent1"/>
          </a:lnRef>
          <a:fillRef idx="0">
            <a:schemeClr val="accent1"/>
          </a:fillRef>
          <a:effectRef idx="0">
            <a:schemeClr val="accent1"/>
          </a:effectRef>
          <a:fontRef idx="minor">
            <a:schemeClr val="tx1"/>
          </a:fontRef>
        </p:style>
      </p:cxnSp>
      <p:sp>
        <p:nvSpPr>
          <p:cNvPr id="108" name="CaixaDeTexto 107">
            <a:extLst>
              <a:ext uri="{FF2B5EF4-FFF2-40B4-BE49-F238E27FC236}">
                <a16:creationId xmlns:a16="http://schemas.microsoft.com/office/drawing/2014/main" id="{BA304F62-0569-45F6-9F20-CDE55F1798F6}"/>
              </a:ext>
            </a:extLst>
          </p:cNvPr>
          <p:cNvSpPr txBox="1"/>
          <p:nvPr/>
        </p:nvSpPr>
        <p:spPr>
          <a:xfrm>
            <a:off x="13499371" y="18896601"/>
            <a:ext cx="6134100" cy="707886"/>
          </a:xfrm>
          <a:prstGeom prst="rect">
            <a:avLst/>
          </a:prstGeom>
          <a:noFill/>
          <a:ln>
            <a:noFill/>
          </a:ln>
        </p:spPr>
        <p:txBody>
          <a:bodyPr wrap="square" rtlCol="0">
            <a:spAutoFit/>
          </a:bodyPr>
          <a:lstStyle/>
          <a:p>
            <a:r>
              <a:rPr lang="pt-PT" sz="4000" dirty="0">
                <a:latin typeface="Bahnschrift SemiLight Condensed" panose="020B0502040204020203" pitchFamily="34" charset="0"/>
              </a:rPr>
              <a:t>3</a:t>
            </a:r>
            <a:r>
              <a:rPr lang="en-ZA" sz="4000" dirty="0">
                <a:latin typeface="Bahnschrift SemiLight Condensed" panose="020B0502040204020203" pitchFamily="34" charset="0"/>
              </a:rPr>
              <a:t>. Characterization by HPLC-DAD</a:t>
            </a:r>
          </a:p>
        </p:txBody>
      </p:sp>
      <p:cxnSp>
        <p:nvCxnSpPr>
          <p:cNvPr id="112" name="Conexão reta unidirecional 111">
            <a:extLst>
              <a:ext uri="{FF2B5EF4-FFF2-40B4-BE49-F238E27FC236}">
                <a16:creationId xmlns:a16="http://schemas.microsoft.com/office/drawing/2014/main" id="{070D8F77-5B7B-4BAF-824F-59C328ED6D26}"/>
              </a:ext>
            </a:extLst>
          </p:cNvPr>
          <p:cNvCxnSpPr>
            <a:endCxn id="15" idx="2"/>
          </p:cNvCxnSpPr>
          <p:nvPr/>
        </p:nvCxnSpPr>
        <p:spPr>
          <a:xfrm flipV="1">
            <a:off x="16488956" y="23986814"/>
            <a:ext cx="0" cy="677922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08845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729</Words>
  <Application>Microsoft Office PowerPoint</Application>
  <PresentationFormat>Personalizados</PresentationFormat>
  <Paragraphs>45</Paragraphs>
  <Slides>1</Slides>
  <Notes>0</Notes>
  <HiddenSlides>0</HiddenSlides>
  <MMClips>0</MMClips>
  <ScaleCrop>false</ScaleCrop>
  <HeadingPairs>
    <vt:vector size="6" baseType="variant">
      <vt:variant>
        <vt:lpstr>Tipos de letra usados</vt:lpstr>
      </vt:variant>
      <vt:variant>
        <vt:i4>5</vt:i4>
      </vt:variant>
      <vt:variant>
        <vt:lpstr>Tema</vt:lpstr>
      </vt:variant>
      <vt:variant>
        <vt:i4>2</vt:i4>
      </vt:variant>
      <vt:variant>
        <vt:lpstr>Títulos dos diapositivos</vt:lpstr>
      </vt:variant>
      <vt:variant>
        <vt:i4>1</vt:i4>
      </vt:variant>
    </vt:vector>
  </HeadingPairs>
  <TitlesOfParts>
    <vt:vector size="8" baseType="lpstr">
      <vt:lpstr>Abadi</vt:lpstr>
      <vt:lpstr>Arial</vt:lpstr>
      <vt:lpstr>Bahnschrift SemiLight Condensed</vt:lpstr>
      <vt:lpstr>Calibri</vt:lpstr>
      <vt:lpstr>Calibri Light</vt:lpstr>
      <vt:lpstr>Office Theme</vt:lpstr>
      <vt:lpstr>Custom Design</vt:lpstr>
      <vt:lpstr>Optimization extraction study for the isolation of a bioactive diterpene from Plectranthuns ornatus Codd.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Asus Zen</cp:lastModifiedBy>
  <cp:revision>71</cp:revision>
  <dcterms:created xsi:type="dcterms:W3CDTF">2015-04-04T09:45:50Z</dcterms:created>
  <dcterms:modified xsi:type="dcterms:W3CDTF">2019-11-11T14:45:05Z</dcterms:modified>
</cp:coreProperties>
</file>