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59" r:id="rId5"/>
    <p:sldId id="277" r:id="rId6"/>
    <p:sldId id="275" r:id="rId7"/>
    <p:sldId id="273" r:id="rId8"/>
    <p:sldId id="274" r:id="rId9"/>
    <p:sldId id="279" r:id="rId10"/>
    <p:sldId id="28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0365C44-39E0-46A9-85F9-C4B9B0694201}">
          <p14:sldIdLst>
            <p14:sldId id="256"/>
            <p14:sldId id="282"/>
            <p14:sldId id="283"/>
            <p14:sldId id="259"/>
            <p14:sldId id="277"/>
            <p14:sldId id="275"/>
            <p14:sldId id="273"/>
            <p14:sldId id="274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46"/>
    <a:srgbClr val="DAA600"/>
    <a:srgbClr val="FFCCFF"/>
    <a:srgbClr val="FF66CC"/>
    <a:srgbClr val="FF99FF"/>
    <a:srgbClr val="FF3399"/>
    <a:srgbClr val="52DE77"/>
    <a:srgbClr val="39F781"/>
    <a:srgbClr val="4ABFC2"/>
    <a:srgbClr val="F6A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0588-CB4D-495C-8031-6A919F63E64B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D779-A34B-4B00-A991-9ABC19F52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79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779-A34B-4B00-A991-9ABC19F523D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90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779-A34B-4B00-A991-9ABC19F523D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5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779-A34B-4B00-A991-9ABC19F523D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11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779-A34B-4B00-A991-9ABC19F523D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14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779-A34B-4B00-A991-9ABC19F523D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6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9AD-DBC1-45C4-BCE2-40EC3E42F5DF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7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94B3-1E3A-461D-905E-E52A729796EC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95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701-C993-44DC-88F2-C3041C326F05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8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6E11-5DEB-4AA7-90C9-4FA218B478D9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42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9349-9BA1-4BA6-9D44-2CA44B8A4157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8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EAC4-F1FE-4C2E-98B8-A1761C6EB65E}" type="datetime1">
              <a:rPr lang="es-ES" smtClean="0"/>
              <a:t>05/11/2019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6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27A-3FC4-48CA-9609-73F409B6C150}" type="datetime1">
              <a:rPr lang="es-ES" smtClean="0"/>
              <a:t>05/11/2019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77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645C-2D9C-49F1-8D62-65F470FDE6BE}" type="datetime1">
              <a:rPr lang="es-ES" smtClean="0"/>
              <a:t>05/11/2019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9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544E-85E8-4339-B924-4E73EA099BD4}" type="datetime1">
              <a:rPr lang="es-ES" smtClean="0"/>
              <a:t>05/11/2019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51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5E13-147F-47A4-8B68-EA191CAFAC76}" type="datetime1">
              <a:rPr lang="es-ES" smtClean="0"/>
              <a:t>05/11/2019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3E2C-F5A9-4B7C-947A-79F18F9CA683}" type="datetime1">
              <a:rPr lang="es-ES" smtClean="0"/>
              <a:t>05/11/2019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1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1FD7-BAEE-46F1-A2B4-ACF3A2CABFF4}" type="datetime1">
              <a:rPr lang="es-ES" smtClean="0"/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76F8-BFCC-495C-9E2C-92ACB3CF6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6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313573" y="2522809"/>
            <a:ext cx="9144000" cy="2016626"/>
          </a:xfrm>
        </p:spPr>
        <p:txBody>
          <a:bodyPr>
            <a:normAutofit/>
          </a:bodyPr>
          <a:lstStyle/>
          <a:p>
            <a:pPr algn="ctr"/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Solvent-Controlled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Switching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of 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Cycloisomerization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to 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Transposition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in 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the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Ag/Cu-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Promoted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Reaction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of Terminal </a:t>
            </a:r>
            <a:r>
              <a:rPr lang="el-GR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-</a:t>
            </a:r>
            <a:r>
              <a:rPr lang="es-ES" sz="36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Allenols</a:t>
            </a:r>
            <a:r>
              <a:rPr lang="es-ES" sz="36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 CENA" panose="02000000000000000000" pitchFamily="2" charset="0"/>
              </a:rPr>
              <a:t> </a:t>
            </a:r>
            <a:endParaRPr lang="es-ES" sz="36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  <a:latin typeface="AR CENA" panose="020000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5440" y="5269144"/>
            <a:ext cx="9980267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000" u="sng" dirty="0" smtClean="0">
                <a:ea typeface="Calibri" panose="020F0502020204030204" pitchFamily="34" charset="0"/>
                <a:cs typeface="Arial Narrow" panose="020B0606020202030204" pitchFamily="34" charset="0"/>
              </a:rPr>
              <a:t>Mireia Toledano Pinedo</a:t>
            </a:r>
            <a:r>
              <a:rPr lang="es-ES" sz="2000" dirty="0" smtClean="0">
                <a:ea typeface="Calibri" panose="020F0502020204030204" pitchFamily="34" charset="0"/>
                <a:cs typeface="Arial Narrow" panose="020B0606020202030204" pitchFamily="34" charset="0"/>
              </a:rPr>
              <a:t>, </a:t>
            </a:r>
            <a:r>
              <a:rPr lang="es-ES" sz="2000" dirty="0" err="1">
                <a:ea typeface="Calibri" panose="020F0502020204030204" pitchFamily="34" charset="0"/>
                <a:cs typeface="Arial Narrow" panose="020B0606020202030204" pitchFamily="34" charset="0"/>
              </a:rPr>
              <a:t>Hristo</a:t>
            </a:r>
            <a:r>
              <a:rPr lang="es-ES" sz="2000" dirty="0">
                <a:ea typeface="Calibri" panose="020F0502020204030204" pitchFamily="34" charset="0"/>
                <a:cs typeface="Arial Narrow" panose="020B0606020202030204" pitchFamily="34" charset="0"/>
              </a:rPr>
              <a:t> </a:t>
            </a:r>
            <a:r>
              <a:rPr lang="es-ES" sz="2000" dirty="0" err="1" smtClean="0">
                <a:ea typeface="Calibri" panose="020F0502020204030204" pitchFamily="34" charset="0"/>
                <a:cs typeface="Arial Narrow" panose="020B0606020202030204" pitchFamily="34" charset="0"/>
              </a:rPr>
              <a:t>Anatóliev</a:t>
            </a:r>
            <a:r>
              <a:rPr lang="es-ES" sz="2000" dirty="0" smtClean="0">
                <a:ea typeface="Calibri" panose="020F0502020204030204" pitchFamily="34" charset="0"/>
                <a:cs typeface="Arial Narrow" panose="020B0606020202030204" pitchFamily="34" charset="0"/>
              </a:rPr>
              <a:t>, Teresa Martínez del Campo, Pedro Almendros</a:t>
            </a:r>
          </a:p>
          <a:p>
            <a:pPr algn="ctr">
              <a:lnSpc>
                <a:spcPct val="107000"/>
              </a:lnSpc>
            </a:pPr>
            <a:r>
              <a:rPr lang="it-IT" sz="1400" i="1" dirty="0"/>
              <a:t>Grupo de Lactamas y Heterociclos Bioactivos,</a:t>
            </a:r>
            <a:r>
              <a:rPr lang="it-IT" sz="1400" dirty="0"/>
              <a:t> </a:t>
            </a:r>
            <a:r>
              <a:rPr lang="it-IT" sz="1400" i="1" dirty="0"/>
              <a:t>Unidad Asociada al CSIC, Departamento de Química Orgánica, Facultad de Ciencias Químicas, Universidad Complutense de </a:t>
            </a:r>
            <a:r>
              <a:rPr lang="it-IT" sz="1400" i="1" dirty="0" smtClean="0"/>
              <a:t>Madrid and </a:t>
            </a:r>
            <a:r>
              <a:rPr lang="es-ES" sz="1400" i="1" dirty="0"/>
              <a:t>Instituto de Química Orgánica General, IQOG-CSIC, Juan de la Cierva 3, 28006-Madrid, </a:t>
            </a:r>
            <a:r>
              <a:rPr lang="es-ES" sz="1400" i="1" dirty="0" err="1"/>
              <a:t>Spain</a:t>
            </a:r>
            <a:endParaRPr lang="it-IT" sz="1400" i="1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1378042" y="399137"/>
            <a:ext cx="1612608" cy="1852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r="8593"/>
          <a:stretch/>
        </p:blipFill>
        <p:spPr>
          <a:xfrm>
            <a:off x="8752366" y="885953"/>
            <a:ext cx="2333767" cy="11329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7702" t="21381" r="81269" b="59004"/>
          <a:stretch/>
        </p:blipFill>
        <p:spPr>
          <a:xfrm>
            <a:off x="5168122" y="589964"/>
            <a:ext cx="1434905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3491866" y="1391311"/>
            <a:ext cx="4505914" cy="193143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9" name="Rectángulo 18"/>
          <p:cNvSpPr/>
          <p:nvPr/>
        </p:nvSpPr>
        <p:spPr>
          <a:xfrm>
            <a:off x="8825811" y="145800"/>
            <a:ext cx="2797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a typeface="Calibri" panose="020F0502020204030204" pitchFamily="34" charset="0"/>
              </a:rPr>
              <a:t>ACKNOWLEDGEMENTS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10</a:t>
            </a:fld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629279" y="1557433"/>
            <a:ext cx="44972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 smtClean="0"/>
              <a:t>Members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research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group</a:t>
            </a:r>
            <a:r>
              <a:rPr lang="es-ES" sz="2400" b="1" dirty="0" smtClean="0"/>
              <a:t>:</a:t>
            </a:r>
          </a:p>
          <a:p>
            <a:endParaRPr lang="es-ES" dirty="0"/>
          </a:p>
          <a:p>
            <a:r>
              <a:rPr lang="es-ES" sz="2000" dirty="0" smtClean="0"/>
              <a:t>Teresa Martínez del Campo</a:t>
            </a:r>
          </a:p>
          <a:p>
            <a:r>
              <a:rPr lang="es-ES" sz="2000" dirty="0" smtClean="0"/>
              <a:t>Pedro Almendros</a:t>
            </a:r>
          </a:p>
          <a:p>
            <a:r>
              <a:rPr lang="es-ES" sz="2000" dirty="0" err="1" smtClean="0"/>
              <a:t>Hristo</a:t>
            </a:r>
            <a:r>
              <a:rPr lang="es-ES" sz="2000" dirty="0" smtClean="0"/>
              <a:t> </a:t>
            </a:r>
            <a:r>
              <a:rPr lang="es-ES" sz="2000" dirty="0" err="1" smtClean="0"/>
              <a:t>Anatóliev</a:t>
            </a:r>
            <a:endParaRPr lang="es-ES" sz="20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1451487" y="4072014"/>
            <a:ext cx="1118588" cy="12850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r="8593"/>
          <a:stretch/>
        </p:blipFill>
        <p:spPr>
          <a:xfrm>
            <a:off x="8825811" y="4338371"/>
            <a:ext cx="1618821" cy="78585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7702" t="21381" r="81269" b="59004"/>
          <a:stretch/>
        </p:blipFill>
        <p:spPr>
          <a:xfrm>
            <a:off x="5241568" y="4134892"/>
            <a:ext cx="995324" cy="99532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78913" y="6400412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24" name="Rectángulo 23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955432" y="1702772"/>
            <a:ext cx="4608241" cy="216596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2</a:t>
            </a:fld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263987" y="133972"/>
            <a:ext cx="192092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a typeface="Calibri" panose="020F0502020204030204" pitchFamily="34" charset="0"/>
              </a:rPr>
              <a:t>INTRODUCTION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2211"/>
              </p:ext>
            </p:extLst>
          </p:nvPr>
        </p:nvGraphicFramePr>
        <p:xfrm>
          <a:off x="6066411" y="1683859"/>
          <a:ext cx="5118498" cy="209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S ChemDraw Drawing" r:id="rId4" imgW="4038600" imgH="1619250" progId="ChemDraw.Document.6.0">
                  <p:embed/>
                </p:oleObj>
              </mc:Choice>
              <mc:Fallback>
                <p:oleObj name="CS ChemDraw Drawing" r:id="rId4" imgW="4038600" imgH="16192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411" y="1683859"/>
                        <a:ext cx="5118498" cy="2098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141059" y="1911431"/>
            <a:ext cx="42551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In recent years</a:t>
            </a:r>
            <a:r>
              <a:rPr lang="en-US" sz="1600" dirty="0" smtClean="0"/>
              <a:t>, </a:t>
            </a:r>
            <a:r>
              <a:rPr lang="en-US" sz="1600" dirty="0"/>
              <a:t>chemistry of </a:t>
            </a:r>
            <a:r>
              <a:rPr lang="en-US" sz="1600" dirty="0" smtClean="0"/>
              <a:t>these </a:t>
            </a:r>
            <a:r>
              <a:rPr lang="en-US" sz="1600" dirty="0"/>
              <a:t>compounds has attracted the attention of many chemists </a:t>
            </a:r>
            <a:r>
              <a:rPr lang="en-US" sz="1600" dirty="0" smtClean="0"/>
              <a:t>giving rise to many </a:t>
            </a:r>
            <a:r>
              <a:rPr lang="en-US" sz="1600" dirty="0"/>
              <a:t>studies </a:t>
            </a:r>
            <a:r>
              <a:rPr lang="en-US" sz="1600" dirty="0" smtClean="0"/>
              <a:t>due to </a:t>
            </a:r>
            <a:r>
              <a:rPr lang="en-US" sz="1600" dirty="0"/>
              <a:t>the presence of </a:t>
            </a:r>
            <a:r>
              <a:rPr lang="en-US" sz="1600" dirty="0" smtClean="0"/>
              <a:t>a cumulated </a:t>
            </a:r>
            <a:r>
              <a:rPr lang="en-US" sz="1600" dirty="0"/>
              <a:t>diene in the structure of </a:t>
            </a:r>
            <a:r>
              <a:rPr lang="en-US" sz="1600" dirty="0" smtClean="0"/>
              <a:t>the compound</a:t>
            </a:r>
            <a:r>
              <a:rPr lang="en-US" sz="1600" dirty="0"/>
              <a:t>.</a:t>
            </a:r>
            <a:endParaRPr lang="es-ES" sz="1600" dirty="0"/>
          </a:p>
          <a:p>
            <a:pPr algn="just"/>
            <a:r>
              <a:rPr lang="en-US" sz="1600" dirty="0"/>
              <a:t>Among most important properties of the </a:t>
            </a:r>
            <a:r>
              <a:rPr lang="en-US" sz="1600" dirty="0" err="1"/>
              <a:t>allenes</a:t>
            </a:r>
            <a:r>
              <a:rPr lang="en-US" sz="1600" dirty="0"/>
              <a:t> include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</p:txBody>
      </p:sp>
      <p:sp>
        <p:nvSpPr>
          <p:cNvPr id="27" name="Rectángulo 26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851580" y="4943806"/>
            <a:ext cx="10333329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GB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Allenes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Organic Synthesis; Schuster, H. F.; Coppola, G. M. </a:t>
            </a:r>
            <a:r>
              <a:rPr lang="en-GB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Wiley &amp; Sons: New York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(b) The Chemistry of Ketenes, </a:t>
            </a:r>
            <a:r>
              <a:rPr lang="en-GB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Allenes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Relates Compounds Part 1; </a:t>
            </a:r>
            <a:r>
              <a:rPr lang="en-GB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Patai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GB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Wiley &amp; Sons: New York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(c) </a:t>
            </a:r>
            <a:r>
              <a:rPr lang="en-GB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Alcaide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B.; </a:t>
            </a:r>
            <a:r>
              <a:rPr lang="en-GB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Almendros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GB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Chem. Soc. Ren.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2883.</a:t>
            </a:r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3</a:t>
            </a:fld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9263987" y="133972"/>
            <a:ext cx="192092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a typeface="Calibri" panose="020F0502020204030204" pitchFamily="34" charset="0"/>
              </a:rPr>
              <a:t>INTRODUCTION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" name="Rectangle 167"/>
          <p:cNvSpPr>
            <a:spLocks noChangeArrowheads="1"/>
          </p:cNvSpPr>
          <p:nvPr/>
        </p:nvSpPr>
        <p:spPr bwMode="auto">
          <a:xfrm>
            <a:off x="6375936" y="0"/>
            <a:ext cx="581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11" name="Rectángulo 10"/>
          <p:cNvSpPr/>
          <p:nvPr/>
        </p:nvSpPr>
        <p:spPr>
          <a:xfrm>
            <a:off x="519610" y="5385681"/>
            <a:ext cx="10997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ea typeface="Calibri" panose="020F0502020204030204" pitchFamily="34" charset="0"/>
              </a:rPr>
              <a:t>(a) Ma, S. </a:t>
            </a:r>
            <a:r>
              <a:rPr lang="en-US" sz="1100" i="1" dirty="0">
                <a:ea typeface="Calibri" panose="020F0502020204030204" pitchFamily="34" charset="0"/>
              </a:rPr>
              <a:t>Chem. Rev</a:t>
            </a:r>
            <a:r>
              <a:rPr lang="en-US" sz="1100" dirty="0">
                <a:ea typeface="Calibri" panose="020F0502020204030204" pitchFamily="34" charset="0"/>
              </a:rPr>
              <a:t>. </a:t>
            </a:r>
            <a:r>
              <a:rPr lang="en-US" sz="1100" b="1" dirty="0">
                <a:ea typeface="Calibri" panose="020F0502020204030204" pitchFamily="34" charset="0"/>
              </a:rPr>
              <a:t>2005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i="1" dirty="0">
                <a:ea typeface="Calibri" panose="020F0502020204030204" pitchFamily="34" charset="0"/>
              </a:rPr>
              <a:t>105</a:t>
            </a:r>
            <a:r>
              <a:rPr lang="en-US" sz="1100" dirty="0">
                <a:ea typeface="Calibri" panose="020F0502020204030204" pitchFamily="34" charset="0"/>
              </a:rPr>
              <a:t>, 2829; (b) Krause, N.; Hashmi, A. S. K., Eds. </a:t>
            </a:r>
            <a:r>
              <a:rPr lang="en-US" sz="1100" i="1" dirty="0">
                <a:ea typeface="Calibri" panose="020F0502020204030204" pitchFamily="34" charset="0"/>
              </a:rPr>
              <a:t>Modern </a:t>
            </a:r>
            <a:r>
              <a:rPr lang="en-US" sz="1100" i="1" dirty="0" err="1">
                <a:ea typeface="Calibri" panose="020F0502020204030204" pitchFamily="34" charset="0"/>
              </a:rPr>
              <a:t>allene</a:t>
            </a:r>
            <a:r>
              <a:rPr lang="en-US" sz="1100" i="1" dirty="0">
                <a:ea typeface="Calibri" panose="020F0502020204030204" pitchFamily="34" charset="0"/>
              </a:rPr>
              <a:t> chemistry</a:t>
            </a:r>
            <a:r>
              <a:rPr lang="en-US" sz="1100" dirty="0">
                <a:ea typeface="Calibri" panose="020F0502020204030204" pitchFamily="34" charset="0"/>
              </a:rPr>
              <a:t>, Wiley-VCH: </a:t>
            </a:r>
            <a:r>
              <a:rPr lang="en-US" sz="1100" dirty="0" err="1">
                <a:ea typeface="Calibri" panose="020F0502020204030204" pitchFamily="34" charset="0"/>
              </a:rPr>
              <a:t>Weinheim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b="1" dirty="0">
                <a:ea typeface="Calibri" panose="020F0502020204030204" pitchFamily="34" charset="0"/>
              </a:rPr>
              <a:t>2004</a:t>
            </a:r>
            <a:r>
              <a:rPr lang="en-US" sz="1100" dirty="0">
                <a:ea typeface="Calibri" panose="020F0502020204030204" pitchFamily="34" charset="0"/>
              </a:rPr>
              <a:t>; (c) Zimmer, R.; Dinesh, C. U.; </a:t>
            </a:r>
            <a:r>
              <a:rPr lang="en-US" sz="1100" dirty="0" err="1">
                <a:ea typeface="Calibri" panose="020F0502020204030204" pitchFamily="34" charset="0"/>
              </a:rPr>
              <a:t>Nandanan</a:t>
            </a:r>
            <a:r>
              <a:rPr lang="en-US" sz="1100" dirty="0">
                <a:ea typeface="Calibri" panose="020F0502020204030204" pitchFamily="34" charset="0"/>
              </a:rPr>
              <a:t>, E.; Khan, F. A. </a:t>
            </a:r>
            <a:r>
              <a:rPr lang="en-US" sz="1100" i="1" dirty="0">
                <a:ea typeface="Calibri" panose="020F0502020204030204" pitchFamily="34" charset="0"/>
              </a:rPr>
              <a:t>Chem. Rev</a:t>
            </a:r>
            <a:r>
              <a:rPr lang="en-US" sz="1100" dirty="0">
                <a:ea typeface="Calibri" panose="020F0502020204030204" pitchFamily="34" charset="0"/>
              </a:rPr>
              <a:t>. </a:t>
            </a:r>
            <a:r>
              <a:rPr lang="en-US" sz="1100" b="1" dirty="0">
                <a:ea typeface="Calibri" panose="020F0502020204030204" pitchFamily="34" charset="0"/>
              </a:rPr>
              <a:t>2000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i="1" dirty="0">
                <a:ea typeface="Calibri" panose="020F0502020204030204" pitchFamily="34" charset="0"/>
              </a:rPr>
              <a:t>100</a:t>
            </a:r>
            <a:r>
              <a:rPr lang="en-US" sz="1100" dirty="0">
                <a:ea typeface="Calibri" panose="020F0502020204030204" pitchFamily="34" charset="0"/>
              </a:rPr>
              <a:t>, 3067; (d) Krause, N.; Winter, C. </a:t>
            </a:r>
            <a:r>
              <a:rPr lang="en-US" sz="1100" i="1" dirty="0">
                <a:ea typeface="Calibri" panose="020F0502020204030204" pitchFamily="34" charset="0"/>
              </a:rPr>
              <a:t>Chem. Rev</a:t>
            </a:r>
            <a:r>
              <a:rPr lang="en-US" sz="1100" dirty="0">
                <a:ea typeface="Calibri" panose="020F0502020204030204" pitchFamily="34" charset="0"/>
              </a:rPr>
              <a:t>. </a:t>
            </a:r>
            <a:r>
              <a:rPr lang="en-US" sz="1100" b="1" dirty="0">
                <a:ea typeface="Calibri" panose="020F0502020204030204" pitchFamily="34" charset="0"/>
              </a:rPr>
              <a:t>2011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i="1" dirty="0">
                <a:ea typeface="Calibri" panose="020F0502020204030204" pitchFamily="34" charset="0"/>
              </a:rPr>
              <a:t>111</a:t>
            </a:r>
            <a:r>
              <a:rPr lang="en-US" sz="1100" dirty="0">
                <a:ea typeface="Calibri" panose="020F0502020204030204" pitchFamily="34" charset="0"/>
              </a:rPr>
              <a:t>, 1994; (e) Muñoz, M. P.; </a:t>
            </a:r>
            <a:r>
              <a:rPr lang="en-US" sz="1100" i="1" dirty="0">
                <a:ea typeface="Calibri" panose="020F0502020204030204" pitchFamily="34" charset="0"/>
              </a:rPr>
              <a:t>Chem. Soc. Rev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b="1" dirty="0">
                <a:ea typeface="Calibri" panose="020F0502020204030204" pitchFamily="34" charset="0"/>
              </a:rPr>
              <a:t>2014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i="1" dirty="0">
                <a:ea typeface="Calibri" panose="020F0502020204030204" pitchFamily="34" charset="0"/>
              </a:rPr>
              <a:t>43</a:t>
            </a:r>
            <a:r>
              <a:rPr lang="en-US" sz="1100" dirty="0">
                <a:ea typeface="Calibri" panose="020F0502020204030204" pitchFamily="34" charset="0"/>
              </a:rPr>
              <a:t>, 3164; (f) Le Bras, J.; </a:t>
            </a:r>
            <a:r>
              <a:rPr lang="en-US" sz="1100" dirty="0" err="1">
                <a:ea typeface="Calibri" panose="020F0502020204030204" pitchFamily="34" charset="0"/>
              </a:rPr>
              <a:t>Muzart</a:t>
            </a:r>
            <a:r>
              <a:rPr lang="en-US" sz="1100" dirty="0">
                <a:ea typeface="Calibri" panose="020F0502020204030204" pitchFamily="34" charset="0"/>
              </a:rPr>
              <a:t>, J. </a:t>
            </a:r>
            <a:r>
              <a:rPr lang="en-US" sz="1100" i="1" dirty="0">
                <a:ea typeface="Calibri" panose="020F0502020204030204" pitchFamily="34" charset="0"/>
              </a:rPr>
              <a:t>Chem. Soc. Rev</a:t>
            </a:r>
            <a:r>
              <a:rPr lang="en-US" sz="1100" dirty="0">
                <a:ea typeface="Calibri" panose="020F0502020204030204" pitchFamily="34" charset="0"/>
              </a:rPr>
              <a:t>. </a:t>
            </a:r>
            <a:r>
              <a:rPr lang="en-US" sz="1100" b="1" dirty="0">
                <a:ea typeface="Calibri" panose="020F0502020204030204" pitchFamily="34" charset="0"/>
              </a:rPr>
              <a:t>2014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b="1" i="1" dirty="0">
                <a:ea typeface="Calibri" panose="020F0502020204030204" pitchFamily="34" charset="0"/>
              </a:rPr>
              <a:t> </a:t>
            </a:r>
            <a:r>
              <a:rPr lang="en-US" sz="1100" i="1" dirty="0">
                <a:ea typeface="Calibri" panose="020F0502020204030204" pitchFamily="34" charset="0"/>
              </a:rPr>
              <a:t>43</a:t>
            </a:r>
            <a:r>
              <a:rPr lang="en-US" sz="1100" dirty="0">
                <a:ea typeface="Calibri" panose="020F0502020204030204" pitchFamily="34" charset="0"/>
              </a:rPr>
              <a:t>, </a:t>
            </a:r>
            <a:r>
              <a:rPr lang="en-US" sz="1100" dirty="0" smtClean="0">
                <a:ea typeface="Calibri" panose="020F0502020204030204" pitchFamily="34" charset="0"/>
              </a:rPr>
              <a:t>3003.</a:t>
            </a:r>
            <a:endParaRPr lang="es-ES" sz="1100" dirty="0"/>
          </a:p>
        </p:txBody>
      </p:sp>
      <p:sp>
        <p:nvSpPr>
          <p:cNvPr id="12" name="Rectángulo 11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2196" y="1165722"/>
            <a:ext cx="10332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Transition-metal </a:t>
            </a:r>
            <a:r>
              <a:rPr lang="en-US" sz="1600" dirty="0"/>
              <a:t>catalyzed nucleophile addition to </a:t>
            </a:r>
            <a:r>
              <a:rPr lang="en-US" sz="1600" dirty="0" err="1"/>
              <a:t>allene</a:t>
            </a:r>
            <a:r>
              <a:rPr lang="en-US" sz="1600" dirty="0"/>
              <a:t> group is a very useful tool for the synthesis of functionalized molecules containing heteroatoms in an atom efficient </a:t>
            </a:r>
            <a:r>
              <a:rPr lang="en-US" sz="1600" dirty="0" smtClean="0"/>
              <a:t>manner. </a:t>
            </a:r>
            <a:r>
              <a:rPr lang="en-US" sz="1600" dirty="0"/>
              <a:t>This reactivity has a benefit because of </a:t>
            </a:r>
            <a:r>
              <a:rPr lang="en-US" sz="1600" dirty="0" err="1"/>
              <a:t>regiochemistry</a:t>
            </a:r>
            <a:r>
              <a:rPr lang="en-US" sz="1600" dirty="0"/>
              <a:t> can be controlled using different metals or changing the substituents or the length of the chain between </a:t>
            </a:r>
            <a:r>
              <a:rPr lang="en-US" sz="1600" dirty="0" err="1"/>
              <a:t>allene</a:t>
            </a:r>
            <a:r>
              <a:rPr lang="en-US" sz="1600" dirty="0"/>
              <a:t> and heteroatom in the intramolecular case. </a:t>
            </a:r>
            <a:endParaRPr lang="es-ES" sz="1600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603490"/>
              </p:ext>
            </p:extLst>
          </p:nvPr>
        </p:nvGraphicFramePr>
        <p:xfrm>
          <a:off x="3985284" y="2182067"/>
          <a:ext cx="4066526" cy="185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CS ChemDraw Drawing" r:id="rId4" imgW="1956211" imgH="894038" progId="ChemDraw.Document.6.0">
                  <p:embed/>
                </p:oleObj>
              </mc:Choice>
              <mc:Fallback>
                <p:oleObj name="CS ChemDraw Drawing" r:id="rId4" imgW="1956211" imgH="8940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284" y="2182067"/>
                        <a:ext cx="4066526" cy="1857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ángulo 18"/>
          <p:cNvSpPr/>
          <p:nvPr/>
        </p:nvSpPr>
        <p:spPr>
          <a:xfrm>
            <a:off x="852196" y="4240434"/>
            <a:ext cx="10332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electrophilic addition of </a:t>
            </a:r>
            <a:r>
              <a:rPr lang="en-US" sz="1600" dirty="0" err="1"/>
              <a:t>allenes</a:t>
            </a:r>
            <a:r>
              <a:rPr lang="en-US" sz="1600" dirty="0"/>
              <a:t> with “X+” is very attractive since 2-haloallylic halides or alcohols are usually formed.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700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4</a:t>
            </a:fld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615701" y="116368"/>
            <a:ext cx="1434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OBJECTIVE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163651" y="3023661"/>
            <a:ext cx="7043311" cy="202198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92603"/>
              </p:ext>
            </p:extLst>
          </p:nvPr>
        </p:nvGraphicFramePr>
        <p:xfrm>
          <a:off x="2320925" y="3138488"/>
          <a:ext cx="68770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CS ChemDraw Drawing" r:id="rId3" imgW="4723728" imgH="1199089" progId="ChemDraw.Document.6.0">
                  <p:embed/>
                </p:oleObj>
              </mc:Choice>
              <mc:Fallback>
                <p:oleObj name="CS ChemDraw Drawing" r:id="rId3" imgW="4723728" imgH="1199089" progId="ChemDraw.Document.6.0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3138488"/>
                        <a:ext cx="6877050" cy="176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 25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2" name="Rectángulo 1"/>
          <p:cNvSpPr/>
          <p:nvPr/>
        </p:nvSpPr>
        <p:spPr>
          <a:xfrm>
            <a:off x="1030309" y="1454972"/>
            <a:ext cx="10019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 smtClean="0"/>
              <a:t>Allenes</a:t>
            </a:r>
            <a:r>
              <a:rPr lang="es-ES" sz="1600" dirty="0" smtClean="0"/>
              <a:t> </a:t>
            </a:r>
            <a:r>
              <a:rPr lang="es-ES" sz="1600" dirty="0"/>
              <a:t>are </a:t>
            </a:r>
            <a:r>
              <a:rPr lang="es-ES" sz="1600" dirty="0" err="1"/>
              <a:t>synthetic</a:t>
            </a:r>
            <a:r>
              <a:rPr lang="es-ES" sz="1600" dirty="0"/>
              <a:t> </a:t>
            </a:r>
            <a:r>
              <a:rPr lang="es-ES" sz="1600" dirty="0" err="1"/>
              <a:t>precursors</a:t>
            </a:r>
            <a:r>
              <a:rPr lang="es-ES" sz="1600" dirty="0"/>
              <a:t> </a:t>
            </a:r>
            <a:r>
              <a:rPr lang="es-ES" sz="1600" dirty="0" err="1"/>
              <a:t>useful</a:t>
            </a:r>
            <a:r>
              <a:rPr lang="es-ES" sz="1600" dirty="0"/>
              <a:t> in </a:t>
            </a:r>
            <a:r>
              <a:rPr lang="es-ES" sz="1600" dirty="0" err="1"/>
              <a:t>Organic</a:t>
            </a:r>
            <a:r>
              <a:rPr lang="es-ES" sz="1600" dirty="0"/>
              <a:t> </a:t>
            </a:r>
            <a:r>
              <a:rPr lang="es-ES" sz="1600" dirty="0" err="1"/>
              <a:t>Synthesis</a:t>
            </a:r>
            <a:r>
              <a:rPr lang="es-ES" sz="1600" dirty="0"/>
              <a:t> </a:t>
            </a:r>
            <a:r>
              <a:rPr lang="es-ES" sz="1600" dirty="0" err="1"/>
              <a:t>due</a:t>
            </a:r>
            <a:r>
              <a:rPr lang="es-ES" sz="1600" dirty="0"/>
              <a:t> to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versatility</a:t>
            </a:r>
            <a:r>
              <a:rPr lang="es-ES" sz="1600" dirty="0"/>
              <a:t> to </a:t>
            </a:r>
            <a:r>
              <a:rPr lang="es-ES" sz="1600" dirty="0" err="1"/>
              <a:t>carry</a:t>
            </a:r>
            <a:r>
              <a:rPr lang="es-ES" sz="1600" dirty="0"/>
              <a:t> </a:t>
            </a:r>
            <a:r>
              <a:rPr lang="es-ES" sz="1600" dirty="0" err="1"/>
              <a:t>out</a:t>
            </a:r>
            <a:r>
              <a:rPr lang="es-ES" sz="1600" dirty="0"/>
              <a:t> </a:t>
            </a:r>
            <a:r>
              <a:rPr lang="es-ES" sz="1600" dirty="0" err="1"/>
              <a:t>different</a:t>
            </a:r>
            <a:r>
              <a:rPr lang="es-ES" sz="1600" dirty="0"/>
              <a:t> </a:t>
            </a:r>
            <a:r>
              <a:rPr lang="es-ES" sz="1600" dirty="0" err="1"/>
              <a:t>transformations</a:t>
            </a:r>
            <a:r>
              <a:rPr lang="es-ES" sz="1600" dirty="0"/>
              <a:t>. </a:t>
            </a:r>
            <a:r>
              <a:rPr lang="en-US" sz="1600" dirty="0" smtClean="0"/>
              <a:t>The </a:t>
            </a:r>
            <a:r>
              <a:rPr lang="en-US" sz="1600" dirty="0"/>
              <a:t>main aim of this </a:t>
            </a:r>
            <a:r>
              <a:rPr lang="en-US" sz="1600" dirty="0" smtClean="0"/>
              <a:t>work </a:t>
            </a:r>
            <a:r>
              <a:rPr lang="en-US" sz="1600" dirty="0"/>
              <a:t>is the development of new methodologies for the cyclization and/or transposition of </a:t>
            </a:r>
            <a:r>
              <a:rPr lang="en-US" sz="1600" dirty="0" err="1"/>
              <a:t>allenols</a:t>
            </a:r>
            <a:r>
              <a:rPr lang="en-US" sz="1600" dirty="0"/>
              <a:t> which allow to obtain non-aromatic </a:t>
            </a:r>
            <a:r>
              <a:rPr lang="en-US" sz="1600" dirty="0" err="1"/>
              <a:t>oxacycles</a:t>
            </a:r>
            <a:r>
              <a:rPr lang="en-US" sz="1600" dirty="0"/>
              <a:t> in a </a:t>
            </a:r>
            <a:r>
              <a:rPr lang="en-US" sz="1600" dirty="0" err="1"/>
              <a:t>regiocontrolled</a:t>
            </a:r>
            <a:r>
              <a:rPr lang="en-US" sz="1600" dirty="0"/>
              <a:t> manner, as well as 3-halo-3-alkenals. 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9" name="Rectángulo 8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5</a:t>
            </a:fld>
            <a:endParaRPr lang="es-ES"/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48799"/>
              </p:ext>
            </p:extLst>
          </p:nvPr>
        </p:nvGraphicFramePr>
        <p:xfrm>
          <a:off x="823012" y="1392802"/>
          <a:ext cx="79517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CS ChemDraw Drawing" r:id="rId3" imgW="6042242" imgH="917040" progId="ChemDraw.Document.6.0">
                  <p:embed/>
                </p:oleObj>
              </mc:Choice>
              <mc:Fallback>
                <p:oleObj name="CS ChemDraw Drawing" r:id="rId3" imgW="6042242" imgH="91704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12" y="1392802"/>
                        <a:ext cx="7951788" cy="117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40766"/>
              </p:ext>
            </p:extLst>
          </p:nvPr>
        </p:nvGraphicFramePr>
        <p:xfrm>
          <a:off x="1041762" y="3229519"/>
          <a:ext cx="4376230" cy="216975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27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7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[Cu</a:t>
                      </a:r>
                      <a:r>
                        <a:rPr lang="es-ES" sz="1400" dirty="0" smtClean="0">
                          <a:effectLst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[Ag</a:t>
                      </a:r>
                      <a:r>
                        <a:rPr lang="es-ES" sz="1400" dirty="0" smtClean="0">
                          <a:effectLst/>
                        </a:rPr>
                        <a:t>]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Solvent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Conv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  <a:r>
                        <a:rPr lang="es-ES" sz="1400" baseline="0" dirty="0" smtClean="0">
                          <a:effectLst/>
                        </a:rPr>
                        <a:t> 2</a:t>
                      </a:r>
                      <a:r>
                        <a:rPr lang="es-ES" sz="1400" dirty="0" smtClean="0">
                          <a:effectLst/>
                        </a:rPr>
                        <a:t>:3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Yield</a:t>
                      </a:r>
                      <a:r>
                        <a:rPr lang="es-ES" sz="1400" dirty="0" smtClean="0">
                          <a:effectLst/>
                        </a:rPr>
                        <a:t> (%)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>
                          <a:effectLst/>
                        </a:rPr>
                        <a:t>CuBr</a:t>
                      </a:r>
                      <a:r>
                        <a:rPr lang="es-ES" sz="1400" b="0" baseline="-25000">
                          <a:effectLst/>
                        </a:rPr>
                        <a:t>2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Et</a:t>
                      </a:r>
                      <a:r>
                        <a:rPr lang="es-ES" sz="1400" baseline="-25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N·HF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CH</a:t>
                      </a:r>
                      <a:r>
                        <a:rPr lang="es-ES" sz="1400" baseline="-25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CN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0:100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45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>
                          <a:effectLst/>
                        </a:rPr>
                        <a:t>CuBr</a:t>
                      </a:r>
                      <a:r>
                        <a:rPr lang="es-ES" sz="1400" b="0" baseline="-25000">
                          <a:effectLst/>
                        </a:rPr>
                        <a:t>2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AgF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CH</a:t>
                      </a:r>
                      <a:r>
                        <a:rPr lang="es-ES" sz="1400" baseline="-25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CN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0:100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73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>
                          <a:effectLst/>
                        </a:rPr>
                        <a:t>CuBr</a:t>
                      </a:r>
                      <a:r>
                        <a:rPr lang="es-ES" sz="1400" b="0" baseline="-25000">
                          <a:effectLst/>
                        </a:rPr>
                        <a:t>2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CH</a:t>
                      </a:r>
                      <a:r>
                        <a:rPr lang="es-ES" sz="1400" baseline="-25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CN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0:100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>
                          <a:effectLst/>
                        </a:rPr>
                        <a:t>-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AgF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CH</a:t>
                      </a:r>
                      <a:r>
                        <a:rPr lang="es-ES" sz="1400" baseline="-25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CN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100:0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>
                          <a:effectLst/>
                        </a:rPr>
                        <a:t>CuBr</a:t>
                      </a:r>
                      <a:r>
                        <a:rPr lang="es-ES" sz="1400" b="0" baseline="-25000">
                          <a:effectLst/>
                        </a:rPr>
                        <a:t>2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AgF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DCE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100:0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effectLst/>
                        </a:rPr>
                        <a:t>Cu(</a:t>
                      </a:r>
                      <a:r>
                        <a:rPr lang="es-ES" sz="1400" b="0" dirty="0" err="1">
                          <a:effectLst/>
                        </a:rPr>
                        <a:t>OAc</a:t>
                      </a:r>
                      <a:r>
                        <a:rPr lang="es-ES" sz="1400" b="0" dirty="0">
                          <a:effectLst/>
                        </a:rPr>
                        <a:t>)</a:t>
                      </a:r>
                      <a:r>
                        <a:rPr lang="es-ES" sz="1400" b="0" baseline="-25000" dirty="0">
                          <a:effectLst/>
                        </a:rPr>
                        <a:t>2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AgF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DCE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100:0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54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effectLst/>
                        </a:rPr>
                        <a:t>CuBr</a:t>
                      </a:r>
                      <a:r>
                        <a:rPr lang="es-ES" sz="1400" b="0" baseline="-25000" dirty="0">
                          <a:effectLst/>
                        </a:rPr>
                        <a:t>2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-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DCE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0:100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38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29" name="Flecha izquierda 28"/>
          <p:cNvSpPr/>
          <p:nvPr/>
        </p:nvSpPr>
        <p:spPr>
          <a:xfrm>
            <a:off x="5417992" y="3856326"/>
            <a:ext cx="390380" cy="300037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izquierda 29"/>
          <p:cNvSpPr/>
          <p:nvPr/>
        </p:nvSpPr>
        <p:spPr>
          <a:xfrm>
            <a:off x="5417992" y="4584124"/>
            <a:ext cx="390380" cy="269733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478290" y="2995516"/>
            <a:ext cx="42646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treatment of </a:t>
            </a:r>
            <a:r>
              <a:rPr lang="en-US" sz="1600" dirty="0" err="1"/>
              <a:t>allenol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r>
              <a:rPr lang="en-US" sz="1600" b="1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with different </a:t>
            </a:r>
            <a:r>
              <a:rPr lang="en-US" sz="1600" dirty="0" smtClean="0"/>
              <a:t>Cu </a:t>
            </a:r>
            <a:r>
              <a:rPr lang="en-US" sz="1600" dirty="0"/>
              <a:t>(II)- and Ag (I)-based salts in DCE was carried out, which provided the </a:t>
            </a:r>
            <a:r>
              <a:rPr lang="en-US" sz="1600" dirty="0" smtClean="0"/>
              <a:t>2,5-dihydrofuran </a:t>
            </a:r>
            <a:r>
              <a:rPr lang="en-US" sz="1600" b="1" dirty="0"/>
              <a:t>2</a:t>
            </a:r>
            <a:r>
              <a:rPr lang="en-US" sz="1600" b="1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as the only reaction product resulting from a 5-endo-trig </a:t>
            </a:r>
            <a:r>
              <a:rPr lang="en-US" sz="1600" dirty="0" err="1"/>
              <a:t>oxycyclization</a:t>
            </a:r>
            <a:r>
              <a:rPr lang="en-US" sz="1600" dirty="0"/>
              <a:t> process</a:t>
            </a:r>
            <a:r>
              <a:rPr lang="en-US" sz="1600" dirty="0" smtClean="0"/>
              <a:t>. </a:t>
            </a:r>
            <a:r>
              <a:rPr lang="en-US" sz="1600" dirty="0"/>
              <a:t>However, surprisingly, the treatment of the same α-</a:t>
            </a:r>
            <a:r>
              <a:rPr lang="en-US" sz="1600" dirty="0" err="1"/>
              <a:t>allenol</a:t>
            </a:r>
            <a:r>
              <a:rPr lang="en-US" sz="1600" dirty="0"/>
              <a:t> under the same catalytic conditions, but using CH</a:t>
            </a:r>
            <a:r>
              <a:rPr lang="en-US" sz="1600" baseline="-25000" dirty="0"/>
              <a:t>3</a:t>
            </a:r>
            <a:r>
              <a:rPr lang="en-US" sz="1600" dirty="0"/>
              <a:t>CN as solvent instead DCE provided 3-halo-3-alkenal </a:t>
            </a:r>
            <a:r>
              <a:rPr lang="en-US" sz="1600" b="1" dirty="0"/>
              <a:t>3</a:t>
            </a:r>
            <a:r>
              <a:rPr lang="en-US" sz="1600" b="1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as the only reaction product.</a:t>
            </a:r>
            <a:endParaRPr lang="es-ES" sz="1600" dirty="0"/>
          </a:p>
          <a:p>
            <a:pPr algn="just"/>
            <a:endParaRPr lang="es-ES" sz="1600" dirty="0"/>
          </a:p>
        </p:txBody>
      </p:sp>
      <p:sp>
        <p:nvSpPr>
          <p:cNvPr id="31" name="Rectángulo 30"/>
          <p:cNvSpPr/>
          <p:nvPr/>
        </p:nvSpPr>
        <p:spPr>
          <a:xfrm>
            <a:off x="5854469" y="3837067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3</a:t>
            </a:r>
            <a:endParaRPr lang="es-ES" sz="1600" dirty="0"/>
          </a:p>
        </p:txBody>
      </p:sp>
      <p:sp>
        <p:nvSpPr>
          <p:cNvPr id="32" name="Rectángulo 31"/>
          <p:cNvSpPr/>
          <p:nvPr/>
        </p:nvSpPr>
        <p:spPr>
          <a:xfrm>
            <a:off x="5855720" y="4549713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2</a:t>
            </a:r>
            <a:endParaRPr lang="es-ES" sz="1600" dirty="0"/>
          </a:p>
        </p:txBody>
      </p:sp>
      <p:sp>
        <p:nvSpPr>
          <p:cNvPr id="14" name="Rectángulo 13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763465" y="131505"/>
            <a:ext cx="292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RESULTS AND DISCUSSION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6</a:t>
            </a:fld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8763465" y="131505"/>
            <a:ext cx="292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RESULTS AND DISCUSSION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413528"/>
              </p:ext>
            </p:extLst>
          </p:nvPr>
        </p:nvGraphicFramePr>
        <p:xfrm>
          <a:off x="1608138" y="2322513"/>
          <a:ext cx="8753475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CS ChemDraw Drawing" r:id="rId3" imgW="6106541" imgH="1785814" progId="ChemDraw.Document.6.0">
                  <p:embed/>
                </p:oleObj>
              </mc:Choice>
              <mc:Fallback>
                <p:oleObj name="CS ChemDraw Drawing" r:id="rId3" imgW="6106541" imgH="1785814" progId="ChemDraw.Document.6.0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22513"/>
                        <a:ext cx="8753475" cy="256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ángulo 18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1050826" y="1325457"/>
            <a:ext cx="1014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For this reason, the scope of this divergent reactivity was explored using different α-</a:t>
            </a:r>
            <a:r>
              <a:rPr lang="en-US" sz="1600" dirty="0" err="1"/>
              <a:t>allenols</a:t>
            </a:r>
            <a:r>
              <a:rPr lang="en-US" sz="1600" dirty="0"/>
              <a:t>. In the event, both protocols gave rise to 2,5-dihydrofurans </a:t>
            </a:r>
            <a:r>
              <a:rPr lang="en-US" sz="1600" b="1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and 3-halo-3-alkenals </a:t>
            </a:r>
            <a:r>
              <a:rPr lang="en-US" sz="1600" b="1" dirty="0" smtClean="0"/>
              <a:t>3</a:t>
            </a:r>
            <a:r>
              <a:rPr lang="en-US" sz="1600" dirty="0" smtClean="0"/>
              <a:t>, respectively.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ector 22"/>
          <p:cNvSpPr/>
          <p:nvPr/>
        </p:nvSpPr>
        <p:spPr>
          <a:xfrm>
            <a:off x="4572248" y="1475918"/>
            <a:ext cx="1700011" cy="1441906"/>
          </a:xfrm>
          <a:prstGeom prst="flowChartConnector">
            <a:avLst/>
          </a:prstGeom>
          <a:solidFill>
            <a:srgbClr val="FFD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7</a:t>
            </a:fld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97210"/>
              </p:ext>
            </p:extLst>
          </p:nvPr>
        </p:nvGraphicFramePr>
        <p:xfrm>
          <a:off x="4687909" y="1374825"/>
          <a:ext cx="625316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CS ChemDraw Drawing" r:id="rId3" imgW="4254722" imgH="2797875" progId="ChemDraw.Document.6.0">
                  <p:embed/>
                </p:oleObj>
              </mc:Choice>
              <mc:Fallback>
                <p:oleObj name="CS ChemDraw Drawing" r:id="rId3" imgW="4254722" imgH="2797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909" y="1374825"/>
                        <a:ext cx="6253162" cy="411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1229414" y="3579568"/>
            <a:ext cx="3458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next</a:t>
            </a:r>
            <a:r>
              <a:rPr lang="es-ES" sz="1600" dirty="0" smtClean="0"/>
              <a:t> </a:t>
            </a:r>
            <a:r>
              <a:rPr lang="es-ES" sz="1600" dirty="0" err="1" smtClean="0"/>
              <a:t>scheme</a:t>
            </a:r>
            <a:r>
              <a:rPr lang="es-ES" sz="1600" dirty="0" smtClean="0"/>
              <a:t> describes a </a:t>
            </a:r>
            <a:r>
              <a:rPr lang="es-ES" sz="1600" dirty="0" err="1" smtClean="0"/>
              <a:t>putative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generating</a:t>
            </a:r>
            <a:r>
              <a:rPr lang="es-ES" sz="1600" dirty="0" smtClean="0"/>
              <a:t> 2,5-dihydrofurans </a:t>
            </a:r>
            <a:r>
              <a:rPr lang="es-ES" sz="1600" b="1" dirty="0" smtClean="0"/>
              <a:t>2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/>
              <a:t> </a:t>
            </a:r>
            <a:r>
              <a:rPr lang="es-ES" sz="1600" dirty="0" smtClean="0"/>
              <a:t>5-endo-trig </a:t>
            </a:r>
            <a:r>
              <a:rPr lang="en-US" sz="1600" dirty="0" err="1" smtClean="0"/>
              <a:t>oxycyclization</a:t>
            </a:r>
            <a:r>
              <a:rPr lang="en-US" sz="1600" dirty="0" smtClean="0"/>
              <a:t> </a:t>
            </a:r>
            <a:r>
              <a:rPr lang="es-ES" sz="1600" dirty="0" smtClean="0"/>
              <a:t>of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allenols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1600" dirty="0" smtClean="0"/>
              <a:t>  </a:t>
            </a:r>
            <a:endParaRPr lang="es-ES" sz="1600" dirty="0"/>
          </a:p>
        </p:txBody>
      </p:sp>
      <p:sp>
        <p:nvSpPr>
          <p:cNvPr id="12" name="Rectángulo 11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763465" y="131505"/>
            <a:ext cx="292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RESULTS AND DISCUSSION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8</a:t>
            </a:fld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Conector 16"/>
          <p:cNvSpPr/>
          <p:nvPr/>
        </p:nvSpPr>
        <p:spPr>
          <a:xfrm>
            <a:off x="9594912" y="4015551"/>
            <a:ext cx="1214192" cy="1342404"/>
          </a:xfrm>
          <a:prstGeom prst="flowChartConnector">
            <a:avLst/>
          </a:prstGeom>
          <a:solidFill>
            <a:srgbClr val="FFD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93456"/>
              </p:ext>
            </p:extLst>
          </p:nvPr>
        </p:nvGraphicFramePr>
        <p:xfrm>
          <a:off x="1306489" y="4144643"/>
          <a:ext cx="92805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3" name="CS ChemDraw Drawing" r:id="rId3" imgW="7307047" imgH="914023" progId="ChemDraw.Document.6.0">
                  <p:embed/>
                </p:oleObj>
              </mc:Choice>
              <mc:Fallback>
                <p:oleObj name="CS ChemDraw Drawing" r:id="rId3" imgW="7307047" imgH="914023" progId="ChemDraw.Document.6.0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489" y="4144643"/>
                        <a:ext cx="9280525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6284891" y="1525032"/>
            <a:ext cx="4508678" cy="127198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9078975" y="2101723"/>
            <a:ext cx="189530" cy="367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 flipV="1">
            <a:off x="9078975" y="2101723"/>
            <a:ext cx="249474" cy="367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08166"/>
              </p:ext>
            </p:extLst>
          </p:nvPr>
        </p:nvGraphicFramePr>
        <p:xfrm>
          <a:off x="6372013" y="1695091"/>
          <a:ext cx="43783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CS ChemDraw Drawing" r:id="rId5" imgW="2998994" imgH="642531" progId="ChemDraw.Document.6.0">
                  <p:embed/>
                </p:oleObj>
              </mc:Choice>
              <mc:Fallback>
                <p:oleObj name="CS ChemDraw Drawing" r:id="rId5" imgW="2998994" imgH="642531" progId="ChemDraw.Document.6.0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013" y="1695091"/>
                        <a:ext cx="4378325" cy="93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ángulo 19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7" name="Rectángulo 6"/>
          <p:cNvSpPr/>
          <p:nvPr/>
        </p:nvSpPr>
        <p:spPr>
          <a:xfrm>
            <a:off x="1160463" y="1525032"/>
            <a:ext cx="4056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It </a:t>
            </a:r>
            <a:r>
              <a:rPr lang="en-US" sz="1600" dirty="0"/>
              <a:t>has been proven that the formation of the </a:t>
            </a:r>
            <a:r>
              <a:rPr lang="en-US" sz="1600" dirty="0" smtClean="0"/>
              <a:t>3-halo-3-alkenals </a:t>
            </a:r>
            <a:r>
              <a:rPr lang="en-US" sz="1600" b="1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is a radical process. In this study, the involvement of radicals has been demonstrated through the inhibition of the formation of the corresponding 3-halo-3-alkenal when TEMPO was added to the reaction medium.</a:t>
            </a:r>
            <a:endParaRPr lang="es-ES" sz="1600" dirty="0"/>
          </a:p>
        </p:txBody>
      </p:sp>
      <p:sp>
        <p:nvSpPr>
          <p:cNvPr id="14" name="Rectángulo 13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63465" y="131505"/>
            <a:ext cx="292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RESULTS AND DISCUSSION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489305" y="1334733"/>
            <a:ext cx="2460536" cy="1463869"/>
          </a:xfrm>
          <a:prstGeom prst="ellipse">
            <a:avLst/>
          </a:prstGeom>
          <a:solidFill>
            <a:srgbClr val="FFC000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/>
          <p:cNvSpPr/>
          <p:nvPr/>
        </p:nvSpPr>
        <p:spPr>
          <a:xfrm rot="1610064">
            <a:off x="7622458" y="2444642"/>
            <a:ext cx="641109" cy="359134"/>
          </a:xfrm>
          <a:prstGeom prst="rightArrow">
            <a:avLst/>
          </a:prstGeom>
          <a:solidFill>
            <a:srgbClr val="E2AC00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9141441" y="145800"/>
            <a:ext cx="1847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a typeface="Calibri" panose="020F0502020204030204" pitchFamily="34" charset="0"/>
              </a:rPr>
              <a:t>CONCLUSIONS</a:t>
            </a:r>
            <a:endParaRPr lang="es-ES" sz="2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6F8-BFCC-495C-9E2C-92ACB3CF68CD}" type="slidenum">
              <a:rPr lang="es-ES" smtClean="0"/>
              <a:t>9</a:t>
            </a:fld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 flipV="1">
            <a:off x="8256896" y="539064"/>
            <a:ext cx="3935104" cy="68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170744"/>
              </p:ext>
            </p:extLst>
          </p:nvPr>
        </p:nvGraphicFramePr>
        <p:xfrm>
          <a:off x="4872038" y="1549400"/>
          <a:ext cx="17938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CS ChemDraw Drawing" r:id="rId4" imgW="1268965" imgH="724733" progId="ChemDraw.Document.6.0">
                  <p:embed/>
                </p:oleObj>
              </mc:Choice>
              <mc:Fallback>
                <p:oleObj name="CS ChemDraw Drawing" r:id="rId4" imgW="1268965" imgH="724733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1549400"/>
                        <a:ext cx="1793875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976231" y="4609333"/>
            <a:ext cx="10266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this project, we have investigated new methodologies for obtaining 2,5-dihydrofurans as well as 3-halo-3-alkenals starting from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600" dirty="0" smtClean="0"/>
              <a:t>-</a:t>
            </a:r>
            <a:r>
              <a:rPr lang="en-US" sz="1600" dirty="0" err="1" smtClean="0"/>
              <a:t>allenols</a:t>
            </a:r>
            <a:r>
              <a:rPr lang="en-US" sz="1600" dirty="0" smtClean="0"/>
              <a:t> </a:t>
            </a:r>
            <a:r>
              <a:rPr lang="en-US" sz="1600" dirty="0"/>
              <a:t>with a bimetallic system Ag/Cu.</a:t>
            </a:r>
            <a:endParaRPr lang="es-ES" sz="1600" dirty="0"/>
          </a:p>
          <a:p>
            <a:r>
              <a:rPr lang="en-US" sz="1600" dirty="0"/>
              <a:t>Surprisingly we found that, for the same reaction conditions, when changing the solvent, the product obtained changed.</a:t>
            </a:r>
            <a:endParaRPr lang="es-ES" sz="16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55045"/>
              </p:ext>
            </p:extLst>
          </p:nvPr>
        </p:nvGraphicFramePr>
        <p:xfrm>
          <a:off x="8737600" y="2641600"/>
          <a:ext cx="16478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CS ChemDraw Drawing" r:id="rId6" imgW="1113891" imgH="699092" progId="ChemDraw.Document.6.0">
                  <p:embed/>
                </p:oleObj>
              </mc:Choice>
              <mc:Fallback>
                <p:oleObj name="CS ChemDraw Drawing" r:id="rId6" imgW="1113891" imgH="6990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7600" y="2641600"/>
                        <a:ext cx="16478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51077"/>
              </p:ext>
            </p:extLst>
          </p:nvPr>
        </p:nvGraphicFramePr>
        <p:xfrm>
          <a:off x="1162050" y="2689225"/>
          <a:ext cx="16446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0" name="CS ChemDraw Drawing" r:id="rId8" imgW="1087793" imgH="723601" progId="ChemDraw.Document.6.0">
                  <p:embed/>
                </p:oleObj>
              </mc:Choice>
              <mc:Fallback>
                <p:oleObj name="CS ChemDraw Drawing" r:id="rId8" imgW="1087793" imgH="723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2050" y="2689225"/>
                        <a:ext cx="16446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echa derecha 17"/>
          <p:cNvSpPr/>
          <p:nvPr/>
        </p:nvSpPr>
        <p:spPr>
          <a:xfrm rot="8964188">
            <a:off x="3357280" y="2488809"/>
            <a:ext cx="641109" cy="359134"/>
          </a:xfrm>
          <a:prstGeom prst="rightArrow">
            <a:avLst/>
          </a:prstGeom>
          <a:solidFill>
            <a:srgbClr val="E2AC00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214871" y="2090844"/>
            <a:ext cx="560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DCE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7881852" y="2077454"/>
            <a:ext cx="9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MeCN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326513" y="6395748"/>
            <a:ext cx="8491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A4A4A"/>
                </a:solidFill>
                <a:latin typeface="source sans pro"/>
              </a:rPr>
              <a:t>The 23rd International Electronic Conference on Synthetic Organic Chemistry</a:t>
            </a:r>
            <a:endParaRPr lang="es-ES" sz="1200" dirty="0"/>
          </a:p>
        </p:txBody>
      </p:sp>
      <p:sp>
        <p:nvSpPr>
          <p:cNvPr id="15" name="Rectángulo 14"/>
          <p:cNvSpPr/>
          <p:nvPr/>
        </p:nvSpPr>
        <p:spPr>
          <a:xfrm>
            <a:off x="118305" y="120635"/>
            <a:ext cx="1865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Mireia Toledano Pinedo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10298</TotalTime>
  <Words>897</Words>
  <Application>Microsoft Office PowerPoint</Application>
  <PresentationFormat>Panorámica</PresentationFormat>
  <Paragraphs>106</Paragraphs>
  <Slides>10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 CENA</vt:lpstr>
      <vt:lpstr>Arial</vt:lpstr>
      <vt:lpstr>Arial Narrow</vt:lpstr>
      <vt:lpstr>Calibri</vt:lpstr>
      <vt:lpstr>Calibri Light</vt:lpstr>
      <vt:lpstr>source sans pro</vt:lpstr>
      <vt:lpstr>Times New Roman</vt:lpstr>
      <vt:lpstr>Tema de Office</vt:lpstr>
      <vt:lpstr>CS ChemDraw Drawing</vt:lpstr>
      <vt:lpstr>Solvent-Controlled Switching of Cycloisomerization to Transposition in the Ag/Cu-Promoted Reaction of Terminal α-Allenols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Mireia Toledano Pinedo</dc:creator>
  <cp:lastModifiedBy>Mireia Toledano Pinedo</cp:lastModifiedBy>
  <cp:revision>299</cp:revision>
  <dcterms:created xsi:type="dcterms:W3CDTF">2016-06-22T10:30:48Z</dcterms:created>
  <dcterms:modified xsi:type="dcterms:W3CDTF">2019-11-05T10:55:34Z</dcterms:modified>
</cp:coreProperties>
</file>