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15" autoAdjust="0"/>
  </p:normalViewPr>
  <p:slideViewPr>
    <p:cSldViewPr showGuides="1">
      <p:cViewPr>
        <p:scale>
          <a:sx n="68" d="100"/>
          <a:sy n="68" d="100"/>
        </p:scale>
        <p:origin x="-14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380021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278665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106473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40815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278630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73602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87103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64297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92225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269735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3D3E8F-0791-4997-BFF4-084FA8CB075D}" type="datetimeFigureOut">
              <a:rPr lang="es-ES" smtClean="0"/>
              <a:t>09/11/2019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FEB89C-2128-48A3-913A-4176274A36FC}" type="slidenum">
              <a:rPr lang="es-ES" smtClean="0"/>
              <a:t>‹Nº›</a:t>
            </a:fld>
            <a:endParaRPr lang="es-ES"/>
          </a:p>
        </p:txBody>
      </p:sp>
    </p:spTree>
    <p:extLst>
      <p:ext uri="{BB962C8B-B14F-4D97-AF65-F5344CB8AC3E}">
        <p14:creationId xmlns:p14="http://schemas.microsoft.com/office/powerpoint/2010/main" val="380313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D3E8F-0791-4997-BFF4-084FA8CB075D}" type="datetimeFigureOut">
              <a:rPr lang="es-ES" smtClean="0"/>
              <a:t>09/11/2019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EB89C-2128-48A3-913A-4176274A36FC}" type="slidenum">
              <a:rPr lang="es-ES" smtClean="0"/>
              <a:t>‹Nº›</a:t>
            </a:fld>
            <a:endParaRPr lang="es-ES"/>
          </a:p>
        </p:txBody>
      </p:sp>
    </p:spTree>
    <p:extLst>
      <p:ext uri="{BB962C8B-B14F-4D97-AF65-F5344CB8AC3E}">
        <p14:creationId xmlns:p14="http://schemas.microsoft.com/office/powerpoint/2010/main" val="296288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emf"/><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emf"/><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259632" y="2060848"/>
            <a:ext cx="7488832" cy="1985159"/>
          </a:xfrm>
          <a:prstGeom prst="rect">
            <a:avLst/>
          </a:prstGeom>
        </p:spPr>
        <p:txBody>
          <a:bodyPr wrap="square">
            <a:spAutoFit/>
          </a:bodyPr>
          <a:lstStyle/>
          <a:p>
            <a:pPr algn="ctr"/>
            <a:r>
              <a:rPr lang="en-US" sz="4100" b="1" dirty="0">
                <a:effectLst>
                  <a:outerShdw blurRad="38100" dist="38100" dir="2700000" algn="tl">
                    <a:srgbClr val="000000">
                      <a:alpha val="43137"/>
                    </a:srgbClr>
                  </a:outerShdw>
                </a:effectLst>
                <a:latin typeface="Bahnschrift Light" panose="020B0502040204020203" pitchFamily="34" charset="0"/>
              </a:rPr>
              <a:t>Green, microwave-assisted synthesis </a:t>
            </a:r>
            <a:r>
              <a:rPr lang="en-US" sz="4100" b="1" dirty="0" smtClean="0">
                <a:effectLst>
                  <a:outerShdw blurRad="38100" dist="38100" dir="2700000" algn="tl">
                    <a:srgbClr val="000000">
                      <a:alpha val="43137"/>
                    </a:srgbClr>
                  </a:outerShdw>
                </a:effectLst>
                <a:latin typeface="Bahnschrift Light" panose="020B0502040204020203" pitchFamily="34" charset="0"/>
              </a:rPr>
              <a:t>of </a:t>
            </a:r>
            <a:r>
              <a:rPr lang="en-US" sz="4100" b="1" i="1" dirty="0" smtClean="0">
                <a:effectLst>
                  <a:outerShdw blurRad="38100" dist="38100" dir="2700000" algn="tl">
                    <a:srgbClr val="000000">
                      <a:alpha val="43137"/>
                    </a:srgbClr>
                  </a:outerShdw>
                </a:effectLst>
                <a:latin typeface="Bahnschrift Light" panose="020B0502040204020203" pitchFamily="34" charset="0"/>
              </a:rPr>
              <a:t>O</a:t>
            </a:r>
            <a:r>
              <a:rPr lang="en-US" sz="4100" b="1" dirty="0" smtClean="0">
                <a:effectLst>
                  <a:outerShdw blurRad="38100" dist="38100" dir="2700000" algn="tl">
                    <a:srgbClr val="000000">
                      <a:alpha val="43137"/>
                    </a:srgbClr>
                  </a:outerShdw>
                </a:effectLst>
                <a:latin typeface="Bahnschrift Light" panose="020B0502040204020203" pitchFamily="34" charset="0"/>
              </a:rPr>
              <a:t>-</a:t>
            </a:r>
            <a:r>
              <a:rPr lang="en-US" sz="4100" b="1" dirty="0" err="1" smtClean="0">
                <a:effectLst>
                  <a:outerShdw blurRad="38100" dist="38100" dir="2700000" algn="tl">
                    <a:srgbClr val="000000">
                      <a:alpha val="43137"/>
                    </a:srgbClr>
                  </a:outerShdw>
                </a:effectLst>
                <a:latin typeface="Bahnschrift Light" panose="020B0502040204020203" pitchFamily="34" charset="0"/>
              </a:rPr>
              <a:t>perbutyrylated</a:t>
            </a:r>
            <a:r>
              <a:rPr lang="en-US" sz="4100" b="1" dirty="0" smtClean="0">
                <a:effectLst>
                  <a:outerShdw blurRad="38100" dist="38100" dir="2700000" algn="tl">
                    <a:srgbClr val="000000">
                      <a:alpha val="43137"/>
                    </a:srgbClr>
                  </a:outerShdw>
                </a:effectLst>
                <a:latin typeface="Bahnschrift Light" panose="020B0502040204020203" pitchFamily="34" charset="0"/>
              </a:rPr>
              <a:t>-alkyl-glycosides</a:t>
            </a:r>
            <a:endParaRPr lang="es-ES" sz="4100" dirty="0">
              <a:effectLst>
                <a:outerShdw blurRad="38100" dist="38100" dir="2700000" algn="tl">
                  <a:srgbClr val="000000">
                    <a:alpha val="43137"/>
                  </a:srgbClr>
                </a:outerShdw>
              </a:effectLst>
              <a:latin typeface="Bahnschrift Light" panose="020B0502040204020203" pitchFamily="34" charset="0"/>
            </a:endParaRPr>
          </a:p>
        </p:txBody>
      </p:sp>
      <p:sp>
        <p:nvSpPr>
          <p:cNvPr id="6" name="5 Rectángulo"/>
          <p:cNvSpPr/>
          <p:nvPr/>
        </p:nvSpPr>
        <p:spPr>
          <a:xfrm>
            <a:off x="2267744" y="899428"/>
            <a:ext cx="5400600" cy="707886"/>
          </a:xfrm>
          <a:prstGeom prst="rect">
            <a:avLst/>
          </a:prstGeom>
        </p:spPr>
        <p:txBody>
          <a:bodyPr wrap="square">
            <a:spAutoFit/>
          </a:bodyPr>
          <a:lstStyle/>
          <a:p>
            <a:pPr algn="ctr"/>
            <a:r>
              <a:rPr lang="en-US" sz="2000" i="1" dirty="0">
                <a:latin typeface="Bahnschrift Light" panose="020B0502040204020203" pitchFamily="34" charset="0"/>
              </a:rPr>
              <a:t>The 23rd International Electronic Conference on Synthetic Organic Chemistry</a:t>
            </a:r>
            <a:endParaRPr lang="es-ES" sz="2000" i="1" dirty="0">
              <a:latin typeface="Bahnschrift Light" panose="020B0502040204020203" pitchFamily="34" charset="0"/>
            </a:endParaRPr>
          </a:p>
        </p:txBody>
      </p:sp>
      <p:sp>
        <p:nvSpPr>
          <p:cNvPr id="7" name="6 Rectángulo"/>
          <p:cNvSpPr/>
          <p:nvPr/>
        </p:nvSpPr>
        <p:spPr>
          <a:xfrm>
            <a:off x="1187624" y="5877272"/>
            <a:ext cx="6048672" cy="830997"/>
          </a:xfrm>
          <a:prstGeom prst="rect">
            <a:avLst/>
          </a:prstGeom>
        </p:spPr>
        <p:txBody>
          <a:bodyPr wrap="square">
            <a:spAutoFit/>
          </a:bodyPr>
          <a:lstStyle/>
          <a:p>
            <a:pPr algn="just"/>
            <a:r>
              <a:rPr lang="es-ES" sz="1600" b="1" dirty="0">
                <a:latin typeface="Bahnschrift Light" panose="020B0502040204020203" pitchFamily="34" charset="0"/>
              </a:rPr>
              <a:t>Emmanuel </a:t>
            </a:r>
            <a:r>
              <a:rPr lang="es-ES" sz="1600" b="1" dirty="0" smtClean="0">
                <a:latin typeface="Bahnschrift Light" panose="020B0502040204020203" pitchFamily="34" charset="0"/>
              </a:rPr>
              <a:t>Pérez-Escalante, </a:t>
            </a:r>
            <a:r>
              <a:rPr lang="es-ES" sz="1600" b="1" dirty="0">
                <a:latin typeface="Bahnschrift Light" panose="020B0502040204020203" pitchFamily="34" charset="0"/>
              </a:rPr>
              <a:t>Luis Guillermo </a:t>
            </a:r>
            <a:r>
              <a:rPr lang="es-ES" sz="1600" b="1" dirty="0" smtClean="0">
                <a:latin typeface="Bahnschrift Light" panose="020B0502040204020203" pitchFamily="34" charset="0"/>
              </a:rPr>
              <a:t>González-Olivares, </a:t>
            </a:r>
            <a:r>
              <a:rPr lang="es-ES" sz="1600" b="1" dirty="0">
                <a:latin typeface="Bahnschrift Light" panose="020B0502040204020203" pitchFamily="34" charset="0"/>
              </a:rPr>
              <a:t>Araceli </a:t>
            </a:r>
            <a:r>
              <a:rPr lang="es-ES" sz="1600" b="1" dirty="0" smtClean="0">
                <a:latin typeface="Bahnschrift Light" panose="020B0502040204020203" pitchFamily="34" charset="0"/>
              </a:rPr>
              <a:t>Castañeda-Ovando, </a:t>
            </a:r>
            <a:r>
              <a:rPr lang="es-ES" sz="1600" b="1" dirty="0">
                <a:latin typeface="Bahnschrift Light" panose="020B0502040204020203" pitchFamily="34" charset="0"/>
              </a:rPr>
              <a:t>Verónica </a:t>
            </a:r>
            <a:r>
              <a:rPr lang="es-ES" sz="1600" b="1" dirty="0" smtClean="0">
                <a:latin typeface="Bahnschrift Light" panose="020B0502040204020203" pitchFamily="34" charset="0"/>
              </a:rPr>
              <a:t>Salazar-Pereda, </a:t>
            </a:r>
            <a:r>
              <a:rPr lang="es-ES" sz="1600" b="1" dirty="0">
                <a:latin typeface="Bahnschrift Light" panose="020B0502040204020203" pitchFamily="34" charset="0"/>
              </a:rPr>
              <a:t>John F. </a:t>
            </a:r>
            <a:r>
              <a:rPr lang="es-ES" sz="1600" b="1" dirty="0" err="1" smtClean="0">
                <a:latin typeface="Bahnschrift Light" panose="020B0502040204020203" pitchFamily="34" charset="0"/>
              </a:rPr>
              <a:t>Trant</a:t>
            </a:r>
            <a:r>
              <a:rPr lang="es-ES" sz="1600" b="1" dirty="0" smtClean="0">
                <a:latin typeface="Bahnschrift Light" panose="020B0502040204020203" pitchFamily="34" charset="0"/>
              </a:rPr>
              <a:t>, </a:t>
            </a:r>
            <a:r>
              <a:rPr lang="es-ES" sz="1600" b="1" dirty="0" err="1" smtClean="0">
                <a:latin typeface="Bahnschrift Light" panose="020B0502040204020203" pitchFamily="34" charset="0"/>
              </a:rPr>
              <a:t>Mirandeli</a:t>
            </a:r>
            <a:r>
              <a:rPr lang="es-ES" sz="1600" b="1" dirty="0" smtClean="0">
                <a:latin typeface="Bahnschrift Light" panose="020B0502040204020203" pitchFamily="34" charset="0"/>
              </a:rPr>
              <a:t> Bautista-Ávila </a:t>
            </a:r>
            <a:r>
              <a:rPr lang="es-ES" sz="1600" b="1" dirty="0">
                <a:latin typeface="Bahnschrift Light" panose="020B0502040204020203" pitchFamily="34" charset="0"/>
              </a:rPr>
              <a:t>and Sergio </a:t>
            </a:r>
            <a:r>
              <a:rPr lang="es-ES" sz="1600" b="1" dirty="0" smtClean="0">
                <a:latin typeface="Bahnschrift Light" panose="020B0502040204020203" pitchFamily="34" charset="0"/>
              </a:rPr>
              <a:t>Alatorre-Santamaría </a:t>
            </a:r>
            <a:endParaRPr lang="es-ES" sz="1600" b="1" dirty="0">
              <a:latin typeface="Bahnschrift Light" panose="020B0502040204020203" pitchFamily="34" charset="0"/>
            </a:endParaRPr>
          </a:p>
        </p:txBody>
      </p:sp>
      <p:sp>
        <p:nvSpPr>
          <p:cNvPr id="8" name="7 Rectángulo"/>
          <p:cNvSpPr/>
          <p:nvPr/>
        </p:nvSpPr>
        <p:spPr>
          <a:xfrm>
            <a:off x="2483768" y="4397042"/>
            <a:ext cx="4653838" cy="400110"/>
          </a:xfrm>
          <a:prstGeom prst="rect">
            <a:avLst/>
          </a:prstGeom>
        </p:spPr>
        <p:txBody>
          <a:bodyPr wrap="none">
            <a:spAutoFit/>
          </a:bodyPr>
          <a:lstStyle/>
          <a:p>
            <a:r>
              <a:rPr lang="es-ES" sz="2000" i="1" dirty="0" err="1" smtClean="0">
                <a:latin typeface="Bahnschrift Light" panose="020B0502040204020203" pitchFamily="34" charset="0"/>
              </a:rPr>
              <a:t>Section</a:t>
            </a:r>
            <a:r>
              <a:rPr lang="es-ES" sz="2000" i="1" dirty="0" smtClean="0">
                <a:latin typeface="Bahnschrift Light" panose="020B0502040204020203" pitchFamily="34" charset="0"/>
              </a:rPr>
              <a:t>: </a:t>
            </a:r>
            <a:r>
              <a:rPr lang="es-ES" sz="2000" i="1" dirty="0" err="1" smtClean="0">
                <a:latin typeface="Bahnschrift Light" panose="020B0502040204020203" pitchFamily="34" charset="0"/>
              </a:rPr>
              <a:t>Microwave</a:t>
            </a:r>
            <a:r>
              <a:rPr lang="es-ES" sz="2000" i="1" dirty="0" smtClean="0">
                <a:latin typeface="Bahnschrift Light" panose="020B0502040204020203" pitchFamily="34" charset="0"/>
              </a:rPr>
              <a:t> </a:t>
            </a:r>
            <a:r>
              <a:rPr lang="es-ES" sz="2000" i="1" dirty="0" err="1">
                <a:latin typeface="Bahnschrift Light" panose="020B0502040204020203" pitchFamily="34" charset="0"/>
              </a:rPr>
              <a:t>Assisted</a:t>
            </a:r>
            <a:r>
              <a:rPr lang="es-ES" sz="2000" i="1" dirty="0">
                <a:latin typeface="Bahnschrift Light" panose="020B0502040204020203" pitchFamily="34" charset="0"/>
              </a:rPr>
              <a:t> </a:t>
            </a:r>
            <a:r>
              <a:rPr lang="es-ES" sz="2000" i="1" dirty="0" err="1">
                <a:latin typeface="Bahnschrift Light" panose="020B0502040204020203" pitchFamily="34" charset="0"/>
              </a:rPr>
              <a:t>Synthesis</a:t>
            </a:r>
            <a:endParaRPr lang="es-ES" sz="2000" i="1" dirty="0">
              <a:latin typeface="Bahnschrift Light" panose="020B0502040204020203" pitchFamily="34" charset="0"/>
            </a:endParaRPr>
          </a:p>
        </p:txBody>
      </p:sp>
    </p:spTree>
    <p:extLst>
      <p:ext uri="{BB962C8B-B14F-4D97-AF65-F5344CB8AC3E}">
        <p14:creationId xmlns:p14="http://schemas.microsoft.com/office/powerpoint/2010/main" val="294982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193354" y="2420888"/>
            <a:ext cx="5100049" cy="830997"/>
          </a:xfrm>
          <a:prstGeom prst="rect">
            <a:avLst/>
          </a:prstGeom>
        </p:spPr>
        <p:txBody>
          <a:bodyPr wrap="square">
            <a:spAutoFit/>
          </a:bodyPr>
          <a:lstStyle/>
          <a:p>
            <a:pPr marL="342900" indent="-342900" algn="ctr">
              <a:buFont typeface="Wingdings" panose="05000000000000000000" pitchFamily="2" charset="2"/>
              <a:buChar char="q"/>
            </a:pPr>
            <a:r>
              <a:rPr lang="es-ES" sz="2400" dirty="0" err="1" smtClean="0">
                <a:latin typeface="Bahnschrift Light" panose="020B0502040204020203" pitchFamily="34" charset="0"/>
              </a:rPr>
              <a:t>Acylation</a:t>
            </a:r>
            <a:r>
              <a:rPr lang="es-ES" sz="2400" dirty="0" smtClean="0">
                <a:latin typeface="Bahnschrift Light" panose="020B0502040204020203" pitchFamily="34" charset="0"/>
              </a:rPr>
              <a:t> as </a:t>
            </a:r>
            <a:r>
              <a:rPr lang="es-ES" sz="2400" dirty="0" err="1" smtClean="0">
                <a:latin typeface="Bahnschrift Light" panose="020B0502040204020203" pitchFamily="34" charset="0"/>
              </a:rPr>
              <a:t>protective</a:t>
            </a:r>
            <a:r>
              <a:rPr lang="es-ES" sz="2400" dirty="0" smtClean="0">
                <a:latin typeface="Bahnschrift Light" panose="020B0502040204020203" pitchFamily="34" charset="0"/>
              </a:rPr>
              <a:t> </a:t>
            </a:r>
            <a:r>
              <a:rPr lang="es-ES" sz="2400" dirty="0" err="1" smtClean="0">
                <a:latin typeface="Bahnschrift Light" panose="020B0502040204020203" pitchFamily="34" charset="0"/>
              </a:rPr>
              <a:t>step</a:t>
            </a:r>
            <a:r>
              <a:rPr lang="es-ES" sz="2400" dirty="0" smtClean="0">
                <a:latin typeface="Bahnschrift Light" panose="020B0502040204020203" pitchFamily="34" charset="0"/>
              </a:rPr>
              <a:t> in </a:t>
            </a:r>
            <a:r>
              <a:rPr lang="es-ES" sz="2400" dirty="0" err="1" smtClean="0">
                <a:latin typeface="Bahnschrift Light" panose="020B0502040204020203" pitchFamily="34" charset="0"/>
              </a:rPr>
              <a:t>carbohydrate</a:t>
            </a:r>
            <a:r>
              <a:rPr lang="es-ES" sz="2400" dirty="0" smtClean="0">
                <a:latin typeface="Bahnschrift Light" panose="020B0502040204020203" pitchFamily="34" charset="0"/>
              </a:rPr>
              <a:t> </a:t>
            </a:r>
            <a:r>
              <a:rPr lang="es-ES" sz="2400" dirty="0" err="1" smtClean="0">
                <a:latin typeface="Bahnschrift Light" panose="020B0502040204020203" pitchFamily="34" charset="0"/>
              </a:rPr>
              <a:t>synthesis</a:t>
            </a:r>
            <a:endParaRPr lang="es-ES" sz="2400" dirty="0">
              <a:latin typeface="Bahnschrift Light" panose="020B0502040204020203" pitchFamily="34" charset="0"/>
            </a:endParaRPr>
          </a:p>
        </p:txBody>
      </p:sp>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Introduction</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sp>
        <p:nvSpPr>
          <p:cNvPr id="11" name="10 Rectángulo"/>
          <p:cNvSpPr/>
          <p:nvPr/>
        </p:nvSpPr>
        <p:spPr>
          <a:xfrm>
            <a:off x="1488175" y="3645024"/>
            <a:ext cx="5100049" cy="830997"/>
          </a:xfrm>
          <a:prstGeom prst="rect">
            <a:avLst/>
          </a:prstGeom>
        </p:spPr>
        <p:txBody>
          <a:bodyPr wrap="square">
            <a:spAutoFit/>
          </a:bodyPr>
          <a:lstStyle/>
          <a:p>
            <a:pPr marL="342900" indent="-342900" algn="just">
              <a:buFont typeface="Wingdings" panose="05000000000000000000" pitchFamily="2" charset="2"/>
              <a:buChar char="q"/>
            </a:pPr>
            <a:r>
              <a:rPr lang="es-ES" sz="2400" dirty="0" err="1" smtClean="0">
                <a:latin typeface="Bahnschrift Light" panose="020B0502040204020203" pitchFamily="34" charset="0"/>
              </a:rPr>
              <a:t>Conventional</a:t>
            </a:r>
            <a:r>
              <a:rPr lang="es-ES" sz="2400" dirty="0" smtClean="0">
                <a:latin typeface="Bahnschrift Light" panose="020B0502040204020203" pitchFamily="34" charset="0"/>
              </a:rPr>
              <a:t> </a:t>
            </a:r>
            <a:r>
              <a:rPr lang="es-ES" sz="2400" dirty="0" err="1" smtClean="0">
                <a:latin typeface="Bahnschrift Light" panose="020B0502040204020203" pitchFamily="34" charset="0"/>
              </a:rPr>
              <a:t>heating</a:t>
            </a:r>
            <a:r>
              <a:rPr lang="es-ES" sz="2400" dirty="0" smtClean="0">
                <a:latin typeface="Bahnschrift Light" panose="020B0502040204020203" pitchFamily="34" charset="0"/>
              </a:rPr>
              <a:t> and Lewis </a:t>
            </a:r>
            <a:r>
              <a:rPr lang="es-ES" sz="2400" dirty="0" err="1" smtClean="0">
                <a:latin typeface="Bahnschrift Light" panose="020B0502040204020203" pitchFamily="34" charset="0"/>
              </a:rPr>
              <a:t>acids</a:t>
            </a:r>
            <a:r>
              <a:rPr lang="es-ES" sz="2400" dirty="0" smtClean="0">
                <a:latin typeface="Bahnschrift Light" panose="020B0502040204020203" pitchFamily="34" charset="0"/>
              </a:rPr>
              <a:t> as </a:t>
            </a:r>
            <a:r>
              <a:rPr lang="es-ES" sz="2400" dirty="0" err="1" smtClean="0">
                <a:latin typeface="Bahnschrift Light" panose="020B0502040204020203" pitchFamily="34" charset="0"/>
              </a:rPr>
              <a:t>common</a:t>
            </a:r>
            <a:r>
              <a:rPr lang="es-ES" sz="2400" dirty="0" smtClean="0">
                <a:latin typeface="Bahnschrift Light" panose="020B0502040204020203" pitchFamily="34" charset="0"/>
              </a:rPr>
              <a:t> </a:t>
            </a:r>
            <a:r>
              <a:rPr lang="es-ES" sz="2400" dirty="0" err="1" smtClean="0">
                <a:latin typeface="Bahnschrift Light" panose="020B0502040204020203" pitchFamily="34" charset="0"/>
              </a:rPr>
              <a:t>promoters</a:t>
            </a:r>
            <a:r>
              <a:rPr lang="es-ES" sz="2400" dirty="0" smtClean="0">
                <a:latin typeface="Bahnschrift Light" panose="020B0502040204020203" pitchFamily="34" charset="0"/>
              </a:rPr>
              <a:t> </a:t>
            </a:r>
            <a:endParaRPr lang="es-ES" sz="2400" dirty="0">
              <a:latin typeface="Bahnschrift Light" panose="020B0502040204020203"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354361"/>
            <a:ext cx="1146647" cy="114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703077"/>
            <a:ext cx="924867" cy="95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abajo"/>
          <p:cNvSpPr/>
          <p:nvPr/>
        </p:nvSpPr>
        <p:spPr>
          <a:xfrm>
            <a:off x="4182215" y="4581128"/>
            <a:ext cx="533801" cy="549633"/>
          </a:xfrm>
          <a:prstGeom prst="downArrow">
            <a:avLst/>
          </a:prstGeom>
          <a:solidFill>
            <a:schemeClr val="accent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6010" y="4941168"/>
            <a:ext cx="1919115" cy="107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056" y="4900272"/>
            <a:ext cx="1121016" cy="112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p:cNvSpPr/>
          <p:nvPr/>
        </p:nvSpPr>
        <p:spPr>
          <a:xfrm>
            <a:off x="1845908" y="6120485"/>
            <a:ext cx="5100049" cy="461665"/>
          </a:xfrm>
          <a:prstGeom prst="rect">
            <a:avLst/>
          </a:prstGeom>
        </p:spPr>
        <p:txBody>
          <a:bodyPr wrap="square">
            <a:spAutoFit/>
          </a:bodyPr>
          <a:lstStyle/>
          <a:p>
            <a:pPr algn="just"/>
            <a:r>
              <a:rPr lang="es-ES" sz="2400" b="1" u="sng" dirty="0" smtClean="0">
                <a:latin typeface="Bahnschrift Light" panose="020B0502040204020203" pitchFamily="34" charset="0"/>
              </a:rPr>
              <a:t>Time </a:t>
            </a:r>
            <a:r>
              <a:rPr lang="es-ES" sz="2400" b="1" u="sng" dirty="0" err="1" smtClean="0">
                <a:latin typeface="Bahnschrift Light" panose="020B0502040204020203" pitchFamily="34" charset="0"/>
              </a:rPr>
              <a:t>consuming</a:t>
            </a:r>
            <a:r>
              <a:rPr lang="es-ES" sz="2400" b="1" u="sng" dirty="0" smtClean="0">
                <a:latin typeface="Bahnschrift Light" panose="020B0502040204020203" pitchFamily="34" charset="0"/>
              </a:rPr>
              <a:t> and </a:t>
            </a:r>
            <a:r>
              <a:rPr lang="es-ES" sz="2400" b="1" u="sng" dirty="0" err="1" smtClean="0">
                <a:latin typeface="Bahnschrift Light" panose="020B0502040204020203" pitchFamily="34" charset="0"/>
              </a:rPr>
              <a:t>toxic</a:t>
            </a:r>
            <a:r>
              <a:rPr lang="es-ES" sz="2400" b="1" u="sng" dirty="0" smtClean="0">
                <a:latin typeface="Bahnschrift Light" panose="020B0502040204020203" pitchFamily="34" charset="0"/>
              </a:rPr>
              <a:t> </a:t>
            </a:r>
            <a:r>
              <a:rPr lang="es-ES" sz="2400" b="1" u="sng" dirty="0" err="1" smtClean="0">
                <a:latin typeface="Bahnschrift Light" panose="020B0502040204020203" pitchFamily="34" charset="0"/>
              </a:rPr>
              <a:t>catalysts</a:t>
            </a:r>
            <a:endParaRPr lang="es-ES" sz="2400" b="1" u="sng" dirty="0">
              <a:latin typeface="Bahnschrift Light" panose="020B0502040204020203"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3582" y="1039962"/>
            <a:ext cx="6044802" cy="123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500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100732" y="2204864"/>
            <a:ext cx="7950648" cy="461665"/>
          </a:xfrm>
          <a:prstGeom prst="rect">
            <a:avLst/>
          </a:prstGeom>
        </p:spPr>
        <p:txBody>
          <a:bodyPr wrap="square">
            <a:spAutoFit/>
          </a:bodyPr>
          <a:lstStyle/>
          <a:p>
            <a:pPr marL="342900" indent="-342900" algn="ctr">
              <a:buFont typeface="Wingdings" panose="05000000000000000000" pitchFamily="2" charset="2"/>
              <a:buChar char="q"/>
            </a:pPr>
            <a:r>
              <a:rPr lang="es-ES" sz="2400" dirty="0" err="1" smtClean="0">
                <a:latin typeface="Bahnschrift Light" panose="020B0502040204020203" pitchFamily="34" charset="0"/>
              </a:rPr>
              <a:t>Microwaves</a:t>
            </a:r>
            <a:r>
              <a:rPr lang="es-ES" sz="2400" dirty="0" smtClean="0">
                <a:latin typeface="Bahnschrift Light" panose="020B0502040204020203" pitchFamily="34" charset="0"/>
              </a:rPr>
              <a:t> and </a:t>
            </a:r>
            <a:r>
              <a:rPr lang="es-ES" sz="2400" dirty="0" err="1" smtClean="0">
                <a:latin typeface="Bahnschrift Light" panose="020B0502040204020203" pitchFamily="34" charset="0"/>
              </a:rPr>
              <a:t>imidazol</a:t>
            </a:r>
            <a:r>
              <a:rPr lang="es-ES" sz="2400" dirty="0" smtClean="0">
                <a:latin typeface="Bahnschrift Light" panose="020B0502040204020203" pitchFamily="34" charset="0"/>
              </a:rPr>
              <a:t> = Swift and </a:t>
            </a:r>
            <a:r>
              <a:rPr lang="es-ES" sz="2400" dirty="0" err="1" smtClean="0">
                <a:latin typeface="Bahnschrift Light" panose="020B0502040204020203" pitchFamily="34" charset="0"/>
              </a:rPr>
              <a:t>green</a:t>
            </a:r>
            <a:r>
              <a:rPr lang="es-ES" sz="2400" dirty="0" smtClean="0">
                <a:latin typeface="Bahnschrift Light" panose="020B0502040204020203" pitchFamily="34" charset="0"/>
              </a:rPr>
              <a:t> </a:t>
            </a:r>
            <a:r>
              <a:rPr lang="es-ES" sz="2400" dirty="0" err="1" smtClean="0">
                <a:latin typeface="Bahnschrift Light" panose="020B0502040204020203" pitchFamily="34" charset="0"/>
              </a:rPr>
              <a:t>option</a:t>
            </a:r>
            <a:endParaRPr lang="es-ES" sz="2400" dirty="0">
              <a:latin typeface="Bahnschrift Light" panose="020B0502040204020203" pitchFamily="34" charset="0"/>
            </a:endParaRPr>
          </a:p>
        </p:txBody>
      </p:sp>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Introduction</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sp>
        <p:nvSpPr>
          <p:cNvPr id="11" name="10 Rectángulo"/>
          <p:cNvSpPr/>
          <p:nvPr/>
        </p:nvSpPr>
        <p:spPr>
          <a:xfrm>
            <a:off x="1331640" y="4149080"/>
            <a:ext cx="5100049" cy="461665"/>
          </a:xfrm>
          <a:prstGeom prst="rect">
            <a:avLst/>
          </a:prstGeom>
        </p:spPr>
        <p:txBody>
          <a:bodyPr wrap="square">
            <a:spAutoFit/>
          </a:bodyPr>
          <a:lstStyle/>
          <a:p>
            <a:pPr marL="342900" indent="-342900" algn="just">
              <a:buFont typeface="Wingdings" panose="05000000000000000000" pitchFamily="2" charset="2"/>
              <a:buChar char="q"/>
            </a:pPr>
            <a:r>
              <a:rPr lang="es-ES" sz="2400" i="1" dirty="0" smtClean="0">
                <a:latin typeface="Bahnschrift Light" panose="020B0502040204020203" pitchFamily="34" charset="0"/>
              </a:rPr>
              <a:t>O</a:t>
            </a:r>
            <a:r>
              <a:rPr lang="es-ES" sz="2400" dirty="0" smtClean="0">
                <a:latin typeface="Bahnschrift Light" panose="020B0502040204020203" pitchFamily="34" charset="0"/>
              </a:rPr>
              <a:t>-</a:t>
            </a:r>
            <a:r>
              <a:rPr lang="es-ES" sz="2400" dirty="0" err="1" smtClean="0">
                <a:latin typeface="Bahnschrift Light" panose="020B0502040204020203" pitchFamily="34" charset="0"/>
              </a:rPr>
              <a:t>perbutyryl</a:t>
            </a:r>
            <a:r>
              <a:rPr lang="es-ES" sz="2400" dirty="0" smtClean="0">
                <a:latin typeface="Bahnschrift Light" panose="020B0502040204020203" pitchFamily="34" charset="0"/>
              </a:rPr>
              <a:t>-</a:t>
            </a:r>
            <a:r>
              <a:rPr lang="es-ES" sz="2400" dirty="0" err="1" smtClean="0">
                <a:latin typeface="Bahnschrift Light" panose="020B0502040204020203" pitchFamily="34" charset="0"/>
              </a:rPr>
              <a:t>alkyl-glycosides</a:t>
            </a:r>
            <a:endParaRPr lang="es-ES" sz="2400" dirty="0">
              <a:latin typeface="Bahnschrift Light" panose="020B0502040204020203"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708920"/>
            <a:ext cx="3312368" cy="1268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Flecha abajo"/>
          <p:cNvSpPr/>
          <p:nvPr/>
        </p:nvSpPr>
        <p:spPr>
          <a:xfrm>
            <a:off x="3851920" y="4725144"/>
            <a:ext cx="533801" cy="549633"/>
          </a:xfrm>
          <a:prstGeom prst="downArrow">
            <a:avLst/>
          </a:prstGeom>
          <a:solidFill>
            <a:schemeClr val="accent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0503" y="4941645"/>
            <a:ext cx="2175393" cy="1223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Elipse"/>
          <p:cNvSpPr/>
          <p:nvPr/>
        </p:nvSpPr>
        <p:spPr>
          <a:xfrm>
            <a:off x="4531161" y="4869160"/>
            <a:ext cx="1625015" cy="1236874"/>
          </a:xfrm>
          <a:prstGeom prst="ellipse">
            <a:avLst/>
          </a:prstGeom>
          <a:blipFill rotWithShape="1">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10682366"/>
              <a:satOff val="47617"/>
              <a:lumOff val="4207"/>
              <a:alphaOff val="0"/>
            </a:schemeClr>
          </a:effectRef>
          <a:fontRef idx="minor">
            <a:schemeClr val="lt1">
              <a:hueOff val="0"/>
              <a:satOff val="0"/>
              <a:lumOff val="0"/>
              <a:alphaOff val="0"/>
            </a:schemeClr>
          </a:fontRef>
        </p:style>
      </p:sp>
      <p:sp>
        <p:nvSpPr>
          <p:cNvPr id="18" name="17 Rectángulo"/>
          <p:cNvSpPr/>
          <p:nvPr/>
        </p:nvSpPr>
        <p:spPr>
          <a:xfrm>
            <a:off x="1115616" y="6236835"/>
            <a:ext cx="4316756" cy="400110"/>
          </a:xfrm>
          <a:prstGeom prst="rect">
            <a:avLst/>
          </a:prstGeom>
        </p:spPr>
        <p:txBody>
          <a:bodyPr wrap="square">
            <a:spAutoFit/>
          </a:bodyPr>
          <a:lstStyle/>
          <a:p>
            <a:pPr algn="just"/>
            <a:r>
              <a:rPr lang="es-ES" sz="2000" b="1" i="1" u="sng" dirty="0" err="1" smtClean="0">
                <a:latin typeface="Bahnschrift Light" panose="020B0502040204020203" pitchFamily="34" charset="0"/>
              </a:rPr>
              <a:t>Biopharmaceutical</a:t>
            </a:r>
            <a:r>
              <a:rPr lang="es-ES" sz="2000" b="1" i="1" u="sng" dirty="0" smtClean="0">
                <a:latin typeface="Bahnschrift Light" panose="020B0502040204020203" pitchFamily="34" charset="0"/>
              </a:rPr>
              <a:t> </a:t>
            </a:r>
            <a:r>
              <a:rPr lang="es-ES" sz="2000" b="1" i="1" u="sng" dirty="0" err="1" smtClean="0">
                <a:latin typeface="Bahnschrift Light" panose="020B0502040204020203" pitchFamily="34" charset="0"/>
              </a:rPr>
              <a:t>properties</a:t>
            </a:r>
            <a:endParaRPr lang="es-ES" sz="2000" b="1" u="sng" dirty="0">
              <a:latin typeface="Bahnschrift Light" panose="020B0502040204020203" pitchFamily="34" charset="0"/>
            </a:endParaRPr>
          </a:p>
        </p:txBody>
      </p:sp>
      <p:sp>
        <p:nvSpPr>
          <p:cNvPr id="19" name="18 Rectángulo"/>
          <p:cNvSpPr/>
          <p:nvPr/>
        </p:nvSpPr>
        <p:spPr>
          <a:xfrm>
            <a:off x="6041321" y="4845588"/>
            <a:ext cx="3010059" cy="707886"/>
          </a:xfrm>
          <a:prstGeom prst="rect">
            <a:avLst/>
          </a:prstGeom>
        </p:spPr>
        <p:txBody>
          <a:bodyPr wrap="square">
            <a:spAutoFit/>
          </a:bodyPr>
          <a:lstStyle/>
          <a:p>
            <a:pPr algn="ctr"/>
            <a:r>
              <a:rPr lang="es-ES" sz="2000" b="1" i="1" u="sng" dirty="0" err="1" smtClean="0">
                <a:latin typeface="Bahnschrift Light" panose="020B0502040204020203" pitchFamily="34" charset="0"/>
              </a:rPr>
              <a:t>Carbohydrate</a:t>
            </a:r>
            <a:r>
              <a:rPr lang="es-ES" sz="2000" b="1" i="1" u="sng" dirty="0" smtClean="0">
                <a:latin typeface="Bahnschrift Light" panose="020B0502040204020203" pitchFamily="34" charset="0"/>
              </a:rPr>
              <a:t> </a:t>
            </a:r>
            <a:r>
              <a:rPr lang="es-ES" sz="2000" b="1" i="1" u="sng" dirty="0" err="1" smtClean="0">
                <a:latin typeface="Bahnschrift Light" panose="020B0502040204020203" pitchFamily="34" charset="0"/>
              </a:rPr>
              <a:t>enzymatic</a:t>
            </a:r>
            <a:r>
              <a:rPr lang="es-ES" sz="2000" b="1" i="1" u="sng" dirty="0" smtClean="0">
                <a:latin typeface="Bahnschrift Light" panose="020B0502040204020203" pitchFamily="34" charset="0"/>
              </a:rPr>
              <a:t> </a:t>
            </a:r>
            <a:r>
              <a:rPr lang="es-ES" sz="2000" b="1" i="1" u="sng" dirty="0" err="1" smtClean="0">
                <a:latin typeface="Bahnschrift Light" panose="020B0502040204020203" pitchFamily="34" charset="0"/>
              </a:rPr>
              <a:t>production</a:t>
            </a:r>
            <a:endParaRPr lang="es-ES" sz="2000" b="1" u="sng" dirty="0">
              <a:latin typeface="Bahnschrift Light" panose="020B0502040204020203" pitchFamily="34" charset="0"/>
            </a:endParaRP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582" y="1039962"/>
            <a:ext cx="6044802" cy="123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104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Methods</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510" y="939404"/>
            <a:ext cx="7009922" cy="167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2779216" y="2708920"/>
            <a:ext cx="4601096" cy="461665"/>
          </a:xfrm>
          <a:prstGeom prst="rect">
            <a:avLst/>
          </a:prstGeom>
        </p:spPr>
        <p:txBody>
          <a:bodyPr wrap="square">
            <a:spAutoFit/>
          </a:bodyPr>
          <a:lstStyle/>
          <a:p>
            <a:pPr algn="just"/>
            <a:r>
              <a:rPr lang="es-ES" sz="2400" i="1" dirty="0" err="1" smtClean="0">
                <a:latin typeface="Bahnschrift Light" panose="020B0502040204020203" pitchFamily="34" charset="0"/>
              </a:rPr>
              <a:t>Imidazole</a:t>
            </a:r>
            <a:r>
              <a:rPr lang="es-ES" sz="2400" i="1" dirty="0" smtClean="0">
                <a:latin typeface="Bahnschrift Light" panose="020B0502040204020203" pitchFamily="34" charset="0"/>
              </a:rPr>
              <a:t> + </a:t>
            </a:r>
            <a:r>
              <a:rPr lang="es-ES" sz="2400" i="1" dirty="0" err="1" smtClean="0">
                <a:latin typeface="Bahnschrift Light" panose="020B0502040204020203" pitchFamily="34" charset="0"/>
              </a:rPr>
              <a:t>Room</a:t>
            </a:r>
            <a:r>
              <a:rPr lang="es-ES" sz="2400" i="1" dirty="0" smtClean="0">
                <a:latin typeface="Bahnschrift Light" panose="020B0502040204020203" pitchFamily="34" charset="0"/>
              </a:rPr>
              <a:t> </a:t>
            </a:r>
            <a:r>
              <a:rPr lang="es-ES" sz="2400" i="1" dirty="0" err="1" smtClean="0">
                <a:latin typeface="Bahnschrift Light" panose="020B0502040204020203" pitchFamily="34" charset="0"/>
              </a:rPr>
              <a:t>Temperature</a:t>
            </a:r>
            <a:endParaRPr lang="es-ES" sz="2400" i="1" dirty="0">
              <a:latin typeface="Bahnschrift Light" panose="020B0502040204020203" pitchFamily="34" charset="0"/>
            </a:endParaRPr>
          </a:p>
        </p:txBody>
      </p:sp>
      <p:sp>
        <p:nvSpPr>
          <p:cNvPr id="20" name="19 Rectángulo"/>
          <p:cNvSpPr/>
          <p:nvPr/>
        </p:nvSpPr>
        <p:spPr>
          <a:xfrm>
            <a:off x="3707904" y="3861048"/>
            <a:ext cx="2736304" cy="461665"/>
          </a:xfrm>
          <a:prstGeom prst="rect">
            <a:avLst/>
          </a:prstGeom>
        </p:spPr>
        <p:txBody>
          <a:bodyPr wrap="square">
            <a:spAutoFit/>
          </a:bodyPr>
          <a:lstStyle/>
          <a:p>
            <a:pPr algn="just"/>
            <a:r>
              <a:rPr lang="es-ES" sz="2400" i="1" dirty="0" err="1" smtClean="0">
                <a:latin typeface="Bahnschrift Light" panose="020B0502040204020203" pitchFamily="34" charset="0"/>
              </a:rPr>
              <a:t>Imidazole</a:t>
            </a:r>
            <a:r>
              <a:rPr lang="es-ES" sz="2400" i="1" dirty="0" smtClean="0">
                <a:latin typeface="Bahnschrift Light" panose="020B0502040204020203" pitchFamily="34" charset="0"/>
              </a:rPr>
              <a:t> + M.W.</a:t>
            </a:r>
            <a:endParaRPr lang="es-ES" sz="2400" i="1" dirty="0">
              <a:latin typeface="Bahnschrift Light" panose="020B0502040204020203" pitchFamily="34" charset="0"/>
            </a:endParaRPr>
          </a:p>
        </p:txBody>
      </p:sp>
      <p:sp>
        <p:nvSpPr>
          <p:cNvPr id="21" name="20 Rectángulo"/>
          <p:cNvSpPr/>
          <p:nvPr/>
        </p:nvSpPr>
        <p:spPr>
          <a:xfrm>
            <a:off x="4644008" y="3327375"/>
            <a:ext cx="864096" cy="461665"/>
          </a:xfrm>
          <a:prstGeom prst="rect">
            <a:avLst/>
          </a:prstGeom>
        </p:spPr>
        <p:txBody>
          <a:bodyPr wrap="square">
            <a:spAutoFit/>
          </a:bodyPr>
          <a:lstStyle/>
          <a:p>
            <a:pPr algn="just"/>
            <a:r>
              <a:rPr lang="es-ES" sz="2400" dirty="0" smtClean="0">
                <a:latin typeface="Bahnschrift Light" panose="020B0502040204020203" pitchFamily="34" charset="0"/>
              </a:rPr>
              <a:t>and</a:t>
            </a:r>
            <a:endParaRPr lang="es-ES" sz="2400" dirty="0">
              <a:latin typeface="Bahnschrift Light" panose="020B0502040204020203" pitchFamily="34" charset="0"/>
            </a:endParaRPr>
          </a:p>
        </p:txBody>
      </p:sp>
      <p:sp>
        <p:nvSpPr>
          <p:cNvPr id="22" name="21 Rectángulo"/>
          <p:cNvSpPr/>
          <p:nvPr/>
        </p:nvSpPr>
        <p:spPr>
          <a:xfrm>
            <a:off x="1211064" y="4765129"/>
            <a:ext cx="2584872" cy="461665"/>
          </a:xfrm>
          <a:prstGeom prst="rect">
            <a:avLst/>
          </a:prstGeom>
        </p:spPr>
        <p:txBody>
          <a:bodyPr wrap="square">
            <a:spAutoFit/>
          </a:bodyPr>
          <a:lstStyle/>
          <a:p>
            <a:pPr algn="just"/>
            <a:r>
              <a:rPr lang="es-ES" sz="2400" b="1" dirty="0" err="1" smtClean="0">
                <a:latin typeface="Bahnschrift Light" panose="020B0502040204020203" pitchFamily="34" charset="0"/>
              </a:rPr>
              <a:t>Characterization</a:t>
            </a:r>
            <a:r>
              <a:rPr lang="es-ES" sz="2400" b="1" dirty="0">
                <a:latin typeface="Bahnschrift Light" panose="020B0502040204020203" pitchFamily="34" charset="0"/>
              </a:rPr>
              <a:t>:</a:t>
            </a:r>
          </a:p>
        </p:txBody>
      </p:sp>
      <p:sp>
        <p:nvSpPr>
          <p:cNvPr id="23" name="22 Rectángulo"/>
          <p:cNvSpPr/>
          <p:nvPr/>
        </p:nvSpPr>
        <p:spPr>
          <a:xfrm>
            <a:off x="3851920" y="4797152"/>
            <a:ext cx="2584872" cy="1200329"/>
          </a:xfrm>
          <a:prstGeom prst="rect">
            <a:avLst/>
          </a:prstGeom>
        </p:spPr>
        <p:txBody>
          <a:bodyPr wrap="square">
            <a:spAutoFit/>
          </a:bodyPr>
          <a:lstStyle/>
          <a:p>
            <a:pPr marL="342900" indent="-342900" algn="just">
              <a:buFont typeface="Wingdings" panose="05000000000000000000" pitchFamily="2" charset="2"/>
              <a:buChar char="ü"/>
            </a:pPr>
            <a:r>
              <a:rPr lang="es-ES" sz="2400" b="1" dirty="0" smtClean="0">
                <a:latin typeface="Bahnschrift Light" panose="020B0502040204020203" pitchFamily="34" charset="0"/>
              </a:rPr>
              <a:t>TLC</a:t>
            </a:r>
          </a:p>
          <a:p>
            <a:pPr marL="342900" indent="-342900" algn="just">
              <a:buFont typeface="Wingdings" panose="05000000000000000000" pitchFamily="2" charset="2"/>
              <a:buChar char="ü"/>
            </a:pPr>
            <a:r>
              <a:rPr lang="es-ES" sz="2400" b="1" baseline="30000" dirty="0" smtClean="0">
                <a:latin typeface="Bahnschrift Light" panose="020B0502040204020203" pitchFamily="34" charset="0"/>
              </a:rPr>
              <a:t>1</a:t>
            </a:r>
            <a:r>
              <a:rPr lang="es-ES" sz="2400" b="1" dirty="0" smtClean="0">
                <a:latin typeface="Bahnschrift Light" panose="020B0502040204020203" pitchFamily="34" charset="0"/>
              </a:rPr>
              <a:t>H-NMR</a:t>
            </a:r>
          </a:p>
          <a:p>
            <a:pPr marL="342900" indent="-342900" algn="just">
              <a:buFont typeface="Wingdings" panose="05000000000000000000" pitchFamily="2" charset="2"/>
              <a:buChar char="ü"/>
            </a:pPr>
            <a:r>
              <a:rPr lang="es-ES" sz="2400" b="1" baseline="30000" dirty="0" smtClean="0">
                <a:latin typeface="Bahnschrift Light" panose="020B0502040204020203" pitchFamily="34" charset="0"/>
              </a:rPr>
              <a:t>13</a:t>
            </a:r>
            <a:r>
              <a:rPr lang="es-ES" sz="2400" b="1" dirty="0" smtClean="0">
                <a:latin typeface="Bahnschrift Light" panose="020B0502040204020203" pitchFamily="34" charset="0"/>
              </a:rPr>
              <a:t>C-NMR</a:t>
            </a:r>
            <a:endParaRPr lang="es-ES" sz="2400" b="1" dirty="0">
              <a:latin typeface="Bahnschrift Light" panose="020B0502040204020203" pitchFamily="34" charset="0"/>
            </a:endParaRPr>
          </a:p>
        </p:txBody>
      </p:sp>
    </p:spTree>
    <p:extLst>
      <p:ext uri="{BB962C8B-B14F-4D97-AF65-F5344CB8AC3E}">
        <p14:creationId xmlns:p14="http://schemas.microsoft.com/office/powerpoint/2010/main" val="2355271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Results</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510" y="939404"/>
            <a:ext cx="7009922" cy="167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1619672" y="3198166"/>
            <a:ext cx="2520280" cy="461665"/>
          </a:xfrm>
          <a:prstGeom prst="rect">
            <a:avLst/>
          </a:prstGeom>
        </p:spPr>
        <p:txBody>
          <a:bodyPr wrap="square">
            <a:spAutoFit/>
          </a:bodyPr>
          <a:lstStyle/>
          <a:p>
            <a:pPr algn="just"/>
            <a:r>
              <a:rPr lang="es-ES" sz="2400" i="1" dirty="0" err="1" smtClean="0">
                <a:latin typeface="Bahnschrift Light" panose="020B0502040204020203" pitchFamily="34" charset="0"/>
              </a:rPr>
              <a:t>Imidazole</a:t>
            </a:r>
            <a:r>
              <a:rPr lang="es-ES" sz="2400" i="1" dirty="0" smtClean="0">
                <a:latin typeface="Bahnschrift Light" panose="020B0502040204020203" pitchFamily="34" charset="0"/>
              </a:rPr>
              <a:t> + R.T.</a:t>
            </a:r>
            <a:endParaRPr lang="es-ES" sz="2400" i="1" dirty="0">
              <a:latin typeface="Bahnschrift Light" panose="020B0502040204020203" pitchFamily="34" charset="0"/>
            </a:endParaRPr>
          </a:p>
        </p:txBody>
      </p:sp>
      <p:sp>
        <p:nvSpPr>
          <p:cNvPr id="20" name="19 Rectángulo"/>
          <p:cNvSpPr/>
          <p:nvPr/>
        </p:nvSpPr>
        <p:spPr>
          <a:xfrm>
            <a:off x="1511660" y="4134271"/>
            <a:ext cx="2736304" cy="461665"/>
          </a:xfrm>
          <a:prstGeom prst="rect">
            <a:avLst/>
          </a:prstGeom>
        </p:spPr>
        <p:txBody>
          <a:bodyPr wrap="square">
            <a:spAutoFit/>
          </a:bodyPr>
          <a:lstStyle/>
          <a:p>
            <a:pPr algn="just"/>
            <a:r>
              <a:rPr lang="es-ES" sz="2400" i="1" dirty="0" err="1" smtClean="0">
                <a:latin typeface="Bahnschrift Light" panose="020B0502040204020203" pitchFamily="34" charset="0"/>
              </a:rPr>
              <a:t>Imidazole</a:t>
            </a:r>
            <a:r>
              <a:rPr lang="es-ES" sz="2400" i="1" dirty="0" smtClean="0">
                <a:latin typeface="Bahnschrift Light" panose="020B0502040204020203" pitchFamily="34" charset="0"/>
              </a:rPr>
              <a:t> + M.W.</a:t>
            </a:r>
            <a:endParaRPr lang="es-ES" sz="2400" i="1" dirty="0">
              <a:latin typeface="Bahnschrift Light" panose="020B0502040204020203" pitchFamily="34" charset="0"/>
            </a:endParaRPr>
          </a:p>
        </p:txBody>
      </p:sp>
      <p:sp>
        <p:nvSpPr>
          <p:cNvPr id="22" name="21 Rectángulo"/>
          <p:cNvSpPr/>
          <p:nvPr/>
        </p:nvSpPr>
        <p:spPr>
          <a:xfrm>
            <a:off x="5197127" y="2981916"/>
            <a:ext cx="3491880" cy="830997"/>
          </a:xfrm>
          <a:prstGeom prst="rect">
            <a:avLst/>
          </a:prstGeom>
        </p:spPr>
        <p:txBody>
          <a:bodyPr wrap="square">
            <a:spAutoFit/>
          </a:bodyPr>
          <a:lstStyle/>
          <a:p>
            <a:pPr algn="just"/>
            <a:r>
              <a:rPr lang="es-ES" sz="2400" b="1" dirty="0" smtClean="0">
                <a:latin typeface="Bahnschrift Light" panose="020B0502040204020203" pitchFamily="34" charset="0"/>
              </a:rPr>
              <a:t>60 h </a:t>
            </a:r>
            <a:r>
              <a:rPr lang="es-ES" sz="2400" b="1" dirty="0" err="1" smtClean="0">
                <a:latin typeface="Bahnschrift Light" panose="020B0502040204020203" pitchFamily="34" charset="0"/>
              </a:rPr>
              <a:t>for</a:t>
            </a:r>
            <a:r>
              <a:rPr lang="es-ES" sz="2400" b="1" dirty="0" smtClean="0">
                <a:latin typeface="Bahnschrift Light" panose="020B0502040204020203" pitchFamily="34" charset="0"/>
              </a:rPr>
              <a:t> total consume of starter material</a:t>
            </a:r>
            <a:endParaRPr lang="es-ES" sz="2400" b="1" dirty="0">
              <a:latin typeface="Bahnschrift Light" panose="020B0502040204020203" pitchFamily="34" charset="0"/>
            </a:endParaRPr>
          </a:p>
        </p:txBody>
      </p:sp>
      <p:sp>
        <p:nvSpPr>
          <p:cNvPr id="11" name="10 Flecha abajo"/>
          <p:cNvSpPr/>
          <p:nvPr/>
        </p:nvSpPr>
        <p:spPr>
          <a:xfrm rot="16200000">
            <a:off x="4390323" y="3154183"/>
            <a:ext cx="533801" cy="549633"/>
          </a:xfrm>
          <a:prstGeom prst="downArrow">
            <a:avLst/>
          </a:prstGeom>
          <a:solidFill>
            <a:schemeClr val="accent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rot="16200000">
            <a:off x="4390323" y="4054219"/>
            <a:ext cx="533801" cy="549633"/>
          </a:xfrm>
          <a:prstGeom prst="downArrow">
            <a:avLst/>
          </a:prstGeom>
          <a:solidFill>
            <a:schemeClr val="accent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184576" y="3933056"/>
            <a:ext cx="3491880" cy="1200329"/>
          </a:xfrm>
          <a:prstGeom prst="rect">
            <a:avLst/>
          </a:prstGeom>
        </p:spPr>
        <p:txBody>
          <a:bodyPr wrap="square">
            <a:spAutoFit/>
          </a:bodyPr>
          <a:lstStyle/>
          <a:p>
            <a:pPr algn="just"/>
            <a:r>
              <a:rPr lang="es-ES" sz="2400" b="1" dirty="0" err="1" smtClean="0">
                <a:latin typeface="Bahnschrift Light" panose="020B0502040204020203" pitchFamily="34" charset="0"/>
              </a:rPr>
              <a:t>Only</a:t>
            </a:r>
            <a:r>
              <a:rPr lang="es-ES" sz="2400" b="1" dirty="0" smtClean="0">
                <a:latin typeface="Bahnschrift Light" panose="020B0502040204020203" pitchFamily="34" charset="0"/>
              </a:rPr>
              <a:t> 1 h </a:t>
            </a:r>
            <a:r>
              <a:rPr lang="es-ES" sz="2400" b="1" dirty="0" err="1" smtClean="0">
                <a:latin typeface="Bahnschrift Light" panose="020B0502040204020203" pitchFamily="34" charset="0"/>
              </a:rPr>
              <a:t>for</a:t>
            </a:r>
            <a:r>
              <a:rPr lang="es-ES" sz="2400" b="1" dirty="0" smtClean="0">
                <a:latin typeface="Bahnschrift Light" panose="020B0502040204020203" pitchFamily="34" charset="0"/>
              </a:rPr>
              <a:t> total consume of starter material</a:t>
            </a:r>
            <a:endParaRPr lang="es-ES" sz="2400" b="1" dirty="0">
              <a:latin typeface="Bahnschrift Light" panose="020B0502040204020203" pitchFamily="34" charset="0"/>
            </a:endParaRPr>
          </a:p>
        </p:txBody>
      </p:sp>
    </p:spTree>
    <p:extLst>
      <p:ext uri="{BB962C8B-B14F-4D97-AF65-F5344CB8AC3E}">
        <p14:creationId xmlns:p14="http://schemas.microsoft.com/office/powerpoint/2010/main" val="141698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Results</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pic>
        <p:nvPicPr>
          <p:cNvPr id="14" name="Picture 521"/>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3060" t="6423" r="5324"/>
          <a:stretch/>
        </p:blipFill>
        <p:spPr bwMode="auto">
          <a:xfrm>
            <a:off x="1080120" y="1604404"/>
            <a:ext cx="7956376" cy="412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971601" y="5694347"/>
            <a:ext cx="6624735" cy="830997"/>
          </a:xfrm>
          <a:prstGeom prst="rect">
            <a:avLst/>
          </a:prstGeom>
        </p:spPr>
        <p:txBody>
          <a:bodyPr wrap="square">
            <a:spAutoFit/>
          </a:bodyPr>
          <a:lstStyle/>
          <a:p>
            <a:pPr algn="ctr"/>
            <a:r>
              <a:rPr lang="es-ES" sz="2400" b="1" baseline="30000" dirty="0" smtClean="0">
                <a:latin typeface="Bahnschrift Light" panose="020B0502040204020203" pitchFamily="34" charset="0"/>
              </a:rPr>
              <a:t>1</a:t>
            </a:r>
            <a:r>
              <a:rPr lang="es-ES" sz="2400" b="1" dirty="0" smtClean="0">
                <a:latin typeface="Bahnschrift Light" panose="020B0502040204020203" pitchFamily="34" charset="0"/>
              </a:rPr>
              <a:t>H-NMR (400 MHz, CDCl</a:t>
            </a:r>
            <a:r>
              <a:rPr lang="es-ES" sz="2400" b="1" baseline="-25000" dirty="0" smtClean="0">
                <a:latin typeface="Bahnschrift Light" panose="020B0502040204020203" pitchFamily="34" charset="0"/>
              </a:rPr>
              <a:t>3</a:t>
            </a:r>
            <a:r>
              <a:rPr lang="es-ES" sz="2400" b="1" dirty="0" smtClean="0">
                <a:latin typeface="Bahnschrift Light" panose="020B0502040204020203" pitchFamily="34" charset="0"/>
              </a:rPr>
              <a:t>) of </a:t>
            </a:r>
            <a:r>
              <a:rPr lang="es-ES" sz="2400" b="1" i="1" dirty="0" smtClean="0">
                <a:latin typeface="Bahnschrift Light" panose="020B0502040204020203" pitchFamily="34" charset="0"/>
              </a:rPr>
              <a:t>O</a:t>
            </a:r>
            <a:r>
              <a:rPr lang="es-ES" sz="2400" b="1" dirty="0" smtClean="0">
                <a:latin typeface="Bahnschrift Light" panose="020B0502040204020203" pitchFamily="34" charset="0"/>
              </a:rPr>
              <a:t>-</a:t>
            </a:r>
            <a:r>
              <a:rPr lang="es-ES" sz="2400" b="1" dirty="0" err="1" smtClean="0">
                <a:latin typeface="Bahnschrift Light" panose="020B0502040204020203" pitchFamily="34" charset="0"/>
              </a:rPr>
              <a:t>perbutyrylated</a:t>
            </a:r>
            <a:r>
              <a:rPr lang="es-ES" sz="2400" b="1" dirty="0" smtClean="0">
                <a:latin typeface="Bahnschrift Light" panose="020B0502040204020203" pitchFamily="34" charset="0"/>
              </a:rPr>
              <a:t>-</a:t>
            </a:r>
            <a:r>
              <a:rPr lang="es-ES" sz="2400" b="1" dirty="0" err="1" smtClean="0">
                <a:latin typeface="Bahnschrift Light" panose="020B0502040204020203" pitchFamily="34" charset="0"/>
              </a:rPr>
              <a:t>phenyl-galactose</a:t>
            </a:r>
            <a:r>
              <a:rPr lang="es-ES" sz="2400" b="1" dirty="0" smtClean="0">
                <a:latin typeface="Bahnschrift Light" panose="020B0502040204020203" pitchFamily="34" charset="0"/>
              </a:rPr>
              <a:t> </a:t>
            </a:r>
            <a:endParaRPr lang="es-ES" sz="2400" b="1" dirty="0">
              <a:latin typeface="Bahnschrift Light" panose="020B0502040204020203" pitchFamily="34" charset="0"/>
            </a:endParaRPr>
          </a:p>
        </p:txBody>
      </p:sp>
      <p:sp>
        <p:nvSpPr>
          <p:cNvPr id="7" name="6 Rectángulo"/>
          <p:cNvSpPr/>
          <p:nvPr/>
        </p:nvSpPr>
        <p:spPr>
          <a:xfrm>
            <a:off x="1080120" y="836712"/>
            <a:ext cx="7956376" cy="1015663"/>
          </a:xfrm>
          <a:prstGeom prst="rect">
            <a:avLst/>
          </a:prstGeom>
        </p:spPr>
        <p:txBody>
          <a:bodyPr wrap="square">
            <a:spAutoFit/>
          </a:bodyPr>
          <a:lstStyle/>
          <a:p>
            <a:r>
              <a:rPr lang="en-US" sz="1200" b="1" dirty="0">
                <a:latin typeface="Bahnschrift Light" panose="020B0502040204020203" pitchFamily="34" charset="0"/>
              </a:rPr>
              <a:t>δ 7.28 (m, 2H, H9 and H11), 7.06 (t, </a:t>
            </a:r>
            <a:r>
              <a:rPr lang="en-US" sz="1200" b="1" i="1" dirty="0">
                <a:latin typeface="Bahnschrift Light" panose="020B0502040204020203" pitchFamily="34" charset="0"/>
              </a:rPr>
              <a:t>J</a:t>
            </a:r>
            <a:r>
              <a:rPr lang="en-US" sz="1200" b="1" dirty="0">
                <a:latin typeface="Bahnschrift Light" panose="020B0502040204020203" pitchFamily="34" charset="0"/>
              </a:rPr>
              <a:t> = 7.4 Hz, 1H, H10), 6.99 (</a:t>
            </a:r>
            <a:r>
              <a:rPr lang="en-US" sz="1200" b="1" dirty="0" err="1">
                <a:latin typeface="Bahnschrift Light" panose="020B0502040204020203" pitchFamily="34" charset="0"/>
              </a:rPr>
              <a:t>dd</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8.6 Hz, </a:t>
            </a:r>
            <a:r>
              <a:rPr lang="en-US" sz="1200" b="1" dirty="0">
                <a:latin typeface="Bahnschrift Light" panose="020B0502040204020203" pitchFamily="34" charset="0"/>
              </a:rPr>
              <a:t>0.9 Hz, 2H, H8 and H12), 5.55 – 5.46 (m, 2H, H6), 5.14 (</a:t>
            </a:r>
            <a:r>
              <a:rPr lang="en-US" sz="1200" b="1" dirty="0" err="1">
                <a:latin typeface="Bahnschrift Light" panose="020B0502040204020203" pitchFamily="34" charset="0"/>
              </a:rPr>
              <a:t>dd</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10.5 Hz, </a:t>
            </a:r>
            <a:r>
              <a:rPr lang="en-US" sz="1200" b="1" dirty="0">
                <a:latin typeface="Bahnschrift Light" panose="020B0502040204020203" pitchFamily="34" charset="0"/>
              </a:rPr>
              <a:t>3.4 Hz, 1H, H3), 5.05 (d, </a:t>
            </a:r>
            <a:r>
              <a:rPr lang="en-US" sz="1200" b="1" i="1" dirty="0">
                <a:latin typeface="Bahnschrift Light" panose="020B0502040204020203" pitchFamily="34" charset="0"/>
              </a:rPr>
              <a:t>J</a:t>
            </a:r>
            <a:r>
              <a:rPr lang="en-US" sz="1200" b="1" dirty="0">
                <a:latin typeface="Bahnschrift Light" panose="020B0502040204020203" pitchFamily="34" charset="0"/>
              </a:rPr>
              <a:t> = 8.0 Hz, 1H, H1), 4.23 (</a:t>
            </a:r>
            <a:r>
              <a:rPr lang="en-US" sz="1200" b="1" dirty="0" err="1">
                <a:latin typeface="Bahnschrift Light" panose="020B0502040204020203" pitchFamily="34" charset="0"/>
              </a:rPr>
              <a:t>dd</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11.1 Hz, </a:t>
            </a:r>
            <a:r>
              <a:rPr lang="en-US" sz="1200" b="1" dirty="0">
                <a:latin typeface="Bahnschrift Light" panose="020B0502040204020203" pitchFamily="34" charset="0"/>
              </a:rPr>
              <a:t>7.0 Hz, 1H, H4), 4.14 (</a:t>
            </a:r>
            <a:r>
              <a:rPr lang="en-US" sz="1200" b="1" dirty="0" err="1">
                <a:latin typeface="Bahnschrift Light" panose="020B0502040204020203" pitchFamily="34" charset="0"/>
              </a:rPr>
              <a:t>dd</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11.2 Hz, </a:t>
            </a:r>
            <a:r>
              <a:rPr lang="en-US" sz="1200" b="1" dirty="0">
                <a:latin typeface="Bahnschrift Light" panose="020B0502040204020203" pitchFamily="34" charset="0"/>
              </a:rPr>
              <a:t>6.1 Hz, 1H, H2), 4.10 – 4.05 (m, 1H, H5), 2.46 – 2.36 (m, 2H, H16), 2.27 (</a:t>
            </a:r>
            <a:r>
              <a:rPr lang="en-US" sz="1200" b="1" dirty="0" err="1">
                <a:latin typeface="Bahnschrift Light" panose="020B0502040204020203" pitchFamily="34" charset="0"/>
              </a:rPr>
              <a:t>dt</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7.3 Hz, </a:t>
            </a:r>
            <a:r>
              <a:rPr lang="en-US" sz="1200" b="1" dirty="0">
                <a:latin typeface="Bahnschrift Light" panose="020B0502040204020203" pitchFamily="34" charset="0"/>
              </a:rPr>
              <a:t>4.4 Hz, 4H, H20 and H28), 2.21 (t, </a:t>
            </a:r>
            <a:r>
              <a:rPr lang="en-US" sz="1200" b="1" i="1" dirty="0">
                <a:latin typeface="Bahnschrift Light" panose="020B0502040204020203" pitchFamily="34" charset="0"/>
              </a:rPr>
              <a:t>J</a:t>
            </a:r>
            <a:r>
              <a:rPr lang="en-US" sz="1200" b="1" dirty="0">
                <a:latin typeface="Bahnschrift Light" panose="020B0502040204020203" pitchFamily="34" charset="0"/>
              </a:rPr>
              <a:t> = 7.3 Hz, 2H, H24), 1.69 (</a:t>
            </a:r>
            <a:r>
              <a:rPr lang="en-US" sz="1200" b="1" dirty="0" err="1">
                <a:latin typeface="Bahnschrift Light" panose="020B0502040204020203" pitchFamily="34" charset="0"/>
              </a:rPr>
              <a:t>dt</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9.6 Hz, </a:t>
            </a:r>
            <a:r>
              <a:rPr lang="en-US" sz="1200" b="1" dirty="0">
                <a:latin typeface="Bahnschrift Light" panose="020B0502040204020203" pitchFamily="34" charset="0"/>
              </a:rPr>
              <a:t>4.8 Hz, 2, H27), 1.66 – 1.55 (m, 6H, H15, H19 and H23), 0.99 (t, </a:t>
            </a:r>
            <a:r>
              <a:rPr lang="en-US" sz="1200" b="1" i="1" dirty="0">
                <a:latin typeface="Bahnschrift Light" panose="020B0502040204020203" pitchFamily="34" charset="0"/>
              </a:rPr>
              <a:t>J</a:t>
            </a:r>
            <a:r>
              <a:rPr lang="en-US" sz="1200" b="1" dirty="0">
                <a:latin typeface="Bahnschrift Light" panose="020B0502040204020203" pitchFamily="34" charset="0"/>
              </a:rPr>
              <a:t> = 7.4 Hz, 3H, H26), 0.91 (</a:t>
            </a:r>
            <a:r>
              <a:rPr lang="en-US" sz="1200" b="1" dirty="0" err="1">
                <a:latin typeface="Bahnschrift Light" panose="020B0502040204020203" pitchFamily="34" charset="0"/>
              </a:rPr>
              <a:t>dt</a:t>
            </a:r>
            <a:r>
              <a:rPr lang="en-US" sz="1200" b="1" dirty="0">
                <a:latin typeface="Bahnschrift Light" panose="020B0502040204020203" pitchFamily="34" charset="0"/>
              </a:rPr>
              <a:t>, </a:t>
            </a:r>
            <a:r>
              <a:rPr lang="en-US" sz="1200" b="1" i="1" dirty="0">
                <a:latin typeface="Bahnschrift Light" panose="020B0502040204020203" pitchFamily="34" charset="0"/>
              </a:rPr>
              <a:t>J</a:t>
            </a:r>
            <a:r>
              <a:rPr lang="en-US" sz="1200" b="1" dirty="0">
                <a:latin typeface="Bahnschrift Light" panose="020B0502040204020203" pitchFamily="34" charset="0"/>
              </a:rPr>
              <a:t> = </a:t>
            </a:r>
            <a:r>
              <a:rPr lang="en-US" sz="1200" b="1" dirty="0" smtClean="0">
                <a:latin typeface="Bahnschrift Light" panose="020B0502040204020203" pitchFamily="34" charset="0"/>
              </a:rPr>
              <a:t>7.5 Hz, </a:t>
            </a:r>
            <a:r>
              <a:rPr lang="en-US" sz="1200" b="1" dirty="0">
                <a:latin typeface="Bahnschrift Light" panose="020B0502040204020203" pitchFamily="34" charset="0"/>
              </a:rPr>
              <a:t>4.5 Hz, 9H, H14, H18 and H22)</a:t>
            </a:r>
            <a:endParaRPr lang="es-ES" sz="1200" b="1" dirty="0">
              <a:latin typeface="Bahnschrift Light" panose="020B0502040204020203"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355" y="1916832"/>
            <a:ext cx="2418581" cy="246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9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Results</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sp>
        <p:nvSpPr>
          <p:cNvPr id="15" name="14 Rectángulo"/>
          <p:cNvSpPr/>
          <p:nvPr/>
        </p:nvSpPr>
        <p:spPr>
          <a:xfrm>
            <a:off x="971601" y="5694347"/>
            <a:ext cx="6624735" cy="830997"/>
          </a:xfrm>
          <a:prstGeom prst="rect">
            <a:avLst/>
          </a:prstGeom>
        </p:spPr>
        <p:txBody>
          <a:bodyPr wrap="square">
            <a:spAutoFit/>
          </a:bodyPr>
          <a:lstStyle/>
          <a:p>
            <a:pPr algn="ctr"/>
            <a:r>
              <a:rPr lang="es-ES" sz="2400" b="1" baseline="30000" dirty="0" smtClean="0">
                <a:latin typeface="Bahnschrift Light" panose="020B0502040204020203" pitchFamily="34" charset="0"/>
              </a:rPr>
              <a:t>13</a:t>
            </a:r>
            <a:r>
              <a:rPr lang="es-ES" sz="2400" b="1" dirty="0" smtClean="0">
                <a:latin typeface="Bahnschrift Light" panose="020B0502040204020203" pitchFamily="34" charset="0"/>
              </a:rPr>
              <a:t>C-NMR (101 MHz, CDCl</a:t>
            </a:r>
            <a:r>
              <a:rPr lang="es-ES" sz="2400" b="1" baseline="-25000" dirty="0" smtClean="0">
                <a:latin typeface="Bahnschrift Light" panose="020B0502040204020203" pitchFamily="34" charset="0"/>
              </a:rPr>
              <a:t>3</a:t>
            </a:r>
            <a:r>
              <a:rPr lang="es-ES" sz="2400" b="1" dirty="0" smtClean="0">
                <a:latin typeface="Bahnschrift Light" panose="020B0502040204020203" pitchFamily="34" charset="0"/>
              </a:rPr>
              <a:t>) of </a:t>
            </a:r>
            <a:r>
              <a:rPr lang="es-ES" sz="2400" b="1" i="1" dirty="0" smtClean="0">
                <a:latin typeface="Bahnschrift Light" panose="020B0502040204020203" pitchFamily="34" charset="0"/>
              </a:rPr>
              <a:t>O</a:t>
            </a:r>
            <a:r>
              <a:rPr lang="es-ES" sz="2400" b="1" dirty="0" smtClean="0">
                <a:latin typeface="Bahnschrift Light" panose="020B0502040204020203" pitchFamily="34" charset="0"/>
              </a:rPr>
              <a:t>-</a:t>
            </a:r>
            <a:r>
              <a:rPr lang="es-ES" sz="2400" b="1" dirty="0" err="1" smtClean="0">
                <a:latin typeface="Bahnschrift Light" panose="020B0502040204020203" pitchFamily="34" charset="0"/>
              </a:rPr>
              <a:t>perbutyrylated</a:t>
            </a:r>
            <a:r>
              <a:rPr lang="es-ES" sz="2400" b="1" dirty="0" smtClean="0">
                <a:latin typeface="Bahnschrift Light" panose="020B0502040204020203" pitchFamily="34" charset="0"/>
              </a:rPr>
              <a:t>-</a:t>
            </a:r>
            <a:r>
              <a:rPr lang="es-ES" sz="2400" b="1" dirty="0" err="1" smtClean="0">
                <a:latin typeface="Bahnschrift Light" panose="020B0502040204020203" pitchFamily="34" charset="0"/>
              </a:rPr>
              <a:t>phenyl-galactose</a:t>
            </a:r>
            <a:r>
              <a:rPr lang="es-ES" sz="2400" b="1" dirty="0" smtClean="0">
                <a:latin typeface="Bahnschrift Light" panose="020B0502040204020203" pitchFamily="34" charset="0"/>
              </a:rPr>
              <a:t> </a:t>
            </a:r>
            <a:endParaRPr lang="es-ES" sz="2400" b="1" dirty="0">
              <a:latin typeface="Bahnschrift Light" panose="020B0502040204020203" pitchFamily="34" charset="0"/>
            </a:endParaRPr>
          </a:p>
        </p:txBody>
      </p:sp>
      <p:pic>
        <p:nvPicPr>
          <p:cNvPr id="9" name="Picture 544"/>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33673" y="1340768"/>
            <a:ext cx="8118847" cy="4426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87624" y="956792"/>
            <a:ext cx="7776864" cy="646331"/>
          </a:xfrm>
          <a:prstGeom prst="rect">
            <a:avLst/>
          </a:prstGeom>
        </p:spPr>
        <p:txBody>
          <a:bodyPr wrap="square">
            <a:spAutoFit/>
          </a:bodyPr>
          <a:lstStyle/>
          <a:p>
            <a:pPr algn="just"/>
            <a:r>
              <a:rPr lang="en-US" sz="1200" b="1" dirty="0">
                <a:latin typeface="Bahnschrift Light" panose="020B0502040204020203" pitchFamily="34" charset="0"/>
              </a:rPr>
              <a:t>δ 173.01-172.11 (C13, C17, C21 and C25), 157.13 (C7), 129.65 (C9 and C12), 123.33 (C10), 117.00 (C8 and C12), 99.81 (C1), 71.31 (C3), 70.85 (C5), 68.56 (C2), 66.88 (C4), 61.44 (C6), 36.03 (C16, C20, C24 and C28), 18.78 – 18.17 (C15, C19, C23 and C27), 13.69 (C14, C18, C22 and C26)</a:t>
            </a:r>
            <a:endParaRPr lang="es-ES" sz="1200" b="1" dirty="0">
              <a:latin typeface="Bahnschrift Light" panose="020B0502040204020203" pitchFamily="34" charset="0"/>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291" y="1700808"/>
            <a:ext cx="2418581" cy="246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66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000">
              <a:schemeClr val="accent6">
                <a:lumMod val="60000"/>
                <a:lumOff val="40000"/>
              </a:schemeClr>
            </a:gs>
            <a:gs pos="52000">
              <a:schemeClr val="accent2">
                <a:lumMod val="60000"/>
                <a:lumOff val="40000"/>
              </a:schemeClr>
            </a:gs>
            <a:gs pos="94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899592" cy="685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21484" r="81450" b="58594"/>
          <a:stretch/>
        </p:blipFill>
        <p:spPr bwMode="auto">
          <a:xfrm>
            <a:off x="7524327" y="5844636"/>
            <a:ext cx="1621383" cy="10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187624" y="44624"/>
            <a:ext cx="7488832"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Bahnschrift Light" panose="020B0502040204020203" pitchFamily="34" charset="0"/>
              </a:rPr>
              <a:t>Conclusions</a:t>
            </a:r>
            <a:endParaRPr lang="es-ES" sz="5400" dirty="0">
              <a:effectLst>
                <a:outerShdw blurRad="38100" dist="38100" dir="2700000" algn="tl">
                  <a:srgbClr val="000000">
                    <a:alpha val="43137"/>
                  </a:srgbClr>
                </a:outerShdw>
              </a:effectLst>
              <a:latin typeface="Bahnschrift Light" panose="020B0502040204020203"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412776"/>
            <a:ext cx="174241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ruz"/>
          <p:cNvSpPr/>
          <p:nvPr/>
        </p:nvSpPr>
        <p:spPr>
          <a:xfrm>
            <a:off x="4483398" y="1705397"/>
            <a:ext cx="720080" cy="720080"/>
          </a:xfrm>
          <a:prstGeom prst="plus">
            <a:avLst/>
          </a:prstGeom>
          <a:solidFill>
            <a:schemeClr val="accent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8" name="Picture 4" descr="Resultado de imagen para microondas quimica"/>
          <p:cNvPicPr>
            <a:picLocks noChangeAspect="1" noChangeArrowheads="1"/>
          </p:cNvPicPr>
          <p:nvPr/>
        </p:nvPicPr>
        <p:blipFill rotWithShape="1">
          <a:blip r:embed="rId5">
            <a:extLst>
              <a:ext uri="{28A0092B-C50C-407E-A947-70E740481C1C}">
                <a14:useLocalDpi xmlns:a14="http://schemas.microsoft.com/office/drawing/2010/main" val="0"/>
              </a:ext>
            </a:extLst>
          </a:blip>
          <a:srcRect t="34964"/>
          <a:stretch/>
        </p:blipFill>
        <p:spPr bwMode="auto">
          <a:xfrm>
            <a:off x="5786958" y="1157085"/>
            <a:ext cx="1720776" cy="1816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2289993" y="3150899"/>
            <a:ext cx="5400600" cy="584775"/>
          </a:xfrm>
          <a:prstGeom prst="rect">
            <a:avLst/>
          </a:prstGeom>
        </p:spPr>
        <p:txBody>
          <a:bodyPr wrap="square">
            <a:spAutoFit/>
          </a:bodyPr>
          <a:lstStyle/>
          <a:p>
            <a:pPr algn="ctr"/>
            <a:r>
              <a:rPr lang="en-US" sz="3200" b="1" i="1" dirty="0" smtClean="0">
                <a:latin typeface="Bahnschrift Light" panose="020B0502040204020203" pitchFamily="34" charset="0"/>
              </a:rPr>
              <a:t>Excellent green strategy to</a:t>
            </a:r>
            <a:endParaRPr lang="es-ES" sz="3200" b="1" i="1" dirty="0">
              <a:latin typeface="Bahnschrift Light" panose="020B0502040204020203" pitchFamily="34" charset="0"/>
            </a:endParaRPr>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526" y="4005064"/>
            <a:ext cx="4519770" cy="10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2195736" y="5229200"/>
            <a:ext cx="5400600" cy="1077218"/>
          </a:xfrm>
          <a:prstGeom prst="rect">
            <a:avLst/>
          </a:prstGeom>
        </p:spPr>
        <p:txBody>
          <a:bodyPr wrap="square">
            <a:spAutoFit/>
          </a:bodyPr>
          <a:lstStyle/>
          <a:p>
            <a:pPr algn="ctr"/>
            <a:r>
              <a:rPr lang="en-US" sz="3200" b="1" i="1" dirty="0" smtClean="0">
                <a:latin typeface="Bahnschrift Light" panose="020B0502040204020203" pitchFamily="34" charset="0"/>
              </a:rPr>
              <a:t>O-</a:t>
            </a:r>
            <a:r>
              <a:rPr lang="en-US" sz="3200" b="1" i="1" dirty="0" err="1" smtClean="0">
                <a:latin typeface="Bahnschrift Light" panose="020B0502040204020203" pitchFamily="34" charset="0"/>
              </a:rPr>
              <a:t>perbutyrylated</a:t>
            </a:r>
            <a:r>
              <a:rPr lang="en-US" sz="3200" b="1" i="1" dirty="0" smtClean="0">
                <a:latin typeface="Bahnschrift Light" panose="020B0502040204020203" pitchFamily="34" charset="0"/>
              </a:rPr>
              <a:t>-alkyl-glycosides synthesis</a:t>
            </a:r>
            <a:endParaRPr lang="es-ES" sz="3200" b="1" i="1" dirty="0">
              <a:latin typeface="Bahnschrift Light" panose="020B0502040204020203" pitchFamily="34" charset="0"/>
            </a:endParaRPr>
          </a:p>
        </p:txBody>
      </p:sp>
    </p:spTree>
    <p:extLst>
      <p:ext uri="{BB962C8B-B14F-4D97-AF65-F5344CB8AC3E}">
        <p14:creationId xmlns:p14="http://schemas.microsoft.com/office/powerpoint/2010/main" val="2785507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461</Words>
  <Application>Microsoft Office PowerPoint</Application>
  <PresentationFormat>Presentación en pantalla (4:3)</PresentationFormat>
  <Paragraphs>35</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42</cp:revision>
  <dcterms:created xsi:type="dcterms:W3CDTF">2019-11-05T00:33:59Z</dcterms:created>
  <dcterms:modified xsi:type="dcterms:W3CDTF">2019-11-10T01:02:14Z</dcterms:modified>
</cp:coreProperties>
</file>