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3A98"/>
    <a:srgbClr val="08399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704" autoAdjust="0"/>
  </p:normalViewPr>
  <p:slideViewPr>
    <p:cSldViewPr snapToGrid="0" snapToObjects="1">
      <p:cViewPr>
        <p:scale>
          <a:sx n="70" d="100"/>
          <a:sy n="70" d="100"/>
        </p:scale>
        <p:origin x="-13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ydzial chem ENG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253998"/>
            <a:ext cx="2779776" cy="12435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0"/>
            <a:ext cx="5486400" cy="5981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3867803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Click to add </a:t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presentation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017139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7C72C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subtitle</a:t>
            </a:r>
            <a:endParaRPr lang="pl-PL" dirty="0" smtClean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58809" y="5958253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DE4F8715-5609-D84F-831D-3DA78F510DE1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10.11.2019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0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276350"/>
            <a:ext cx="8860829" cy="173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4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494785" y="4191000"/>
            <a:ext cx="3518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285" y="4191000"/>
            <a:ext cx="3645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468987" y="3403600"/>
            <a:ext cx="7544713" cy="6857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pic>
        <p:nvPicPr>
          <p:cNvPr id="15" name="Picture 14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49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  <p:sp>
        <p:nvSpPr>
          <p:cNvPr id="3" name="Freeform 2"/>
          <p:cNvSpPr/>
          <p:nvPr userDrawn="1"/>
        </p:nvSpPr>
        <p:spPr>
          <a:xfrm>
            <a:off x="0" y="594052"/>
            <a:ext cx="2286000" cy="6263948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7C72C"/>
              </a:solidFill>
            </a:endParaRPr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 userDrawn="1"/>
        </p:nvSpPr>
        <p:spPr>
          <a:xfrm>
            <a:off x="550852" y="1540354"/>
            <a:ext cx="1449215" cy="4078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1600" dirty="0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Table of contents</a:t>
            </a:r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75681" y="3331597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5. Click to add new chapter</a:t>
            </a:r>
          </a:p>
          <a:p>
            <a:pPr lvl="0"/>
            <a:endParaRPr lang="en-US" dirty="0"/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775681" y="37597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6. Click to add new chapter</a:t>
            </a:r>
          </a:p>
          <a:p>
            <a:pPr lvl="0"/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775681" y="4194363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7. Click to add new chapter</a:t>
            </a:r>
          </a:p>
          <a:p>
            <a:pPr lvl="0"/>
            <a:endParaRPr lang="en-US" dirty="0"/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775681" y="4624707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8. Click to add new chapter</a:t>
            </a:r>
          </a:p>
          <a:p>
            <a:pPr lvl="0"/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775681" y="5055051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9. Click to add new chapter</a:t>
            </a:r>
          </a:p>
          <a:p>
            <a:pPr lvl="0"/>
            <a:endParaRPr lang="en-US" dirty="0"/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2775681" y="5485845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10. Click to add new chapter</a:t>
            </a:r>
          </a:p>
          <a:p>
            <a:pPr lvl="0"/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44" name="TextBox 43"/>
          <p:cNvSpPr txBox="1"/>
          <p:nvPr userDrawn="1"/>
        </p:nvSpPr>
        <p:spPr>
          <a:xfrm>
            <a:off x="544836" y="6077156"/>
            <a:ext cx="51561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75681" y="2901253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4. Click to add new chapter</a:t>
            </a:r>
          </a:p>
          <a:p>
            <a:pPr lvl="0"/>
            <a:endParaRPr lang="en-US" dirty="0"/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775681" y="2470909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3. Click to add new chapter</a:t>
            </a:r>
          </a:p>
          <a:p>
            <a:pPr lvl="0"/>
            <a:endParaRPr lang="en-US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775681" y="2044762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2. Click to add new chapter</a:t>
            </a:r>
          </a:p>
          <a:p>
            <a:pPr lvl="0"/>
            <a:endParaRPr lang="en-US" dirty="0"/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2775681" y="16144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1. Click to add new chapter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58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ber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69899" y="3263900"/>
            <a:ext cx="5867399" cy="2578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69900" y="22733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193800"/>
            <a:ext cx="5867398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  <p:pic>
        <p:nvPicPr>
          <p:cNvPr id="11" name="Picture 10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83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2438400"/>
            <a:ext cx="7594601" cy="3429000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4605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pic>
        <p:nvPicPr>
          <p:cNvPr id="10" name="Picture 9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45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5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1460500"/>
            <a:ext cx="7594601" cy="44069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8" name="Picture 7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667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8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72866" y="1219201"/>
            <a:ext cx="7515434" cy="158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457845" y="2946403"/>
            <a:ext cx="3530455" cy="305127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544836" y="2946403"/>
            <a:ext cx="3454076" cy="30512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pic>
        <p:nvPicPr>
          <p:cNvPr id="10" name="Picture 9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33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571491" y="1286142"/>
            <a:ext cx="4572509" cy="5142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8636" y="1651000"/>
            <a:ext cx="3530455" cy="43895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10" name="Picture 9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104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52575" y="1286141"/>
            <a:ext cx="8585200" cy="4715095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037" y="5308601"/>
            <a:ext cx="3938264" cy="6921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10" name="Picture 9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039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643312"/>
            <a:ext cx="2832518" cy="1928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276350"/>
            <a:ext cx="5430241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8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430593" y="3643312"/>
            <a:ext cx="5713407" cy="2355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007838" y="1276351"/>
            <a:ext cx="3136162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5640286"/>
            <a:ext cx="2854326" cy="45980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12" name="Picture 11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60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834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6" y="1643209"/>
            <a:ext cx="4755440" cy="1149336"/>
          </a:xfrm>
        </p:spPr>
        <p:txBody>
          <a:bodyPr/>
          <a:lstStyle/>
          <a:p>
            <a:r>
              <a:rPr lang="en-US" dirty="0"/>
              <a:t>Synthesis of 2-amino-apopinan-3-ol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and </a:t>
            </a:r>
            <a:r>
              <a:rPr lang="en-US" dirty="0"/>
              <a:t>applications of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its </a:t>
            </a:r>
            <a:r>
              <a:rPr lang="en-US" dirty="0"/>
              <a:t>derivatives in asymmetric reduction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of </a:t>
            </a:r>
            <a:r>
              <a:rPr lang="en-US" dirty="0"/>
              <a:t>ketones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1233" y="4962547"/>
            <a:ext cx="5294217" cy="886945"/>
          </a:xfrm>
        </p:spPr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Kmieciak</a:t>
            </a:r>
            <a:r>
              <a:rPr lang="en-US" dirty="0"/>
              <a:t>*, Marek </a:t>
            </a:r>
            <a:r>
              <a:rPr lang="en-US" dirty="0" err="1"/>
              <a:t>Krzemiński</a:t>
            </a:r>
            <a:endParaRPr lang="pl-PL" dirty="0"/>
          </a:p>
          <a:p>
            <a:r>
              <a:rPr lang="en-US" i="1" dirty="0"/>
              <a:t>Nicolaus Copernicus University in </a:t>
            </a:r>
            <a:r>
              <a:rPr lang="en-US" i="1" dirty="0" err="1" smtClean="0"/>
              <a:t>Toruń</a:t>
            </a:r>
            <a:endParaRPr lang="en-US" dirty="0">
              <a:solidFill>
                <a:srgbClr val="97C7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79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1616332" y="887284"/>
            <a:ext cx="5867399" cy="927100"/>
          </a:xfrm>
        </p:spPr>
        <p:txBody>
          <a:bodyPr/>
          <a:lstStyle/>
          <a:p>
            <a:r>
              <a:rPr lang="pl-PL" dirty="0" err="1" smtClean="0"/>
              <a:t>Asymmeric</a:t>
            </a:r>
            <a:r>
              <a:rPr lang="pl-PL" dirty="0" smtClean="0"/>
              <a:t> transfer </a:t>
            </a:r>
            <a:r>
              <a:rPr lang="pl-PL" dirty="0" err="1" smtClean="0"/>
              <a:t>hydrogenation</a:t>
            </a:r>
            <a:endParaRPr lang="en-US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5170726"/>
              </p:ext>
            </p:extLst>
          </p:nvPr>
        </p:nvGraphicFramePr>
        <p:xfrm>
          <a:off x="2503810" y="1559538"/>
          <a:ext cx="3526778" cy="806157"/>
        </p:xfrm>
        <a:graphic>
          <a:graphicData uri="http://schemas.openxmlformats.org/presentationml/2006/ole">
            <p:oleObj spid="_x0000_s1046" name="CS ChemDraw Drawing" r:id="rId3" imgW="2351185" imgH="537438" progId="ChemDraw.Document.6.0">
              <p:embed/>
            </p:oleObj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478020" y="26822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pl-PL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2989625"/>
              </p:ext>
            </p:extLst>
          </p:nvPr>
        </p:nvGraphicFramePr>
        <p:xfrm>
          <a:off x="1435100" y="2594065"/>
          <a:ext cx="6037263" cy="1276350"/>
        </p:xfrm>
        <a:graphic>
          <a:graphicData uri="http://schemas.openxmlformats.org/presentationml/2006/ole">
            <p:oleObj spid="_x0000_s1047" name="CS ChemDraw Drawing" r:id="rId4" imgW="6029939" imgH="1273547" progId="ChemDraw.Document.6.0">
              <p:embed/>
            </p:oleObj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2381104"/>
              </p:ext>
            </p:extLst>
          </p:nvPr>
        </p:nvGraphicFramePr>
        <p:xfrm>
          <a:off x="1451695" y="3990908"/>
          <a:ext cx="5631007" cy="2163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5720"/>
                <a:gridCol w="1245720"/>
                <a:gridCol w="1245720"/>
                <a:gridCol w="1245720"/>
                <a:gridCol w="648127"/>
              </a:tblGrid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>
                          <a:effectLst/>
                        </a:rPr>
                        <a:t>Substrate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Ligand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Time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[min.]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Conv.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[%}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Ee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[%]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rowSpan="1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[RuCl</a:t>
                      </a:r>
                      <a:r>
                        <a:rPr lang="pl-PL" sz="1000" baseline="-25000" dirty="0">
                          <a:effectLst/>
                        </a:rPr>
                        <a:t>2</a:t>
                      </a:r>
                      <a:r>
                        <a:rPr lang="pl-PL" sz="1000" dirty="0">
                          <a:effectLst/>
                        </a:rPr>
                        <a:t>5(PPh</a:t>
                      </a:r>
                      <a:r>
                        <a:rPr lang="pl-PL" sz="1000" baseline="-25000" dirty="0">
                          <a:effectLst/>
                        </a:rPr>
                        <a:t>3</a:t>
                      </a:r>
                      <a:r>
                        <a:rPr lang="pl-PL" sz="1000" dirty="0">
                          <a:effectLst/>
                        </a:rPr>
                        <a:t>)]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71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87 (R)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3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78 (R)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[RuCl</a:t>
                      </a:r>
                      <a:r>
                        <a:rPr lang="pl-PL" sz="1000" baseline="-25000" dirty="0">
                          <a:effectLst/>
                        </a:rPr>
                        <a:t>2</a:t>
                      </a:r>
                      <a:r>
                        <a:rPr lang="pl-PL" sz="1000" dirty="0">
                          <a:effectLst/>
                        </a:rPr>
                        <a:t>(PPh</a:t>
                      </a:r>
                      <a:r>
                        <a:rPr lang="pl-PL" sz="1000" baseline="-25000" dirty="0">
                          <a:effectLst/>
                        </a:rPr>
                        <a:t>3</a:t>
                      </a:r>
                      <a:r>
                        <a:rPr lang="pl-PL" sz="1000" dirty="0">
                          <a:effectLst/>
                        </a:rPr>
                        <a:t>)</a:t>
                      </a:r>
                      <a:r>
                        <a:rPr lang="pl-PL" sz="1000" baseline="-25000" dirty="0">
                          <a:effectLst/>
                        </a:rPr>
                        <a:t>3</a:t>
                      </a:r>
                      <a:r>
                        <a:rPr lang="pl-PL" sz="1000" dirty="0" smtClean="0">
                          <a:effectLst/>
                        </a:rPr>
                        <a:t>]+1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9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91 (R)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30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37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88 (R)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60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49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86 (R)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[RuCl</a:t>
                      </a:r>
                      <a:r>
                        <a:rPr lang="pl-PL" sz="1000" baseline="-25000" dirty="0">
                          <a:effectLst/>
                        </a:rPr>
                        <a:t>2</a:t>
                      </a:r>
                      <a:r>
                        <a:rPr lang="pl-PL" sz="1000" dirty="0">
                          <a:effectLst/>
                        </a:rPr>
                        <a:t>(PPh</a:t>
                      </a:r>
                      <a:r>
                        <a:rPr lang="pl-PL" sz="1000" baseline="-25000" dirty="0">
                          <a:effectLst/>
                        </a:rPr>
                        <a:t>3</a:t>
                      </a:r>
                      <a:r>
                        <a:rPr lang="pl-PL" sz="1000" dirty="0">
                          <a:effectLst/>
                        </a:rPr>
                        <a:t>)</a:t>
                      </a:r>
                      <a:r>
                        <a:rPr lang="pl-PL" sz="1000" baseline="-25000" dirty="0">
                          <a:effectLst/>
                        </a:rPr>
                        <a:t>3</a:t>
                      </a:r>
                      <a:r>
                        <a:rPr lang="pl-PL" sz="1000" dirty="0" smtClean="0">
                          <a:effectLst/>
                        </a:rPr>
                        <a:t>]+2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5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24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94 (R)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74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86 (R)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60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83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73 (R)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[RuCl</a:t>
                      </a:r>
                      <a:r>
                        <a:rPr lang="pl-PL" sz="1000" baseline="-25000" dirty="0">
                          <a:effectLst/>
                        </a:rPr>
                        <a:t>2</a:t>
                      </a:r>
                      <a:r>
                        <a:rPr lang="pl-PL" sz="1000" dirty="0">
                          <a:effectLst/>
                        </a:rPr>
                        <a:t>(PPh</a:t>
                      </a:r>
                      <a:r>
                        <a:rPr lang="pl-PL" sz="1000" baseline="-25000" dirty="0">
                          <a:effectLst/>
                        </a:rPr>
                        <a:t>3</a:t>
                      </a:r>
                      <a:r>
                        <a:rPr lang="pl-PL" sz="1000" dirty="0">
                          <a:effectLst/>
                        </a:rPr>
                        <a:t>)</a:t>
                      </a:r>
                      <a:r>
                        <a:rPr lang="pl-PL" sz="1000" baseline="-25000" dirty="0">
                          <a:effectLst/>
                        </a:rPr>
                        <a:t>3</a:t>
                      </a:r>
                      <a:r>
                        <a:rPr lang="pl-PL" sz="1000" dirty="0" smtClean="0">
                          <a:effectLst/>
                        </a:rPr>
                        <a:t>]+3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81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85 (R)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60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84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79 (R)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[RuCl</a:t>
                      </a:r>
                      <a:r>
                        <a:rPr lang="pl-PL" sz="1000" baseline="-25000" dirty="0">
                          <a:effectLst/>
                        </a:rPr>
                        <a:t>2</a:t>
                      </a:r>
                      <a:r>
                        <a:rPr lang="pl-PL" sz="1000" dirty="0">
                          <a:effectLst/>
                        </a:rPr>
                        <a:t>(PPh</a:t>
                      </a:r>
                      <a:r>
                        <a:rPr lang="pl-PL" sz="1000" baseline="-25000" dirty="0">
                          <a:effectLst/>
                        </a:rPr>
                        <a:t>3</a:t>
                      </a:r>
                      <a:r>
                        <a:rPr lang="pl-PL" sz="1000" dirty="0">
                          <a:effectLst/>
                        </a:rPr>
                        <a:t>)</a:t>
                      </a:r>
                      <a:r>
                        <a:rPr lang="pl-PL" sz="1000" baseline="-25000" dirty="0">
                          <a:effectLst/>
                        </a:rPr>
                        <a:t>3</a:t>
                      </a:r>
                      <a:r>
                        <a:rPr lang="pl-PL" sz="1000" dirty="0" smtClean="0">
                          <a:effectLst/>
                        </a:rPr>
                        <a:t>]+4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98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90 (S)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[RuCl</a:t>
                      </a:r>
                      <a:r>
                        <a:rPr lang="pl-PL" sz="1000" baseline="-25000" dirty="0">
                          <a:effectLst/>
                        </a:rPr>
                        <a:t>2</a:t>
                      </a:r>
                      <a:r>
                        <a:rPr lang="pl-PL" sz="1000" dirty="0">
                          <a:effectLst/>
                        </a:rPr>
                        <a:t>(PPh</a:t>
                      </a:r>
                      <a:r>
                        <a:rPr lang="pl-PL" sz="1000" baseline="-25000" dirty="0">
                          <a:effectLst/>
                        </a:rPr>
                        <a:t>3</a:t>
                      </a:r>
                      <a:r>
                        <a:rPr lang="pl-PL" sz="1000" dirty="0">
                          <a:effectLst/>
                        </a:rPr>
                        <a:t>)</a:t>
                      </a:r>
                      <a:r>
                        <a:rPr lang="pl-PL" sz="1000" baseline="-25000" dirty="0">
                          <a:effectLst/>
                        </a:rPr>
                        <a:t>3</a:t>
                      </a:r>
                      <a:r>
                        <a:rPr lang="pl-PL" sz="1000" dirty="0" smtClean="0">
                          <a:effectLst/>
                        </a:rPr>
                        <a:t>]+5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72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37 (R)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7087281"/>
              </p:ext>
            </p:extLst>
          </p:nvPr>
        </p:nvGraphicFramePr>
        <p:xfrm>
          <a:off x="1818010" y="4794742"/>
          <a:ext cx="685800" cy="619125"/>
        </p:xfrm>
        <a:graphic>
          <a:graphicData uri="http://schemas.openxmlformats.org/presentationml/2006/ole">
            <p:oleObj spid="_x0000_s1048" name="CS ChemDraw Drawing" r:id="rId5" imgW="681061" imgH="654859" progId="ChemDraw.Document.6.0">
              <p:embed/>
            </p:oleObj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343292" y="6583677"/>
            <a:ext cx="7235955" cy="20774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sz="1050" dirty="0"/>
              <a:t>Langer T., </a:t>
            </a:r>
            <a:r>
              <a:rPr lang="en-US" sz="1050" dirty="0" err="1"/>
              <a:t>Helmchen</a:t>
            </a:r>
            <a:r>
              <a:rPr lang="en-US" sz="1050" dirty="0"/>
              <a:t> G., </a:t>
            </a:r>
            <a:r>
              <a:rPr lang="en-US" sz="1050" i="1" dirty="0"/>
              <a:t>Tetrahedron Lett.</a:t>
            </a:r>
            <a:r>
              <a:rPr lang="en-US" sz="1050" dirty="0"/>
              <a:t>, </a:t>
            </a:r>
            <a:r>
              <a:rPr lang="en-US" sz="1050" b="1" dirty="0"/>
              <a:t>1996</a:t>
            </a:r>
            <a:r>
              <a:rPr lang="en-US" sz="1050" dirty="0"/>
              <a:t>, </a:t>
            </a:r>
            <a:r>
              <a:rPr lang="en-US" sz="1050" i="1" dirty="0"/>
              <a:t>37</a:t>
            </a:r>
            <a:r>
              <a:rPr lang="en-US" sz="1050" dirty="0"/>
              <a:t>, </a:t>
            </a:r>
            <a:r>
              <a:rPr lang="en-US" sz="1050" dirty="0" smtClean="0"/>
              <a:t>1381</a:t>
            </a:r>
            <a:r>
              <a:rPr lang="pl-PL" sz="1050" dirty="0" smtClean="0"/>
              <a:t>;  </a:t>
            </a:r>
            <a:r>
              <a:rPr lang="pl-PL" sz="1050" dirty="0"/>
              <a:t>Kmieciak, A., Krzemiński, M., </a:t>
            </a:r>
            <a:r>
              <a:rPr lang="pl-PL" sz="1050" i="1" dirty="0" err="1"/>
              <a:t>Tetrahedron</a:t>
            </a:r>
            <a:r>
              <a:rPr lang="pl-PL" sz="1050" i="1" dirty="0"/>
              <a:t>: </a:t>
            </a:r>
            <a:r>
              <a:rPr lang="pl-PL" sz="1050" i="1" dirty="0" err="1"/>
              <a:t>Asymmery</a:t>
            </a:r>
            <a:r>
              <a:rPr lang="pl-PL" sz="1050" dirty="0"/>
              <a:t>, </a:t>
            </a:r>
            <a:r>
              <a:rPr lang="pl-PL" sz="1050" b="1" dirty="0"/>
              <a:t>2017</a:t>
            </a:r>
            <a:r>
              <a:rPr lang="pl-PL" sz="1050" dirty="0"/>
              <a:t>, </a:t>
            </a:r>
            <a:r>
              <a:rPr lang="pl-PL" sz="1050" i="1" dirty="0"/>
              <a:t>28</a:t>
            </a:r>
            <a:r>
              <a:rPr lang="pl-PL" sz="1050" dirty="0"/>
              <a:t>, 467-472.</a:t>
            </a:r>
            <a:endParaRPr lang="pl-PL" sz="1050" dirty="0" smtClean="0">
              <a:solidFill>
                <a:srgbClr val="254AA5"/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8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9900" y="1010116"/>
            <a:ext cx="8167663" cy="927100"/>
          </a:xfrm>
        </p:spPr>
        <p:txBody>
          <a:bodyPr/>
          <a:lstStyle/>
          <a:p>
            <a:r>
              <a:rPr lang="en-US" dirty="0" err="1" smtClean="0"/>
              <a:t>Oxazaborolidine</a:t>
            </a:r>
            <a:r>
              <a:rPr lang="en-US" dirty="0" smtClean="0"/>
              <a:t>-catalyzed </a:t>
            </a:r>
            <a:r>
              <a:rPr lang="en-US" dirty="0"/>
              <a:t>asymmetric </a:t>
            </a:r>
            <a:r>
              <a:rPr lang="en-US" dirty="0" smtClean="0"/>
              <a:t>reduction </a:t>
            </a:r>
            <a:r>
              <a:rPr lang="en-US" dirty="0"/>
              <a:t>of </a:t>
            </a:r>
            <a:r>
              <a:rPr lang="en-US" dirty="0" smtClean="0"/>
              <a:t>ketones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en-US" dirty="0" smtClean="0"/>
              <a:t>borane</a:t>
            </a:r>
            <a:endParaRPr lang="pl-PL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478020" y="26822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pl-PL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00426" y="238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2" name="Obi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8291858"/>
              </p:ext>
            </p:extLst>
          </p:nvPr>
        </p:nvGraphicFramePr>
        <p:xfrm>
          <a:off x="2614330" y="1841684"/>
          <a:ext cx="3362325" cy="657225"/>
        </p:xfrm>
        <a:graphic>
          <a:graphicData uri="http://schemas.openxmlformats.org/presentationml/2006/ole">
            <p:oleObj spid="_x0000_s2085" name="CS ChemDraw Drawing" r:id="rId3" imgW="3361574" imgH="661067" progId="ChemDraw.Document.6.0">
              <p:embed/>
            </p:oleObj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973087"/>
              </p:ext>
            </p:extLst>
          </p:nvPr>
        </p:nvGraphicFramePr>
        <p:xfrm>
          <a:off x="1834564" y="2597143"/>
          <a:ext cx="5098696" cy="3754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6801"/>
                <a:gridCol w="600710"/>
                <a:gridCol w="707450"/>
                <a:gridCol w="520640"/>
                <a:gridCol w="623570"/>
                <a:gridCol w="637540"/>
                <a:gridCol w="6419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Ketone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56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Oxazaborolidine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 ee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Conv.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[%[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%ee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Conv.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[%[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%ee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Conv.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[%[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3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96.5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96.7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6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4" name="Obi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6000699"/>
              </p:ext>
            </p:extLst>
          </p:nvPr>
        </p:nvGraphicFramePr>
        <p:xfrm>
          <a:off x="3535156" y="2842973"/>
          <a:ext cx="685800" cy="657225"/>
        </p:xfrm>
        <a:graphic>
          <a:graphicData uri="http://schemas.openxmlformats.org/presentationml/2006/ole">
            <p:oleObj spid="_x0000_s2086" name="CS ChemDraw Drawing" r:id="rId4" imgW="682411" imgH="653509" progId="ChemDraw.Document.6.0">
              <p:embed/>
            </p:oleObj>
          </a:graphicData>
        </a:graphic>
      </p:graphicFrame>
      <p:graphicFrame>
        <p:nvGraphicFramePr>
          <p:cNvPr id="15" name="Obi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9289083"/>
              </p:ext>
            </p:extLst>
          </p:nvPr>
        </p:nvGraphicFramePr>
        <p:xfrm>
          <a:off x="4639820" y="2826457"/>
          <a:ext cx="838200" cy="657225"/>
        </p:xfrm>
        <a:graphic>
          <a:graphicData uri="http://schemas.openxmlformats.org/presentationml/2006/ole">
            <p:oleObj spid="_x0000_s2087" name="CS ChemDraw Drawing" r:id="rId5" imgW="840866" imgH="653509" progId="ChemDraw.Document.6.0">
              <p:embed/>
            </p:oleObj>
          </a:graphicData>
        </a:graphic>
      </p:graphicFrame>
      <p:graphicFrame>
        <p:nvGraphicFramePr>
          <p:cNvPr id="16" name="Obi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07670238"/>
              </p:ext>
            </p:extLst>
          </p:nvPr>
        </p:nvGraphicFramePr>
        <p:xfrm>
          <a:off x="5803899" y="2774733"/>
          <a:ext cx="1066800" cy="695325"/>
        </p:xfrm>
        <a:graphic>
          <a:graphicData uri="http://schemas.openxmlformats.org/presentationml/2006/ole">
            <p:oleObj spid="_x0000_s2088" name="CS ChemDraw Drawing" r:id="rId6" imgW="1061947" imgH="699128" progId="ChemDraw.Document.6.0">
              <p:embed/>
            </p:oleObj>
          </a:graphicData>
        </a:graphic>
      </p:graphicFrame>
      <p:graphicFrame>
        <p:nvGraphicFramePr>
          <p:cNvPr id="17" name="Obi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1892452"/>
              </p:ext>
            </p:extLst>
          </p:nvPr>
        </p:nvGraphicFramePr>
        <p:xfrm>
          <a:off x="2119157" y="3960722"/>
          <a:ext cx="800100" cy="704850"/>
        </p:xfrm>
        <a:graphic>
          <a:graphicData uri="http://schemas.openxmlformats.org/presentationml/2006/ole">
            <p:oleObj spid="_x0000_s2089" name="CS ChemDraw Drawing" r:id="rId7" imgW="796865" imgH="708306" progId="ChemDraw.Document.6.0">
              <p:embed/>
            </p:oleObj>
          </a:graphicData>
        </a:graphic>
      </p:graphicFrame>
      <p:graphicFrame>
        <p:nvGraphicFramePr>
          <p:cNvPr id="18" name="Obi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0977091"/>
              </p:ext>
            </p:extLst>
          </p:nvPr>
        </p:nvGraphicFramePr>
        <p:xfrm>
          <a:off x="2119157" y="4757536"/>
          <a:ext cx="781050" cy="704850"/>
        </p:xfrm>
        <a:graphic>
          <a:graphicData uri="http://schemas.openxmlformats.org/presentationml/2006/ole">
            <p:oleObj spid="_x0000_s2090" name="CS ChemDraw Drawing" r:id="rId8" imgW="779859" imgH="706686" progId="ChemDraw.Document.6.0">
              <p:embed/>
            </p:oleObj>
          </a:graphicData>
        </a:graphic>
      </p:graphicFrame>
      <p:graphicFrame>
        <p:nvGraphicFramePr>
          <p:cNvPr id="19" name="Obi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5993945"/>
              </p:ext>
            </p:extLst>
          </p:nvPr>
        </p:nvGraphicFramePr>
        <p:xfrm>
          <a:off x="2119157" y="5535313"/>
          <a:ext cx="742950" cy="819150"/>
        </p:xfrm>
        <a:graphic>
          <a:graphicData uri="http://schemas.openxmlformats.org/presentationml/2006/ole">
            <p:oleObj spid="_x0000_s2091" name="CS ChemDraw Drawing" r:id="rId9" imgW="741798" imgH="819518" progId="ChemDraw.Document.6.0">
              <p:embed/>
            </p:oleObj>
          </a:graphicData>
        </a:graphic>
      </p:graphicFrame>
      <p:sp>
        <p:nvSpPr>
          <p:cNvPr id="20" name="pole tekstowe 19"/>
          <p:cNvSpPr txBox="1"/>
          <p:nvPr/>
        </p:nvSpPr>
        <p:spPr>
          <a:xfrm>
            <a:off x="460166" y="6512394"/>
            <a:ext cx="8345711" cy="369332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1050" dirty="0"/>
              <a:t>Corey, E.J.; </a:t>
            </a:r>
            <a:r>
              <a:rPr lang="en-US" sz="1050" dirty="0" err="1"/>
              <a:t>Helal</a:t>
            </a:r>
            <a:r>
              <a:rPr lang="en-US" sz="1050" dirty="0"/>
              <a:t>, C.J., </a:t>
            </a:r>
            <a:r>
              <a:rPr lang="en-US" sz="1050" i="1" dirty="0" err="1"/>
              <a:t>Angew</a:t>
            </a:r>
            <a:r>
              <a:rPr lang="en-US" sz="1050" i="1" dirty="0"/>
              <a:t>. Chem. Int. Ed. </a:t>
            </a:r>
            <a:r>
              <a:rPr lang="en-US" sz="1050" b="1" dirty="0"/>
              <a:t>1998</a:t>
            </a:r>
            <a:r>
              <a:rPr lang="en-US" sz="1050" dirty="0"/>
              <a:t>, </a:t>
            </a:r>
            <a:r>
              <a:rPr lang="en-US" sz="1050" i="1" dirty="0"/>
              <a:t>37</a:t>
            </a:r>
            <a:r>
              <a:rPr lang="en-US" sz="1050" dirty="0"/>
              <a:t>, </a:t>
            </a:r>
            <a:r>
              <a:rPr lang="en-US" sz="1050" dirty="0" smtClean="0"/>
              <a:t>1986–2012</a:t>
            </a:r>
            <a:r>
              <a:rPr lang="pl-PL" sz="1050" dirty="0" smtClean="0"/>
              <a:t>; </a:t>
            </a:r>
            <a:r>
              <a:rPr lang="en-US" sz="1050" dirty="0" smtClean="0"/>
              <a:t>Liu</a:t>
            </a:r>
            <a:r>
              <a:rPr lang="en-US" sz="1050" dirty="0"/>
              <a:t>, H., Xu, J.X., </a:t>
            </a:r>
            <a:r>
              <a:rPr lang="en-US" sz="1050" i="1" dirty="0"/>
              <a:t>J. Molecular Cat. </a:t>
            </a:r>
            <a:r>
              <a:rPr lang="pl-PL" sz="1050" i="1" dirty="0"/>
              <a:t>A: Chem.</a:t>
            </a:r>
            <a:r>
              <a:rPr lang="pl-PL" sz="1050" dirty="0"/>
              <a:t>, </a:t>
            </a:r>
            <a:r>
              <a:rPr lang="pl-PL" sz="1050" b="1" dirty="0"/>
              <a:t>2006</a:t>
            </a:r>
            <a:r>
              <a:rPr lang="pl-PL" sz="1050" dirty="0"/>
              <a:t>, </a:t>
            </a:r>
            <a:r>
              <a:rPr lang="pl-PL" sz="1050" i="1" dirty="0"/>
              <a:t>244</a:t>
            </a:r>
            <a:r>
              <a:rPr lang="pl-PL" sz="1050" dirty="0"/>
              <a:t>, </a:t>
            </a:r>
            <a:r>
              <a:rPr lang="pl-PL" sz="1050" dirty="0" smtClean="0"/>
              <a:t>68-72; Krzemiński</a:t>
            </a:r>
            <a:r>
              <a:rPr lang="pl-PL" sz="1050" dirty="0"/>
              <a:t>, M., Wojtczak, A., </a:t>
            </a:r>
            <a:r>
              <a:rPr lang="pl-PL" sz="1050" i="1" dirty="0" err="1"/>
              <a:t>Tetrahedron</a:t>
            </a:r>
            <a:r>
              <a:rPr lang="pl-PL" sz="1050" i="1" dirty="0"/>
              <a:t> </a:t>
            </a:r>
            <a:r>
              <a:rPr lang="pl-PL" sz="1050" i="1" dirty="0" err="1"/>
              <a:t>Lett</a:t>
            </a:r>
            <a:r>
              <a:rPr lang="pl-PL" sz="1050" i="1" dirty="0"/>
              <a:t>., </a:t>
            </a:r>
            <a:r>
              <a:rPr lang="pl-PL" sz="1050" b="1" dirty="0"/>
              <a:t>2005</a:t>
            </a:r>
            <a:r>
              <a:rPr lang="pl-PL" sz="1050" dirty="0"/>
              <a:t>, </a:t>
            </a:r>
            <a:r>
              <a:rPr lang="pl-PL" sz="1050" i="1" dirty="0"/>
              <a:t>46</a:t>
            </a:r>
            <a:r>
              <a:rPr lang="pl-PL" sz="1050" dirty="0"/>
              <a:t>, 8299-8302.</a:t>
            </a:r>
            <a:endParaRPr lang="pl-PL" sz="1050" dirty="0" smtClean="0">
              <a:solidFill>
                <a:srgbClr val="254AA5"/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00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9900" y="1160244"/>
            <a:ext cx="8167663" cy="927100"/>
          </a:xfrm>
        </p:spPr>
        <p:txBody>
          <a:bodyPr/>
          <a:lstStyle/>
          <a:p>
            <a:pPr algn="ctr"/>
            <a:r>
              <a:rPr lang="pl-PL" dirty="0" smtClean="0"/>
              <a:t>S</a:t>
            </a:r>
            <a:r>
              <a:rPr lang="en-US" dirty="0" err="1" smtClean="0"/>
              <a:t>ynthesis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β-amino </a:t>
            </a:r>
            <a:r>
              <a:rPr lang="en-US" dirty="0" smtClean="0"/>
              <a:t>alcohol</a:t>
            </a:r>
            <a:r>
              <a:rPr lang="pl-PL" dirty="0" smtClean="0"/>
              <a:t>s </a:t>
            </a:r>
            <a:r>
              <a:rPr lang="pl-PL" dirty="0" err="1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(-)-</a:t>
            </a:r>
            <a:r>
              <a:rPr lang="pl-PL" dirty="0"/>
              <a:t>α</a:t>
            </a:r>
            <a:r>
              <a:rPr lang="en-US" dirty="0" smtClean="0"/>
              <a:t>-pinene </a:t>
            </a:r>
            <a:endParaRPr lang="pl-PL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00426" y="238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33266" y="23868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6795898"/>
              </p:ext>
            </p:extLst>
          </p:nvPr>
        </p:nvGraphicFramePr>
        <p:xfrm>
          <a:off x="1733266" y="2386842"/>
          <a:ext cx="5162550" cy="3409950"/>
        </p:xfrm>
        <a:graphic>
          <a:graphicData uri="http://schemas.openxmlformats.org/presentationml/2006/ole">
            <p:oleObj spid="_x0000_s3079" name="CS ChemDraw Drawing" r:id="rId3" imgW="5728320" imgH="3788344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9327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9900" y="1160244"/>
            <a:ext cx="8167663" cy="927100"/>
          </a:xfrm>
        </p:spPr>
        <p:txBody>
          <a:bodyPr/>
          <a:lstStyle/>
          <a:p>
            <a:pPr algn="ctr"/>
            <a:r>
              <a:rPr lang="pl-PL" dirty="0" smtClean="0"/>
              <a:t>S</a:t>
            </a:r>
            <a:r>
              <a:rPr lang="en-US" dirty="0" err="1" smtClean="0"/>
              <a:t>ynthesis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pl-PL" dirty="0" smtClean="0"/>
              <a:t>PHOX ligand and </a:t>
            </a:r>
            <a:r>
              <a:rPr lang="pl-PL" dirty="0" err="1" smtClean="0"/>
              <a:t>application</a:t>
            </a:r>
            <a:r>
              <a:rPr lang="pl-PL" dirty="0" smtClean="0"/>
              <a:t> in ATH of </a:t>
            </a:r>
            <a:r>
              <a:rPr lang="pl-PL" dirty="0" err="1" smtClean="0"/>
              <a:t>ketones</a:t>
            </a:r>
            <a:endParaRPr lang="pl-PL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00426" y="238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33266" y="23868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9900" y="196527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9067507"/>
              </p:ext>
            </p:extLst>
          </p:nvPr>
        </p:nvGraphicFramePr>
        <p:xfrm>
          <a:off x="1711868" y="1869742"/>
          <a:ext cx="5267325" cy="1771650"/>
        </p:xfrm>
        <a:graphic>
          <a:graphicData uri="http://schemas.openxmlformats.org/presentationml/2006/ole">
            <p:oleObj spid="_x0000_s4123" name="CS ChemDraw Drawing" r:id="rId3" imgW="5280120" imgH="1773537" progId="ChemDraw.Document.6.0">
              <p:embed/>
            </p:oleObj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357350" y="37427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5" name="Obi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77390788"/>
              </p:ext>
            </p:extLst>
          </p:nvPr>
        </p:nvGraphicFramePr>
        <p:xfrm>
          <a:off x="2073275" y="3733800"/>
          <a:ext cx="3057525" cy="455613"/>
        </p:xfrm>
        <a:graphic>
          <a:graphicData uri="http://schemas.openxmlformats.org/presentationml/2006/ole">
            <p:oleObj spid="_x0000_s4124" name="CS ChemDraw Drawing" r:id="rId4" imgW="3061399" imgH="465905" progId="ChemDraw.Document.6.0">
              <p:embed/>
            </p:oleObj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7932777"/>
              </p:ext>
            </p:extLst>
          </p:nvPr>
        </p:nvGraphicFramePr>
        <p:xfrm>
          <a:off x="1485901" y="4300379"/>
          <a:ext cx="4914899" cy="2386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6671"/>
                <a:gridCol w="740228"/>
                <a:gridCol w="714375"/>
                <a:gridCol w="571500"/>
                <a:gridCol w="476250"/>
                <a:gridCol w="600075"/>
                <a:gridCol w="6858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effectLst/>
                        </a:rPr>
                        <a:t>Ketone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CAT</a:t>
                      </a:r>
                      <a:br>
                        <a:rPr lang="pl-PL" sz="1200">
                          <a:effectLst/>
                        </a:rPr>
                      </a:br>
                      <a:r>
                        <a:rPr lang="pl-PL" sz="1200">
                          <a:effectLst/>
                        </a:rPr>
                        <a:t>[% mol]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BASE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Time</a:t>
                      </a:r>
                      <a:br>
                        <a:rPr lang="pl-PL" sz="1200">
                          <a:effectLst/>
                        </a:rPr>
                      </a:br>
                      <a:r>
                        <a:rPr lang="pl-PL" sz="1200">
                          <a:effectLst/>
                        </a:rPr>
                        <a:t>[h]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Yield</a:t>
                      </a:r>
                      <a:br>
                        <a:rPr lang="pl-PL" sz="1200">
                          <a:effectLst/>
                        </a:rPr>
                      </a:br>
                      <a:r>
                        <a:rPr lang="pl-PL" sz="1200">
                          <a:effectLst/>
                        </a:rPr>
                        <a:t>[%]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Ee</a:t>
                      </a:r>
                      <a:br>
                        <a:rPr lang="pl-PL" sz="1200">
                          <a:effectLst/>
                        </a:rPr>
                      </a:br>
                      <a:r>
                        <a:rPr lang="pl-PL" sz="1200">
                          <a:effectLst/>
                        </a:rPr>
                        <a:t>[%]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Conf.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NaOH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983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t-BuOK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84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NaOH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64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t-BuOK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NaOH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3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t-BuOK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86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Obi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0251085"/>
              </p:ext>
            </p:extLst>
          </p:nvPr>
        </p:nvGraphicFramePr>
        <p:xfrm>
          <a:off x="1695450" y="4739810"/>
          <a:ext cx="695325" cy="619125"/>
        </p:xfrm>
        <a:graphic>
          <a:graphicData uri="http://schemas.openxmlformats.org/presentationml/2006/ole">
            <p:oleObj spid="_x0000_s4125" name="CS ChemDraw Drawing" r:id="rId5" imgW="680791" imgH="641362" progId="ChemDraw.Document.6.0">
              <p:embed/>
            </p:oleObj>
          </a:graphicData>
        </a:graphic>
      </p:graphicFrame>
      <p:graphicFrame>
        <p:nvGraphicFramePr>
          <p:cNvPr id="18" name="Obi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5339597"/>
              </p:ext>
            </p:extLst>
          </p:nvPr>
        </p:nvGraphicFramePr>
        <p:xfrm>
          <a:off x="1695450" y="5406560"/>
          <a:ext cx="838200" cy="619125"/>
        </p:xfrm>
        <a:graphic>
          <a:graphicData uri="http://schemas.openxmlformats.org/presentationml/2006/ole">
            <p:oleObj spid="_x0000_s4126" name="CS ChemDraw Drawing" r:id="rId6" imgW="837896" imgH="641362" progId="ChemDraw.Document.6.0">
              <p:embed/>
            </p:oleObj>
          </a:graphicData>
        </a:graphic>
      </p:graphicFrame>
      <p:graphicFrame>
        <p:nvGraphicFramePr>
          <p:cNvPr id="19" name="Obi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3061771"/>
              </p:ext>
            </p:extLst>
          </p:nvPr>
        </p:nvGraphicFramePr>
        <p:xfrm>
          <a:off x="1695450" y="6064907"/>
          <a:ext cx="838200" cy="619125"/>
        </p:xfrm>
        <a:graphic>
          <a:graphicData uri="http://schemas.openxmlformats.org/presentationml/2006/ole">
            <p:oleObj spid="_x0000_s4127" name="CS ChemDraw Drawing" r:id="rId7" imgW="839246" imgH="656478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6780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9900" y="1460500"/>
            <a:ext cx="8167663" cy="927100"/>
          </a:xfrm>
        </p:spPr>
        <p:txBody>
          <a:bodyPr/>
          <a:lstStyle/>
          <a:p>
            <a:r>
              <a:rPr lang="en-US" dirty="0"/>
              <a:t>Asymmetric reduction of aryl-alkyl ketones with </a:t>
            </a:r>
            <a:r>
              <a:rPr lang="en-US" dirty="0" smtClean="0"/>
              <a:t>borane</a:t>
            </a:r>
            <a:endParaRPr lang="pl-PL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00426" y="238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33266" y="23868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52084" y="23720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3656142"/>
              </p:ext>
            </p:extLst>
          </p:nvPr>
        </p:nvGraphicFramePr>
        <p:xfrm>
          <a:off x="2052084" y="2372054"/>
          <a:ext cx="3914775" cy="1104900"/>
        </p:xfrm>
        <a:graphic>
          <a:graphicData uri="http://schemas.openxmlformats.org/presentationml/2006/ole">
            <p:oleObj spid="_x0000_s5124" name="CS ChemDraw Drawing" r:id="rId3" imgW="3922776" imgH="1100515" progId="ChemDraw.Document.6.0">
              <p:embed/>
            </p:oleObj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5293971"/>
              </p:ext>
            </p:extLst>
          </p:nvPr>
        </p:nvGraphicFramePr>
        <p:xfrm>
          <a:off x="2514363" y="3828428"/>
          <a:ext cx="2990215" cy="1898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350"/>
                <a:gridCol w="831461"/>
                <a:gridCol w="1097404"/>
              </a:tblGrid>
              <a:tr h="0">
                <a:tc rowSpan="2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Product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54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Yield, 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Ee, 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2-OCH</a:t>
                      </a:r>
                      <a:r>
                        <a:rPr lang="pl-PL" sz="1100" baseline="-250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3-OCH</a:t>
                      </a:r>
                      <a:r>
                        <a:rPr lang="pl-PL" sz="1100" baseline="-25000">
                          <a:effectLst/>
                        </a:rPr>
                        <a:t>3</a:t>
                      </a:r>
                      <a:r>
                        <a:rPr lang="pl-PL" sz="1100">
                          <a:effectLst/>
                        </a:rPr>
                        <a:t>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4-OCH</a:t>
                      </a:r>
                      <a:r>
                        <a:rPr lang="pl-PL" sz="1100" baseline="-25000">
                          <a:effectLst/>
                        </a:rPr>
                        <a:t>3</a:t>
                      </a:r>
                      <a:r>
                        <a:rPr lang="pl-PL" sz="1100">
                          <a:effectLst/>
                        </a:rPr>
                        <a:t>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97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968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9900" y="1460500"/>
            <a:ext cx="8167663" cy="9271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00426" y="238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33266" y="23868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" name="Prostokąt 1"/>
          <p:cNvSpPr/>
          <p:nvPr/>
        </p:nvSpPr>
        <p:spPr>
          <a:xfrm>
            <a:off x="900751" y="2271950"/>
            <a:ext cx="7601803" cy="2167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β-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mino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alcohol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synthesized from the (-)-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-pinene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transformed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PHOX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ligand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oxazabor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lidine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catalyst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were successfully applied in asymmetric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aryl-alkyl ketones. Products of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reactions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secondary alcohols were obtained with high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enantiomeric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excess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 to 97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%).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124702"/>
      </p:ext>
    </p:extLst>
  </p:cSld>
  <p:clrMapOvr>
    <a:masterClrMapping/>
  </p:clrMapOvr>
</p:sld>
</file>

<file path=ppt/theme/theme1.xml><?xml version="1.0" encoding="utf-8"?>
<a:theme xmlns:a="http://schemas.openxmlformats.org/drawingml/2006/main" name="U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solidFill>
            <a:srgbClr val="000000">
              <a:alpha val="0"/>
            </a:srgb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rtlCol="0">
        <a:spAutoFit/>
      </a:bodyPr>
      <a:lstStyle>
        <a:defPPr>
          <a:lnSpc>
            <a:spcPts val="3000"/>
          </a:lnSpc>
          <a:tabLst/>
          <a:defRPr sz="2400" dirty="0" err="1" smtClean="0">
            <a:solidFill>
              <a:srgbClr val="254AA5"/>
            </a:solidFill>
            <a:latin typeface="Calibri" pitchFamily="18" charset="0"/>
            <a:cs typeface="Calibri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14442</TotalTime>
  <Words>360</Words>
  <Application>Microsoft Office PowerPoint</Application>
  <PresentationFormat>Pokaz na ekranie (4:3)</PresentationFormat>
  <Paragraphs>149</Paragraphs>
  <Slides>7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UMK</vt:lpstr>
      <vt:lpstr>CS ChemDraw Drawing</vt:lpstr>
      <vt:lpstr>Synthesis of 2-amino-apopinan-3-ol  and applications of  its derivatives in asymmetric reduction  of ketones</vt:lpstr>
      <vt:lpstr>Slajd 2</vt:lpstr>
      <vt:lpstr>Slajd 3</vt:lpstr>
      <vt:lpstr>Slajd 4</vt:lpstr>
      <vt:lpstr>Slajd 5</vt:lpstr>
      <vt:lpstr>Slajd 6</vt:lpstr>
      <vt:lpstr>Slajd 7</vt:lpstr>
    </vt:vector>
  </TitlesOfParts>
  <Manager/>
  <Company>UMK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 4:3</dc:title>
  <dc:subject/>
  <dc:creator>UMK</dc:creator>
  <cp:keywords/>
  <dc:description/>
  <cp:lastModifiedBy>Marek Krzemiński</cp:lastModifiedBy>
  <cp:revision>114</cp:revision>
  <cp:lastPrinted>2016-11-19T13:26:22Z</cp:lastPrinted>
  <dcterms:created xsi:type="dcterms:W3CDTF">2016-01-15T08:49:16Z</dcterms:created>
  <dcterms:modified xsi:type="dcterms:W3CDTF">2019-11-10T20:28:05Z</dcterms:modified>
  <cp:category/>
</cp:coreProperties>
</file>