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3" r:id="rId4"/>
    <p:sldId id="264" r:id="rId5"/>
    <p:sldId id="265" r:id="rId6"/>
    <p:sldId id="267" r:id="rId7"/>
    <p:sldId id="269" r:id="rId8"/>
    <p:sldId id="271" r:id="rId9"/>
    <p:sldId id="273" r:id="rId10"/>
    <p:sldId id="274" r:id="rId11"/>
  </p:sldIdLst>
  <p:sldSz cx="9144000" cy="6858000" type="screen4x3"/>
  <p:notesSz cx="6858000" cy="9144000"/>
  <p:defaultTextStyle>
    <a:defPPr>
      <a:defRPr lang="es-ES"/>
    </a:defPPr>
    <a:lvl1pPr marL="0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79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16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56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96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34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74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13" algn="l" defTabSz="9138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2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2" y="360204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0" indent="0" algn="ctr">
              <a:buNone/>
              <a:defRPr sz="1500"/>
            </a:lvl2pPr>
            <a:lvl3pPr marL="685460" indent="0" algn="ctr">
              <a:buNone/>
              <a:defRPr sz="1300"/>
            </a:lvl3pPr>
            <a:lvl4pPr marL="1028190" indent="0" algn="ctr">
              <a:buNone/>
              <a:defRPr sz="1200"/>
            </a:lvl4pPr>
            <a:lvl5pPr marL="1370919" indent="0" algn="ctr">
              <a:buNone/>
              <a:defRPr sz="1200"/>
            </a:lvl5pPr>
            <a:lvl6pPr marL="1713651" indent="0" algn="ctr">
              <a:buNone/>
              <a:defRPr sz="1200"/>
            </a:lvl6pPr>
            <a:lvl7pPr marL="2056381" indent="0" algn="ctr">
              <a:buNone/>
              <a:defRPr sz="1200"/>
            </a:lvl7pPr>
            <a:lvl8pPr marL="2399110" indent="0" algn="ctr">
              <a:buNone/>
              <a:defRPr sz="1200"/>
            </a:lvl8pPr>
            <a:lvl9pPr marL="2741839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A1E7-D7CD-49D7-8073-A123223EF1FB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592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A9EF-3E53-40E3-831E-69B7CF3DEFA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6043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0A6B-5A11-46D9-8992-97C3D91F9FA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5924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324" y="2129866"/>
            <a:ext cx="7773353" cy="14707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839" y="3886677"/>
            <a:ext cx="6400323" cy="1752044"/>
          </a:xfrm>
        </p:spPr>
        <p:txBody>
          <a:bodyPr/>
          <a:lstStyle>
            <a:lvl1pPr marL="0" indent="0" algn="ctr">
              <a:buNone/>
              <a:defRPr/>
            </a:lvl1pPr>
            <a:lvl2pPr marL="343220" indent="0" algn="ctr">
              <a:buNone/>
              <a:defRPr/>
            </a:lvl2pPr>
            <a:lvl3pPr marL="686440" indent="0" algn="ctr">
              <a:buNone/>
              <a:defRPr/>
            </a:lvl3pPr>
            <a:lvl4pPr marL="1029660" indent="0" algn="ctr">
              <a:buNone/>
              <a:defRPr/>
            </a:lvl4pPr>
            <a:lvl5pPr marL="1372880" indent="0" algn="ctr">
              <a:buNone/>
              <a:defRPr/>
            </a:lvl5pPr>
            <a:lvl6pPr marL="1716100" indent="0" algn="ctr">
              <a:buNone/>
              <a:defRPr/>
            </a:lvl6pPr>
            <a:lvl7pPr marL="2059320" indent="0" algn="ctr">
              <a:buNone/>
              <a:defRPr/>
            </a:lvl7pPr>
            <a:lvl8pPr marL="2402540" indent="0" algn="ctr">
              <a:buNone/>
              <a:defRPr/>
            </a:lvl8pPr>
            <a:lvl9pPr marL="274576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8C17-B249-4403-9094-867BF1526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9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3F4D-2884-420C-8CE8-06844C901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71" y="4406331"/>
            <a:ext cx="7772162" cy="136230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71" y="2906963"/>
            <a:ext cx="7772162" cy="149936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3220" indent="0">
              <a:buNone/>
              <a:defRPr sz="1400"/>
            </a:lvl2pPr>
            <a:lvl3pPr marL="686440" indent="0">
              <a:buNone/>
              <a:defRPr sz="1200"/>
            </a:lvl3pPr>
            <a:lvl4pPr marL="1029660" indent="0">
              <a:buNone/>
              <a:defRPr sz="1100"/>
            </a:lvl4pPr>
            <a:lvl5pPr marL="1372880" indent="0">
              <a:buNone/>
              <a:defRPr sz="1100"/>
            </a:lvl5pPr>
            <a:lvl6pPr marL="1716100" indent="0">
              <a:buNone/>
              <a:defRPr sz="1100"/>
            </a:lvl6pPr>
            <a:lvl7pPr marL="2059320" indent="0">
              <a:buNone/>
              <a:defRPr sz="1100"/>
            </a:lvl7pPr>
            <a:lvl8pPr marL="2402540" indent="0">
              <a:buNone/>
              <a:defRPr sz="1100"/>
            </a:lvl8pPr>
            <a:lvl9pPr marL="2745760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CA41-A008-4DDF-BFA7-34367DBB8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677" y="1600677"/>
            <a:ext cx="4057114" cy="45255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209" y="1600677"/>
            <a:ext cx="4057114" cy="45255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560D-F643-4E6D-BC23-647B6DF23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677" y="1535124"/>
            <a:ext cx="4039236" cy="6400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677" y="2175157"/>
            <a:ext cx="4039236" cy="39510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704" y="1535124"/>
            <a:ext cx="4041619" cy="64003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220" indent="0">
              <a:buNone/>
              <a:defRPr sz="1500" b="1"/>
            </a:lvl2pPr>
            <a:lvl3pPr marL="686440" indent="0">
              <a:buNone/>
              <a:defRPr sz="1400" b="1"/>
            </a:lvl3pPr>
            <a:lvl4pPr marL="1029660" indent="0">
              <a:buNone/>
              <a:defRPr sz="1200" b="1"/>
            </a:lvl4pPr>
            <a:lvl5pPr marL="1372880" indent="0">
              <a:buNone/>
              <a:defRPr sz="1200" b="1"/>
            </a:lvl5pPr>
            <a:lvl6pPr marL="1716100" indent="0">
              <a:buNone/>
              <a:defRPr sz="1200" b="1"/>
            </a:lvl6pPr>
            <a:lvl7pPr marL="2059320" indent="0">
              <a:buNone/>
              <a:defRPr sz="1200" b="1"/>
            </a:lvl7pPr>
            <a:lvl8pPr marL="2402540" indent="0">
              <a:buNone/>
              <a:defRPr sz="1200" b="1"/>
            </a:lvl8pPr>
            <a:lvl9pPr marL="274576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704" y="2175157"/>
            <a:ext cx="4041619" cy="39510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F1771-9BC0-47EF-9849-4D92BA566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4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ABEDF-C708-4752-B833-E885524C0A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1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ECDDF-68F2-4BF7-8CD6-64DFBBBEFB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677" y="272938"/>
            <a:ext cx="3008271" cy="116206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99" y="272938"/>
            <a:ext cx="5110724" cy="58532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677" y="1435007"/>
            <a:ext cx="3008271" cy="4691187"/>
          </a:xfrm>
        </p:spPr>
        <p:txBody>
          <a:bodyPr/>
          <a:lstStyle>
            <a:lvl1pPr marL="0" indent="0">
              <a:buNone/>
              <a:defRPr sz="1100"/>
            </a:lvl1pPr>
            <a:lvl2pPr marL="343220" indent="0">
              <a:buNone/>
              <a:defRPr sz="900"/>
            </a:lvl2pPr>
            <a:lvl3pPr marL="686440" indent="0">
              <a:buNone/>
              <a:defRPr sz="800"/>
            </a:lvl3pPr>
            <a:lvl4pPr marL="1029660" indent="0">
              <a:buNone/>
              <a:defRPr sz="700"/>
            </a:lvl4pPr>
            <a:lvl5pPr marL="1372880" indent="0">
              <a:buNone/>
              <a:defRPr sz="700"/>
            </a:lvl5pPr>
            <a:lvl6pPr marL="1716100" indent="0">
              <a:buNone/>
              <a:defRPr sz="700"/>
            </a:lvl6pPr>
            <a:lvl7pPr marL="2059320" indent="0">
              <a:buNone/>
              <a:defRPr sz="700"/>
            </a:lvl7pPr>
            <a:lvl8pPr marL="2402540" indent="0">
              <a:buNone/>
              <a:defRPr sz="700"/>
            </a:lvl8pPr>
            <a:lvl9pPr marL="2745760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1BCF0-DF68-4C41-A681-85C3BDF7CD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4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7D00-58E8-4257-95F3-CAD712AA6BA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0614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568" y="4800839"/>
            <a:ext cx="5486162" cy="5661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568" y="612620"/>
            <a:ext cx="5486162" cy="4115515"/>
          </a:xfrm>
        </p:spPr>
        <p:txBody>
          <a:bodyPr/>
          <a:lstStyle>
            <a:lvl1pPr marL="0" indent="0">
              <a:buNone/>
              <a:defRPr sz="2400"/>
            </a:lvl1pPr>
            <a:lvl2pPr marL="343220" indent="0">
              <a:buNone/>
              <a:defRPr sz="2100"/>
            </a:lvl2pPr>
            <a:lvl3pPr marL="686440" indent="0">
              <a:buNone/>
              <a:defRPr sz="1800"/>
            </a:lvl3pPr>
            <a:lvl4pPr marL="1029660" indent="0">
              <a:buNone/>
              <a:defRPr sz="1500"/>
            </a:lvl4pPr>
            <a:lvl5pPr marL="1372880" indent="0">
              <a:buNone/>
              <a:defRPr sz="1500"/>
            </a:lvl5pPr>
            <a:lvl6pPr marL="1716100" indent="0">
              <a:buNone/>
              <a:defRPr sz="1500"/>
            </a:lvl6pPr>
            <a:lvl7pPr marL="2059320" indent="0">
              <a:buNone/>
              <a:defRPr sz="1500"/>
            </a:lvl7pPr>
            <a:lvl8pPr marL="2402540" indent="0">
              <a:buNone/>
              <a:defRPr sz="1500"/>
            </a:lvl8pPr>
            <a:lvl9pPr marL="274576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568" y="5366975"/>
            <a:ext cx="5486162" cy="805702"/>
          </a:xfrm>
        </p:spPr>
        <p:txBody>
          <a:bodyPr/>
          <a:lstStyle>
            <a:lvl1pPr marL="0" indent="0">
              <a:buNone/>
              <a:defRPr sz="1100"/>
            </a:lvl1pPr>
            <a:lvl2pPr marL="343220" indent="0">
              <a:buNone/>
              <a:defRPr sz="900"/>
            </a:lvl2pPr>
            <a:lvl3pPr marL="686440" indent="0">
              <a:buNone/>
              <a:defRPr sz="800"/>
            </a:lvl3pPr>
            <a:lvl4pPr marL="1029660" indent="0">
              <a:buNone/>
              <a:defRPr sz="700"/>
            </a:lvl4pPr>
            <a:lvl5pPr marL="1372880" indent="0">
              <a:buNone/>
              <a:defRPr sz="700"/>
            </a:lvl5pPr>
            <a:lvl6pPr marL="1716100" indent="0">
              <a:buNone/>
              <a:defRPr sz="700"/>
            </a:lvl6pPr>
            <a:lvl7pPr marL="2059320" indent="0">
              <a:buNone/>
              <a:defRPr sz="700"/>
            </a:lvl7pPr>
            <a:lvl8pPr marL="2402540" indent="0">
              <a:buNone/>
              <a:defRPr sz="700"/>
            </a:lvl8pPr>
            <a:lvl9pPr marL="2745760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69E8-CDE2-4522-9556-3BD3406A5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8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55D9-DFA0-4563-A247-ED554FC385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25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162" y="274130"/>
            <a:ext cx="2057162" cy="58520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677" y="274130"/>
            <a:ext cx="6057066" cy="58520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AEA6-05F6-49B8-9C08-572949747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D82EF-F9CA-4CEC-980C-CF90728D797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9283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237B-A0C3-43CA-9BEF-191E3B0E14E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572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0" indent="0">
              <a:buNone/>
              <a:defRPr sz="1500" b="1"/>
            </a:lvl2pPr>
            <a:lvl3pPr marL="685460" indent="0">
              <a:buNone/>
              <a:defRPr sz="1300" b="1"/>
            </a:lvl3pPr>
            <a:lvl4pPr marL="1028190" indent="0">
              <a:buNone/>
              <a:defRPr sz="1200" b="1"/>
            </a:lvl4pPr>
            <a:lvl5pPr marL="1370919" indent="0">
              <a:buNone/>
              <a:defRPr sz="1200" b="1"/>
            </a:lvl5pPr>
            <a:lvl6pPr marL="1713651" indent="0">
              <a:buNone/>
              <a:defRPr sz="1200" b="1"/>
            </a:lvl6pPr>
            <a:lvl7pPr marL="2056381" indent="0">
              <a:buNone/>
              <a:defRPr sz="1200" b="1"/>
            </a:lvl7pPr>
            <a:lvl8pPr marL="2399110" indent="0">
              <a:buNone/>
              <a:defRPr sz="1200" b="1"/>
            </a:lvl8pPr>
            <a:lvl9pPr marL="2741839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0" indent="0">
              <a:buNone/>
              <a:defRPr sz="1500" b="1"/>
            </a:lvl2pPr>
            <a:lvl3pPr marL="685460" indent="0">
              <a:buNone/>
              <a:defRPr sz="1300" b="1"/>
            </a:lvl3pPr>
            <a:lvl4pPr marL="1028190" indent="0">
              <a:buNone/>
              <a:defRPr sz="1200" b="1"/>
            </a:lvl4pPr>
            <a:lvl5pPr marL="1370919" indent="0">
              <a:buNone/>
              <a:defRPr sz="1200" b="1"/>
            </a:lvl5pPr>
            <a:lvl6pPr marL="1713651" indent="0">
              <a:buNone/>
              <a:defRPr sz="1200" b="1"/>
            </a:lvl6pPr>
            <a:lvl7pPr marL="2056381" indent="0">
              <a:buNone/>
              <a:defRPr sz="1200" b="1"/>
            </a:lvl7pPr>
            <a:lvl8pPr marL="2399110" indent="0">
              <a:buNone/>
              <a:defRPr sz="1200" b="1"/>
            </a:lvl8pPr>
            <a:lvl9pPr marL="2741839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B4BD-3845-4D44-A5C6-20BA87844FA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9672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6A37D-422C-4E90-8571-EB22B5F7312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365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F9492-7F03-453A-A762-6D68529D9BB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801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2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3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30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700"/>
            </a:lvl4pPr>
            <a:lvl5pPr marL="1370919" indent="0">
              <a:buNone/>
              <a:defRPr sz="700"/>
            </a:lvl5pPr>
            <a:lvl6pPr marL="1713651" indent="0">
              <a:buNone/>
              <a:defRPr sz="700"/>
            </a:lvl6pPr>
            <a:lvl7pPr marL="2056381" indent="0">
              <a:buNone/>
              <a:defRPr sz="700"/>
            </a:lvl7pPr>
            <a:lvl8pPr marL="2399110" indent="0">
              <a:buNone/>
              <a:defRPr sz="700"/>
            </a:lvl8pPr>
            <a:lvl9pPr marL="274183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ABE19-3A46-46F2-B7F8-7736E1C7F2D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5476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2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30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19" indent="0">
              <a:buNone/>
              <a:defRPr sz="1500"/>
            </a:lvl5pPr>
            <a:lvl6pPr marL="1713651" indent="0">
              <a:buNone/>
              <a:defRPr sz="1500"/>
            </a:lvl6pPr>
            <a:lvl7pPr marL="2056381" indent="0">
              <a:buNone/>
              <a:defRPr sz="1500"/>
            </a:lvl7pPr>
            <a:lvl8pPr marL="2399110" indent="0">
              <a:buNone/>
              <a:defRPr sz="1500"/>
            </a:lvl8pPr>
            <a:lvl9pPr marL="2741839" indent="0">
              <a:buNone/>
              <a:defRPr sz="15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3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30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700"/>
            </a:lvl4pPr>
            <a:lvl5pPr marL="1370919" indent="0">
              <a:buNone/>
              <a:defRPr sz="700"/>
            </a:lvl5pPr>
            <a:lvl6pPr marL="1713651" indent="0">
              <a:buNone/>
              <a:defRPr sz="700"/>
            </a:lvl6pPr>
            <a:lvl7pPr marL="2056381" indent="0">
              <a:buNone/>
              <a:defRPr sz="700"/>
            </a:lvl7pPr>
            <a:lvl8pPr marL="2399110" indent="0">
              <a:buNone/>
              <a:defRPr sz="700"/>
            </a:lvl8pPr>
            <a:lvl9pPr marL="2741839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68A3-8878-4780-BF6A-F466F7DC11A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7239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117" y="364711"/>
            <a:ext cx="7887773" cy="13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14" tIns="34307" rIns="68614" bIns="343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C" altLang="es-ES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117" y="1825943"/>
            <a:ext cx="7887773" cy="435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614" tIns="34307" rIns="68614" bIns="34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EC" alt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116" y="6356228"/>
            <a:ext cx="2058353" cy="364711"/>
          </a:xfrm>
          <a:prstGeom prst="rect">
            <a:avLst/>
          </a:prstGeom>
        </p:spPr>
        <p:txBody>
          <a:bodyPr vert="horz" lIns="68614" tIns="34307" rIns="68614" bIns="343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0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B36EAD-CFF4-4FEC-A190-984CD0B91CF3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91400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10/11/2019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535" y="6356228"/>
            <a:ext cx="3086934" cy="364711"/>
          </a:xfrm>
          <a:prstGeom prst="rect">
            <a:avLst/>
          </a:prstGeom>
        </p:spPr>
        <p:txBody>
          <a:bodyPr vert="horz" lIns="68614" tIns="34307" rIns="68614" bIns="3430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9140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533" y="6356228"/>
            <a:ext cx="2058354" cy="364711"/>
          </a:xfrm>
          <a:prstGeom prst="rect">
            <a:avLst/>
          </a:prstGeom>
        </p:spPr>
        <p:txBody>
          <a:bodyPr vert="horz" wrap="square" lIns="68614" tIns="34307" rIns="68614" bIns="34307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defTabSz="914009" eaLnBrk="0" fontAlgn="base" hangingPunct="0">
              <a:spcBef>
                <a:spcPct val="0"/>
              </a:spcBef>
              <a:spcAft>
                <a:spcPct val="0"/>
              </a:spcAft>
            </a:pPr>
            <a:fld id="{661C270F-723C-4F72-8BB8-0ECA27CDC912}" type="slidenum">
              <a:rPr lang="es-EC" altLang="es-ES" smtClean="0">
                <a:latin typeface="Arial" charset="0"/>
              </a:rPr>
              <a:pPr defTabSz="91400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C" altLang="es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3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95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95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2pPr>
      <a:lvl3pPr algn="l" defTabSz="68495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3pPr>
      <a:lvl4pPr algn="l" defTabSz="68495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4pPr>
      <a:lvl5pPr algn="l" defTabSz="68495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5pPr>
      <a:lvl6pPr marL="343073" algn="l" defTabSz="684956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6pPr>
      <a:lvl7pPr marL="686146" algn="l" defTabSz="684956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7pPr>
      <a:lvl8pPr marL="1029219" algn="l" defTabSz="684956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8pPr>
      <a:lvl9pPr marL="1372292" algn="l" defTabSz="684956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347" indent="-170347" algn="l" defTabSz="684956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19" indent="-170347" algn="l" defTabSz="684956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93" indent="-170347" algn="l" defTabSz="684956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74" indent="-170347" algn="l" defTabSz="684956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47" indent="-170347" algn="l" defTabSz="684956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15" indent="-171365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5" indent="-171365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5" indent="-171365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5" indent="-171365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0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19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1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81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10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39" algn="l" defTabSz="6854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677" y="274130"/>
            <a:ext cx="82286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45" tIns="40722" rIns="81445" bIns="407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C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77" y="1600677"/>
            <a:ext cx="8228647" cy="452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445" tIns="40722" rIns="81445" bIns="40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C" smtClean="0"/>
              <a:t>Haga clic para modificar el estilo de texto del patrón</a:t>
            </a:r>
          </a:p>
          <a:p>
            <a:pPr lvl="1"/>
            <a:r>
              <a:rPr lang="en-US" altLang="es-EC" smtClean="0"/>
              <a:t>Segundo nivel</a:t>
            </a:r>
          </a:p>
          <a:p>
            <a:pPr lvl="2"/>
            <a:r>
              <a:rPr lang="en-US" altLang="es-EC" smtClean="0"/>
              <a:t>Tercer nivel</a:t>
            </a:r>
          </a:p>
          <a:p>
            <a:pPr lvl="3"/>
            <a:r>
              <a:rPr lang="en-US" altLang="es-EC" smtClean="0"/>
              <a:t>Cuarto nivel</a:t>
            </a:r>
          </a:p>
          <a:p>
            <a:pPr lvl="4"/>
            <a:r>
              <a:rPr lang="en-US" altLang="es-EC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677" y="6245381"/>
            <a:ext cx="2133441" cy="4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45" tIns="40722" rIns="81445" bIns="4072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83" y="6245381"/>
            <a:ext cx="2896236" cy="4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45" tIns="40722" rIns="81445" bIns="407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83" y="6245381"/>
            <a:ext cx="2133441" cy="4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445" tIns="40722" rIns="81445" bIns="407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00DF36A-B331-47BC-BF5E-101B2307A5F8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514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14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1514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1514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1514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343220" algn="ctr" defTabSz="81514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686440" algn="ctr" defTabSz="81514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029660" algn="ctr" defTabSz="81514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372880" algn="ctr" defTabSz="815148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5084" indent="-305084" algn="l" defTabSz="81514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2605" indent="-256224" algn="l" defTabSz="81514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17743" indent="-202595" algn="l" defTabSz="81514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5317" indent="-204979" algn="l" defTabSz="815148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32890" indent="-203787" algn="l" defTabSz="81514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176110" indent="-203787" algn="l" defTabSz="81514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519330" indent="-203787" algn="l" defTabSz="81514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2862550" indent="-203787" algn="l" defTabSz="81514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205771" indent="-203787" algn="l" defTabSz="815148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tacoronte@yaho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rcid.org/0000-0001-7325-778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977" y="2929250"/>
            <a:ext cx="9120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err="1" smtClean="0"/>
              <a:t>Diplodomica</a:t>
            </a:r>
            <a:r>
              <a:rPr lang="es-ES" sz="2000" b="1" dirty="0" smtClean="0"/>
              <a:t> I. </a:t>
            </a:r>
            <a:r>
              <a:rPr lang="es-ES" sz="2000" b="1" dirty="0" err="1" smtClean="0"/>
              <a:t>Chemical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Composition</a:t>
            </a:r>
            <a:r>
              <a:rPr lang="es-ES" sz="2000" b="1" dirty="0" smtClean="0"/>
              <a:t> of repugnatorial </a:t>
            </a:r>
            <a:r>
              <a:rPr lang="es-ES" sz="2000" b="1" dirty="0" err="1" smtClean="0"/>
              <a:t>secretions</a:t>
            </a:r>
            <a:r>
              <a:rPr lang="es-ES" sz="2000" b="1" dirty="0" smtClean="0"/>
              <a:t> of Cuban </a:t>
            </a:r>
            <a:r>
              <a:rPr lang="es-ES" sz="2000" b="1" dirty="0" err="1" smtClean="0"/>
              <a:t>endemic</a:t>
            </a:r>
            <a:r>
              <a:rPr lang="es-ES" sz="2000" b="1" dirty="0" smtClean="0"/>
              <a:t> </a:t>
            </a:r>
          </a:p>
          <a:p>
            <a:pPr algn="ctr"/>
            <a:r>
              <a:rPr lang="es-ES" sz="2000" b="1" dirty="0" err="1" smtClean="0"/>
              <a:t>millipede</a:t>
            </a:r>
            <a:r>
              <a:rPr lang="es-ES" sz="2000" b="1" dirty="0" smtClean="0"/>
              <a:t> gen. </a:t>
            </a:r>
            <a:r>
              <a:rPr lang="es-ES" sz="2000" b="1" i="1" dirty="0" err="1" smtClean="0"/>
              <a:t>Rhinocricus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sp</a:t>
            </a:r>
            <a:r>
              <a:rPr lang="es-ES" sz="2000" b="1" dirty="0" smtClean="0"/>
              <a:t>. A case of </a:t>
            </a:r>
            <a:r>
              <a:rPr lang="es-ES" sz="2000" b="1" dirty="0" err="1" smtClean="0"/>
              <a:t>Applied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Chemical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Ecology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76"/>
            <a:ext cx="8928992" cy="221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449" y="2348880"/>
            <a:ext cx="927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Session</a:t>
            </a:r>
            <a:r>
              <a:rPr lang="es-ES" dirty="0" smtClean="0"/>
              <a:t>: </a:t>
            </a:r>
            <a:r>
              <a:rPr lang="en-US" dirty="0" smtClean="0"/>
              <a:t>Bioorganic, Medicinal and Natural Products Chemistry;  Submission ID: </a:t>
            </a:r>
            <a:r>
              <a:rPr lang="en-US" dirty="0" err="1" smtClean="0"/>
              <a:t>sciforum</a:t>
            </a:r>
            <a:r>
              <a:rPr lang="en-US" dirty="0" smtClean="0"/>
              <a:t> 028445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72920" y="3954175"/>
            <a:ext cx="64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Juan Enrique </a:t>
            </a:r>
            <a:r>
              <a:rPr lang="es-ES" b="1" dirty="0" err="1"/>
              <a:t>Tacoronte</a:t>
            </a:r>
            <a:r>
              <a:rPr lang="es-ES" b="1" dirty="0"/>
              <a:t> Morales</a:t>
            </a:r>
            <a:r>
              <a:rPr lang="es-ES" b="1" baseline="30000" dirty="0"/>
              <a:t>1*</a:t>
            </a:r>
            <a:r>
              <a:rPr lang="es-ES" b="1" dirty="0"/>
              <a:t>, </a:t>
            </a:r>
            <a:r>
              <a:rPr lang="es-ES" b="1" dirty="0" smtClean="0"/>
              <a:t>María </a:t>
            </a:r>
            <a:r>
              <a:rPr lang="es-ES" b="1" dirty="0"/>
              <a:t>Teresa Cabrera Pedroso</a:t>
            </a:r>
            <a:r>
              <a:rPr lang="es-ES" b="1" baseline="30000" dirty="0"/>
              <a:t>2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27493" y="4581128"/>
            <a:ext cx="867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1.-Technical </a:t>
            </a:r>
            <a:r>
              <a:rPr lang="es-ES" dirty="0" err="1" smtClean="0"/>
              <a:t>University</a:t>
            </a:r>
            <a:r>
              <a:rPr lang="es-ES" dirty="0" smtClean="0"/>
              <a:t> of Esmeraldas, UTELVT, </a:t>
            </a:r>
            <a:r>
              <a:rPr lang="es-ES" dirty="0" err="1" smtClean="0"/>
              <a:t>Faculty</a:t>
            </a:r>
            <a:r>
              <a:rPr lang="es-ES" dirty="0" smtClean="0"/>
              <a:t> of </a:t>
            </a:r>
            <a:r>
              <a:rPr lang="es-ES" dirty="0" err="1" smtClean="0"/>
              <a:t>Sciences</a:t>
            </a:r>
            <a:r>
              <a:rPr lang="es-ES" dirty="0" smtClean="0"/>
              <a:t> &amp; </a:t>
            </a:r>
            <a:r>
              <a:rPr lang="es-ES" dirty="0" err="1" smtClean="0"/>
              <a:t>Technology</a:t>
            </a:r>
            <a:r>
              <a:rPr lang="es-ES" dirty="0" smtClean="0"/>
              <a:t>, Ecuador</a:t>
            </a:r>
          </a:p>
          <a:p>
            <a:r>
              <a:rPr lang="es-ES" dirty="0" smtClean="0"/>
              <a:t>2.-Universidad de las Américas, Facultad de Ciencias de la Salud, UDLA-Park, Quito, Ecuador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195736" y="5661248"/>
            <a:ext cx="493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*.-</a:t>
            </a:r>
            <a:r>
              <a:rPr lang="es-ES" dirty="0" err="1" smtClean="0"/>
              <a:t>Corresponding</a:t>
            </a:r>
            <a:r>
              <a:rPr lang="es-ES" dirty="0" smtClean="0"/>
              <a:t> </a:t>
            </a:r>
            <a:r>
              <a:rPr lang="es-ES" dirty="0" err="1" smtClean="0"/>
              <a:t>author</a:t>
            </a:r>
            <a:r>
              <a:rPr lang="es-ES" dirty="0" smtClean="0"/>
              <a:t>: </a:t>
            </a:r>
            <a:r>
              <a:rPr lang="es-ES" b="1" dirty="0" smtClean="0">
                <a:hlinkClick r:id="rId3"/>
              </a:rPr>
              <a:t>jetacoronte@yahoo.com</a:t>
            </a:r>
            <a:endParaRPr lang="es-ES" b="1" dirty="0" smtClean="0"/>
          </a:p>
          <a:p>
            <a:r>
              <a:rPr lang="es-ES" dirty="0" smtClean="0"/>
              <a:t>     </a:t>
            </a:r>
            <a:r>
              <a:rPr lang="es-ES" dirty="0" err="1" smtClean="0"/>
              <a:t>Orcid</a:t>
            </a:r>
            <a:r>
              <a:rPr lang="es-ES" dirty="0" smtClean="0"/>
              <a:t>: </a:t>
            </a:r>
            <a:r>
              <a:rPr lang="en-US" b="1" u="sng" dirty="0">
                <a:hlinkClick r:id="rId4"/>
              </a:rPr>
              <a:t>https://orcid.org/0000-0001-7325-7788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30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45182" y="446123"/>
            <a:ext cx="8759027" cy="5289419"/>
            <a:chOff x="145182" y="446123"/>
            <a:chExt cx="8759027" cy="528941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82" y="2114991"/>
              <a:ext cx="8759027" cy="361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1" y="4711728"/>
              <a:ext cx="2818764" cy="1023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2 Grupo"/>
            <p:cNvGrpSpPr/>
            <p:nvPr/>
          </p:nvGrpSpPr>
          <p:grpSpPr>
            <a:xfrm>
              <a:off x="201204" y="446123"/>
              <a:ext cx="8703005" cy="4639061"/>
              <a:chOff x="201204" y="446123"/>
              <a:chExt cx="8713958" cy="4777512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839" y="858741"/>
                <a:ext cx="1980882" cy="163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0875" y="847179"/>
                <a:ext cx="1980882" cy="139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721" y="446123"/>
                <a:ext cx="2133441" cy="1682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97" y="4353572"/>
                <a:ext cx="1982074" cy="87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2362280" y="4788603"/>
                <a:ext cx="685324" cy="0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3314581" y="2242060"/>
                <a:ext cx="381397" cy="457677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 flipH="1">
                <a:off x="4496118" y="2129039"/>
                <a:ext cx="532765" cy="761602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 flipH="1">
                <a:off x="8022771" y="2129039"/>
                <a:ext cx="0" cy="1942655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  <p:pic>
            <p:nvPicPr>
              <p:cNvPr id="2063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204" y="2049836"/>
                <a:ext cx="1071488" cy="1370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 flipH="1" flipV="1">
                <a:off x="3851920" y="2735158"/>
                <a:ext cx="801524" cy="1976569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1248961" y="2666205"/>
                <a:ext cx="1143000" cy="532765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8644" tIns="34322" rIns="68644" bIns="34322"/>
              <a:lstStyle/>
              <a:p>
                <a:endParaRPr lang="es-ES"/>
              </a:p>
            </p:txBody>
          </p:sp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" y="5728730"/>
            <a:ext cx="9134103" cy="11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85582" y="76791"/>
            <a:ext cx="194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Graphical</a:t>
            </a:r>
            <a:r>
              <a:rPr lang="es-ES" b="1" dirty="0"/>
              <a:t> </a:t>
            </a:r>
            <a:r>
              <a:rPr lang="es-ES" b="1" dirty="0" err="1"/>
              <a:t>Abstract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2" y="6444750"/>
            <a:ext cx="2011016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8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6452055"/>
            <a:ext cx="2011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377107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750" dirty="0"/>
              <a:t>Analysis of the chemical composition of the ejaculated repugnatorial secretion of some  </a:t>
            </a:r>
            <a:r>
              <a:rPr lang="en-GB" sz="1750" dirty="0" smtClean="0"/>
              <a:t>populations </a:t>
            </a:r>
            <a:r>
              <a:rPr lang="en-GB" sz="1750" dirty="0"/>
              <a:t>of the Cuban endemic millipede </a:t>
            </a:r>
            <a:r>
              <a:rPr lang="en-GB" sz="1750" b="1" i="1" dirty="0" err="1"/>
              <a:t>Rhinocricus</a:t>
            </a:r>
            <a:r>
              <a:rPr lang="en-GB" sz="1750" b="1" i="1" dirty="0"/>
              <a:t> </a:t>
            </a:r>
            <a:r>
              <a:rPr lang="en-GB" sz="1750" dirty="0"/>
              <a:t>inhabiting in the western </a:t>
            </a:r>
            <a:r>
              <a:rPr lang="en-GB" sz="1750" dirty="0" smtClean="0"/>
              <a:t>eco-geographical </a:t>
            </a:r>
            <a:r>
              <a:rPr lang="en-GB" sz="1750" dirty="0"/>
              <a:t>region of the Cuban archipelago has been developed. During research has </a:t>
            </a:r>
            <a:r>
              <a:rPr lang="en-GB" sz="1750" dirty="0" smtClean="0"/>
              <a:t>been identified </a:t>
            </a:r>
            <a:r>
              <a:rPr lang="en-GB" sz="1750" dirty="0"/>
              <a:t>several </a:t>
            </a:r>
            <a:r>
              <a:rPr lang="en-GB" sz="1750" dirty="0" err="1"/>
              <a:t>quinonoids</a:t>
            </a:r>
            <a:r>
              <a:rPr lang="en-GB" sz="1750" dirty="0"/>
              <a:t> metabolites (</a:t>
            </a:r>
            <a:r>
              <a:rPr lang="en-GB" sz="1750" dirty="0" err="1"/>
              <a:t>quinones</a:t>
            </a:r>
            <a:r>
              <a:rPr lang="en-GB" sz="1750" dirty="0"/>
              <a:t> and phenols natural products) as an active </a:t>
            </a:r>
            <a:r>
              <a:rPr lang="en-GB" sz="1750" dirty="0" smtClean="0"/>
              <a:t>components</a:t>
            </a:r>
            <a:r>
              <a:rPr lang="en-GB" sz="1750" dirty="0"/>
              <a:t>. </a:t>
            </a:r>
            <a:r>
              <a:rPr lang="en-GB" sz="1750" dirty="0" smtClean="0"/>
              <a:t>Many </a:t>
            </a:r>
            <a:r>
              <a:rPr lang="en-GB" sz="1750" dirty="0"/>
              <a:t>species of millipedes (</a:t>
            </a:r>
            <a:r>
              <a:rPr lang="en-GB" sz="1750" dirty="0" err="1"/>
              <a:t>Diplopoda</a:t>
            </a:r>
            <a:r>
              <a:rPr lang="en-GB" sz="1750" dirty="0"/>
              <a:t>) respond to disturbance by coiling up into a </a:t>
            </a:r>
            <a:r>
              <a:rPr lang="en-GB" sz="1750" dirty="0" smtClean="0"/>
              <a:t>tight </a:t>
            </a:r>
            <a:r>
              <a:rPr lang="en-GB" sz="1750" dirty="0"/>
              <a:t>spiral keeping the head in the centre and ejecting, if further disturbed as defensive strategy, </a:t>
            </a:r>
            <a:r>
              <a:rPr lang="en-GB" sz="1750" dirty="0" smtClean="0"/>
              <a:t>a </a:t>
            </a:r>
            <a:r>
              <a:rPr lang="en-GB" sz="1750" dirty="0"/>
              <a:t>noxious, topically irritant, with variable composition, fluid, being highly toxic an even </a:t>
            </a:r>
            <a:r>
              <a:rPr lang="en-GB" sz="1750" dirty="0" smtClean="0"/>
              <a:t>cytotoxic.</a:t>
            </a:r>
            <a:r>
              <a:rPr lang="es-ES" sz="1750" dirty="0" smtClean="0"/>
              <a:t> </a:t>
            </a:r>
            <a:r>
              <a:rPr lang="en-GB" sz="1750" dirty="0" smtClean="0"/>
              <a:t>In </a:t>
            </a:r>
            <a:r>
              <a:rPr lang="en-GB" sz="1750" dirty="0"/>
              <a:t>the defensive secretions of millipedes have been identified hydrocyanic acid, esters, acids, </a:t>
            </a:r>
            <a:r>
              <a:rPr lang="en-GB" sz="1750" dirty="0" smtClean="0"/>
              <a:t>aldehydes</a:t>
            </a:r>
            <a:r>
              <a:rPr lang="en-GB" sz="1750" dirty="0"/>
              <a:t>, </a:t>
            </a:r>
            <a:r>
              <a:rPr lang="en-GB" sz="1750" dirty="0" err="1"/>
              <a:t>terpenoids</a:t>
            </a:r>
            <a:r>
              <a:rPr lang="en-GB" sz="1750" dirty="0"/>
              <a:t>, cyanogenic compounds, phenols, 1,4-benzoquinones, </a:t>
            </a:r>
            <a:r>
              <a:rPr lang="en-GB" sz="1750" dirty="0" err="1"/>
              <a:t>quinazolines</a:t>
            </a:r>
            <a:r>
              <a:rPr lang="en-GB" sz="1750" dirty="0"/>
              <a:t>,  </a:t>
            </a:r>
            <a:r>
              <a:rPr lang="en-GB" sz="1750" dirty="0" smtClean="0"/>
              <a:t>alkaloids</a:t>
            </a:r>
            <a:r>
              <a:rPr lang="en-GB" sz="1750" dirty="0"/>
              <a:t>, aromatic nitriles, and amino-nitro compounds. The most frequently detected are s</a:t>
            </a:r>
            <a:r>
              <a:rPr lang="en-GB" sz="1750" dirty="0" smtClean="0"/>
              <a:t>ubstituted </a:t>
            </a:r>
            <a:r>
              <a:rPr lang="en-GB" sz="1750" dirty="0" err="1"/>
              <a:t>quinonoids</a:t>
            </a:r>
            <a:r>
              <a:rPr lang="en-GB" sz="1750" dirty="0"/>
              <a:t> </a:t>
            </a:r>
            <a:r>
              <a:rPr lang="en-GB" sz="1750" dirty="0" smtClean="0"/>
              <a:t> (</a:t>
            </a:r>
            <a:r>
              <a:rPr lang="en-GB" sz="1750" dirty="0"/>
              <a:t>phenols and 1,4-benzoquinones). </a:t>
            </a:r>
            <a:r>
              <a:rPr lang="es-ES" sz="1750" dirty="0" smtClean="0"/>
              <a:t> </a:t>
            </a:r>
            <a:r>
              <a:rPr lang="en-GB" sz="1750" dirty="0" smtClean="0"/>
              <a:t>Some </a:t>
            </a:r>
            <a:r>
              <a:rPr lang="en-GB" sz="1750" dirty="0"/>
              <a:t>individuals (males) gathered  </a:t>
            </a:r>
            <a:r>
              <a:rPr lang="en-GB" sz="1750" dirty="0" smtClean="0"/>
              <a:t>from </a:t>
            </a:r>
            <a:r>
              <a:rPr lang="en-GB" sz="1750" dirty="0"/>
              <a:t>raked forest soil at the edge of the tropical forest, in some cases in typical </a:t>
            </a:r>
            <a:r>
              <a:rPr lang="en-GB" sz="1750" dirty="0" err="1"/>
              <a:t>carst</a:t>
            </a:r>
            <a:r>
              <a:rPr lang="en-GB" sz="1750" dirty="0"/>
              <a:t> region, were </a:t>
            </a:r>
            <a:r>
              <a:rPr lang="en-GB" sz="1750" dirty="0" smtClean="0"/>
              <a:t>collected.  850 </a:t>
            </a:r>
            <a:r>
              <a:rPr lang="en-GB" sz="1750" dirty="0" err="1"/>
              <a:t>μg</a:t>
            </a:r>
            <a:r>
              <a:rPr lang="en-GB" sz="1750" dirty="0"/>
              <a:t> of a deep brown-red secretion obtained by means of glass </a:t>
            </a:r>
            <a:r>
              <a:rPr lang="en-GB" sz="1750" dirty="0" smtClean="0"/>
              <a:t>capillary from </a:t>
            </a:r>
            <a:r>
              <a:rPr lang="en-GB" sz="1750" dirty="0"/>
              <a:t>the individual studied, </a:t>
            </a:r>
            <a:r>
              <a:rPr lang="en-GB" sz="1750" dirty="0" smtClean="0"/>
              <a:t>were </a:t>
            </a:r>
            <a:r>
              <a:rPr lang="en-GB" sz="1750" dirty="0"/>
              <a:t>directly introduced into analytical instrumental (GC-MS and </a:t>
            </a:r>
            <a:r>
              <a:rPr lang="en-GB" sz="1750" dirty="0" smtClean="0"/>
              <a:t>FTIR).</a:t>
            </a:r>
            <a:r>
              <a:rPr lang="es-ES" sz="1750" dirty="0" smtClean="0"/>
              <a:t> </a:t>
            </a:r>
            <a:r>
              <a:rPr lang="en-GB" sz="1750" dirty="0" smtClean="0"/>
              <a:t>The </a:t>
            </a:r>
            <a:r>
              <a:rPr lang="en-GB" sz="1750" dirty="0"/>
              <a:t>analysis of FTIR spectrum and </a:t>
            </a:r>
            <a:r>
              <a:rPr lang="en-GB" sz="1750" dirty="0" smtClean="0"/>
              <a:t>GC-MS </a:t>
            </a:r>
            <a:r>
              <a:rPr lang="en-GB" sz="1750" dirty="0"/>
              <a:t>spectrum show that the main components of secretions  </a:t>
            </a:r>
            <a:r>
              <a:rPr lang="en-GB" sz="1750" dirty="0" smtClean="0"/>
              <a:t>are </a:t>
            </a:r>
            <a:r>
              <a:rPr lang="en-GB" sz="1750" dirty="0"/>
              <a:t>substituted </a:t>
            </a:r>
            <a:r>
              <a:rPr lang="en-GB" sz="1750" dirty="0" err="1"/>
              <a:t>hydroquinones</a:t>
            </a:r>
            <a:r>
              <a:rPr lang="en-GB" sz="1750" dirty="0"/>
              <a:t>, substituted </a:t>
            </a:r>
            <a:r>
              <a:rPr lang="en-GB" sz="1750" dirty="0" smtClean="0"/>
              <a:t>1,4 benzoquinones </a:t>
            </a:r>
            <a:r>
              <a:rPr lang="en-GB" sz="1750" dirty="0"/>
              <a:t>and </a:t>
            </a:r>
            <a:r>
              <a:rPr lang="en-GB" sz="1750" dirty="0" smtClean="0"/>
              <a:t>aldehydes. The </a:t>
            </a:r>
            <a:r>
              <a:rPr lang="en-GB" sz="1750" dirty="0"/>
              <a:t>biological  </a:t>
            </a:r>
            <a:r>
              <a:rPr lang="en-GB" sz="1750" dirty="0" smtClean="0"/>
              <a:t>effects </a:t>
            </a:r>
            <a:r>
              <a:rPr lang="en-GB" sz="1750" dirty="0"/>
              <a:t>of these defensive secretions were evaluated </a:t>
            </a:r>
            <a:r>
              <a:rPr lang="en-GB" sz="1750" dirty="0" smtClean="0"/>
              <a:t>on pathogenic </a:t>
            </a:r>
            <a:r>
              <a:rPr lang="en-GB" sz="1750" dirty="0"/>
              <a:t>microorganisms. </a:t>
            </a:r>
            <a:r>
              <a:rPr lang="en-GB" sz="1750" dirty="0" smtClean="0"/>
              <a:t>The results showed </a:t>
            </a:r>
            <a:r>
              <a:rPr lang="en-GB" sz="1750" dirty="0"/>
              <a:t>a </a:t>
            </a:r>
            <a:r>
              <a:rPr lang="en-GB" sz="1750" dirty="0" smtClean="0"/>
              <a:t>very </a:t>
            </a:r>
            <a:r>
              <a:rPr lang="en-GB" sz="1750" dirty="0"/>
              <a:t>interesting antimicrobial action. </a:t>
            </a:r>
            <a:r>
              <a:rPr lang="en-GB" sz="1750" dirty="0" smtClean="0"/>
              <a:t>The </a:t>
            </a:r>
            <a:r>
              <a:rPr lang="en-GB" sz="1750" dirty="0"/>
              <a:t>ecological and evolutionary significance of chemical differentiation in millipedes populations are under study</a:t>
            </a:r>
            <a:r>
              <a:rPr lang="en-GB" sz="1750" dirty="0" smtClean="0"/>
              <a:t>.</a:t>
            </a:r>
          </a:p>
          <a:p>
            <a:pPr algn="just"/>
            <a:r>
              <a:rPr lang="en-GB" sz="1750" b="1" i="1" dirty="0" smtClean="0"/>
              <a:t>Keywords: </a:t>
            </a:r>
            <a:r>
              <a:rPr lang="en-GB" sz="1600" dirty="0"/>
              <a:t>chemical composition, defensive secretion, millipede, chemical ecology</a:t>
            </a:r>
            <a:endParaRPr lang="es-ES" sz="1750" b="1" i="1" dirty="0"/>
          </a:p>
        </p:txBody>
      </p:sp>
      <p:sp>
        <p:nvSpPr>
          <p:cNvPr id="4" name="3 Rectángulo"/>
          <p:cNvSpPr/>
          <p:nvPr/>
        </p:nvSpPr>
        <p:spPr>
          <a:xfrm>
            <a:off x="107504" y="7775"/>
            <a:ext cx="104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Abstract</a:t>
            </a:r>
            <a:r>
              <a:rPr lang="es-ES" b="1" dirty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32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144000" cy="8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6440006"/>
            <a:ext cx="2011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752" y="541797"/>
            <a:ext cx="9036496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 err="1">
                <a:ea typeface="Calibri"/>
                <a:cs typeface="Times New Roman"/>
              </a:rPr>
              <a:t>Advances</a:t>
            </a:r>
            <a:r>
              <a:rPr lang="es-ES" dirty="0">
                <a:ea typeface="Calibri"/>
                <a:cs typeface="Times New Roman"/>
              </a:rPr>
              <a:t> in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chemistry</a:t>
            </a:r>
            <a:r>
              <a:rPr lang="es-ES" dirty="0">
                <a:ea typeface="Calibri"/>
                <a:cs typeface="Times New Roman"/>
              </a:rPr>
              <a:t> of natural </a:t>
            </a:r>
            <a:r>
              <a:rPr lang="es-ES" dirty="0" err="1">
                <a:ea typeface="Calibri"/>
                <a:cs typeface="Times New Roman"/>
              </a:rPr>
              <a:t>products</a:t>
            </a:r>
            <a:r>
              <a:rPr lang="es-ES" dirty="0">
                <a:ea typeface="Calibri"/>
                <a:cs typeface="Times New Roman"/>
              </a:rPr>
              <a:t>, </a:t>
            </a:r>
            <a:r>
              <a:rPr lang="es-ES" dirty="0" err="1">
                <a:ea typeface="Calibri"/>
                <a:cs typeface="Times New Roman"/>
              </a:rPr>
              <a:t>chemical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 smtClean="0">
                <a:ea typeface="Calibri"/>
                <a:cs typeface="Times New Roman"/>
              </a:rPr>
              <a:t>ecology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 smtClean="0">
                <a:ea typeface="Calibri"/>
                <a:cs typeface="Times New Roman"/>
              </a:rPr>
              <a:t>via</a:t>
            </a:r>
            <a:r>
              <a:rPr lang="es-ES" dirty="0" smtClean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metabolomics</a:t>
            </a:r>
            <a:r>
              <a:rPr lang="es-ES" dirty="0">
                <a:ea typeface="Calibri"/>
                <a:cs typeface="Times New Roman"/>
              </a:rPr>
              <a:t> and </a:t>
            </a:r>
            <a:r>
              <a:rPr lang="es-ES" dirty="0" err="1">
                <a:ea typeface="Calibri"/>
                <a:cs typeface="Times New Roman"/>
              </a:rPr>
              <a:t>chemogenomics</a:t>
            </a:r>
            <a:r>
              <a:rPr lang="es-ES" dirty="0">
                <a:ea typeface="Calibri"/>
                <a:cs typeface="Times New Roman"/>
              </a:rPr>
              <a:t>, </a:t>
            </a:r>
            <a:r>
              <a:rPr lang="es-ES" dirty="0" err="1">
                <a:ea typeface="Calibri"/>
                <a:cs typeface="Times New Roman"/>
              </a:rPr>
              <a:t>offer</a:t>
            </a:r>
            <a:r>
              <a:rPr lang="es-ES" dirty="0">
                <a:ea typeface="Calibri"/>
                <a:cs typeface="Times New Roman"/>
              </a:rPr>
              <a:t> new </a:t>
            </a:r>
            <a:r>
              <a:rPr lang="es-ES" dirty="0" err="1">
                <a:ea typeface="Calibri"/>
                <a:cs typeface="Times New Roman"/>
              </a:rPr>
              <a:t>opportunities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for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bioprospecting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biodiversity</a:t>
            </a:r>
            <a:r>
              <a:rPr lang="es-ES" dirty="0">
                <a:ea typeface="Calibri"/>
                <a:cs typeface="Times New Roman"/>
              </a:rPr>
              <a:t> in </a:t>
            </a:r>
            <a:r>
              <a:rPr lang="es-ES" dirty="0" err="1">
                <a:ea typeface="Calibri"/>
                <a:cs typeface="Times New Roman"/>
              </a:rPr>
              <a:t>searching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for</a:t>
            </a:r>
            <a:r>
              <a:rPr lang="es-ES" dirty="0">
                <a:ea typeface="Calibri"/>
                <a:cs typeface="Times New Roman"/>
              </a:rPr>
              <a:t> new molecular </a:t>
            </a:r>
            <a:r>
              <a:rPr lang="es-ES" dirty="0" err="1">
                <a:ea typeface="Calibri"/>
                <a:cs typeface="Times New Roman"/>
              </a:rPr>
              <a:t>entities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with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potential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bioactivity</a:t>
            </a:r>
            <a:r>
              <a:rPr lang="es-ES" dirty="0">
                <a:ea typeface="Calibri"/>
                <a:cs typeface="Times New Roman"/>
              </a:rPr>
              <a:t> and industrial </a:t>
            </a:r>
            <a:r>
              <a:rPr lang="es-ES" dirty="0" err="1" smtClean="0">
                <a:ea typeface="Calibri"/>
                <a:cs typeface="Times New Roman"/>
              </a:rPr>
              <a:t>applications</a:t>
            </a:r>
            <a:r>
              <a:rPr lang="es-ES" dirty="0" smtClean="0">
                <a:ea typeface="Calibri"/>
                <a:cs typeface="Times New Roman"/>
              </a:rPr>
              <a:t>, </a:t>
            </a:r>
            <a:r>
              <a:rPr lang="es-ES" dirty="0" err="1">
                <a:ea typeface="Calibri"/>
                <a:cs typeface="Times New Roman"/>
              </a:rPr>
              <a:t>starting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from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minimum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quantities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biological</a:t>
            </a:r>
            <a:r>
              <a:rPr lang="es-ES" dirty="0">
                <a:ea typeface="Calibri"/>
                <a:cs typeface="Times New Roman"/>
              </a:rPr>
              <a:t> material.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biodiversity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(</a:t>
            </a:r>
            <a:r>
              <a:rPr lang="es-ES" dirty="0" err="1">
                <a:ea typeface="Calibri"/>
                <a:cs typeface="Times New Roman"/>
              </a:rPr>
              <a:t>edaphic</a:t>
            </a:r>
            <a:r>
              <a:rPr lang="es-ES" dirty="0">
                <a:ea typeface="Calibri"/>
                <a:cs typeface="Times New Roman"/>
              </a:rPr>
              <a:t>) fauna of </a:t>
            </a:r>
            <a:r>
              <a:rPr lang="es-ES" dirty="0" err="1">
                <a:ea typeface="Calibri"/>
                <a:cs typeface="Times New Roman"/>
              </a:rPr>
              <a:t>terrestrial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invertebrates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Cuban </a:t>
            </a:r>
            <a:r>
              <a:rPr lang="es-ES" dirty="0" err="1">
                <a:ea typeface="Calibri"/>
                <a:cs typeface="Times New Roman"/>
              </a:rPr>
              <a:t>archipelago</a:t>
            </a:r>
            <a:r>
              <a:rPr lang="es-ES" dirty="0">
                <a:ea typeface="Calibri"/>
                <a:cs typeface="Times New Roman"/>
              </a:rPr>
              <a:t> has </a:t>
            </a:r>
            <a:r>
              <a:rPr lang="es-ES" dirty="0" err="1">
                <a:ea typeface="Calibri"/>
                <a:cs typeface="Times New Roman"/>
              </a:rPr>
              <a:t>not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been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satisfactorily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chemo-prospected</a:t>
            </a:r>
            <a:r>
              <a:rPr lang="es-ES" dirty="0">
                <a:ea typeface="Calibri"/>
                <a:cs typeface="Times New Roman"/>
              </a:rPr>
              <a:t>;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efforts</a:t>
            </a:r>
            <a:r>
              <a:rPr lang="es-ES" dirty="0">
                <a:ea typeface="Calibri"/>
                <a:cs typeface="Times New Roman"/>
              </a:rPr>
              <a:t>, </a:t>
            </a:r>
            <a:r>
              <a:rPr lang="es-ES" dirty="0" err="1">
                <a:ea typeface="Calibri"/>
                <a:cs typeface="Times New Roman"/>
              </a:rPr>
              <a:t>presented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here</a:t>
            </a:r>
            <a:r>
              <a:rPr lang="es-ES" dirty="0">
                <a:ea typeface="Calibri"/>
                <a:cs typeface="Times New Roman"/>
              </a:rPr>
              <a:t>, are </a:t>
            </a:r>
            <a:r>
              <a:rPr lang="es-ES" dirty="0" err="1">
                <a:ea typeface="Calibri"/>
                <a:cs typeface="Times New Roman"/>
              </a:rPr>
              <a:t>oriented</a:t>
            </a:r>
            <a:r>
              <a:rPr lang="es-ES" dirty="0">
                <a:ea typeface="Calibri"/>
                <a:cs typeface="Times New Roman"/>
              </a:rPr>
              <a:t> to </a:t>
            </a:r>
            <a:r>
              <a:rPr lang="es-ES" dirty="0" err="1">
                <a:ea typeface="Calibri"/>
                <a:cs typeface="Times New Roman"/>
              </a:rPr>
              <a:t>the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isolation</a:t>
            </a:r>
            <a:r>
              <a:rPr lang="es-ES" dirty="0">
                <a:ea typeface="Calibri"/>
                <a:cs typeface="Times New Roman"/>
              </a:rPr>
              <a:t> and </a:t>
            </a:r>
            <a:r>
              <a:rPr lang="es-ES" dirty="0" err="1">
                <a:ea typeface="Calibri"/>
                <a:cs typeface="Times New Roman"/>
              </a:rPr>
              <a:t>strategic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development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leading</a:t>
            </a:r>
            <a:r>
              <a:rPr lang="es-ES" dirty="0">
                <a:ea typeface="Calibri"/>
                <a:cs typeface="Times New Roman"/>
              </a:rPr>
              <a:t> molecular </a:t>
            </a:r>
            <a:r>
              <a:rPr lang="es-ES" dirty="0" err="1">
                <a:ea typeface="Calibri"/>
                <a:cs typeface="Times New Roman"/>
              </a:rPr>
              <a:t>systems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based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on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secondary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metabolites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that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would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constitute</a:t>
            </a:r>
            <a:r>
              <a:rPr lang="es-ES" dirty="0">
                <a:ea typeface="Calibri"/>
                <a:cs typeface="Times New Roman"/>
              </a:rPr>
              <a:t> a new </a:t>
            </a:r>
            <a:r>
              <a:rPr lang="es-ES" dirty="0" err="1">
                <a:ea typeface="Calibri"/>
                <a:cs typeface="Times New Roman"/>
              </a:rPr>
              <a:t>potential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pharmacological</a:t>
            </a:r>
            <a:r>
              <a:rPr lang="es-ES" dirty="0">
                <a:ea typeface="Calibri"/>
                <a:cs typeface="Times New Roman"/>
              </a:rPr>
              <a:t>, </a:t>
            </a:r>
            <a:r>
              <a:rPr lang="es-ES" dirty="0" err="1">
                <a:ea typeface="Calibri"/>
                <a:cs typeface="Times New Roman"/>
              </a:rPr>
              <a:t>agrochemical</a:t>
            </a:r>
            <a:r>
              <a:rPr lang="es-ES" dirty="0">
                <a:ea typeface="Calibri"/>
                <a:cs typeface="Times New Roman"/>
              </a:rPr>
              <a:t> and </a:t>
            </a:r>
            <a:r>
              <a:rPr lang="es-ES" dirty="0" err="1">
                <a:ea typeface="Calibri"/>
                <a:cs typeface="Times New Roman"/>
              </a:rPr>
              <a:t>structural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entities</a:t>
            </a:r>
            <a:r>
              <a:rPr lang="es-ES" dirty="0">
                <a:ea typeface="Calibri"/>
                <a:cs typeface="Times New Roman"/>
              </a:rPr>
              <a:t> ( NEF + NEA + NEE). </a:t>
            </a:r>
            <a:r>
              <a:rPr lang="es-ES" dirty="0" err="1">
                <a:ea typeface="Calibri"/>
                <a:cs typeface="Times New Roman"/>
              </a:rPr>
              <a:t>There</a:t>
            </a:r>
            <a:r>
              <a:rPr lang="es-ES" dirty="0">
                <a:ea typeface="Calibri"/>
                <a:cs typeface="Times New Roman"/>
              </a:rPr>
              <a:t> are no </a:t>
            </a:r>
            <a:r>
              <a:rPr lang="es-ES" dirty="0" err="1">
                <a:ea typeface="Calibri"/>
                <a:cs typeface="Times New Roman"/>
              </a:rPr>
              <a:t>reports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detailing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chemical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ecology</a:t>
            </a:r>
            <a:r>
              <a:rPr lang="es-ES" dirty="0">
                <a:ea typeface="Calibri"/>
                <a:cs typeface="Times New Roman"/>
              </a:rPr>
              <a:t> and </a:t>
            </a:r>
            <a:r>
              <a:rPr lang="es-ES" dirty="0" err="1">
                <a:ea typeface="Calibri"/>
                <a:cs typeface="Times New Roman"/>
              </a:rPr>
              <a:t>structural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aspects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defensive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secretions</a:t>
            </a:r>
            <a:r>
              <a:rPr lang="es-ES" dirty="0">
                <a:ea typeface="Calibri"/>
                <a:cs typeface="Times New Roman"/>
              </a:rPr>
              <a:t> of </a:t>
            </a:r>
            <a:r>
              <a:rPr lang="es-ES" dirty="0" err="1">
                <a:ea typeface="Calibri"/>
                <a:cs typeface="Times New Roman"/>
              </a:rPr>
              <a:t>Millipedes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inhabiting</a:t>
            </a:r>
            <a:r>
              <a:rPr lang="es-ES" dirty="0">
                <a:ea typeface="Calibri"/>
                <a:cs typeface="Times New Roman"/>
              </a:rPr>
              <a:t> in </a:t>
            </a:r>
            <a:r>
              <a:rPr lang="es-ES" dirty="0" err="1">
                <a:ea typeface="Calibri"/>
                <a:cs typeface="Times New Roman"/>
              </a:rPr>
              <a:t>different</a:t>
            </a:r>
            <a:r>
              <a:rPr lang="es-ES" dirty="0">
                <a:ea typeface="Calibri"/>
                <a:cs typeface="Times New Roman"/>
              </a:rPr>
              <a:t> eco-</a:t>
            </a:r>
            <a:r>
              <a:rPr lang="es-ES" dirty="0" err="1">
                <a:ea typeface="Calibri"/>
                <a:cs typeface="Times New Roman"/>
              </a:rPr>
              <a:t>geographical</a:t>
            </a:r>
            <a:r>
              <a:rPr lang="es-ES" dirty="0">
                <a:ea typeface="Calibri"/>
                <a:cs typeface="Times New Roman"/>
              </a:rPr>
              <a:t> </a:t>
            </a:r>
            <a:r>
              <a:rPr lang="es-ES" dirty="0" err="1">
                <a:ea typeface="Calibri"/>
                <a:cs typeface="Times New Roman"/>
              </a:rPr>
              <a:t>regions</a:t>
            </a:r>
            <a:r>
              <a:rPr lang="es-ES" dirty="0">
                <a:ea typeface="Calibri"/>
                <a:cs typeface="Times New Roman"/>
              </a:rPr>
              <a:t> of Cuban tropical </a:t>
            </a:r>
            <a:r>
              <a:rPr lang="es-ES" dirty="0" err="1" smtClean="0">
                <a:ea typeface="Calibri"/>
                <a:cs typeface="Times New Roman"/>
              </a:rPr>
              <a:t>archipelago</a:t>
            </a:r>
            <a:r>
              <a:rPr lang="es-ES" dirty="0" smtClean="0">
                <a:ea typeface="Calibri"/>
                <a:cs typeface="Times New Roman"/>
              </a:rPr>
              <a:t> (1,2).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dirty="0">
              <a:ea typeface="Calibri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47990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I</a:t>
            </a:r>
            <a:r>
              <a:rPr lang="es-ES" b="1" dirty="0" err="1" smtClean="0"/>
              <a:t>ntroduction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70520" y="3840120"/>
            <a:ext cx="8838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/>
              <a:t>1.-</a:t>
            </a:r>
            <a:r>
              <a:rPr lang="es-ES_tradnl" sz="1600" dirty="0" smtClean="0"/>
              <a:t>Tacoronte J., </a:t>
            </a:r>
            <a:r>
              <a:rPr lang="es-ES_tradnl" sz="1600" i="1" dirty="0"/>
              <a:t>et al</a:t>
            </a:r>
            <a:r>
              <a:rPr lang="es-ES_tradnl" sz="1600" dirty="0"/>
              <a:t>. Una </a:t>
            </a:r>
            <a:r>
              <a:rPr lang="es-ES_tradnl" sz="1600" dirty="0" err="1"/>
              <a:t>benzoquinona</a:t>
            </a:r>
            <a:r>
              <a:rPr lang="es-ES_tradnl" sz="1600" dirty="0"/>
              <a:t> natural aislada de secreciones defensivas de un milípedo cubano endémico (2005). Revista CNIC. Ciencias Químicas Vol. 36, n.2, </a:t>
            </a:r>
            <a:r>
              <a:rPr lang="es-ES_tradnl" sz="1600" dirty="0" smtClean="0"/>
              <a:t>pag.115-116</a:t>
            </a:r>
          </a:p>
          <a:p>
            <a:r>
              <a:rPr lang="es-ES_tradnl" sz="1600" b="1" dirty="0" smtClean="0"/>
              <a:t>2.-</a:t>
            </a:r>
            <a:r>
              <a:rPr lang="es-EC" sz="1600" dirty="0" err="1"/>
              <a:t>Tacoronte</a:t>
            </a:r>
            <a:r>
              <a:rPr lang="es-EC" sz="1600" dirty="0"/>
              <a:t> J., Cabrera Pedroso, </a:t>
            </a:r>
            <a:r>
              <a:rPr lang="es-EC" sz="1600" dirty="0" smtClean="0"/>
              <a:t>M.T. (2018) Secreciones </a:t>
            </a:r>
            <a:r>
              <a:rPr lang="es-EC" sz="1600" dirty="0"/>
              <a:t>defensivas de invertebrados terrestres. Ecología química aplicada. Perspectiva molecular y </a:t>
            </a:r>
            <a:r>
              <a:rPr lang="es-EC" sz="1600" dirty="0" err="1"/>
              <a:t>ecosustentable</a:t>
            </a:r>
            <a:r>
              <a:rPr lang="es-EC" sz="1600" dirty="0"/>
              <a:t> de la biodiversidad ecuatoriana. </a:t>
            </a:r>
            <a:r>
              <a:rPr lang="es-ES" sz="1600" dirty="0"/>
              <a:t>Capítulo de libro </a:t>
            </a:r>
            <a:r>
              <a:rPr lang="es-ES" sz="1600" i="1" dirty="0"/>
              <a:t>Un Espacio para la Ciencia</a:t>
            </a:r>
            <a:r>
              <a:rPr lang="es-ES" sz="1600" dirty="0"/>
              <a:t> </a:t>
            </a:r>
            <a:r>
              <a:rPr lang="es-ES" sz="1600" dirty="0" err="1"/>
              <a:t>Vol</a:t>
            </a:r>
            <a:r>
              <a:rPr lang="es-ES" sz="1600" dirty="0"/>
              <a:t> 1, N.1. Cap.2 </a:t>
            </a:r>
            <a:r>
              <a:rPr lang="es-ES" sz="1600" dirty="0" err="1"/>
              <a:t>Pag</a:t>
            </a:r>
            <a:r>
              <a:rPr lang="es-ES" sz="1600" dirty="0"/>
              <a:t>. 51-100. ISSN </a:t>
            </a:r>
            <a:r>
              <a:rPr lang="es-ES" sz="1600" dirty="0" smtClean="0"/>
              <a:t>2631-2689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4353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7000551" y="451488"/>
            <a:ext cx="2017674" cy="7212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11560" y="2117328"/>
            <a:ext cx="1984902" cy="10310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3488692" y="332656"/>
            <a:ext cx="196971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BIOMASS</a:t>
            </a:r>
          </a:p>
          <a:p>
            <a:pPr algn="ctr"/>
            <a:r>
              <a:rPr lang="es-ES" b="1" dirty="0" smtClean="0"/>
              <a:t>(</a:t>
            </a:r>
            <a:r>
              <a:rPr lang="es-ES" b="1" dirty="0" err="1" smtClean="0"/>
              <a:t>male</a:t>
            </a:r>
            <a:r>
              <a:rPr lang="es-ES" b="1" dirty="0" smtClean="0"/>
              <a:t> </a:t>
            </a:r>
            <a:r>
              <a:rPr lang="es-ES" b="1" dirty="0" err="1" smtClean="0"/>
              <a:t>millipede</a:t>
            </a:r>
            <a:r>
              <a:rPr lang="es-ES" b="1" dirty="0" smtClean="0"/>
              <a:t>)</a:t>
            </a:r>
            <a:endParaRPr lang="es-EC" b="1" dirty="0"/>
          </a:p>
        </p:txBody>
      </p:sp>
      <p:sp>
        <p:nvSpPr>
          <p:cNvPr id="74" name="73 Rectángulo"/>
          <p:cNvSpPr/>
          <p:nvPr/>
        </p:nvSpPr>
        <p:spPr>
          <a:xfrm>
            <a:off x="1003866" y="4790975"/>
            <a:ext cx="1368153" cy="4136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Filtre (0,45 µm)</a:t>
            </a:r>
            <a:endParaRPr lang="es-EC" sz="1400" dirty="0"/>
          </a:p>
        </p:txBody>
      </p:sp>
      <p:sp>
        <p:nvSpPr>
          <p:cNvPr id="75" name="74 Rectángulo"/>
          <p:cNvSpPr/>
          <p:nvPr/>
        </p:nvSpPr>
        <p:spPr>
          <a:xfrm>
            <a:off x="554154" y="3464122"/>
            <a:ext cx="2296781" cy="672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Molecular </a:t>
            </a:r>
            <a:r>
              <a:rPr lang="es-ES" sz="1600" b="1" dirty="0" err="1" smtClean="0"/>
              <a:t>Information</a:t>
            </a:r>
            <a:endParaRPr lang="es-ES" sz="1600" b="1" dirty="0" smtClean="0"/>
          </a:p>
          <a:p>
            <a:pPr algn="ctr"/>
            <a:r>
              <a:rPr lang="es-ES" sz="1600" b="1" dirty="0" smtClean="0"/>
              <a:t>GC-MS </a:t>
            </a:r>
            <a:r>
              <a:rPr lang="es-ES" sz="1600" b="1" dirty="0" err="1" smtClean="0"/>
              <a:t>Analysis</a:t>
            </a:r>
            <a:endParaRPr lang="es-ES" sz="1600" b="1" dirty="0"/>
          </a:p>
        </p:txBody>
      </p:sp>
      <p:sp>
        <p:nvSpPr>
          <p:cNvPr id="76" name="75 Rectángulo"/>
          <p:cNvSpPr/>
          <p:nvPr/>
        </p:nvSpPr>
        <p:spPr>
          <a:xfrm>
            <a:off x="3488692" y="1436847"/>
            <a:ext cx="1969710" cy="6804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Absorb</a:t>
            </a:r>
            <a:r>
              <a:rPr lang="es-ES" sz="1400" dirty="0" smtClean="0"/>
              <a:t>  </a:t>
            </a:r>
            <a:r>
              <a:rPr lang="es-ES" sz="1400" dirty="0" err="1" smtClean="0"/>
              <a:t>defensive</a:t>
            </a:r>
            <a:r>
              <a:rPr lang="es-ES" sz="1400" dirty="0" smtClean="0"/>
              <a:t> </a:t>
            </a:r>
            <a:r>
              <a:rPr lang="es-ES" sz="1400" dirty="0" err="1" smtClean="0"/>
              <a:t>secretion</a:t>
            </a:r>
            <a:r>
              <a:rPr lang="es-ES" sz="1400" dirty="0" smtClean="0"/>
              <a:t> </a:t>
            </a:r>
            <a:r>
              <a:rPr lang="es-ES" sz="1400" dirty="0" err="1" smtClean="0"/>
              <a:t>on</a:t>
            </a:r>
            <a:r>
              <a:rPr lang="es-ES" sz="1400" dirty="0" smtClean="0"/>
              <a:t> </a:t>
            </a:r>
            <a:r>
              <a:rPr lang="es-ES" sz="1400" dirty="0" err="1" smtClean="0"/>
              <a:t>filter</a:t>
            </a:r>
            <a:r>
              <a:rPr lang="es-ES" sz="1400" dirty="0" smtClean="0"/>
              <a:t> </a:t>
            </a:r>
            <a:r>
              <a:rPr lang="es-ES" sz="1400" dirty="0" err="1" smtClean="0"/>
              <a:t>paper</a:t>
            </a:r>
            <a:r>
              <a:rPr lang="es-ES" sz="1400" dirty="0" smtClean="0"/>
              <a:t> and  </a:t>
            </a:r>
            <a:r>
              <a:rPr lang="es-ES" sz="1400" dirty="0" err="1" smtClean="0"/>
              <a:t>capillaries</a:t>
            </a:r>
            <a:endParaRPr lang="es-EC" sz="1400" dirty="0"/>
          </a:p>
        </p:txBody>
      </p:sp>
      <p:cxnSp>
        <p:nvCxnSpPr>
          <p:cNvPr id="78" name="77 Conector recto"/>
          <p:cNvCxnSpPr>
            <a:stCxn id="73" idx="2"/>
            <a:endCxn id="76" idx="0"/>
          </p:cNvCxnSpPr>
          <p:nvPr/>
        </p:nvCxnSpPr>
        <p:spPr>
          <a:xfrm>
            <a:off x="4473547" y="908720"/>
            <a:ext cx="0" cy="528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3700284" y="1191233"/>
            <a:ext cx="804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81 Terminador"/>
          <p:cNvSpPr/>
          <p:nvPr/>
        </p:nvSpPr>
        <p:spPr>
          <a:xfrm>
            <a:off x="2041356" y="908720"/>
            <a:ext cx="1288704" cy="37819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/>
              <a:t>stimulation</a:t>
            </a:r>
            <a:endParaRPr lang="es-EC" sz="1600" b="1" dirty="0"/>
          </a:p>
        </p:txBody>
      </p:sp>
      <p:sp>
        <p:nvSpPr>
          <p:cNvPr id="88" name="87 Terminador"/>
          <p:cNvSpPr/>
          <p:nvPr/>
        </p:nvSpPr>
        <p:spPr>
          <a:xfrm>
            <a:off x="3599501" y="2427083"/>
            <a:ext cx="1748092" cy="35110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To </a:t>
            </a:r>
            <a:r>
              <a:rPr lang="es-EC" sz="1400" b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cold</a:t>
            </a:r>
            <a:r>
              <a:rPr lang="es-EC" sz="1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 - 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10</a:t>
            </a:r>
            <a:r>
              <a:rPr lang="es-EC" sz="1400" i="1" baseline="30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0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</a:t>
            </a:r>
            <a:endParaRPr lang="es-EC" sz="1400" dirty="0">
              <a:ea typeface="Calibri"/>
              <a:cs typeface="Times New Roman"/>
            </a:endParaRPr>
          </a:p>
        </p:txBody>
      </p:sp>
      <p:sp>
        <p:nvSpPr>
          <p:cNvPr id="89" name="88 Terminador"/>
          <p:cNvSpPr/>
          <p:nvPr/>
        </p:nvSpPr>
        <p:spPr>
          <a:xfrm>
            <a:off x="3559341" y="2989346"/>
            <a:ext cx="1828411" cy="315406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To </a:t>
            </a:r>
            <a:r>
              <a:rPr lang="es-EC" sz="1400" b="1" dirty="0" err="1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dry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 con 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N</a:t>
            </a:r>
            <a:r>
              <a:rPr lang="es-EC" sz="1400" i="1" baseline="-25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2</a:t>
            </a:r>
            <a:r>
              <a:rPr lang="es-EC" sz="1400" i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 (g)</a:t>
            </a:r>
            <a:endParaRPr lang="es-EC" sz="1400" dirty="0">
              <a:ea typeface="Calibri"/>
              <a:cs typeface="Times New Roman"/>
            </a:endParaRPr>
          </a:p>
        </p:txBody>
      </p:sp>
      <p:sp>
        <p:nvSpPr>
          <p:cNvPr id="90" name="89 Elipse"/>
          <p:cNvSpPr/>
          <p:nvPr/>
        </p:nvSpPr>
        <p:spPr>
          <a:xfrm>
            <a:off x="3352643" y="3600379"/>
            <a:ext cx="2232248" cy="3999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store at -10C</a:t>
            </a:r>
            <a:endParaRPr lang="es-EC" sz="1400" dirty="0"/>
          </a:p>
        </p:txBody>
      </p:sp>
      <p:cxnSp>
        <p:nvCxnSpPr>
          <p:cNvPr id="92" name="91 Conector recto"/>
          <p:cNvCxnSpPr>
            <a:stCxn id="76" idx="2"/>
            <a:endCxn id="88" idx="0"/>
          </p:cNvCxnSpPr>
          <p:nvPr/>
        </p:nvCxnSpPr>
        <p:spPr>
          <a:xfrm>
            <a:off x="4473547" y="2117328"/>
            <a:ext cx="0" cy="309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stCxn id="88" idx="2"/>
            <a:endCxn id="89" idx="0"/>
          </p:cNvCxnSpPr>
          <p:nvPr/>
        </p:nvCxnSpPr>
        <p:spPr>
          <a:xfrm>
            <a:off x="4473547" y="2778186"/>
            <a:ext cx="0" cy="211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99 Rectángulo"/>
          <p:cNvSpPr/>
          <p:nvPr/>
        </p:nvSpPr>
        <p:spPr>
          <a:xfrm>
            <a:off x="2917761" y="2784948"/>
            <a:ext cx="56137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Et</a:t>
            </a:r>
            <a:r>
              <a:rPr lang="es-EC" sz="1400" baseline="-25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2</a:t>
            </a:r>
            <a:r>
              <a:rPr lang="es-EC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O</a:t>
            </a:r>
            <a:endParaRPr lang="es-EC" sz="1400" dirty="0">
              <a:ea typeface="Calibri"/>
              <a:cs typeface="Times New Roman"/>
            </a:endParaRPr>
          </a:p>
        </p:txBody>
      </p:sp>
      <p:cxnSp>
        <p:nvCxnSpPr>
          <p:cNvPr id="115" name="114 Conector recto de flecha"/>
          <p:cNvCxnSpPr>
            <a:stCxn id="90" idx="2"/>
            <a:endCxn id="75" idx="3"/>
          </p:cNvCxnSpPr>
          <p:nvPr/>
        </p:nvCxnSpPr>
        <p:spPr>
          <a:xfrm flipH="1" flipV="1">
            <a:off x="2850935" y="3800332"/>
            <a:ext cx="50170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116 Conector recto"/>
          <p:cNvCxnSpPr>
            <a:stCxn id="75" idx="2"/>
            <a:endCxn id="74" idx="0"/>
          </p:cNvCxnSpPr>
          <p:nvPr/>
        </p:nvCxnSpPr>
        <p:spPr>
          <a:xfrm flipH="1">
            <a:off x="1687943" y="4136541"/>
            <a:ext cx="14602" cy="654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124 Rectángulo"/>
          <p:cNvSpPr/>
          <p:nvPr/>
        </p:nvSpPr>
        <p:spPr>
          <a:xfrm>
            <a:off x="1009553" y="5553408"/>
            <a:ext cx="1385983" cy="413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err="1" smtClean="0"/>
              <a:t>Inyection</a:t>
            </a:r>
            <a:r>
              <a:rPr lang="es-EC" sz="1400" dirty="0" smtClean="0"/>
              <a:t> 1-2 µL</a:t>
            </a:r>
          </a:p>
          <a:p>
            <a:pPr algn="ctr"/>
            <a:r>
              <a:rPr lang="es-EC" sz="1400" dirty="0" smtClean="0"/>
              <a:t>(GC-MS)</a:t>
            </a:r>
            <a:endParaRPr lang="es-EC" sz="1400" dirty="0"/>
          </a:p>
        </p:txBody>
      </p:sp>
      <p:cxnSp>
        <p:nvCxnSpPr>
          <p:cNvPr id="128" name="127 Conector recto"/>
          <p:cNvCxnSpPr>
            <a:stCxn id="74" idx="2"/>
            <a:endCxn id="125" idx="0"/>
          </p:cNvCxnSpPr>
          <p:nvPr/>
        </p:nvCxnSpPr>
        <p:spPr>
          <a:xfrm>
            <a:off x="1687943" y="5204671"/>
            <a:ext cx="14602" cy="34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130 Rectángulo"/>
          <p:cNvSpPr/>
          <p:nvPr/>
        </p:nvSpPr>
        <p:spPr>
          <a:xfrm>
            <a:off x="539552" y="4287903"/>
            <a:ext cx="59343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DCM</a:t>
            </a:r>
            <a:endParaRPr lang="es-EC" sz="1400" dirty="0">
              <a:ea typeface="Calibri"/>
              <a:cs typeface="Times New Roman"/>
            </a:endParaRPr>
          </a:p>
        </p:txBody>
      </p:sp>
      <p:cxnSp>
        <p:nvCxnSpPr>
          <p:cNvPr id="133" name="132 Conector recto de flecha"/>
          <p:cNvCxnSpPr/>
          <p:nvPr/>
        </p:nvCxnSpPr>
        <p:spPr>
          <a:xfrm>
            <a:off x="1156503" y="4406019"/>
            <a:ext cx="546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134 Conector recto"/>
          <p:cNvCxnSpPr>
            <a:stCxn id="89" idx="2"/>
            <a:endCxn id="90" idx="0"/>
          </p:cNvCxnSpPr>
          <p:nvPr/>
        </p:nvCxnSpPr>
        <p:spPr>
          <a:xfrm flipH="1">
            <a:off x="4468767" y="3304752"/>
            <a:ext cx="4780" cy="295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142 Rectángulo"/>
          <p:cNvSpPr/>
          <p:nvPr/>
        </p:nvSpPr>
        <p:spPr>
          <a:xfrm>
            <a:off x="6108089" y="1449094"/>
            <a:ext cx="2098910" cy="6887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err="1" smtClean="0"/>
              <a:t>isolation</a:t>
            </a:r>
            <a:r>
              <a:rPr lang="es-ES" sz="1600" b="1" dirty="0" smtClean="0"/>
              <a:t>, </a:t>
            </a:r>
            <a:r>
              <a:rPr lang="es-ES" sz="1600" b="1" dirty="0" err="1" smtClean="0"/>
              <a:t>characterization</a:t>
            </a:r>
            <a:r>
              <a:rPr lang="es-ES" sz="1600" b="1" dirty="0" smtClean="0"/>
              <a:t> and </a:t>
            </a:r>
            <a:r>
              <a:rPr lang="es-ES" sz="1600" b="1" dirty="0" err="1" smtClean="0"/>
              <a:t>structural</a:t>
            </a:r>
            <a:r>
              <a:rPr lang="es-ES" sz="1600" b="1" dirty="0"/>
              <a:t> </a:t>
            </a:r>
            <a:r>
              <a:rPr lang="es-ES" sz="1600" b="1" dirty="0" err="1" smtClean="0"/>
              <a:t>elucidation</a:t>
            </a:r>
            <a:endParaRPr lang="es-ES" sz="1600" b="1" dirty="0"/>
          </a:p>
        </p:txBody>
      </p:sp>
      <p:cxnSp>
        <p:nvCxnSpPr>
          <p:cNvPr id="145" name="144 Conector recto"/>
          <p:cNvCxnSpPr>
            <a:stCxn id="143" idx="2"/>
            <a:endCxn id="146" idx="0"/>
          </p:cNvCxnSpPr>
          <p:nvPr/>
        </p:nvCxnSpPr>
        <p:spPr>
          <a:xfrm>
            <a:off x="7157544" y="2137805"/>
            <a:ext cx="626" cy="355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145 Elipse"/>
          <p:cNvSpPr/>
          <p:nvPr/>
        </p:nvSpPr>
        <p:spPr>
          <a:xfrm>
            <a:off x="6361366" y="2493064"/>
            <a:ext cx="1593608" cy="4523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err="1" smtClean="0"/>
              <a:t>Bio</a:t>
            </a:r>
            <a:r>
              <a:rPr lang="es-EC" sz="1400" b="1" dirty="0" smtClean="0"/>
              <a:t>- </a:t>
            </a:r>
            <a:r>
              <a:rPr lang="es-EC" sz="1400" b="1" dirty="0" err="1" smtClean="0"/>
              <a:t>screening</a:t>
            </a:r>
            <a:endParaRPr lang="es-EC" sz="1400" b="1" dirty="0"/>
          </a:p>
        </p:txBody>
      </p:sp>
      <p:cxnSp>
        <p:nvCxnSpPr>
          <p:cNvPr id="161" name="160 Conector angular"/>
          <p:cNvCxnSpPr>
            <a:stCxn id="90" idx="6"/>
          </p:cNvCxnSpPr>
          <p:nvPr/>
        </p:nvCxnSpPr>
        <p:spPr>
          <a:xfrm flipV="1">
            <a:off x="5584891" y="1813303"/>
            <a:ext cx="204588" cy="19870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162 Conector recto de flecha"/>
          <p:cNvCxnSpPr>
            <a:endCxn id="143" idx="1"/>
          </p:cNvCxnSpPr>
          <p:nvPr/>
        </p:nvCxnSpPr>
        <p:spPr>
          <a:xfrm>
            <a:off x="5789479" y="1789334"/>
            <a:ext cx="318610" cy="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168 Corchetes"/>
          <p:cNvSpPr/>
          <p:nvPr/>
        </p:nvSpPr>
        <p:spPr>
          <a:xfrm>
            <a:off x="2917761" y="2809444"/>
            <a:ext cx="457200" cy="24424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2" name="171 Conector recto"/>
          <p:cNvCxnSpPr>
            <a:stCxn id="146" idx="4"/>
          </p:cNvCxnSpPr>
          <p:nvPr/>
        </p:nvCxnSpPr>
        <p:spPr>
          <a:xfrm>
            <a:off x="7158170" y="2945453"/>
            <a:ext cx="0" cy="201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flipV="1">
            <a:off x="6279178" y="3148376"/>
            <a:ext cx="175673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endCxn id="206" idx="0"/>
          </p:cNvCxnSpPr>
          <p:nvPr/>
        </p:nvCxnSpPr>
        <p:spPr>
          <a:xfrm>
            <a:off x="6301719" y="3148377"/>
            <a:ext cx="0" cy="255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>
            <a:off x="7989191" y="3148377"/>
            <a:ext cx="12825" cy="323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201 Rectángulo"/>
          <p:cNvSpPr/>
          <p:nvPr/>
        </p:nvSpPr>
        <p:spPr>
          <a:xfrm>
            <a:off x="7855950" y="3481663"/>
            <a:ext cx="275032" cy="298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+</a:t>
            </a:r>
            <a:endParaRPr lang="es-EC" b="1" dirty="0"/>
          </a:p>
        </p:txBody>
      </p:sp>
      <p:sp>
        <p:nvSpPr>
          <p:cNvPr id="206" name="205 Rectángulo"/>
          <p:cNvSpPr/>
          <p:nvPr/>
        </p:nvSpPr>
        <p:spPr>
          <a:xfrm>
            <a:off x="6152286" y="3403570"/>
            <a:ext cx="298866" cy="314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-</a:t>
            </a:r>
            <a:endParaRPr lang="es-EC" sz="2000" b="1" dirty="0"/>
          </a:p>
        </p:txBody>
      </p:sp>
      <p:cxnSp>
        <p:nvCxnSpPr>
          <p:cNvPr id="204" name="203 Conector recto"/>
          <p:cNvCxnSpPr>
            <a:stCxn id="206" idx="2"/>
            <a:endCxn id="205" idx="0"/>
          </p:cNvCxnSpPr>
          <p:nvPr/>
        </p:nvCxnSpPr>
        <p:spPr>
          <a:xfrm flipH="1">
            <a:off x="6285720" y="3717924"/>
            <a:ext cx="15999" cy="395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204 Rectángulo"/>
          <p:cNvSpPr/>
          <p:nvPr/>
        </p:nvSpPr>
        <p:spPr>
          <a:xfrm>
            <a:off x="5695784" y="4113679"/>
            <a:ext cx="1179871" cy="298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err="1" smtClean="0"/>
              <a:t>Other</a:t>
            </a:r>
            <a:r>
              <a:rPr lang="es-EC" sz="1400" dirty="0" smtClean="0"/>
              <a:t> targets</a:t>
            </a:r>
            <a:endParaRPr lang="es-EC" sz="1400" dirty="0"/>
          </a:p>
        </p:txBody>
      </p:sp>
      <p:sp>
        <p:nvSpPr>
          <p:cNvPr id="210" name="209 Rectángulo"/>
          <p:cNvSpPr/>
          <p:nvPr/>
        </p:nvSpPr>
        <p:spPr>
          <a:xfrm>
            <a:off x="7000551" y="4107676"/>
            <a:ext cx="1985830" cy="683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Chemical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tests</a:t>
            </a:r>
            <a:r>
              <a:rPr lang="es-ES" sz="1400" b="1" dirty="0" smtClean="0"/>
              <a:t> (</a:t>
            </a:r>
            <a:r>
              <a:rPr lang="es-ES" sz="1400" b="1" dirty="0" err="1" smtClean="0"/>
              <a:t>drops</a:t>
            </a:r>
            <a:r>
              <a:rPr lang="es-ES" sz="1400" b="1" dirty="0" smtClean="0"/>
              <a:t>)  + </a:t>
            </a:r>
            <a:r>
              <a:rPr lang="es-ES" sz="1400" b="1" dirty="0" err="1" smtClean="0"/>
              <a:t>Intelligent-signals</a:t>
            </a:r>
            <a:r>
              <a:rPr lang="es-ES" sz="1400" b="1" dirty="0" smtClean="0"/>
              <a:t> (FT-IR, NMR, GC-MS, TLC)</a:t>
            </a:r>
            <a:endParaRPr lang="es-ES" sz="1400" b="1" dirty="0"/>
          </a:p>
        </p:txBody>
      </p:sp>
      <p:cxnSp>
        <p:nvCxnSpPr>
          <p:cNvPr id="219" name="218 Conector recto"/>
          <p:cNvCxnSpPr>
            <a:stCxn id="210" idx="2"/>
          </p:cNvCxnSpPr>
          <p:nvPr/>
        </p:nvCxnSpPr>
        <p:spPr>
          <a:xfrm flipH="1">
            <a:off x="7984916" y="4790976"/>
            <a:ext cx="8550" cy="246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219 Conector recto"/>
          <p:cNvCxnSpPr>
            <a:stCxn id="202" idx="2"/>
            <a:endCxn id="210" idx="0"/>
          </p:cNvCxnSpPr>
          <p:nvPr/>
        </p:nvCxnSpPr>
        <p:spPr>
          <a:xfrm>
            <a:off x="7993466" y="3780354"/>
            <a:ext cx="0" cy="327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234 Conector recto"/>
          <p:cNvCxnSpPr/>
          <p:nvPr/>
        </p:nvCxnSpPr>
        <p:spPr>
          <a:xfrm>
            <a:off x="7334993" y="5046504"/>
            <a:ext cx="1204033" cy="13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5" name="254 Rectángulo"/>
          <p:cNvSpPr/>
          <p:nvPr/>
        </p:nvSpPr>
        <p:spPr>
          <a:xfrm>
            <a:off x="7185560" y="5264608"/>
            <a:ext cx="298866" cy="314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-</a:t>
            </a:r>
            <a:endParaRPr lang="es-EC" sz="2000" b="1" dirty="0"/>
          </a:p>
        </p:txBody>
      </p:sp>
      <p:sp>
        <p:nvSpPr>
          <p:cNvPr id="256" name="255 Rectángulo"/>
          <p:cNvSpPr/>
          <p:nvPr/>
        </p:nvSpPr>
        <p:spPr>
          <a:xfrm>
            <a:off x="8341925" y="5285018"/>
            <a:ext cx="394202" cy="314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+</a:t>
            </a:r>
            <a:endParaRPr lang="es-EC" b="1" dirty="0"/>
          </a:p>
        </p:txBody>
      </p:sp>
      <p:cxnSp>
        <p:nvCxnSpPr>
          <p:cNvPr id="259" name="258 Conector recto"/>
          <p:cNvCxnSpPr>
            <a:endCxn id="256" idx="0"/>
          </p:cNvCxnSpPr>
          <p:nvPr/>
        </p:nvCxnSpPr>
        <p:spPr>
          <a:xfrm>
            <a:off x="8539026" y="5060337"/>
            <a:ext cx="0" cy="224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259 Conector recto"/>
          <p:cNvCxnSpPr>
            <a:endCxn id="255" idx="0"/>
          </p:cNvCxnSpPr>
          <p:nvPr/>
        </p:nvCxnSpPr>
        <p:spPr>
          <a:xfrm>
            <a:off x="7334993" y="5044922"/>
            <a:ext cx="0" cy="219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229 Conector recto"/>
          <p:cNvCxnSpPr>
            <a:stCxn id="256" idx="2"/>
          </p:cNvCxnSpPr>
          <p:nvPr/>
        </p:nvCxnSpPr>
        <p:spPr>
          <a:xfrm>
            <a:off x="8539026" y="5599372"/>
            <a:ext cx="0" cy="367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230 Rectángulo"/>
          <p:cNvSpPr/>
          <p:nvPr/>
        </p:nvSpPr>
        <p:spPr>
          <a:xfrm>
            <a:off x="7243739" y="6025299"/>
            <a:ext cx="1774486" cy="651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err="1" smtClean="0">
                <a:solidFill>
                  <a:schemeClr val="tx1"/>
                </a:solidFill>
              </a:rPr>
              <a:t>Isolation</a:t>
            </a:r>
            <a:r>
              <a:rPr lang="es-EC" sz="1400" b="1" dirty="0" smtClean="0">
                <a:solidFill>
                  <a:schemeClr val="tx1"/>
                </a:solidFill>
              </a:rPr>
              <a:t> </a:t>
            </a:r>
            <a:r>
              <a:rPr lang="es-EC" sz="1400" b="1" dirty="0" err="1" smtClean="0">
                <a:solidFill>
                  <a:schemeClr val="tx1"/>
                </a:solidFill>
              </a:rPr>
              <a:t>thru</a:t>
            </a:r>
            <a:r>
              <a:rPr lang="es-EC" sz="1400" b="1" dirty="0" smtClean="0">
                <a:solidFill>
                  <a:schemeClr val="tx1"/>
                </a:solidFill>
              </a:rPr>
              <a:t> TLC, HPLC (</a:t>
            </a:r>
            <a:r>
              <a:rPr lang="es-EC" sz="1400" b="1" dirty="0" err="1" smtClean="0">
                <a:solidFill>
                  <a:schemeClr val="tx1"/>
                </a:solidFill>
              </a:rPr>
              <a:t>semi-prep</a:t>
            </a:r>
            <a:r>
              <a:rPr lang="es-EC" sz="1400" dirty="0" smtClean="0">
                <a:solidFill>
                  <a:schemeClr val="tx1"/>
                </a:solidFill>
              </a:rPr>
              <a:t>)</a:t>
            </a:r>
            <a:endParaRPr lang="es-EC" sz="1400" dirty="0">
              <a:solidFill>
                <a:schemeClr val="tx1"/>
              </a:solidFill>
            </a:endParaRPr>
          </a:p>
        </p:txBody>
      </p:sp>
      <p:cxnSp>
        <p:nvCxnSpPr>
          <p:cNvPr id="233" name="232 Conector recto de flecha"/>
          <p:cNvCxnSpPr>
            <a:stCxn id="231" idx="1"/>
            <a:endCxn id="254" idx="3"/>
          </p:cNvCxnSpPr>
          <p:nvPr/>
        </p:nvCxnSpPr>
        <p:spPr>
          <a:xfrm flipH="1">
            <a:off x="6907654" y="6351274"/>
            <a:ext cx="336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253 Rectángulo"/>
          <p:cNvSpPr/>
          <p:nvPr/>
        </p:nvSpPr>
        <p:spPr>
          <a:xfrm>
            <a:off x="5789479" y="6128837"/>
            <a:ext cx="1118175" cy="4448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err="1" smtClean="0"/>
              <a:t>Purification</a:t>
            </a:r>
            <a:endParaRPr lang="es-EC" sz="1400" b="1" dirty="0" smtClean="0"/>
          </a:p>
          <a:p>
            <a:pPr algn="ctr"/>
            <a:r>
              <a:rPr lang="es-EC" sz="1400" b="1" dirty="0" smtClean="0"/>
              <a:t>TLC, HPLC</a:t>
            </a:r>
            <a:endParaRPr lang="es-EC" sz="1400" b="1" dirty="0"/>
          </a:p>
        </p:txBody>
      </p:sp>
      <p:sp>
        <p:nvSpPr>
          <p:cNvPr id="266" name="265 Rectángulo"/>
          <p:cNvSpPr/>
          <p:nvPr/>
        </p:nvSpPr>
        <p:spPr>
          <a:xfrm>
            <a:off x="3330060" y="4757158"/>
            <a:ext cx="1801357" cy="4475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b="1" dirty="0" err="1" smtClean="0"/>
              <a:t>Structural</a:t>
            </a:r>
            <a:r>
              <a:rPr lang="es-EC" sz="1400" b="1" dirty="0" smtClean="0"/>
              <a:t> </a:t>
            </a:r>
            <a:r>
              <a:rPr lang="es-EC" sz="1400" b="1" dirty="0" err="1" smtClean="0"/>
              <a:t>characterization</a:t>
            </a:r>
            <a:endParaRPr lang="es-EC" sz="1400" b="1" dirty="0"/>
          </a:p>
        </p:txBody>
      </p:sp>
      <p:sp>
        <p:nvSpPr>
          <p:cNvPr id="267" name="266 Rectángulo"/>
          <p:cNvSpPr/>
          <p:nvPr/>
        </p:nvSpPr>
        <p:spPr>
          <a:xfrm>
            <a:off x="3678612" y="5573553"/>
            <a:ext cx="1107867" cy="5552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(</a:t>
            </a:r>
            <a:r>
              <a:rPr lang="es-EC" sz="1200" b="1" dirty="0" err="1" smtClean="0"/>
              <a:t>Bio-tests</a:t>
            </a:r>
            <a:r>
              <a:rPr lang="es-EC" sz="1200" b="1" dirty="0" smtClean="0"/>
              <a:t>,</a:t>
            </a:r>
            <a:r>
              <a:rPr lang="es-EC" sz="1200" dirty="0" smtClean="0"/>
              <a:t> ATLC, FT-IR, GC-MS, NMR)</a:t>
            </a:r>
            <a:endParaRPr lang="es-EC" sz="1200" dirty="0"/>
          </a:p>
        </p:txBody>
      </p:sp>
      <p:sp>
        <p:nvSpPr>
          <p:cNvPr id="268" name="267 Rectángulo"/>
          <p:cNvSpPr/>
          <p:nvPr/>
        </p:nvSpPr>
        <p:spPr>
          <a:xfrm>
            <a:off x="5695784" y="4637087"/>
            <a:ext cx="1021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/>
              <a:t>Other</a:t>
            </a:r>
            <a:r>
              <a:rPr lang="es-EC" sz="1400" dirty="0" smtClean="0"/>
              <a:t> </a:t>
            </a:r>
            <a:r>
              <a:rPr lang="es-EC" sz="1400" dirty="0" err="1" smtClean="0"/>
              <a:t>tests</a:t>
            </a:r>
            <a:endParaRPr lang="es-EC" sz="1400" dirty="0" smtClean="0"/>
          </a:p>
          <a:p>
            <a:r>
              <a:rPr lang="es-EC" sz="1400" i="1" dirty="0" err="1" smtClean="0"/>
              <a:t>Atta</a:t>
            </a:r>
            <a:r>
              <a:rPr lang="es-EC" sz="1400" i="1" dirty="0" smtClean="0"/>
              <a:t>, Aedes</a:t>
            </a:r>
            <a:endParaRPr lang="es-EC" sz="1400" i="1" dirty="0"/>
          </a:p>
        </p:txBody>
      </p:sp>
      <p:cxnSp>
        <p:nvCxnSpPr>
          <p:cNvPr id="272" name="271 Conector recto"/>
          <p:cNvCxnSpPr>
            <a:stCxn id="254" idx="1"/>
          </p:cNvCxnSpPr>
          <p:nvPr/>
        </p:nvCxnSpPr>
        <p:spPr>
          <a:xfrm flipH="1">
            <a:off x="5512781" y="6351274"/>
            <a:ext cx="2766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273 Conector recto"/>
          <p:cNvCxnSpPr/>
          <p:nvPr/>
        </p:nvCxnSpPr>
        <p:spPr>
          <a:xfrm flipV="1">
            <a:off x="5512780" y="4498114"/>
            <a:ext cx="0" cy="1853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275 Conector recto"/>
          <p:cNvCxnSpPr/>
          <p:nvPr/>
        </p:nvCxnSpPr>
        <p:spPr>
          <a:xfrm flipH="1">
            <a:off x="4254218" y="4501297"/>
            <a:ext cx="12585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277 Conector recto de flecha"/>
          <p:cNvCxnSpPr>
            <a:endCxn id="266" idx="0"/>
          </p:cNvCxnSpPr>
          <p:nvPr/>
        </p:nvCxnSpPr>
        <p:spPr>
          <a:xfrm>
            <a:off x="4230739" y="4482663"/>
            <a:ext cx="0" cy="274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279 Conector recto de flecha"/>
          <p:cNvCxnSpPr>
            <a:stCxn id="266" idx="2"/>
            <a:endCxn id="267" idx="0"/>
          </p:cNvCxnSpPr>
          <p:nvPr/>
        </p:nvCxnSpPr>
        <p:spPr>
          <a:xfrm>
            <a:off x="4230739" y="5204671"/>
            <a:ext cx="1807" cy="368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96331" y="2117328"/>
            <a:ext cx="2015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Green </a:t>
            </a:r>
            <a:r>
              <a:rPr lang="es-ES" b="1" dirty="0" err="1" smtClean="0"/>
              <a:t>Synthesis</a:t>
            </a:r>
            <a:r>
              <a:rPr lang="es-ES" b="1" dirty="0" smtClean="0"/>
              <a:t> of </a:t>
            </a:r>
          </a:p>
          <a:p>
            <a:pPr algn="ctr"/>
            <a:r>
              <a:rPr lang="es-ES" b="1" dirty="0" err="1" smtClean="0"/>
              <a:t>Major</a:t>
            </a:r>
            <a:r>
              <a:rPr lang="es-ES" b="1" dirty="0" smtClean="0"/>
              <a:t> </a:t>
            </a:r>
            <a:r>
              <a:rPr lang="es-ES" b="1" dirty="0" err="1" smtClean="0"/>
              <a:t>bioactive</a:t>
            </a:r>
            <a:endParaRPr lang="es-ES" b="1" dirty="0" smtClean="0"/>
          </a:p>
          <a:p>
            <a:pPr algn="ctr"/>
            <a:r>
              <a:rPr lang="es-ES" b="1" dirty="0" err="1" smtClean="0"/>
              <a:t>components</a:t>
            </a:r>
            <a:endParaRPr lang="es-ES" b="1" dirty="0"/>
          </a:p>
        </p:txBody>
      </p:sp>
      <p:cxnSp>
        <p:nvCxnSpPr>
          <p:cNvPr id="12" name="11 Conector angular"/>
          <p:cNvCxnSpPr/>
          <p:nvPr/>
        </p:nvCxnSpPr>
        <p:spPr>
          <a:xfrm flipV="1">
            <a:off x="4504416" y="764704"/>
            <a:ext cx="2371239" cy="40807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921741" y="451488"/>
            <a:ext cx="214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Release</a:t>
            </a:r>
            <a:r>
              <a:rPr lang="es-ES" sz="1600" dirty="0" smtClean="0"/>
              <a:t> of </a:t>
            </a:r>
            <a:r>
              <a:rPr lang="es-ES" sz="1600" dirty="0" err="1" smtClean="0"/>
              <a:t>collected</a:t>
            </a:r>
            <a:r>
              <a:rPr lang="es-ES" sz="1600" dirty="0" smtClean="0"/>
              <a:t> </a:t>
            </a:r>
            <a:r>
              <a:rPr lang="es-ES" sz="1600" dirty="0" err="1" smtClean="0"/>
              <a:t>individuals</a:t>
            </a:r>
            <a:r>
              <a:rPr lang="es-ES" sz="1600" dirty="0" smtClean="0"/>
              <a:t> to </a:t>
            </a:r>
            <a:r>
              <a:rPr lang="es-ES" sz="1600" dirty="0" err="1" smtClean="0"/>
              <a:t>nature</a:t>
            </a:r>
            <a:endParaRPr lang="es-ES" sz="1600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1870"/>
            <a:ext cx="4742658" cy="4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8" y="6624933"/>
            <a:ext cx="1034769" cy="2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8514" y="118373"/>
            <a:ext cx="226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 smtClean="0"/>
              <a:t>Protocol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chemical</a:t>
            </a:r>
            <a:r>
              <a:rPr lang="es-ES" b="1" dirty="0" smtClean="0"/>
              <a:t> </a:t>
            </a:r>
          </a:p>
          <a:p>
            <a:pPr algn="ctr"/>
            <a:r>
              <a:rPr lang="es-ES" b="1" dirty="0" err="1" smtClean="0"/>
              <a:t>bio-prospecting</a:t>
            </a:r>
            <a:endParaRPr lang="es-ES" b="1" dirty="0"/>
          </a:p>
        </p:txBody>
      </p:sp>
      <p:cxnSp>
        <p:nvCxnSpPr>
          <p:cNvPr id="4" name="3 Conector recto de flecha"/>
          <p:cNvCxnSpPr>
            <a:stCxn id="75" idx="0"/>
          </p:cNvCxnSpPr>
          <p:nvPr/>
        </p:nvCxnSpPr>
        <p:spPr>
          <a:xfrm flipV="1">
            <a:off x="1702545" y="3147049"/>
            <a:ext cx="0" cy="3170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526"/>
            <a:ext cx="8102512" cy="453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3 CuadroTexto"/>
          <p:cNvSpPr txBox="1">
            <a:spLocks noChangeArrowheads="1"/>
          </p:cNvSpPr>
          <p:nvPr/>
        </p:nvSpPr>
        <p:spPr bwMode="auto">
          <a:xfrm>
            <a:off x="1547043" y="4768"/>
            <a:ext cx="6693522" cy="5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 b="1" dirty="0" err="1">
                <a:solidFill>
                  <a:srgbClr val="FF0000"/>
                </a:solidFill>
              </a:rPr>
              <a:t>C</a:t>
            </a:r>
            <a:r>
              <a:rPr lang="es-ES" altLang="es-EC" sz="1600" b="1" smtClean="0">
                <a:solidFill>
                  <a:srgbClr val="FF0000"/>
                </a:solidFill>
              </a:rPr>
              <a:t>ompositional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differences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of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defensive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secrectons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depending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of 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collection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 </a:t>
            </a:r>
            <a:r>
              <a:rPr lang="es-ES" altLang="es-EC" sz="1600" b="1" dirty="0" err="1" smtClean="0">
                <a:solidFill>
                  <a:srgbClr val="FF0000"/>
                </a:solidFill>
              </a:rPr>
              <a:t>sites</a:t>
            </a:r>
            <a:r>
              <a:rPr lang="es-ES" altLang="es-EC" sz="1600" b="1" dirty="0" smtClean="0">
                <a:solidFill>
                  <a:srgbClr val="FF0000"/>
                </a:solidFill>
              </a:rPr>
              <a:t>. </a:t>
            </a:r>
            <a:r>
              <a:rPr lang="es-ES" altLang="es-EC" sz="1600" b="1" i="1" dirty="0" smtClean="0">
                <a:solidFill>
                  <a:srgbClr val="FF0000"/>
                </a:solidFill>
              </a:rPr>
              <a:t>in situ </a:t>
            </a:r>
            <a:r>
              <a:rPr lang="es-ES" altLang="es-EC" sz="1600" b="1" i="1" dirty="0" err="1" smtClean="0">
                <a:solidFill>
                  <a:srgbClr val="FF0000"/>
                </a:solidFill>
              </a:rPr>
              <a:t>studies</a:t>
            </a:r>
            <a:endParaRPr lang="es-ES" altLang="es-EC" sz="1600" b="1" i="1" dirty="0">
              <a:solidFill>
                <a:srgbClr val="FF0000"/>
              </a:solidFill>
            </a:endParaRPr>
          </a:p>
        </p:txBody>
      </p:sp>
      <p:sp>
        <p:nvSpPr>
          <p:cNvPr id="45060" name="5 CuadroTexto"/>
          <p:cNvSpPr txBox="1">
            <a:spLocks noChangeArrowheads="1"/>
          </p:cNvSpPr>
          <p:nvPr/>
        </p:nvSpPr>
        <p:spPr bwMode="auto">
          <a:xfrm>
            <a:off x="197016" y="5085184"/>
            <a:ext cx="8867487" cy="8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 b="1" dirty="0"/>
              <a:t>B</a:t>
            </a:r>
            <a:r>
              <a:rPr lang="es-ES" altLang="es-EC" sz="1600" dirty="0"/>
              <a:t>-</a:t>
            </a:r>
            <a:r>
              <a:rPr lang="es-ES" altLang="es-EC" sz="1600" dirty="0" err="1"/>
              <a:t>Banao</a:t>
            </a:r>
            <a:r>
              <a:rPr lang="es-ES" altLang="es-EC" sz="1600" dirty="0"/>
              <a:t>; </a:t>
            </a:r>
            <a:r>
              <a:rPr lang="es-ES" altLang="es-EC" sz="1600" b="1" dirty="0"/>
              <a:t>A</a:t>
            </a:r>
            <a:r>
              <a:rPr lang="es-ES" altLang="es-EC" sz="1600" dirty="0"/>
              <a:t>-Alamar; </a:t>
            </a:r>
            <a:r>
              <a:rPr lang="es-ES" altLang="es-EC" sz="1600" b="1" dirty="0" err="1"/>
              <a:t>Mog</a:t>
            </a:r>
            <a:r>
              <a:rPr lang="es-ES" altLang="es-EC" sz="1600" dirty="0"/>
              <a:t>.-Mogotes;</a:t>
            </a:r>
            <a:r>
              <a:rPr lang="es-ES" altLang="es-EC" sz="1600" b="1" dirty="0"/>
              <a:t> Y</a:t>
            </a:r>
            <a:r>
              <a:rPr lang="es-ES" altLang="es-EC" sz="1600" dirty="0"/>
              <a:t>.-</a:t>
            </a:r>
            <a:r>
              <a:rPr lang="es-ES" altLang="es-EC" sz="1600" dirty="0" err="1"/>
              <a:t>Yumurí</a:t>
            </a:r>
            <a:r>
              <a:rPr lang="es-ES" altLang="es-EC" sz="1600" dirty="0"/>
              <a:t>; </a:t>
            </a:r>
            <a:r>
              <a:rPr lang="es-ES" altLang="es-EC" sz="1600" b="1" dirty="0" err="1"/>
              <a:t>Is</a:t>
            </a:r>
            <a:r>
              <a:rPr lang="es-ES" altLang="es-EC" sz="1600" dirty="0"/>
              <a:t>.-Isla de la Juventud; </a:t>
            </a:r>
            <a:r>
              <a:rPr lang="es-ES" altLang="es-EC" sz="1600" b="1" dirty="0"/>
              <a:t>P</a:t>
            </a:r>
            <a:r>
              <a:rPr lang="es-ES" altLang="es-EC" sz="1600" dirty="0"/>
              <a:t>.-La Palma;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 b="1" dirty="0" err="1"/>
              <a:t>My</a:t>
            </a:r>
            <a:r>
              <a:rPr lang="es-ES" altLang="es-EC" sz="1600" dirty="0"/>
              <a:t>.-</a:t>
            </a:r>
            <a:r>
              <a:rPr lang="es-ES" altLang="es-EC" sz="1600" dirty="0" err="1"/>
              <a:t>Mayari</a:t>
            </a:r>
            <a:r>
              <a:rPr lang="es-ES" altLang="es-EC" sz="1600" dirty="0"/>
              <a:t>; </a:t>
            </a:r>
            <a:r>
              <a:rPr lang="es-ES" altLang="es-EC" sz="1600" b="1" dirty="0"/>
              <a:t>Esc</a:t>
            </a:r>
            <a:r>
              <a:rPr lang="es-ES" altLang="es-EC" sz="1600" dirty="0"/>
              <a:t>.-Escalera de </a:t>
            </a:r>
            <a:r>
              <a:rPr lang="es-ES" altLang="es-EC" sz="1600" dirty="0" smtClean="0"/>
              <a:t>Jaruco (</a:t>
            </a:r>
            <a:r>
              <a:rPr lang="es-ES" altLang="es-EC" sz="1600" dirty="0" err="1" smtClean="0"/>
              <a:t>geographical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points</a:t>
            </a:r>
            <a:r>
              <a:rPr lang="es-ES" altLang="es-EC" sz="1600" dirty="0" smtClean="0"/>
              <a:t> of </a:t>
            </a:r>
            <a:r>
              <a:rPr lang="es-ES" altLang="es-EC" sz="1600" dirty="0" err="1" smtClean="0"/>
              <a:t>populations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under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study</a:t>
            </a:r>
            <a:r>
              <a:rPr lang="es-ES" altLang="es-EC" sz="1600" dirty="0" smtClean="0"/>
              <a:t>)</a:t>
            </a:r>
            <a:endParaRPr lang="es-ES" altLang="es-EC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C" sz="1600" dirty="0" err="1" smtClean="0"/>
              <a:t>Thin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Layer</a:t>
            </a:r>
            <a:r>
              <a:rPr lang="es-ES" altLang="es-EC" sz="1600" dirty="0" smtClean="0"/>
              <a:t> </a:t>
            </a:r>
            <a:r>
              <a:rPr lang="es-ES" altLang="es-EC" sz="1600" dirty="0" err="1"/>
              <a:t>C</a:t>
            </a:r>
            <a:r>
              <a:rPr lang="es-ES" altLang="es-EC" sz="1600" dirty="0" err="1" smtClean="0"/>
              <a:t>hromatography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on</a:t>
            </a:r>
            <a:r>
              <a:rPr lang="es-ES" altLang="es-EC" sz="1600" dirty="0" smtClean="0"/>
              <a:t> SiO</a:t>
            </a:r>
            <a:r>
              <a:rPr lang="es-ES" altLang="es-EC" sz="1600" baseline="-25000" dirty="0" smtClean="0"/>
              <a:t>2 </a:t>
            </a:r>
            <a:r>
              <a:rPr lang="es-ES" altLang="es-EC" sz="1600" baseline="-25000" dirty="0"/>
              <a:t> </a:t>
            </a:r>
            <a:r>
              <a:rPr lang="es-ES" altLang="es-EC" sz="1600" dirty="0" err="1" smtClean="0"/>
              <a:t>plates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doped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with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silver</a:t>
            </a:r>
            <a:r>
              <a:rPr lang="es-ES" altLang="es-EC" sz="1600" dirty="0" smtClean="0"/>
              <a:t> </a:t>
            </a:r>
            <a:r>
              <a:rPr lang="es-ES" altLang="es-EC" sz="1600" dirty="0" err="1" smtClean="0"/>
              <a:t>nitrate</a:t>
            </a:r>
            <a:endParaRPr lang="es-ES" altLang="es-EC" sz="1600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387"/>
            <a:ext cx="9144000" cy="83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6450013"/>
            <a:ext cx="2011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5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6" y="1638818"/>
            <a:ext cx="8759027" cy="36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81" y="132298"/>
            <a:ext cx="1980882" cy="16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59" y="402851"/>
            <a:ext cx="1980882" cy="139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22" y="139449"/>
            <a:ext cx="2133441" cy="16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4" y="3810399"/>
            <a:ext cx="1982074" cy="8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47" y="4495722"/>
            <a:ext cx="2818764" cy="10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438559" y="4038044"/>
            <a:ext cx="685324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505281" y="1752044"/>
            <a:ext cx="381397" cy="457677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4724560" y="1676957"/>
            <a:ext cx="532765" cy="761602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8001000" y="1752045"/>
            <a:ext cx="0" cy="2134633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1" y="1676957"/>
            <a:ext cx="1071488" cy="13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4038045" y="2362280"/>
            <a:ext cx="381397" cy="2057162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219280" y="2362281"/>
            <a:ext cx="1143000" cy="53276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634" tIns="34317" rIns="68634" bIns="34317"/>
          <a:lstStyle/>
          <a:p>
            <a:pPr algn="ctr" defTabSz="686440"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2606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endParaRPr lang="es-ES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" y="5289776"/>
            <a:ext cx="2018590" cy="151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22" y="5116289"/>
            <a:ext cx="234791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68" y="6337921"/>
            <a:ext cx="4742658" cy="4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72" y="6570985"/>
            <a:ext cx="1034769" cy="2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60" grpId="0" animBg="1"/>
      <p:bldP spid="2061" grpId="0" animBg="1"/>
      <p:bldP spid="2062" grpId="0" animBg="1"/>
      <p:bldP spid="2064" grpId="0" animBg="1"/>
      <p:bldP spid="20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9" y="589974"/>
            <a:ext cx="1989533" cy="19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31" y="589974"/>
            <a:ext cx="2020427" cy="19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32" y="589974"/>
            <a:ext cx="3353912" cy="205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11 CuadroTexto"/>
          <p:cNvSpPr txBox="1">
            <a:spLocks noChangeArrowheads="1"/>
          </p:cNvSpPr>
          <p:nvPr/>
        </p:nvSpPr>
        <p:spPr bwMode="auto">
          <a:xfrm>
            <a:off x="0" y="2628066"/>
            <a:ext cx="8524229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C" sz="1100" b="1" i="1" dirty="0"/>
              <a:t>Staphylococcus aureus </a:t>
            </a:r>
            <a:r>
              <a:rPr lang="en-US" altLang="es-EC" sz="1100" b="1" dirty="0" err="1" smtClean="0"/>
              <a:t>cas</a:t>
            </a:r>
            <a:r>
              <a:rPr lang="en-US" altLang="es-EC" sz="1100" b="1" dirty="0" smtClean="0"/>
              <a:t> </a:t>
            </a:r>
            <a:r>
              <a:rPr lang="en-US" altLang="es-EC" sz="1100" b="1" dirty="0"/>
              <a:t>62</a:t>
            </a:r>
            <a:r>
              <a:rPr lang="en-US" altLang="es-EC" sz="1100" b="1" i="1" dirty="0"/>
              <a:t>                                                                                               </a:t>
            </a:r>
            <a:r>
              <a:rPr lang="es-ES" altLang="es-EC" sz="1100" b="1" i="1" dirty="0" err="1"/>
              <a:t>Staphylococcus</a:t>
            </a:r>
            <a:r>
              <a:rPr lang="es-ES" altLang="es-EC" sz="1100" b="1" dirty="0"/>
              <a:t> </a:t>
            </a:r>
            <a:r>
              <a:rPr lang="es-ES" altLang="es-EC" sz="1100" b="1" i="1" dirty="0" err="1"/>
              <a:t>aureus</a:t>
            </a:r>
            <a:r>
              <a:rPr lang="es-ES" altLang="es-EC" sz="1100" b="1" i="1" dirty="0"/>
              <a:t> </a:t>
            </a:r>
            <a:r>
              <a:rPr lang="es-ES" altLang="es-EC" sz="1100" b="1" dirty="0" smtClean="0"/>
              <a:t>case </a:t>
            </a:r>
            <a:r>
              <a:rPr lang="es-ES" altLang="es-EC" sz="1100" b="1" dirty="0"/>
              <a:t>45</a:t>
            </a:r>
            <a:r>
              <a:rPr lang="en-US" altLang="es-EC" sz="1100" b="1" i="1" dirty="0"/>
              <a:t>              Staphylococcus aureus</a:t>
            </a:r>
            <a:r>
              <a:rPr lang="en-US" altLang="es-EC" sz="1100" b="1" dirty="0"/>
              <a:t> </a:t>
            </a:r>
            <a:r>
              <a:rPr lang="en-US" altLang="es-EC" sz="1100" b="1" dirty="0" smtClean="0"/>
              <a:t>case </a:t>
            </a:r>
            <a:r>
              <a:rPr lang="en-US" altLang="es-EC" sz="1100" b="1" dirty="0"/>
              <a:t>26</a:t>
            </a:r>
            <a:endParaRPr lang="es-ES" altLang="es-EC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53707" y="3110561"/>
            <a:ext cx="883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Toxicological</a:t>
            </a:r>
            <a:r>
              <a:rPr lang="es-ES" b="1" dirty="0" smtClean="0"/>
              <a:t> </a:t>
            </a:r>
            <a:r>
              <a:rPr lang="es-ES" b="1" dirty="0" err="1" smtClean="0"/>
              <a:t>evaluation</a:t>
            </a:r>
            <a:r>
              <a:rPr lang="es-ES" b="1" dirty="0" smtClean="0"/>
              <a:t> of </a:t>
            </a:r>
            <a:r>
              <a:rPr lang="es-ES" b="1" dirty="0" err="1" smtClean="0"/>
              <a:t>defensive</a:t>
            </a:r>
            <a:r>
              <a:rPr lang="es-ES" b="1" dirty="0" smtClean="0"/>
              <a:t> repugnatorial </a:t>
            </a:r>
            <a:r>
              <a:rPr lang="es-ES" b="1" dirty="0" err="1" smtClean="0"/>
              <a:t>secretions</a:t>
            </a:r>
            <a:r>
              <a:rPr lang="es-ES" b="1" dirty="0" smtClean="0"/>
              <a:t> </a:t>
            </a:r>
            <a:r>
              <a:rPr lang="es-ES" b="1" dirty="0" err="1" smtClean="0"/>
              <a:t>from</a:t>
            </a:r>
            <a:r>
              <a:rPr lang="es-ES" b="1" dirty="0" smtClean="0"/>
              <a:t> </a:t>
            </a:r>
            <a:r>
              <a:rPr lang="es-ES" b="1" dirty="0" err="1" smtClean="0"/>
              <a:t>Millipedes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3" name="2 Rectángulo"/>
          <p:cNvSpPr/>
          <p:nvPr/>
        </p:nvSpPr>
        <p:spPr>
          <a:xfrm>
            <a:off x="58215" y="11663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</a:rPr>
              <a:t>Results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49622"/>
              </p:ext>
            </p:extLst>
          </p:nvPr>
        </p:nvGraphicFramePr>
        <p:xfrm>
          <a:off x="277323" y="3573016"/>
          <a:ext cx="8712970" cy="1944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5"/>
                <a:gridCol w="4356485"/>
              </a:tblGrid>
              <a:tr h="444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chemeClr val="tx1"/>
                          </a:solidFill>
                          <a:effectLst/>
                        </a:rPr>
                        <a:t>Microorganism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chemeClr val="tx1"/>
                          </a:solidFill>
                          <a:effectLst/>
                        </a:rPr>
                        <a:t>Toxicological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 doses MIC </a:t>
                      </a:r>
                      <a:endParaRPr lang="es-E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Fonsecae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pedrosi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MIC = 6,0 µg /</a:t>
                      </a:r>
                      <a:r>
                        <a:rPr lang="es-ES" sz="1100" dirty="0" err="1">
                          <a:effectLst/>
                        </a:rPr>
                        <a:t>mL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Candida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albicans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MIC = 30,0 µg /mL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Microsporum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gypeseum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MIC = 78,0 µg /mL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Microsporus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canis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MIC = 56,3 µg /mL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Trycophyton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mentagraphytes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MIC = 27,0 µg /</a:t>
                      </a:r>
                      <a:r>
                        <a:rPr lang="es-ES" sz="1100" dirty="0" err="1">
                          <a:effectLst/>
                        </a:rPr>
                        <a:t>mL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Epidermophyton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flocossum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MIC = 68,0 µg /</a:t>
                      </a:r>
                      <a:r>
                        <a:rPr lang="es-ES" sz="1100" dirty="0" err="1">
                          <a:effectLst/>
                        </a:rPr>
                        <a:t>mL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Trycophyton</a:t>
                      </a:r>
                      <a:r>
                        <a:rPr lang="es-ES" sz="11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100" b="0" i="1" dirty="0" err="1">
                          <a:solidFill>
                            <a:schemeClr val="tx1"/>
                          </a:solidFill>
                          <a:effectLst/>
                        </a:rPr>
                        <a:t>rubrum</a:t>
                      </a:r>
                      <a:endParaRPr lang="es-ES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MIC = 44,0 µg /</a:t>
                      </a:r>
                      <a:r>
                        <a:rPr lang="es-ES" sz="1100" dirty="0" err="1" smtClean="0">
                          <a:effectLst/>
                        </a:rPr>
                        <a:t>mL</a:t>
                      </a:r>
                      <a:endParaRPr lang="es-ES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387"/>
            <a:ext cx="9144000" cy="83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6450013"/>
            <a:ext cx="2011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8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8864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evidenced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existence</a:t>
            </a:r>
            <a:r>
              <a:rPr lang="es-ES" dirty="0"/>
              <a:t> of eco-</a:t>
            </a:r>
            <a:r>
              <a:rPr lang="es-ES" dirty="0" err="1"/>
              <a:t>geographical</a:t>
            </a:r>
            <a:r>
              <a:rPr lang="es-ES" dirty="0"/>
              <a:t> </a:t>
            </a:r>
            <a:r>
              <a:rPr lang="es-ES" dirty="0" err="1"/>
              <a:t>variations</a:t>
            </a:r>
            <a:r>
              <a:rPr lang="es-ES" dirty="0"/>
              <a:t> and </a:t>
            </a:r>
            <a:r>
              <a:rPr lang="es-ES" dirty="0" err="1"/>
              <a:t>potential</a:t>
            </a:r>
            <a:r>
              <a:rPr lang="es-ES" dirty="0"/>
              <a:t> </a:t>
            </a:r>
            <a:r>
              <a:rPr lang="es-ES" dirty="0" err="1"/>
              <a:t>chemotypes</a:t>
            </a:r>
            <a:r>
              <a:rPr lang="es-ES" dirty="0"/>
              <a:t> in 6 (I-V) </a:t>
            </a:r>
            <a:r>
              <a:rPr lang="es-ES" dirty="0" err="1"/>
              <a:t>populations</a:t>
            </a:r>
            <a:r>
              <a:rPr lang="es-ES" dirty="0"/>
              <a:t> of </a:t>
            </a:r>
            <a:r>
              <a:rPr lang="es-ES" dirty="0" err="1"/>
              <a:t>millipede</a:t>
            </a:r>
            <a:r>
              <a:rPr lang="es-ES" dirty="0"/>
              <a:t> gen. </a:t>
            </a:r>
            <a:r>
              <a:rPr lang="es-ES" i="1" dirty="0" err="1"/>
              <a:t>Rhinocricus</a:t>
            </a:r>
            <a:r>
              <a:rPr lang="es-ES" dirty="0"/>
              <a:t> </a:t>
            </a:r>
            <a:r>
              <a:rPr lang="es-ES" dirty="0" err="1" smtClean="0"/>
              <a:t>sp</a:t>
            </a:r>
            <a:r>
              <a:rPr lang="es-ES" dirty="0" smtClean="0"/>
              <a:t>.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/>
              <a:t>inhabit</a:t>
            </a:r>
            <a:r>
              <a:rPr lang="es-ES" dirty="0"/>
              <a:t> in Cuban tropical </a:t>
            </a:r>
            <a:r>
              <a:rPr lang="es-ES" dirty="0" err="1"/>
              <a:t>archipelago</a:t>
            </a:r>
            <a:r>
              <a:rPr lang="es-ES" dirty="0"/>
              <a:t> </a:t>
            </a:r>
            <a:r>
              <a:rPr lang="es-ES" dirty="0" smtClean="0"/>
              <a:t>(West </a:t>
            </a:r>
            <a:r>
              <a:rPr lang="es-ES" dirty="0" err="1"/>
              <a:t>ecozones</a:t>
            </a:r>
            <a:r>
              <a:rPr lang="es-ES" dirty="0"/>
              <a:t>)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five</a:t>
            </a:r>
            <a:r>
              <a:rPr lang="es-ES" dirty="0"/>
              <a:t> </a:t>
            </a:r>
            <a:r>
              <a:rPr lang="es-ES" dirty="0" err="1"/>
              <a:t>chemotypes</a:t>
            </a:r>
            <a:r>
              <a:rPr lang="es-ES" dirty="0"/>
              <a:t> </a:t>
            </a:r>
            <a:r>
              <a:rPr lang="es-ES" dirty="0" err="1"/>
              <a:t>determined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: </a:t>
            </a:r>
            <a:r>
              <a:rPr lang="es-ES" dirty="0" err="1"/>
              <a:t>Yumurí</a:t>
            </a:r>
            <a:r>
              <a:rPr lang="es-ES" dirty="0"/>
              <a:t> Valley-02-Isla de la Juventud (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components</a:t>
            </a:r>
            <a:r>
              <a:rPr lang="es-ES" dirty="0"/>
              <a:t>, 31/33 and 61.8 / 66% </a:t>
            </a:r>
            <a:r>
              <a:rPr lang="es-ES" dirty="0" err="1"/>
              <a:t>respectively</a:t>
            </a:r>
            <a:r>
              <a:rPr lang="es-ES" dirty="0"/>
              <a:t>); Alamar-</a:t>
            </a:r>
            <a:r>
              <a:rPr lang="es-ES" dirty="0" err="1"/>
              <a:t>Banao</a:t>
            </a:r>
            <a:r>
              <a:rPr lang="es-ES" dirty="0"/>
              <a:t> </a:t>
            </a:r>
            <a:r>
              <a:rPr lang="es-ES" dirty="0" err="1"/>
              <a:t>locations</a:t>
            </a:r>
            <a:r>
              <a:rPr lang="es-ES" dirty="0"/>
              <a:t> (5-9 </a:t>
            </a:r>
            <a:r>
              <a:rPr lang="es-ES" dirty="0" err="1"/>
              <a:t>components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remarkable</a:t>
            </a:r>
            <a:r>
              <a:rPr lang="es-ES" dirty="0"/>
              <a:t> </a:t>
            </a:r>
            <a:r>
              <a:rPr lang="es-ES" dirty="0" err="1"/>
              <a:t>differences</a:t>
            </a:r>
            <a:r>
              <a:rPr lang="es-ES" dirty="0"/>
              <a:t>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metabolite</a:t>
            </a:r>
            <a:r>
              <a:rPr lang="es-ES" dirty="0"/>
              <a:t> </a:t>
            </a:r>
            <a:r>
              <a:rPr lang="es-ES" dirty="0" err="1" smtClean="0"/>
              <a:t>concen-trations</a:t>
            </a:r>
            <a:r>
              <a:rPr lang="es-ES" dirty="0"/>
              <a:t>); La Palma (1 </a:t>
            </a:r>
            <a:r>
              <a:rPr lang="es-ES" dirty="0" err="1"/>
              <a:t>component</a:t>
            </a:r>
            <a:r>
              <a:rPr lang="es-ES" dirty="0"/>
              <a:t>, 100%, </a:t>
            </a:r>
            <a:r>
              <a:rPr lang="es-ES" dirty="0" err="1"/>
              <a:t>phenolic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); Coca (mixture of </a:t>
            </a:r>
            <a:r>
              <a:rPr lang="es-ES" dirty="0" err="1"/>
              <a:t>aliphatic</a:t>
            </a:r>
            <a:r>
              <a:rPr lang="es-ES" dirty="0"/>
              <a:t> </a:t>
            </a:r>
            <a:r>
              <a:rPr lang="es-ES" dirty="0" err="1"/>
              <a:t>hydrocarbons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traces of </a:t>
            </a:r>
            <a:r>
              <a:rPr lang="es-ES" dirty="0" err="1"/>
              <a:t>substituted</a:t>
            </a:r>
            <a:r>
              <a:rPr lang="es-ES" dirty="0"/>
              <a:t> </a:t>
            </a:r>
            <a:r>
              <a:rPr lang="es-ES" dirty="0" err="1"/>
              <a:t>phenols</a:t>
            </a:r>
            <a:r>
              <a:rPr lang="es-ES" dirty="0"/>
              <a:t>); and </a:t>
            </a:r>
            <a:r>
              <a:rPr lang="es-ES" dirty="0" err="1"/>
              <a:t>Yumurí</a:t>
            </a:r>
            <a:r>
              <a:rPr lang="es-ES" dirty="0"/>
              <a:t> Valley-01 (</a:t>
            </a:r>
            <a:r>
              <a:rPr lang="es-ES" dirty="0" err="1"/>
              <a:t>quinona</a:t>
            </a:r>
            <a:r>
              <a:rPr lang="es-ES" dirty="0"/>
              <a:t> </a:t>
            </a:r>
            <a:r>
              <a:rPr lang="es-ES" dirty="0" smtClean="0"/>
              <a:t>&gt;90</a:t>
            </a:r>
            <a:r>
              <a:rPr lang="es-ES" dirty="0"/>
              <a:t>%). </a:t>
            </a:r>
            <a:r>
              <a:rPr lang="es-ES" dirty="0" err="1"/>
              <a:t>Two</a:t>
            </a:r>
            <a:r>
              <a:rPr lang="es-ES" dirty="0"/>
              <a:t> new molecular </a:t>
            </a:r>
            <a:r>
              <a:rPr lang="es-ES" dirty="0" err="1"/>
              <a:t>entities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defensive</a:t>
            </a:r>
            <a:r>
              <a:rPr lang="es-ES" dirty="0"/>
              <a:t> </a:t>
            </a:r>
            <a:r>
              <a:rPr lang="es-ES" dirty="0" err="1"/>
              <a:t>secretion</a:t>
            </a:r>
            <a:r>
              <a:rPr lang="es-ES" dirty="0"/>
              <a:t> of </a:t>
            </a:r>
            <a:r>
              <a:rPr lang="es-ES" dirty="0" err="1"/>
              <a:t>endemic</a:t>
            </a:r>
            <a:r>
              <a:rPr lang="es-ES" dirty="0"/>
              <a:t> </a:t>
            </a:r>
            <a:r>
              <a:rPr lang="es-ES" dirty="0" err="1"/>
              <a:t>Spirobolida</a:t>
            </a:r>
            <a:r>
              <a:rPr lang="es-ES" dirty="0"/>
              <a:t> gen. </a:t>
            </a:r>
            <a:r>
              <a:rPr lang="es-ES" i="1" dirty="0" err="1"/>
              <a:t>Rhinocricus</a:t>
            </a:r>
            <a:r>
              <a:rPr lang="es-ES" dirty="0"/>
              <a:t> </a:t>
            </a:r>
            <a:r>
              <a:rPr lang="es-ES" dirty="0" err="1" smtClean="0"/>
              <a:t>sp</a:t>
            </a:r>
            <a:r>
              <a:rPr lang="es-ES" dirty="0" smtClean="0"/>
              <a:t>. </a:t>
            </a:r>
            <a:r>
              <a:rPr lang="es-ES" dirty="0"/>
              <a:t>in Cuban tropical </a:t>
            </a:r>
            <a:r>
              <a:rPr lang="es-ES" dirty="0" err="1"/>
              <a:t>archipelago</a:t>
            </a:r>
            <a:r>
              <a:rPr lang="es-ES" dirty="0"/>
              <a:t> (</a:t>
            </a:r>
            <a:r>
              <a:rPr lang="es-ES" dirty="0" err="1"/>
              <a:t>Banao</a:t>
            </a:r>
            <a:r>
              <a:rPr lang="es-ES" dirty="0"/>
              <a:t> and Alamar </a:t>
            </a:r>
            <a:r>
              <a:rPr lang="es-ES" dirty="0" err="1"/>
              <a:t>collection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)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determined</a:t>
            </a:r>
            <a:r>
              <a:rPr lang="es-ES" dirty="0"/>
              <a:t>: 2-(3,4-dimethoxy-phenyl)-ethylene-1-amine and 4-hydroxy-5-methoxy-benzaldehyde (</a:t>
            </a:r>
            <a:r>
              <a:rPr lang="es-ES" dirty="0" err="1"/>
              <a:t>vanillin</a:t>
            </a:r>
            <a:r>
              <a:rPr lang="es-ES" dirty="0"/>
              <a:t>).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i="1" dirty="0"/>
              <a:t>molecular </a:t>
            </a:r>
            <a:r>
              <a:rPr lang="es-ES" i="1" dirty="0" err="1"/>
              <a:t>mapping</a:t>
            </a:r>
            <a:r>
              <a:rPr lang="es-ES" i="1" dirty="0"/>
              <a:t> </a:t>
            </a:r>
            <a:r>
              <a:rPr lang="es-ES" dirty="0"/>
              <a:t>of </a:t>
            </a:r>
            <a:r>
              <a:rPr lang="es-ES" dirty="0" err="1"/>
              <a:t>compositions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defensive</a:t>
            </a:r>
            <a:r>
              <a:rPr lang="es-ES" dirty="0"/>
              <a:t> </a:t>
            </a:r>
            <a:r>
              <a:rPr lang="es-ES" dirty="0" err="1" smtClean="0"/>
              <a:t>secre-tions</a:t>
            </a:r>
            <a:r>
              <a:rPr lang="es-ES" dirty="0" smtClean="0"/>
              <a:t> </a:t>
            </a:r>
            <a:r>
              <a:rPr lang="es-ES" dirty="0" err="1"/>
              <a:t>isolated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i="1" dirty="0" err="1"/>
              <a:t>Rhinocricus</a:t>
            </a:r>
            <a:r>
              <a:rPr lang="es-ES" dirty="0"/>
              <a:t> </a:t>
            </a:r>
            <a:r>
              <a:rPr lang="es-ES" dirty="0" err="1" smtClean="0"/>
              <a:t>sp</a:t>
            </a:r>
            <a:r>
              <a:rPr lang="es-ES" dirty="0" smtClean="0"/>
              <a:t>. </a:t>
            </a:r>
            <a:r>
              <a:rPr lang="es-ES" dirty="0" err="1"/>
              <a:t>populations</a:t>
            </a:r>
            <a:r>
              <a:rPr lang="es-ES" dirty="0"/>
              <a:t> </a:t>
            </a:r>
            <a:r>
              <a:rPr lang="es-ES" dirty="0" err="1"/>
              <a:t>revealed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existence</a:t>
            </a:r>
            <a:r>
              <a:rPr lang="es-ES" dirty="0"/>
              <a:t> of a singular </a:t>
            </a:r>
            <a:r>
              <a:rPr lang="es-ES" dirty="0" err="1" smtClean="0"/>
              <a:t>com-positional</a:t>
            </a:r>
            <a:r>
              <a:rPr lang="es-ES" dirty="0" smtClean="0"/>
              <a:t> </a:t>
            </a:r>
            <a:r>
              <a:rPr lang="es-ES" dirty="0" err="1"/>
              <a:t>heterogeneity</a:t>
            </a:r>
            <a:r>
              <a:rPr lang="es-ES" dirty="0"/>
              <a:t> (5-7 </a:t>
            </a:r>
            <a:r>
              <a:rPr lang="es-ES" dirty="0" err="1"/>
              <a:t>components</a:t>
            </a:r>
            <a:r>
              <a:rPr lang="es-ES" dirty="0"/>
              <a:t> of </a:t>
            </a:r>
            <a:r>
              <a:rPr lang="es-ES" dirty="0" err="1"/>
              <a:t>aromatic</a:t>
            </a:r>
            <a:r>
              <a:rPr lang="es-ES" dirty="0"/>
              <a:t>, </a:t>
            </a:r>
            <a:r>
              <a:rPr lang="es-ES" dirty="0" err="1" smtClean="0"/>
              <a:t>benzoquinone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hydrocarbon</a:t>
            </a:r>
            <a:r>
              <a:rPr lang="es-ES" dirty="0"/>
              <a:t> </a:t>
            </a:r>
            <a:r>
              <a:rPr lang="es-ES" dirty="0" err="1"/>
              <a:t>nature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 smtClean="0"/>
              <a:t>substitution</a:t>
            </a:r>
            <a:r>
              <a:rPr lang="es-ES" dirty="0" smtClean="0"/>
              <a:t> </a:t>
            </a:r>
            <a:r>
              <a:rPr lang="es-ES" dirty="0" err="1"/>
              <a:t>patterns</a:t>
            </a:r>
            <a:r>
              <a:rPr lang="es-ES" dirty="0"/>
              <a:t>) in </a:t>
            </a:r>
            <a:r>
              <a:rPr lang="es-ES" dirty="0" err="1"/>
              <a:t>the</a:t>
            </a:r>
            <a:r>
              <a:rPr lang="es-ES" dirty="0"/>
              <a:t> western </a:t>
            </a:r>
            <a:r>
              <a:rPr lang="es-ES" dirty="0" err="1"/>
              <a:t>area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Cuban </a:t>
            </a:r>
            <a:r>
              <a:rPr lang="es-ES" dirty="0" err="1"/>
              <a:t>archipelago</a:t>
            </a:r>
            <a:r>
              <a:rPr lang="es-ES" dirty="0"/>
              <a:t>. Repugnatorial </a:t>
            </a:r>
            <a:r>
              <a:rPr lang="es-ES" dirty="0" err="1" smtClean="0"/>
              <a:t>secre-tions</a:t>
            </a:r>
            <a:r>
              <a:rPr lang="es-ES" dirty="0" smtClean="0"/>
              <a:t> </a:t>
            </a:r>
            <a:r>
              <a:rPr lang="es-ES" dirty="0" err="1"/>
              <a:t>showed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/>
              <a:t>microbiocidal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(</a:t>
            </a:r>
            <a:r>
              <a:rPr lang="es-ES" dirty="0" err="1"/>
              <a:t>fungicide</a:t>
            </a:r>
            <a:r>
              <a:rPr lang="es-ES" dirty="0"/>
              <a:t>) vs. </a:t>
            </a:r>
            <a:r>
              <a:rPr lang="es-ES" dirty="0" err="1" smtClean="0"/>
              <a:t>patho-genic</a:t>
            </a:r>
            <a:r>
              <a:rPr lang="es-ES" dirty="0" smtClean="0"/>
              <a:t> micro-</a:t>
            </a:r>
            <a:r>
              <a:rPr lang="es-ES" dirty="0" err="1" smtClean="0"/>
              <a:t>organisms</a:t>
            </a:r>
            <a:r>
              <a:rPr lang="es-ES" dirty="0"/>
              <a:t>. </a:t>
            </a:r>
            <a:r>
              <a:rPr lang="es-ES" dirty="0" err="1"/>
              <a:t>Studies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evolutionary</a:t>
            </a:r>
            <a:r>
              <a:rPr lang="es-ES" dirty="0"/>
              <a:t> </a:t>
            </a:r>
            <a:r>
              <a:rPr lang="es-ES" dirty="0" err="1"/>
              <a:t>chemical</a:t>
            </a:r>
            <a:r>
              <a:rPr lang="es-ES" dirty="0"/>
              <a:t> </a:t>
            </a:r>
            <a:r>
              <a:rPr lang="es-ES" dirty="0" err="1"/>
              <a:t>significance</a:t>
            </a:r>
            <a:r>
              <a:rPr lang="es-ES" dirty="0"/>
              <a:t> of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 smtClean="0"/>
              <a:t>poly-component</a:t>
            </a:r>
            <a:r>
              <a:rPr lang="es-ES" dirty="0" smtClean="0"/>
              <a:t> </a:t>
            </a:r>
            <a:r>
              <a:rPr lang="es-ES" dirty="0"/>
              <a:t>mixtures are </a:t>
            </a:r>
            <a:r>
              <a:rPr lang="es-ES" dirty="0" err="1"/>
              <a:t>currently</a:t>
            </a:r>
            <a:r>
              <a:rPr lang="es-ES" dirty="0"/>
              <a:t>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9387"/>
            <a:ext cx="9144000" cy="83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7" y="6428690"/>
            <a:ext cx="2011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835" y="4989954"/>
            <a:ext cx="923568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b="1" dirty="0"/>
              <a:t>Acknowledgments</a:t>
            </a:r>
            <a:endParaRPr lang="es-ES" sz="1750" dirty="0"/>
          </a:p>
          <a:p>
            <a:r>
              <a:rPr lang="en-US" sz="1750" i="1" dirty="0"/>
              <a:t>This study was supported, in part, by the institutional and financial support </a:t>
            </a:r>
            <a:r>
              <a:rPr lang="en-US" sz="1750" i="1" dirty="0" smtClean="0"/>
              <a:t>from Prometheus </a:t>
            </a:r>
            <a:r>
              <a:rPr lang="en-US" sz="1750" i="1" dirty="0"/>
              <a:t>Project Ecuador “Chemical Bioprospecting of Tropical Biodiversity” 2016-2017. </a:t>
            </a:r>
            <a:endParaRPr lang="es-ES" sz="1750" dirty="0"/>
          </a:p>
        </p:txBody>
      </p:sp>
    </p:spTree>
    <p:extLst>
      <p:ext uri="{BB962C8B-B14F-4D97-AF65-F5344CB8AC3E}">
        <p14:creationId xmlns:p14="http://schemas.microsoft.com/office/powerpoint/2010/main" val="305924023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5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5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1118</Words>
  <Application>Microsoft Office PowerPoint</Application>
  <PresentationFormat>Presentación en pantalla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1_Tema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Enrique tacoronte Morales</dc:creator>
  <cp:lastModifiedBy>Juan Enrique tacoronte Morales</cp:lastModifiedBy>
  <cp:revision>31</cp:revision>
  <dcterms:created xsi:type="dcterms:W3CDTF">2019-11-09T16:34:34Z</dcterms:created>
  <dcterms:modified xsi:type="dcterms:W3CDTF">2019-11-11T12:18:49Z</dcterms:modified>
</cp:coreProperties>
</file>