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59" r:id="rId3"/>
    <p:sldId id="263" r:id="rId4"/>
    <p:sldId id="267" r:id="rId5"/>
    <p:sldId id="268" r:id="rId6"/>
    <p:sldId id="264" r:id="rId7"/>
    <p:sldId id="270" r:id="rId8"/>
    <p:sldId id="265" r:id="rId9"/>
    <p:sldId id="266" r:id="rId10"/>
    <p:sldId id="271" r:id="rId11"/>
    <p:sldId id="26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43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EC0B22-7024-497E-ABAD-440C94D95202}" type="datetimeFigureOut">
              <a:rPr lang="pt-BR" smtClean="0"/>
              <a:t>14/10/2019</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39BF4-43AA-4CF6-88F9-242DF037C285}" type="slidenum">
              <a:rPr lang="pt-BR" smtClean="0"/>
              <a:t>‹nº›</a:t>
            </a:fld>
            <a:endParaRPr lang="pt-BR"/>
          </a:p>
        </p:txBody>
      </p:sp>
    </p:spTree>
    <p:extLst>
      <p:ext uri="{BB962C8B-B14F-4D97-AF65-F5344CB8AC3E}">
        <p14:creationId xmlns:p14="http://schemas.microsoft.com/office/powerpoint/2010/main" val="1967917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54739BF4-43AA-4CF6-88F9-242DF037C285}" type="slidenum">
              <a:rPr lang="pt-BR" smtClean="0"/>
              <a:t>2</a:t>
            </a:fld>
            <a:endParaRPr lang="pt-BR"/>
          </a:p>
        </p:txBody>
      </p:sp>
    </p:spTree>
    <p:extLst>
      <p:ext uri="{BB962C8B-B14F-4D97-AF65-F5344CB8AC3E}">
        <p14:creationId xmlns:p14="http://schemas.microsoft.com/office/powerpoint/2010/main" val="1650416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0D0E4335-FC5B-4CB6-ABCF-E5F5B3BC2C50}" type="datetime1">
              <a:rPr lang="pt-BR" smtClean="0"/>
              <a:t>14/10/2019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B48F4C1-37EA-4390-97DD-4FF38199B4AE}" type="slidenum">
              <a:rPr lang="pt-BR" smtClean="0"/>
              <a:t>‹nº›</a:t>
            </a:fld>
            <a:endParaRPr lang="pt-BR"/>
          </a:p>
        </p:txBody>
      </p:sp>
    </p:spTree>
    <p:extLst>
      <p:ext uri="{BB962C8B-B14F-4D97-AF65-F5344CB8AC3E}">
        <p14:creationId xmlns:p14="http://schemas.microsoft.com/office/powerpoint/2010/main" val="3983154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8C2B2FB-86D9-4AA4-AE14-AEB49F2D96A4}" type="datetime1">
              <a:rPr lang="pt-BR" smtClean="0"/>
              <a:t>14/10/2019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B48F4C1-37EA-4390-97DD-4FF38199B4AE}" type="slidenum">
              <a:rPr lang="pt-BR" smtClean="0"/>
              <a:t>‹nº›</a:t>
            </a:fld>
            <a:endParaRPr lang="pt-BR"/>
          </a:p>
        </p:txBody>
      </p:sp>
    </p:spTree>
    <p:extLst>
      <p:ext uri="{BB962C8B-B14F-4D97-AF65-F5344CB8AC3E}">
        <p14:creationId xmlns:p14="http://schemas.microsoft.com/office/powerpoint/2010/main" val="2109882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304CB17-C63D-4540-ACD8-8BBBADA30CAB}" type="datetime1">
              <a:rPr lang="pt-BR" smtClean="0"/>
              <a:t>14/10/2019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B48F4C1-37EA-4390-97DD-4FF38199B4AE}" type="slidenum">
              <a:rPr lang="pt-BR" smtClean="0"/>
              <a:t>‹nº›</a:t>
            </a:fld>
            <a:endParaRPr lang="pt-BR"/>
          </a:p>
        </p:txBody>
      </p:sp>
    </p:spTree>
    <p:extLst>
      <p:ext uri="{BB962C8B-B14F-4D97-AF65-F5344CB8AC3E}">
        <p14:creationId xmlns:p14="http://schemas.microsoft.com/office/powerpoint/2010/main" val="425104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FF29518-8FD0-4564-9914-CA26242245E8}" type="datetime1">
              <a:rPr lang="pt-BR" smtClean="0"/>
              <a:t>14/10/2019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B48F4C1-37EA-4390-97DD-4FF38199B4AE}" type="slidenum">
              <a:rPr lang="pt-BR" smtClean="0"/>
              <a:t>‹nº›</a:t>
            </a:fld>
            <a:endParaRPr lang="pt-BR"/>
          </a:p>
        </p:txBody>
      </p:sp>
    </p:spTree>
    <p:extLst>
      <p:ext uri="{BB962C8B-B14F-4D97-AF65-F5344CB8AC3E}">
        <p14:creationId xmlns:p14="http://schemas.microsoft.com/office/powerpoint/2010/main" val="2820064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8D434A85-2984-4766-9AE7-26AC6584EB63}" type="datetime1">
              <a:rPr lang="pt-BR" smtClean="0"/>
              <a:t>14/10/2019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B48F4C1-37EA-4390-97DD-4FF38199B4AE}" type="slidenum">
              <a:rPr lang="pt-BR" smtClean="0"/>
              <a:t>‹nº›</a:t>
            </a:fld>
            <a:endParaRPr lang="pt-BR"/>
          </a:p>
        </p:txBody>
      </p:sp>
    </p:spTree>
    <p:extLst>
      <p:ext uri="{BB962C8B-B14F-4D97-AF65-F5344CB8AC3E}">
        <p14:creationId xmlns:p14="http://schemas.microsoft.com/office/powerpoint/2010/main" val="4207684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7B793C77-CF5C-49C0-8D81-E98FFD90ABF8}" type="datetime1">
              <a:rPr lang="pt-BR" smtClean="0"/>
              <a:t>14/10/2019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B48F4C1-37EA-4390-97DD-4FF38199B4AE}" type="slidenum">
              <a:rPr lang="pt-BR" smtClean="0"/>
              <a:t>‹nº›</a:t>
            </a:fld>
            <a:endParaRPr lang="pt-BR"/>
          </a:p>
        </p:txBody>
      </p:sp>
    </p:spTree>
    <p:extLst>
      <p:ext uri="{BB962C8B-B14F-4D97-AF65-F5344CB8AC3E}">
        <p14:creationId xmlns:p14="http://schemas.microsoft.com/office/powerpoint/2010/main" val="2985612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861E59DF-68F0-46BE-AC38-045A27BF59EE}" type="datetime1">
              <a:rPr lang="pt-BR" smtClean="0"/>
              <a:t>14/10/2019</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1B48F4C1-37EA-4390-97DD-4FF38199B4AE}" type="slidenum">
              <a:rPr lang="pt-BR" smtClean="0"/>
              <a:t>‹nº›</a:t>
            </a:fld>
            <a:endParaRPr lang="pt-BR"/>
          </a:p>
        </p:txBody>
      </p:sp>
    </p:spTree>
    <p:extLst>
      <p:ext uri="{BB962C8B-B14F-4D97-AF65-F5344CB8AC3E}">
        <p14:creationId xmlns:p14="http://schemas.microsoft.com/office/powerpoint/2010/main" val="2560487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5D6B1C5-567A-4FD2-8A8E-2090CAFF1F27}" type="datetime1">
              <a:rPr lang="pt-BR" smtClean="0"/>
              <a:t>14/10/2019</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1B48F4C1-37EA-4390-97DD-4FF38199B4AE}" type="slidenum">
              <a:rPr lang="pt-BR" smtClean="0"/>
              <a:t>‹nº›</a:t>
            </a:fld>
            <a:endParaRPr lang="pt-BR"/>
          </a:p>
        </p:txBody>
      </p:sp>
    </p:spTree>
    <p:extLst>
      <p:ext uri="{BB962C8B-B14F-4D97-AF65-F5344CB8AC3E}">
        <p14:creationId xmlns:p14="http://schemas.microsoft.com/office/powerpoint/2010/main" val="4044560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12721-6A51-4599-8DEF-68D1B54A4ECB}" type="datetime1">
              <a:rPr lang="pt-BR" smtClean="0"/>
              <a:t>14/10/2019</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1B48F4C1-37EA-4390-97DD-4FF38199B4AE}" type="slidenum">
              <a:rPr lang="pt-BR" smtClean="0"/>
              <a:t>‹nº›</a:t>
            </a:fld>
            <a:endParaRPr lang="pt-BR"/>
          </a:p>
        </p:txBody>
      </p:sp>
    </p:spTree>
    <p:extLst>
      <p:ext uri="{BB962C8B-B14F-4D97-AF65-F5344CB8AC3E}">
        <p14:creationId xmlns:p14="http://schemas.microsoft.com/office/powerpoint/2010/main" val="1169506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29541CBE-2281-4163-9AB7-BE14CF96A046}" type="datetime1">
              <a:rPr lang="pt-BR" smtClean="0"/>
              <a:t>14/10/2019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B48F4C1-37EA-4390-97DD-4FF38199B4AE}" type="slidenum">
              <a:rPr lang="pt-BR" smtClean="0"/>
              <a:t>‹nº›</a:t>
            </a:fld>
            <a:endParaRPr lang="pt-BR"/>
          </a:p>
        </p:txBody>
      </p:sp>
    </p:spTree>
    <p:extLst>
      <p:ext uri="{BB962C8B-B14F-4D97-AF65-F5344CB8AC3E}">
        <p14:creationId xmlns:p14="http://schemas.microsoft.com/office/powerpoint/2010/main" val="4008137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6C4E81D9-BCF4-4500-BA3C-F0EBD2A59B99}" type="datetime1">
              <a:rPr lang="pt-BR" smtClean="0"/>
              <a:t>14/10/2019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B48F4C1-37EA-4390-97DD-4FF38199B4AE}" type="slidenum">
              <a:rPr lang="pt-BR" smtClean="0"/>
              <a:t>‹nº›</a:t>
            </a:fld>
            <a:endParaRPr lang="pt-BR"/>
          </a:p>
        </p:txBody>
      </p:sp>
    </p:spTree>
    <p:extLst>
      <p:ext uri="{BB962C8B-B14F-4D97-AF65-F5344CB8AC3E}">
        <p14:creationId xmlns:p14="http://schemas.microsoft.com/office/powerpoint/2010/main" val="3437082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6C24F2-4A73-45D6-B279-D39ADA27227E}" type="datetime1">
              <a:rPr lang="pt-BR" smtClean="0"/>
              <a:t>14/10/2019</a:t>
            </a:fld>
            <a:endParaRPr lang="pt-B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48F4C1-37EA-4390-97DD-4FF38199B4AE}" type="slidenum">
              <a:rPr lang="pt-BR" smtClean="0"/>
              <a:t>‹nº›</a:t>
            </a:fld>
            <a:endParaRPr lang="pt-BR"/>
          </a:p>
        </p:txBody>
      </p:sp>
    </p:spTree>
    <p:extLst>
      <p:ext uri="{BB962C8B-B14F-4D97-AF65-F5344CB8AC3E}">
        <p14:creationId xmlns:p14="http://schemas.microsoft.com/office/powerpoint/2010/main" val="30925686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2.sv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ti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ti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9.ti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0.tif"/><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ti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867912-598E-44CB-9E1E-0E15D2FF816B}"/>
              </a:ext>
            </a:extLst>
          </p:cNvPr>
          <p:cNvSpPr>
            <a:spLocks noGrp="1"/>
          </p:cNvSpPr>
          <p:nvPr>
            <p:ph type="ctrTitle"/>
          </p:nvPr>
        </p:nvSpPr>
        <p:spPr>
          <a:xfrm>
            <a:off x="0" y="2301902"/>
            <a:ext cx="12191999" cy="1655762"/>
          </a:xfrm>
        </p:spPr>
        <p:txBody>
          <a:bodyPr anchor="ctr">
            <a:noAutofit/>
          </a:bodyPr>
          <a:lstStyle/>
          <a:p>
            <a:r>
              <a:rPr lang="en-US" sz="3600" b="1" dirty="0">
                <a:latin typeface="Arial" panose="020B0604020202020204" pitchFamily="34" charset="0"/>
                <a:cs typeface="Arial" panose="020B0604020202020204" pitchFamily="34" charset="0"/>
              </a:rPr>
              <a:t>Methanol, Ethanol and Glycerol oxidation study by graphite-epoxy composite electrodes with graphene-anchored nickel oxyhydroxide nanoparticles</a:t>
            </a:r>
          </a:p>
        </p:txBody>
      </p:sp>
      <p:sp>
        <p:nvSpPr>
          <p:cNvPr id="3" name="Subtítulo 2">
            <a:extLst>
              <a:ext uri="{FF2B5EF4-FFF2-40B4-BE49-F238E27FC236}">
                <a16:creationId xmlns:a16="http://schemas.microsoft.com/office/drawing/2014/main" id="{6C927FCB-6F0D-48D1-B434-6C558B603026}"/>
              </a:ext>
            </a:extLst>
          </p:cNvPr>
          <p:cNvSpPr>
            <a:spLocks noGrp="1"/>
          </p:cNvSpPr>
          <p:nvPr>
            <p:ph type="subTitle" idx="1"/>
          </p:nvPr>
        </p:nvSpPr>
        <p:spPr>
          <a:xfrm>
            <a:off x="229399" y="4972511"/>
            <a:ext cx="11745492" cy="740185"/>
          </a:xfrm>
        </p:spPr>
        <p:txBody>
          <a:bodyPr anchor="ctr">
            <a:normAutofit lnSpcReduction="10000"/>
          </a:bodyPr>
          <a:lstStyle/>
          <a:p>
            <a:r>
              <a:rPr lang="pt-BR" b="1" noProof="1"/>
              <a:t>João Pedro Jenson de Oliveira, Marta Bonet San Emeterio, Acelino Cardoso de Sá, Leonardo Lataro Paim and Manel del Valle</a:t>
            </a:r>
          </a:p>
        </p:txBody>
      </p:sp>
      <p:sp>
        <p:nvSpPr>
          <p:cNvPr id="6" name="Retângulo 5">
            <a:extLst>
              <a:ext uri="{FF2B5EF4-FFF2-40B4-BE49-F238E27FC236}">
                <a16:creationId xmlns:a16="http://schemas.microsoft.com/office/drawing/2014/main" id="{7488E589-F331-47BB-AAEF-4D547B156938}"/>
              </a:ext>
            </a:extLst>
          </p:cNvPr>
          <p:cNvSpPr/>
          <p:nvPr/>
        </p:nvSpPr>
        <p:spPr>
          <a:xfrm>
            <a:off x="0" y="1145304"/>
            <a:ext cx="12192000" cy="5309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dirty="0"/>
          </a:p>
        </p:txBody>
      </p:sp>
      <p:pic>
        <p:nvPicPr>
          <p:cNvPr id="10" name="Gráfico 9">
            <a:extLst>
              <a:ext uri="{FF2B5EF4-FFF2-40B4-BE49-F238E27FC236}">
                <a16:creationId xmlns:a16="http://schemas.microsoft.com/office/drawing/2014/main" id="{E415F56A-F0E4-42D0-94DB-49DB63AE3C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399" y="107355"/>
            <a:ext cx="2813024" cy="937675"/>
          </a:xfrm>
          <a:prstGeom prst="rect">
            <a:avLst/>
          </a:prstGeom>
        </p:spPr>
      </p:pic>
      <p:pic>
        <p:nvPicPr>
          <p:cNvPr id="11" name="Imagem 10">
            <a:extLst>
              <a:ext uri="{FF2B5EF4-FFF2-40B4-BE49-F238E27FC236}">
                <a16:creationId xmlns:a16="http://schemas.microsoft.com/office/drawing/2014/main" id="{88EA11F6-34AB-409D-BCC3-439A4DB37CCD}"/>
              </a:ext>
            </a:extLst>
          </p:cNvPr>
          <p:cNvPicPr>
            <a:picLocks noChangeAspect="1"/>
          </p:cNvPicPr>
          <p:nvPr/>
        </p:nvPicPr>
        <p:blipFill rotWithShape="1">
          <a:blip r:embed="rId4"/>
          <a:srcRect l="2903" t="42291" r="83377" b="33531"/>
          <a:stretch/>
        </p:blipFill>
        <p:spPr>
          <a:xfrm>
            <a:off x="5588936" y="79346"/>
            <a:ext cx="1014127" cy="1004813"/>
          </a:xfrm>
          <a:prstGeom prst="rect">
            <a:avLst/>
          </a:prstGeom>
        </p:spPr>
      </p:pic>
      <p:pic>
        <p:nvPicPr>
          <p:cNvPr id="13" name="Imagem 12">
            <a:extLst>
              <a:ext uri="{FF2B5EF4-FFF2-40B4-BE49-F238E27FC236}">
                <a16:creationId xmlns:a16="http://schemas.microsoft.com/office/drawing/2014/main" id="{1F113AEA-26DC-4F87-8D9C-217C3ADED5CE}"/>
              </a:ext>
            </a:extLst>
          </p:cNvPr>
          <p:cNvPicPr>
            <a:picLocks noChangeAspect="1"/>
          </p:cNvPicPr>
          <p:nvPr/>
        </p:nvPicPr>
        <p:blipFill rotWithShape="1">
          <a:blip r:embed="rId5">
            <a:extLst>
              <a:ext uri="{28A0092B-C50C-407E-A947-70E740481C1C}">
                <a14:useLocalDpi xmlns:a14="http://schemas.microsoft.com/office/drawing/2010/main" val="0"/>
              </a:ext>
            </a:extLst>
          </a:blip>
          <a:srcRect l="21130" t="18039" r="19460" b="17793"/>
          <a:stretch/>
        </p:blipFill>
        <p:spPr>
          <a:xfrm>
            <a:off x="10021257" y="87854"/>
            <a:ext cx="1953634" cy="976679"/>
          </a:xfrm>
          <a:prstGeom prst="rect">
            <a:avLst/>
          </a:prstGeom>
        </p:spPr>
      </p:pic>
    </p:spTree>
    <p:extLst>
      <p:ext uri="{BB962C8B-B14F-4D97-AF65-F5344CB8AC3E}">
        <p14:creationId xmlns:p14="http://schemas.microsoft.com/office/powerpoint/2010/main" val="1494854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7488E589-F331-47BB-AAEF-4D547B156938}"/>
              </a:ext>
            </a:extLst>
          </p:cNvPr>
          <p:cNvSpPr/>
          <p:nvPr/>
        </p:nvSpPr>
        <p:spPr>
          <a:xfrm>
            <a:off x="0" y="1145304"/>
            <a:ext cx="12192000" cy="5309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pt-BR" sz="2800" b="1" dirty="0"/>
              <a:t>Summary</a:t>
            </a:r>
          </a:p>
        </p:txBody>
      </p:sp>
      <p:pic>
        <p:nvPicPr>
          <p:cNvPr id="10" name="Gráfico 9">
            <a:extLst>
              <a:ext uri="{FF2B5EF4-FFF2-40B4-BE49-F238E27FC236}">
                <a16:creationId xmlns:a16="http://schemas.microsoft.com/office/drawing/2014/main" id="{E415F56A-F0E4-42D0-94DB-49DB63AE3C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399" y="112916"/>
            <a:ext cx="2813024" cy="937675"/>
          </a:xfrm>
          <a:prstGeom prst="rect">
            <a:avLst/>
          </a:prstGeom>
        </p:spPr>
      </p:pic>
      <p:sp>
        <p:nvSpPr>
          <p:cNvPr id="7" name="Espaço Reservado para Número de Slide 3">
            <a:extLst>
              <a:ext uri="{FF2B5EF4-FFF2-40B4-BE49-F238E27FC236}">
                <a16:creationId xmlns:a16="http://schemas.microsoft.com/office/drawing/2014/main" id="{5E45884C-1322-4401-94D9-60E7112952D7}"/>
              </a:ext>
            </a:extLst>
          </p:cNvPr>
          <p:cNvSpPr>
            <a:spLocks noGrp="1"/>
          </p:cNvSpPr>
          <p:nvPr>
            <p:ph type="sldNum" sz="quarter" idx="12"/>
          </p:nvPr>
        </p:nvSpPr>
        <p:spPr>
          <a:xfrm>
            <a:off x="8610600" y="6356350"/>
            <a:ext cx="2743200" cy="365125"/>
          </a:xfrm>
        </p:spPr>
        <p:txBody>
          <a:bodyPr/>
          <a:lstStyle/>
          <a:p>
            <a:fld id="{1B48F4C1-37EA-4390-97DD-4FF38199B4AE}" type="slidenum">
              <a:rPr lang="pt-BR" smtClean="0"/>
              <a:t>10</a:t>
            </a:fld>
            <a:endParaRPr lang="pt-BR"/>
          </a:p>
        </p:txBody>
      </p:sp>
      <p:pic>
        <p:nvPicPr>
          <p:cNvPr id="9" name="Imagem 8">
            <a:extLst>
              <a:ext uri="{FF2B5EF4-FFF2-40B4-BE49-F238E27FC236}">
                <a16:creationId xmlns:a16="http://schemas.microsoft.com/office/drawing/2014/main" id="{0238194F-BC84-4E3B-92E1-32098C912AA1}"/>
              </a:ext>
            </a:extLst>
          </p:cNvPr>
          <p:cNvPicPr>
            <a:picLocks noChangeAspect="1"/>
          </p:cNvPicPr>
          <p:nvPr/>
        </p:nvPicPr>
        <p:blipFill rotWithShape="1">
          <a:blip r:embed="rId4"/>
          <a:srcRect l="2903" t="42291" r="83377" b="33531"/>
          <a:stretch/>
        </p:blipFill>
        <p:spPr>
          <a:xfrm>
            <a:off x="5588936" y="79346"/>
            <a:ext cx="1014127" cy="1004813"/>
          </a:xfrm>
          <a:prstGeom prst="rect">
            <a:avLst/>
          </a:prstGeom>
        </p:spPr>
      </p:pic>
      <p:pic>
        <p:nvPicPr>
          <p:cNvPr id="11" name="Imagem 10">
            <a:extLst>
              <a:ext uri="{FF2B5EF4-FFF2-40B4-BE49-F238E27FC236}">
                <a16:creationId xmlns:a16="http://schemas.microsoft.com/office/drawing/2014/main" id="{AFD337C6-4097-4E6F-906D-68F718F36498}"/>
              </a:ext>
            </a:extLst>
          </p:cNvPr>
          <p:cNvPicPr>
            <a:picLocks noChangeAspect="1"/>
          </p:cNvPicPr>
          <p:nvPr/>
        </p:nvPicPr>
        <p:blipFill rotWithShape="1">
          <a:blip r:embed="rId5">
            <a:extLst>
              <a:ext uri="{28A0092B-C50C-407E-A947-70E740481C1C}">
                <a14:useLocalDpi xmlns:a14="http://schemas.microsoft.com/office/drawing/2010/main" val="0"/>
              </a:ext>
            </a:extLst>
          </a:blip>
          <a:srcRect l="21130" t="18039" r="19460" b="17793"/>
          <a:stretch/>
        </p:blipFill>
        <p:spPr>
          <a:xfrm>
            <a:off x="10021257" y="87854"/>
            <a:ext cx="1953634" cy="976679"/>
          </a:xfrm>
          <a:prstGeom prst="rect">
            <a:avLst/>
          </a:prstGeom>
        </p:spPr>
      </p:pic>
      <p:sp>
        <p:nvSpPr>
          <p:cNvPr id="14" name="CaixaDeTexto 13">
            <a:extLst>
              <a:ext uri="{FF2B5EF4-FFF2-40B4-BE49-F238E27FC236}">
                <a16:creationId xmlns:a16="http://schemas.microsoft.com/office/drawing/2014/main" id="{29D72553-1E1F-4469-B5D1-02F167405E2E}"/>
              </a:ext>
            </a:extLst>
          </p:cNvPr>
          <p:cNvSpPr txBox="1"/>
          <p:nvPr/>
        </p:nvSpPr>
        <p:spPr>
          <a:xfrm>
            <a:off x="229399" y="1924756"/>
            <a:ext cx="11745492" cy="3266985"/>
          </a:xfrm>
          <a:prstGeom prst="rect">
            <a:avLst/>
          </a:prstGeom>
          <a:noFill/>
        </p:spPr>
        <p:txBody>
          <a:bodyPr wrap="square" rtlCol="0">
            <a:spAutoFit/>
          </a:bodyPr>
          <a:lstStyle/>
          <a:p>
            <a:pPr marL="263525" indent="-263525" algn="just">
              <a:lnSpc>
                <a:spcPct val="150000"/>
              </a:lnSpc>
              <a:buFont typeface="Arial" panose="020B0604020202020204" pitchFamily="34" charset="0"/>
              <a:buChar char="•"/>
            </a:pPr>
            <a:r>
              <a:rPr lang="en-US" sz="2000" noProof="1">
                <a:latin typeface="Arial" panose="020B0604020202020204" pitchFamily="34" charset="0"/>
                <a:cs typeface="Arial" panose="020B0604020202020204" pitchFamily="34" charset="0"/>
              </a:rPr>
              <a:t>A novel EG/rGO/np-NiOOH nanocomposites were prepared in three steps by electrodeposition method;</a:t>
            </a:r>
          </a:p>
          <a:p>
            <a:pPr marL="263525" indent="-263525" algn="just">
              <a:lnSpc>
                <a:spcPct val="150000"/>
              </a:lnSpc>
              <a:buFont typeface="Arial" panose="020B0604020202020204" pitchFamily="34" charset="0"/>
              <a:buChar char="•"/>
            </a:pPr>
            <a:r>
              <a:rPr lang="en-US" sz="2000" noProof="1">
                <a:latin typeface="Arial" panose="020B0604020202020204" pitchFamily="34" charset="0"/>
                <a:cs typeface="Arial" panose="020B0604020202020204" pitchFamily="34" charset="0"/>
              </a:rPr>
              <a:t>EDX confirmed the success of electrosynthesis of nickel oxyhydroxide in reduced graphene oxide. FEG-SEM characterization showed the NiOOH nanoparticles with an average size of 61 ± 16 nm were decorated on the EG/rGO sheets;</a:t>
            </a:r>
          </a:p>
          <a:p>
            <a:pPr marL="263525" indent="-263525" algn="just">
              <a:lnSpc>
                <a:spcPct val="150000"/>
              </a:lnSpc>
              <a:buFont typeface="Arial" panose="020B0604020202020204" pitchFamily="34" charset="0"/>
              <a:buChar char="•"/>
            </a:pPr>
            <a:r>
              <a:rPr lang="en-US" sz="2000" noProof="1">
                <a:latin typeface="Arial" panose="020B0604020202020204" pitchFamily="34" charset="0"/>
                <a:cs typeface="Arial" panose="020B0604020202020204" pitchFamily="34" charset="0"/>
              </a:rPr>
              <a:t>The as-synthesized EG/rGO/NiOOH nanocomposites exhibit excellent electrochemical behavior in the towards oxidation of glycerol, ethanol and methanol. </a:t>
            </a:r>
            <a:endParaRPr lang="pt-BR" sz="2000" noProof="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3475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7488E589-F331-47BB-AAEF-4D547B156938}"/>
              </a:ext>
            </a:extLst>
          </p:cNvPr>
          <p:cNvSpPr/>
          <p:nvPr/>
        </p:nvSpPr>
        <p:spPr>
          <a:xfrm>
            <a:off x="0" y="1145304"/>
            <a:ext cx="12192000" cy="5309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pt-BR" sz="2800" b="1" dirty="0"/>
              <a:t>Acknowledges</a:t>
            </a:r>
          </a:p>
        </p:txBody>
      </p:sp>
      <p:pic>
        <p:nvPicPr>
          <p:cNvPr id="10" name="Gráfico 9">
            <a:extLst>
              <a:ext uri="{FF2B5EF4-FFF2-40B4-BE49-F238E27FC236}">
                <a16:creationId xmlns:a16="http://schemas.microsoft.com/office/drawing/2014/main" id="{E415F56A-F0E4-42D0-94DB-49DB63AE3C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399" y="112916"/>
            <a:ext cx="2813024" cy="937675"/>
          </a:xfrm>
          <a:prstGeom prst="rect">
            <a:avLst/>
          </a:prstGeom>
        </p:spPr>
      </p:pic>
      <p:sp>
        <p:nvSpPr>
          <p:cNvPr id="7" name="Espaço Reservado para Número de Slide 3">
            <a:extLst>
              <a:ext uri="{FF2B5EF4-FFF2-40B4-BE49-F238E27FC236}">
                <a16:creationId xmlns:a16="http://schemas.microsoft.com/office/drawing/2014/main" id="{5E45884C-1322-4401-94D9-60E7112952D7}"/>
              </a:ext>
            </a:extLst>
          </p:cNvPr>
          <p:cNvSpPr>
            <a:spLocks noGrp="1"/>
          </p:cNvSpPr>
          <p:nvPr>
            <p:ph type="sldNum" sz="quarter" idx="12"/>
          </p:nvPr>
        </p:nvSpPr>
        <p:spPr>
          <a:xfrm>
            <a:off x="8610600" y="6356350"/>
            <a:ext cx="2743200" cy="365125"/>
          </a:xfrm>
        </p:spPr>
        <p:txBody>
          <a:bodyPr/>
          <a:lstStyle/>
          <a:p>
            <a:fld id="{1B48F4C1-37EA-4390-97DD-4FF38199B4AE}" type="slidenum">
              <a:rPr lang="pt-BR" smtClean="0"/>
              <a:t>11</a:t>
            </a:fld>
            <a:endParaRPr lang="pt-BR"/>
          </a:p>
        </p:txBody>
      </p:sp>
      <p:pic>
        <p:nvPicPr>
          <p:cNvPr id="9" name="Imagem 8">
            <a:extLst>
              <a:ext uri="{FF2B5EF4-FFF2-40B4-BE49-F238E27FC236}">
                <a16:creationId xmlns:a16="http://schemas.microsoft.com/office/drawing/2014/main" id="{0238194F-BC84-4E3B-92E1-32098C912AA1}"/>
              </a:ext>
            </a:extLst>
          </p:cNvPr>
          <p:cNvPicPr>
            <a:picLocks noChangeAspect="1"/>
          </p:cNvPicPr>
          <p:nvPr/>
        </p:nvPicPr>
        <p:blipFill rotWithShape="1">
          <a:blip r:embed="rId4"/>
          <a:srcRect l="2903" t="42291" r="83377" b="33531"/>
          <a:stretch/>
        </p:blipFill>
        <p:spPr>
          <a:xfrm>
            <a:off x="5588936" y="79346"/>
            <a:ext cx="1014127" cy="1004813"/>
          </a:xfrm>
          <a:prstGeom prst="rect">
            <a:avLst/>
          </a:prstGeom>
        </p:spPr>
      </p:pic>
      <p:pic>
        <p:nvPicPr>
          <p:cNvPr id="11" name="Imagem 10">
            <a:extLst>
              <a:ext uri="{FF2B5EF4-FFF2-40B4-BE49-F238E27FC236}">
                <a16:creationId xmlns:a16="http://schemas.microsoft.com/office/drawing/2014/main" id="{8A94DEBA-B5F7-413A-A7CA-C3EBABF10E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9510" y="4801258"/>
            <a:ext cx="3603263" cy="899163"/>
          </a:xfrm>
          <a:prstGeom prst="rect">
            <a:avLst/>
          </a:prstGeom>
        </p:spPr>
      </p:pic>
      <p:sp>
        <p:nvSpPr>
          <p:cNvPr id="14" name="Retângulo 10">
            <a:extLst>
              <a:ext uri="{FF2B5EF4-FFF2-40B4-BE49-F238E27FC236}">
                <a16:creationId xmlns:a16="http://schemas.microsoft.com/office/drawing/2014/main" id="{B1815FF5-08B0-4F0C-BADB-CEB3FB99A216}"/>
              </a:ext>
            </a:extLst>
          </p:cNvPr>
          <p:cNvSpPr>
            <a:spLocks noChangeArrowheads="1"/>
          </p:cNvSpPr>
          <p:nvPr/>
        </p:nvSpPr>
        <p:spPr bwMode="auto">
          <a:xfrm>
            <a:off x="1727110" y="3314883"/>
            <a:ext cx="24416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2000" b="1" dirty="0">
                <a:effectLst>
                  <a:outerShdw blurRad="38100" dist="38100" dir="2700000" algn="tl">
                    <a:srgbClr val="000000">
                      <a:alpha val="43137"/>
                    </a:srgbClr>
                  </a:outerShdw>
                </a:effectLst>
                <a:latin typeface="Tw Cen MT" panose="020B0602020104020603" pitchFamily="34" charset="0"/>
              </a:rPr>
              <a:t>Proc. Nº. 17/17559-1</a:t>
            </a:r>
          </a:p>
        </p:txBody>
      </p:sp>
      <p:sp>
        <p:nvSpPr>
          <p:cNvPr id="16" name="Retângulo 10">
            <a:extLst>
              <a:ext uri="{FF2B5EF4-FFF2-40B4-BE49-F238E27FC236}">
                <a16:creationId xmlns:a16="http://schemas.microsoft.com/office/drawing/2014/main" id="{D4176EC8-0B6B-49E9-BF81-009EDC630404}"/>
              </a:ext>
            </a:extLst>
          </p:cNvPr>
          <p:cNvSpPr>
            <a:spLocks noChangeArrowheads="1"/>
          </p:cNvSpPr>
          <p:nvPr/>
        </p:nvSpPr>
        <p:spPr bwMode="auto">
          <a:xfrm>
            <a:off x="8110295" y="3511278"/>
            <a:ext cx="24416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2000" b="1" dirty="0">
                <a:effectLst>
                  <a:outerShdw blurRad="38100" dist="38100" dir="2700000" algn="tl">
                    <a:srgbClr val="000000">
                      <a:alpha val="43137"/>
                    </a:srgbClr>
                  </a:outerShdw>
                </a:effectLst>
                <a:latin typeface="Tw Cen MT" panose="020B0602020104020603" pitchFamily="34" charset="0"/>
              </a:rPr>
              <a:t>Proc. Nº. 17/09123-9</a:t>
            </a:r>
          </a:p>
        </p:txBody>
      </p:sp>
      <p:pic>
        <p:nvPicPr>
          <p:cNvPr id="5" name="Imagem 4">
            <a:extLst>
              <a:ext uri="{FF2B5EF4-FFF2-40B4-BE49-F238E27FC236}">
                <a16:creationId xmlns:a16="http://schemas.microsoft.com/office/drawing/2014/main" id="{5CB2A768-3CCC-44AB-900D-C053D98507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7394" y="1971950"/>
            <a:ext cx="2267496" cy="1476155"/>
          </a:xfrm>
          <a:prstGeom prst="rect">
            <a:avLst/>
          </a:prstGeom>
        </p:spPr>
      </p:pic>
      <p:pic>
        <p:nvPicPr>
          <p:cNvPr id="18" name="Imagem 17">
            <a:extLst>
              <a:ext uri="{FF2B5EF4-FFF2-40B4-BE49-F238E27FC236}">
                <a16:creationId xmlns:a16="http://schemas.microsoft.com/office/drawing/2014/main" id="{CC68F59F-E194-4585-8ADC-CD42C9C08B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8940" y="4639665"/>
            <a:ext cx="4146966" cy="1222350"/>
          </a:xfrm>
          <a:prstGeom prst="rect">
            <a:avLst/>
          </a:prstGeom>
        </p:spPr>
      </p:pic>
      <p:pic>
        <p:nvPicPr>
          <p:cNvPr id="24" name="Espaço Reservado para Conteúdo 4">
            <a:extLst>
              <a:ext uri="{FF2B5EF4-FFF2-40B4-BE49-F238E27FC236}">
                <a16:creationId xmlns:a16="http://schemas.microsoft.com/office/drawing/2014/main" id="{3F711105-4E7E-4C23-AEC9-D813BDC87814}"/>
              </a:ext>
            </a:extLst>
          </p:cNvPr>
          <p:cNvPicPr>
            <a:picLocks noChangeAspect="1"/>
          </p:cNvPicPr>
          <p:nvPr/>
        </p:nvPicPr>
        <p:blipFill rotWithShape="1">
          <a:blip r:embed="rId8">
            <a:clrChange>
              <a:clrFrom>
                <a:srgbClr val="FCFCFC"/>
              </a:clrFrom>
              <a:clrTo>
                <a:srgbClr val="FCFCFC">
                  <a:alpha val="0"/>
                </a:srgbClr>
              </a:clrTo>
            </a:clrChange>
            <a:extLst>
              <a:ext uri="{28A0092B-C50C-407E-A947-70E740481C1C}">
                <a14:useLocalDpi xmlns:a14="http://schemas.microsoft.com/office/drawing/2010/main" val="0"/>
              </a:ext>
            </a:extLst>
          </a:blip>
          <a:srcRect t="32917" b="31276"/>
          <a:stretch/>
        </p:blipFill>
        <p:spPr>
          <a:xfrm>
            <a:off x="756423" y="2148913"/>
            <a:ext cx="4572000" cy="1091382"/>
          </a:xfrm>
          <a:prstGeom prst="rect">
            <a:avLst/>
          </a:prstGeom>
        </p:spPr>
      </p:pic>
      <p:sp>
        <p:nvSpPr>
          <p:cNvPr id="25" name="Retângulo 10">
            <a:extLst>
              <a:ext uri="{FF2B5EF4-FFF2-40B4-BE49-F238E27FC236}">
                <a16:creationId xmlns:a16="http://schemas.microsoft.com/office/drawing/2014/main" id="{3F1C3871-82B9-4485-987D-FE35D215D292}"/>
              </a:ext>
            </a:extLst>
          </p:cNvPr>
          <p:cNvSpPr>
            <a:spLocks noChangeArrowheads="1"/>
          </p:cNvSpPr>
          <p:nvPr/>
        </p:nvSpPr>
        <p:spPr bwMode="auto">
          <a:xfrm>
            <a:off x="1727109" y="3711573"/>
            <a:ext cx="24416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2000" b="1" dirty="0">
                <a:effectLst>
                  <a:outerShdw blurRad="38100" dist="38100" dir="2700000" algn="tl">
                    <a:srgbClr val="000000">
                      <a:alpha val="43137"/>
                    </a:srgbClr>
                  </a:outerShdw>
                </a:effectLst>
                <a:latin typeface="Tw Cen MT" panose="020B0602020104020603" pitchFamily="34" charset="0"/>
              </a:rPr>
              <a:t>Proc. Nº. 19/02343-9</a:t>
            </a:r>
          </a:p>
        </p:txBody>
      </p:sp>
      <p:pic>
        <p:nvPicPr>
          <p:cNvPr id="15" name="Imagem 14">
            <a:extLst>
              <a:ext uri="{FF2B5EF4-FFF2-40B4-BE49-F238E27FC236}">
                <a16:creationId xmlns:a16="http://schemas.microsoft.com/office/drawing/2014/main" id="{01A488EA-76A8-4C88-8992-611DFA67D9E2}"/>
              </a:ext>
            </a:extLst>
          </p:cNvPr>
          <p:cNvPicPr>
            <a:picLocks noChangeAspect="1"/>
          </p:cNvPicPr>
          <p:nvPr/>
        </p:nvPicPr>
        <p:blipFill rotWithShape="1">
          <a:blip r:embed="rId9">
            <a:extLst>
              <a:ext uri="{28A0092B-C50C-407E-A947-70E740481C1C}">
                <a14:useLocalDpi xmlns:a14="http://schemas.microsoft.com/office/drawing/2010/main" val="0"/>
              </a:ext>
            </a:extLst>
          </a:blip>
          <a:srcRect l="21130" t="18039" r="19460" b="17793"/>
          <a:stretch/>
        </p:blipFill>
        <p:spPr>
          <a:xfrm>
            <a:off x="10021257" y="87854"/>
            <a:ext cx="1953634" cy="976679"/>
          </a:xfrm>
          <a:prstGeom prst="rect">
            <a:avLst/>
          </a:prstGeom>
        </p:spPr>
      </p:pic>
    </p:spTree>
    <p:extLst>
      <p:ext uri="{BB962C8B-B14F-4D97-AF65-F5344CB8AC3E}">
        <p14:creationId xmlns:p14="http://schemas.microsoft.com/office/powerpoint/2010/main" val="3120949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7488E589-F331-47BB-AAEF-4D547B156938}"/>
              </a:ext>
            </a:extLst>
          </p:cNvPr>
          <p:cNvSpPr/>
          <p:nvPr/>
        </p:nvSpPr>
        <p:spPr>
          <a:xfrm>
            <a:off x="0" y="1145304"/>
            <a:ext cx="12192000" cy="5309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b="1" dirty="0"/>
              <a:t>Outline</a:t>
            </a:r>
          </a:p>
        </p:txBody>
      </p:sp>
      <p:pic>
        <p:nvPicPr>
          <p:cNvPr id="10" name="Gráfico 9">
            <a:extLst>
              <a:ext uri="{FF2B5EF4-FFF2-40B4-BE49-F238E27FC236}">
                <a16:creationId xmlns:a16="http://schemas.microsoft.com/office/drawing/2014/main" id="{E415F56A-F0E4-42D0-94DB-49DB63AE3C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399" y="112916"/>
            <a:ext cx="2813024" cy="937675"/>
          </a:xfrm>
          <a:prstGeom prst="rect">
            <a:avLst/>
          </a:prstGeom>
        </p:spPr>
      </p:pic>
      <p:sp>
        <p:nvSpPr>
          <p:cNvPr id="7" name="Espaço Reservado para Número de Slide 3">
            <a:extLst>
              <a:ext uri="{FF2B5EF4-FFF2-40B4-BE49-F238E27FC236}">
                <a16:creationId xmlns:a16="http://schemas.microsoft.com/office/drawing/2014/main" id="{5E45884C-1322-4401-94D9-60E7112952D7}"/>
              </a:ext>
            </a:extLst>
          </p:cNvPr>
          <p:cNvSpPr>
            <a:spLocks noGrp="1"/>
          </p:cNvSpPr>
          <p:nvPr>
            <p:ph type="sldNum" sz="quarter" idx="12"/>
          </p:nvPr>
        </p:nvSpPr>
        <p:spPr>
          <a:xfrm>
            <a:off x="8610600" y="6356350"/>
            <a:ext cx="2743200" cy="365125"/>
          </a:xfrm>
        </p:spPr>
        <p:txBody>
          <a:bodyPr/>
          <a:lstStyle/>
          <a:p>
            <a:fld id="{1B48F4C1-37EA-4390-97DD-4FF38199B4AE}" type="slidenum">
              <a:rPr lang="pt-BR" smtClean="0"/>
              <a:t>2</a:t>
            </a:fld>
            <a:endParaRPr lang="pt-BR"/>
          </a:p>
        </p:txBody>
      </p:sp>
      <p:pic>
        <p:nvPicPr>
          <p:cNvPr id="9" name="Imagem 8">
            <a:extLst>
              <a:ext uri="{FF2B5EF4-FFF2-40B4-BE49-F238E27FC236}">
                <a16:creationId xmlns:a16="http://schemas.microsoft.com/office/drawing/2014/main" id="{0238194F-BC84-4E3B-92E1-32098C912AA1}"/>
              </a:ext>
            </a:extLst>
          </p:cNvPr>
          <p:cNvPicPr>
            <a:picLocks noChangeAspect="1"/>
          </p:cNvPicPr>
          <p:nvPr/>
        </p:nvPicPr>
        <p:blipFill rotWithShape="1">
          <a:blip r:embed="rId5"/>
          <a:srcRect l="2903" t="42291" r="83377" b="33531"/>
          <a:stretch/>
        </p:blipFill>
        <p:spPr>
          <a:xfrm>
            <a:off x="5588936" y="79346"/>
            <a:ext cx="1014127" cy="1004813"/>
          </a:xfrm>
          <a:prstGeom prst="rect">
            <a:avLst/>
          </a:prstGeom>
        </p:spPr>
      </p:pic>
      <p:sp>
        <p:nvSpPr>
          <p:cNvPr id="12" name="CaixaDeTexto 11">
            <a:extLst>
              <a:ext uri="{FF2B5EF4-FFF2-40B4-BE49-F238E27FC236}">
                <a16:creationId xmlns:a16="http://schemas.microsoft.com/office/drawing/2014/main" id="{A06B3B1F-2068-4308-8797-6B83A3D05B24}"/>
              </a:ext>
            </a:extLst>
          </p:cNvPr>
          <p:cNvSpPr txBox="1"/>
          <p:nvPr/>
        </p:nvSpPr>
        <p:spPr>
          <a:xfrm>
            <a:off x="229399" y="1770959"/>
            <a:ext cx="11745492" cy="4975657"/>
          </a:xfrm>
          <a:prstGeom prst="rect">
            <a:avLst/>
          </a:prstGeom>
          <a:noFill/>
        </p:spPr>
        <p:txBody>
          <a:bodyPr wrap="square" rtlCol="0">
            <a:spAutoFit/>
          </a:bodyPr>
          <a:lstStyle/>
          <a:p>
            <a:pPr marL="263525" indent="-263525" algn="just">
              <a:lnSpc>
                <a:spcPct val="150000"/>
              </a:lnSpc>
              <a:buFont typeface="Arial" panose="020B0604020202020204" pitchFamily="34" charset="0"/>
              <a:buChar char="•"/>
            </a:pPr>
            <a:r>
              <a:rPr lang="pt-BR" sz="3600" noProof="1">
                <a:latin typeface="Arial" panose="020B0604020202020204" pitchFamily="34" charset="0"/>
                <a:cs typeface="Arial" panose="020B0604020202020204" pitchFamily="34" charset="0"/>
              </a:rPr>
              <a:t>Introduction</a:t>
            </a:r>
          </a:p>
          <a:p>
            <a:pPr marL="285750" indent="-285750" algn="just">
              <a:lnSpc>
                <a:spcPct val="150000"/>
              </a:lnSpc>
              <a:buFont typeface="Arial" panose="020B0604020202020204" pitchFamily="34" charset="0"/>
              <a:buChar char="•"/>
            </a:pPr>
            <a:r>
              <a:rPr lang="pt-BR" sz="3600" noProof="1">
                <a:latin typeface="Arial" panose="020B0604020202020204" pitchFamily="34" charset="0"/>
                <a:cs typeface="Arial" panose="020B0604020202020204" pitchFamily="34" charset="0"/>
              </a:rPr>
              <a:t>Method </a:t>
            </a:r>
          </a:p>
          <a:p>
            <a:pPr marL="285750" indent="-285750" algn="just">
              <a:lnSpc>
                <a:spcPct val="150000"/>
              </a:lnSpc>
              <a:buFont typeface="Arial" panose="020B0604020202020204" pitchFamily="34" charset="0"/>
              <a:buChar char="•"/>
            </a:pPr>
            <a:r>
              <a:rPr lang="pt-BR" sz="3600" noProof="1">
                <a:latin typeface="Arial" panose="020B0604020202020204" pitchFamily="34" charset="0"/>
                <a:cs typeface="Arial" panose="020B0604020202020204" pitchFamily="34" charset="0"/>
              </a:rPr>
              <a:t>Characterization </a:t>
            </a:r>
          </a:p>
          <a:p>
            <a:pPr marL="285750" indent="-285750" algn="just">
              <a:lnSpc>
                <a:spcPct val="150000"/>
              </a:lnSpc>
              <a:buFont typeface="Arial" panose="020B0604020202020204" pitchFamily="34" charset="0"/>
              <a:buChar char="•"/>
            </a:pPr>
            <a:r>
              <a:rPr lang="pt-BR" sz="3600" noProof="1">
                <a:latin typeface="Arial" panose="020B0604020202020204" pitchFamily="34" charset="0"/>
                <a:cs typeface="Arial" panose="020B0604020202020204" pitchFamily="34" charset="0"/>
              </a:rPr>
              <a:t>Eletrooxidation of alcohols</a:t>
            </a:r>
          </a:p>
          <a:p>
            <a:pPr marL="285750" indent="-285750" algn="just">
              <a:lnSpc>
                <a:spcPct val="150000"/>
              </a:lnSpc>
              <a:buFont typeface="Arial" panose="020B0604020202020204" pitchFamily="34" charset="0"/>
              <a:buChar char="•"/>
            </a:pPr>
            <a:r>
              <a:rPr lang="pt-BR" sz="3600" noProof="1">
                <a:latin typeface="Arial" panose="020B0604020202020204" pitchFamily="34" charset="0"/>
                <a:cs typeface="Arial" panose="020B0604020202020204" pitchFamily="34" charset="0"/>
              </a:rPr>
              <a:t>Principal Component Analisys</a:t>
            </a:r>
          </a:p>
          <a:p>
            <a:pPr marL="285750" indent="-285750" algn="just">
              <a:lnSpc>
                <a:spcPct val="150000"/>
              </a:lnSpc>
              <a:buFont typeface="Arial" panose="020B0604020202020204" pitchFamily="34" charset="0"/>
              <a:buChar char="•"/>
            </a:pPr>
            <a:r>
              <a:rPr lang="pt-BR" sz="3600" noProof="1">
                <a:latin typeface="Arial" panose="020B0604020202020204" pitchFamily="34" charset="0"/>
                <a:cs typeface="Arial" panose="020B0604020202020204" pitchFamily="34" charset="0"/>
              </a:rPr>
              <a:t>Summary</a:t>
            </a:r>
          </a:p>
        </p:txBody>
      </p:sp>
      <p:pic>
        <p:nvPicPr>
          <p:cNvPr id="11" name="Imagem 10">
            <a:extLst>
              <a:ext uri="{FF2B5EF4-FFF2-40B4-BE49-F238E27FC236}">
                <a16:creationId xmlns:a16="http://schemas.microsoft.com/office/drawing/2014/main" id="{277CED92-6377-423F-BB1F-D14E0A1E29B7}"/>
              </a:ext>
            </a:extLst>
          </p:cNvPr>
          <p:cNvPicPr>
            <a:picLocks noChangeAspect="1"/>
          </p:cNvPicPr>
          <p:nvPr/>
        </p:nvPicPr>
        <p:blipFill rotWithShape="1">
          <a:blip r:embed="rId6">
            <a:extLst>
              <a:ext uri="{28A0092B-C50C-407E-A947-70E740481C1C}">
                <a14:useLocalDpi xmlns:a14="http://schemas.microsoft.com/office/drawing/2010/main" val="0"/>
              </a:ext>
            </a:extLst>
          </a:blip>
          <a:srcRect l="21130" t="18039" r="19460" b="17793"/>
          <a:stretch/>
        </p:blipFill>
        <p:spPr>
          <a:xfrm>
            <a:off x="10021257" y="87854"/>
            <a:ext cx="1953634" cy="976679"/>
          </a:xfrm>
          <a:prstGeom prst="rect">
            <a:avLst/>
          </a:prstGeom>
        </p:spPr>
      </p:pic>
    </p:spTree>
    <p:extLst>
      <p:ext uri="{BB962C8B-B14F-4D97-AF65-F5344CB8AC3E}">
        <p14:creationId xmlns:p14="http://schemas.microsoft.com/office/powerpoint/2010/main" val="1504447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7488E589-F331-47BB-AAEF-4D547B156938}"/>
              </a:ext>
            </a:extLst>
          </p:cNvPr>
          <p:cNvSpPr/>
          <p:nvPr/>
        </p:nvSpPr>
        <p:spPr>
          <a:xfrm>
            <a:off x="0" y="1145304"/>
            <a:ext cx="12192000" cy="5309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pt-BR" sz="2800" b="1" dirty="0"/>
              <a:t>Introduction</a:t>
            </a:r>
          </a:p>
        </p:txBody>
      </p:sp>
      <p:pic>
        <p:nvPicPr>
          <p:cNvPr id="10" name="Gráfico 9">
            <a:extLst>
              <a:ext uri="{FF2B5EF4-FFF2-40B4-BE49-F238E27FC236}">
                <a16:creationId xmlns:a16="http://schemas.microsoft.com/office/drawing/2014/main" id="{E415F56A-F0E4-42D0-94DB-49DB63AE3C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399" y="112916"/>
            <a:ext cx="2813024" cy="937675"/>
          </a:xfrm>
          <a:prstGeom prst="rect">
            <a:avLst/>
          </a:prstGeom>
        </p:spPr>
      </p:pic>
      <p:sp>
        <p:nvSpPr>
          <p:cNvPr id="7" name="Espaço Reservado para Número de Slide 3">
            <a:extLst>
              <a:ext uri="{FF2B5EF4-FFF2-40B4-BE49-F238E27FC236}">
                <a16:creationId xmlns:a16="http://schemas.microsoft.com/office/drawing/2014/main" id="{5E45884C-1322-4401-94D9-60E7112952D7}"/>
              </a:ext>
            </a:extLst>
          </p:cNvPr>
          <p:cNvSpPr>
            <a:spLocks noGrp="1"/>
          </p:cNvSpPr>
          <p:nvPr>
            <p:ph type="sldNum" sz="quarter" idx="12"/>
          </p:nvPr>
        </p:nvSpPr>
        <p:spPr>
          <a:xfrm>
            <a:off x="8610600" y="6356350"/>
            <a:ext cx="2743200" cy="365125"/>
          </a:xfrm>
        </p:spPr>
        <p:txBody>
          <a:bodyPr/>
          <a:lstStyle/>
          <a:p>
            <a:fld id="{1B48F4C1-37EA-4390-97DD-4FF38199B4AE}" type="slidenum">
              <a:rPr lang="pt-BR" smtClean="0"/>
              <a:t>3</a:t>
            </a:fld>
            <a:endParaRPr lang="pt-BR"/>
          </a:p>
        </p:txBody>
      </p:sp>
      <p:pic>
        <p:nvPicPr>
          <p:cNvPr id="9" name="Imagem 8">
            <a:extLst>
              <a:ext uri="{FF2B5EF4-FFF2-40B4-BE49-F238E27FC236}">
                <a16:creationId xmlns:a16="http://schemas.microsoft.com/office/drawing/2014/main" id="{0238194F-BC84-4E3B-92E1-32098C912AA1}"/>
              </a:ext>
            </a:extLst>
          </p:cNvPr>
          <p:cNvPicPr>
            <a:picLocks noChangeAspect="1"/>
          </p:cNvPicPr>
          <p:nvPr/>
        </p:nvPicPr>
        <p:blipFill rotWithShape="1">
          <a:blip r:embed="rId4"/>
          <a:srcRect l="2903" t="42291" r="83377" b="33531"/>
          <a:stretch/>
        </p:blipFill>
        <p:spPr>
          <a:xfrm>
            <a:off x="5588936" y="79346"/>
            <a:ext cx="1014127" cy="1004813"/>
          </a:xfrm>
          <a:prstGeom prst="rect">
            <a:avLst/>
          </a:prstGeom>
        </p:spPr>
      </p:pic>
      <p:sp>
        <p:nvSpPr>
          <p:cNvPr id="11" name="CaixaDeTexto 10">
            <a:extLst>
              <a:ext uri="{FF2B5EF4-FFF2-40B4-BE49-F238E27FC236}">
                <a16:creationId xmlns:a16="http://schemas.microsoft.com/office/drawing/2014/main" id="{6DDE3990-A1EA-4C71-AED9-B960ECBE3C34}"/>
              </a:ext>
            </a:extLst>
          </p:cNvPr>
          <p:cNvSpPr txBox="1"/>
          <p:nvPr/>
        </p:nvSpPr>
        <p:spPr>
          <a:xfrm>
            <a:off x="229399" y="1770959"/>
            <a:ext cx="7087396" cy="3428824"/>
          </a:xfrm>
          <a:prstGeom prst="rect">
            <a:avLst/>
          </a:prstGeom>
          <a:noFill/>
        </p:spPr>
        <p:txBody>
          <a:bodyPr wrap="square" rtlCol="0">
            <a:spAutoFit/>
          </a:bodyPr>
          <a:lstStyle/>
          <a:p>
            <a:pPr marL="263525" indent="-263525" algn="just">
              <a:lnSpc>
                <a:spcPct val="150000"/>
              </a:lnSpc>
              <a:buFont typeface="Arial" panose="020B0604020202020204" pitchFamily="34" charset="0"/>
              <a:buChar char="•"/>
            </a:pPr>
            <a:r>
              <a:rPr lang="pt-BR" sz="3600" b="1" noProof="1">
                <a:latin typeface="Arial" panose="020B0604020202020204" pitchFamily="34" charset="0"/>
                <a:cs typeface="Arial" panose="020B0604020202020204" pitchFamily="34" charset="0"/>
              </a:rPr>
              <a:t>Graphene Oxide</a:t>
            </a:r>
          </a:p>
          <a:p>
            <a:pPr marL="720725" lvl="1" indent="-263525" algn="just">
              <a:lnSpc>
                <a:spcPct val="150000"/>
              </a:lnSpc>
              <a:buFont typeface="Arial" panose="020B0604020202020204" pitchFamily="34" charset="0"/>
              <a:buChar char="•"/>
            </a:pPr>
            <a:r>
              <a:rPr lang="en-US" sz="2800" noProof="1">
                <a:latin typeface="Arial" panose="020B0604020202020204" pitchFamily="34" charset="0"/>
                <a:cs typeface="Arial" panose="020B0604020202020204" pitchFamily="34" charset="0"/>
              </a:rPr>
              <a:t>2D sheets formed by carbon atoms;</a:t>
            </a:r>
          </a:p>
          <a:p>
            <a:pPr marL="720725" lvl="1" indent="-263525" algn="just">
              <a:lnSpc>
                <a:spcPct val="150000"/>
              </a:lnSpc>
              <a:buFont typeface="Arial" panose="020B0604020202020204" pitchFamily="34" charset="0"/>
              <a:buChar char="•"/>
            </a:pPr>
            <a:r>
              <a:rPr lang="en-US" sz="2800" b="1" noProof="1">
                <a:latin typeface="Arial" panose="020B0604020202020204" pitchFamily="34" charset="0"/>
                <a:cs typeface="Arial" panose="020B0604020202020204" pitchFamily="34" charset="0"/>
              </a:rPr>
              <a:t>Large specific surface area</a:t>
            </a:r>
            <a:r>
              <a:rPr lang="en-US" sz="2800" noProof="1">
                <a:latin typeface="Arial" panose="020B0604020202020204" pitchFamily="34" charset="0"/>
                <a:cs typeface="Arial" panose="020B0604020202020204" pitchFamily="34" charset="0"/>
              </a:rPr>
              <a:t>;</a:t>
            </a:r>
          </a:p>
          <a:p>
            <a:pPr marL="720725" lvl="1" indent="-263525" algn="just">
              <a:lnSpc>
                <a:spcPct val="150000"/>
              </a:lnSpc>
              <a:buFont typeface="Arial" panose="020B0604020202020204" pitchFamily="34" charset="0"/>
              <a:buChar char="•"/>
            </a:pPr>
            <a:r>
              <a:rPr lang="en-US" sz="2800" b="1" noProof="1">
                <a:latin typeface="Arial" panose="020B0604020202020204" pitchFamily="34" charset="0"/>
                <a:cs typeface="Arial" panose="020B0604020202020204" pitchFamily="34" charset="0"/>
              </a:rPr>
              <a:t>High conductivity</a:t>
            </a:r>
            <a:r>
              <a:rPr lang="en-US" sz="2800" noProof="1">
                <a:latin typeface="Arial" panose="020B0604020202020204" pitchFamily="34" charset="0"/>
                <a:cs typeface="Arial" panose="020B0604020202020204" pitchFamily="34" charset="0"/>
              </a:rPr>
              <a:t>;</a:t>
            </a:r>
          </a:p>
          <a:p>
            <a:pPr marL="720725" lvl="1" indent="-263525" algn="just">
              <a:lnSpc>
                <a:spcPct val="150000"/>
              </a:lnSpc>
              <a:buFont typeface="Arial" panose="020B0604020202020204" pitchFamily="34" charset="0"/>
              <a:buChar char="•"/>
            </a:pPr>
            <a:r>
              <a:rPr lang="pt-BR" sz="2800" noProof="1">
                <a:latin typeface="Arial" panose="020B0604020202020204" pitchFamily="34" charset="0"/>
                <a:cs typeface="Arial" panose="020B0604020202020204" pitchFamily="34" charset="0"/>
              </a:rPr>
              <a:t>Great mechanical strength.</a:t>
            </a:r>
          </a:p>
        </p:txBody>
      </p:sp>
      <p:pic>
        <p:nvPicPr>
          <p:cNvPr id="5" name="Imagem 4">
            <a:extLst>
              <a:ext uri="{FF2B5EF4-FFF2-40B4-BE49-F238E27FC236}">
                <a16:creationId xmlns:a16="http://schemas.microsoft.com/office/drawing/2014/main" id="{09A1EFB6-5306-4E6F-905D-BE5B6582E8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6943" y="2042012"/>
            <a:ext cx="4991788" cy="3743841"/>
          </a:xfrm>
          <a:prstGeom prst="rect">
            <a:avLst/>
          </a:prstGeom>
        </p:spPr>
      </p:pic>
      <p:pic>
        <p:nvPicPr>
          <p:cNvPr id="12" name="Imagem 11">
            <a:extLst>
              <a:ext uri="{FF2B5EF4-FFF2-40B4-BE49-F238E27FC236}">
                <a16:creationId xmlns:a16="http://schemas.microsoft.com/office/drawing/2014/main" id="{19E29C5F-10F9-47D0-9EAF-4278B94D09C8}"/>
              </a:ext>
            </a:extLst>
          </p:cNvPr>
          <p:cNvPicPr>
            <a:picLocks noChangeAspect="1"/>
          </p:cNvPicPr>
          <p:nvPr/>
        </p:nvPicPr>
        <p:blipFill rotWithShape="1">
          <a:blip r:embed="rId6">
            <a:extLst>
              <a:ext uri="{28A0092B-C50C-407E-A947-70E740481C1C}">
                <a14:useLocalDpi xmlns:a14="http://schemas.microsoft.com/office/drawing/2010/main" val="0"/>
              </a:ext>
            </a:extLst>
          </a:blip>
          <a:srcRect l="21130" t="18039" r="19460" b="17793"/>
          <a:stretch/>
        </p:blipFill>
        <p:spPr>
          <a:xfrm>
            <a:off x="10021257" y="87854"/>
            <a:ext cx="1953634" cy="976679"/>
          </a:xfrm>
          <a:prstGeom prst="rect">
            <a:avLst/>
          </a:prstGeom>
        </p:spPr>
      </p:pic>
    </p:spTree>
    <p:extLst>
      <p:ext uri="{BB962C8B-B14F-4D97-AF65-F5344CB8AC3E}">
        <p14:creationId xmlns:p14="http://schemas.microsoft.com/office/powerpoint/2010/main" val="2711944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7488E589-F331-47BB-AAEF-4D547B156938}"/>
              </a:ext>
            </a:extLst>
          </p:cNvPr>
          <p:cNvSpPr/>
          <p:nvPr/>
        </p:nvSpPr>
        <p:spPr>
          <a:xfrm>
            <a:off x="0" y="1145304"/>
            <a:ext cx="12192000" cy="5309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pt-BR" sz="2800" b="1" dirty="0"/>
              <a:t>Introduction</a:t>
            </a:r>
          </a:p>
        </p:txBody>
      </p:sp>
      <p:pic>
        <p:nvPicPr>
          <p:cNvPr id="10" name="Gráfico 9">
            <a:extLst>
              <a:ext uri="{FF2B5EF4-FFF2-40B4-BE49-F238E27FC236}">
                <a16:creationId xmlns:a16="http://schemas.microsoft.com/office/drawing/2014/main" id="{E415F56A-F0E4-42D0-94DB-49DB63AE3C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399" y="112916"/>
            <a:ext cx="2813024" cy="937675"/>
          </a:xfrm>
          <a:prstGeom prst="rect">
            <a:avLst/>
          </a:prstGeom>
        </p:spPr>
      </p:pic>
      <p:sp>
        <p:nvSpPr>
          <p:cNvPr id="7" name="Espaço Reservado para Número de Slide 3">
            <a:extLst>
              <a:ext uri="{FF2B5EF4-FFF2-40B4-BE49-F238E27FC236}">
                <a16:creationId xmlns:a16="http://schemas.microsoft.com/office/drawing/2014/main" id="{5E45884C-1322-4401-94D9-60E7112952D7}"/>
              </a:ext>
            </a:extLst>
          </p:cNvPr>
          <p:cNvSpPr>
            <a:spLocks noGrp="1"/>
          </p:cNvSpPr>
          <p:nvPr>
            <p:ph type="sldNum" sz="quarter" idx="12"/>
          </p:nvPr>
        </p:nvSpPr>
        <p:spPr>
          <a:xfrm>
            <a:off x="8610600" y="6356350"/>
            <a:ext cx="2743200" cy="365125"/>
          </a:xfrm>
        </p:spPr>
        <p:txBody>
          <a:bodyPr/>
          <a:lstStyle/>
          <a:p>
            <a:fld id="{1B48F4C1-37EA-4390-97DD-4FF38199B4AE}" type="slidenum">
              <a:rPr lang="pt-BR" smtClean="0"/>
              <a:t>4</a:t>
            </a:fld>
            <a:endParaRPr lang="pt-BR"/>
          </a:p>
        </p:txBody>
      </p:sp>
      <p:pic>
        <p:nvPicPr>
          <p:cNvPr id="9" name="Imagem 8">
            <a:extLst>
              <a:ext uri="{FF2B5EF4-FFF2-40B4-BE49-F238E27FC236}">
                <a16:creationId xmlns:a16="http://schemas.microsoft.com/office/drawing/2014/main" id="{0238194F-BC84-4E3B-92E1-32098C912AA1}"/>
              </a:ext>
            </a:extLst>
          </p:cNvPr>
          <p:cNvPicPr>
            <a:picLocks noChangeAspect="1"/>
          </p:cNvPicPr>
          <p:nvPr/>
        </p:nvPicPr>
        <p:blipFill rotWithShape="1">
          <a:blip r:embed="rId4"/>
          <a:srcRect l="2903" t="42291" r="83377" b="33531"/>
          <a:stretch/>
        </p:blipFill>
        <p:spPr>
          <a:xfrm>
            <a:off x="5588936" y="79346"/>
            <a:ext cx="1014127" cy="1004813"/>
          </a:xfrm>
          <a:prstGeom prst="rect">
            <a:avLst/>
          </a:prstGeom>
        </p:spPr>
      </p:pic>
      <p:sp>
        <p:nvSpPr>
          <p:cNvPr id="11" name="CaixaDeTexto 10">
            <a:extLst>
              <a:ext uri="{FF2B5EF4-FFF2-40B4-BE49-F238E27FC236}">
                <a16:creationId xmlns:a16="http://schemas.microsoft.com/office/drawing/2014/main" id="{6DDE3990-A1EA-4C71-AED9-B960ECBE3C34}"/>
              </a:ext>
            </a:extLst>
          </p:cNvPr>
          <p:cNvSpPr txBox="1"/>
          <p:nvPr/>
        </p:nvSpPr>
        <p:spPr>
          <a:xfrm>
            <a:off x="229399" y="1770959"/>
            <a:ext cx="6613853" cy="4075155"/>
          </a:xfrm>
          <a:prstGeom prst="rect">
            <a:avLst/>
          </a:prstGeom>
          <a:noFill/>
        </p:spPr>
        <p:txBody>
          <a:bodyPr wrap="square" rtlCol="0">
            <a:spAutoFit/>
          </a:bodyPr>
          <a:lstStyle/>
          <a:p>
            <a:pPr marL="263525" indent="-263525" algn="just">
              <a:lnSpc>
                <a:spcPct val="150000"/>
              </a:lnSpc>
              <a:buFont typeface="Arial" panose="020B0604020202020204" pitchFamily="34" charset="0"/>
              <a:buChar char="•"/>
            </a:pPr>
            <a:r>
              <a:rPr lang="pt-BR" sz="3600" b="1" noProof="1">
                <a:latin typeface="Arial" panose="020B0604020202020204" pitchFamily="34" charset="0"/>
                <a:cs typeface="Arial" panose="020B0604020202020204" pitchFamily="34" charset="0"/>
              </a:rPr>
              <a:t>Nanoparticles NiOOH</a:t>
            </a:r>
          </a:p>
          <a:p>
            <a:pPr marL="720725" lvl="1" indent="-263525" algn="just">
              <a:lnSpc>
                <a:spcPct val="150000"/>
              </a:lnSpc>
              <a:buFont typeface="Arial" panose="020B0604020202020204" pitchFamily="34" charset="0"/>
              <a:buChar char="•"/>
            </a:pPr>
            <a:r>
              <a:rPr lang="en-US" sz="2800" noProof="1">
                <a:latin typeface="Arial" panose="020B0604020202020204" pitchFamily="34" charset="0"/>
                <a:cs typeface="Arial" panose="020B0604020202020204" pitchFamily="34" charset="0"/>
              </a:rPr>
              <a:t>The high surface area to volume ratio of nanoparticles;</a:t>
            </a:r>
          </a:p>
          <a:p>
            <a:pPr marL="720725" lvl="1" indent="-263525" algn="just">
              <a:lnSpc>
                <a:spcPct val="150000"/>
              </a:lnSpc>
              <a:buFont typeface="Arial" panose="020B0604020202020204" pitchFamily="34" charset="0"/>
              <a:buChar char="•"/>
            </a:pPr>
            <a:r>
              <a:rPr lang="en-US" sz="2800" b="1" noProof="1">
                <a:latin typeface="Arial" panose="020B0604020202020204" pitchFamily="34" charset="0"/>
                <a:cs typeface="Arial" panose="020B0604020202020204" pitchFamily="34" charset="0"/>
              </a:rPr>
              <a:t>Good electrochemical activity in the oxidation of alcohols.</a:t>
            </a:r>
            <a:endParaRPr lang="pt-BR" sz="2800" b="1" noProof="1">
              <a:latin typeface="Arial" panose="020B0604020202020204" pitchFamily="34" charset="0"/>
              <a:cs typeface="Arial" panose="020B0604020202020204" pitchFamily="34" charset="0"/>
            </a:endParaRPr>
          </a:p>
          <a:p>
            <a:pPr marL="720725" lvl="1" indent="-263525" algn="just">
              <a:lnSpc>
                <a:spcPct val="150000"/>
              </a:lnSpc>
              <a:buFont typeface="Arial" panose="020B0604020202020204" pitchFamily="34" charset="0"/>
              <a:buChar char="•"/>
            </a:pPr>
            <a:endParaRPr lang="pt-BR" sz="2800" b="1" noProof="1">
              <a:latin typeface="Arial" panose="020B0604020202020204" pitchFamily="34" charset="0"/>
              <a:cs typeface="Arial" panose="020B0604020202020204" pitchFamily="34" charset="0"/>
            </a:endParaRPr>
          </a:p>
        </p:txBody>
      </p:sp>
      <p:pic>
        <p:nvPicPr>
          <p:cNvPr id="3" name="Imagem 2">
            <a:extLst>
              <a:ext uri="{FF2B5EF4-FFF2-40B4-BE49-F238E27FC236}">
                <a16:creationId xmlns:a16="http://schemas.microsoft.com/office/drawing/2014/main" id="{24F25EAC-ED84-4539-BF2C-674308A2F0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3821" y="1923369"/>
            <a:ext cx="4829367" cy="3622026"/>
          </a:xfrm>
          <a:prstGeom prst="rect">
            <a:avLst/>
          </a:prstGeom>
        </p:spPr>
      </p:pic>
      <p:pic>
        <p:nvPicPr>
          <p:cNvPr id="12" name="Imagem 11">
            <a:extLst>
              <a:ext uri="{FF2B5EF4-FFF2-40B4-BE49-F238E27FC236}">
                <a16:creationId xmlns:a16="http://schemas.microsoft.com/office/drawing/2014/main" id="{179CB397-F1FC-4E87-9BBF-39C21C71D1D9}"/>
              </a:ext>
            </a:extLst>
          </p:cNvPr>
          <p:cNvPicPr>
            <a:picLocks noChangeAspect="1"/>
          </p:cNvPicPr>
          <p:nvPr/>
        </p:nvPicPr>
        <p:blipFill rotWithShape="1">
          <a:blip r:embed="rId6">
            <a:extLst>
              <a:ext uri="{28A0092B-C50C-407E-A947-70E740481C1C}">
                <a14:useLocalDpi xmlns:a14="http://schemas.microsoft.com/office/drawing/2010/main" val="0"/>
              </a:ext>
            </a:extLst>
          </a:blip>
          <a:srcRect l="21130" t="18039" r="19460" b="17793"/>
          <a:stretch/>
        </p:blipFill>
        <p:spPr>
          <a:xfrm>
            <a:off x="10021257" y="87854"/>
            <a:ext cx="1953634" cy="976679"/>
          </a:xfrm>
          <a:prstGeom prst="rect">
            <a:avLst/>
          </a:prstGeom>
        </p:spPr>
      </p:pic>
    </p:spTree>
    <p:extLst>
      <p:ext uri="{BB962C8B-B14F-4D97-AF65-F5344CB8AC3E}">
        <p14:creationId xmlns:p14="http://schemas.microsoft.com/office/powerpoint/2010/main" val="3505665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7488E589-F331-47BB-AAEF-4D547B156938}"/>
              </a:ext>
            </a:extLst>
          </p:cNvPr>
          <p:cNvSpPr/>
          <p:nvPr/>
        </p:nvSpPr>
        <p:spPr>
          <a:xfrm>
            <a:off x="0" y="1145304"/>
            <a:ext cx="12192000" cy="5309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pt-BR" sz="2800" b="1" dirty="0"/>
              <a:t>Method</a:t>
            </a:r>
          </a:p>
        </p:txBody>
      </p:sp>
      <p:pic>
        <p:nvPicPr>
          <p:cNvPr id="10" name="Gráfico 9">
            <a:extLst>
              <a:ext uri="{FF2B5EF4-FFF2-40B4-BE49-F238E27FC236}">
                <a16:creationId xmlns:a16="http://schemas.microsoft.com/office/drawing/2014/main" id="{E415F56A-F0E4-42D0-94DB-49DB63AE3C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399" y="112916"/>
            <a:ext cx="2813024" cy="937675"/>
          </a:xfrm>
          <a:prstGeom prst="rect">
            <a:avLst/>
          </a:prstGeom>
        </p:spPr>
      </p:pic>
      <p:sp>
        <p:nvSpPr>
          <p:cNvPr id="7" name="Espaço Reservado para Número de Slide 3">
            <a:extLst>
              <a:ext uri="{FF2B5EF4-FFF2-40B4-BE49-F238E27FC236}">
                <a16:creationId xmlns:a16="http://schemas.microsoft.com/office/drawing/2014/main" id="{5E45884C-1322-4401-94D9-60E7112952D7}"/>
              </a:ext>
            </a:extLst>
          </p:cNvPr>
          <p:cNvSpPr>
            <a:spLocks noGrp="1"/>
          </p:cNvSpPr>
          <p:nvPr>
            <p:ph type="sldNum" sz="quarter" idx="12"/>
          </p:nvPr>
        </p:nvSpPr>
        <p:spPr>
          <a:xfrm>
            <a:off x="8610600" y="6356350"/>
            <a:ext cx="2743200" cy="365125"/>
          </a:xfrm>
        </p:spPr>
        <p:txBody>
          <a:bodyPr/>
          <a:lstStyle/>
          <a:p>
            <a:fld id="{1B48F4C1-37EA-4390-97DD-4FF38199B4AE}" type="slidenum">
              <a:rPr lang="pt-BR" smtClean="0"/>
              <a:t>5</a:t>
            </a:fld>
            <a:endParaRPr lang="pt-BR"/>
          </a:p>
        </p:txBody>
      </p:sp>
      <p:pic>
        <p:nvPicPr>
          <p:cNvPr id="9" name="Imagem 8">
            <a:extLst>
              <a:ext uri="{FF2B5EF4-FFF2-40B4-BE49-F238E27FC236}">
                <a16:creationId xmlns:a16="http://schemas.microsoft.com/office/drawing/2014/main" id="{0238194F-BC84-4E3B-92E1-32098C912AA1}"/>
              </a:ext>
            </a:extLst>
          </p:cNvPr>
          <p:cNvPicPr>
            <a:picLocks noChangeAspect="1"/>
          </p:cNvPicPr>
          <p:nvPr/>
        </p:nvPicPr>
        <p:blipFill rotWithShape="1">
          <a:blip r:embed="rId4"/>
          <a:srcRect l="2903" t="42291" r="83377" b="33531"/>
          <a:stretch/>
        </p:blipFill>
        <p:spPr>
          <a:xfrm>
            <a:off x="5588936" y="79346"/>
            <a:ext cx="1014127" cy="1004813"/>
          </a:xfrm>
          <a:prstGeom prst="rect">
            <a:avLst/>
          </a:prstGeom>
        </p:spPr>
      </p:pic>
      <p:pic>
        <p:nvPicPr>
          <p:cNvPr id="3" name="Imagem 2">
            <a:extLst>
              <a:ext uri="{FF2B5EF4-FFF2-40B4-BE49-F238E27FC236}">
                <a16:creationId xmlns:a16="http://schemas.microsoft.com/office/drawing/2014/main" id="{FC8E00B3-0BA5-4AAB-A798-A1DABC8ED8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9858" y="1961626"/>
            <a:ext cx="6322142" cy="3569191"/>
          </a:xfrm>
          <a:prstGeom prst="rect">
            <a:avLst/>
          </a:prstGeom>
        </p:spPr>
      </p:pic>
      <p:sp>
        <p:nvSpPr>
          <p:cNvPr id="96" name="CaixaDeTexto 95">
            <a:extLst>
              <a:ext uri="{FF2B5EF4-FFF2-40B4-BE49-F238E27FC236}">
                <a16:creationId xmlns:a16="http://schemas.microsoft.com/office/drawing/2014/main" id="{A014DA1B-D114-4B5E-95BE-38FDA4BC6F3E}"/>
              </a:ext>
            </a:extLst>
          </p:cNvPr>
          <p:cNvSpPr txBox="1"/>
          <p:nvPr/>
        </p:nvSpPr>
        <p:spPr>
          <a:xfrm>
            <a:off x="229399" y="1924756"/>
            <a:ext cx="5640459" cy="3428824"/>
          </a:xfrm>
          <a:prstGeom prst="rect">
            <a:avLst/>
          </a:prstGeom>
          <a:noFill/>
        </p:spPr>
        <p:txBody>
          <a:bodyPr wrap="square" rtlCol="0">
            <a:spAutoFit/>
          </a:bodyPr>
          <a:lstStyle/>
          <a:p>
            <a:pPr marL="263525" indent="-263525" algn="just">
              <a:lnSpc>
                <a:spcPct val="150000"/>
              </a:lnSpc>
              <a:buFont typeface="Arial" panose="020B0604020202020204" pitchFamily="34" charset="0"/>
              <a:buChar char="•"/>
            </a:pPr>
            <a:r>
              <a:rPr lang="pt-BR" sz="2000" noProof="1">
                <a:latin typeface="Arial" panose="020B0604020202020204" pitchFamily="34" charset="0"/>
                <a:cs typeface="Arial" panose="020B0604020202020204" pitchFamily="34" charset="0"/>
              </a:rPr>
              <a:t>Formation of </a:t>
            </a:r>
            <a:r>
              <a:rPr lang="pt-BR" sz="2000" b="1" noProof="1">
                <a:latin typeface="Arial" panose="020B0604020202020204" pitchFamily="34" charset="0"/>
                <a:cs typeface="Arial" panose="020B0604020202020204" pitchFamily="34" charset="0"/>
              </a:rPr>
              <a:t>graphite/epoxy </a:t>
            </a:r>
            <a:r>
              <a:rPr lang="pt-BR" sz="2000" noProof="1">
                <a:latin typeface="Arial" panose="020B0604020202020204" pitchFamily="34" charset="0"/>
                <a:cs typeface="Arial" panose="020B0604020202020204" pitchFamily="34" charset="0"/>
              </a:rPr>
              <a:t>substrates;</a:t>
            </a:r>
          </a:p>
          <a:p>
            <a:pPr marL="263525" indent="-263525" algn="just">
              <a:lnSpc>
                <a:spcPct val="150000"/>
              </a:lnSpc>
              <a:buFont typeface="Arial" panose="020B0604020202020204" pitchFamily="34" charset="0"/>
              <a:buChar char="•"/>
            </a:pPr>
            <a:r>
              <a:rPr lang="pt-BR" sz="2000" b="1" noProof="1">
                <a:latin typeface="Arial" panose="020B0604020202020204" pitchFamily="34" charset="0"/>
                <a:cs typeface="Arial" panose="020B0604020202020204" pitchFamily="34" charset="0"/>
              </a:rPr>
              <a:t>Graphene </a:t>
            </a:r>
            <a:r>
              <a:rPr lang="pt-BR" sz="2000" noProof="1">
                <a:latin typeface="Arial" panose="020B0604020202020204" pitchFamily="34" charset="0"/>
                <a:cs typeface="Arial" panose="020B0604020202020204" pitchFamily="34" charset="0"/>
              </a:rPr>
              <a:t>electrodeposition;</a:t>
            </a:r>
          </a:p>
          <a:p>
            <a:pPr marL="263525" indent="-263525" algn="just">
              <a:lnSpc>
                <a:spcPct val="150000"/>
              </a:lnSpc>
              <a:buFont typeface="Arial" panose="020B0604020202020204" pitchFamily="34" charset="0"/>
              <a:buChar char="•"/>
            </a:pPr>
            <a:r>
              <a:rPr lang="pt-BR" sz="2000" b="1" noProof="1">
                <a:latin typeface="Arial" panose="020B0604020202020204" pitchFamily="34" charset="0"/>
                <a:cs typeface="Arial" panose="020B0604020202020204" pitchFamily="34" charset="0"/>
              </a:rPr>
              <a:t>Nickel hexacyanoferrate </a:t>
            </a:r>
            <a:r>
              <a:rPr lang="pt-BR" sz="2000" noProof="1">
                <a:latin typeface="Arial" panose="020B0604020202020204" pitchFamily="34" charset="0"/>
                <a:cs typeface="Arial" panose="020B0604020202020204" pitchFamily="34" charset="0"/>
              </a:rPr>
              <a:t>electrodeposition</a:t>
            </a:r>
            <a:r>
              <a:rPr lang="pt-BR" sz="2000" b="1" noProof="1">
                <a:latin typeface="Arial" panose="020B0604020202020204" pitchFamily="34" charset="0"/>
                <a:cs typeface="Arial" panose="020B0604020202020204" pitchFamily="34" charset="0"/>
              </a:rPr>
              <a:t>;</a:t>
            </a:r>
          </a:p>
          <a:p>
            <a:pPr marL="263525" indent="-263525" algn="just">
              <a:lnSpc>
                <a:spcPct val="150000"/>
              </a:lnSpc>
              <a:buFont typeface="Arial" panose="020B0604020202020204" pitchFamily="34" charset="0"/>
              <a:buChar char="•"/>
            </a:pPr>
            <a:r>
              <a:rPr lang="pt-BR" sz="2000" b="1" noProof="1">
                <a:latin typeface="Arial" panose="020B0604020202020204" pitchFamily="34" charset="0"/>
                <a:cs typeface="Arial" panose="020B0604020202020204" pitchFamily="34" charset="0"/>
              </a:rPr>
              <a:t>NiOOH </a:t>
            </a:r>
            <a:r>
              <a:rPr lang="pt-BR" sz="2000" noProof="1">
                <a:latin typeface="Arial" panose="020B0604020202020204" pitchFamily="34" charset="0"/>
                <a:cs typeface="Arial" panose="020B0604020202020204" pitchFamily="34" charset="0"/>
              </a:rPr>
              <a:t>nanoparticles formation: NiHCF film degradation in basic medium</a:t>
            </a:r>
            <a:r>
              <a:rPr lang="pt-BR" sz="2000" b="1" noProof="1">
                <a:latin typeface="Arial" panose="020B0604020202020204" pitchFamily="34" charset="0"/>
                <a:cs typeface="Arial" panose="020B0604020202020204" pitchFamily="34" charset="0"/>
              </a:rPr>
              <a:t>;</a:t>
            </a:r>
          </a:p>
          <a:p>
            <a:pPr marL="263525" indent="-263525" algn="just">
              <a:lnSpc>
                <a:spcPct val="150000"/>
              </a:lnSpc>
              <a:buFont typeface="Arial" panose="020B0604020202020204" pitchFamily="34" charset="0"/>
              <a:buChar char="•"/>
            </a:pPr>
            <a:r>
              <a:rPr lang="pt-BR" sz="2000" b="1" noProof="1">
                <a:latin typeface="Arial" panose="020B0604020202020204" pitchFamily="34" charset="0"/>
                <a:cs typeface="Arial" panose="020B0604020202020204" pitchFamily="34" charset="0"/>
              </a:rPr>
              <a:t>Electrode application.</a:t>
            </a:r>
          </a:p>
          <a:p>
            <a:pPr marL="720725" lvl="1" indent="-263525" algn="just">
              <a:lnSpc>
                <a:spcPct val="150000"/>
              </a:lnSpc>
              <a:buFont typeface="Arial" panose="020B0604020202020204" pitchFamily="34" charset="0"/>
              <a:buChar char="•"/>
            </a:pPr>
            <a:endParaRPr lang="pt-BR" sz="2800" b="1" noProof="1">
              <a:latin typeface="Arial" panose="020B0604020202020204" pitchFamily="34" charset="0"/>
              <a:cs typeface="Arial" panose="020B0604020202020204" pitchFamily="34" charset="0"/>
            </a:endParaRPr>
          </a:p>
        </p:txBody>
      </p:sp>
      <p:pic>
        <p:nvPicPr>
          <p:cNvPr id="97" name="Imagem 96">
            <a:extLst>
              <a:ext uri="{FF2B5EF4-FFF2-40B4-BE49-F238E27FC236}">
                <a16:creationId xmlns:a16="http://schemas.microsoft.com/office/drawing/2014/main" id="{7CE70974-2E1A-4D64-B4BE-5250AC7E3514}"/>
              </a:ext>
            </a:extLst>
          </p:cNvPr>
          <p:cNvPicPr>
            <a:picLocks noChangeAspect="1"/>
          </p:cNvPicPr>
          <p:nvPr/>
        </p:nvPicPr>
        <p:blipFill rotWithShape="1">
          <a:blip r:embed="rId6">
            <a:extLst>
              <a:ext uri="{28A0092B-C50C-407E-A947-70E740481C1C}">
                <a14:useLocalDpi xmlns:a14="http://schemas.microsoft.com/office/drawing/2010/main" val="0"/>
              </a:ext>
            </a:extLst>
          </a:blip>
          <a:srcRect l="21130" t="18039" r="19460" b="17793"/>
          <a:stretch/>
        </p:blipFill>
        <p:spPr>
          <a:xfrm>
            <a:off x="10021257" y="87854"/>
            <a:ext cx="1953634" cy="976679"/>
          </a:xfrm>
          <a:prstGeom prst="rect">
            <a:avLst/>
          </a:prstGeom>
        </p:spPr>
      </p:pic>
    </p:spTree>
    <p:extLst>
      <p:ext uri="{BB962C8B-B14F-4D97-AF65-F5344CB8AC3E}">
        <p14:creationId xmlns:p14="http://schemas.microsoft.com/office/powerpoint/2010/main" val="3292182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7488E589-F331-47BB-AAEF-4D547B156938}"/>
              </a:ext>
            </a:extLst>
          </p:cNvPr>
          <p:cNvSpPr/>
          <p:nvPr/>
        </p:nvSpPr>
        <p:spPr>
          <a:xfrm>
            <a:off x="0" y="1145304"/>
            <a:ext cx="12192000" cy="5309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pt-BR" sz="2800" b="1" dirty="0"/>
              <a:t>Characterization</a:t>
            </a:r>
          </a:p>
        </p:txBody>
      </p:sp>
      <p:pic>
        <p:nvPicPr>
          <p:cNvPr id="10" name="Gráfico 9">
            <a:extLst>
              <a:ext uri="{FF2B5EF4-FFF2-40B4-BE49-F238E27FC236}">
                <a16:creationId xmlns:a16="http://schemas.microsoft.com/office/drawing/2014/main" id="{E415F56A-F0E4-42D0-94DB-49DB63AE3C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399" y="112916"/>
            <a:ext cx="2813024" cy="937675"/>
          </a:xfrm>
          <a:prstGeom prst="rect">
            <a:avLst/>
          </a:prstGeom>
        </p:spPr>
      </p:pic>
      <p:sp>
        <p:nvSpPr>
          <p:cNvPr id="7" name="Espaço Reservado para Número de Slide 3">
            <a:extLst>
              <a:ext uri="{FF2B5EF4-FFF2-40B4-BE49-F238E27FC236}">
                <a16:creationId xmlns:a16="http://schemas.microsoft.com/office/drawing/2014/main" id="{5E45884C-1322-4401-94D9-60E7112952D7}"/>
              </a:ext>
            </a:extLst>
          </p:cNvPr>
          <p:cNvSpPr>
            <a:spLocks noGrp="1"/>
          </p:cNvSpPr>
          <p:nvPr>
            <p:ph type="sldNum" sz="quarter" idx="12"/>
          </p:nvPr>
        </p:nvSpPr>
        <p:spPr>
          <a:xfrm>
            <a:off x="8610600" y="6356350"/>
            <a:ext cx="2743200" cy="365125"/>
          </a:xfrm>
        </p:spPr>
        <p:txBody>
          <a:bodyPr/>
          <a:lstStyle/>
          <a:p>
            <a:fld id="{1B48F4C1-37EA-4390-97DD-4FF38199B4AE}" type="slidenum">
              <a:rPr lang="pt-BR" smtClean="0"/>
              <a:t>6</a:t>
            </a:fld>
            <a:endParaRPr lang="pt-BR"/>
          </a:p>
        </p:txBody>
      </p:sp>
      <p:pic>
        <p:nvPicPr>
          <p:cNvPr id="9" name="Imagem 8">
            <a:extLst>
              <a:ext uri="{FF2B5EF4-FFF2-40B4-BE49-F238E27FC236}">
                <a16:creationId xmlns:a16="http://schemas.microsoft.com/office/drawing/2014/main" id="{0238194F-BC84-4E3B-92E1-32098C912AA1}"/>
              </a:ext>
            </a:extLst>
          </p:cNvPr>
          <p:cNvPicPr>
            <a:picLocks noChangeAspect="1"/>
          </p:cNvPicPr>
          <p:nvPr/>
        </p:nvPicPr>
        <p:blipFill rotWithShape="1">
          <a:blip r:embed="rId4"/>
          <a:srcRect l="2903" t="42291" r="83377" b="33531"/>
          <a:stretch/>
        </p:blipFill>
        <p:spPr>
          <a:xfrm>
            <a:off x="5588936" y="79346"/>
            <a:ext cx="1014127" cy="1004813"/>
          </a:xfrm>
          <a:prstGeom prst="rect">
            <a:avLst/>
          </a:prstGeom>
        </p:spPr>
      </p:pic>
      <p:sp>
        <p:nvSpPr>
          <p:cNvPr id="11" name="Título 10">
            <a:extLst>
              <a:ext uri="{FF2B5EF4-FFF2-40B4-BE49-F238E27FC236}">
                <a16:creationId xmlns:a16="http://schemas.microsoft.com/office/drawing/2014/main" id="{6D04DFEF-0F76-44F6-95BA-A1622FDE872B}"/>
              </a:ext>
            </a:extLst>
          </p:cNvPr>
          <p:cNvSpPr txBox="1">
            <a:spLocks noGrp="1"/>
          </p:cNvSpPr>
          <p:nvPr>
            <p:ph type="ctrTitle"/>
          </p:nvPr>
        </p:nvSpPr>
        <p:spPr>
          <a:xfrm>
            <a:off x="223835" y="1879271"/>
            <a:ext cx="11744325" cy="1200329"/>
          </a:xfrm>
          <a:prstGeom prst="rect">
            <a:avLst/>
          </a:prstGeom>
          <a:noFill/>
        </p:spPr>
        <p:txBody>
          <a:bodyPr wrap="square" rtlCol="0" anchor="ctr">
            <a:spAutoFit/>
          </a:bodyPr>
          <a:lstStyle/>
          <a:p>
            <a:pPr marL="263525" indent="-263525" algn="just">
              <a:lnSpc>
                <a:spcPct val="100000"/>
              </a:lnSpc>
              <a:buFont typeface="Arial" panose="020B0604020202020204" pitchFamily="34" charset="0"/>
              <a:buChar char="•"/>
            </a:pPr>
            <a:r>
              <a:rPr lang="en-US" sz="3600" noProof="1">
                <a:latin typeface="Arial" panose="020B0604020202020204" pitchFamily="34" charset="0"/>
                <a:cs typeface="Arial" panose="020B0604020202020204" pitchFamily="34" charset="0"/>
              </a:rPr>
              <a:t>The average size of the NiOOH </a:t>
            </a:r>
            <a:r>
              <a:rPr lang="en-US" sz="3600" b="1" noProof="1">
                <a:latin typeface="Arial" panose="020B0604020202020204" pitchFamily="34" charset="0"/>
                <a:cs typeface="Arial" panose="020B0604020202020204" pitchFamily="34" charset="0"/>
              </a:rPr>
              <a:t>nanoparticles</a:t>
            </a:r>
            <a:r>
              <a:rPr lang="en-US" sz="3600" noProof="1">
                <a:latin typeface="Arial" panose="020B0604020202020204" pitchFamily="34" charset="0"/>
                <a:cs typeface="Arial" panose="020B0604020202020204" pitchFamily="34" charset="0"/>
              </a:rPr>
              <a:t> was           </a:t>
            </a:r>
            <a:r>
              <a:rPr lang="en-US" sz="3600" b="1" noProof="1">
                <a:solidFill>
                  <a:srgbClr val="FF0000"/>
                </a:solidFill>
                <a:latin typeface="Arial" panose="020B0604020202020204" pitchFamily="34" charset="0"/>
                <a:cs typeface="Arial" panose="020B0604020202020204" pitchFamily="34" charset="0"/>
              </a:rPr>
              <a:t>61 ± 16 nm</a:t>
            </a:r>
            <a:r>
              <a:rPr lang="en-US" sz="3600" b="1" noProof="1">
                <a:latin typeface="Arial" panose="020B0604020202020204" pitchFamily="34" charset="0"/>
                <a:cs typeface="Arial" panose="020B0604020202020204" pitchFamily="34" charset="0"/>
              </a:rPr>
              <a:t>.</a:t>
            </a:r>
            <a:endParaRPr lang="pt-BR" sz="3600" b="1" noProof="1">
              <a:latin typeface="Arial" panose="020B06040202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40E5E56C-8E64-4389-90A5-7E530AF798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0745" y="3158272"/>
            <a:ext cx="9530507" cy="3641875"/>
          </a:xfrm>
          <a:prstGeom prst="rect">
            <a:avLst/>
          </a:prstGeom>
        </p:spPr>
      </p:pic>
      <p:pic>
        <p:nvPicPr>
          <p:cNvPr id="12" name="Imagem 11">
            <a:extLst>
              <a:ext uri="{FF2B5EF4-FFF2-40B4-BE49-F238E27FC236}">
                <a16:creationId xmlns:a16="http://schemas.microsoft.com/office/drawing/2014/main" id="{21FA7FF4-B5EF-45DE-B49D-0D2DF0491605}"/>
              </a:ext>
            </a:extLst>
          </p:cNvPr>
          <p:cNvPicPr>
            <a:picLocks noChangeAspect="1"/>
          </p:cNvPicPr>
          <p:nvPr/>
        </p:nvPicPr>
        <p:blipFill rotWithShape="1">
          <a:blip r:embed="rId6">
            <a:extLst>
              <a:ext uri="{28A0092B-C50C-407E-A947-70E740481C1C}">
                <a14:useLocalDpi xmlns:a14="http://schemas.microsoft.com/office/drawing/2010/main" val="0"/>
              </a:ext>
            </a:extLst>
          </a:blip>
          <a:srcRect l="21130" t="18039" r="19460" b="17793"/>
          <a:stretch/>
        </p:blipFill>
        <p:spPr>
          <a:xfrm>
            <a:off x="10021257" y="87854"/>
            <a:ext cx="1953634" cy="976679"/>
          </a:xfrm>
          <a:prstGeom prst="rect">
            <a:avLst/>
          </a:prstGeom>
        </p:spPr>
      </p:pic>
    </p:spTree>
    <p:extLst>
      <p:ext uri="{BB962C8B-B14F-4D97-AF65-F5344CB8AC3E}">
        <p14:creationId xmlns:p14="http://schemas.microsoft.com/office/powerpoint/2010/main" val="2288733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7488E589-F331-47BB-AAEF-4D547B156938}"/>
              </a:ext>
            </a:extLst>
          </p:cNvPr>
          <p:cNvSpPr/>
          <p:nvPr/>
        </p:nvSpPr>
        <p:spPr>
          <a:xfrm>
            <a:off x="0" y="1145304"/>
            <a:ext cx="12192000" cy="5309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pt-BR" sz="2800" b="1" dirty="0"/>
              <a:t>Characterization</a:t>
            </a:r>
          </a:p>
        </p:txBody>
      </p:sp>
      <p:pic>
        <p:nvPicPr>
          <p:cNvPr id="10" name="Gráfico 9">
            <a:extLst>
              <a:ext uri="{FF2B5EF4-FFF2-40B4-BE49-F238E27FC236}">
                <a16:creationId xmlns:a16="http://schemas.microsoft.com/office/drawing/2014/main" id="{E415F56A-F0E4-42D0-94DB-49DB63AE3C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399" y="112916"/>
            <a:ext cx="2813024" cy="937675"/>
          </a:xfrm>
          <a:prstGeom prst="rect">
            <a:avLst/>
          </a:prstGeom>
        </p:spPr>
      </p:pic>
      <p:sp>
        <p:nvSpPr>
          <p:cNvPr id="7" name="Espaço Reservado para Número de Slide 3">
            <a:extLst>
              <a:ext uri="{FF2B5EF4-FFF2-40B4-BE49-F238E27FC236}">
                <a16:creationId xmlns:a16="http://schemas.microsoft.com/office/drawing/2014/main" id="{5E45884C-1322-4401-94D9-60E7112952D7}"/>
              </a:ext>
            </a:extLst>
          </p:cNvPr>
          <p:cNvSpPr>
            <a:spLocks noGrp="1"/>
          </p:cNvSpPr>
          <p:nvPr>
            <p:ph type="sldNum" sz="quarter" idx="12"/>
          </p:nvPr>
        </p:nvSpPr>
        <p:spPr>
          <a:xfrm>
            <a:off x="8610600" y="6356350"/>
            <a:ext cx="2743200" cy="365125"/>
          </a:xfrm>
        </p:spPr>
        <p:txBody>
          <a:bodyPr/>
          <a:lstStyle/>
          <a:p>
            <a:fld id="{1B48F4C1-37EA-4390-97DD-4FF38199B4AE}" type="slidenum">
              <a:rPr lang="pt-BR" smtClean="0"/>
              <a:t>7</a:t>
            </a:fld>
            <a:endParaRPr lang="pt-BR"/>
          </a:p>
        </p:txBody>
      </p:sp>
      <p:pic>
        <p:nvPicPr>
          <p:cNvPr id="9" name="Imagem 8">
            <a:extLst>
              <a:ext uri="{FF2B5EF4-FFF2-40B4-BE49-F238E27FC236}">
                <a16:creationId xmlns:a16="http://schemas.microsoft.com/office/drawing/2014/main" id="{0238194F-BC84-4E3B-92E1-32098C912AA1}"/>
              </a:ext>
            </a:extLst>
          </p:cNvPr>
          <p:cNvPicPr>
            <a:picLocks noChangeAspect="1"/>
          </p:cNvPicPr>
          <p:nvPr/>
        </p:nvPicPr>
        <p:blipFill rotWithShape="1">
          <a:blip r:embed="rId4"/>
          <a:srcRect l="2903" t="42291" r="83377" b="33531"/>
          <a:stretch/>
        </p:blipFill>
        <p:spPr>
          <a:xfrm>
            <a:off x="5588936" y="79346"/>
            <a:ext cx="1014127" cy="1004813"/>
          </a:xfrm>
          <a:prstGeom prst="rect">
            <a:avLst/>
          </a:prstGeom>
        </p:spPr>
      </p:pic>
      <p:sp>
        <p:nvSpPr>
          <p:cNvPr id="11" name="Título 10">
            <a:extLst>
              <a:ext uri="{FF2B5EF4-FFF2-40B4-BE49-F238E27FC236}">
                <a16:creationId xmlns:a16="http://schemas.microsoft.com/office/drawing/2014/main" id="{6D04DFEF-0F76-44F6-95BA-A1622FDE872B}"/>
              </a:ext>
            </a:extLst>
          </p:cNvPr>
          <p:cNvSpPr txBox="1">
            <a:spLocks noGrp="1"/>
          </p:cNvSpPr>
          <p:nvPr>
            <p:ph type="ctrTitle"/>
          </p:nvPr>
        </p:nvSpPr>
        <p:spPr>
          <a:xfrm>
            <a:off x="229399" y="1904567"/>
            <a:ext cx="4333416" cy="3728649"/>
          </a:xfrm>
          <a:prstGeom prst="rect">
            <a:avLst/>
          </a:prstGeom>
          <a:noFill/>
        </p:spPr>
        <p:txBody>
          <a:bodyPr wrap="square" rtlCol="0" anchor="t">
            <a:spAutoFit/>
          </a:bodyPr>
          <a:lstStyle/>
          <a:p>
            <a:pPr marL="263525" indent="-263525" algn="just">
              <a:lnSpc>
                <a:spcPct val="150000"/>
              </a:lnSpc>
              <a:buFont typeface="Arial" panose="020B0604020202020204" pitchFamily="34" charset="0"/>
              <a:buChar char="•"/>
            </a:pPr>
            <a:r>
              <a:rPr lang="en-US" sz="2000" noProof="1">
                <a:latin typeface="Arial" panose="020B0604020202020204" pitchFamily="34" charset="0"/>
                <a:cs typeface="Arial" panose="020B0604020202020204" pitchFamily="34" charset="0"/>
              </a:rPr>
              <a:t>The EDX showed that the surface is composed of </a:t>
            </a:r>
            <a:r>
              <a:rPr lang="en-US" sz="2000" b="1" noProof="1">
                <a:latin typeface="Arial" panose="020B0604020202020204" pitchFamily="34" charset="0"/>
                <a:cs typeface="Arial" panose="020B0604020202020204" pitchFamily="34" charset="0"/>
              </a:rPr>
              <a:t>Ni</a:t>
            </a:r>
            <a:r>
              <a:rPr lang="en-US" sz="2000" noProof="1">
                <a:latin typeface="Arial" panose="020B0604020202020204" pitchFamily="34" charset="0"/>
                <a:cs typeface="Arial" panose="020B0604020202020204" pitchFamily="34" charset="0"/>
              </a:rPr>
              <a:t>, </a:t>
            </a:r>
            <a:r>
              <a:rPr lang="en-US" sz="2000" b="1" noProof="1">
                <a:latin typeface="Arial" panose="020B0604020202020204" pitchFamily="34" charset="0"/>
                <a:cs typeface="Arial" panose="020B0604020202020204" pitchFamily="34" charset="0"/>
              </a:rPr>
              <a:t>O</a:t>
            </a:r>
            <a:r>
              <a:rPr lang="en-US" sz="2000" noProof="1">
                <a:latin typeface="Arial" panose="020B0604020202020204" pitchFamily="34" charset="0"/>
                <a:cs typeface="Arial" panose="020B0604020202020204" pitchFamily="34" charset="0"/>
              </a:rPr>
              <a:t> and </a:t>
            </a:r>
            <a:r>
              <a:rPr lang="en-US" sz="2000" b="1" noProof="1">
                <a:latin typeface="Arial" panose="020B0604020202020204" pitchFamily="34" charset="0"/>
                <a:cs typeface="Arial" panose="020B0604020202020204" pitchFamily="34" charset="0"/>
              </a:rPr>
              <a:t>C</a:t>
            </a:r>
            <a:r>
              <a:rPr lang="en-US" sz="2000" noProof="1">
                <a:latin typeface="Arial" panose="020B0604020202020204" pitchFamily="34" charset="0"/>
                <a:cs typeface="Arial" panose="020B0604020202020204" pitchFamily="34" charset="0"/>
              </a:rPr>
              <a:t>, indicating that the electrosynthesis of nickel oxyhydroxide from nickel hexacyanoferrate (NiHCF) was a success, </a:t>
            </a:r>
            <a:r>
              <a:rPr lang="en-US" sz="2000" b="1" noProof="1">
                <a:solidFill>
                  <a:srgbClr val="FF0000"/>
                </a:solidFill>
                <a:latin typeface="Arial" panose="020B0604020202020204" pitchFamily="34" charset="0"/>
                <a:cs typeface="Arial" panose="020B0604020202020204" pitchFamily="34" charset="0"/>
              </a:rPr>
              <a:t>not presenting</a:t>
            </a:r>
            <a:r>
              <a:rPr lang="en-US" sz="2000" noProof="1">
                <a:latin typeface="Arial" panose="020B0604020202020204" pitchFamily="34" charset="0"/>
                <a:cs typeface="Arial" panose="020B0604020202020204" pitchFamily="34" charset="0"/>
              </a:rPr>
              <a:t> the elements </a:t>
            </a:r>
            <a:r>
              <a:rPr lang="en-US" sz="2000" b="1" noProof="1">
                <a:solidFill>
                  <a:srgbClr val="FF0000"/>
                </a:solidFill>
                <a:latin typeface="Arial" panose="020B0604020202020204" pitchFamily="34" charset="0"/>
                <a:cs typeface="Arial" panose="020B0604020202020204" pitchFamily="34" charset="0"/>
              </a:rPr>
              <a:t>Fe</a:t>
            </a:r>
            <a:r>
              <a:rPr lang="en-US" sz="2000" noProof="1">
                <a:latin typeface="Arial" panose="020B0604020202020204" pitchFamily="34" charset="0"/>
                <a:cs typeface="Arial" panose="020B0604020202020204" pitchFamily="34" charset="0"/>
              </a:rPr>
              <a:t> and </a:t>
            </a:r>
            <a:r>
              <a:rPr lang="en-US" sz="2000" b="1" noProof="1">
                <a:solidFill>
                  <a:srgbClr val="FF0000"/>
                </a:solidFill>
                <a:latin typeface="Arial" panose="020B0604020202020204" pitchFamily="34" charset="0"/>
                <a:cs typeface="Arial" panose="020B0604020202020204" pitchFamily="34" charset="0"/>
              </a:rPr>
              <a:t>K</a:t>
            </a:r>
            <a:r>
              <a:rPr lang="en-US" sz="2000" noProof="1">
                <a:latin typeface="Arial" panose="020B0604020202020204" pitchFamily="34" charset="0"/>
                <a:cs typeface="Arial" panose="020B0604020202020204" pitchFamily="34" charset="0"/>
              </a:rPr>
              <a:t> in the spectrum.</a:t>
            </a:r>
            <a:endParaRPr lang="pt-BR" sz="2000" noProof="1">
              <a:latin typeface="Arial" panose="020B0604020202020204" pitchFamily="34" charset="0"/>
              <a:cs typeface="Arial" panose="020B0604020202020204" pitchFamily="34" charset="0"/>
            </a:endParaRPr>
          </a:p>
        </p:txBody>
      </p:sp>
      <p:pic>
        <p:nvPicPr>
          <p:cNvPr id="3" name="Imagem 2">
            <a:extLst>
              <a:ext uri="{FF2B5EF4-FFF2-40B4-BE49-F238E27FC236}">
                <a16:creationId xmlns:a16="http://schemas.microsoft.com/office/drawing/2014/main" id="{D6F0D2E3-3481-456F-9875-D23DF45F0C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1642" y="1904567"/>
            <a:ext cx="7293249" cy="3763754"/>
          </a:xfrm>
          <a:prstGeom prst="rect">
            <a:avLst/>
          </a:prstGeom>
        </p:spPr>
      </p:pic>
      <p:pic>
        <p:nvPicPr>
          <p:cNvPr id="12" name="Imagem 11">
            <a:extLst>
              <a:ext uri="{FF2B5EF4-FFF2-40B4-BE49-F238E27FC236}">
                <a16:creationId xmlns:a16="http://schemas.microsoft.com/office/drawing/2014/main" id="{5C1D7751-F9A8-4A34-9377-715A137E2291}"/>
              </a:ext>
            </a:extLst>
          </p:cNvPr>
          <p:cNvPicPr>
            <a:picLocks noChangeAspect="1"/>
          </p:cNvPicPr>
          <p:nvPr/>
        </p:nvPicPr>
        <p:blipFill rotWithShape="1">
          <a:blip r:embed="rId6">
            <a:extLst>
              <a:ext uri="{28A0092B-C50C-407E-A947-70E740481C1C}">
                <a14:useLocalDpi xmlns:a14="http://schemas.microsoft.com/office/drawing/2010/main" val="0"/>
              </a:ext>
            </a:extLst>
          </a:blip>
          <a:srcRect l="21130" t="18039" r="19460" b="17793"/>
          <a:stretch/>
        </p:blipFill>
        <p:spPr>
          <a:xfrm>
            <a:off x="10021257" y="87854"/>
            <a:ext cx="1953634" cy="976679"/>
          </a:xfrm>
          <a:prstGeom prst="rect">
            <a:avLst/>
          </a:prstGeom>
        </p:spPr>
      </p:pic>
    </p:spTree>
    <p:extLst>
      <p:ext uri="{BB962C8B-B14F-4D97-AF65-F5344CB8AC3E}">
        <p14:creationId xmlns:p14="http://schemas.microsoft.com/office/powerpoint/2010/main" val="1385968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7488E589-F331-47BB-AAEF-4D547B156938}"/>
              </a:ext>
            </a:extLst>
          </p:cNvPr>
          <p:cNvSpPr/>
          <p:nvPr/>
        </p:nvSpPr>
        <p:spPr>
          <a:xfrm>
            <a:off x="0" y="1145304"/>
            <a:ext cx="12192000" cy="5309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pt-BR" sz="2800" b="1" dirty="0"/>
              <a:t>Eletrooxidation of alcohols</a:t>
            </a:r>
          </a:p>
        </p:txBody>
      </p:sp>
      <p:pic>
        <p:nvPicPr>
          <p:cNvPr id="10" name="Gráfico 9">
            <a:extLst>
              <a:ext uri="{FF2B5EF4-FFF2-40B4-BE49-F238E27FC236}">
                <a16:creationId xmlns:a16="http://schemas.microsoft.com/office/drawing/2014/main" id="{E415F56A-F0E4-42D0-94DB-49DB63AE3C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399" y="112916"/>
            <a:ext cx="2813024" cy="937675"/>
          </a:xfrm>
          <a:prstGeom prst="rect">
            <a:avLst/>
          </a:prstGeom>
        </p:spPr>
      </p:pic>
      <p:sp>
        <p:nvSpPr>
          <p:cNvPr id="7" name="Espaço Reservado para Número de Slide 3">
            <a:extLst>
              <a:ext uri="{FF2B5EF4-FFF2-40B4-BE49-F238E27FC236}">
                <a16:creationId xmlns:a16="http://schemas.microsoft.com/office/drawing/2014/main" id="{5E45884C-1322-4401-94D9-60E7112952D7}"/>
              </a:ext>
            </a:extLst>
          </p:cNvPr>
          <p:cNvSpPr>
            <a:spLocks noGrp="1"/>
          </p:cNvSpPr>
          <p:nvPr>
            <p:ph type="sldNum" sz="quarter" idx="12"/>
          </p:nvPr>
        </p:nvSpPr>
        <p:spPr>
          <a:xfrm>
            <a:off x="8610600" y="6356350"/>
            <a:ext cx="2743200" cy="365125"/>
          </a:xfrm>
        </p:spPr>
        <p:txBody>
          <a:bodyPr/>
          <a:lstStyle/>
          <a:p>
            <a:fld id="{1B48F4C1-37EA-4390-97DD-4FF38199B4AE}" type="slidenum">
              <a:rPr lang="pt-BR" smtClean="0"/>
              <a:t>8</a:t>
            </a:fld>
            <a:endParaRPr lang="pt-BR"/>
          </a:p>
        </p:txBody>
      </p:sp>
      <p:pic>
        <p:nvPicPr>
          <p:cNvPr id="9" name="Imagem 8">
            <a:extLst>
              <a:ext uri="{FF2B5EF4-FFF2-40B4-BE49-F238E27FC236}">
                <a16:creationId xmlns:a16="http://schemas.microsoft.com/office/drawing/2014/main" id="{0238194F-BC84-4E3B-92E1-32098C912AA1}"/>
              </a:ext>
            </a:extLst>
          </p:cNvPr>
          <p:cNvPicPr>
            <a:picLocks noChangeAspect="1"/>
          </p:cNvPicPr>
          <p:nvPr/>
        </p:nvPicPr>
        <p:blipFill rotWithShape="1">
          <a:blip r:embed="rId4"/>
          <a:srcRect l="2903" t="42291" r="83377" b="33531"/>
          <a:stretch/>
        </p:blipFill>
        <p:spPr>
          <a:xfrm>
            <a:off x="5588936" y="79346"/>
            <a:ext cx="1014127" cy="1004813"/>
          </a:xfrm>
          <a:prstGeom prst="rect">
            <a:avLst/>
          </a:prstGeom>
        </p:spPr>
      </p:pic>
      <p:sp>
        <p:nvSpPr>
          <p:cNvPr id="13" name="Título 10">
            <a:extLst>
              <a:ext uri="{FF2B5EF4-FFF2-40B4-BE49-F238E27FC236}">
                <a16:creationId xmlns:a16="http://schemas.microsoft.com/office/drawing/2014/main" id="{6D2676B9-4E11-4E5D-8119-5D8E32CF4246}"/>
              </a:ext>
            </a:extLst>
          </p:cNvPr>
          <p:cNvSpPr txBox="1">
            <a:spLocks noGrp="1"/>
          </p:cNvSpPr>
          <p:nvPr>
            <p:ph type="ctrTitle"/>
          </p:nvPr>
        </p:nvSpPr>
        <p:spPr>
          <a:xfrm>
            <a:off x="223837" y="1961459"/>
            <a:ext cx="6117970" cy="3347840"/>
          </a:xfrm>
          <a:prstGeom prst="rect">
            <a:avLst/>
          </a:prstGeom>
          <a:noFill/>
        </p:spPr>
        <p:txBody>
          <a:bodyPr wrap="square" rtlCol="0" anchor="t">
            <a:spAutoFit/>
          </a:bodyPr>
          <a:lstStyle/>
          <a:p>
            <a:pPr marL="263525" indent="-263525" algn="just">
              <a:lnSpc>
                <a:spcPct val="150000"/>
              </a:lnSpc>
              <a:buFont typeface="Arial" panose="020B0604020202020204" pitchFamily="34" charset="0"/>
              <a:buChar char="•"/>
            </a:pPr>
            <a:r>
              <a:rPr lang="en-US" sz="2400" noProof="1">
                <a:latin typeface="Arial" panose="020B0604020202020204" pitchFamily="34" charset="0"/>
                <a:cs typeface="Arial" panose="020B0604020202020204" pitchFamily="34" charset="0"/>
              </a:rPr>
              <a:t>The </a:t>
            </a:r>
            <a:r>
              <a:rPr lang="en-US" sz="2400" b="1" noProof="1">
                <a:solidFill>
                  <a:srgbClr val="FF0000"/>
                </a:solidFill>
                <a:latin typeface="Arial" panose="020B0604020202020204" pitchFamily="34" charset="0"/>
                <a:cs typeface="Arial" panose="020B0604020202020204" pitchFamily="34" charset="0"/>
              </a:rPr>
              <a:t>LOD </a:t>
            </a:r>
            <a:r>
              <a:rPr lang="en-US" sz="2400" noProof="1">
                <a:latin typeface="Arial" panose="020B0604020202020204" pitchFamily="34" charset="0"/>
                <a:cs typeface="Arial" panose="020B0604020202020204" pitchFamily="34" charset="0"/>
              </a:rPr>
              <a:t>for </a:t>
            </a:r>
            <a:r>
              <a:rPr lang="en-US" sz="2400" b="1" noProof="1">
                <a:latin typeface="Arial" panose="020B0604020202020204" pitchFamily="34" charset="0"/>
                <a:cs typeface="Arial" panose="020B0604020202020204" pitchFamily="34" charset="0"/>
              </a:rPr>
              <a:t>methanol, ethanol and glycerol </a:t>
            </a:r>
            <a:r>
              <a:rPr lang="en-US" sz="2400" noProof="1">
                <a:latin typeface="Arial" panose="020B0604020202020204" pitchFamily="34" charset="0"/>
                <a:cs typeface="Arial" panose="020B0604020202020204" pitchFamily="34" charset="0"/>
              </a:rPr>
              <a:t>were </a:t>
            </a:r>
            <a:r>
              <a:rPr lang="en-US" sz="2400" b="1" noProof="1">
                <a:latin typeface="Arial" panose="020B0604020202020204" pitchFamily="34" charset="0"/>
                <a:cs typeface="Arial" panose="020B0604020202020204" pitchFamily="34" charset="0"/>
              </a:rPr>
              <a:t>2.16 mM, 2.73 mM and 0.09 mM</a:t>
            </a:r>
            <a:r>
              <a:rPr lang="en-US" sz="2400" noProof="1">
                <a:latin typeface="Arial" panose="020B0604020202020204" pitchFamily="34" charset="0"/>
                <a:cs typeface="Arial" panose="020B0604020202020204" pitchFamily="34" charset="0"/>
              </a:rPr>
              <a:t>, </a:t>
            </a:r>
            <a:r>
              <a:rPr lang="en-US" sz="2400" i="1" noProof="1">
                <a:latin typeface="Arial" panose="020B0604020202020204" pitchFamily="34" charset="0"/>
                <a:cs typeface="Arial" panose="020B0604020202020204" pitchFamily="34" charset="0"/>
              </a:rPr>
              <a:t>respectively</a:t>
            </a:r>
            <a:r>
              <a:rPr lang="en-US" sz="2400" noProof="1">
                <a:latin typeface="Arial" panose="020B0604020202020204" pitchFamily="34" charset="0"/>
                <a:cs typeface="Arial" panose="020B0604020202020204" pitchFamily="34" charset="0"/>
              </a:rPr>
              <a:t>, with sensitivity values of </a:t>
            </a:r>
            <a:r>
              <a:rPr lang="en-US" sz="2400" b="1" noProof="1">
                <a:latin typeface="Arial" panose="020B0604020202020204" pitchFamily="34" charset="0"/>
                <a:cs typeface="Arial" panose="020B0604020202020204" pitchFamily="34" charset="0"/>
              </a:rPr>
              <a:t>1.32 µA mM</a:t>
            </a:r>
            <a:r>
              <a:rPr lang="en-US" sz="2400" b="1" baseline="30000" noProof="1">
                <a:latin typeface="Arial" panose="020B0604020202020204" pitchFamily="34" charset="0"/>
                <a:cs typeface="Arial" panose="020B0604020202020204" pitchFamily="34" charset="0"/>
              </a:rPr>
              <a:t>-1</a:t>
            </a:r>
            <a:r>
              <a:rPr lang="en-US" sz="2400" b="1" noProof="1">
                <a:latin typeface="Arial" panose="020B0604020202020204" pitchFamily="34" charset="0"/>
                <a:cs typeface="Arial" panose="020B0604020202020204" pitchFamily="34" charset="0"/>
              </a:rPr>
              <a:t>, 1.80 µA mM</a:t>
            </a:r>
            <a:r>
              <a:rPr lang="en-US" sz="2400" b="1" baseline="30000" noProof="1">
                <a:latin typeface="Arial" panose="020B0604020202020204" pitchFamily="34" charset="0"/>
                <a:cs typeface="Arial" panose="020B0604020202020204" pitchFamily="34" charset="0"/>
              </a:rPr>
              <a:t>-1</a:t>
            </a:r>
            <a:r>
              <a:rPr lang="en-US" sz="2400" b="1" noProof="1">
                <a:latin typeface="Arial" panose="020B0604020202020204" pitchFamily="34" charset="0"/>
                <a:cs typeface="Arial" panose="020B0604020202020204" pitchFamily="34" charset="0"/>
              </a:rPr>
              <a:t> and 24.60 µA mM</a:t>
            </a:r>
            <a:r>
              <a:rPr lang="en-US" sz="2400" b="1" baseline="30000" noProof="1">
                <a:latin typeface="Arial" panose="020B0604020202020204" pitchFamily="34" charset="0"/>
                <a:cs typeface="Arial" panose="020B0604020202020204" pitchFamily="34" charset="0"/>
              </a:rPr>
              <a:t>-1</a:t>
            </a:r>
            <a:r>
              <a:rPr lang="en-US" sz="2400" noProof="1">
                <a:latin typeface="Arial" panose="020B0604020202020204" pitchFamily="34" charset="0"/>
                <a:cs typeface="Arial" panose="020B0604020202020204" pitchFamily="34" charset="0"/>
              </a:rPr>
              <a:t>, also for methanol, ethanol and glycerol.</a:t>
            </a:r>
            <a:endParaRPr lang="pt-BR" sz="2400" noProof="1">
              <a:latin typeface="Arial" panose="020B0604020202020204" pitchFamily="34" charset="0"/>
              <a:cs typeface="Arial" panose="020B0604020202020204" pitchFamily="34" charset="0"/>
            </a:endParaRPr>
          </a:p>
        </p:txBody>
      </p:sp>
      <p:pic>
        <p:nvPicPr>
          <p:cNvPr id="15" name="Imagem 14">
            <a:extLst>
              <a:ext uri="{FF2B5EF4-FFF2-40B4-BE49-F238E27FC236}">
                <a16:creationId xmlns:a16="http://schemas.microsoft.com/office/drawing/2014/main" id="{3FD5D3A2-043C-4D06-8B2E-537881AA68B7}"/>
              </a:ext>
            </a:extLst>
          </p:cNvPr>
          <p:cNvPicPr>
            <a:picLocks noChangeAspect="1"/>
          </p:cNvPicPr>
          <p:nvPr/>
        </p:nvPicPr>
        <p:blipFill rotWithShape="1">
          <a:blip r:embed="rId5">
            <a:extLst>
              <a:ext uri="{28A0092B-C50C-407E-A947-70E740481C1C}">
                <a14:useLocalDpi xmlns:a14="http://schemas.microsoft.com/office/drawing/2010/main" val="0"/>
              </a:ext>
            </a:extLst>
          </a:blip>
          <a:srcRect l="5214" t="8886" r="11661" b="4809"/>
          <a:stretch/>
        </p:blipFill>
        <p:spPr>
          <a:xfrm>
            <a:off x="6374229" y="1961625"/>
            <a:ext cx="5600662" cy="4109345"/>
          </a:xfrm>
          <a:prstGeom prst="rect">
            <a:avLst/>
          </a:prstGeom>
        </p:spPr>
      </p:pic>
      <p:pic>
        <p:nvPicPr>
          <p:cNvPr id="11" name="Imagem 10">
            <a:extLst>
              <a:ext uri="{FF2B5EF4-FFF2-40B4-BE49-F238E27FC236}">
                <a16:creationId xmlns:a16="http://schemas.microsoft.com/office/drawing/2014/main" id="{3E491DDC-85EC-49A9-B54C-9DE779207014}"/>
              </a:ext>
            </a:extLst>
          </p:cNvPr>
          <p:cNvPicPr>
            <a:picLocks noChangeAspect="1"/>
          </p:cNvPicPr>
          <p:nvPr/>
        </p:nvPicPr>
        <p:blipFill rotWithShape="1">
          <a:blip r:embed="rId6">
            <a:extLst>
              <a:ext uri="{28A0092B-C50C-407E-A947-70E740481C1C}">
                <a14:useLocalDpi xmlns:a14="http://schemas.microsoft.com/office/drawing/2010/main" val="0"/>
              </a:ext>
            </a:extLst>
          </a:blip>
          <a:srcRect l="21130" t="18039" r="19460" b="17793"/>
          <a:stretch/>
        </p:blipFill>
        <p:spPr>
          <a:xfrm>
            <a:off x="10021257" y="87854"/>
            <a:ext cx="1953634" cy="976679"/>
          </a:xfrm>
          <a:prstGeom prst="rect">
            <a:avLst/>
          </a:prstGeom>
        </p:spPr>
      </p:pic>
    </p:spTree>
    <p:extLst>
      <p:ext uri="{BB962C8B-B14F-4D97-AF65-F5344CB8AC3E}">
        <p14:creationId xmlns:p14="http://schemas.microsoft.com/office/powerpoint/2010/main" val="1470700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7488E589-F331-47BB-AAEF-4D547B156938}"/>
              </a:ext>
            </a:extLst>
          </p:cNvPr>
          <p:cNvSpPr/>
          <p:nvPr/>
        </p:nvSpPr>
        <p:spPr>
          <a:xfrm>
            <a:off x="0" y="1145304"/>
            <a:ext cx="12192000" cy="5309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pt-BR" sz="2800" b="1" dirty="0"/>
              <a:t>Principal Component Analysis</a:t>
            </a:r>
          </a:p>
        </p:txBody>
      </p:sp>
      <p:pic>
        <p:nvPicPr>
          <p:cNvPr id="10" name="Gráfico 9">
            <a:extLst>
              <a:ext uri="{FF2B5EF4-FFF2-40B4-BE49-F238E27FC236}">
                <a16:creationId xmlns:a16="http://schemas.microsoft.com/office/drawing/2014/main" id="{E415F56A-F0E4-42D0-94DB-49DB63AE3C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399" y="112916"/>
            <a:ext cx="2813024" cy="937675"/>
          </a:xfrm>
          <a:prstGeom prst="rect">
            <a:avLst/>
          </a:prstGeom>
        </p:spPr>
      </p:pic>
      <p:sp>
        <p:nvSpPr>
          <p:cNvPr id="7" name="Espaço Reservado para Número de Slide 3">
            <a:extLst>
              <a:ext uri="{FF2B5EF4-FFF2-40B4-BE49-F238E27FC236}">
                <a16:creationId xmlns:a16="http://schemas.microsoft.com/office/drawing/2014/main" id="{5E45884C-1322-4401-94D9-60E7112952D7}"/>
              </a:ext>
            </a:extLst>
          </p:cNvPr>
          <p:cNvSpPr>
            <a:spLocks noGrp="1"/>
          </p:cNvSpPr>
          <p:nvPr>
            <p:ph type="sldNum" sz="quarter" idx="12"/>
          </p:nvPr>
        </p:nvSpPr>
        <p:spPr>
          <a:xfrm>
            <a:off x="8610600" y="6356350"/>
            <a:ext cx="2743200" cy="365125"/>
          </a:xfrm>
        </p:spPr>
        <p:txBody>
          <a:bodyPr/>
          <a:lstStyle/>
          <a:p>
            <a:fld id="{1B48F4C1-37EA-4390-97DD-4FF38199B4AE}" type="slidenum">
              <a:rPr lang="pt-BR" smtClean="0"/>
              <a:t>9</a:t>
            </a:fld>
            <a:endParaRPr lang="pt-BR"/>
          </a:p>
        </p:txBody>
      </p:sp>
      <p:pic>
        <p:nvPicPr>
          <p:cNvPr id="9" name="Imagem 8">
            <a:extLst>
              <a:ext uri="{FF2B5EF4-FFF2-40B4-BE49-F238E27FC236}">
                <a16:creationId xmlns:a16="http://schemas.microsoft.com/office/drawing/2014/main" id="{0238194F-BC84-4E3B-92E1-32098C912AA1}"/>
              </a:ext>
            </a:extLst>
          </p:cNvPr>
          <p:cNvPicPr>
            <a:picLocks noChangeAspect="1"/>
          </p:cNvPicPr>
          <p:nvPr/>
        </p:nvPicPr>
        <p:blipFill rotWithShape="1">
          <a:blip r:embed="rId4"/>
          <a:srcRect l="2903" t="42291" r="83377" b="33531"/>
          <a:stretch/>
        </p:blipFill>
        <p:spPr>
          <a:xfrm>
            <a:off x="5588936" y="79346"/>
            <a:ext cx="1014127" cy="1004813"/>
          </a:xfrm>
          <a:prstGeom prst="rect">
            <a:avLst/>
          </a:prstGeom>
        </p:spPr>
      </p:pic>
      <p:sp>
        <p:nvSpPr>
          <p:cNvPr id="12" name="Título 10">
            <a:extLst>
              <a:ext uri="{FF2B5EF4-FFF2-40B4-BE49-F238E27FC236}">
                <a16:creationId xmlns:a16="http://schemas.microsoft.com/office/drawing/2014/main" id="{9669CC78-B961-41FA-B5C3-030402A9A54F}"/>
              </a:ext>
            </a:extLst>
          </p:cNvPr>
          <p:cNvSpPr txBox="1">
            <a:spLocks noGrp="1"/>
          </p:cNvSpPr>
          <p:nvPr>
            <p:ph type="ctrTitle"/>
          </p:nvPr>
        </p:nvSpPr>
        <p:spPr>
          <a:xfrm>
            <a:off x="223836" y="1770959"/>
            <a:ext cx="6516177" cy="3901837"/>
          </a:xfrm>
          <a:prstGeom prst="rect">
            <a:avLst/>
          </a:prstGeom>
          <a:noFill/>
        </p:spPr>
        <p:txBody>
          <a:bodyPr wrap="square" rtlCol="0" anchor="t">
            <a:spAutoFit/>
          </a:bodyPr>
          <a:lstStyle/>
          <a:p>
            <a:pPr marL="263525" indent="-263525" algn="just">
              <a:lnSpc>
                <a:spcPct val="150000"/>
              </a:lnSpc>
              <a:buFont typeface="Arial" panose="020B0604020202020204" pitchFamily="34" charset="0"/>
              <a:buChar char="•"/>
            </a:pPr>
            <a:r>
              <a:rPr lang="en-US" sz="2400" noProof="1">
                <a:latin typeface="Arial" panose="020B0604020202020204" pitchFamily="34" charset="0"/>
                <a:cs typeface="Arial" panose="020B0604020202020204" pitchFamily="34" charset="0"/>
              </a:rPr>
              <a:t>Multivariate inspection of the data using </a:t>
            </a:r>
            <a:r>
              <a:rPr lang="en-US" sz="2400" i="1" noProof="1">
                <a:latin typeface="Arial" panose="020B0604020202020204" pitchFamily="34" charset="0"/>
                <a:cs typeface="Arial" panose="020B0604020202020204" pitchFamily="34" charset="0"/>
              </a:rPr>
              <a:t>Principal Component Analysis </a:t>
            </a:r>
            <a:r>
              <a:rPr lang="en-US" sz="2400" noProof="1">
                <a:latin typeface="Arial" panose="020B0604020202020204" pitchFamily="34" charset="0"/>
                <a:cs typeface="Arial" panose="020B0604020202020204" pitchFamily="34" charset="0"/>
              </a:rPr>
              <a:t>(</a:t>
            </a:r>
            <a:r>
              <a:rPr lang="en-US" sz="2400" b="1" noProof="1">
                <a:latin typeface="Arial" panose="020B0604020202020204" pitchFamily="34" charset="0"/>
                <a:cs typeface="Arial" panose="020B0604020202020204" pitchFamily="34" charset="0"/>
              </a:rPr>
              <a:t>performed with use of the ClustVis online tool</a:t>
            </a:r>
            <a:r>
              <a:rPr lang="en-US" sz="2400" noProof="1">
                <a:latin typeface="Arial" panose="020B0604020202020204" pitchFamily="34" charset="0"/>
                <a:cs typeface="Arial" panose="020B0604020202020204" pitchFamily="34" charset="0"/>
              </a:rPr>
              <a:t>) demonstrated the potential ability to discriminate between the different alcohols, whereas the explained variance with the first two components was as high as </a:t>
            </a:r>
            <a:r>
              <a:rPr lang="en-US" sz="2400" b="1" noProof="1">
                <a:latin typeface="Arial" panose="020B0604020202020204" pitchFamily="34" charset="0"/>
                <a:cs typeface="Arial" panose="020B0604020202020204" pitchFamily="34" charset="0"/>
              </a:rPr>
              <a:t>89.7%</a:t>
            </a:r>
            <a:r>
              <a:rPr lang="en-US" sz="2400" noProof="1">
                <a:latin typeface="Arial" panose="020B0604020202020204" pitchFamily="34" charset="0"/>
                <a:cs typeface="Arial" panose="020B0604020202020204" pitchFamily="34" charset="0"/>
              </a:rPr>
              <a:t>.</a:t>
            </a:r>
            <a:endParaRPr lang="pt-BR" sz="2400" noProof="1">
              <a:latin typeface="Arial" panose="020B0604020202020204" pitchFamily="34" charset="0"/>
              <a:cs typeface="Arial" panose="020B0604020202020204" pitchFamily="34" charset="0"/>
            </a:endParaRPr>
          </a:p>
        </p:txBody>
      </p:sp>
      <p:pic>
        <p:nvPicPr>
          <p:cNvPr id="13" name="Imagem 12">
            <a:extLst>
              <a:ext uri="{FF2B5EF4-FFF2-40B4-BE49-F238E27FC236}">
                <a16:creationId xmlns:a16="http://schemas.microsoft.com/office/drawing/2014/main" id="{F0002A0C-FCF5-48B9-8E4D-CFCAC51F9E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6225" y="2027063"/>
            <a:ext cx="4996624" cy="4054423"/>
          </a:xfrm>
          <a:prstGeom prst="rect">
            <a:avLst/>
          </a:prstGeom>
        </p:spPr>
      </p:pic>
      <p:pic>
        <p:nvPicPr>
          <p:cNvPr id="11" name="Imagem 10">
            <a:extLst>
              <a:ext uri="{FF2B5EF4-FFF2-40B4-BE49-F238E27FC236}">
                <a16:creationId xmlns:a16="http://schemas.microsoft.com/office/drawing/2014/main" id="{04FE08A5-41F6-4C9B-96A7-5942CFF8D0D6}"/>
              </a:ext>
            </a:extLst>
          </p:cNvPr>
          <p:cNvPicPr>
            <a:picLocks noChangeAspect="1"/>
          </p:cNvPicPr>
          <p:nvPr/>
        </p:nvPicPr>
        <p:blipFill rotWithShape="1">
          <a:blip r:embed="rId6">
            <a:extLst>
              <a:ext uri="{28A0092B-C50C-407E-A947-70E740481C1C}">
                <a14:useLocalDpi xmlns:a14="http://schemas.microsoft.com/office/drawing/2010/main" val="0"/>
              </a:ext>
            </a:extLst>
          </a:blip>
          <a:srcRect l="21130" t="18039" r="19460" b="17793"/>
          <a:stretch/>
        </p:blipFill>
        <p:spPr>
          <a:xfrm>
            <a:off x="10021257" y="87854"/>
            <a:ext cx="1953634" cy="976679"/>
          </a:xfrm>
          <a:prstGeom prst="rect">
            <a:avLst/>
          </a:prstGeom>
        </p:spPr>
      </p:pic>
    </p:spTree>
    <p:extLst>
      <p:ext uri="{BB962C8B-B14F-4D97-AF65-F5344CB8AC3E}">
        <p14:creationId xmlns:p14="http://schemas.microsoft.com/office/powerpoint/2010/main" val="1313703245"/>
      </p:ext>
    </p:extLst>
  </p:cSld>
  <p:clrMapOvr>
    <a:masterClrMapping/>
  </p:clrMapOvr>
</p:sld>
</file>

<file path=ppt/theme/theme1.xml><?xml version="1.0" encoding="utf-8"?>
<a:theme xmlns:a="http://schemas.openxmlformats.org/drawingml/2006/main" name="Tema do Office">
  <a:themeElements>
    <a:clrScheme name="Escala de Cinz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249</TotalTime>
  <Words>382</Words>
  <Application>Microsoft Office PowerPoint</Application>
  <PresentationFormat>Widescreen</PresentationFormat>
  <Paragraphs>52</Paragraphs>
  <Slides>11</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11</vt:i4>
      </vt:variant>
    </vt:vector>
  </HeadingPairs>
  <TitlesOfParts>
    <vt:vector size="16" baseType="lpstr">
      <vt:lpstr>Arial</vt:lpstr>
      <vt:lpstr>Calibri</vt:lpstr>
      <vt:lpstr>Calibri Light</vt:lpstr>
      <vt:lpstr>Tw Cen MT</vt:lpstr>
      <vt:lpstr>Tema do Office</vt:lpstr>
      <vt:lpstr>Methanol, Ethanol and Glycerol oxidation study by graphite-epoxy composite electrodes with graphene-anchored nickel oxyhydroxide nanoparticles</vt:lpstr>
      <vt:lpstr>Apresentação do PowerPoint</vt:lpstr>
      <vt:lpstr>Apresentação do PowerPoint</vt:lpstr>
      <vt:lpstr>Apresentação do PowerPoint</vt:lpstr>
      <vt:lpstr>Apresentação do PowerPoint</vt:lpstr>
      <vt:lpstr>The average size of the NiOOH nanoparticles was           61 ± 16 nm.</vt:lpstr>
      <vt:lpstr>The EDX showed that the surface is composed of Ni, O and C, indicating that the electrosynthesis of nickel oxyhydroxide from nickel hexacyanoferrate (NiHCF) was a success, not presenting the elements Fe and K in the spectrum.</vt:lpstr>
      <vt:lpstr>The LOD for methanol, ethanol and glycerol were 2.16 mM, 2.73 mM and 0.09 mM, respectively, with sensitivity values of 1.32 µA mM-1, 1.80 µA mM-1 and 24.60 µA mM-1, also for methanol, ethanol and glycerol.</vt:lpstr>
      <vt:lpstr>Multivariate inspection of the data using Principal Component Analysis (performed with use of the ClustVis online tool) demonstrated the potential ability to discriminate between the different alcohols, whereas the explained variance with the first two components was as high as 89.7%.</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Methanol, Ethanol and Glycerol  oxidation study by graphite-epoxy  composite electrodes with  graphene-anchored  nickel oxyhydroxide nanoparticles</dc:title>
  <dc:creator>João Jenson</dc:creator>
  <cp:lastModifiedBy>João Jenson</cp:lastModifiedBy>
  <cp:revision>35</cp:revision>
  <dcterms:created xsi:type="dcterms:W3CDTF">2019-10-14T05:09:33Z</dcterms:created>
  <dcterms:modified xsi:type="dcterms:W3CDTF">2019-10-15T03:34:00Z</dcterms:modified>
</cp:coreProperties>
</file>