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7432000" cy="31089600"/>
  <p:notesSz cx="6858000" cy="9144000"/>
  <p:defaultTextStyle>
    <a:defPPr>
      <a:defRPr lang="en-US"/>
    </a:defPPr>
    <a:lvl1pPr marL="0" algn="l" defTabSz="3344052" rtl="0" eaLnBrk="1" latinLnBrk="0" hangingPunct="1">
      <a:defRPr sz="6600" kern="1200">
        <a:solidFill>
          <a:schemeClr val="tx1"/>
        </a:solidFill>
        <a:latin typeface="+mn-lt"/>
        <a:ea typeface="+mn-ea"/>
        <a:cs typeface="+mn-cs"/>
      </a:defRPr>
    </a:lvl1pPr>
    <a:lvl2pPr marL="1672026" algn="l" defTabSz="3344052" rtl="0" eaLnBrk="1" latinLnBrk="0" hangingPunct="1">
      <a:defRPr sz="6600" kern="1200">
        <a:solidFill>
          <a:schemeClr val="tx1"/>
        </a:solidFill>
        <a:latin typeface="+mn-lt"/>
        <a:ea typeface="+mn-ea"/>
        <a:cs typeface="+mn-cs"/>
      </a:defRPr>
    </a:lvl2pPr>
    <a:lvl3pPr marL="3344052" algn="l" defTabSz="3344052" rtl="0" eaLnBrk="1" latinLnBrk="0" hangingPunct="1">
      <a:defRPr sz="6600" kern="1200">
        <a:solidFill>
          <a:schemeClr val="tx1"/>
        </a:solidFill>
        <a:latin typeface="+mn-lt"/>
        <a:ea typeface="+mn-ea"/>
        <a:cs typeface="+mn-cs"/>
      </a:defRPr>
    </a:lvl3pPr>
    <a:lvl4pPr marL="5016078" algn="l" defTabSz="3344052" rtl="0" eaLnBrk="1" latinLnBrk="0" hangingPunct="1">
      <a:defRPr sz="6600" kern="1200">
        <a:solidFill>
          <a:schemeClr val="tx1"/>
        </a:solidFill>
        <a:latin typeface="+mn-lt"/>
        <a:ea typeface="+mn-ea"/>
        <a:cs typeface="+mn-cs"/>
      </a:defRPr>
    </a:lvl4pPr>
    <a:lvl5pPr marL="6688104" algn="l" defTabSz="3344052" rtl="0" eaLnBrk="1" latinLnBrk="0" hangingPunct="1">
      <a:defRPr sz="6600" kern="1200">
        <a:solidFill>
          <a:schemeClr val="tx1"/>
        </a:solidFill>
        <a:latin typeface="+mn-lt"/>
        <a:ea typeface="+mn-ea"/>
        <a:cs typeface="+mn-cs"/>
      </a:defRPr>
    </a:lvl5pPr>
    <a:lvl6pPr marL="8360131" algn="l" defTabSz="3344052" rtl="0" eaLnBrk="1" latinLnBrk="0" hangingPunct="1">
      <a:defRPr sz="6600" kern="1200">
        <a:solidFill>
          <a:schemeClr val="tx1"/>
        </a:solidFill>
        <a:latin typeface="+mn-lt"/>
        <a:ea typeface="+mn-ea"/>
        <a:cs typeface="+mn-cs"/>
      </a:defRPr>
    </a:lvl6pPr>
    <a:lvl7pPr marL="10032157" algn="l" defTabSz="3344052" rtl="0" eaLnBrk="1" latinLnBrk="0" hangingPunct="1">
      <a:defRPr sz="6600" kern="1200">
        <a:solidFill>
          <a:schemeClr val="tx1"/>
        </a:solidFill>
        <a:latin typeface="+mn-lt"/>
        <a:ea typeface="+mn-ea"/>
        <a:cs typeface="+mn-cs"/>
      </a:defRPr>
    </a:lvl7pPr>
    <a:lvl8pPr marL="11704183" algn="l" defTabSz="3344052" rtl="0" eaLnBrk="1" latinLnBrk="0" hangingPunct="1">
      <a:defRPr sz="6600" kern="1200">
        <a:solidFill>
          <a:schemeClr val="tx1"/>
        </a:solidFill>
        <a:latin typeface="+mn-lt"/>
        <a:ea typeface="+mn-ea"/>
        <a:cs typeface="+mn-cs"/>
      </a:defRPr>
    </a:lvl8pPr>
    <a:lvl9pPr marL="13376209" algn="l" defTabSz="3344052" rtl="0"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40AA"/>
    <a:srgbClr val="BD0D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6147" autoAdjust="0"/>
  </p:normalViewPr>
  <p:slideViewPr>
    <p:cSldViewPr>
      <p:cViewPr>
        <p:scale>
          <a:sx n="33" d="100"/>
          <a:sy n="33" d="100"/>
        </p:scale>
        <p:origin x="946" y="19"/>
      </p:cViewPr>
      <p:guideLst>
        <p:guide orient="horz" pos="9792"/>
        <p:guide pos="8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9657929"/>
            <a:ext cx="23317200" cy="666411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7617440"/>
            <a:ext cx="19202400" cy="7945120"/>
          </a:xfrm>
        </p:spPr>
        <p:txBody>
          <a:bodyPr/>
          <a:lstStyle>
            <a:lvl1pPr marL="0" indent="0" algn="ctr">
              <a:buNone/>
              <a:defRPr>
                <a:solidFill>
                  <a:schemeClr val="tx1">
                    <a:tint val="75000"/>
                  </a:schemeClr>
                </a:solidFill>
              </a:defRPr>
            </a:lvl1pPr>
            <a:lvl2pPr marL="1672026" indent="0" algn="ctr">
              <a:buNone/>
              <a:defRPr>
                <a:solidFill>
                  <a:schemeClr val="tx1">
                    <a:tint val="75000"/>
                  </a:schemeClr>
                </a:solidFill>
              </a:defRPr>
            </a:lvl2pPr>
            <a:lvl3pPr marL="3344052" indent="0" algn="ctr">
              <a:buNone/>
              <a:defRPr>
                <a:solidFill>
                  <a:schemeClr val="tx1">
                    <a:tint val="75000"/>
                  </a:schemeClr>
                </a:solidFill>
              </a:defRPr>
            </a:lvl3pPr>
            <a:lvl4pPr marL="5016078" indent="0" algn="ctr">
              <a:buNone/>
              <a:defRPr>
                <a:solidFill>
                  <a:schemeClr val="tx1">
                    <a:tint val="75000"/>
                  </a:schemeClr>
                </a:solidFill>
              </a:defRPr>
            </a:lvl4pPr>
            <a:lvl5pPr marL="6688104" indent="0" algn="ctr">
              <a:buNone/>
              <a:defRPr>
                <a:solidFill>
                  <a:schemeClr val="tx1">
                    <a:tint val="75000"/>
                  </a:schemeClr>
                </a:solidFill>
              </a:defRPr>
            </a:lvl5pPr>
            <a:lvl6pPr marL="8360131" indent="0" algn="ctr">
              <a:buNone/>
              <a:defRPr>
                <a:solidFill>
                  <a:schemeClr val="tx1">
                    <a:tint val="75000"/>
                  </a:schemeClr>
                </a:solidFill>
              </a:defRPr>
            </a:lvl6pPr>
            <a:lvl7pPr marL="10032157" indent="0" algn="ctr">
              <a:buNone/>
              <a:defRPr>
                <a:solidFill>
                  <a:schemeClr val="tx1">
                    <a:tint val="75000"/>
                  </a:schemeClr>
                </a:solidFill>
              </a:defRPr>
            </a:lvl7pPr>
            <a:lvl8pPr marL="11704183" indent="0" algn="ctr">
              <a:buNone/>
              <a:defRPr>
                <a:solidFill>
                  <a:schemeClr val="tx1">
                    <a:tint val="75000"/>
                  </a:schemeClr>
                </a:solidFill>
              </a:defRPr>
            </a:lvl8pPr>
            <a:lvl9pPr marL="133762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85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51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245028"/>
            <a:ext cx="6172200" cy="26526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245028"/>
            <a:ext cx="18059400" cy="26526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651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806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9977949"/>
            <a:ext cx="23317200" cy="6174740"/>
          </a:xfrm>
        </p:spPr>
        <p:txBody>
          <a:bodyPr anchor="t"/>
          <a:lstStyle>
            <a:lvl1pPr algn="l">
              <a:defRPr sz="146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3177101"/>
            <a:ext cx="23317200" cy="6800848"/>
          </a:xfrm>
        </p:spPr>
        <p:txBody>
          <a:bodyPr anchor="b"/>
          <a:lstStyle>
            <a:lvl1pPr marL="0" indent="0">
              <a:buNone/>
              <a:defRPr sz="7300">
                <a:solidFill>
                  <a:schemeClr val="tx1">
                    <a:tint val="75000"/>
                  </a:schemeClr>
                </a:solidFill>
              </a:defRPr>
            </a:lvl1pPr>
            <a:lvl2pPr marL="1672026" indent="0">
              <a:buNone/>
              <a:defRPr sz="6600">
                <a:solidFill>
                  <a:schemeClr val="tx1">
                    <a:tint val="75000"/>
                  </a:schemeClr>
                </a:solidFill>
              </a:defRPr>
            </a:lvl2pPr>
            <a:lvl3pPr marL="3344052" indent="0">
              <a:buNone/>
              <a:defRPr sz="5900">
                <a:solidFill>
                  <a:schemeClr val="tx1">
                    <a:tint val="75000"/>
                  </a:schemeClr>
                </a:solidFill>
              </a:defRPr>
            </a:lvl3pPr>
            <a:lvl4pPr marL="5016078" indent="0">
              <a:buNone/>
              <a:defRPr sz="5100">
                <a:solidFill>
                  <a:schemeClr val="tx1">
                    <a:tint val="75000"/>
                  </a:schemeClr>
                </a:solidFill>
              </a:defRPr>
            </a:lvl4pPr>
            <a:lvl5pPr marL="6688104" indent="0">
              <a:buNone/>
              <a:defRPr sz="5100">
                <a:solidFill>
                  <a:schemeClr val="tx1">
                    <a:tint val="75000"/>
                  </a:schemeClr>
                </a:solidFill>
              </a:defRPr>
            </a:lvl5pPr>
            <a:lvl6pPr marL="8360131" indent="0">
              <a:buNone/>
              <a:defRPr sz="5100">
                <a:solidFill>
                  <a:schemeClr val="tx1">
                    <a:tint val="75000"/>
                  </a:schemeClr>
                </a:solidFill>
              </a:defRPr>
            </a:lvl6pPr>
            <a:lvl7pPr marL="10032157" indent="0">
              <a:buNone/>
              <a:defRPr sz="5100">
                <a:solidFill>
                  <a:schemeClr val="tx1">
                    <a:tint val="75000"/>
                  </a:schemeClr>
                </a:solidFill>
              </a:defRPr>
            </a:lvl7pPr>
            <a:lvl8pPr marL="11704183" indent="0">
              <a:buNone/>
              <a:defRPr sz="5100">
                <a:solidFill>
                  <a:schemeClr val="tx1">
                    <a:tint val="75000"/>
                  </a:schemeClr>
                </a:solidFill>
              </a:defRPr>
            </a:lvl8pPr>
            <a:lvl9pPr marL="13376209" indent="0">
              <a:buNone/>
              <a:defRPr sz="5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107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254242"/>
            <a:ext cx="12115800" cy="20517699"/>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0" y="7254242"/>
            <a:ext cx="12115800" cy="20517699"/>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360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6959179"/>
            <a:ext cx="12120564" cy="2900254"/>
          </a:xfrm>
        </p:spPr>
        <p:txBody>
          <a:bodyPr anchor="b"/>
          <a:lstStyle>
            <a:lvl1pPr marL="0" indent="0">
              <a:buNone/>
              <a:defRPr sz="8800" b="1"/>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smtClean="0"/>
              <a:t>Click to edit Master text styles</a:t>
            </a:r>
          </a:p>
        </p:txBody>
      </p:sp>
      <p:sp>
        <p:nvSpPr>
          <p:cNvPr id="4" name="Content Placeholder 3"/>
          <p:cNvSpPr>
            <a:spLocks noGrp="1"/>
          </p:cNvSpPr>
          <p:nvPr>
            <p:ph sz="half" idx="2"/>
          </p:nvPr>
        </p:nvSpPr>
        <p:spPr>
          <a:xfrm>
            <a:off x="1371600" y="9859433"/>
            <a:ext cx="12120564" cy="17912506"/>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6959179"/>
            <a:ext cx="12125325" cy="2900254"/>
          </a:xfrm>
        </p:spPr>
        <p:txBody>
          <a:bodyPr anchor="b"/>
          <a:lstStyle>
            <a:lvl1pPr marL="0" indent="0">
              <a:buNone/>
              <a:defRPr sz="8800" b="1"/>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smtClean="0"/>
              <a:t>Click to edit Master text styles</a:t>
            </a:r>
          </a:p>
        </p:txBody>
      </p:sp>
      <p:sp>
        <p:nvSpPr>
          <p:cNvPr id="6" name="Content Placeholder 5"/>
          <p:cNvSpPr>
            <a:spLocks noGrp="1"/>
          </p:cNvSpPr>
          <p:nvPr>
            <p:ph sz="quarter" idx="4"/>
          </p:nvPr>
        </p:nvSpPr>
        <p:spPr>
          <a:xfrm>
            <a:off x="13935077" y="9859433"/>
            <a:ext cx="12125325" cy="17912506"/>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459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467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2772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237827"/>
            <a:ext cx="9024939" cy="5267960"/>
          </a:xfrm>
        </p:spPr>
        <p:txBody>
          <a:bodyPr anchor="b"/>
          <a:lstStyle>
            <a:lvl1pPr algn="l">
              <a:defRPr sz="7300" b="1"/>
            </a:lvl1pPr>
          </a:lstStyle>
          <a:p>
            <a:r>
              <a:rPr lang="en-US" smtClean="0"/>
              <a:t>Click to edit Master title style</a:t>
            </a:r>
            <a:endParaRPr lang="en-US"/>
          </a:p>
        </p:txBody>
      </p:sp>
      <p:sp>
        <p:nvSpPr>
          <p:cNvPr id="3" name="Content Placeholder 2"/>
          <p:cNvSpPr>
            <a:spLocks noGrp="1"/>
          </p:cNvSpPr>
          <p:nvPr>
            <p:ph idx="1"/>
          </p:nvPr>
        </p:nvSpPr>
        <p:spPr>
          <a:xfrm>
            <a:off x="10725150" y="1237829"/>
            <a:ext cx="15335250" cy="26534112"/>
          </a:xfrm>
        </p:spPr>
        <p:txBody>
          <a:bodyPr/>
          <a:lstStyle>
            <a:lvl1pPr>
              <a:defRPr sz="11700"/>
            </a:lvl1pPr>
            <a:lvl2pPr>
              <a:defRPr sz="102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6505789"/>
            <a:ext cx="9024939" cy="21266152"/>
          </a:xfrm>
        </p:spPr>
        <p:txBody>
          <a:bodyPr/>
          <a:lstStyle>
            <a:lvl1pPr marL="0" indent="0">
              <a:buNone/>
              <a:defRPr sz="51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435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1762720"/>
            <a:ext cx="16459200" cy="2569212"/>
          </a:xfrm>
        </p:spPr>
        <p:txBody>
          <a:bodyPr anchor="b"/>
          <a:lstStyle>
            <a:lvl1pPr algn="l">
              <a:defRPr sz="7300" b="1"/>
            </a:lvl1pPr>
          </a:lstStyle>
          <a:p>
            <a:r>
              <a:rPr lang="en-US" smtClean="0"/>
              <a:t>Click to edit Master title style</a:t>
            </a:r>
            <a:endParaRPr lang="en-US"/>
          </a:p>
        </p:txBody>
      </p:sp>
      <p:sp>
        <p:nvSpPr>
          <p:cNvPr id="3" name="Picture Placeholder 2"/>
          <p:cNvSpPr>
            <a:spLocks noGrp="1"/>
          </p:cNvSpPr>
          <p:nvPr>
            <p:ph type="pic" idx="1"/>
          </p:nvPr>
        </p:nvSpPr>
        <p:spPr>
          <a:xfrm>
            <a:off x="5376864" y="2777913"/>
            <a:ext cx="16459200" cy="18653760"/>
          </a:xfrm>
        </p:spPr>
        <p:txBody>
          <a:bodyPr/>
          <a:lstStyle>
            <a:lvl1pPr marL="0" indent="0">
              <a:buNone/>
              <a:defRPr sz="11700"/>
            </a:lvl1pPr>
            <a:lvl2pPr marL="1672026" indent="0">
              <a:buNone/>
              <a:defRPr sz="10200"/>
            </a:lvl2pPr>
            <a:lvl3pPr marL="3344052" indent="0">
              <a:buNone/>
              <a:defRPr sz="8800"/>
            </a:lvl3pPr>
            <a:lvl4pPr marL="5016078" indent="0">
              <a:buNone/>
              <a:defRPr sz="7300"/>
            </a:lvl4pPr>
            <a:lvl5pPr marL="6688104" indent="0">
              <a:buNone/>
              <a:defRPr sz="7300"/>
            </a:lvl5pPr>
            <a:lvl6pPr marL="8360131" indent="0">
              <a:buNone/>
              <a:defRPr sz="7300"/>
            </a:lvl6pPr>
            <a:lvl7pPr marL="10032157" indent="0">
              <a:buNone/>
              <a:defRPr sz="7300"/>
            </a:lvl7pPr>
            <a:lvl8pPr marL="11704183" indent="0">
              <a:buNone/>
              <a:defRPr sz="7300"/>
            </a:lvl8pPr>
            <a:lvl9pPr marL="13376209" indent="0">
              <a:buNone/>
              <a:defRPr sz="7300"/>
            </a:lvl9pPr>
          </a:lstStyle>
          <a:p>
            <a:endParaRPr lang="en-US"/>
          </a:p>
        </p:txBody>
      </p:sp>
      <p:sp>
        <p:nvSpPr>
          <p:cNvPr id="4" name="Text Placeholder 3"/>
          <p:cNvSpPr>
            <a:spLocks noGrp="1"/>
          </p:cNvSpPr>
          <p:nvPr>
            <p:ph type="body" sz="half" idx="2"/>
          </p:nvPr>
        </p:nvSpPr>
        <p:spPr>
          <a:xfrm>
            <a:off x="5376864" y="24331932"/>
            <a:ext cx="16459200" cy="3648708"/>
          </a:xfrm>
        </p:spPr>
        <p:txBody>
          <a:bodyPr/>
          <a:lstStyle>
            <a:lvl1pPr marL="0" indent="0">
              <a:buNone/>
              <a:defRPr sz="51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888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245026"/>
            <a:ext cx="24688800" cy="5181600"/>
          </a:xfrm>
          <a:prstGeom prst="rect">
            <a:avLst/>
          </a:prstGeom>
        </p:spPr>
        <p:txBody>
          <a:bodyPr vert="horz" lIns="334405" tIns="167203" rIns="334405" bIns="16720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7254242"/>
            <a:ext cx="24688800" cy="20517699"/>
          </a:xfrm>
          <a:prstGeom prst="rect">
            <a:avLst/>
          </a:prstGeom>
        </p:spPr>
        <p:txBody>
          <a:bodyPr vert="horz" lIns="334405" tIns="167203" rIns="334405" bIns="1672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28815456"/>
            <a:ext cx="6400800" cy="1655233"/>
          </a:xfrm>
          <a:prstGeom prst="rect">
            <a:avLst/>
          </a:prstGeom>
        </p:spPr>
        <p:txBody>
          <a:bodyPr vert="horz" lIns="334405" tIns="167203" rIns="334405" bIns="167203" rtlCol="0" anchor="ctr"/>
          <a:lstStyle>
            <a:lvl1pPr algn="l">
              <a:defRPr sz="4400">
                <a:solidFill>
                  <a:schemeClr val="tx1">
                    <a:tint val="75000"/>
                  </a:schemeClr>
                </a:solidFill>
              </a:defRPr>
            </a:lvl1pPr>
          </a:lstStyle>
          <a:p>
            <a:fld id="{1D8BD707-D9CF-40AE-B4C6-C98DA3205C09}" type="datetimeFigureOut">
              <a:rPr lang="en-US" smtClean="0"/>
              <a:pPr/>
              <a:t>10/23/2019</a:t>
            </a:fld>
            <a:endParaRPr lang="en-US"/>
          </a:p>
        </p:txBody>
      </p:sp>
      <p:sp>
        <p:nvSpPr>
          <p:cNvPr id="5" name="Footer Placeholder 4"/>
          <p:cNvSpPr>
            <a:spLocks noGrp="1"/>
          </p:cNvSpPr>
          <p:nvPr>
            <p:ph type="ftr" sz="quarter" idx="3"/>
          </p:nvPr>
        </p:nvSpPr>
        <p:spPr>
          <a:xfrm>
            <a:off x="9372600" y="28815456"/>
            <a:ext cx="8686800" cy="1655233"/>
          </a:xfrm>
          <a:prstGeom prst="rect">
            <a:avLst/>
          </a:prstGeom>
        </p:spPr>
        <p:txBody>
          <a:bodyPr vert="horz" lIns="334405" tIns="167203" rIns="334405" bIns="167203"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28815456"/>
            <a:ext cx="6400800" cy="1655233"/>
          </a:xfrm>
          <a:prstGeom prst="rect">
            <a:avLst/>
          </a:prstGeom>
        </p:spPr>
        <p:txBody>
          <a:bodyPr vert="horz" lIns="334405" tIns="167203" rIns="334405" bIns="167203" rtlCol="0" anchor="ctr"/>
          <a:lstStyle>
            <a:lvl1pPr algn="r">
              <a:defRPr sz="44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608186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3344052"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3344052" rtl="0" eaLnBrk="1" latinLnBrk="0" hangingPunct="1">
        <a:spcBef>
          <a:spcPct val="20000"/>
        </a:spcBef>
        <a:buFont typeface="Arial" panose="020B0604020202020204" pitchFamily="34" charset="0"/>
        <a:buChar char="•"/>
        <a:defRPr sz="11700" kern="1200">
          <a:solidFill>
            <a:schemeClr val="tx1"/>
          </a:solidFill>
          <a:latin typeface="+mn-lt"/>
          <a:ea typeface="+mn-ea"/>
          <a:cs typeface="+mn-cs"/>
        </a:defRPr>
      </a:lvl1pPr>
      <a:lvl2pPr marL="2717042" indent="-1045016" algn="l" defTabSz="3344052"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2pPr>
      <a:lvl3pPr marL="4180065" indent="-836013" algn="l" defTabSz="3344052" rtl="0" eaLnBrk="1" latinLnBrk="0" hangingPunct="1">
        <a:spcBef>
          <a:spcPct val="20000"/>
        </a:spcBef>
        <a:buFont typeface="Arial" panose="020B0604020202020204" pitchFamily="34" charset="0"/>
        <a:buChar char="•"/>
        <a:defRPr sz="8800" kern="1200">
          <a:solidFill>
            <a:schemeClr val="tx1"/>
          </a:solidFill>
          <a:latin typeface="+mn-lt"/>
          <a:ea typeface="+mn-ea"/>
          <a:cs typeface="+mn-cs"/>
        </a:defRPr>
      </a:lvl3pPr>
      <a:lvl4pPr marL="5852091"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4pPr>
      <a:lvl5pPr marL="7524118"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5pPr>
      <a:lvl6pPr marL="9196144"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6pPr>
      <a:lvl7pPr marL="10868170"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7pPr>
      <a:lvl8pPr marL="12540196"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8pPr>
      <a:lvl9pPr marL="14212222"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9pPr>
    </p:bodyStyle>
    <p:otherStyle>
      <a:defPPr>
        <a:defRPr lang="en-US"/>
      </a:defPPr>
      <a:lvl1pPr marL="0" algn="l" defTabSz="3344052" rtl="0" eaLnBrk="1" latinLnBrk="0" hangingPunct="1">
        <a:defRPr sz="6600" kern="1200">
          <a:solidFill>
            <a:schemeClr val="tx1"/>
          </a:solidFill>
          <a:latin typeface="+mn-lt"/>
          <a:ea typeface="+mn-ea"/>
          <a:cs typeface="+mn-cs"/>
        </a:defRPr>
      </a:lvl1pPr>
      <a:lvl2pPr marL="1672026" algn="l" defTabSz="3344052" rtl="0" eaLnBrk="1" latinLnBrk="0" hangingPunct="1">
        <a:defRPr sz="6600" kern="1200">
          <a:solidFill>
            <a:schemeClr val="tx1"/>
          </a:solidFill>
          <a:latin typeface="+mn-lt"/>
          <a:ea typeface="+mn-ea"/>
          <a:cs typeface="+mn-cs"/>
        </a:defRPr>
      </a:lvl2pPr>
      <a:lvl3pPr marL="3344052" algn="l" defTabSz="3344052" rtl="0" eaLnBrk="1" latinLnBrk="0" hangingPunct="1">
        <a:defRPr sz="6600" kern="1200">
          <a:solidFill>
            <a:schemeClr val="tx1"/>
          </a:solidFill>
          <a:latin typeface="+mn-lt"/>
          <a:ea typeface="+mn-ea"/>
          <a:cs typeface="+mn-cs"/>
        </a:defRPr>
      </a:lvl3pPr>
      <a:lvl4pPr marL="5016078" algn="l" defTabSz="3344052" rtl="0" eaLnBrk="1" latinLnBrk="0" hangingPunct="1">
        <a:defRPr sz="6600" kern="1200">
          <a:solidFill>
            <a:schemeClr val="tx1"/>
          </a:solidFill>
          <a:latin typeface="+mn-lt"/>
          <a:ea typeface="+mn-ea"/>
          <a:cs typeface="+mn-cs"/>
        </a:defRPr>
      </a:lvl4pPr>
      <a:lvl5pPr marL="6688104" algn="l" defTabSz="3344052" rtl="0" eaLnBrk="1" latinLnBrk="0" hangingPunct="1">
        <a:defRPr sz="6600" kern="1200">
          <a:solidFill>
            <a:schemeClr val="tx1"/>
          </a:solidFill>
          <a:latin typeface="+mn-lt"/>
          <a:ea typeface="+mn-ea"/>
          <a:cs typeface="+mn-cs"/>
        </a:defRPr>
      </a:lvl5pPr>
      <a:lvl6pPr marL="8360131" algn="l" defTabSz="3344052" rtl="0" eaLnBrk="1" latinLnBrk="0" hangingPunct="1">
        <a:defRPr sz="6600" kern="1200">
          <a:solidFill>
            <a:schemeClr val="tx1"/>
          </a:solidFill>
          <a:latin typeface="+mn-lt"/>
          <a:ea typeface="+mn-ea"/>
          <a:cs typeface="+mn-cs"/>
        </a:defRPr>
      </a:lvl6pPr>
      <a:lvl7pPr marL="10032157" algn="l" defTabSz="3344052" rtl="0" eaLnBrk="1" latinLnBrk="0" hangingPunct="1">
        <a:defRPr sz="6600" kern="1200">
          <a:solidFill>
            <a:schemeClr val="tx1"/>
          </a:solidFill>
          <a:latin typeface="+mn-lt"/>
          <a:ea typeface="+mn-ea"/>
          <a:cs typeface="+mn-cs"/>
        </a:defRPr>
      </a:lvl7pPr>
      <a:lvl8pPr marL="11704183" algn="l" defTabSz="3344052" rtl="0" eaLnBrk="1" latinLnBrk="0" hangingPunct="1">
        <a:defRPr sz="6600" kern="1200">
          <a:solidFill>
            <a:schemeClr val="tx1"/>
          </a:solidFill>
          <a:latin typeface="+mn-lt"/>
          <a:ea typeface="+mn-ea"/>
          <a:cs typeface="+mn-cs"/>
        </a:defRPr>
      </a:lvl8pPr>
      <a:lvl9pPr marL="13376209" algn="l" defTabSz="3344052"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p:nvPr/>
        </p:nvPicPr>
        <p:blipFill>
          <a:blip r:embed="rId2">
            <a:extLst>
              <a:ext uri="{28A0092B-C50C-407E-A947-70E740481C1C}">
                <a14:useLocalDpi xmlns:a14="http://schemas.microsoft.com/office/drawing/2010/main" val="0"/>
              </a:ext>
            </a:extLst>
          </a:blip>
          <a:stretch>
            <a:fillRect/>
          </a:stretch>
        </p:blipFill>
        <p:spPr>
          <a:xfrm>
            <a:off x="1447799" y="13476859"/>
            <a:ext cx="10646927" cy="5662123"/>
          </a:xfrm>
          <a:prstGeom prst="rect">
            <a:avLst/>
          </a:prstGeom>
        </p:spPr>
      </p:pic>
      <p:sp>
        <p:nvSpPr>
          <p:cNvPr id="13" name="Flowchart: Punched Tape 12"/>
          <p:cNvSpPr/>
          <p:nvPr/>
        </p:nvSpPr>
        <p:spPr>
          <a:xfrm>
            <a:off x="939798" y="7696200"/>
            <a:ext cx="7467601" cy="939047"/>
          </a:xfrm>
          <a:prstGeom prst="flowChartPunchedTape">
            <a:avLst/>
          </a:prstGeom>
          <a:gradFill flip="none" rotWithShape="1">
            <a:gsLst>
              <a:gs pos="0">
                <a:srgbClr val="F240AA">
                  <a:tint val="66000"/>
                  <a:satMod val="160000"/>
                </a:srgbClr>
              </a:gs>
              <a:gs pos="50000">
                <a:srgbClr val="F240AA">
                  <a:tint val="44500"/>
                  <a:satMod val="160000"/>
                </a:srgbClr>
              </a:gs>
              <a:gs pos="100000">
                <a:srgbClr val="F240AA">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latin typeface="Palatino Linotype" panose="02040502050505030304" pitchFamily="18" charset="0"/>
                <a:cs typeface="Times New Roman" panose="02020603050405020304" pitchFamily="18" charset="0"/>
              </a:rPr>
              <a:t>INTRODUCTION</a:t>
            </a:r>
            <a:endParaRPr lang="en-US" sz="7200" b="1" dirty="0">
              <a:solidFill>
                <a:schemeClr val="tx1"/>
              </a:solidFill>
              <a:latin typeface="Palatino Linotype" panose="02040502050505030304" pitchFamily="18" charset="0"/>
              <a:cs typeface="Times New Roman" panose="02020603050405020304" pitchFamily="18" charset="0"/>
            </a:endParaRPr>
          </a:p>
        </p:txBody>
      </p:sp>
      <p:sp>
        <p:nvSpPr>
          <p:cNvPr id="31" name="Flowchart: Punched Tape 30"/>
          <p:cNvSpPr/>
          <p:nvPr/>
        </p:nvSpPr>
        <p:spPr>
          <a:xfrm>
            <a:off x="812798" y="12719923"/>
            <a:ext cx="7467601" cy="1072277"/>
          </a:xfrm>
          <a:prstGeom prst="flowChartPunchedTape">
            <a:avLst/>
          </a:prstGeom>
          <a:gradFill flip="none" rotWithShape="1">
            <a:gsLst>
              <a:gs pos="0">
                <a:srgbClr val="F240AA">
                  <a:tint val="66000"/>
                  <a:satMod val="160000"/>
                </a:srgbClr>
              </a:gs>
              <a:gs pos="50000">
                <a:srgbClr val="F240AA">
                  <a:tint val="44500"/>
                  <a:satMod val="160000"/>
                </a:srgbClr>
              </a:gs>
              <a:gs pos="100000">
                <a:srgbClr val="F240AA">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latin typeface="Palatino Linotype" panose="02040502050505030304" pitchFamily="18" charset="0"/>
                <a:cs typeface="Times New Roman" panose="02020603050405020304" pitchFamily="18" charset="0"/>
              </a:rPr>
              <a:t>METHODOLOGY</a:t>
            </a:r>
            <a:endParaRPr lang="en-US" sz="7200" b="1" dirty="0">
              <a:solidFill>
                <a:schemeClr val="tx1"/>
              </a:solidFill>
              <a:latin typeface="Palatino Linotype" panose="02040502050505030304" pitchFamily="18" charset="0"/>
              <a:cs typeface="Times New Roman" panose="02020603050405020304" pitchFamily="18" charset="0"/>
            </a:endParaRPr>
          </a:p>
        </p:txBody>
      </p:sp>
      <p:sp>
        <p:nvSpPr>
          <p:cNvPr id="32" name="Flowchart: Punched Tape 31"/>
          <p:cNvSpPr/>
          <p:nvPr/>
        </p:nvSpPr>
        <p:spPr>
          <a:xfrm>
            <a:off x="14816857" y="7086600"/>
            <a:ext cx="4494631" cy="1072277"/>
          </a:xfrm>
          <a:prstGeom prst="flowChartPunchedTape">
            <a:avLst/>
          </a:prstGeom>
          <a:gradFill flip="none" rotWithShape="1">
            <a:gsLst>
              <a:gs pos="0">
                <a:srgbClr val="F240AA">
                  <a:tint val="66000"/>
                  <a:satMod val="160000"/>
                </a:srgbClr>
              </a:gs>
              <a:gs pos="50000">
                <a:srgbClr val="F240AA">
                  <a:tint val="44500"/>
                  <a:satMod val="160000"/>
                </a:srgbClr>
              </a:gs>
              <a:gs pos="100000">
                <a:srgbClr val="F240AA">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latin typeface="Palatino Linotype" panose="02040502050505030304" pitchFamily="18" charset="0"/>
                <a:cs typeface="Times New Roman" panose="02020603050405020304" pitchFamily="18" charset="0"/>
              </a:rPr>
              <a:t>RESULTS</a:t>
            </a:r>
            <a:endParaRPr lang="en-US" sz="7200" b="1" dirty="0" smtClean="0">
              <a:solidFill>
                <a:schemeClr val="tx1"/>
              </a:solidFill>
              <a:latin typeface="Palatino Linotype" panose="02040502050505030304" pitchFamily="18" charset="0"/>
              <a:cs typeface="Times New Roman" panose="02020603050405020304" pitchFamily="18" charset="0"/>
            </a:endParaRPr>
          </a:p>
        </p:txBody>
      </p:sp>
      <p:sp>
        <p:nvSpPr>
          <p:cNvPr id="36" name="Flowchart: Punched Tape 35"/>
          <p:cNvSpPr/>
          <p:nvPr/>
        </p:nvSpPr>
        <p:spPr>
          <a:xfrm>
            <a:off x="14626125" y="18897600"/>
            <a:ext cx="6024251" cy="1072277"/>
          </a:xfrm>
          <a:prstGeom prst="flowChartPunchedTape">
            <a:avLst/>
          </a:prstGeom>
          <a:gradFill flip="none" rotWithShape="1">
            <a:gsLst>
              <a:gs pos="0">
                <a:srgbClr val="F240AA">
                  <a:tint val="66000"/>
                  <a:satMod val="160000"/>
                </a:srgbClr>
              </a:gs>
              <a:gs pos="50000">
                <a:srgbClr val="F240AA">
                  <a:tint val="44500"/>
                  <a:satMod val="160000"/>
                </a:srgbClr>
              </a:gs>
              <a:gs pos="100000">
                <a:srgbClr val="F240AA">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b="1" dirty="0" smtClean="0">
                <a:solidFill>
                  <a:schemeClr val="tx1"/>
                </a:solidFill>
                <a:latin typeface="Palatino Linotype" panose="02040502050505030304" pitchFamily="18" charset="0"/>
                <a:cs typeface="Times New Roman" panose="02020603050405020304" pitchFamily="18" charset="0"/>
              </a:rPr>
              <a:t>CONCLUSION</a:t>
            </a:r>
            <a:endParaRPr lang="en-US" sz="6000" b="1" dirty="0">
              <a:solidFill>
                <a:schemeClr val="tx1"/>
              </a:solidFill>
              <a:latin typeface="Palatino Linotype" panose="02040502050505030304" pitchFamily="18" charset="0"/>
              <a:cs typeface="Times New Roman" panose="02020603050405020304" pitchFamily="18" charset="0"/>
            </a:endParaRPr>
          </a:p>
        </p:txBody>
      </p:sp>
      <p:sp>
        <p:nvSpPr>
          <p:cNvPr id="37" name="Flowchart: Punched Tape 36"/>
          <p:cNvSpPr/>
          <p:nvPr/>
        </p:nvSpPr>
        <p:spPr>
          <a:xfrm>
            <a:off x="14687633" y="25064323"/>
            <a:ext cx="5383746" cy="1072277"/>
          </a:xfrm>
          <a:prstGeom prst="flowChartPunchedTape">
            <a:avLst/>
          </a:prstGeom>
          <a:gradFill flip="none" rotWithShape="1">
            <a:gsLst>
              <a:gs pos="0">
                <a:srgbClr val="F240AA">
                  <a:tint val="66000"/>
                  <a:satMod val="160000"/>
                </a:srgbClr>
              </a:gs>
              <a:gs pos="50000">
                <a:srgbClr val="F240AA">
                  <a:tint val="44500"/>
                  <a:satMod val="160000"/>
                </a:srgbClr>
              </a:gs>
              <a:gs pos="100000">
                <a:srgbClr val="F240AA">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b="1" dirty="0" smtClean="0">
                <a:solidFill>
                  <a:schemeClr val="tx1"/>
                </a:solidFill>
                <a:latin typeface="Palatino Linotype" panose="02040502050505030304" pitchFamily="18" charset="0"/>
                <a:cs typeface="Times New Roman" panose="02020603050405020304" pitchFamily="18" charset="0"/>
              </a:rPr>
              <a:t>REFERENCES</a:t>
            </a:r>
            <a:endParaRPr lang="en-US" sz="5400" b="1" dirty="0">
              <a:solidFill>
                <a:schemeClr val="tx1"/>
              </a:solidFill>
              <a:latin typeface="Palatino Linotype" panose="02040502050505030304" pitchFamily="18" charset="0"/>
              <a:cs typeface="Times New Roman" panose="02020603050405020304" pitchFamily="18" charset="0"/>
            </a:endParaRPr>
          </a:p>
        </p:txBody>
      </p:sp>
      <p:sp>
        <p:nvSpPr>
          <p:cNvPr id="6" name="TextBox 5"/>
          <p:cNvSpPr txBox="1"/>
          <p:nvPr/>
        </p:nvSpPr>
        <p:spPr>
          <a:xfrm>
            <a:off x="990600" y="3429000"/>
            <a:ext cx="25374600" cy="4462760"/>
          </a:xfrm>
          <a:prstGeom prst="rect">
            <a:avLst/>
          </a:prstGeom>
          <a:noFill/>
        </p:spPr>
        <p:txBody>
          <a:bodyPr wrap="square" rtlCol="0">
            <a:spAutoFit/>
          </a:bodyPr>
          <a:lstStyle/>
          <a:p>
            <a:pPr algn="just"/>
            <a:r>
              <a:rPr lang="en-US" sz="3200" b="1" dirty="0">
                <a:latin typeface="Palatino Linotype" panose="02040502050505030304" pitchFamily="18" charset="0"/>
                <a:cs typeface="Times New Roman" panose="02020603050405020304" pitchFamily="18" charset="0"/>
              </a:rPr>
              <a:t>Abstract</a:t>
            </a:r>
            <a:r>
              <a:rPr lang="en-US" sz="2800" b="1" dirty="0">
                <a:latin typeface="Palatino Linotype" panose="02040502050505030304" pitchFamily="18" charset="0"/>
                <a:cs typeface="Times New Roman" panose="02020603050405020304" pitchFamily="18" charset="0"/>
              </a:rPr>
              <a:t>: </a:t>
            </a:r>
            <a:r>
              <a:rPr lang="en-US" sz="2400" dirty="0">
                <a:latin typeface="Palatino Linotype" panose="02040502050505030304" pitchFamily="18" charset="0"/>
                <a:cs typeface="Times New Roman" panose="02020603050405020304" pitchFamily="18" charset="0"/>
              </a:rPr>
              <a:t>In Nepal, most of the farmers depend upon the traditional agricultural practice. Adapting modern agricultural technology plays an important role in improving overall efficiency as well as the productivity of their yields. In modern agriculture, Internet of Things (</a:t>
            </a:r>
            <a:r>
              <a:rPr lang="en-US" sz="2400" dirty="0" err="1">
                <a:latin typeface="Palatino Linotype" panose="02040502050505030304" pitchFamily="18" charset="0"/>
                <a:cs typeface="Times New Roman" panose="02020603050405020304" pitchFamily="18" charset="0"/>
              </a:rPr>
              <a:t>IoT</a:t>
            </a:r>
            <a:r>
              <a:rPr lang="en-US" sz="2400" dirty="0">
                <a:latin typeface="Palatino Linotype" panose="02040502050505030304" pitchFamily="18" charset="0"/>
                <a:cs typeface="Times New Roman" panose="02020603050405020304" pitchFamily="18" charset="0"/>
              </a:rPr>
              <a:t>) connects farmers to their farm via the sensors so that they could easily monitor the real-time conditions of their farm from anywhere. White Button Mushroom is a widely cultivated crop among Nepalese farmers. Although being the most consumed and cultivated crop, it is still overshadowed by the traditional cultivation approach which is resulting low productivity, high manpower efficiency, more effort and cost. This work aims to develop a monitoring system to monitor the environmental conditions of a mushroom farm. It enables a user to monitor crucial factors such as temperature, humidity, moisture, light intensity on a mushroom farm through the end devices. White Button Mushroom requires optimum temperature ranging from 22°C to 25°C and humidity from 70% to 90%. Sensors are placed on fixed location and spots of the farm. Then, the sensors measure the status of parameters which are transmitted to the remote monitoring station via a low power Node MCU. Thus obtained data are stored in cloud platform. The codes for the controller are written in the Arduino programming language, debugged, compiled, and burnt into the microcontroller using the Arduino integrated development environment. The result shows successful monitoring of environmental conditions accessing the internet from anywhere. It minimizes human efforts and automates production, which could be beneficial to Nepalese farmers.</a:t>
            </a:r>
            <a:r>
              <a:rPr lang="en-US" sz="2400" dirty="0" smtClean="0">
                <a:latin typeface="Palatino Linotype" panose="02040502050505030304" pitchFamily="18" charset="0"/>
                <a:cs typeface="Times New Roman" panose="02020603050405020304" pitchFamily="18" charset="0"/>
              </a:rPr>
              <a:t>.</a:t>
            </a:r>
            <a:endParaRPr lang="en-US" sz="2400" dirty="0">
              <a:latin typeface="Palatino Linotype" panose="02040502050505030304" pitchFamily="18" charset="0"/>
              <a:cs typeface="Times New Roman" panose="02020603050405020304" pitchFamily="18" charset="0"/>
            </a:endParaRPr>
          </a:p>
          <a:p>
            <a:pPr algn="just"/>
            <a:r>
              <a:rPr lang="en-US" sz="2400" b="1" dirty="0">
                <a:latin typeface="Palatino Linotype" panose="02040502050505030304" pitchFamily="18" charset="0"/>
                <a:cs typeface="Times New Roman" panose="02020603050405020304" pitchFamily="18" charset="0"/>
              </a:rPr>
              <a:t>Keywords: </a:t>
            </a:r>
            <a:r>
              <a:rPr lang="en-US" sz="2400" dirty="0" err="1">
                <a:latin typeface="Palatino Linotype" panose="02040502050505030304" pitchFamily="18" charset="0"/>
                <a:cs typeface="Times New Roman" panose="02020603050405020304" pitchFamily="18" charset="0"/>
              </a:rPr>
              <a:t>IoT</a:t>
            </a:r>
            <a:r>
              <a:rPr lang="en-US" sz="2400" dirty="0">
                <a:latin typeface="Palatino Linotype" panose="02040502050505030304" pitchFamily="18" charset="0"/>
                <a:cs typeface="Times New Roman" panose="02020603050405020304" pitchFamily="18" charset="0"/>
              </a:rPr>
              <a:t>; end devices; sensors; monitoring station; Node </a:t>
            </a:r>
            <a:r>
              <a:rPr lang="en-US" sz="2400" dirty="0" smtClean="0">
                <a:latin typeface="Palatino Linotype" panose="02040502050505030304" pitchFamily="18" charset="0"/>
                <a:cs typeface="Times New Roman" panose="02020603050405020304" pitchFamily="18" charset="0"/>
              </a:rPr>
              <a:t>MCU; </a:t>
            </a:r>
            <a:r>
              <a:rPr lang="en-US" sz="2400" dirty="0">
                <a:latin typeface="Palatino Linotype" panose="02040502050505030304" pitchFamily="18" charset="0"/>
                <a:cs typeface="Times New Roman" panose="02020603050405020304" pitchFamily="18" charset="0"/>
              </a:rPr>
              <a:t>Arduino</a:t>
            </a:r>
          </a:p>
          <a:p>
            <a:pPr algn="just"/>
            <a:endParaRPr lang="en-US" sz="1200" dirty="0">
              <a:latin typeface="Palatino Linotype" panose="02040502050505030304" pitchFamily="18" charset="0"/>
              <a:cs typeface="Times New Roman" panose="02020603050405020304" pitchFamily="18" charset="0"/>
            </a:endParaRPr>
          </a:p>
        </p:txBody>
      </p:sp>
      <p:sp>
        <p:nvSpPr>
          <p:cNvPr id="7" name="TextBox 6"/>
          <p:cNvSpPr txBox="1"/>
          <p:nvPr/>
        </p:nvSpPr>
        <p:spPr>
          <a:xfrm>
            <a:off x="812798" y="8789220"/>
            <a:ext cx="11988802" cy="4154984"/>
          </a:xfrm>
          <a:prstGeom prst="rect">
            <a:avLst/>
          </a:prstGeom>
          <a:noFill/>
        </p:spPr>
        <p:txBody>
          <a:bodyPr wrap="square" rtlCol="0">
            <a:spAutoFit/>
          </a:bodyPr>
          <a:lstStyle/>
          <a:p>
            <a:pPr algn="just"/>
            <a:r>
              <a:rPr lang="en-US" sz="2400" dirty="0" smtClean="0">
                <a:latin typeface="Palatino Linotype" panose="02040502050505030304" pitchFamily="18" charset="0"/>
                <a:cs typeface="Times New Roman" panose="02020603050405020304" pitchFamily="18" charset="0"/>
              </a:rPr>
              <a:t>This paper purpose the system to monitor the environmental conditions like temperature, humidity, soil moisture and </a:t>
            </a:r>
            <a:r>
              <a:rPr lang="en-US" sz="2400" dirty="0">
                <a:latin typeface="Palatino Linotype" panose="02040502050505030304" pitchFamily="18" charset="0"/>
                <a:cs typeface="Times New Roman" panose="02020603050405020304" pitchFamily="18" charset="0"/>
              </a:rPr>
              <a:t>lighting condition </a:t>
            </a:r>
            <a:r>
              <a:rPr lang="en-US" sz="2400" dirty="0" smtClean="0">
                <a:latin typeface="Palatino Linotype" panose="02040502050505030304" pitchFamily="18" charset="0"/>
                <a:cs typeface="Times New Roman" panose="02020603050405020304" pitchFamily="18" charset="0"/>
              </a:rPr>
              <a:t>of the white button </a:t>
            </a:r>
            <a:r>
              <a:rPr lang="en-US" sz="2400" dirty="0">
                <a:latin typeface="Palatino Linotype" panose="02040502050505030304" pitchFamily="18" charset="0"/>
                <a:cs typeface="Times New Roman" panose="02020603050405020304" pitchFamily="18" charset="0"/>
              </a:rPr>
              <a:t>mushroom </a:t>
            </a:r>
            <a:r>
              <a:rPr lang="en-US" sz="2400" dirty="0" smtClean="0">
                <a:latin typeface="Palatino Linotype" panose="02040502050505030304" pitchFamily="18" charset="0"/>
                <a:cs typeface="Times New Roman" panose="02020603050405020304" pitchFamily="18" charset="0"/>
              </a:rPr>
              <a:t>farm. The </a:t>
            </a:r>
            <a:r>
              <a:rPr lang="en-US" sz="2400" dirty="0">
                <a:latin typeface="Palatino Linotype" panose="02040502050505030304" pitchFamily="18" charset="0"/>
                <a:cs typeface="Times New Roman" panose="02020603050405020304" pitchFamily="18" charset="0"/>
              </a:rPr>
              <a:t>internet of things (IOT) is that the network of physical devices embedded with physics, software, sensors, actuators, and property that allow these objects to attach and exchange knowledge. As these kinds of structures need refinement, a scientifically designed </a:t>
            </a:r>
            <a:r>
              <a:rPr lang="en-US" sz="2400" dirty="0" smtClean="0">
                <a:latin typeface="Palatino Linotype" panose="02040502050505030304" pitchFamily="18" charset="0"/>
                <a:cs typeface="Times New Roman" panose="02020603050405020304" pitchFamily="18" charset="0"/>
              </a:rPr>
              <a:t>mushroom farm </a:t>
            </a:r>
            <a:r>
              <a:rPr lang="en-US" sz="2400" dirty="0">
                <a:latin typeface="Palatino Linotype" panose="02040502050505030304" pitchFamily="18" charset="0"/>
                <a:cs typeface="Times New Roman" panose="02020603050405020304" pitchFamily="18" charset="0"/>
              </a:rPr>
              <a:t>needs heavy investment and hence is out of reach of small &amp; marginal mushroom farmers. Also mushroom units need to keep their air-conditioning plants running almost round the </a:t>
            </a:r>
            <a:r>
              <a:rPr lang="en-US" sz="2400" dirty="0" smtClean="0">
                <a:latin typeface="Palatino Linotype" panose="02040502050505030304" pitchFamily="18" charset="0"/>
                <a:cs typeface="Times New Roman" panose="02020603050405020304" pitchFamily="18" charset="0"/>
              </a:rPr>
              <a:t>year. For </a:t>
            </a:r>
            <a:r>
              <a:rPr lang="en-US" sz="2400" dirty="0">
                <a:latin typeface="Palatino Linotype" panose="02040502050505030304" pitchFamily="18" charset="0"/>
                <a:cs typeface="Times New Roman" panose="02020603050405020304" pitchFamily="18" charset="0"/>
              </a:rPr>
              <a:t>the large cultivation of the white button mushroom we consider the </a:t>
            </a:r>
            <a:r>
              <a:rPr lang="en-US" sz="2400" dirty="0" smtClean="0">
                <a:latin typeface="Palatino Linotype" panose="02040502050505030304" pitchFamily="18" charset="0"/>
                <a:cs typeface="Times New Roman" panose="02020603050405020304" pitchFamily="18" charset="0"/>
              </a:rPr>
              <a:t>temperature, humidity, light and diseases. Mainly focusing on to reduce the human effort and enhance the yields, this system will provide a novel method to monitor the farm.</a:t>
            </a:r>
            <a:endParaRPr lang="en-US" sz="2400" dirty="0">
              <a:latin typeface="Palatino Linotype" panose="02040502050505030304" pitchFamily="18" charset="0"/>
              <a:cs typeface="Times New Roman" panose="02020603050405020304" pitchFamily="18" charset="0"/>
            </a:endParaRPr>
          </a:p>
        </p:txBody>
      </p:sp>
      <p:sp>
        <p:nvSpPr>
          <p:cNvPr id="9" name="TextBox 8"/>
          <p:cNvSpPr txBox="1"/>
          <p:nvPr/>
        </p:nvSpPr>
        <p:spPr>
          <a:xfrm>
            <a:off x="3200400" y="23953887"/>
            <a:ext cx="4339650" cy="2308324"/>
          </a:xfrm>
          <a:prstGeom prst="rect">
            <a:avLst/>
          </a:prstGeom>
          <a:noFill/>
        </p:spPr>
        <p:txBody>
          <a:bodyPr wrap="none" rtlCol="0">
            <a:spAutoFit/>
          </a:bodyPr>
          <a:lstStyle/>
          <a:p>
            <a:endParaRPr lang="en-US" sz="7200" dirty="0" smtClean="0">
              <a:latin typeface="Palatino Linotype" panose="02040502050505030304" pitchFamily="18" charset="0"/>
              <a:cs typeface="Times New Roman" panose="02020603050405020304" pitchFamily="18" charset="0"/>
            </a:endParaRPr>
          </a:p>
          <a:p>
            <a:r>
              <a:rPr lang="en-US" sz="7200" dirty="0">
                <a:latin typeface="Palatino Linotype" panose="02040502050505030304" pitchFamily="18" charset="0"/>
                <a:cs typeface="Times New Roman" panose="02020603050405020304" pitchFamily="18" charset="0"/>
              </a:rPr>
              <a:t> </a:t>
            </a:r>
            <a:r>
              <a:rPr lang="en-US" sz="7200" dirty="0" smtClean="0">
                <a:latin typeface="Palatino Linotype" panose="02040502050505030304" pitchFamily="18" charset="0"/>
                <a:cs typeface="Times New Roman" panose="02020603050405020304" pitchFamily="18" charset="0"/>
              </a:rPr>
              <a:t>                 </a:t>
            </a:r>
            <a:endParaRPr lang="en-US" sz="7200" dirty="0">
              <a:latin typeface="Palatino Linotype" panose="02040502050505030304" pitchFamily="18" charset="0"/>
              <a:cs typeface="Times New Roman" panose="02020603050405020304" pitchFamily="18" charset="0"/>
            </a:endParaRPr>
          </a:p>
        </p:txBody>
      </p:sp>
      <p:sp>
        <p:nvSpPr>
          <p:cNvPr id="10" name="TextBox 9"/>
          <p:cNvSpPr txBox="1"/>
          <p:nvPr/>
        </p:nvSpPr>
        <p:spPr>
          <a:xfrm>
            <a:off x="939798" y="25092809"/>
            <a:ext cx="11912601" cy="5262979"/>
          </a:xfrm>
          <a:prstGeom prst="rect">
            <a:avLst/>
          </a:prstGeom>
          <a:noFill/>
        </p:spPr>
        <p:txBody>
          <a:bodyPr wrap="square" rtlCol="0">
            <a:spAutoFit/>
          </a:bodyPr>
          <a:lstStyle/>
          <a:p>
            <a:pPr algn="just"/>
            <a:r>
              <a:rPr lang="en-US" sz="2400" dirty="0">
                <a:latin typeface="Palatino Linotype" panose="02040502050505030304" pitchFamily="18" charset="0"/>
                <a:cs typeface="Times New Roman" panose="02020603050405020304" pitchFamily="18" charset="0"/>
              </a:rPr>
              <a:t>The block diagrams above are the basic idea how the project proceeds. It consists of the sensor nodes distributed on the various areas of the farm each covering the certain areas as shown in </a:t>
            </a:r>
            <a:r>
              <a:rPr lang="en-US" sz="2400" dirty="0" smtClean="0">
                <a:latin typeface="Palatino Linotype" panose="02040502050505030304" pitchFamily="18" charset="0"/>
                <a:cs typeface="Times New Roman" panose="02020603050405020304" pitchFamily="18" charset="0"/>
              </a:rPr>
              <a:t>figure. </a:t>
            </a:r>
            <a:r>
              <a:rPr lang="en-US" sz="2400" dirty="0">
                <a:latin typeface="Palatino Linotype" panose="02040502050505030304" pitchFamily="18" charset="0"/>
                <a:cs typeface="Times New Roman" panose="02020603050405020304" pitchFamily="18" charset="0"/>
              </a:rPr>
              <a:t>The node consists of number of sensors that are temperature sensor, LDR, humidity sensor, </a:t>
            </a:r>
            <a:r>
              <a:rPr lang="en-US" sz="2400" dirty="0" smtClean="0">
                <a:latin typeface="Palatino Linotype" panose="02040502050505030304" pitchFamily="18" charset="0"/>
                <a:cs typeface="Times New Roman" panose="02020603050405020304" pitchFamily="18" charset="0"/>
              </a:rPr>
              <a:t>soil moisture </a:t>
            </a:r>
            <a:r>
              <a:rPr lang="en-US" sz="2400" dirty="0">
                <a:latin typeface="Palatino Linotype" panose="02040502050505030304" pitchFamily="18" charset="0"/>
                <a:cs typeface="Times New Roman" panose="02020603050405020304" pitchFamily="18" charset="0"/>
              </a:rPr>
              <a:t>sensor with power managed system that is running from the renewable power source available in the field i.e. solar. Each node will consist of the same design and is illustrated above in the block diagram. The microcontroller in the node takes all the sensor readings data and sends it over to the gateway. It is simple light weight protocol for machine to machine communication designed for </a:t>
            </a:r>
            <a:r>
              <a:rPr lang="en-US" sz="2400" dirty="0" err="1">
                <a:latin typeface="Palatino Linotype" panose="02040502050505030304" pitchFamily="18" charset="0"/>
                <a:cs typeface="Times New Roman" panose="02020603050405020304" pitchFamily="18" charset="0"/>
              </a:rPr>
              <a:t>IoT</a:t>
            </a:r>
            <a:r>
              <a:rPr lang="en-US" sz="2400" dirty="0">
                <a:latin typeface="Palatino Linotype" panose="02040502050505030304" pitchFamily="18" charset="0"/>
                <a:cs typeface="Times New Roman" panose="02020603050405020304" pitchFamily="18" charset="0"/>
              </a:rPr>
              <a:t>. It works on publish subscribe basis. It publishes sensor data and sends it to the devices which are subscribed to it. It transports data from sensor to the gateway from each node. It will be a two-way communication. Basically, we can control and read nodes remotely using this protocol. Further from gateway we send data over to internet. The different </a:t>
            </a:r>
            <a:r>
              <a:rPr lang="en-US" sz="2400" dirty="0" err="1">
                <a:latin typeface="Palatino Linotype" panose="02040502050505030304" pitchFamily="18" charset="0"/>
                <a:cs typeface="Times New Roman" panose="02020603050405020304" pitchFamily="18" charset="0"/>
              </a:rPr>
              <a:t>IoT</a:t>
            </a:r>
            <a:r>
              <a:rPr lang="en-US" sz="2400" dirty="0">
                <a:latin typeface="Palatino Linotype" panose="02040502050505030304" pitchFamily="18" charset="0"/>
                <a:cs typeface="Times New Roman" panose="02020603050405020304" pitchFamily="18" charset="0"/>
              </a:rPr>
              <a:t> service providers, provides us the platform such to give data to users and public.</a:t>
            </a:r>
          </a:p>
        </p:txBody>
      </p:sp>
      <p:sp>
        <p:nvSpPr>
          <p:cNvPr id="11" name="TextBox 10"/>
          <p:cNvSpPr txBox="1"/>
          <p:nvPr/>
        </p:nvSpPr>
        <p:spPr>
          <a:xfrm>
            <a:off x="939798" y="19011573"/>
            <a:ext cx="11861802" cy="848737"/>
          </a:xfrm>
          <a:prstGeom prst="rect">
            <a:avLst/>
          </a:prstGeom>
          <a:noFill/>
        </p:spPr>
        <p:txBody>
          <a:bodyPr wrap="square" rtlCol="0">
            <a:spAutoFit/>
          </a:bodyPr>
          <a:lstStyle/>
          <a:p>
            <a:pPr algn="ctr"/>
            <a:r>
              <a:rPr lang="en-US" sz="4800" b="1" dirty="0">
                <a:latin typeface="Palatino Linotype" panose="02040502050505030304" pitchFamily="18" charset="0"/>
                <a:cs typeface="Times New Roman" panose="02020603050405020304" pitchFamily="18" charset="0"/>
              </a:rPr>
              <a:t>Working Block Diagrams of System</a:t>
            </a:r>
          </a:p>
        </p:txBody>
      </p:sp>
      <p:sp>
        <p:nvSpPr>
          <p:cNvPr id="12" name="TextBox 11"/>
          <p:cNvSpPr txBox="1"/>
          <p:nvPr/>
        </p:nvSpPr>
        <p:spPr>
          <a:xfrm>
            <a:off x="14816856" y="8082657"/>
            <a:ext cx="11811001" cy="3416320"/>
          </a:xfrm>
          <a:prstGeom prst="rect">
            <a:avLst/>
          </a:prstGeom>
          <a:noFill/>
        </p:spPr>
        <p:txBody>
          <a:bodyPr wrap="square" rtlCol="0">
            <a:spAutoFit/>
          </a:bodyPr>
          <a:lstStyle/>
          <a:p>
            <a:pPr algn="just"/>
            <a:r>
              <a:rPr lang="en-US" sz="2400" dirty="0" smtClean="0">
                <a:latin typeface="Palatino Linotype" panose="02040502050505030304" pitchFamily="18" charset="0"/>
                <a:cs typeface="Times New Roman" panose="02020603050405020304" pitchFamily="18" charset="0"/>
              </a:rPr>
              <a:t>The </a:t>
            </a:r>
            <a:r>
              <a:rPr lang="en-US" sz="2400" dirty="0">
                <a:latin typeface="Palatino Linotype" panose="02040502050505030304" pitchFamily="18" charset="0"/>
                <a:cs typeface="Times New Roman" panose="02020603050405020304" pitchFamily="18" charset="0"/>
              </a:rPr>
              <a:t>result was obtained after implementing the proposed hardware. The tested hardware were LM 35 (Temperature Sensor), DHT11 (Humidity Sensor), Soil Moisture Sensor and LDR. This system provides ATMEG328 microcontroller unit Node MCU that provides base for live monitoring of temperature, humidity, soil moisture and light intensity of the farm and sends the data to the end devices via cloud through Node MCU. The data thus obtained are almost equal and calibrated according to standard measurements of the weather station. The MATLAB data has been recorded through the temperature (LM35) and humidity (DHT11) sensors taking it at different time instances </a:t>
            </a:r>
            <a:r>
              <a:rPr lang="en-US" sz="2400" dirty="0" smtClean="0">
                <a:latin typeface="Palatino Linotype" panose="02040502050505030304" pitchFamily="18" charset="0"/>
                <a:cs typeface="Times New Roman" panose="02020603050405020304" pitchFamily="18" charset="0"/>
              </a:rPr>
              <a:t>as the following figure: </a:t>
            </a:r>
            <a:endParaRPr lang="en-US" sz="2400" dirty="0">
              <a:latin typeface="Palatino Linotype" panose="02040502050505030304" pitchFamily="18" charset="0"/>
              <a:cs typeface="Times New Roman" panose="02020603050405020304" pitchFamily="18" charset="0"/>
            </a:endParaRPr>
          </a:p>
        </p:txBody>
      </p:sp>
      <p:grpSp>
        <p:nvGrpSpPr>
          <p:cNvPr id="17" name="Group 16"/>
          <p:cNvGrpSpPr/>
          <p:nvPr/>
        </p:nvGrpSpPr>
        <p:grpSpPr>
          <a:xfrm>
            <a:off x="14816855" y="11481119"/>
            <a:ext cx="11821644" cy="4216082"/>
            <a:chOff x="14601386" y="11146655"/>
            <a:chExt cx="10251615" cy="3495027"/>
          </a:xfrm>
        </p:grpSpPr>
        <p:grpSp>
          <p:nvGrpSpPr>
            <p:cNvPr id="14" name="Group 13"/>
            <p:cNvGrpSpPr/>
            <p:nvPr/>
          </p:nvGrpSpPr>
          <p:grpSpPr>
            <a:xfrm>
              <a:off x="14601386" y="11146655"/>
              <a:ext cx="10251615" cy="3220163"/>
              <a:chOff x="13901928" y="11441865"/>
              <a:chExt cx="10251615" cy="3220163"/>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901928" y="11441865"/>
                <a:ext cx="4681096" cy="322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540728" y="11454991"/>
                <a:ext cx="4612815" cy="3004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5" name="TextBox 14"/>
            <p:cNvSpPr txBox="1"/>
            <p:nvPr/>
          </p:nvSpPr>
          <p:spPr>
            <a:xfrm>
              <a:off x="15010407" y="14230999"/>
              <a:ext cx="4272076" cy="410683"/>
            </a:xfrm>
            <a:prstGeom prst="rect">
              <a:avLst/>
            </a:prstGeom>
            <a:noFill/>
          </p:spPr>
          <p:txBody>
            <a:bodyPr wrap="square" rtlCol="0">
              <a:spAutoFit/>
            </a:bodyPr>
            <a:lstStyle/>
            <a:p>
              <a:pPr algn="ctr"/>
              <a:r>
                <a:rPr lang="en-US" sz="2400" dirty="0" smtClean="0">
                  <a:latin typeface="Palatino Linotype" panose="02040502050505030304" pitchFamily="18" charset="0"/>
                  <a:cs typeface="Times New Roman" panose="02020603050405020304" pitchFamily="18" charset="0"/>
                </a:rPr>
                <a:t>Plot of Temperature</a:t>
              </a:r>
              <a:endParaRPr lang="en-US" sz="2400" dirty="0">
                <a:latin typeface="Palatino Linotype" panose="02040502050505030304" pitchFamily="18" charset="0"/>
                <a:cs typeface="Times New Roman" panose="02020603050405020304" pitchFamily="18" charset="0"/>
              </a:endParaRPr>
            </a:p>
          </p:txBody>
        </p:sp>
        <p:sp>
          <p:nvSpPr>
            <p:cNvPr id="16" name="TextBox 15"/>
            <p:cNvSpPr txBox="1"/>
            <p:nvPr/>
          </p:nvSpPr>
          <p:spPr>
            <a:xfrm>
              <a:off x="20460986" y="14230290"/>
              <a:ext cx="4392015" cy="410683"/>
            </a:xfrm>
            <a:prstGeom prst="rect">
              <a:avLst/>
            </a:prstGeom>
            <a:noFill/>
          </p:spPr>
          <p:txBody>
            <a:bodyPr wrap="square" rtlCol="0">
              <a:spAutoFit/>
            </a:bodyPr>
            <a:lstStyle/>
            <a:p>
              <a:pPr algn="ctr"/>
              <a:r>
                <a:rPr lang="en-US" sz="2400" dirty="0" smtClean="0">
                  <a:latin typeface="Palatino Linotype" panose="02040502050505030304" pitchFamily="18" charset="0"/>
                  <a:cs typeface="Times New Roman" panose="02020603050405020304" pitchFamily="18" charset="0"/>
                </a:rPr>
                <a:t>Plot of Humidity</a:t>
              </a:r>
              <a:endParaRPr lang="en-US" sz="2400" dirty="0">
                <a:latin typeface="Palatino Linotype" panose="02040502050505030304" pitchFamily="18" charset="0"/>
                <a:cs typeface="Times New Roman" panose="02020603050405020304" pitchFamily="18" charset="0"/>
              </a:endParaRPr>
            </a:p>
          </p:txBody>
        </p:sp>
      </p:grpSp>
      <p:sp>
        <p:nvSpPr>
          <p:cNvPr id="19" name="TextBox 18"/>
          <p:cNvSpPr txBox="1"/>
          <p:nvPr/>
        </p:nvSpPr>
        <p:spPr>
          <a:xfrm>
            <a:off x="14759030" y="19937763"/>
            <a:ext cx="11893422" cy="5262979"/>
          </a:xfrm>
          <a:prstGeom prst="rect">
            <a:avLst/>
          </a:prstGeom>
          <a:noFill/>
        </p:spPr>
        <p:txBody>
          <a:bodyPr wrap="square" rtlCol="0">
            <a:spAutoFit/>
          </a:bodyPr>
          <a:lstStyle/>
          <a:p>
            <a:pPr algn="just"/>
            <a:r>
              <a:rPr lang="en-US" sz="2400" dirty="0" smtClean="0">
                <a:latin typeface="Palatino Linotype" panose="02040502050505030304" pitchFamily="18" charset="0"/>
                <a:cs typeface="Times New Roman" panose="02020603050405020304" pitchFamily="18" charset="0"/>
              </a:rPr>
              <a:t>The </a:t>
            </a:r>
            <a:r>
              <a:rPr lang="en-US" sz="2400" dirty="0">
                <a:latin typeface="Palatino Linotype" panose="02040502050505030304" pitchFamily="18" charset="0"/>
                <a:cs typeface="Times New Roman" panose="02020603050405020304" pitchFamily="18" charset="0"/>
              </a:rPr>
              <a:t>project redefines the concept among farms, agronomists. Therefore, we can say that IOT has brought revolutionary change in monitoring, management and data analysis sector. Major sensors such as temperature and humidity sensor have been tested and their data are sent to IOT platforms for accessing and monitoring. Despite the fact, mushroom farming requires continuous monitoring in environmental parameters. Our system plays an important role in stepping in the field of automation of mushroom plants. This project will be beneficial in automation and monitoring of mushroom plants and will  assist farmers in  increasing the agriculture  yield  and  take  efficient  care  of  mushroom production as the system will always provide helping hand  to  farmers  for  getting  accurate  live  feed  of environmental  temperature  and  soil  moisture  with more accurate results reducing the manpower. Further we are planning to add others parameters like light and to develop a separate android application that provides an easy access to the field parameters for the farmers</a:t>
            </a:r>
            <a:r>
              <a:rPr lang="en-US" sz="2400" dirty="0" smtClean="0">
                <a:latin typeface="Palatino Linotype" panose="02040502050505030304" pitchFamily="18" charset="0"/>
                <a:cs typeface="Times New Roman" panose="02020603050405020304" pitchFamily="18" charset="0"/>
              </a:rPr>
              <a:t>.</a:t>
            </a:r>
            <a:endParaRPr lang="en-US" sz="2400" dirty="0">
              <a:latin typeface="Palatino Linotype" panose="02040502050505030304" pitchFamily="18" charset="0"/>
              <a:cs typeface="Times New Roman" panose="02020603050405020304" pitchFamily="18" charset="0"/>
            </a:endParaRPr>
          </a:p>
        </p:txBody>
      </p:sp>
      <p:sp>
        <p:nvSpPr>
          <p:cNvPr id="20" name="TextBox 19"/>
          <p:cNvSpPr txBox="1"/>
          <p:nvPr/>
        </p:nvSpPr>
        <p:spPr>
          <a:xfrm>
            <a:off x="14759030" y="26011287"/>
            <a:ext cx="11893422" cy="4801314"/>
          </a:xfrm>
          <a:prstGeom prst="rect">
            <a:avLst/>
          </a:prstGeom>
          <a:noFill/>
        </p:spPr>
        <p:txBody>
          <a:bodyPr wrap="square" rtlCol="0">
            <a:spAutoFit/>
          </a:bodyPr>
          <a:lstStyle/>
          <a:p>
            <a:pPr marL="635000" indent="-635000" algn="just"/>
            <a:r>
              <a:rPr lang="en-US" sz="1800" dirty="0" err="1" smtClean="0">
                <a:latin typeface="Palatino Linotype" panose="02040502050505030304" pitchFamily="18" charset="0"/>
                <a:cs typeface="Times New Roman" panose="02020603050405020304" pitchFamily="18" charset="0"/>
              </a:rPr>
              <a:t>A.Vermaa</a:t>
            </a:r>
            <a:r>
              <a:rPr lang="en-US" sz="1800" dirty="0">
                <a:latin typeface="Palatino Linotype" panose="02040502050505030304" pitchFamily="18" charset="0"/>
                <a:cs typeface="Times New Roman" panose="02020603050405020304" pitchFamily="18" charset="0"/>
              </a:rPr>
              <a:t>, The growing popularity of Mushroom production in Nepal https://guides.libraries.psu.edu/apaquickguide/</a:t>
            </a:r>
          </a:p>
          <a:p>
            <a:pPr marL="635000" indent="-635000" algn="just"/>
            <a:r>
              <a:rPr lang="en-US" sz="1800" dirty="0">
                <a:latin typeface="Palatino Linotype" panose="02040502050505030304" pitchFamily="18" charset="0"/>
                <a:cs typeface="Times New Roman" panose="02020603050405020304" pitchFamily="18" charset="0"/>
              </a:rPr>
              <a:t>Jun Ma*, </a:t>
            </a:r>
            <a:r>
              <a:rPr lang="en-US" sz="1800" dirty="0" err="1">
                <a:latin typeface="Palatino Linotype" panose="02040502050505030304" pitchFamily="18" charset="0"/>
                <a:cs typeface="Times New Roman" panose="02020603050405020304" pitchFamily="18" charset="0"/>
              </a:rPr>
              <a:t>Quanliang</a:t>
            </a:r>
            <a:r>
              <a:rPr lang="en-US" sz="1800" dirty="0">
                <a:latin typeface="Palatino Linotype" panose="02040502050505030304" pitchFamily="18" charset="0"/>
                <a:cs typeface="Times New Roman" panose="02020603050405020304" pitchFamily="18" charset="0"/>
              </a:rPr>
              <a:t> Liu, Design of control system in mushroom greenhouse based on embedded platform. Key Lab of Advanced Transducers and Intelligent Control System, Ministry of Education, Taiyuan University of Technology, </a:t>
            </a:r>
            <a:r>
              <a:rPr lang="en-US" sz="1800" dirty="0" smtClean="0">
                <a:latin typeface="Palatino Linotype" panose="02040502050505030304" pitchFamily="18" charset="0"/>
                <a:cs typeface="Times New Roman" panose="02020603050405020304" pitchFamily="18" charset="0"/>
              </a:rPr>
              <a:t>Taiyuan,03002, </a:t>
            </a:r>
            <a:r>
              <a:rPr lang="en-US" sz="1800" dirty="0">
                <a:latin typeface="Palatino Linotype" panose="02040502050505030304" pitchFamily="18" charset="0"/>
                <a:cs typeface="Times New Roman" panose="02020603050405020304" pitchFamily="18" charset="0"/>
              </a:rPr>
              <a:t>4 (CHINA).</a:t>
            </a:r>
          </a:p>
          <a:p>
            <a:pPr marL="635000" indent="-635000" algn="just"/>
            <a:r>
              <a:rPr lang="en-US" sz="1800" dirty="0">
                <a:latin typeface="Palatino Linotype" panose="02040502050505030304" pitchFamily="18" charset="0"/>
                <a:cs typeface="Times New Roman" panose="02020603050405020304" pitchFamily="18" charset="0"/>
              </a:rPr>
              <a:t>M F Mohammed , A </a:t>
            </a:r>
            <a:r>
              <a:rPr lang="en-US" sz="1800" dirty="0" err="1">
                <a:latin typeface="Palatino Linotype" panose="02040502050505030304" pitchFamily="18" charset="0"/>
                <a:cs typeface="Times New Roman" panose="02020603050405020304" pitchFamily="18" charset="0"/>
              </a:rPr>
              <a:t>Azmi</a:t>
            </a:r>
            <a:r>
              <a:rPr lang="en-US" sz="1800" dirty="0">
                <a:latin typeface="Palatino Linotype" panose="02040502050505030304" pitchFamily="18" charset="0"/>
                <a:cs typeface="Times New Roman" panose="02020603050405020304" pitchFamily="18" charset="0"/>
              </a:rPr>
              <a:t>, Z </a:t>
            </a:r>
            <a:r>
              <a:rPr lang="en-US" sz="1800" dirty="0" err="1">
                <a:latin typeface="Palatino Linotype" panose="02040502050505030304" pitchFamily="18" charset="0"/>
                <a:cs typeface="Times New Roman" panose="02020603050405020304" pitchFamily="18" charset="0"/>
              </a:rPr>
              <a:t>Zakaria</a:t>
            </a:r>
            <a:r>
              <a:rPr lang="en-US" sz="1800" dirty="0">
                <a:latin typeface="Palatino Linotype" panose="02040502050505030304" pitchFamily="18" charset="0"/>
                <a:cs typeface="Times New Roman" panose="02020603050405020304" pitchFamily="18" charset="0"/>
              </a:rPr>
              <a:t> , M F N </a:t>
            </a:r>
            <a:r>
              <a:rPr lang="en-US" sz="1800" dirty="0" err="1">
                <a:latin typeface="Palatino Linotype" panose="02040502050505030304" pitchFamily="18" charset="0"/>
                <a:cs typeface="Times New Roman" panose="02020603050405020304" pitchFamily="18" charset="0"/>
              </a:rPr>
              <a:t>Tajuddin</a:t>
            </a:r>
            <a:r>
              <a:rPr lang="en-US" sz="1800" dirty="0">
                <a:latin typeface="Palatino Linotype" panose="02040502050505030304" pitchFamily="18" charset="0"/>
                <a:cs typeface="Times New Roman" panose="02020603050405020304" pitchFamily="18" charset="0"/>
              </a:rPr>
              <a:t> , Z M Isa and S </a:t>
            </a:r>
            <a:r>
              <a:rPr lang="en-US" sz="1800" dirty="0" err="1">
                <a:latin typeface="Palatino Linotype" panose="02040502050505030304" pitchFamily="18" charset="0"/>
                <a:cs typeface="Times New Roman" panose="02020603050405020304" pitchFamily="18" charset="0"/>
              </a:rPr>
              <a:t>AAzmi</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IoT</a:t>
            </a:r>
            <a:r>
              <a:rPr lang="en-US" sz="1800" dirty="0">
                <a:latin typeface="Palatino Linotype" panose="02040502050505030304" pitchFamily="18" charset="0"/>
                <a:cs typeface="Times New Roman" panose="02020603050405020304" pitchFamily="18" charset="0"/>
              </a:rPr>
              <a:t> based monitoring and environment control system for indoor cultivation of oyster mushroom. IOP Conf. Series: Journal of Physics: Conf. Series 1019 (2018) 012053.</a:t>
            </a:r>
          </a:p>
          <a:p>
            <a:pPr marL="635000" indent="-635000" algn="just"/>
            <a:r>
              <a:rPr lang="en-US" sz="1800" dirty="0" err="1">
                <a:latin typeface="Palatino Linotype" panose="02040502050505030304" pitchFamily="18" charset="0"/>
                <a:cs typeface="Times New Roman" panose="02020603050405020304" pitchFamily="18" charset="0"/>
              </a:rPr>
              <a:t>Mohd</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Saiful</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Azimi</a:t>
            </a:r>
            <a:r>
              <a:rPr lang="en-US" sz="1800" dirty="0">
                <a:latin typeface="Palatino Linotype" panose="02040502050505030304" pitchFamily="18" charset="0"/>
                <a:cs typeface="Times New Roman" panose="02020603050405020304" pitchFamily="18" charset="0"/>
              </a:rPr>
              <a:t> Mahmud, </a:t>
            </a:r>
            <a:r>
              <a:rPr lang="en-US" sz="1800" dirty="0" err="1">
                <a:latin typeface="Palatino Linotype" panose="02040502050505030304" pitchFamily="18" charset="0"/>
                <a:cs typeface="Times New Roman" panose="02020603050405020304" pitchFamily="18" charset="0"/>
              </a:rPr>
              <a:t>Salinda</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Buyamin</a:t>
            </a:r>
            <a:r>
              <a:rPr lang="en-US" sz="1800" dirty="0">
                <a:latin typeface="Palatino Linotype" panose="02040502050505030304" pitchFamily="18" charset="0"/>
                <a:cs typeface="Times New Roman" panose="02020603050405020304" pitchFamily="18" charset="0"/>
              </a:rPr>
              <a:t>, Musa </a:t>
            </a:r>
            <a:r>
              <a:rPr lang="en-US" sz="1800" dirty="0" err="1">
                <a:latin typeface="Palatino Linotype" panose="02040502050505030304" pitchFamily="18" charset="0"/>
                <a:cs typeface="Times New Roman" panose="02020603050405020304" pitchFamily="18" charset="0"/>
              </a:rPr>
              <a:t>Mohd</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Mokji</a:t>
            </a:r>
            <a:r>
              <a:rPr lang="en-US" sz="1800" dirty="0">
                <a:latin typeface="Palatino Linotype" panose="02040502050505030304" pitchFamily="18" charset="0"/>
                <a:cs typeface="Times New Roman" panose="02020603050405020304" pitchFamily="18" charset="0"/>
              </a:rPr>
              <a:t>, M. S. Zainal </a:t>
            </a:r>
            <a:r>
              <a:rPr lang="en-US" sz="1800" dirty="0" err="1">
                <a:latin typeface="Palatino Linotype" panose="02040502050505030304" pitchFamily="18" charset="0"/>
                <a:cs typeface="Times New Roman" panose="02020603050405020304" pitchFamily="18" charset="0"/>
              </a:rPr>
              <a:t>Abidin</a:t>
            </a:r>
            <a:r>
              <a:rPr lang="en-US" sz="1800" dirty="0">
                <a:latin typeface="Palatino Linotype" panose="02040502050505030304" pitchFamily="18" charset="0"/>
                <a:cs typeface="Times New Roman" panose="02020603050405020304" pitchFamily="18" charset="0"/>
              </a:rPr>
              <a:t> , Internet of Things based Smart Environmental Monitoring for Mushroom Cultivation. Indonesian Journal of Electrical Engineering and Computer Science Vol. 10, No. 3, June 2018, pp. 847~852 ISSN: 2502-4752, DOI: 10.11591/ijeecs.v10.i3.pp847-852 .</a:t>
            </a:r>
          </a:p>
          <a:p>
            <a:pPr marL="635000" indent="-635000" algn="just"/>
            <a:r>
              <a:rPr lang="en-US" sz="1800" dirty="0" err="1">
                <a:latin typeface="Palatino Linotype" panose="02040502050505030304" pitchFamily="18" charset="0"/>
                <a:cs typeface="Times New Roman" panose="02020603050405020304" pitchFamily="18" charset="0"/>
              </a:rPr>
              <a:t>Parvati</a:t>
            </a:r>
            <a:r>
              <a:rPr lang="en-US" sz="1800" dirty="0">
                <a:latin typeface="Palatino Linotype" panose="02040502050505030304" pitchFamily="18" charset="0"/>
                <a:cs typeface="Times New Roman" panose="02020603050405020304" pitchFamily="18" charset="0"/>
              </a:rPr>
              <a:t> Bhandari </a:t>
            </a:r>
            <a:r>
              <a:rPr lang="en-US" sz="1800" dirty="0" err="1">
                <a:latin typeface="Palatino Linotype" panose="02040502050505030304" pitchFamily="18" charset="0"/>
                <a:cs typeface="Times New Roman" panose="02020603050405020304" pitchFamily="18" charset="0"/>
              </a:rPr>
              <a:t>Megha</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Kimothi</a:t>
            </a:r>
            <a:r>
              <a:rPr lang="en-US" sz="1800" dirty="0">
                <a:latin typeface="Palatino Linotype" panose="02040502050505030304" pitchFamily="18" charset="0"/>
                <a:cs typeface="Times New Roman" panose="02020603050405020304" pitchFamily="18" charset="0"/>
              </a:rPr>
              <a:t>, IOT Based Design Implementation Of Mushroom Farm Monitoring Using Arduino Microcontrollers &amp; Sensors. International Journal Of Engineering Sciences &amp; Research Technology.</a:t>
            </a:r>
          </a:p>
          <a:p>
            <a:pPr marL="635000" indent="-635000" algn="just"/>
            <a:r>
              <a:rPr lang="en-US" sz="1800" dirty="0" err="1">
                <a:latin typeface="Palatino Linotype" panose="02040502050505030304" pitchFamily="18" charset="0"/>
                <a:cs typeface="Times New Roman" panose="02020603050405020304" pitchFamily="18" charset="0"/>
              </a:rPr>
              <a:t>Pravinthraja.S</a:t>
            </a:r>
            <a:r>
              <a:rPr lang="en-US" sz="1800" dirty="0">
                <a:latin typeface="Palatino Linotype" panose="02040502050505030304" pitchFamily="18" charset="0"/>
                <a:cs typeface="Times New Roman" panose="02020603050405020304" pitchFamily="18" charset="0"/>
              </a:rPr>
              <a:t>, Roger </a:t>
            </a:r>
            <a:r>
              <a:rPr lang="en-US" sz="1800" dirty="0" err="1">
                <a:latin typeface="Palatino Linotype" panose="02040502050505030304" pitchFamily="18" charset="0"/>
                <a:cs typeface="Times New Roman" panose="02020603050405020304" pitchFamily="18" charset="0"/>
              </a:rPr>
              <a:t>Rozario.A.P</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Nagarani.S</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Kavitha.N.S</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Raghul</a:t>
            </a:r>
            <a:r>
              <a:rPr lang="en-US" sz="1800" dirty="0">
                <a:latin typeface="Palatino Linotype" panose="02040502050505030304" pitchFamily="18" charset="0"/>
                <a:cs typeface="Times New Roman" panose="02020603050405020304" pitchFamily="18" charset="0"/>
              </a:rPr>
              <a:t> Kumar </a:t>
            </a:r>
            <a:r>
              <a:rPr lang="en-US" sz="1800" dirty="0" err="1">
                <a:latin typeface="Palatino Linotype" panose="02040502050505030304" pitchFamily="18" charset="0"/>
                <a:cs typeface="Times New Roman" panose="02020603050405020304" pitchFamily="18" charset="0"/>
              </a:rPr>
              <a:t>Sujesha</a:t>
            </a:r>
            <a:r>
              <a:rPr lang="en-US" sz="1800" dirty="0">
                <a:latin typeface="Palatino Linotype" panose="02040502050505030304" pitchFamily="18" charset="0"/>
                <a:cs typeface="Times New Roman" panose="02020603050405020304" pitchFamily="18" charset="0"/>
              </a:rPr>
              <a:t> </a:t>
            </a:r>
            <a:r>
              <a:rPr lang="en-US" sz="1800" dirty="0" err="1">
                <a:latin typeface="Palatino Linotype" panose="02040502050505030304" pitchFamily="18" charset="0"/>
                <a:cs typeface="Times New Roman" panose="02020603050405020304" pitchFamily="18" charset="0"/>
              </a:rPr>
              <a:t>Sudevalayam</a:t>
            </a:r>
            <a:r>
              <a:rPr lang="en-US" sz="1800" dirty="0">
                <a:latin typeface="Palatino Linotype" panose="02040502050505030304" pitchFamily="18" charset="0"/>
                <a:cs typeface="Times New Roman" panose="02020603050405020304" pitchFamily="18" charset="0"/>
              </a:rPr>
              <a:t> and </a:t>
            </a:r>
            <a:r>
              <a:rPr lang="en-US" sz="1800" dirty="0" err="1">
                <a:latin typeface="Palatino Linotype" panose="02040502050505030304" pitchFamily="18" charset="0"/>
                <a:cs typeface="Times New Roman" panose="02020603050405020304" pitchFamily="18" charset="0"/>
              </a:rPr>
              <a:t>Purushottam</a:t>
            </a:r>
            <a:r>
              <a:rPr lang="en-US" sz="1800" dirty="0">
                <a:latin typeface="Palatino Linotype" panose="02040502050505030304" pitchFamily="18" charset="0"/>
                <a:cs typeface="Times New Roman" panose="02020603050405020304" pitchFamily="18" charset="0"/>
              </a:rPr>
              <a:t> Kulkarni Keller, IOT Based Mushroom Monitoring System – A Survey. </a:t>
            </a:r>
            <a:r>
              <a:rPr lang="en-US" sz="1800" dirty="0" err="1">
                <a:latin typeface="Palatino Linotype" panose="02040502050505030304" pitchFamily="18" charset="0"/>
                <a:cs typeface="Times New Roman" panose="02020603050405020304" pitchFamily="18" charset="0"/>
              </a:rPr>
              <a:t>Pravinthraja.S</a:t>
            </a:r>
            <a:r>
              <a:rPr lang="en-US" sz="1800" dirty="0">
                <a:latin typeface="Palatino Linotype" panose="02040502050505030304" pitchFamily="18" charset="0"/>
                <a:cs typeface="Times New Roman" panose="02020603050405020304" pitchFamily="18" charset="0"/>
              </a:rPr>
              <a:t> al. International Journal of Recent Research Aspects ISSN: 2349-7688, Vol. 5, Issue 1, March 2018, pp. 311-314.</a:t>
            </a:r>
          </a:p>
        </p:txBody>
      </p:sp>
      <p:pic>
        <p:nvPicPr>
          <p:cNvPr id="21" name="Picture 20"/>
          <p:cNvPicPr/>
          <p:nvPr/>
        </p:nvPicPr>
        <p:blipFill rotWithShape="1">
          <a:blip r:embed="rId5" cstate="print">
            <a:extLst>
              <a:ext uri="{28A0092B-C50C-407E-A947-70E740481C1C}">
                <a14:useLocalDpi xmlns:a14="http://schemas.microsoft.com/office/drawing/2010/main" val="0"/>
              </a:ext>
            </a:extLst>
          </a:blip>
          <a:srcRect l="8872" t="22571" r="6591" b="18491"/>
          <a:stretch/>
        </p:blipFill>
        <p:spPr>
          <a:xfrm>
            <a:off x="1675066" y="19895701"/>
            <a:ext cx="10342126" cy="4746724"/>
          </a:xfrm>
          <a:prstGeom prst="rect">
            <a:avLst/>
          </a:prstGeom>
        </p:spPr>
      </p:pic>
      <p:sp>
        <p:nvSpPr>
          <p:cNvPr id="4" name="TextBox 3"/>
          <p:cNvSpPr txBox="1"/>
          <p:nvPr/>
        </p:nvSpPr>
        <p:spPr>
          <a:xfrm>
            <a:off x="15402025" y="16257687"/>
            <a:ext cx="184731" cy="253916"/>
          </a:xfrm>
          <a:prstGeom prst="rect">
            <a:avLst/>
          </a:prstGeom>
          <a:noFill/>
        </p:spPr>
        <p:txBody>
          <a:bodyPr wrap="none" rtlCol="0">
            <a:spAutoFit/>
          </a:bodyPr>
          <a:lstStyle/>
          <a:p>
            <a:endParaRPr lang="en-US" sz="1050" dirty="0">
              <a:latin typeface="Palatino Linotype" panose="02040502050505030304" pitchFamily="18" charset="0"/>
              <a:cs typeface="Times New Roman" panose="02020603050405020304" pitchFamily="18" charset="0"/>
            </a:endParaRPr>
          </a:p>
        </p:txBody>
      </p:sp>
      <p:grpSp>
        <p:nvGrpSpPr>
          <p:cNvPr id="24" name="Group 23"/>
          <p:cNvGrpSpPr/>
          <p:nvPr/>
        </p:nvGrpSpPr>
        <p:grpSpPr>
          <a:xfrm>
            <a:off x="23500792" y="16157119"/>
            <a:ext cx="3297010" cy="3563838"/>
            <a:chOff x="20387500" y="17551143"/>
            <a:chExt cx="2847804" cy="4998394"/>
          </a:xfrm>
        </p:grpSpPr>
        <p:sp>
          <p:nvSpPr>
            <p:cNvPr id="18" name="TextBox 17"/>
            <p:cNvSpPr txBox="1"/>
            <p:nvPr/>
          </p:nvSpPr>
          <p:spPr>
            <a:xfrm>
              <a:off x="20561678" y="21902038"/>
              <a:ext cx="2673626" cy="647499"/>
            </a:xfrm>
            <a:prstGeom prst="rect">
              <a:avLst/>
            </a:prstGeom>
            <a:noFill/>
          </p:spPr>
          <p:txBody>
            <a:bodyPr wrap="square" rtlCol="0">
              <a:spAutoFit/>
            </a:bodyPr>
            <a:lstStyle/>
            <a:p>
              <a:pPr algn="ctr"/>
              <a:r>
                <a:rPr lang="en-US" sz="2400" dirty="0" smtClean="0">
                  <a:latin typeface="Palatino Linotype" panose="02040502050505030304" pitchFamily="18" charset="0"/>
                  <a:cs typeface="Times New Roman" panose="02020603050405020304" pitchFamily="18" charset="0"/>
                </a:rPr>
                <a:t>Interfacing </a:t>
              </a:r>
              <a:r>
                <a:rPr lang="en-US" sz="2400" dirty="0">
                  <a:latin typeface="Palatino Linotype" panose="02040502050505030304" pitchFamily="18" charset="0"/>
                  <a:cs typeface="Times New Roman" panose="02020603050405020304" pitchFamily="18" charset="0"/>
                </a:rPr>
                <a:t>in </a:t>
              </a:r>
              <a:r>
                <a:rPr lang="en-US" sz="2400" dirty="0" err="1" smtClean="0">
                  <a:latin typeface="Palatino Linotype" panose="02040502050505030304" pitchFamily="18" charset="0"/>
                  <a:cs typeface="Times New Roman" panose="02020603050405020304" pitchFamily="18" charset="0"/>
                </a:rPr>
                <a:t>Blynk</a:t>
              </a:r>
              <a:endParaRPr lang="en-US" sz="2400" dirty="0">
                <a:latin typeface="Palatino Linotype" panose="02040502050505030304" pitchFamily="18" charset="0"/>
                <a:cs typeface="Times New Roman" panose="02020603050405020304" pitchFamily="18" charset="0"/>
              </a:endParaRPr>
            </a:p>
          </p:txBody>
        </p:sp>
        <p:pic>
          <p:nvPicPr>
            <p:cNvPr id="23" name="Picture 22"/>
            <p:cNvPicPr/>
            <p:nvPr/>
          </p:nvPicPr>
          <p:blipFill>
            <a:blip r:embed="rId6" cstate="print">
              <a:extLst>
                <a:ext uri="{28A0092B-C50C-407E-A947-70E740481C1C}">
                  <a14:useLocalDpi xmlns:a14="http://schemas.microsoft.com/office/drawing/2010/main" val="0"/>
                </a:ext>
              </a:extLst>
            </a:blip>
            <a:stretch>
              <a:fillRect/>
            </a:stretch>
          </p:blipFill>
          <p:spPr>
            <a:xfrm>
              <a:off x="20387500" y="17551143"/>
              <a:ext cx="2680154" cy="4187148"/>
            </a:xfrm>
            <a:prstGeom prst="rect">
              <a:avLst/>
            </a:prstGeom>
          </p:spPr>
        </p:pic>
      </p:grpSp>
      <p:sp>
        <p:nvSpPr>
          <p:cNvPr id="5" name="TextBox 4"/>
          <p:cNvSpPr txBox="1"/>
          <p:nvPr/>
        </p:nvSpPr>
        <p:spPr>
          <a:xfrm>
            <a:off x="14816855" y="15922128"/>
            <a:ext cx="8271745" cy="3046988"/>
          </a:xfrm>
          <a:prstGeom prst="rect">
            <a:avLst/>
          </a:prstGeom>
          <a:noFill/>
        </p:spPr>
        <p:txBody>
          <a:bodyPr wrap="square" rtlCol="0">
            <a:spAutoFit/>
          </a:bodyPr>
          <a:lstStyle/>
          <a:p>
            <a:pPr algn="just"/>
            <a:r>
              <a:rPr lang="en-US" sz="2400" dirty="0">
                <a:latin typeface="Palatino Linotype" panose="02040502050505030304" pitchFamily="18" charset="0"/>
                <a:cs typeface="Times New Roman" panose="02020603050405020304" pitchFamily="18" charset="0"/>
              </a:rPr>
              <a:t>The obtained data are sent to cloud </a:t>
            </a:r>
            <a:r>
              <a:rPr lang="en-US" sz="2400" dirty="0" smtClean="0">
                <a:latin typeface="Palatino Linotype" panose="02040502050505030304" pitchFamily="18" charset="0"/>
                <a:cs typeface="Times New Roman" panose="02020603050405020304" pitchFamily="18" charset="0"/>
              </a:rPr>
              <a:t>whose  interfacing </a:t>
            </a:r>
            <a:r>
              <a:rPr lang="en-US" sz="2400" dirty="0">
                <a:latin typeface="Palatino Linotype" panose="02040502050505030304" pitchFamily="18" charset="0"/>
                <a:cs typeface="Times New Roman" panose="02020603050405020304" pitchFamily="18" charset="0"/>
              </a:rPr>
              <a:t>was done by the </a:t>
            </a:r>
            <a:r>
              <a:rPr lang="en-US" sz="2400" dirty="0" err="1">
                <a:latin typeface="Palatino Linotype" panose="02040502050505030304" pitchFamily="18" charset="0"/>
                <a:cs typeface="Times New Roman" panose="02020603050405020304" pitchFamily="18" charset="0"/>
              </a:rPr>
              <a:t>Blynk</a:t>
            </a:r>
            <a:r>
              <a:rPr lang="en-US" sz="2400" dirty="0">
                <a:latin typeface="Palatino Linotype" panose="02040502050505030304" pitchFamily="18" charset="0"/>
                <a:cs typeface="Times New Roman" panose="02020603050405020304" pitchFamily="18" charset="0"/>
              </a:rPr>
              <a:t> </a:t>
            </a:r>
            <a:r>
              <a:rPr lang="en-US" sz="2400" dirty="0" smtClean="0">
                <a:latin typeface="Palatino Linotype" panose="02040502050505030304" pitchFamily="18" charset="0"/>
                <a:cs typeface="Times New Roman" panose="02020603050405020304" pitchFamily="18" charset="0"/>
              </a:rPr>
              <a:t>application. </a:t>
            </a:r>
            <a:r>
              <a:rPr lang="en-US" sz="2400" dirty="0">
                <a:latin typeface="Palatino Linotype" panose="02040502050505030304" pitchFamily="18" charset="0"/>
                <a:cs typeface="Times New Roman" panose="02020603050405020304" pitchFamily="18" charset="0"/>
              </a:rPr>
              <a:t>Here, the measurements given by the sensors are directly sent to the cloud via the low powered Node MCU. Then, </a:t>
            </a:r>
            <a:r>
              <a:rPr lang="en-US" sz="2400" dirty="0" smtClean="0">
                <a:latin typeface="Palatino Linotype" panose="02040502050505030304" pitchFamily="18" charset="0"/>
                <a:cs typeface="Times New Roman" panose="02020603050405020304" pitchFamily="18" charset="0"/>
              </a:rPr>
              <a:t>the measurements </a:t>
            </a:r>
            <a:r>
              <a:rPr lang="en-US" sz="2400" dirty="0">
                <a:latin typeface="Palatino Linotype" panose="02040502050505030304" pitchFamily="18" charset="0"/>
                <a:cs typeface="Times New Roman" panose="02020603050405020304" pitchFamily="18" charset="0"/>
              </a:rPr>
              <a:t>were accessed via an end user applications </a:t>
            </a:r>
            <a:r>
              <a:rPr lang="en-US" sz="2400" dirty="0" smtClean="0">
                <a:latin typeface="Palatino Linotype" panose="02040502050505030304" pitchFamily="18" charset="0"/>
                <a:cs typeface="Times New Roman" panose="02020603050405020304" pitchFamily="18" charset="0"/>
              </a:rPr>
              <a:t>i.e. </a:t>
            </a:r>
            <a:r>
              <a:rPr lang="en-US" sz="2400" dirty="0" err="1">
                <a:latin typeface="Palatino Linotype" panose="02040502050505030304" pitchFamily="18" charset="0"/>
                <a:cs typeface="Times New Roman" panose="02020603050405020304" pitchFamily="18" charset="0"/>
              </a:rPr>
              <a:t>Blynk</a:t>
            </a:r>
            <a:r>
              <a:rPr lang="en-US" sz="2400" dirty="0">
                <a:latin typeface="Palatino Linotype" panose="02040502050505030304" pitchFamily="18" charset="0"/>
                <a:cs typeface="Times New Roman" panose="02020603050405020304" pitchFamily="18" charset="0"/>
              </a:rPr>
              <a:t>. The sensors measurements can be seen on Figure </a:t>
            </a:r>
            <a:r>
              <a:rPr lang="en-US" sz="2400" dirty="0" smtClean="0">
                <a:latin typeface="Palatino Linotype" panose="02040502050505030304" pitchFamily="18" charset="0"/>
                <a:cs typeface="Times New Roman" panose="02020603050405020304" pitchFamily="18" charset="0"/>
              </a:rPr>
              <a:t>aside </a:t>
            </a:r>
            <a:r>
              <a:rPr lang="en-US" sz="2400" dirty="0">
                <a:latin typeface="Palatino Linotype" panose="02040502050505030304" pitchFamily="18" charset="0"/>
                <a:cs typeface="Times New Roman" panose="02020603050405020304" pitchFamily="18" charset="0"/>
              </a:rPr>
              <a:t>which shows the measurements of temperature, humidity, </a:t>
            </a:r>
            <a:r>
              <a:rPr lang="en-US" sz="2400" dirty="0" smtClean="0">
                <a:latin typeface="Palatino Linotype" panose="02040502050505030304" pitchFamily="18" charset="0"/>
                <a:cs typeface="Times New Roman" panose="02020603050405020304" pitchFamily="18" charset="0"/>
              </a:rPr>
              <a:t>soil moisture </a:t>
            </a:r>
            <a:r>
              <a:rPr lang="en-US" sz="2400" dirty="0">
                <a:latin typeface="Palatino Linotype" panose="02040502050505030304" pitchFamily="18" charset="0"/>
                <a:cs typeface="Times New Roman" panose="02020603050405020304" pitchFamily="18" charset="0"/>
              </a:rPr>
              <a:t>and lighting condition of the farm.</a:t>
            </a:r>
          </a:p>
        </p:txBody>
      </p:sp>
      <p:pic>
        <p:nvPicPr>
          <p:cNvPr id="26" name="Picture 25"/>
          <p:cNvPicPr/>
          <p:nvPr/>
        </p:nvPicPr>
        <p:blipFill>
          <a:blip r:embed="rId7">
            <a:extLst>
              <a:ext uri="{28A0092B-C50C-407E-A947-70E740481C1C}">
                <a14:useLocalDpi xmlns:a14="http://schemas.microsoft.com/office/drawing/2010/main" val="0"/>
              </a:ext>
            </a:extLst>
          </a:blip>
          <a:srcRect/>
          <a:stretch>
            <a:fillRect/>
          </a:stretch>
        </p:blipFill>
        <p:spPr bwMode="auto">
          <a:xfrm>
            <a:off x="990600" y="63600"/>
            <a:ext cx="5181600" cy="1689001"/>
          </a:xfrm>
          <a:prstGeom prst="rect">
            <a:avLst/>
          </a:prstGeom>
          <a:noFill/>
          <a:ln>
            <a:noFill/>
          </a:ln>
        </p:spPr>
      </p:pic>
      <p:pic>
        <p:nvPicPr>
          <p:cNvPr id="27" name="Picture 26" descr="C:\Users\home\Desktop\logos\ori\png\logo-mdpi.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088600" y="1"/>
            <a:ext cx="3276600" cy="1752600"/>
          </a:xfrm>
          <a:prstGeom prst="rect">
            <a:avLst/>
          </a:prstGeom>
          <a:noFill/>
          <a:ln>
            <a:noFill/>
          </a:ln>
        </p:spPr>
      </p:pic>
      <p:sp>
        <p:nvSpPr>
          <p:cNvPr id="3" name="Subtitle 2"/>
          <p:cNvSpPr>
            <a:spLocks noGrp="1"/>
          </p:cNvSpPr>
          <p:nvPr>
            <p:ph type="subTitle" idx="1"/>
          </p:nvPr>
        </p:nvSpPr>
        <p:spPr>
          <a:xfrm>
            <a:off x="-38100" y="1131337"/>
            <a:ext cx="27432000" cy="2602463"/>
          </a:xfrm>
        </p:spPr>
        <p:txBody>
          <a:bodyPr>
            <a:noAutofit/>
          </a:bodyPr>
          <a:lstStyle/>
          <a:p>
            <a:r>
              <a:rPr lang="en-US" sz="5400" b="1" dirty="0" err="1">
                <a:solidFill>
                  <a:schemeClr val="tx1"/>
                </a:solidFill>
                <a:latin typeface="Palatino Linotype" panose="02040502050505030304" pitchFamily="18" charset="0"/>
                <a:cs typeface="Times New Roman" panose="02020603050405020304" pitchFamily="18" charset="0"/>
              </a:rPr>
              <a:t>IoT</a:t>
            </a:r>
            <a:r>
              <a:rPr lang="en-US" sz="5400" b="1" dirty="0">
                <a:solidFill>
                  <a:schemeClr val="tx1"/>
                </a:solidFill>
                <a:latin typeface="Palatino Linotype" panose="02040502050505030304" pitchFamily="18" charset="0"/>
                <a:cs typeface="Times New Roman" panose="02020603050405020304" pitchFamily="18" charset="0"/>
              </a:rPr>
              <a:t> Based Monitoring System for White Button Mushroom </a:t>
            </a:r>
            <a:r>
              <a:rPr lang="en-US" sz="5400" b="1" dirty="0" smtClean="0">
                <a:solidFill>
                  <a:schemeClr val="tx1"/>
                </a:solidFill>
                <a:latin typeface="Palatino Linotype" panose="02040502050505030304" pitchFamily="18" charset="0"/>
                <a:cs typeface="Times New Roman" panose="02020603050405020304" pitchFamily="18" charset="0"/>
              </a:rPr>
              <a:t>Farming</a:t>
            </a:r>
          </a:p>
          <a:p>
            <a:r>
              <a:rPr lang="en-US" sz="3200" dirty="0">
                <a:solidFill>
                  <a:schemeClr val="tx1"/>
                </a:solidFill>
                <a:latin typeface="Palatino Linotype" panose="02040502050505030304" pitchFamily="18" charset="0"/>
                <a:cs typeface="Times New Roman" panose="02020603050405020304" pitchFamily="18" charset="0"/>
              </a:rPr>
              <a:t>Arjun </a:t>
            </a:r>
            <a:r>
              <a:rPr lang="en-US" sz="3200" dirty="0" smtClean="0">
                <a:solidFill>
                  <a:schemeClr val="tx1"/>
                </a:solidFill>
                <a:latin typeface="Palatino Linotype" panose="02040502050505030304" pitchFamily="18" charset="0"/>
                <a:cs typeface="Times New Roman" panose="02020603050405020304" pitchFamily="18" charset="0"/>
              </a:rPr>
              <a:t>Subedi1, </a:t>
            </a:r>
            <a:r>
              <a:rPr lang="en-US" sz="3200" dirty="0" err="1">
                <a:solidFill>
                  <a:schemeClr val="tx1"/>
                </a:solidFill>
                <a:latin typeface="Palatino Linotype" panose="02040502050505030304" pitchFamily="18" charset="0"/>
                <a:cs typeface="Times New Roman" panose="02020603050405020304" pitchFamily="18" charset="0"/>
              </a:rPr>
              <a:t>Achyut</a:t>
            </a:r>
            <a:r>
              <a:rPr lang="en-US" sz="3200" dirty="0">
                <a:solidFill>
                  <a:schemeClr val="tx1"/>
                </a:solidFill>
                <a:latin typeface="Palatino Linotype" panose="02040502050505030304" pitchFamily="18" charset="0"/>
                <a:cs typeface="Times New Roman" panose="02020603050405020304" pitchFamily="18" charset="0"/>
              </a:rPr>
              <a:t> </a:t>
            </a:r>
            <a:r>
              <a:rPr lang="en-US" sz="3200" dirty="0" err="1">
                <a:solidFill>
                  <a:schemeClr val="tx1"/>
                </a:solidFill>
                <a:latin typeface="Palatino Linotype" panose="02040502050505030304" pitchFamily="18" charset="0"/>
                <a:cs typeface="Times New Roman" panose="02020603050405020304" pitchFamily="18" charset="0"/>
              </a:rPr>
              <a:t>Luitel</a:t>
            </a:r>
            <a:r>
              <a:rPr lang="en-US" sz="3200" dirty="0">
                <a:solidFill>
                  <a:schemeClr val="tx1"/>
                </a:solidFill>
                <a:latin typeface="Palatino Linotype" panose="02040502050505030304" pitchFamily="18" charset="0"/>
                <a:cs typeface="Times New Roman" panose="02020603050405020304" pitchFamily="18" charset="0"/>
              </a:rPr>
              <a:t> 1, Manisha </a:t>
            </a:r>
            <a:r>
              <a:rPr lang="en-US" sz="3200" dirty="0" err="1">
                <a:solidFill>
                  <a:schemeClr val="tx1"/>
                </a:solidFill>
                <a:latin typeface="Palatino Linotype" panose="02040502050505030304" pitchFamily="18" charset="0"/>
                <a:cs typeface="Times New Roman" panose="02020603050405020304" pitchFamily="18" charset="0"/>
              </a:rPr>
              <a:t>Baskota</a:t>
            </a:r>
            <a:r>
              <a:rPr lang="en-US" sz="3200" dirty="0">
                <a:solidFill>
                  <a:schemeClr val="tx1"/>
                </a:solidFill>
                <a:latin typeface="Palatino Linotype" panose="02040502050505030304" pitchFamily="18" charset="0"/>
                <a:cs typeface="Times New Roman" panose="02020603050405020304" pitchFamily="18" charset="0"/>
              </a:rPr>
              <a:t> 1 and Tri Dev Acharya 2, 3</a:t>
            </a:r>
            <a:r>
              <a:rPr lang="en-US" sz="3200" dirty="0" smtClean="0">
                <a:solidFill>
                  <a:schemeClr val="tx1"/>
                </a:solidFill>
                <a:latin typeface="Palatino Linotype" panose="02040502050505030304" pitchFamily="18" charset="0"/>
                <a:cs typeface="Times New Roman" panose="02020603050405020304" pitchFamily="18" charset="0"/>
              </a:rPr>
              <a:t>,*</a:t>
            </a:r>
          </a:p>
          <a:p>
            <a:r>
              <a:rPr lang="en-US" sz="2800" dirty="0" smtClean="0">
                <a:solidFill>
                  <a:schemeClr val="tx1"/>
                </a:solidFill>
                <a:latin typeface="Palatino Linotype" panose="02040502050505030304" pitchFamily="18" charset="0"/>
                <a:cs typeface="Times New Roman" panose="02020603050405020304" pitchFamily="18" charset="0"/>
              </a:rPr>
              <a:t>* Correspondence</a:t>
            </a:r>
            <a:r>
              <a:rPr lang="en-US" sz="2800" dirty="0">
                <a:solidFill>
                  <a:schemeClr val="tx1"/>
                </a:solidFill>
                <a:latin typeface="Palatino Linotype" panose="02040502050505030304" pitchFamily="18" charset="0"/>
                <a:cs typeface="Times New Roman" panose="02020603050405020304" pitchFamily="18" charset="0"/>
              </a:rPr>
              <a:t>: tridevacharya@kangwon.ac.kr; Tel.: +82-33-250-6232 (T.D.A.)</a:t>
            </a:r>
            <a:endParaRPr lang="en-US" sz="9600" b="1" dirty="0">
              <a:solidFill>
                <a:schemeClr val="tx1"/>
              </a:solidFill>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767046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1314</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Ashok Subedi</dc:creator>
  <cp:lastModifiedBy>Tri Dev Acharya</cp:lastModifiedBy>
  <cp:revision>29</cp:revision>
  <dcterms:created xsi:type="dcterms:W3CDTF">2006-08-16T00:00:00Z</dcterms:created>
  <dcterms:modified xsi:type="dcterms:W3CDTF">2019-10-23T18:44:04Z</dcterms:modified>
</cp:coreProperties>
</file>