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4" r:id="rId3"/>
    <p:sldId id="364" r:id="rId4"/>
    <p:sldId id="365" r:id="rId5"/>
    <p:sldId id="374" r:id="rId6"/>
    <p:sldId id="366" r:id="rId7"/>
    <p:sldId id="375" r:id="rId8"/>
    <p:sldId id="376" r:id="rId9"/>
    <p:sldId id="377" r:id="rId10"/>
    <p:sldId id="378" r:id="rId11"/>
    <p:sldId id="379" r:id="rId12"/>
    <p:sldId id="380" r:id="rId13"/>
    <p:sldId id="373" r:id="rId14"/>
    <p:sldId id="329" r:id="rId1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EE"/>
    <a:srgbClr val="E6E6E6"/>
    <a:srgbClr val="CC9900"/>
    <a:srgbClr val="0000CC"/>
    <a:srgbClr val="5F5F5F"/>
    <a:srgbClr val="00CCFF"/>
    <a:srgbClr val="FF0000"/>
    <a:srgbClr val="4D4D4D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765" autoAdjust="0"/>
  </p:normalViewPr>
  <p:slideViewPr>
    <p:cSldViewPr>
      <p:cViewPr varScale="1">
        <p:scale>
          <a:sx n="71" d="100"/>
          <a:sy n="71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839F5-C26D-4495-8E84-0563DD9738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B67B51-E39C-47C7-AD25-CD66AC92A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CA46CC-76A9-4837-821F-4C75E3BE7CF0}" type="datetimeFigureOut">
              <a:rPr lang="pt-BR"/>
              <a:pPr>
                <a:defRPr/>
              </a:pPr>
              <a:t>19/10/2019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0DBE6A-82FE-4099-8D3C-C854EC8B4A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0CF9E5-01F6-4B90-9CDD-81E3F930F4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D9C57C-F238-41AA-9289-52A86EF3A91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D8F22B8-84CB-4A89-A7D1-B25DEE750B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55B26D-504F-4356-BE78-1E37B64F6D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6046AA-51F7-4EEE-A7D4-FAF217216784}" type="datetimeFigureOut">
              <a:rPr lang="pt-BR"/>
              <a:pPr>
                <a:defRPr/>
              </a:pPr>
              <a:t>19/10/2019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1A1ED480-ED49-4E0A-BB9F-B5858B6915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D3238CE-3CFC-43E8-9302-3B06BCA89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0BBE0E-1719-458B-A202-920463FDF2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01EFD0-373F-416B-ACD9-623B702F1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BA83EA-CFE9-4A35-9CF8-CB06280149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:a16="http://schemas.microsoft.com/office/drawing/2014/main" id="{826C35DC-A5B8-4BEC-8A54-0DA8F58F9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>
            <a:extLst>
              <a:ext uri="{FF2B5EF4-FFF2-40B4-BE49-F238E27FC236}">
                <a16:creationId xmlns:a16="http://schemas.microsoft.com/office/drawing/2014/main" id="{6171A51E-2C1E-4BE9-8B69-0DB4477D75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:a16="http://schemas.microsoft.com/office/drawing/2014/main" id="{CF7EE64A-22F3-4B53-BAF0-B9F7965FA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DBA8F6-B59B-403B-956B-50132680E380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443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04472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0743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80972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34BE6CF0-43D1-4423-8748-5D3260895C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1C341047-E7B8-4D15-B842-2FA4CA4F39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57348" name="Espaço Reservado para Número de Slide 3">
            <a:extLst>
              <a:ext uri="{FF2B5EF4-FFF2-40B4-BE49-F238E27FC236}">
                <a16:creationId xmlns:a16="http://schemas.microsoft.com/office/drawing/2014/main" id="{F272346F-98C6-4820-83E2-E5886E12E57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74E5989-6FF8-4BC1-8CFC-FC8E44128CB6}" type="slidenum">
              <a:rPr lang="pt-BR" altLang="pt-BR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7471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4607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6387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2758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821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66578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0D4073-DDA9-44B5-82A4-C471ED993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D2FD903-8127-49CF-8A67-24003B924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665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DC5B845C-D5A7-40AC-9431-F2D19C400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SBFoton 2018 - OS-S-MON-06-04 - fujiwara@fem.unicamp.br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8270839-A907-4169-BC5B-75F16F09E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4672C-15D3-4E4C-8505-CDC776582A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368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117913C-82DE-4759-8126-212D29BD9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SBFoton 2018 - OS-S-MON-06-04 - fujiwara@fem.unicamp.br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9A80B19-E913-430D-91F5-53C2648AF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6B2C-6E0D-4EC2-BC10-BB94D508F7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9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18487" cy="868363"/>
          </a:xfrm>
          <a:noFill/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4352925"/>
          </a:xfrm>
          <a:noFill/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18711A9-A435-4234-9746-107A773AD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SBFoton 2018 - OS-S-MON-06-04 - fujiwara@fem.unicamp.br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CE7F4CD-563F-49DF-8D06-2D5456639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8F46C-9A94-438E-B2C2-4449F248C0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51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18487" cy="868363"/>
          </a:xfrm>
          <a:noFill/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371B0D7-5597-4FC1-99F9-C10418A39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SBFoton 2018 - OS-S-MON-06-04 - fujiwara@fem.unicamp.br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8C49E3E-9326-45F3-A1C8-A701993A3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36283-7233-4B0E-B099-5E33722AD7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706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8F8A3278-96DD-4939-A0DF-93D8F8583AD2}"/>
              </a:ext>
            </a:extLst>
          </p:cNvPr>
          <p:cNvSpPr/>
          <p:nvPr userDrawn="1"/>
        </p:nvSpPr>
        <p:spPr>
          <a:xfrm>
            <a:off x="0" y="6203386"/>
            <a:ext cx="9144000" cy="654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BC3B6EC-55D0-4C95-8DCB-BF7C8BF4171A}"/>
              </a:ext>
            </a:extLst>
          </p:cNvPr>
          <p:cNvSpPr/>
          <p:nvPr userDrawn="1"/>
        </p:nvSpPr>
        <p:spPr>
          <a:xfrm>
            <a:off x="0" y="0"/>
            <a:ext cx="9144000" cy="654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CE7D35-F67C-4611-9987-D49CCD45D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1848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Clique para </a:t>
            </a:r>
            <a:r>
              <a:rPr lang="en-US" altLang="pt-BR" dirty="0" err="1"/>
              <a:t>editar</a:t>
            </a:r>
            <a:r>
              <a:rPr lang="en-US" altLang="pt-BR" dirty="0"/>
              <a:t> o </a:t>
            </a:r>
            <a:r>
              <a:rPr lang="en-US" altLang="pt-BR" dirty="0" err="1"/>
              <a:t>estilo</a:t>
            </a:r>
            <a:r>
              <a:rPr lang="en-US" altLang="pt-BR" dirty="0"/>
              <a:t> do </a:t>
            </a:r>
            <a:r>
              <a:rPr lang="en-US" altLang="pt-BR" dirty="0" err="1"/>
              <a:t>título</a:t>
            </a:r>
            <a:r>
              <a:rPr lang="en-US" altLang="pt-BR" dirty="0"/>
              <a:t> </a:t>
            </a:r>
            <a:r>
              <a:rPr lang="en-US" altLang="pt-BR" dirty="0" err="1"/>
              <a:t>mestre</a:t>
            </a:r>
            <a:endParaRPr lang="en-US" altLang="pt-BR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A8A197-A9DD-4101-91DF-90A97E629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773238"/>
            <a:ext cx="8229600" cy="4352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Clique para </a:t>
            </a:r>
            <a:r>
              <a:rPr lang="en-US" altLang="pt-BR" dirty="0" err="1"/>
              <a:t>editar</a:t>
            </a:r>
            <a:r>
              <a:rPr lang="en-US" altLang="pt-BR" dirty="0"/>
              <a:t> </a:t>
            </a:r>
            <a:r>
              <a:rPr lang="en-US" altLang="pt-BR" dirty="0" err="1"/>
              <a:t>os</a:t>
            </a:r>
            <a:r>
              <a:rPr lang="en-US" altLang="pt-BR" dirty="0"/>
              <a:t> </a:t>
            </a:r>
            <a:r>
              <a:rPr lang="en-US" altLang="pt-BR" dirty="0" err="1"/>
              <a:t>estilos</a:t>
            </a:r>
            <a:r>
              <a:rPr lang="en-US" altLang="pt-BR" dirty="0"/>
              <a:t> do </a:t>
            </a:r>
            <a:r>
              <a:rPr lang="en-US" altLang="pt-BR" dirty="0" err="1"/>
              <a:t>texto</a:t>
            </a:r>
            <a:r>
              <a:rPr lang="en-US" altLang="pt-BR" dirty="0"/>
              <a:t> </a:t>
            </a:r>
            <a:r>
              <a:rPr lang="en-US" altLang="pt-BR" dirty="0" err="1"/>
              <a:t>mestre</a:t>
            </a:r>
            <a:endParaRPr lang="en-US" altLang="pt-BR" dirty="0"/>
          </a:p>
          <a:p>
            <a:pPr lvl="1"/>
            <a:r>
              <a:rPr lang="en-US" altLang="pt-BR" dirty="0"/>
              <a:t>Segundo </a:t>
            </a:r>
            <a:r>
              <a:rPr lang="en-US" altLang="pt-BR" dirty="0" err="1"/>
              <a:t>nível</a:t>
            </a:r>
            <a:endParaRPr lang="en-US" altLang="pt-BR" dirty="0"/>
          </a:p>
          <a:p>
            <a:pPr lvl="2"/>
            <a:r>
              <a:rPr lang="en-US" altLang="pt-BR" dirty="0" err="1"/>
              <a:t>Terceiro</a:t>
            </a:r>
            <a:r>
              <a:rPr lang="en-US" altLang="pt-BR" dirty="0"/>
              <a:t> </a:t>
            </a:r>
            <a:r>
              <a:rPr lang="en-US" altLang="pt-BR" dirty="0" err="1"/>
              <a:t>nível</a:t>
            </a:r>
            <a:endParaRPr lang="en-US" altLang="pt-BR" dirty="0"/>
          </a:p>
          <a:p>
            <a:pPr lvl="3"/>
            <a:r>
              <a:rPr lang="en-US" altLang="pt-BR" dirty="0"/>
              <a:t>Quarto </a:t>
            </a:r>
            <a:r>
              <a:rPr lang="en-US" altLang="pt-BR" dirty="0" err="1"/>
              <a:t>nível</a:t>
            </a:r>
            <a:endParaRPr lang="en-US" altLang="pt-BR" dirty="0"/>
          </a:p>
          <a:p>
            <a:pPr lvl="4"/>
            <a:r>
              <a:rPr lang="en-US" altLang="pt-BR" dirty="0"/>
              <a:t>Quinto </a:t>
            </a:r>
            <a:r>
              <a:rPr lang="en-US" altLang="pt-BR" dirty="0" err="1"/>
              <a:t>nível</a:t>
            </a:r>
            <a:endParaRPr lang="en-US" altLang="pt-BR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1F7B723-5B4F-4514-B2A6-101EE8558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381750"/>
            <a:ext cx="4321175" cy="28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altLang="pt-BR" dirty="0" err="1"/>
              <a:t>SBFoton</a:t>
            </a:r>
            <a:r>
              <a:rPr lang="pt-BR" altLang="pt-BR" dirty="0"/>
              <a:t> 2018 - OS-S-MON-06-04 - fujiwara@fem.unicamp.br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731BE128-8640-4D38-9FDE-447A48B7D5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9750" y="63452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C93B16F-813A-49AB-BC92-C5ED6C682D8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6106FB62-5FBA-4491-8A7F-643E88850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516" y="92542"/>
            <a:ext cx="486247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pt-BR" sz="1000" b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University of Campinas – UNICAMP, Laboratory of Photonic Materials and Devices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pt-BR" sz="1000" b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Fujiwara </a:t>
            </a:r>
            <a:r>
              <a:rPr lang="en-US" altLang="pt-BR" sz="1000" b="0" i="1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altLang="pt-BR" sz="1000" b="0" noProof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Design and Application of Optical Fiber Sensors for Force Myography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D2436D4-50DD-474E-B302-F562F954A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00" y="0"/>
            <a:ext cx="492471" cy="6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preform-deposition (S133)">
            <a:extLst>
              <a:ext uri="{FF2B5EF4-FFF2-40B4-BE49-F238E27FC236}">
                <a16:creationId xmlns:a16="http://schemas.microsoft.com/office/drawing/2014/main" id="{68C1E523-CEE1-4743-A26E-C694C6547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50" y="0"/>
            <a:ext cx="486046" cy="6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6A77D9D-C417-47FE-B71F-43B5077AEA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48" y="0"/>
            <a:ext cx="481327" cy="6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P006Dd">
            <a:extLst>
              <a:ext uri="{FF2B5EF4-FFF2-40B4-BE49-F238E27FC236}">
                <a16:creationId xmlns:a16="http://schemas.microsoft.com/office/drawing/2014/main" id="{B1EF975C-12AF-40C9-AD14-3FDB230457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94" y="0"/>
            <a:ext cx="879236" cy="6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P009-L5">
            <a:extLst>
              <a:ext uri="{FF2B5EF4-FFF2-40B4-BE49-F238E27FC236}">
                <a16:creationId xmlns:a16="http://schemas.microsoft.com/office/drawing/2014/main" id="{FD381A61-1C34-43EA-A10A-67A716E502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2895" y="0"/>
            <a:ext cx="252159" cy="6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954707-18A3-4B00-AF65-6FC6FBEF05C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8" y="78026"/>
            <a:ext cx="464251" cy="492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Clr>
          <a:schemeClr val="tx1">
            <a:lumMod val="75000"/>
            <a:lumOff val="25000"/>
          </a:schemeClr>
        </a:buClr>
        <a:buFont typeface="Calibri" panose="020F0502020204030204" pitchFamily="34" charset="0"/>
        <a:buChar char="●"/>
        <a:defRPr sz="20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chemeClr val="tx1">
            <a:lumMod val="75000"/>
            <a:lumOff val="25000"/>
          </a:schemeClr>
        </a:buClr>
        <a:buFont typeface="Calibri" panose="020F0502020204030204" pitchFamily="34" charset="0"/>
        <a:buChar char="●"/>
        <a:defRPr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200150" indent="-285750" algn="l" rtl="0" eaLnBrk="1" fontAlgn="base" hangingPunct="1">
        <a:spcBef>
          <a:spcPct val="20000"/>
        </a:spcBef>
        <a:spcAft>
          <a:spcPct val="50000"/>
        </a:spcAft>
        <a:buClr>
          <a:schemeClr val="tx1">
            <a:lumMod val="75000"/>
            <a:lumOff val="25000"/>
          </a:schemeClr>
        </a:buClr>
        <a:buFont typeface="Calibri" panose="020F0502020204030204" pitchFamily="34" charset="0"/>
        <a:buChar char="●"/>
        <a:defRPr sz="16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57350" indent="-285750" algn="l" rtl="0" eaLnBrk="1" fontAlgn="base" hangingPunct="1">
        <a:spcBef>
          <a:spcPct val="20000"/>
        </a:spcBef>
        <a:spcAft>
          <a:spcPct val="50000"/>
        </a:spcAft>
        <a:buClr>
          <a:schemeClr val="tx1">
            <a:lumMod val="75000"/>
            <a:lumOff val="25000"/>
          </a:schemeClr>
        </a:buClr>
        <a:buFont typeface="Calibri" panose="020F0502020204030204" pitchFamily="34" charset="0"/>
        <a:buChar char="●"/>
        <a:defRPr sz="14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00250" indent="-171450" algn="l" rtl="0" eaLnBrk="1" fontAlgn="base" hangingPunct="1">
        <a:spcBef>
          <a:spcPct val="20000"/>
        </a:spcBef>
        <a:spcAft>
          <a:spcPct val="50000"/>
        </a:spcAft>
        <a:buClr>
          <a:schemeClr val="tx1">
            <a:lumMod val="75000"/>
            <a:lumOff val="25000"/>
          </a:schemeClr>
        </a:buClr>
        <a:buFont typeface="Calibri" panose="020F0502020204030204" pitchFamily="34" charset="0"/>
        <a:buChar char="●"/>
        <a:defRPr sz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FFFF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FFFF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FFFF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FFFF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ítulo 1">
            <a:extLst>
              <a:ext uri="{FF2B5EF4-FFF2-40B4-BE49-F238E27FC236}">
                <a16:creationId xmlns:a16="http://schemas.microsoft.com/office/drawing/2014/main" id="{88525089-95C9-4CCF-81DE-0EF844C1FE6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0508" y="2516537"/>
            <a:ext cx="7772400" cy="1220792"/>
          </a:xfrm>
        </p:spPr>
        <p:txBody>
          <a:bodyPr/>
          <a:lstStyle/>
          <a:p>
            <a:r>
              <a:rPr lang="en-US" altLang="pt-BR" sz="2800" dirty="0">
                <a:solidFill>
                  <a:srgbClr val="002060"/>
                </a:solidFill>
              </a:rPr>
              <a:t>Dynamic Monitoring of Multi-Concentrated Silica Nanoparticles Colloidal Environment with Optical Fiber Sensor </a:t>
            </a:r>
            <a:endParaRPr lang="pt-BR" altLang="pt-BR" sz="2800" dirty="0">
              <a:solidFill>
                <a:srgbClr val="002060"/>
              </a:solidFill>
            </a:endParaRPr>
          </a:p>
        </p:txBody>
      </p:sp>
      <p:sp>
        <p:nvSpPr>
          <p:cNvPr id="4102" name="Subtítulo 2">
            <a:extLst>
              <a:ext uri="{FF2B5EF4-FFF2-40B4-BE49-F238E27FC236}">
                <a16:creationId xmlns:a16="http://schemas.microsoft.com/office/drawing/2014/main" id="{540DE3D0-24C5-444D-B3E4-ED5A50F01B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5571" y="4049002"/>
            <a:ext cx="8912857" cy="1867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indent="0" algn="ctr">
              <a:buNone/>
            </a:pPr>
            <a:br>
              <a:rPr lang="pt-BR" altLang="pt-BR" sz="1800" u="sng" dirty="0"/>
            </a:br>
            <a:r>
              <a:rPr lang="en-US" b="1" dirty="0"/>
              <a:t>Marco César Prado Soares</a:t>
            </a:r>
            <a:r>
              <a:rPr lang="en-US" dirty="0"/>
              <a:t>, Matheus Santos Rodrigues, </a:t>
            </a:r>
            <a:r>
              <a:rPr lang="en-US" dirty="0" err="1"/>
              <a:t>Egont</a:t>
            </a:r>
            <a:r>
              <a:rPr lang="en-US" dirty="0"/>
              <a:t> Alexandre Schenkel, </a:t>
            </a:r>
            <a:br>
              <a:rPr lang="en-US" dirty="0"/>
            </a:br>
            <a:r>
              <a:rPr lang="en-US" dirty="0"/>
              <a:t>Willian </a:t>
            </a:r>
            <a:r>
              <a:rPr lang="en-US" dirty="0" err="1"/>
              <a:t>Hideak</a:t>
            </a:r>
            <a:r>
              <a:rPr lang="en-US" dirty="0"/>
              <a:t> </a:t>
            </a:r>
            <a:r>
              <a:rPr lang="en-US" dirty="0" err="1"/>
              <a:t>Arita</a:t>
            </a:r>
            <a:r>
              <a:rPr lang="en-US" dirty="0"/>
              <a:t> Silva, Gabriel </a:t>
            </a:r>
            <a:r>
              <a:rPr lang="en-US" dirty="0" err="1"/>
              <a:t>Perli</a:t>
            </a:r>
            <a:r>
              <a:rPr lang="en-US" dirty="0"/>
              <a:t>, Matheus </a:t>
            </a:r>
            <a:r>
              <a:rPr lang="en-US" dirty="0" err="1"/>
              <a:t>Kauê</a:t>
            </a:r>
            <a:r>
              <a:rPr lang="en-US" dirty="0"/>
              <a:t> Gomes, Eric Fujiwara and  Carlos Kenichi Suzuki</a:t>
            </a:r>
            <a:endParaRPr lang="pt-BR" altLang="pt-BR" sz="1800" baseline="30000" dirty="0"/>
          </a:p>
          <a:p>
            <a:pPr marL="0" indent="0" algn="ctr">
              <a:buNone/>
            </a:pPr>
            <a:r>
              <a:rPr lang="en-US" b="1" dirty="0"/>
              <a:t>School of Mechanical Engineering</a:t>
            </a:r>
            <a:r>
              <a:rPr lang="pt-BR" altLang="pt-BR" sz="1800" b="1" dirty="0"/>
              <a:t>, </a:t>
            </a:r>
            <a:r>
              <a:rPr lang="pt-BR" altLang="pt-BR" sz="1800" b="1" dirty="0" err="1"/>
              <a:t>University</a:t>
            </a:r>
            <a:r>
              <a:rPr lang="pt-BR" altLang="pt-BR" sz="1800" b="1" dirty="0"/>
              <a:t> </a:t>
            </a:r>
            <a:r>
              <a:rPr lang="pt-BR" altLang="pt-BR" sz="1800" b="1" dirty="0" err="1"/>
              <a:t>of</a:t>
            </a:r>
            <a:r>
              <a:rPr lang="pt-BR" altLang="pt-BR" sz="1800" b="1" dirty="0"/>
              <a:t> Campinas, SP, </a:t>
            </a:r>
            <a:r>
              <a:rPr lang="pt-BR" altLang="pt-BR" sz="1800" b="1" dirty="0" err="1"/>
              <a:t>Brazil</a:t>
            </a:r>
            <a:endParaRPr lang="pt-BR" altLang="pt-BR" sz="1800" b="1" dirty="0"/>
          </a:p>
          <a:p>
            <a:pPr marL="0" indent="0" algn="ctr" eaLnBrk="1" hangingPunct="1">
              <a:buFontTx/>
              <a:buNone/>
            </a:pPr>
            <a:endParaRPr lang="pt-BR" altLang="pt-BR" sz="18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E06DBD-6C50-4F48-95D2-12ADD0B95AB2}"/>
              </a:ext>
            </a:extLst>
          </p:cNvPr>
          <p:cNvSpPr txBox="1"/>
          <p:nvPr/>
        </p:nvSpPr>
        <p:spPr>
          <a:xfrm>
            <a:off x="680508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E312656-E1F5-4CA4-9269-4C0725704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622"/>
            <a:ext cx="9144000" cy="160624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173D437-2426-4B5B-9682-F8842A27E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1C06C8E-6412-4287-8C9D-64B30460011F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E61502-A5F9-4EFB-8100-211F61CD1B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1" name="Espaço Reservado para Número de Slide 2">
            <a:extLst>
              <a:ext uri="{FF2B5EF4-FFF2-40B4-BE49-F238E27FC236}">
                <a16:creationId xmlns:a16="http://schemas.microsoft.com/office/drawing/2014/main" id="{AD6429E4-8860-48C3-9E54-29FA2259B435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ítulo 1">
            <a:extLst>
              <a:ext uri="{FF2B5EF4-FFF2-40B4-BE49-F238E27FC236}">
                <a16:creationId xmlns:a16="http://schemas.microsoft.com/office/drawing/2014/main" id="{255CE5CC-1250-42FF-B96A-58E3701D1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2756" y="762043"/>
            <a:ext cx="8218487" cy="868363"/>
          </a:xfrm>
        </p:spPr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3. </a:t>
            </a:r>
            <a:r>
              <a:rPr lang="en-US" altLang="pt-BR" dirty="0">
                <a:solidFill>
                  <a:srgbClr val="002060"/>
                </a:solidFill>
              </a:rPr>
              <a:t>Results and Discussion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10464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7B40C9BF-0FF3-41D3-8568-2C70253D2D8F}"/>
              </a:ext>
            </a:extLst>
          </p:cNvPr>
          <p:cNvSpPr txBox="1">
            <a:spLocks/>
          </p:cNvSpPr>
          <p:nvPr/>
        </p:nvSpPr>
        <p:spPr bwMode="auto">
          <a:xfrm>
            <a:off x="29976" y="1737384"/>
            <a:ext cx="9143999" cy="4208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/>
              <a:t>In all of the 73 days: no QELS detected on the clarified zone </a:t>
            </a:r>
            <a:r>
              <a:rPr lang="en-US" sz="2400" dirty="0"/>
              <a:t>(the hypothesis that the clarified is approximately free of particles is correct);</a:t>
            </a:r>
          </a:p>
          <a:p>
            <a:pPr>
              <a:defRPr/>
            </a:pPr>
            <a:r>
              <a:rPr lang="en-US" sz="2400" dirty="0"/>
              <a:t>Calibration curve was obtained: </a:t>
            </a:r>
            <a:r>
              <a:rPr lang="en-US" sz="2400" dirty="0" err="1"/>
              <a:t>Γ</a:t>
            </a:r>
            <a:r>
              <a:rPr lang="en-US" sz="2400" baseline="-25000" dirty="0" err="1"/>
              <a:t>m</a:t>
            </a:r>
            <a:r>
              <a:rPr lang="en-US" sz="2400" dirty="0"/>
              <a:t> for suspensions with known concentration of silica (</a:t>
            </a:r>
            <a:r>
              <a:rPr lang="en-US" sz="2400" dirty="0" err="1"/>
              <a:t>Γ</a:t>
            </a:r>
            <a:r>
              <a:rPr lang="en-US" sz="2400" baseline="-25000" dirty="0" err="1"/>
              <a:t>m</a:t>
            </a:r>
            <a:r>
              <a:rPr lang="en-US" sz="2400" dirty="0"/>
              <a:t> = 0.78288C + 0.10898, C in % m/m, R² = 0.95942) - </a:t>
            </a:r>
            <a:r>
              <a:rPr lang="en-US" sz="2400" b="1" dirty="0"/>
              <a:t>0.78288 x 10³ s</a:t>
            </a:r>
            <a:r>
              <a:rPr lang="en-US" sz="2400" b="1" baseline="30000" dirty="0"/>
              <a:t>-1</a:t>
            </a:r>
            <a:r>
              <a:rPr lang="en-US" sz="2400" b="1" dirty="0"/>
              <a:t> sensitivity</a:t>
            </a:r>
            <a:r>
              <a:rPr lang="en-US" sz="2400" dirty="0"/>
              <a:t>. </a:t>
            </a:r>
          </a:p>
          <a:p>
            <a:pPr>
              <a:defRPr/>
            </a:pPr>
            <a:r>
              <a:rPr lang="en-US" sz="2400" dirty="0"/>
              <a:t>The sensor probe was sequentially moved from Zone 1 to Zone 4 (concentration of 1.16%, estimated from Equation 3), in a first sequence of step disturbances, and then a second sequence was performed, from Zone 4 to Zone 1.</a:t>
            </a:r>
            <a:endParaRPr lang="en-US" altLang="pt-BR" sz="2400" kern="0" dirty="0"/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altLang="pt-BR" sz="2400" kern="0" dirty="0"/>
          </a:p>
          <a:p>
            <a:pPr lvl="2">
              <a:defRPr/>
            </a:pPr>
            <a:endParaRPr lang="en-US" altLang="pt-BR" sz="2000" kern="0" dirty="0"/>
          </a:p>
          <a:p>
            <a:pPr lvl="2">
              <a:defRPr/>
            </a:pPr>
            <a:endParaRPr lang="en-US" altLang="pt-BR" sz="2000" kern="0" dirty="0"/>
          </a:p>
          <a:p>
            <a:pPr marL="514350" lvl="1" indent="0">
              <a:buFont typeface="Wingdings" panose="05000000000000000000" pitchFamily="2" charset="2"/>
              <a:buNone/>
              <a:defRPr/>
            </a:pPr>
            <a:endParaRPr lang="en-US" altLang="pt-BR" sz="2400" kern="0" dirty="0"/>
          </a:p>
          <a:p>
            <a:pPr lvl="1">
              <a:defRPr/>
            </a:pPr>
            <a:endParaRPr lang="en-US" altLang="pt-BR" sz="2400" kern="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F2A077-F953-4B0C-8FF8-C7C38AEACBE4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60620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ítulo 1">
            <a:extLst>
              <a:ext uri="{FF2B5EF4-FFF2-40B4-BE49-F238E27FC236}">
                <a16:creationId xmlns:a16="http://schemas.microsoft.com/office/drawing/2014/main" id="{255CE5CC-1250-42FF-B96A-58E3701D1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2756" y="762043"/>
            <a:ext cx="8218487" cy="868363"/>
          </a:xfrm>
        </p:spPr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3. </a:t>
            </a:r>
            <a:r>
              <a:rPr lang="en-US" altLang="pt-BR" dirty="0">
                <a:solidFill>
                  <a:srgbClr val="002060"/>
                </a:solidFill>
              </a:rPr>
              <a:t>Results and Discussion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10464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7B40C9BF-0FF3-41D3-8568-2C70253D2D8F}"/>
              </a:ext>
            </a:extLst>
          </p:cNvPr>
          <p:cNvSpPr txBox="1">
            <a:spLocks/>
          </p:cNvSpPr>
          <p:nvPr/>
        </p:nvSpPr>
        <p:spPr bwMode="auto">
          <a:xfrm>
            <a:off x="6869268" y="1340767"/>
            <a:ext cx="2263832" cy="4755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just">
              <a:buAutoNum type="alphaUcParenBoth"/>
              <a:defRPr/>
            </a:pPr>
            <a:r>
              <a:rPr lang="en-US" sz="2400" dirty="0"/>
              <a:t>Calibration curve; </a:t>
            </a:r>
          </a:p>
          <a:p>
            <a:pPr marL="0" indent="0" algn="just">
              <a:buNone/>
              <a:defRPr/>
            </a:pPr>
            <a:r>
              <a:rPr lang="en-US" sz="2400" dirty="0"/>
              <a:t>(B) </a:t>
            </a:r>
            <a:r>
              <a:rPr lang="en-US" sz="2400" dirty="0" err="1"/>
              <a:t>Γ</a:t>
            </a:r>
            <a:r>
              <a:rPr lang="en-US" sz="2400" baseline="-25000" dirty="0" err="1"/>
              <a:t>m</a:t>
            </a:r>
            <a:r>
              <a:rPr lang="en-US" sz="2400" dirty="0"/>
              <a:t> and concentrations; </a:t>
            </a:r>
          </a:p>
          <a:p>
            <a:pPr marL="0" indent="0" algn="just">
              <a:buNone/>
              <a:defRPr/>
            </a:pPr>
            <a:r>
              <a:rPr lang="en-US" sz="2400" dirty="0"/>
              <a:t>(C) standard deviations in each zone.</a:t>
            </a:r>
            <a:endParaRPr lang="en-US" altLang="pt-BR" sz="3200" kern="0" dirty="0"/>
          </a:p>
          <a:p>
            <a:pPr algn="just">
              <a:defRPr/>
            </a:pPr>
            <a:endParaRPr lang="en-US" altLang="pt-BR" sz="2400" kern="0" dirty="0"/>
          </a:p>
          <a:p>
            <a:pPr marL="514350" lvl="1" indent="0" algn="just">
              <a:buFont typeface="Wingdings" panose="05000000000000000000" pitchFamily="2" charset="2"/>
              <a:buNone/>
              <a:defRPr/>
            </a:pPr>
            <a:endParaRPr lang="en-US" altLang="pt-BR" sz="2400" kern="0" dirty="0"/>
          </a:p>
          <a:p>
            <a:pPr lvl="1" algn="just">
              <a:defRPr/>
            </a:pPr>
            <a:endParaRPr lang="en-US" altLang="pt-BR" sz="2400" kern="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F2A077-F953-4B0C-8FF8-C7C38AEACBE4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AF3DCE-2DD0-498F-A3B7-7939A9DA6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0" y="1340767"/>
            <a:ext cx="6840750" cy="48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8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ítulo 1">
            <a:extLst>
              <a:ext uri="{FF2B5EF4-FFF2-40B4-BE49-F238E27FC236}">
                <a16:creationId xmlns:a16="http://schemas.microsoft.com/office/drawing/2014/main" id="{255CE5CC-1250-42FF-B96A-58E3701D1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2756" y="539552"/>
            <a:ext cx="8218487" cy="868363"/>
          </a:xfrm>
        </p:spPr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3. </a:t>
            </a:r>
            <a:r>
              <a:rPr lang="en-US" altLang="pt-BR" dirty="0">
                <a:solidFill>
                  <a:srgbClr val="002060"/>
                </a:solidFill>
              </a:rPr>
              <a:t>Results and Discussion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10464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7B40C9BF-0FF3-41D3-8568-2C70253D2D8F}"/>
              </a:ext>
            </a:extLst>
          </p:cNvPr>
          <p:cNvSpPr txBox="1">
            <a:spLocks/>
          </p:cNvSpPr>
          <p:nvPr/>
        </p:nvSpPr>
        <p:spPr bwMode="auto">
          <a:xfrm>
            <a:off x="1" y="1268760"/>
            <a:ext cx="9144000" cy="48701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Same tendencies between </a:t>
            </a:r>
            <a:r>
              <a:rPr lang="en-US" sz="2400" dirty="0" err="1"/>
              <a:t>Γ</a:t>
            </a:r>
            <a:r>
              <a:rPr lang="en-US" sz="2400" baseline="-25000" dirty="0" err="1"/>
              <a:t>m</a:t>
            </a:r>
            <a:r>
              <a:rPr lang="en-US" sz="2400" dirty="0"/>
              <a:t> and σ with similar behaviors for both sequences;</a:t>
            </a:r>
          </a:p>
          <a:p>
            <a:pPr>
              <a:defRPr/>
            </a:pPr>
            <a:r>
              <a:rPr lang="en-US" sz="2400" dirty="0"/>
              <a:t>Small modifications of the average signal when the probe is moved from one zone to another, what is probably caused by </a:t>
            </a:r>
            <a:r>
              <a:rPr lang="en-US" sz="2400" b="1" dirty="0"/>
              <a:t>fiber </a:t>
            </a:r>
            <a:r>
              <a:rPr lang="en-US" sz="2400" b="1" dirty="0" err="1"/>
              <a:t>macrocurvature</a:t>
            </a:r>
            <a:r>
              <a:rPr lang="en-US" sz="2400" b="1" dirty="0"/>
              <a:t> losses</a:t>
            </a:r>
            <a:r>
              <a:rPr lang="en-US" sz="2400" dirty="0"/>
              <a:t>; </a:t>
            </a:r>
          </a:p>
          <a:p>
            <a:pPr>
              <a:defRPr/>
            </a:pPr>
            <a:r>
              <a:rPr lang="en-US" sz="2400" b="1" dirty="0"/>
              <a:t>Lowest and highest signal-to-noise ratios (SNRs)  </a:t>
            </a:r>
            <a:r>
              <a:rPr lang="en-US" sz="2400" dirty="0"/>
              <a:t>evaluated as μ²/σ², where μ is the average signal: </a:t>
            </a:r>
            <a:r>
              <a:rPr lang="en-US" sz="2400" b="1" dirty="0"/>
              <a:t>2.604 x 10</a:t>
            </a:r>
            <a:r>
              <a:rPr lang="en-US" sz="2400" b="1" baseline="30000" dirty="0"/>
              <a:t>4</a:t>
            </a:r>
            <a:r>
              <a:rPr lang="en-US" sz="2400" b="1" dirty="0"/>
              <a:t> (Zone 4, second sequence) and 2.869 x 10</a:t>
            </a:r>
            <a:r>
              <a:rPr lang="en-US" sz="2400" b="1" baseline="30000" dirty="0"/>
              <a:t>5 </a:t>
            </a:r>
            <a:r>
              <a:rPr lang="en-US" sz="2400" b="1" dirty="0"/>
              <a:t>(Zone 1, first sequence)</a:t>
            </a:r>
            <a:r>
              <a:rPr lang="en-US" sz="2400" dirty="0"/>
              <a:t>, respectively;</a:t>
            </a:r>
          </a:p>
          <a:p>
            <a:pPr>
              <a:defRPr/>
            </a:pPr>
            <a:r>
              <a:rPr lang="en-US" sz="2400" b="1" dirty="0"/>
              <a:t>The measured concentrations were substantially inferior to the traditional sedimentation model</a:t>
            </a:r>
            <a:r>
              <a:rPr lang="en-US" sz="2400" dirty="0"/>
              <a:t>: the particles are not all concentrated in a same zone, but distributed between them.</a:t>
            </a:r>
            <a:endParaRPr lang="en-US" altLang="pt-BR" sz="2400" kern="0" dirty="0"/>
          </a:p>
          <a:p>
            <a:pPr lvl="2">
              <a:defRPr/>
            </a:pPr>
            <a:endParaRPr lang="en-US" altLang="pt-BR" sz="2400" kern="0" dirty="0"/>
          </a:p>
          <a:p>
            <a:pPr marL="514350" lvl="1" indent="0">
              <a:buFont typeface="Wingdings" panose="05000000000000000000" pitchFamily="2" charset="2"/>
              <a:buNone/>
              <a:defRPr/>
            </a:pPr>
            <a:endParaRPr lang="en-US" altLang="pt-BR" sz="2800" kern="0" dirty="0"/>
          </a:p>
          <a:p>
            <a:pPr lvl="1">
              <a:defRPr/>
            </a:pPr>
            <a:endParaRPr lang="en-US" altLang="pt-BR" sz="2800" kern="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F2A077-F953-4B0C-8FF8-C7C38AEACBE4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28019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ítulo 1">
            <a:extLst>
              <a:ext uri="{FF2B5EF4-FFF2-40B4-BE49-F238E27FC236}">
                <a16:creationId xmlns:a16="http://schemas.microsoft.com/office/drawing/2014/main" id="{255CE5CC-1250-42FF-B96A-58E3701D1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4. </a:t>
            </a:r>
            <a:r>
              <a:rPr lang="en-US" altLang="pt-BR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10464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7B40C9BF-0FF3-41D3-8568-2C70253D2D8F}"/>
              </a:ext>
            </a:extLst>
          </p:cNvPr>
          <p:cNvSpPr txBox="1">
            <a:spLocks/>
          </p:cNvSpPr>
          <p:nvPr/>
        </p:nvSpPr>
        <p:spPr bwMode="auto">
          <a:xfrm>
            <a:off x="0" y="1625404"/>
            <a:ext cx="9144000" cy="43204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en-US" dirty="0"/>
              <a:t>It was shown how a simple optical fiber sensor can be used for the monitoring of a multi-concentrated colloidal system</a:t>
            </a:r>
            <a:r>
              <a:rPr lang="en-US" sz="1800" dirty="0"/>
              <a:t>;</a:t>
            </a:r>
          </a:p>
          <a:p>
            <a:pPr algn="just">
              <a:defRPr/>
            </a:pPr>
            <a:r>
              <a:rPr lang="en-US" altLang="pt-BR" sz="1800" kern="0" dirty="0"/>
              <a:t>An </a:t>
            </a:r>
            <a:r>
              <a:rPr lang="en-US" dirty="0"/>
              <a:t>environment comprised of different sedimentation zones, suitable for the simulation of concentration step disturbances was created;</a:t>
            </a:r>
          </a:p>
          <a:p>
            <a:pPr algn="just">
              <a:defRPr/>
            </a:pPr>
            <a:r>
              <a:rPr lang="en-US" dirty="0"/>
              <a:t>The </a:t>
            </a:r>
            <a:r>
              <a:rPr lang="en-US" b="1" dirty="0"/>
              <a:t>method has showed itself reliable for the monitoring of such environ</a:t>
            </a:r>
            <a:r>
              <a:rPr lang="en-US" dirty="0"/>
              <a:t>ment, providing </a:t>
            </a:r>
            <a:r>
              <a:rPr lang="en-US" b="1" dirty="0"/>
              <a:t>data that can be interpreted both in terms of data dispersion or of the decay rate of the autocorrelation function</a:t>
            </a:r>
            <a:r>
              <a:rPr lang="en-US" dirty="0"/>
              <a:t>, allowing the evaluation of the concentration;</a:t>
            </a:r>
          </a:p>
          <a:p>
            <a:pPr algn="just">
              <a:defRPr/>
            </a:pPr>
            <a:r>
              <a:rPr lang="en-US" dirty="0"/>
              <a:t>The information collected with the system show that </a:t>
            </a:r>
            <a:r>
              <a:rPr lang="en-US" b="1" dirty="0"/>
              <a:t>the real concentration values are very different from the ones estimated by the simple sedimentation models traditionally applied</a:t>
            </a:r>
            <a:r>
              <a:rPr lang="en-US" dirty="0"/>
              <a:t>.</a:t>
            </a:r>
            <a:endParaRPr lang="en-US" altLang="pt-BR" sz="1800" kern="0" dirty="0"/>
          </a:p>
          <a:p>
            <a:pPr marL="514350" lvl="1" indent="0" algn="just">
              <a:buFont typeface="Wingdings" panose="05000000000000000000" pitchFamily="2" charset="2"/>
              <a:buNone/>
              <a:defRPr/>
            </a:pPr>
            <a:endParaRPr lang="en-US" altLang="pt-BR" sz="2000" kern="0" dirty="0"/>
          </a:p>
          <a:p>
            <a:pPr lvl="1" algn="just">
              <a:defRPr/>
            </a:pPr>
            <a:endParaRPr lang="en-US" altLang="pt-BR" sz="2000" kern="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F320861-66B5-4897-BA0B-0091D109457A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81846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Subtítulo 2">
            <a:extLst>
              <a:ext uri="{FF2B5EF4-FFF2-40B4-BE49-F238E27FC236}">
                <a16:creationId xmlns:a16="http://schemas.microsoft.com/office/drawing/2014/main" id="{3941D183-711F-422E-8439-EEFC0B95500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00090" y="1985748"/>
            <a:ext cx="6400800" cy="815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pt-BR" sz="2800" b="1" dirty="0"/>
              <a:t>Thank you for your attention!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F64141C-2379-40FC-A628-6B288C12256E}"/>
              </a:ext>
            </a:extLst>
          </p:cNvPr>
          <p:cNvSpPr txBox="1"/>
          <p:nvPr/>
        </p:nvSpPr>
        <p:spPr>
          <a:xfrm>
            <a:off x="-12293" y="4179922"/>
            <a:ext cx="8384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FAPESP Grant 2017/20445-8</a:t>
            </a:r>
          </a:p>
        </p:txBody>
      </p:sp>
      <p:grpSp>
        <p:nvGrpSpPr>
          <p:cNvPr id="20" name="Group 968">
            <a:extLst>
              <a:ext uri="{FF2B5EF4-FFF2-40B4-BE49-F238E27FC236}">
                <a16:creationId xmlns:a16="http://schemas.microsoft.com/office/drawing/2014/main" id="{005462B9-5C25-4B2C-AC34-9F560E48EBE1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4768286"/>
            <a:ext cx="5325072" cy="1267242"/>
            <a:chOff x="159" y="21318"/>
            <a:chExt cx="3432" cy="766"/>
          </a:xfrm>
        </p:grpSpPr>
        <p:pic>
          <p:nvPicPr>
            <p:cNvPr id="21" name="Picture 26" descr="CAPES">
              <a:extLst>
                <a:ext uri="{FF2B5EF4-FFF2-40B4-BE49-F238E27FC236}">
                  <a16:creationId xmlns:a16="http://schemas.microsoft.com/office/drawing/2014/main" id="{4846E6EA-C0EF-45F7-B94A-75803A152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1318"/>
              <a:ext cx="900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7" descr="CNPq">
              <a:extLst>
                <a:ext uri="{FF2B5EF4-FFF2-40B4-BE49-F238E27FC236}">
                  <a16:creationId xmlns:a16="http://schemas.microsoft.com/office/drawing/2014/main" id="{0316C15D-804E-4E5F-A092-AC5AF7C64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" y="21583"/>
              <a:ext cx="1203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8" descr="FAPESP">
              <a:extLst>
                <a:ext uri="{FF2B5EF4-FFF2-40B4-BE49-F238E27FC236}">
                  <a16:creationId xmlns:a16="http://schemas.microsoft.com/office/drawing/2014/main" id="{ECB0DBA8-6857-4D4D-BD67-C79A05C44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21658"/>
              <a:ext cx="1203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ítulo 1">
            <a:extLst>
              <a:ext uri="{FF2B5EF4-FFF2-40B4-BE49-F238E27FC236}">
                <a16:creationId xmlns:a16="http://schemas.microsoft.com/office/drawing/2014/main" id="{636603D6-4237-48CC-AA94-7CDAEEA87948}"/>
              </a:ext>
            </a:extLst>
          </p:cNvPr>
          <p:cNvSpPr txBox="1">
            <a:spLocks/>
          </p:cNvSpPr>
          <p:nvPr/>
        </p:nvSpPr>
        <p:spPr>
          <a:xfrm>
            <a:off x="6019234" y="2479151"/>
            <a:ext cx="2952328" cy="745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6670AA01-48C5-478C-9E3B-38017750282D}"/>
              </a:ext>
            </a:extLst>
          </p:cNvPr>
          <p:cNvSpPr txBox="1">
            <a:spLocks/>
          </p:cNvSpPr>
          <p:nvPr/>
        </p:nvSpPr>
        <p:spPr>
          <a:xfrm>
            <a:off x="5245912" y="3055915"/>
            <a:ext cx="3844748" cy="745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chemeClr val="tx2"/>
                </a:solidFill>
              </a:rPr>
              <a:t>marcosoares.feq@gmail.com</a:t>
            </a:r>
          </a:p>
          <a:p>
            <a:pPr>
              <a:defRPr/>
            </a:pPr>
            <a:r>
              <a:rPr lang="en-US" sz="2000" i="1" dirty="0">
                <a:solidFill>
                  <a:schemeClr val="tx2"/>
                </a:solidFill>
              </a:rPr>
              <a:t>fujiwara@fem.unicamp.br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41F6707-0C0B-471C-9AA0-EBC3D8DA4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303" y="812843"/>
            <a:ext cx="1170374" cy="1194422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FAED99B1-4E14-46F4-AC23-982976588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EB175435-E791-4D58-BBB8-6006B36A219D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A09F0008-44CC-4428-80D0-4A65A7E56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32" name="Espaço Reservado para Número de Slide 2">
            <a:extLst>
              <a:ext uri="{FF2B5EF4-FFF2-40B4-BE49-F238E27FC236}">
                <a16:creationId xmlns:a16="http://schemas.microsoft.com/office/drawing/2014/main" id="{6C731B91-0EAC-4755-872F-DDDC2EC39245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AD36332-4AA0-468F-8EA8-FA2C5F3A4A41}"/>
              </a:ext>
            </a:extLst>
          </p:cNvPr>
          <p:cNvSpPr txBox="1"/>
          <p:nvPr/>
        </p:nvSpPr>
        <p:spPr>
          <a:xfrm>
            <a:off x="680508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ítulo 1">
            <a:extLst>
              <a:ext uri="{FF2B5EF4-FFF2-40B4-BE49-F238E27FC236}">
                <a16:creationId xmlns:a16="http://schemas.microsoft.com/office/drawing/2014/main" id="{255CE5CC-1250-42FF-B96A-58E3701D1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1. </a:t>
            </a:r>
            <a:r>
              <a:rPr lang="en-US" altLang="pt-BR" dirty="0">
                <a:solidFill>
                  <a:srgbClr val="002060"/>
                </a:solidFill>
              </a:rPr>
              <a:t>Introduction – Colloidal Suspensions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10464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BEE374-4813-481E-8B0B-E9DFB4B15A73}"/>
              </a:ext>
            </a:extLst>
          </p:cNvPr>
          <p:cNvSpPr txBox="1"/>
          <p:nvPr/>
        </p:nvSpPr>
        <p:spPr>
          <a:xfrm>
            <a:off x="680508" y="44624"/>
            <a:ext cx="5872120" cy="5386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900" dirty="0"/>
              <a:t>Soares </a:t>
            </a:r>
            <a:r>
              <a:rPr lang="pt-BR" sz="900" i="1" dirty="0"/>
              <a:t>et al.</a:t>
            </a:r>
            <a:r>
              <a:rPr lang="pt-BR" sz="900" dirty="0"/>
              <a:t>, </a:t>
            </a:r>
            <a:r>
              <a:rPr lang="en-US" sz="900" dirty="0"/>
              <a:t>Use of Optical Fiber Sensor for Monitoring the Degradation of Ac-</a:t>
            </a:r>
            <a:r>
              <a:rPr lang="en-US" sz="900" dirty="0" err="1"/>
              <a:t>Dex</a:t>
            </a:r>
            <a:r>
              <a:rPr lang="en-US" sz="900" dirty="0"/>
              <a:t> Biopolymeric Nanoparticles</a:t>
            </a:r>
            <a:endParaRPr lang="pt-BR" sz="9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401795D-6D92-4681-B80A-971D386B1290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836272EE-C351-4DBC-9A92-6795403A84CF}"/>
              </a:ext>
            </a:extLst>
          </p:cNvPr>
          <p:cNvSpPr txBox="1">
            <a:spLocks/>
          </p:cNvSpPr>
          <p:nvPr/>
        </p:nvSpPr>
        <p:spPr bwMode="auto">
          <a:xfrm>
            <a:off x="395536" y="1556792"/>
            <a:ext cx="8229600" cy="42838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altLang="pt-BR" b="1" kern="0"/>
          </a:p>
          <a:p>
            <a:pPr marL="0" indent="0">
              <a:buFontTx/>
              <a:buNone/>
              <a:defRPr/>
            </a:pPr>
            <a:endParaRPr lang="en-US" altLang="pt-BR" sz="1100" kern="0"/>
          </a:p>
          <a:p>
            <a:pPr lvl="1">
              <a:defRPr/>
            </a:pPr>
            <a:r>
              <a:rPr lang="en-US" altLang="pt-BR" kern="0"/>
              <a:t>Metal: </a:t>
            </a:r>
          </a:p>
          <a:p>
            <a:pPr lvl="2">
              <a:defRPr/>
            </a:pPr>
            <a:r>
              <a:rPr lang="en-US" altLang="pt-BR" sz="1800" kern="0"/>
              <a:t>Cu, Al, Ag, Fe;</a:t>
            </a:r>
          </a:p>
          <a:p>
            <a:pPr lvl="1">
              <a:defRPr/>
            </a:pPr>
            <a:r>
              <a:rPr lang="en-US" altLang="pt-BR" kern="0"/>
              <a:t>Ceramics and non-metallic solids:</a:t>
            </a:r>
          </a:p>
          <a:p>
            <a:pPr lvl="2">
              <a:defRPr/>
            </a:pPr>
            <a:r>
              <a:rPr lang="pt-BR" sz="1800" kern="0"/>
              <a:t>Al</a:t>
            </a:r>
            <a:r>
              <a:rPr lang="pt-BR" sz="1800" kern="0" baseline="-25000"/>
              <a:t>2</a:t>
            </a:r>
            <a:r>
              <a:rPr lang="pt-BR" sz="1800" kern="0"/>
              <a:t>O</a:t>
            </a:r>
            <a:r>
              <a:rPr lang="pt-BR" sz="1800" kern="0" baseline="-25000"/>
              <a:t>3</a:t>
            </a:r>
            <a:r>
              <a:rPr lang="en-US" altLang="pt-BR" sz="1800" kern="0"/>
              <a:t>, CuO, SiO</a:t>
            </a:r>
            <a:r>
              <a:rPr lang="pt-BR" sz="1800" kern="0" baseline="-25000"/>
              <a:t>2</a:t>
            </a:r>
            <a:r>
              <a:rPr lang="en-US" altLang="pt-BR" sz="1800" kern="0"/>
              <a:t>, Si;</a:t>
            </a:r>
          </a:p>
          <a:p>
            <a:pPr lvl="1">
              <a:defRPr/>
            </a:pPr>
            <a:r>
              <a:rPr lang="en-US" altLang="pt-BR" kern="0"/>
              <a:t>Biomolecules;</a:t>
            </a:r>
          </a:p>
          <a:p>
            <a:pPr lvl="1">
              <a:defRPr/>
            </a:pPr>
            <a:r>
              <a:rPr lang="pt-BR" kern="0"/>
              <a:t>Polymeric particles.</a:t>
            </a:r>
            <a:endParaRPr lang="en-US" altLang="pt-BR" kern="0"/>
          </a:p>
          <a:p>
            <a:pPr marL="0" indent="0">
              <a:buFontTx/>
              <a:buNone/>
              <a:defRPr/>
            </a:pPr>
            <a:endParaRPr lang="en-US" altLang="pt-BR" sz="1800" kern="0"/>
          </a:p>
          <a:p>
            <a:pPr marL="0" indent="0">
              <a:buFontTx/>
              <a:buNone/>
              <a:defRPr/>
            </a:pPr>
            <a:endParaRPr lang="en-US" altLang="pt-BR" sz="1400" b="1" kern="0"/>
          </a:p>
          <a:p>
            <a:pPr marL="0" indent="0">
              <a:buFontTx/>
              <a:buNone/>
              <a:defRPr/>
            </a:pPr>
            <a:r>
              <a:rPr lang="en-US" altLang="pt-BR" sz="1800" b="1" kern="0"/>
              <a:t>	</a:t>
            </a:r>
          </a:p>
          <a:p>
            <a:pPr lvl="1">
              <a:defRPr/>
            </a:pPr>
            <a:r>
              <a:rPr lang="en-US" altLang="pt-BR" kern="0"/>
              <a:t>Water;</a:t>
            </a:r>
          </a:p>
          <a:p>
            <a:pPr lvl="1">
              <a:defRPr/>
            </a:pPr>
            <a:r>
              <a:rPr lang="en-US" altLang="pt-BR" kern="0"/>
              <a:t>Engine Oil;</a:t>
            </a:r>
          </a:p>
          <a:p>
            <a:pPr lvl="1">
              <a:defRPr/>
            </a:pPr>
            <a:r>
              <a:rPr lang="en-US" altLang="pt-BR" kern="0"/>
              <a:t>Organic solvents.</a:t>
            </a:r>
          </a:p>
          <a:p>
            <a:pPr lvl="1">
              <a:defRPr/>
            </a:pPr>
            <a:endParaRPr lang="en-US" altLang="pt-BR" kern="0"/>
          </a:p>
          <a:p>
            <a:pPr marL="0" indent="0">
              <a:buFontTx/>
              <a:buNone/>
              <a:defRPr/>
            </a:pPr>
            <a:endParaRPr lang="en-US" altLang="pt-BR" b="1" kern="0" dirty="0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6B526E06-9530-4CDA-919D-B42DDC58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805264"/>
            <a:ext cx="3240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pt-BR" sz="1000" dirty="0"/>
              <a:t>Li </a:t>
            </a:r>
            <a:r>
              <a:rPr lang="en-US" altLang="pt-BR" sz="1000" i="1" dirty="0"/>
              <a:t>et al., </a:t>
            </a:r>
            <a:r>
              <a:rPr lang="en-US" altLang="pt-BR" sz="1000" dirty="0"/>
              <a:t>2008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10014334-CC69-48E4-B74E-85FF0B3FE2C8}"/>
              </a:ext>
            </a:extLst>
          </p:cNvPr>
          <p:cNvSpPr/>
          <p:nvPr/>
        </p:nvSpPr>
        <p:spPr>
          <a:xfrm>
            <a:off x="468313" y="1786468"/>
            <a:ext cx="8118723" cy="5746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Dispersed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phase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+           </a:t>
            </a:r>
            <a:r>
              <a:rPr lang="pt-BR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Base fluids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10464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7BA84AD-AE32-4554-BD7D-B2A5BB85C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552" y="1835810"/>
            <a:ext cx="4896544" cy="3512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algn="just"/>
            <a:r>
              <a:rPr lang="en-US" altLang="pt-BR" sz="2400" kern="0"/>
              <a:t>Evaluation of particles size, morphology and concentration by laboratory techniques, such as:</a:t>
            </a:r>
          </a:p>
          <a:p>
            <a:pPr lvl="2" algn="just"/>
            <a:r>
              <a:rPr lang="en-US" altLang="pt-BR" sz="2000" kern="0"/>
              <a:t>Transmission Electron Microscopy (TEM);</a:t>
            </a:r>
          </a:p>
          <a:p>
            <a:pPr lvl="2" algn="just"/>
            <a:r>
              <a:rPr lang="en-US" altLang="pt-BR" sz="2000" kern="0"/>
              <a:t>Scanning Electronic Microscopy (SEM);</a:t>
            </a:r>
          </a:p>
          <a:p>
            <a:pPr lvl="2" algn="just"/>
            <a:r>
              <a:rPr lang="en-US" altLang="pt-BR" sz="2000" kern="0"/>
              <a:t>Zeta potential measurements.</a:t>
            </a:r>
          </a:p>
          <a:p>
            <a:pPr marL="914400" lvl="2" indent="0">
              <a:buFont typeface="Calibri" panose="020F0502020204030204" pitchFamily="34" charset="0"/>
              <a:buNone/>
            </a:pPr>
            <a:endParaRPr lang="en-US" altLang="pt-BR" sz="2000" kern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5C5C6F44-2585-4A37-9947-3BAA4B26A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21848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kern="0" dirty="0">
                <a:solidFill>
                  <a:srgbClr val="002060"/>
                </a:solidFill>
              </a:rPr>
              <a:t>1. </a:t>
            </a:r>
            <a:r>
              <a:rPr lang="en-US" altLang="pt-BR" kern="0" dirty="0">
                <a:solidFill>
                  <a:srgbClr val="002060"/>
                </a:solidFill>
              </a:rPr>
              <a:t>Introduction – Traditional Approaches for Colloidal Characterization</a:t>
            </a:r>
          </a:p>
        </p:txBody>
      </p:sp>
      <p:sp>
        <p:nvSpPr>
          <p:cNvPr id="18" name="Chave Direita 17">
            <a:extLst>
              <a:ext uri="{FF2B5EF4-FFF2-40B4-BE49-F238E27FC236}">
                <a16:creationId xmlns:a16="http://schemas.microsoft.com/office/drawing/2014/main" id="{02C16EFF-D689-4155-B2A6-E831ADE50A82}"/>
              </a:ext>
            </a:extLst>
          </p:cNvPr>
          <p:cNvSpPr/>
          <p:nvPr/>
        </p:nvSpPr>
        <p:spPr>
          <a:xfrm>
            <a:off x="4210797" y="3451588"/>
            <a:ext cx="752886" cy="215747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DB9EE1B-01B6-4739-AD0A-E374CAC57979}"/>
              </a:ext>
            </a:extLst>
          </p:cNvPr>
          <p:cNvSpPr/>
          <p:nvPr/>
        </p:nvSpPr>
        <p:spPr>
          <a:xfrm>
            <a:off x="4061864" y="3485912"/>
            <a:ext cx="3250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pt-BR" dirty="0"/>
              <a:t>Expensive and time consuming;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pt-B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pt-BR" dirty="0"/>
              <a:t>Sample preparation;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pt-B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pt-BR" dirty="0"/>
              <a:t>Difficulties in calibration.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altLang="pt-BR" dirty="0"/>
          </a:p>
        </p:txBody>
      </p:sp>
      <p:pic>
        <p:nvPicPr>
          <p:cNvPr id="20" name="Picture 2" descr="Resultado de imagem para tem">
            <a:extLst>
              <a:ext uri="{FF2B5EF4-FFF2-40B4-BE49-F238E27FC236}">
                <a16:creationId xmlns:a16="http://schemas.microsoft.com/office/drawing/2014/main" id="{5BCC2106-FD84-4251-921D-DB2CB9B68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59" y="1371219"/>
            <a:ext cx="1941027" cy="23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id="{A21950F0-D83D-4982-9F07-C01D7E7D4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566" y="3684032"/>
            <a:ext cx="1477020" cy="24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TEM </a:t>
            </a:r>
            <a:r>
              <a:rPr lang="pt-BR" altLang="pt-B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Equipment</a:t>
            </a:r>
            <a:endParaRPr lang="pt-BR" altLang="pt-B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A435AC4-D0C5-4D05-B661-242C7E7AF84B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96770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10464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BDC039A8-69A9-4C6E-8BBA-94A0FA88C8F6}"/>
              </a:ext>
            </a:extLst>
          </p:cNvPr>
          <p:cNvSpPr txBox="1">
            <a:spLocks/>
          </p:cNvSpPr>
          <p:nvPr/>
        </p:nvSpPr>
        <p:spPr bwMode="auto">
          <a:xfrm>
            <a:off x="395606" y="2033801"/>
            <a:ext cx="8229600" cy="4352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defRPr/>
            </a:pPr>
            <a:r>
              <a:rPr lang="en-US" altLang="pt-BR" sz="2000" kern="0"/>
              <a:t>Compact size;</a:t>
            </a:r>
          </a:p>
          <a:p>
            <a:pPr lvl="1">
              <a:defRPr/>
            </a:pPr>
            <a:r>
              <a:rPr lang="en-US" altLang="pt-BR" sz="2000" kern="0"/>
              <a:t>Immunity to electromagnetic interference; </a:t>
            </a:r>
          </a:p>
          <a:p>
            <a:pPr lvl="1">
              <a:defRPr/>
            </a:pPr>
            <a:r>
              <a:rPr lang="en-US" altLang="pt-BR" sz="2000" kern="0"/>
              <a:t>Chemically and biologically inert;</a:t>
            </a:r>
          </a:p>
          <a:p>
            <a:pPr lvl="1">
              <a:defRPr/>
            </a:pPr>
            <a:r>
              <a:rPr lang="en-US" altLang="pt-BR" sz="2000" kern="0"/>
              <a:t>Easy calibration;</a:t>
            </a:r>
          </a:p>
          <a:p>
            <a:pPr lvl="1">
              <a:defRPr/>
            </a:pPr>
            <a:r>
              <a:rPr lang="en-US" altLang="pt-BR" sz="2000" kern="0"/>
              <a:t>Fast sample preparation – </a:t>
            </a:r>
            <a:r>
              <a:rPr lang="en-US" altLang="pt-BR" sz="2000" b="1" kern="0"/>
              <a:t>dispersion of particles in water, with sonication;</a:t>
            </a:r>
          </a:p>
          <a:p>
            <a:pPr lvl="1">
              <a:defRPr/>
            </a:pPr>
            <a:r>
              <a:rPr lang="en-US" altLang="pt-BR" sz="2000" kern="0"/>
              <a:t>Easy data processing.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altLang="pt-BR" sz="2000" b="1" kern="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36F4AF1-123E-48EC-8B1E-50F409833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21848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kern="0" dirty="0">
                <a:solidFill>
                  <a:srgbClr val="002060"/>
                </a:solidFill>
              </a:rPr>
              <a:t>2. </a:t>
            </a:r>
            <a:r>
              <a:rPr lang="pt-BR" altLang="pt-BR" kern="0" dirty="0" err="1">
                <a:solidFill>
                  <a:srgbClr val="002060"/>
                </a:solidFill>
              </a:rPr>
              <a:t>Our</a:t>
            </a:r>
            <a:r>
              <a:rPr lang="pt-BR" altLang="pt-BR" kern="0" dirty="0">
                <a:solidFill>
                  <a:srgbClr val="002060"/>
                </a:solidFill>
              </a:rPr>
              <a:t> Approach – Assessment </a:t>
            </a:r>
            <a:r>
              <a:rPr lang="pt-BR" altLang="pt-BR" kern="0" dirty="0" err="1">
                <a:solidFill>
                  <a:srgbClr val="002060"/>
                </a:solidFill>
              </a:rPr>
              <a:t>with</a:t>
            </a:r>
            <a:r>
              <a:rPr lang="pt-BR" altLang="pt-BR" kern="0" dirty="0">
                <a:solidFill>
                  <a:srgbClr val="002060"/>
                </a:solidFill>
              </a:rPr>
              <a:t> </a:t>
            </a:r>
            <a:r>
              <a:rPr lang="pt-BR" altLang="pt-BR" kern="0" dirty="0" err="1">
                <a:solidFill>
                  <a:srgbClr val="002060"/>
                </a:solidFill>
              </a:rPr>
              <a:t>Optical</a:t>
            </a:r>
            <a:r>
              <a:rPr lang="pt-BR" altLang="pt-BR" kern="0" dirty="0">
                <a:solidFill>
                  <a:srgbClr val="002060"/>
                </a:solidFill>
              </a:rPr>
              <a:t> </a:t>
            </a:r>
            <a:r>
              <a:rPr lang="pt-BR" altLang="pt-BR" kern="0" dirty="0" err="1">
                <a:solidFill>
                  <a:srgbClr val="002060"/>
                </a:solidFill>
              </a:rPr>
              <a:t>Fiber</a:t>
            </a:r>
            <a:r>
              <a:rPr lang="pt-BR" altLang="pt-BR" kern="0" dirty="0">
                <a:solidFill>
                  <a:srgbClr val="002060"/>
                </a:solidFill>
              </a:rPr>
              <a:t> Sensor</a:t>
            </a:r>
            <a:endParaRPr lang="en-US" altLang="pt-BR" kern="0" dirty="0">
              <a:solidFill>
                <a:srgbClr val="00206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0FF1DE5-7A72-4348-9B29-21E638DE1352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60112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10464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36F4AF1-123E-48EC-8B1E-50F409833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765175"/>
            <a:ext cx="821848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kern="0" dirty="0">
                <a:solidFill>
                  <a:srgbClr val="002060"/>
                </a:solidFill>
              </a:rPr>
              <a:t>2. </a:t>
            </a:r>
            <a:r>
              <a:rPr lang="pt-BR" altLang="pt-BR" kern="0" dirty="0" err="1">
                <a:solidFill>
                  <a:srgbClr val="002060"/>
                </a:solidFill>
              </a:rPr>
              <a:t>Preparation</a:t>
            </a:r>
            <a:r>
              <a:rPr lang="pt-BR" altLang="pt-BR" kern="0" dirty="0">
                <a:solidFill>
                  <a:srgbClr val="002060"/>
                </a:solidFill>
              </a:rPr>
              <a:t> </a:t>
            </a:r>
            <a:r>
              <a:rPr lang="pt-BR" altLang="pt-BR" kern="0" dirty="0" err="1">
                <a:solidFill>
                  <a:srgbClr val="002060"/>
                </a:solidFill>
              </a:rPr>
              <a:t>of</a:t>
            </a:r>
            <a:r>
              <a:rPr lang="pt-BR" altLang="pt-BR" kern="0" dirty="0">
                <a:solidFill>
                  <a:srgbClr val="002060"/>
                </a:solidFill>
              </a:rPr>
              <a:t> </a:t>
            </a:r>
            <a:r>
              <a:rPr lang="pt-BR" altLang="pt-BR" kern="0" dirty="0" err="1">
                <a:solidFill>
                  <a:srgbClr val="002060"/>
                </a:solidFill>
              </a:rPr>
              <a:t>Silica</a:t>
            </a:r>
            <a:endParaRPr lang="en-US" altLang="pt-BR" kern="0" dirty="0">
              <a:solidFill>
                <a:srgbClr val="00206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0FF1DE5-7A72-4348-9B29-21E638DE1352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A051B5C-D3E4-4F76-B487-0CAE1E36EF1E}"/>
              </a:ext>
            </a:extLst>
          </p:cNvPr>
          <p:cNvSpPr txBox="1">
            <a:spLocks/>
          </p:cNvSpPr>
          <p:nvPr/>
        </p:nvSpPr>
        <p:spPr bwMode="auto">
          <a:xfrm>
            <a:off x="4517" y="1624588"/>
            <a:ext cx="3211698" cy="38579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pt-BR" sz="2200" b="1" kern="0" dirty="0"/>
              <a:t>Method of V</a:t>
            </a:r>
            <a:r>
              <a:rPr lang="en-US" sz="2200" b="1" kern="0" dirty="0"/>
              <a:t>apor-phase axial </a:t>
            </a:r>
          </a:p>
          <a:p>
            <a:pPr marL="400050" lvl="1" indent="0">
              <a:buNone/>
              <a:defRPr/>
            </a:pPr>
            <a:r>
              <a:rPr lang="en-US" sz="2200" b="1" kern="0" dirty="0"/>
              <a:t>deposition (VAD);</a:t>
            </a:r>
          </a:p>
          <a:p>
            <a:pPr>
              <a:defRPr/>
            </a:pPr>
            <a:r>
              <a:rPr lang="en-US" altLang="pt-BR" sz="2200" kern="0" dirty="0"/>
              <a:t>High deposition rate;</a:t>
            </a:r>
          </a:p>
          <a:p>
            <a:pPr>
              <a:defRPr/>
            </a:pPr>
            <a:r>
              <a:rPr lang="en-US" sz="2200" kern="0" dirty="0"/>
              <a:t>Particle size control.</a:t>
            </a:r>
          </a:p>
          <a:p>
            <a:pPr lvl="1">
              <a:defRPr/>
            </a:pPr>
            <a:endParaRPr lang="en-US" sz="2000" kern="0" dirty="0"/>
          </a:p>
          <a:p>
            <a:pPr marL="857250" lvl="2" indent="0">
              <a:buFont typeface="Wingdings" panose="05000000000000000000" pitchFamily="2" charset="2"/>
              <a:buNone/>
              <a:defRPr/>
            </a:pPr>
            <a:endParaRPr lang="en-US" altLang="pt-BR" sz="2000" kern="0" dirty="0"/>
          </a:p>
          <a:p>
            <a:pPr marL="0" indent="0">
              <a:buFontTx/>
              <a:buNone/>
              <a:defRPr/>
            </a:pPr>
            <a:endParaRPr lang="en-US" altLang="pt-BR" b="1" kern="0" dirty="0"/>
          </a:p>
          <a:p>
            <a:pPr lvl="1">
              <a:defRPr/>
            </a:pPr>
            <a:endParaRPr lang="en-US" altLang="pt-BR" sz="2000" kern="0" dirty="0"/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altLang="pt-BR" sz="2000" kern="0" dirty="0"/>
          </a:p>
          <a:p>
            <a:pPr lvl="2">
              <a:defRPr/>
            </a:pPr>
            <a:endParaRPr lang="en-US" altLang="pt-BR" sz="2000" kern="0" dirty="0"/>
          </a:p>
          <a:p>
            <a:pPr lvl="2">
              <a:defRPr/>
            </a:pPr>
            <a:endParaRPr lang="en-US" altLang="pt-BR" sz="2000" kern="0" dirty="0"/>
          </a:p>
          <a:p>
            <a:pPr marL="514350" lvl="1" indent="0">
              <a:buFont typeface="Wingdings" panose="05000000000000000000" pitchFamily="2" charset="2"/>
              <a:buNone/>
              <a:defRPr/>
            </a:pPr>
            <a:endParaRPr lang="en-US" altLang="pt-BR" sz="2000" kern="0" dirty="0"/>
          </a:p>
          <a:p>
            <a:pPr lvl="1">
              <a:defRPr/>
            </a:pPr>
            <a:endParaRPr lang="en-US" altLang="pt-BR" sz="2000" kern="0" dirty="0"/>
          </a:p>
        </p:txBody>
      </p:sp>
      <p:pic>
        <p:nvPicPr>
          <p:cNvPr id="14" name="Imagem 1">
            <a:extLst>
              <a:ext uri="{FF2B5EF4-FFF2-40B4-BE49-F238E27FC236}">
                <a16:creationId xmlns:a16="http://schemas.microsoft.com/office/drawing/2014/main" id="{6862CF72-91A6-46A1-B423-929402DE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3" y="4402479"/>
            <a:ext cx="272749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608F8910-E188-4DEB-9B6F-B7797DC55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850" y="5551873"/>
            <a:ext cx="2123728" cy="25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rtl="0" eaLnBrk="1" fontAlgn="base" hangingPunct="1"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Soares </a:t>
            </a:r>
            <a:r>
              <a:rPr lang="pt-BR" alt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pt-BR" alt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., Mat. Res., 2018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9DF10A8B-62AD-45A4-92D2-B6F8B1DC6C6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5605" y="1800091"/>
            <a:ext cx="6183877" cy="33531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A2A94E64-3196-4BA4-BB2F-67F945E67BD1}"/>
              </a:ext>
            </a:extLst>
          </p:cNvPr>
          <p:cNvSpPr txBox="1">
            <a:spLocks/>
          </p:cNvSpPr>
          <p:nvPr/>
        </p:nvSpPr>
        <p:spPr bwMode="auto">
          <a:xfrm>
            <a:off x="2930111" y="5235776"/>
            <a:ext cx="6114519" cy="6926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dirty="0"/>
              <a:t>(A) Schematics of the VAD system; (B) SEM image; (C) Size distribution of particles (average diameter of 189 nm).</a:t>
            </a:r>
            <a:endParaRPr lang="pt-BR" sz="1800" dirty="0"/>
          </a:p>
          <a:p>
            <a:pPr lvl="1" algn="just">
              <a:defRPr/>
            </a:pPr>
            <a:endParaRPr lang="en-US" kern="0" dirty="0"/>
          </a:p>
          <a:p>
            <a:pPr marL="857250" lvl="2" indent="0" algn="just">
              <a:buFont typeface="Wingdings" panose="05000000000000000000" pitchFamily="2" charset="2"/>
              <a:buNone/>
              <a:defRPr/>
            </a:pPr>
            <a:endParaRPr lang="en-US" altLang="pt-BR" sz="1800" kern="0" dirty="0"/>
          </a:p>
          <a:p>
            <a:pPr marL="0" indent="0" algn="just">
              <a:buFontTx/>
              <a:buNone/>
              <a:defRPr/>
            </a:pPr>
            <a:endParaRPr lang="en-US" altLang="pt-BR" sz="1800" b="1" kern="0" dirty="0"/>
          </a:p>
          <a:p>
            <a:pPr lvl="1" algn="just">
              <a:defRPr/>
            </a:pPr>
            <a:endParaRPr lang="en-US" altLang="pt-BR" kern="0" dirty="0"/>
          </a:p>
          <a:p>
            <a:pPr marL="400050" lvl="1" indent="0" algn="just">
              <a:buFont typeface="Wingdings" panose="05000000000000000000" pitchFamily="2" charset="2"/>
              <a:buNone/>
              <a:defRPr/>
            </a:pPr>
            <a:endParaRPr lang="en-US" altLang="pt-BR" kern="0" dirty="0"/>
          </a:p>
          <a:p>
            <a:pPr lvl="2" algn="just">
              <a:defRPr/>
            </a:pPr>
            <a:endParaRPr lang="en-US" altLang="pt-BR" sz="1800" kern="0" dirty="0"/>
          </a:p>
          <a:p>
            <a:pPr lvl="2" algn="just">
              <a:defRPr/>
            </a:pPr>
            <a:endParaRPr lang="en-US" altLang="pt-BR" sz="1800" kern="0" dirty="0"/>
          </a:p>
          <a:p>
            <a:pPr marL="514350" lvl="1" indent="0" algn="just">
              <a:buFont typeface="Wingdings" panose="05000000000000000000" pitchFamily="2" charset="2"/>
              <a:buNone/>
              <a:defRPr/>
            </a:pPr>
            <a:endParaRPr lang="en-US" altLang="pt-BR" kern="0" dirty="0"/>
          </a:p>
          <a:p>
            <a:pPr lvl="1" algn="just">
              <a:defRPr/>
            </a:pPr>
            <a:endParaRPr lang="en-US" altLang="pt-BR" kern="0" dirty="0"/>
          </a:p>
        </p:txBody>
      </p:sp>
    </p:spTree>
    <p:extLst>
      <p:ext uri="{BB962C8B-B14F-4D97-AF65-F5344CB8AC3E}">
        <p14:creationId xmlns:p14="http://schemas.microsoft.com/office/powerpoint/2010/main" val="10371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ítulo 1">
            <a:extLst>
              <a:ext uri="{FF2B5EF4-FFF2-40B4-BE49-F238E27FC236}">
                <a16:creationId xmlns:a16="http://schemas.microsoft.com/office/drawing/2014/main" id="{255CE5CC-1250-42FF-B96A-58E3701D1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2. </a:t>
            </a:r>
            <a:r>
              <a:rPr lang="en-US" altLang="pt-BR" dirty="0">
                <a:solidFill>
                  <a:srgbClr val="002060"/>
                </a:solidFill>
              </a:rPr>
              <a:t>Optical Fiber Sensor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10464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ço Reservado para Conteúdo 2">
                <a:extLst>
                  <a:ext uri="{FF2B5EF4-FFF2-40B4-BE49-F238E27FC236}">
                    <a16:creationId xmlns:a16="http://schemas.microsoft.com/office/drawing/2014/main" id="{7B40C9BF-0FF3-41D3-8568-2C70253D2D8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" y="1852570"/>
                <a:ext cx="9143999" cy="40562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Font typeface="Calibri" panose="020F0502020204030204" pitchFamily="34" charset="0"/>
                  <a:buChar char="●"/>
                  <a:def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Font typeface="Calibri" panose="020F0502020204030204" pitchFamily="34" charset="0"/>
                  <a:buChar char="●"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200150" indent="-28575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Font typeface="Calibri" panose="020F0502020204030204" pitchFamily="34" charset="0"/>
                  <a:buChar char="●"/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57350" indent="-28575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Font typeface="Calibri" panose="020F0502020204030204" pitchFamily="34" charset="0"/>
                  <a:buChar char="●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00250" indent="-17145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Font typeface="Calibri" panose="020F0502020204030204" pitchFamily="34" charset="0"/>
                  <a:buChar char="●"/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rgbClr val="FFFF00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rgbClr val="FFFF00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rgbClr val="FFFF00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rgbClr val="FFFF00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800" dirty="0"/>
                  <a:t>Based on Quasi-Elastic Light Scattering (QELS);</a:t>
                </a:r>
              </a:p>
              <a:p>
                <a:pPr algn="just">
                  <a:defRPr/>
                </a:pPr>
                <a:r>
                  <a:rPr lang="en-US" altLang="pt-BR" sz="1800" dirty="0"/>
                  <a:t>QELS is produced when particles are hit by light with wavelength comparable to their dimensions;</a:t>
                </a:r>
              </a:p>
              <a:p>
                <a:pPr algn="just">
                  <a:defRPr/>
                </a:pPr>
                <a:r>
                  <a:rPr lang="en-US" altLang="pt-BR" sz="1800" dirty="0"/>
                  <a:t>From the </a:t>
                </a:r>
                <a:r>
                  <a:rPr lang="pt-BR" altLang="pt-BR" sz="1800" dirty="0"/>
                  <a:t>I</a:t>
                </a:r>
                <a:r>
                  <a:rPr lang="pt-BR" altLang="pt-BR" sz="1800" baseline="-25000" dirty="0"/>
                  <a:t>R</a:t>
                </a:r>
                <a:r>
                  <a:rPr lang="en-US" altLang="pt-BR" sz="1800" dirty="0"/>
                  <a:t> signal it is possible to calculate the </a:t>
                </a:r>
                <a:r>
                  <a:rPr lang="en-US" altLang="pt-BR" sz="1800" b="1" dirty="0"/>
                  <a:t>autocorrelation of the intensity, which is related to the concentration and dimensions </a:t>
                </a:r>
                <a:r>
                  <a:rPr lang="en-US" altLang="pt-BR" sz="1800" dirty="0"/>
                  <a:t>by </a:t>
                </a:r>
                <a:r>
                  <a:rPr lang="en-US" altLang="pt-BR" sz="1800" dirty="0" err="1"/>
                  <a:t>Siegert</a:t>
                </a:r>
                <a:r>
                  <a:rPr lang="en-US" altLang="pt-BR" sz="1800" dirty="0"/>
                  <a:t> relation:</a:t>
                </a:r>
              </a:p>
              <a:p>
                <a:pPr marL="457200" lvl="1" indent="0" algn="ctr">
                  <a:buNone/>
                  <a:defRPr/>
                </a:pPr>
                <a:r>
                  <a:rPr lang="pt-BR" alt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altLang="pt-BR" sz="14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pt-BR" altLang="pt-BR" sz="1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BR" altLang="pt-B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altLang="pt-BR" sz="140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</m:d>
                    <m:r>
                      <a:rPr lang="pt-BR" altLang="pt-BR" sz="1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altLang="pt-BR" sz="140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altLang="pt-BR" sz="14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BR" altLang="pt-BR" sz="1400">
                        <a:latin typeface="Cambria Math" panose="02040503050406030204" pitchFamily="18" charset="0"/>
                      </a:rPr>
                      <m:t>B</m:t>
                    </m:r>
                    <m:sSup>
                      <m:sSupPr>
                        <m:ctrlPr>
                          <a:rPr lang="pt-BR" altLang="pt-B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altLang="pt-BR" sz="14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pt-BR" altLang="pt-BR" sz="140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pt-BR" altLang="pt-B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altLang="pt-BR" sz="14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altLang="pt-BR" sz="1400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pt-BR" altLang="pt-BR" sz="1400">
                            <a:latin typeface="Cambria Math" panose="02040503050406030204" pitchFamily="18" charset="0"/>
                          </a:rPr>
                          <m:t>τ</m:t>
                        </m:r>
                      </m:sup>
                    </m:sSup>
                  </m:oMath>
                </a14:m>
                <a:endParaRPr lang="en-US" altLang="pt-BR" sz="1600" dirty="0">
                  <a:highlight>
                    <a:srgbClr val="FFFF00"/>
                  </a:highlight>
                </a:endParaRPr>
              </a:p>
              <a:p>
                <a:pPr marL="457200" lvl="1" indent="0" algn="just">
                  <a:buNone/>
                  <a:defRPr/>
                </a:pPr>
                <a:r>
                  <a:rPr lang="en-US" sz="1600" dirty="0"/>
                  <a:t>Where </a:t>
                </a:r>
                <a:r>
                  <a:rPr lang="en-US" sz="1600" i="1" dirty="0"/>
                  <a:t>A</a:t>
                </a:r>
                <a:r>
                  <a:rPr lang="en-US" sz="1600" dirty="0"/>
                  <a:t> is the baseline, </a:t>
                </a:r>
                <a:r>
                  <a:rPr lang="en-US" sz="1600" i="1" dirty="0"/>
                  <a:t>B</a:t>
                </a:r>
                <a:r>
                  <a:rPr lang="en-US" sz="1600" dirty="0"/>
                  <a:t> is the coherence factor, and </a:t>
                </a:r>
                <a:r>
                  <a:rPr lang="en-US" sz="1600" dirty="0">
                    <a:sym typeface="Symbol" panose="05050102010706020507" pitchFamily="18" charset="2"/>
                  </a:rPr>
                  <a:t></a:t>
                </a:r>
                <a:r>
                  <a:rPr lang="en-US" sz="1600" i="1" baseline="-25000" dirty="0"/>
                  <a:t>m</a:t>
                </a:r>
                <a:r>
                  <a:rPr lang="en-US" sz="1600" dirty="0"/>
                  <a:t> is the average decay rate. According to the </a:t>
                </a:r>
                <a:r>
                  <a:rPr lang="en-US" sz="1600" b="1" dirty="0"/>
                  <a:t>Stokes-Einstein</a:t>
                </a:r>
                <a:r>
                  <a:rPr lang="en-US" sz="1600" dirty="0"/>
                  <a:t> equation:</a:t>
                </a:r>
              </a:p>
              <a:p>
                <a:pPr marL="457200" lvl="1" indent="0" algn="ctr">
                  <a:buFont typeface="Wingdings" panose="05000000000000000000" pitchFamily="2" charset="2"/>
                  <a:buNone/>
                  <a:defRPr/>
                </a:pPr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14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140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pt-BR" sz="1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400">
                        <a:latin typeface="Cambria Math" panose="02040503050406030204" pitchFamily="18" charset="0"/>
                      </a:rPr>
                      <m:t>D</m:t>
                    </m:r>
                    <m:sSup>
                      <m:sSup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14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pt-BR" sz="1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457200" lvl="1" indent="0" algn="just">
                  <a:buNone/>
                  <a:defRPr/>
                </a:pPr>
                <a:r>
                  <a:rPr lang="en-US" sz="1600" dirty="0"/>
                  <a:t>In which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1600" dirty="0"/>
                  <a:t> is the translational diffusion coefficient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sz="1600" dirty="0"/>
                  <a:t> is the magnitude of light scattering vector.</a:t>
                </a:r>
              </a:p>
              <a:p>
                <a:pPr>
                  <a:defRPr/>
                </a:pPr>
                <a:endParaRPr lang="en-US" sz="1800" dirty="0"/>
              </a:p>
              <a:p>
                <a:pPr>
                  <a:defRPr/>
                </a:pPr>
                <a:endParaRPr lang="en-US" altLang="pt-BR" kern="0" dirty="0"/>
              </a:p>
              <a:p>
                <a:pPr marL="400050" lvl="1" indent="0">
                  <a:buFont typeface="Wingdings" panose="05000000000000000000" pitchFamily="2" charset="2"/>
                  <a:buNone/>
                  <a:defRPr/>
                </a:pPr>
                <a:endParaRPr lang="en-US" altLang="pt-BR" sz="2000" kern="0" dirty="0"/>
              </a:p>
              <a:p>
                <a:pPr lvl="2">
                  <a:defRPr/>
                </a:pPr>
                <a:endParaRPr lang="en-US" altLang="pt-BR" sz="1800" kern="0" dirty="0"/>
              </a:p>
              <a:p>
                <a:pPr lvl="2">
                  <a:defRPr/>
                </a:pPr>
                <a:endParaRPr lang="en-US" altLang="pt-BR" sz="1800" kern="0" dirty="0"/>
              </a:p>
              <a:p>
                <a:pPr marL="514350" lvl="1" indent="0">
                  <a:buFont typeface="Wingdings" panose="05000000000000000000" pitchFamily="2" charset="2"/>
                  <a:buNone/>
                  <a:defRPr/>
                </a:pPr>
                <a:endParaRPr lang="en-US" altLang="pt-BR" sz="2000" kern="0" dirty="0"/>
              </a:p>
              <a:p>
                <a:pPr lvl="1">
                  <a:defRPr/>
                </a:pPr>
                <a:endParaRPr lang="en-US" altLang="pt-BR" sz="2000" kern="0" dirty="0"/>
              </a:p>
            </p:txBody>
          </p:sp>
        </mc:Choice>
        <mc:Fallback xmlns="">
          <p:sp>
            <p:nvSpPr>
              <p:cNvPr id="16" name="Espaço Reservado para Conteúdo 2">
                <a:extLst>
                  <a:ext uri="{FF2B5EF4-FFF2-40B4-BE49-F238E27FC236}">
                    <a16:creationId xmlns:a16="http://schemas.microsoft.com/office/drawing/2014/main" id="{7B40C9BF-0FF3-41D3-8568-2C70253D2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1852570"/>
                <a:ext cx="9143999" cy="4056260"/>
              </a:xfrm>
              <a:prstGeom prst="rect">
                <a:avLst/>
              </a:prstGeom>
              <a:blipFill>
                <a:blip r:embed="rId5"/>
                <a:stretch>
                  <a:fillRect l="-533" t="-902" r="-5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F2A077-F953-4B0C-8FF8-C7C38AEACBE4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40797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ítulo 1">
            <a:extLst>
              <a:ext uri="{FF2B5EF4-FFF2-40B4-BE49-F238E27FC236}">
                <a16:creationId xmlns:a16="http://schemas.microsoft.com/office/drawing/2014/main" id="{255CE5CC-1250-42FF-B96A-58E3701D1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2756" y="597381"/>
            <a:ext cx="8218487" cy="868363"/>
          </a:xfrm>
        </p:spPr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2. </a:t>
            </a:r>
            <a:r>
              <a:rPr lang="en-US" altLang="pt-BR" dirty="0">
                <a:solidFill>
                  <a:srgbClr val="002060"/>
                </a:solidFill>
              </a:rPr>
              <a:t>Assessment of Colloidal Concentration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10464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ço Reservado para Conteúdo 2">
                <a:extLst>
                  <a:ext uri="{FF2B5EF4-FFF2-40B4-BE49-F238E27FC236}">
                    <a16:creationId xmlns:a16="http://schemas.microsoft.com/office/drawing/2014/main" id="{7B40C9BF-0FF3-41D3-8568-2C70253D2D8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" y="1268760"/>
                <a:ext cx="9143999" cy="487014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Font typeface="Calibri" panose="020F0502020204030204" pitchFamily="34" charset="0"/>
                  <a:buChar char="●"/>
                  <a:def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Font typeface="Calibri" panose="020F0502020204030204" pitchFamily="34" charset="0"/>
                  <a:buChar char="●"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200150" indent="-28575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Font typeface="Calibri" panose="020F0502020204030204" pitchFamily="34" charset="0"/>
                  <a:buChar char="●"/>
                  <a:defRPr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57350" indent="-28575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Font typeface="Calibri" panose="020F0502020204030204" pitchFamily="34" charset="0"/>
                  <a:buChar char="●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00250" indent="-17145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chemeClr val="tx1">
                      <a:lumMod val="75000"/>
                      <a:lumOff val="25000"/>
                    </a:schemeClr>
                  </a:buClr>
                  <a:buFont typeface="Calibri" panose="020F0502020204030204" pitchFamily="34" charset="0"/>
                  <a:buChar char="●"/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rgbClr val="FFFF00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rgbClr val="FFFF00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rgbClr val="FFFF00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50000"/>
                  </a:spcAft>
                  <a:buClr>
                    <a:srgbClr val="FFFF00"/>
                  </a:buClr>
                  <a:buFont typeface="Wingdings" pitchFamily="2" charset="2"/>
                  <a:buChar char="§"/>
                  <a:defRPr sz="12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dirty="0"/>
                  <a:t>Colloidal suspensions produced by dispersing the silica nanoparticles in DI water, followed by mixing and sonication during 180 min: </a:t>
                </a:r>
                <a:r>
                  <a:rPr lang="en-US" b="1" dirty="0"/>
                  <a:t>1% (m/m) silica suspension</a:t>
                </a:r>
                <a:r>
                  <a:rPr lang="en-US" dirty="0"/>
                  <a:t>;</a:t>
                </a:r>
              </a:p>
              <a:p>
                <a:r>
                  <a:rPr lang="en-US" dirty="0"/>
                  <a:t>Two (1000 mL)-test tubes were filled with the suspensions and left in rest so the particles could slowly sediment, creating </a:t>
                </a:r>
                <a:r>
                  <a:rPr lang="en-US" b="1" dirty="0"/>
                  <a:t>a clarified zone on the top of the flask, a concentrated zone on the bottom, and zones with intermediate concentration;</a:t>
                </a:r>
              </a:p>
              <a:p>
                <a:r>
                  <a:rPr lang="en-US" dirty="0"/>
                  <a:t> The sensor response for the probe immersed in the regions of different concentrations was evaluated (~25°C);</a:t>
                </a:r>
                <a:endParaRPr lang="pt-BR" dirty="0"/>
              </a:p>
              <a:p>
                <a:r>
                  <a:rPr lang="en-US" dirty="0"/>
                  <a:t>The initial value of the height h(t) from the bottom of the tube to the beginning of the clarified zone is h</a:t>
                </a:r>
                <a:r>
                  <a:rPr lang="en-US" baseline="-25000" dirty="0"/>
                  <a:t>i </a:t>
                </a:r>
                <a:r>
                  <a:rPr lang="en-US" dirty="0"/>
                  <a:t>and the initial concentration of particles is C</a:t>
                </a:r>
                <a:r>
                  <a:rPr lang="en-US" baseline="-25000" dirty="0"/>
                  <a:t>i</a:t>
                </a:r>
                <a:r>
                  <a:rPr lang="en-US" dirty="0"/>
                  <a:t> (mass/volume). If the concentration in the clarified zone is negligible, </a:t>
                </a:r>
                <a:r>
                  <a:rPr lang="en-US" b="1" dirty="0"/>
                  <a:t>the estimated concentration C(t) on the bottom zone is</a:t>
                </a:r>
                <a:r>
                  <a:rPr lang="en-US" dirty="0"/>
                  <a:t>:</a:t>
                </a: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  <a:p>
                <a:pPr>
                  <a:defRPr/>
                </a:pPr>
                <a:endParaRPr lang="en-US" altLang="pt-BR" kern="0" dirty="0"/>
              </a:p>
              <a:p>
                <a:pPr marL="400050" lvl="1" indent="0">
                  <a:buFont typeface="Wingdings" panose="05000000000000000000" pitchFamily="2" charset="2"/>
                  <a:buNone/>
                  <a:defRPr/>
                </a:pPr>
                <a:endParaRPr lang="en-US" altLang="pt-BR" sz="2000" kern="0" dirty="0"/>
              </a:p>
              <a:p>
                <a:pPr lvl="2">
                  <a:defRPr/>
                </a:pPr>
                <a:endParaRPr lang="en-US" altLang="pt-BR" sz="1800" kern="0" dirty="0"/>
              </a:p>
              <a:p>
                <a:pPr lvl="2">
                  <a:defRPr/>
                </a:pPr>
                <a:endParaRPr lang="en-US" altLang="pt-BR" sz="1800" kern="0" dirty="0"/>
              </a:p>
              <a:p>
                <a:pPr marL="514350" lvl="1" indent="0">
                  <a:buFont typeface="Wingdings" panose="05000000000000000000" pitchFamily="2" charset="2"/>
                  <a:buNone/>
                  <a:defRPr/>
                </a:pPr>
                <a:endParaRPr lang="en-US" altLang="pt-BR" sz="2000" kern="0" dirty="0"/>
              </a:p>
              <a:p>
                <a:pPr lvl="1">
                  <a:defRPr/>
                </a:pPr>
                <a:endParaRPr lang="en-US" altLang="pt-BR" sz="2000" kern="0" dirty="0"/>
              </a:p>
            </p:txBody>
          </p:sp>
        </mc:Choice>
        <mc:Fallback xmlns="">
          <p:sp>
            <p:nvSpPr>
              <p:cNvPr id="16" name="Espaço Reservado para Conteúdo 2">
                <a:extLst>
                  <a:ext uri="{FF2B5EF4-FFF2-40B4-BE49-F238E27FC236}">
                    <a16:creationId xmlns:a16="http://schemas.microsoft.com/office/drawing/2014/main" id="{7B40C9BF-0FF3-41D3-8568-2C70253D2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1268760"/>
                <a:ext cx="9143999" cy="4870146"/>
              </a:xfrm>
              <a:prstGeom prst="rect">
                <a:avLst/>
              </a:prstGeom>
              <a:blipFill>
                <a:blip r:embed="rId5"/>
                <a:stretch>
                  <a:fillRect l="-733" t="-876" r="-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F2A077-F953-4B0C-8FF8-C7C38AEACBE4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53065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ítulo 1">
            <a:extLst>
              <a:ext uri="{FF2B5EF4-FFF2-40B4-BE49-F238E27FC236}">
                <a16:creationId xmlns:a16="http://schemas.microsoft.com/office/drawing/2014/main" id="{255CE5CC-1250-42FF-B96A-58E3701D1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2756" y="597381"/>
            <a:ext cx="8218487" cy="868363"/>
          </a:xfrm>
        </p:spPr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2. </a:t>
            </a:r>
            <a:r>
              <a:rPr lang="en-US" altLang="pt-BR" dirty="0">
                <a:solidFill>
                  <a:srgbClr val="002060"/>
                </a:solidFill>
              </a:rPr>
              <a:t>Assessment of Colloidal Concentration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06509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F2A077-F953-4B0C-8FF8-C7C38AEACBE4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4A5936-2E6D-4FAA-B5E5-70C51E812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8" y="1684776"/>
            <a:ext cx="9150718" cy="39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4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ítulo 1">
            <a:extLst>
              <a:ext uri="{FF2B5EF4-FFF2-40B4-BE49-F238E27FC236}">
                <a16:creationId xmlns:a16="http://schemas.microsoft.com/office/drawing/2014/main" id="{255CE5CC-1250-42FF-B96A-58E3701D1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2756" y="597381"/>
            <a:ext cx="8218487" cy="868363"/>
          </a:xfrm>
        </p:spPr>
        <p:txBody>
          <a:bodyPr/>
          <a:lstStyle/>
          <a:p>
            <a:r>
              <a:rPr lang="pt-BR" altLang="pt-BR" dirty="0">
                <a:solidFill>
                  <a:srgbClr val="002060"/>
                </a:solidFill>
              </a:rPr>
              <a:t>4. </a:t>
            </a:r>
            <a:r>
              <a:rPr lang="en-US" altLang="pt-BR" dirty="0">
                <a:solidFill>
                  <a:srgbClr val="002060"/>
                </a:solidFill>
              </a:rPr>
              <a:t>Results and Discussion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C0EEC4-626C-4B40-8BE3-005D9A948607}"/>
              </a:ext>
            </a:extLst>
          </p:cNvPr>
          <p:cNvSpPr txBox="1"/>
          <p:nvPr/>
        </p:nvSpPr>
        <p:spPr>
          <a:xfrm>
            <a:off x="1104649" y="44624"/>
            <a:ext cx="487505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/>
            <a:r>
              <a:rPr lang="pt-BR" sz="1000" dirty="0"/>
              <a:t>Fujiwara </a:t>
            </a:r>
            <a:r>
              <a:rPr lang="pt-BR" sz="1000" i="1" dirty="0"/>
              <a:t>et al.</a:t>
            </a:r>
            <a:r>
              <a:rPr lang="pt-BR" sz="1000" dirty="0"/>
              <a:t>, </a:t>
            </a:r>
            <a:r>
              <a:rPr lang="pt-BR" sz="1000" dirty="0" err="1"/>
              <a:t>Characterization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Colloidal</a:t>
            </a:r>
            <a:r>
              <a:rPr lang="pt-BR" sz="1000" dirty="0"/>
              <a:t> </a:t>
            </a:r>
            <a:r>
              <a:rPr lang="pt-BR" sz="1000" dirty="0" err="1"/>
              <a:t>Silica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Optical</a:t>
            </a:r>
            <a:r>
              <a:rPr lang="pt-BR" sz="1000" dirty="0"/>
              <a:t> </a:t>
            </a:r>
            <a:r>
              <a:rPr lang="pt-BR" sz="1000" dirty="0" err="1"/>
              <a:t>Fiber</a:t>
            </a:r>
            <a:r>
              <a:rPr lang="pt-BR" sz="1000" dirty="0"/>
              <a:t> Sensor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BF1077-CDE8-4755-8148-19BD9933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8" y="6165304"/>
            <a:ext cx="3495675" cy="69269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1ED1280-8C93-48CC-AED3-347B17E1B7D1}"/>
              </a:ext>
            </a:extLst>
          </p:cNvPr>
          <p:cNvSpPr/>
          <p:nvPr/>
        </p:nvSpPr>
        <p:spPr>
          <a:xfrm>
            <a:off x="3488957" y="6165304"/>
            <a:ext cx="5655043" cy="69269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8A4466E5-60C2-492E-B35A-BB20D3341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01976" y="6384336"/>
            <a:ext cx="3429004" cy="254632"/>
          </a:xfrm>
          <a:noFill/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ECSA-6 2019 – marcosoares.feq@gmail.com</a:t>
            </a:r>
          </a:p>
        </p:txBody>
      </p:sp>
      <p:sp>
        <p:nvSpPr>
          <p:cNvPr id="15" name="Espaço Reservado para Número de Slide 2">
            <a:extLst>
              <a:ext uri="{FF2B5EF4-FFF2-40B4-BE49-F238E27FC236}">
                <a16:creationId xmlns:a16="http://schemas.microsoft.com/office/drawing/2014/main" id="{65E4AD1E-77F9-439A-AA3D-A05D17AAA6B3}"/>
              </a:ext>
            </a:extLst>
          </p:cNvPr>
          <p:cNvSpPr txBox="1">
            <a:spLocks noGrp="1"/>
          </p:cNvSpPr>
          <p:nvPr/>
        </p:nvSpPr>
        <p:spPr bwMode="auto">
          <a:xfrm>
            <a:off x="685165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571C207-E125-4F64-9A10-2B93F1D373B0}" type="slidenum">
              <a:rPr lang="pt-BR" alt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pt-BR" altLang="pt-B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F2A077-F953-4B0C-8FF8-C7C38AEACBE4}"/>
              </a:ext>
            </a:extLst>
          </p:cNvPr>
          <p:cNvSpPr txBox="1"/>
          <p:nvPr/>
        </p:nvSpPr>
        <p:spPr>
          <a:xfrm>
            <a:off x="611560" y="44624"/>
            <a:ext cx="58953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/>
              <a:t>University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Campinas – UNICAMP, </a:t>
            </a:r>
            <a:r>
              <a:rPr lang="pt-BR" sz="1000" dirty="0" err="1"/>
              <a:t>Laboratory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Photonic</a:t>
            </a:r>
            <a:r>
              <a:rPr lang="pt-BR" sz="1000" dirty="0"/>
              <a:t> </a:t>
            </a:r>
            <a:r>
              <a:rPr lang="pt-BR" sz="1000" dirty="0" err="1"/>
              <a:t>Materials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Devices</a:t>
            </a:r>
            <a:endParaRPr lang="pt-BR" sz="1000" dirty="0"/>
          </a:p>
          <a:p>
            <a:pPr algn="ctr"/>
            <a:endParaRPr lang="pt-BR" sz="1000" dirty="0"/>
          </a:p>
          <a:p>
            <a:pPr algn="ctr">
              <a:tabLst>
                <a:tab pos="179388" algn="l"/>
              </a:tabLst>
            </a:pPr>
            <a:r>
              <a:rPr lang="pt-BR" sz="800" dirty="0"/>
              <a:t>Soares </a:t>
            </a:r>
            <a:r>
              <a:rPr lang="pt-BR" sz="800" i="1" dirty="0"/>
              <a:t>et al.</a:t>
            </a:r>
            <a:r>
              <a:rPr lang="pt-BR" sz="800" dirty="0"/>
              <a:t>, </a:t>
            </a:r>
            <a:r>
              <a:rPr lang="en-US" sz="800" dirty="0"/>
              <a:t>Dynamic Monitoring of Multi-Concentrated Silica Nanoparticles Colloidal Environment with Optical Fiber Sensor </a:t>
            </a:r>
            <a:endParaRPr lang="pt-BR" sz="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B698FD-8A45-449A-B84F-E451110CA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075"/>
            <a:ext cx="6648512" cy="4856229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id="{A78274D7-822F-4BCB-BDD3-239ED283FBF3}"/>
              </a:ext>
            </a:extLst>
          </p:cNvPr>
          <p:cNvSpPr txBox="1">
            <a:spLocks/>
          </p:cNvSpPr>
          <p:nvPr/>
        </p:nvSpPr>
        <p:spPr bwMode="auto">
          <a:xfrm>
            <a:off x="6655231" y="1309075"/>
            <a:ext cx="2488768" cy="4829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57350" indent="-2857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00250" indent="-17145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chemeClr val="tx1">
                  <a:lumMod val="75000"/>
                  <a:lumOff val="25000"/>
                </a:schemeClr>
              </a:buClr>
              <a:buFont typeface="Calibri" panose="020F0502020204030204" pitchFamily="34" charset="0"/>
              <a:buChar char="●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FFFF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(A) Average values of the heights verified for the two tubes and concentrations estimated from Equation 3 (secondary vertical axis); (B) sequential step disturbances on the concentration of the OFS probe; (C) G</a:t>
            </a:r>
            <a:r>
              <a:rPr lang="en-US" baseline="-25000" dirty="0"/>
              <a:t>2</a:t>
            </a:r>
            <a:r>
              <a:rPr lang="en-US" dirty="0"/>
              <a:t>(τ) obtained for Zone 1; (D) G</a:t>
            </a:r>
            <a:r>
              <a:rPr lang="en-US" baseline="-25000" dirty="0"/>
              <a:t>2</a:t>
            </a:r>
            <a:r>
              <a:rPr lang="en-US" dirty="0"/>
              <a:t>(τ) obtained for Zone 4, with an exponential decay.</a:t>
            </a:r>
            <a:endParaRPr lang="en-US" sz="2000" kern="0" dirty="0"/>
          </a:p>
          <a:p>
            <a:pPr marL="857250" lvl="2" indent="0">
              <a:buFont typeface="Wingdings" panose="05000000000000000000" pitchFamily="2" charset="2"/>
              <a:buNone/>
              <a:defRPr/>
            </a:pPr>
            <a:endParaRPr lang="en-US" altLang="pt-BR" sz="2000" kern="0" dirty="0"/>
          </a:p>
          <a:p>
            <a:pPr marL="0" indent="0">
              <a:buFontTx/>
              <a:buNone/>
              <a:defRPr/>
            </a:pPr>
            <a:endParaRPr lang="en-US" altLang="pt-BR" b="1" kern="0" dirty="0"/>
          </a:p>
          <a:p>
            <a:pPr lvl="1">
              <a:defRPr/>
            </a:pPr>
            <a:endParaRPr lang="en-US" altLang="pt-BR" sz="2000" kern="0" dirty="0"/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altLang="pt-BR" sz="2000" kern="0" dirty="0"/>
          </a:p>
          <a:p>
            <a:pPr lvl="2">
              <a:defRPr/>
            </a:pPr>
            <a:endParaRPr lang="en-US" altLang="pt-BR" sz="2000" kern="0" dirty="0"/>
          </a:p>
          <a:p>
            <a:pPr lvl="2">
              <a:defRPr/>
            </a:pPr>
            <a:endParaRPr lang="en-US" altLang="pt-BR" sz="2000" kern="0" dirty="0"/>
          </a:p>
          <a:p>
            <a:pPr marL="514350" lvl="1" indent="0">
              <a:buFont typeface="Wingdings" panose="05000000000000000000" pitchFamily="2" charset="2"/>
              <a:buNone/>
              <a:defRPr/>
            </a:pPr>
            <a:endParaRPr lang="en-US" altLang="pt-BR" sz="2000" kern="0" dirty="0"/>
          </a:p>
          <a:p>
            <a:pPr lvl="1">
              <a:defRPr/>
            </a:pPr>
            <a:endParaRPr lang="en-US" altLang="pt-BR" sz="2000" kern="0" dirty="0"/>
          </a:p>
        </p:txBody>
      </p:sp>
    </p:spTree>
    <p:extLst>
      <p:ext uri="{BB962C8B-B14F-4D97-AF65-F5344CB8AC3E}">
        <p14:creationId xmlns:p14="http://schemas.microsoft.com/office/powerpoint/2010/main" val="1416545982"/>
      </p:ext>
    </p:extLst>
  </p:cSld>
  <p:clrMapOvr>
    <a:masterClrMapping/>
  </p:clrMapOvr>
</p:sld>
</file>

<file path=ppt/theme/theme1.xml><?xml version="1.0" encoding="utf-8"?>
<a:theme xmlns:a="http://schemas.openxmlformats.org/drawingml/2006/main" name="LIQCTemplate_White">
  <a:themeElements>
    <a:clrScheme name="LIQCTemplate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QCTemplate_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QCTemplate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QCTemplate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QCTemplate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QCTemplate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QCTemplate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QCTemplate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QCTemplate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QCTemplate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QCTemplate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QCTemplate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QCTemplate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QCTemplate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OS-S-WED-06-05 - Colloid Silica - Marco</Template>
  <TotalTime>142</TotalTime>
  <Words>1834</Words>
  <Application>Microsoft Office PowerPoint</Application>
  <PresentationFormat>Apresentação na tela (4:3)</PresentationFormat>
  <Paragraphs>230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LIQCTemplate_White</vt:lpstr>
      <vt:lpstr>Dynamic Monitoring of Multi-Concentrated Silica Nanoparticles Colloidal Environment with Optical Fiber Sensor </vt:lpstr>
      <vt:lpstr>1. Introduction – Colloidal Suspensions</vt:lpstr>
      <vt:lpstr>Apresentação do PowerPoint</vt:lpstr>
      <vt:lpstr>Apresentação do PowerPoint</vt:lpstr>
      <vt:lpstr>Apresentação do PowerPoint</vt:lpstr>
      <vt:lpstr>2. Optical Fiber Sensor</vt:lpstr>
      <vt:lpstr>2. Assessment of Colloidal Concentration</vt:lpstr>
      <vt:lpstr>2. Assessment of Colloidal Concentration</vt:lpstr>
      <vt:lpstr>4. Results and Discussion</vt:lpstr>
      <vt:lpstr>3. Results and Discussion</vt:lpstr>
      <vt:lpstr>3. Results and Discussion</vt:lpstr>
      <vt:lpstr>3. Results and Discussion</vt:lpstr>
      <vt:lpstr>4. Conclusions</vt:lpstr>
      <vt:lpstr>Apresentação do PowerPoint</vt:lpstr>
    </vt:vector>
  </TitlesOfParts>
  <Company>LIQC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Optical Fiber Sensor for Monitoring the Degradation of Ac-Dex Biopolymeric Nanoparticles</dc:title>
  <dc:creator>Marco Soares</dc:creator>
  <cp:lastModifiedBy>Marco Soares</cp:lastModifiedBy>
  <cp:revision>25</cp:revision>
  <dcterms:created xsi:type="dcterms:W3CDTF">2019-09-01T18:35:20Z</dcterms:created>
  <dcterms:modified xsi:type="dcterms:W3CDTF">2019-10-19T19:28:42Z</dcterms:modified>
</cp:coreProperties>
</file>