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4"/>
  </p:notesMasterIdLst>
  <p:sldIdLst>
    <p:sldId id="333" r:id="rId2"/>
    <p:sldId id="311" r:id="rId3"/>
    <p:sldId id="282" r:id="rId4"/>
    <p:sldId id="313" r:id="rId5"/>
    <p:sldId id="334" r:id="rId6"/>
    <p:sldId id="312" r:id="rId7"/>
    <p:sldId id="314" r:id="rId8"/>
    <p:sldId id="315" r:id="rId9"/>
    <p:sldId id="316" r:id="rId10"/>
    <p:sldId id="317" r:id="rId11"/>
    <p:sldId id="326" r:id="rId12"/>
    <p:sldId id="332" r:id="rId13"/>
    <p:sldId id="335" r:id="rId14"/>
    <p:sldId id="291" r:id="rId15"/>
    <p:sldId id="324" r:id="rId16"/>
    <p:sldId id="325" r:id="rId17"/>
    <p:sldId id="331" r:id="rId18"/>
    <p:sldId id="328" r:id="rId19"/>
    <p:sldId id="329" r:id="rId20"/>
    <p:sldId id="322" r:id="rId21"/>
    <p:sldId id="319" r:id="rId22"/>
    <p:sldId id="292" r:id="rId2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8912" autoAdjust="0"/>
  </p:normalViewPr>
  <p:slideViewPr>
    <p:cSldViewPr snapToGrid="0">
      <p:cViewPr>
        <p:scale>
          <a:sx n="75" d="100"/>
          <a:sy n="75" d="100"/>
        </p:scale>
        <p:origin x="-2118" y="-888"/>
      </p:cViewPr>
      <p:guideLst>
        <p:guide orient="horz" pos="2160"/>
        <p:guide pos="3840"/>
      </p:guideLst>
    </p:cSldViewPr>
  </p:slideViewPr>
  <p:outlineViewPr>
    <p:cViewPr>
      <p:scale>
        <a:sx n="33" d="100"/>
        <a:sy n="33" d="100"/>
      </p:scale>
      <p:origin x="0" y="48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55D4D-3553-4C22-8528-6899FC49BA23}" type="doc">
      <dgm:prSet loTypeId="urn:microsoft.com/office/officeart/2005/8/layout/hChevron3" loCatId="process" qsTypeId="urn:microsoft.com/office/officeart/2005/8/quickstyle/simple3" qsCatId="simple" csTypeId="urn:microsoft.com/office/officeart/2005/8/colors/colorful5" csCatId="colorful" phldr="1"/>
      <dgm:spPr/>
      <dgm:t>
        <a:bodyPr/>
        <a:lstStyle/>
        <a:p>
          <a:endParaRPr lang="es-MX"/>
        </a:p>
      </dgm:t>
    </dgm:pt>
    <dgm:pt modelId="{098B9B65-9802-4CFA-AF7F-0BA6F0520269}">
      <dgm:prSet phldrT="[Text]" custT="1">
        <dgm:style>
          <a:lnRef idx="0">
            <a:schemeClr val="accent3"/>
          </a:lnRef>
          <a:fillRef idx="3">
            <a:schemeClr val="accent3"/>
          </a:fillRef>
          <a:effectRef idx="3">
            <a:schemeClr val="accent3"/>
          </a:effectRef>
          <a:fontRef idx="minor">
            <a:schemeClr val="lt1"/>
          </a:fontRef>
        </dgm:style>
      </dgm:prSet>
      <dgm:spPr/>
      <dgm:t>
        <a:bodyPr/>
        <a:lstStyle/>
        <a:p>
          <a:pPr algn="l"/>
          <a:r>
            <a:rPr lang="en-US" sz="1600" b="1" i="0" dirty="0" smtClean="0"/>
            <a:t>Open-source hardware</a:t>
          </a:r>
          <a:endParaRPr lang="es-MX" sz="1600" b="1" i="0" dirty="0">
            <a:effectLst>
              <a:outerShdw blurRad="38100" dist="38100" dir="2700000" algn="tl">
                <a:srgbClr val="000000">
                  <a:alpha val="43137"/>
                </a:srgbClr>
              </a:outerShdw>
            </a:effectLst>
            <a:latin typeface="Cambria" pitchFamily="18" charset="0"/>
          </a:endParaRPr>
        </a:p>
      </dgm:t>
    </dgm:pt>
    <dgm:pt modelId="{78E91B4B-D803-430D-8089-78A4553FA28F}" type="parTrans" cxnId="{DE3DC559-24BE-44E6-B2BE-2E2E0C242D2C}">
      <dgm:prSet/>
      <dgm:spPr/>
      <dgm:t>
        <a:bodyPr/>
        <a:lstStyle/>
        <a:p>
          <a:endParaRPr lang="es-MX" sz="1600">
            <a:latin typeface="Cambria" pitchFamily="18" charset="0"/>
          </a:endParaRPr>
        </a:p>
      </dgm:t>
    </dgm:pt>
    <dgm:pt modelId="{972BFF89-154F-4B7E-A87B-3AACACC98171}" type="sibTrans" cxnId="{DE3DC559-24BE-44E6-B2BE-2E2E0C242D2C}">
      <dgm:prSet/>
      <dgm:spPr/>
      <dgm:t>
        <a:bodyPr/>
        <a:lstStyle/>
        <a:p>
          <a:endParaRPr lang="es-MX" sz="1600">
            <a:latin typeface="Cambria" pitchFamily="18" charset="0"/>
          </a:endParaRPr>
        </a:p>
      </dgm:t>
    </dgm:pt>
    <dgm:pt modelId="{521AC52B-E3AD-4FC5-B287-2739BDE088B0}">
      <dgm:prSet phldrT="[Text]" custT="1">
        <dgm:style>
          <a:lnRef idx="0">
            <a:schemeClr val="accent3"/>
          </a:lnRef>
          <a:fillRef idx="3">
            <a:schemeClr val="accent3"/>
          </a:fillRef>
          <a:effectRef idx="3">
            <a:schemeClr val="accent3"/>
          </a:effectRef>
          <a:fontRef idx="minor">
            <a:schemeClr val="lt1"/>
          </a:fontRef>
        </dgm:style>
      </dgm:prSet>
      <dgm:spPr/>
      <dgm:t>
        <a:bodyPr/>
        <a:lstStyle/>
        <a:p>
          <a:pPr algn="l"/>
          <a:r>
            <a:rPr lang="en-US" sz="1600" b="1" i="0" dirty="0" smtClean="0"/>
            <a:t>AFE AD8232, </a:t>
          </a:r>
          <a:r>
            <a:rPr lang="en-US" sz="1600" b="1" i="0" dirty="0" smtClean="0">
              <a:solidFill>
                <a:schemeClr val="bg1"/>
              </a:solidFill>
            </a:rPr>
            <a:t>adapter and simulation</a:t>
          </a:r>
          <a:endParaRPr lang="es-MX" sz="1600" b="1" i="0" strike="noStrike" dirty="0">
            <a:solidFill>
              <a:schemeClr val="bg1"/>
            </a:solidFill>
            <a:effectLst>
              <a:outerShdw blurRad="38100" dist="38100" dir="2700000" algn="tl">
                <a:srgbClr val="000000">
                  <a:alpha val="43137"/>
                </a:srgbClr>
              </a:outerShdw>
            </a:effectLst>
            <a:latin typeface="Cambria" pitchFamily="18" charset="0"/>
          </a:endParaRPr>
        </a:p>
      </dgm:t>
    </dgm:pt>
    <dgm:pt modelId="{B22B4559-A35B-4C71-A64D-5BCC86C0D44C}" type="parTrans" cxnId="{7F201ADA-AA5F-4D60-AFBF-C447E59427F1}">
      <dgm:prSet/>
      <dgm:spPr/>
      <dgm:t>
        <a:bodyPr/>
        <a:lstStyle/>
        <a:p>
          <a:endParaRPr lang="es-MX" sz="1600">
            <a:latin typeface="Cambria" pitchFamily="18" charset="0"/>
          </a:endParaRPr>
        </a:p>
      </dgm:t>
    </dgm:pt>
    <dgm:pt modelId="{860EA8C6-60AA-4CB5-8E9B-43E21F88DE4A}" type="sibTrans" cxnId="{7F201ADA-AA5F-4D60-AFBF-C447E59427F1}">
      <dgm:prSet/>
      <dgm:spPr/>
      <dgm:t>
        <a:bodyPr/>
        <a:lstStyle/>
        <a:p>
          <a:endParaRPr lang="es-MX" sz="1600">
            <a:latin typeface="Cambria" pitchFamily="18" charset="0"/>
          </a:endParaRPr>
        </a:p>
      </dgm:t>
    </dgm:pt>
    <dgm:pt modelId="{CD3A2E58-E71C-48A8-A1E4-2625C35EE347}">
      <dgm:prSet phldrT="[Text]" custT="1">
        <dgm:style>
          <a:lnRef idx="0">
            <a:schemeClr val="accent3"/>
          </a:lnRef>
          <a:fillRef idx="3">
            <a:schemeClr val="accent3"/>
          </a:fillRef>
          <a:effectRef idx="3">
            <a:schemeClr val="accent3"/>
          </a:effectRef>
          <a:fontRef idx="minor">
            <a:schemeClr val="lt1"/>
          </a:fontRef>
        </dgm:style>
      </dgm:prSet>
      <dgm:spPr/>
      <dgm:t>
        <a:bodyPr/>
        <a:lstStyle/>
        <a:p>
          <a:pPr algn="l"/>
          <a:r>
            <a:rPr lang="es-MX" sz="1600" b="1" i="0" dirty="0" smtClean="0"/>
            <a:t>Data </a:t>
          </a:r>
          <a:r>
            <a:rPr lang="es-MX" sz="1600" b="1" i="0" dirty="0" err="1" smtClean="0"/>
            <a:t>ouput</a:t>
          </a:r>
          <a:r>
            <a:rPr lang="es-MX" sz="1600" b="1" i="0" dirty="0" smtClean="0"/>
            <a:t> </a:t>
          </a:r>
          <a:r>
            <a:rPr lang="es-MX" sz="1600" b="1" i="0" dirty="0" err="1" smtClean="0"/>
            <a:t>modes</a:t>
          </a:r>
          <a:endParaRPr lang="es-MX" sz="1600" b="1" i="0" dirty="0">
            <a:effectLst>
              <a:outerShdw blurRad="38100" dist="38100" dir="2700000" algn="tl">
                <a:srgbClr val="000000">
                  <a:alpha val="43137"/>
                </a:srgbClr>
              </a:outerShdw>
            </a:effectLst>
            <a:latin typeface="Cambria" pitchFamily="18" charset="0"/>
          </a:endParaRPr>
        </a:p>
      </dgm:t>
    </dgm:pt>
    <dgm:pt modelId="{2D45DF91-DD60-4146-BEB8-16D0C8D01CFA}" type="parTrans" cxnId="{26A9E661-9245-4FD1-B555-512ED24DAE7D}">
      <dgm:prSet/>
      <dgm:spPr/>
      <dgm:t>
        <a:bodyPr/>
        <a:lstStyle/>
        <a:p>
          <a:endParaRPr lang="es-MX" sz="1600">
            <a:latin typeface="Cambria" pitchFamily="18" charset="0"/>
          </a:endParaRPr>
        </a:p>
      </dgm:t>
    </dgm:pt>
    <dgm:pt modelId="{030A9D7D-BF6E-4E82-832A-0BBA2CB27C92}" type="sibTrans" cxnId="{26A9E661-9245-4FD1-B555-512ED24DAE7D}">
      <dgm:prSet/>
      <dgm:spPr/>
      <dgm:t>
        <a:bodyPr/>
        <a:lstStyle/>
        <a:p>
          <a:endParaRPr lang="es-MX" sz="1600">
            <a:latin typeface="Cambria" pitchFamily="18" charset="0"/>
          </a:endParaRPr>
        </a:p>
      </dgm:t>
    </dgm:pt>
    <dgm:pt modelId="{0FB7565C-828E-4FD2-ACBD-EA51EAD94AF3}">
      <dgm:prSet phldrT="[Text]" custT="1">
        <dgm:style>
          <a:lnRef idx="0">
            <a:schemeClr val="accent3"/>
          </a:lnRef>
          <a:fillRef idx="3">
            <a:schemeClr val="accent3"/>
          </a:fillRef>
          <a:effectRef idx="3">
            <a:schemeClr val="accent3"/>
          </a:effectRef>
          <a:fontRef idx="minor">
            <a:schemeClr val="lt1"/>
          </a:fontRef>
        </dgm:style>
      </dgm:prSet>
      <dgm:spPr>
        <a:solidFill>
          <a:schemeClr val="accent1">
            <a:lumMod val="75000"/>
          </a:schemeClr>
        </a:solidFill>
      </dgm:spPr>
      <dgm:t>
        <a:bodyPr/>
        <a:lstStyle/>
        <a:p>
          <a:pPr algn="l"/>
          <a:r>
            <a:rPr lang="en-US" sz="1600" b="1" i="0" dirty="0" smtClean="0"/>
            <a:t>Circuit implementation and testing</a:t>
          </a:r>
          <a:endParaRPr lang="es-MX" sz="1600" b="1" i="0" dirty="0" smtClean="0">
            <a:effectLst>
              <a:outerShdw blurRad="38100" dist="38100" dir="2700000" algn="tl">
                <a:srgbClr val="000000">
                  <a:alpha val="43137"/>
                </a:srgbClr>
              </a:outerShdw>
            </a:effectLst>
            <a:latin typeface="Cambria" pitchFamily="18" charset="0"/>
          </a:endParaRPr>
        </a:p>
      </dgm:t>
    </dgm:pt>
    <dgm:pt modelId="{E180E18E-B5AE-418D-96F7-57588634BD63}" type="parTrans" cxnId="{29C98EFC-DCCC-4224-983D-38E1C8A32B76}">
      <dgm:prSet/>
      <dgm:spPr/>
      <dgm:t>
        <a:bodyPr/>
        <a:lstStyle/>
        <a:p>
          <a:endParaRPr lang="es-MX"/>
        </a:p>
      </dgm:t>
    </dgm:pt>
    <dgm:pt modelId="{F452FB24-AEBD-4EBC-A93D-D416A2AC36F3}" type="sibTrans" cxnId="{29C98EFC-DCCC-4224-983D-38E1C8A32B76}">
      <dgm:prSet/>
      <dgm:spPr/>
      <dgm:t>
        <a:bodyPr/>
        <a:lstStyle/>
        <a:p>
          <a:endParaRPr lang="es-MX"/>
        </a:p>
      </dgm:t>
    </dgm:pt>
    <dgm:pt modelId="{8A007AF2-2127-4455-9592-84F195AAA4B3}">
      <dgm:prSet phldrT="[Text]" custT="1">
        <dgm:style>
          <a:lnRef idx="0">
            <a:schemeClr val="accent3"/>
          </a:lnRef>
          <a:fillRef idx="3">
            <a:schemeClr val="accent3"/>
          </a:fillRef>
          <a:effectRef idx="3">
            <a:schemeClr val="accent3"/>
          </a:effectRef>
          <a:fontRef idx="minor">
            <a:schemeClr val="lt1"/>
          </a:fontRef>
        </dgm:style>
      </dgm:prSet>
      <dgm:spPr>
        <a:solidFill>
          <a:schemeClr val="accent1">
            <a:lumMod val="75000"/>
          </a:schemeClr>
        </a:solidFill>
      </dgm:spPr>
      <dgm:t>
        <a:bodyPr/>
        <a:lstStyle/>
        <a:p>
          <a:pPr algn="l"/>
          <a:r>
            <a:rPr lang="es-MX" sz="1600" b="1" i="0" dirty="0" smtClean="0"/>
            <a:t>Open-</a:t>
          </a:r>
          <a:r>
            <a:rPr lang="es-MX" sz="1600" b="1" i="0" dirty="0" err="1" smtClean="0"/>
            <a:t>source</a:t>
          </a:r>
          <a:r>
            <a:rPr lang="es-MX" sz="1600" b="1" i="0" dirty="0" smtClean="0"/>
            <a:t> software</a:t>
          </a:r>
          <a:endParaRPr lang="es-MX" sz="1600" b="1" i="0" dirty="0">
            <a:effectLst>
              <a:outerShdw blurRad="38100" dist="38100" dir="2700000" algn="tl">
                <a:srgbClr val="000000">
                  <a:alpha val="43137"/>
                </a:srgbClr>
              </a:outerShdw>
            </a:effectLst>
            <a:latin typeface="Cambria" pitchFamily="18" charset="0"/>
          </a:endParaRPr>
        </a:p>
      </dgm:t>
    </dgm:pt>
    <dgm:pt modelId="{9391E1A9-C654-4C33-A67D-E2E0FEBA4AA8}" type="parTrans" cxnId="{62F29072-4201-4C3E-9A43-81347E16996A}">
      <dgm:prSet/>
      <dgm:spPr/>
      <dgm:t>
        <a:bodyPr/>
        <a:lstStyle/>
        <a:p>
          <a:endParaRPr lang="es-MX"/>
        </a:p>
      </dgm:t>
    </dgm:pt>
    <dgm:pt modelId="{23E748AC-9379-4C75-B3C5-CBDE3DFF2CF8}" type="sibTrans" cxnId="{62F29072-4201-4C3E-9A43-81347E16996A}">
      <dgm:prSet/>
      <dgm:spPr/>
      <dgm:t>
        <a:bodyPr/>
        <a:lstStyle/>
        <a:p>
          <a:endParaRPr lang="es-MX"/>
        </a:p>
      </dgm:t>
    </dgm:pt>
    <dgm:pt modelId="{18C70905-DBFC-42FA-BA52-E1B166EFE378}">
      <dgm:prSet phldrT="[Text]" custT="1">
        <dgm:style>
          <a:lnRef idx="0">
            <a:schemeClr val="accent3"/>
          </a:lnRef>
          <a:fillRef idx="3">
            <a:schemeClr val="accent3"/>
          </a:fillRef>
          <a:effectRef idx="3">
            <a:schemeClr val="accent3"/>
          </a:effectRef>
          <a:fontRef idx="minor">
            <a:schemeClr val="lt1"/>
          </a:fontRef>
        </dgm:style>
      </dgm:prSet>
      <dgm:spPr>
        <a:solidFill>
          <a:schemeClr val="accent1">
            <a:lumMod val="75000"/>
          </a:schemeClr>
        </a:solidFill>
      </dgm:spPr>
      <dgm:t>
        <a:bodyPr/>
        <a:lstStyle/>
        <a:p>
          <a:pPr algn="l"/>
          <a:r>
            <a:rPr lang="en-US" sz="1600" b="1" dirty="0" smtClean="0"/>
            <a:t>Buffer overrun problem</a:t>
          </a:r>
          <a:endParaRPr lang="es-MX" sz="1600" b="1" dirty="0">
            <a:effectLst>
              <a:outerShdw blurRad="38100" dist="38100" dir="2700000" algn="tl">
                <a:srgbClr val="000000">
                  <a:alpha val="43137"/>
                </a:srgbClr>
              </a:outerShdw>
            </a:effectLst>
            <a:latin typeface="Cambria" pitchFamily="18" charset="0"/>
          </a:endParaRPr>
        </a:p>
      </dgm:t>
    </dgm:pt>
    <dgm:pt modelId="{5AAB6374-344A-45C2-B1DA-ABB3E7F2EC52}" type="parTrans" cxnId="{92194376-82DC-49CF-B085-0A0ABE866632}">
      <dgm:prSet/>
      <dgm:spPr/>
      <dgm:t>
        <a:bodyPr/>
        <a:lstStyle/>
        <a:p>
          <a:endParaRPr lang="es-MX"/>
        </a:p>
      </dgm:t>
    </dgm:pt>
    <dgm:pt modelId="{9274A7C2-D6D5-4A26-A097-531A058D6B35}" type="sibTrans" cxnId="{92194376-82DC-49CF-B085-0A0ABE866632}">
      <dgm:prSet/>
      <dgm:spPr/>
      <dgm:t>
        <a:bodyPr/>
        <a:lstStyle/>
        <a:p>
          <a:endParaRPr lang="es-MX"/>
        </a:p>
      </dgm:t>
    </dgm:pt>
    <dgm:pt modelId="{2F28E93C-9871-4900-9744-3CF3A5334899}" type="pres">
      <dgm:prSet presAssocID="{08655D4D-3553-4C22-8528-6899FC49BA23}" presName="Name0" presStyleCnt="0">
        <dgm:presLayoutVars>
          <dgm:dir/>
          <dgm:resizeHandles val="exact"/>
        </dgm:presLayoutVars>
      </dgm:prSet>
      <dgm:spPr/>
      <dgm:t>
        <a:bodyPr/>
        <a:lstStyle/>
        <a:p>
          <a:endParaRPr lang="es-MX"/>
        </a:p>
      </dgm:t>
    </dgm:pt>
    <dgm:pt modelId="{3AFB3F20-D8C4-4E0C-8786-52090B3E16D2}" type="pres">
      <dgm:prSet presAssocID="{098B9B65-9802-4CFA-AF7F-0BA6F0520269}" presName="parTxOnly" presStyleLbl="node1" presStyleIdx="0" presStyleCnt="6" custScaleX="86713" custScaleY="205300" custLinFactNeighborX="16980" custLinFactNeighborY="-6863">
        <dgm:presLayoutVars>
          <dgm:bulletEnabled val="1"/>
        </dgm:presLayoutVars>
      </dgm:prSet>
      <dgm:spPr/>
      <dgm:t>
        <a:bodyPr/>
        <a:lstStyle/>
        <a:p>
          <a:endParaRPr lang="es-MX"/>
        </a:p>
      </dgm:t>
    </dgm:pt>
    <dgm:pt modelId="{7B2DA92A-22F7-4AC0-BBBA-CF0B7F92D217}" type="pres">
      <dgm:prSet presAssocID="{972BFF89-154F-4B7E-A87B-3AACACC98171}" presName="parSpace" presStyleCnt="0"/>
      <dgm:spPr/>
    </dgm:pt>
    <dgm:pt modelId="{E2619300-5C26-4197-90AB-7123D3A0D854}" type="pres">
      <dgm:prSet presAssocID="{8A007AF2-2127-4455-9592-84F195AAA4B3}" presName="parTxOnly" presStyleLbl="node1" presStyleIdx="1" presStyleCnt="6" custScaleX="140830" custScaleY="209644">
        <dgm:presLayoutVars>
          <dgm:bulletEnabled val="1"/>
        </dgm:presLayoutVars>
      </dgm:prSet>
      <dgm:spPr/>
      <dgm:t>
        <a:bodyPr/>
        <a:lstStyle/>
        <a:p>
          <a:endParaRPr lang="es-MX"/>
        </a:p>
      </dgm:t>
    </dgm:pt>
    <dgm:pt modelId="{B9B5830F-D458-4FEB-A8E4-C2EA338589DD}" type="pres">
      <dgm:prSet presAssocID="{23E748AC-9379-4C75-B3C5-CBDE3DFF2CF8}" presName="parSpace" presStyleCnt="0"/>
      <dgm:spPr/>
    </dgm:pt>
    <dgm:pt modelId="{0C5C57C4-1315-4105-AE0F-21C87CF92FBB}" type="pres">
      <dgm:prSet presAssocID="{521AC52B-E3AD-4FC5-B287-2739BDE088B0}" presName="parTxOnly" presStyleLbl="node1" presStyleIdx="2" presStyleCnt="6" custScaleX="155547" custScaleY="179235">
        <dgm:presLayoutVars>
          <dgm:bulletEnabled val="1"/>
        </dgm:presLayoutVars>
      </dgm:prSet>
      <dgm:spPr/>
      <dgm:t>
        <a:bodyPr/>
        <a:lstStyle/>
        <a:p>
          <a:endParaRPr lang="es-MX"/>
        </a:p>
      </dgm:t>
    </dgm:pt>
    <dgm:pt modelId="{AE46141D-990F-426E-BE4A-A9F55BF7B811}" type="pres">
      <dgm:prSet presAssocID="{860EA8C6-60AA-4CB5-8E9B-43E21F88DE4A}" presName="parSpace" presStyleCnt="0"/>
      <dgm:spPr/>
    </dgm:pt>
    <dgm:pt modelId="{2899E159-3D4A-427D-9540-5AABED34EB29}" type="pres">
      <dgm:prSet presAssocID="{0FB7565C-828E-4FD2-ACBD-EA51EAD94AF3}" presName="parTxOnly" presStyleLbl="node1" presStyleIdx="3" presStyleCnt="6" custScaleX="169394" custScaleY="174891">
        <dgm:presLayoutVars>
          <dgm:bulletEnabled val="1"/>
        </dgm:presLayoutVars>
      </dgm:prSet>
      <dgm:spPr/>
      <dgm:t>
        <a:bodyPr/>
        <a:lstStyle/>
        <a:p>
          <a:endParaRPr lang="es-MX"/>
        </a:p>
      </dgm:t>
    </dgm:pt>
    <dgm:pt modelId="{D0527F91-16FA-4682-87B2-F35E36DE2224}" type="pres">
      <dgm:prSet presAssocID="{F452FB24-AEBD-4EBC-A93D-D416A2AC36F3}" presName="parSpace" presStyleCnt="0"/>
      <dgm:spPr/>
    </dgm:pt>
    <dgm:pt modelId="{65BA649E-F8F7-4635-BD93-C73181E2A7B2}" type="pres">
      <dgm:prSet presAssocID="{CD3A2E58-E71C-48A8-A1E4-2625C35EE347}" presName="parTxOnly" presStyleLbl="node1" presStyleIdx="4" presStyleCnt="6" custScaleX="145717" custScaleY="187923">
        <dgm:presLayoutVars>
          <dgm:bulletEnabled val="1"/>
        </dgm:presLayoutVars>
      </dgm:prSet>
      <dgm:spPr/>
      <dgm:t>
        <a:bodyPr/>
        <a:lstStyle/>
        <a:p>
          <a:endParaRPr lang="es-ES"/>
        </a:p>
      </dgm:t>
    </dgm:pt>
    <dgm:pt modelId="{C0B4F099-9F28-4554-AF39-81A3461DD554}" type="pres">
      <dgm:prSet presAssocID="{030A9D7D-BF6E-4E82-832A-0BBA2CB27C92}" presName="parSpace" presStyleCnt="0"/>
      <dgm:spPr/>
    </dgm:pt>
    <dgm:pt modelId="{DFA72BF5-E64B-4E14-942D-5A4CA4F57416}" type="pres">
      <dgm:prSet presAssocID="{18C70905-DBFC-42FA-BA52-E1B166EFE378}" presName="parTxOnly" presStyleLbl="node1" presStyleIdx="5" presStyleCnt="6" custScaleX="150286" custScaleY="194366">
        <dgm:presLayoutVars>
          <dgm:bulletEnabled val="1"/>
        </dgm:presLayoutVars>
      </dgm:prSet>
      <dgm:spPr/>
      <dgm:t>
        <a:bodyPr/>
        <a:lstStyle/>
        <a:p>
          <a:endParaRPr lang="es-MX"/>
        </a:p>
      </dgm:t>
    </dgm:pt>
  </dgm:ptLst>
  <dgm:cxnLst>
    <dgm:cxn modelId="{381A1302-6007-4DDF-A642-9938139B93F9}" type="presOf" srcId="{08655D4D-3553-4C22-8528-6899FC49BA23}" destId="{2F28E93C-9871-4900-9744-3CF3A5334899}" srcOrd="0" destOrd="0" presId="urn:microsoft.com/office/officeart/2005/8/layout/hChevron3"/>
    <dgm:cxn modelId="{7F201ADA-AA5F-4D60-AFBF-C447E59427F1}" srcId="{08655D4D-3553-4C22-8528-6899FC49BA23}" destId="{521AC52B-E3AD-4FC5-B287-2739BDE088B0}" srcOrd="2" destOrd="0" parTransId="{B22B4559-A35B-4C71-A64D-5BCC86C0D44C}" sibTransId="{860EA8C6-60AA-4CB5-8E9B-43E21F88DE4A}"/>
    <dgm:cxn modelId="{26A9E661-9245-4FD1-B555-512ED24DAE7D}" srcId="{08655D4D-3553-4C22-8528-6899FC49BA23}" destId="{CD3A2E58-E71C-48A8-A1E4-2625C35EE347}" srcOrd="4" destOrd="0" parTransId="{2D45DF91-DD60-4146-BEB8-16D0C8D01CFA}" sibTransId="{030A9D7D-BF6E-4E82-832A-0BBA2CB27C92}"/>
    <dgm:cxn modelId="{62F29072-4201-4C3E-9A43-81347E16996A}" srcId="{08655D4D-3553-4C22-8528-6899FC49BA23}" destId="{8A007AF2-2127-4455-9592-84F195AAA4B3}" srcOrd="1" destOrd="0" parTransId="{9391E1A9-C654-4C33-A67D-E2E0FEBA4AA8}" sibTransId="{23E748AC-9379-4C75-B3C5-CBDE3DFF2CF8}"/>
    <dgm:cxn modelId="{DE3DC559-24BE-44E6-B2BE-2E2E0C242D2C}" srcId="{08655D4D-3553-4C22-8528-6899FC49BA23}" destId="{098B9B65-9802-4CFA-AF7F-0BA6F0520269}" srcOrd="0" destOrd="0" parTransId="{78E91B4B-D803-430D-8089-78A4553FA28F}" sibTransId="{972BFF89-154F-4B7E-A87B-3AACACC98171}"/>
    <dgm:cxn modelId="{29C98EFC-DCCC-4224-983D-38E1C8A32B76}" srcId="{08655D4D-3553-4C22-8528-6899FC49BA23}" destId="{0FB7565C-828E-4FD2-ACBD-EA51EAD94AF3}" srcOrd="3" destOrd="0" parTransId="{E180E18E-B5AE-418D-96F7-57588634BD63}" sibTransId="{F452FB24-AEBD-4EBC-A93D-D416A2AC36F3}"/>
    <dgm:cxn modelId="{E831C965-660D-4140-813D-50119D043139}" type="presOf" srcId="{0FB7565C-828E-4FD2-ACBD-EA51EAD94AF3}" destId="{2899E159-3D4A-427D-9540-5AABED34EB29}" srcOrd="0" destOrd="0" presId="urn:microsoft.com/office/officeart/2005/8/layout/hChevron3"/>
    <dgm:cxn modelId="{94087AD2-8828-4BAB-916F-1D4E321A5634}" type="presOf" srcId="{521AC52B-E3AD-4FC5-B287-2739BDE088B0}" destId="{0C5C57C4-1315-4105-AE0F-21C87CF92FBB}" srcOrd="0" destOrd="0" presId="urn:microsoft.com/office/officeart/2005/8/layout/hChevron3"/>
    <dgm:cxn modelId="{6CE7A524-14DD-456C-9A77-D0B2953D980D}" type="presOf" srcId="{8A007AF2-2127-4455-9592-84F195AAA4B3}" destId="{E2619300-5C26-4197-90AB-7123D3A0D854}" srcOrd="0" destOrd="0" presId="urn:microsoft.com/office/officeart/2005/8/layout/hChevron3"/>
    <dgm:cxn modelId="{9157EFC6-12DB-4C41-BDD5-FAAA862B3549}" type="presOf" srcId="{098B9B65-9802-4CFA-AF7F-0BA6F0520269}" destId="{3AFB3F20-D8C4-4E0C-8786-52090B3E16D2}" srcOrd="0" destOrd="0" presId="urn:microsoft.com/office/officeart/2005/8/layout/hChevron3"/>
    <dgm:cxn modelId="{77A9C50F-FE52-4FEF-9D34-0A77EAA16002}" type="presOf" srcId="{CD3A2E58-E71C-48A8-A1E4-2625C35EE347}" destId="{65BA649E-F8F7-4635-BD93-C73181E2A7B2}" srcOrd="0" destOrd="0" presId="urn:microsoft.com/office/officeart/2005/8/layout/hChevron3"/>
    <dgm:cxn modelId="{92194376-82DC-49CF-B085-0A0ABE866632}" srcId="{08655D4D-3553-4C22-8528-6899FC49BA23}" destId="{18C70905-DBFC-42FA-BA52-E1B166EFE378}" srcOrd="5" destOrd="0" parTransId="{5AAB6374-344A-45C2-B1DA-ABB3E7F2EC52}" sibTransId="{9274A7C2-D6D5-4A26-A097-531A058D6B35}"/>
    <dgm:cxn modelId="{E98F91F1-AD9D-4884-8A51-B01540D1F0E3}" type="presOf" srcId="{18C70905-DBFC-42FA-BA52-E1B166EFE378}" destId="{DFA72BF5-E64B-4E14-942D-5A4CA4F57416}" srcOrd="0" destOrd="0" presId="urn:microsoft.com/office/officeart/2005/8/layout/hChevron3"/>
    <dgm:cxn modelId="{CDF973CF-129B-4204-B9E3-003DEE1CB508}" type="presParOf" srcId="{2F28E93C-9871-4900-9744-3CF3A5334899}" destId="{3AFB3F20-D8C4-4E0C-8786-52090B3E16D2}" srcOrd="0" destOrd="0" presId="urn:microsoft.com/office/officeart/2005/8/layout/hChevron3"/>
    <dgm:cxn modelId="{28BE3FDE-C493-42E1-9208-8C937D3FC7F6}" type="presParOf" srcId="{2F28E93C-9871-4900-9744-3CF3A5334899}" destId="{7B2DA92A-22F7-4AC0-BBBA-CF0B7F92D217}" srcOrd="1" destOrd="0" presId="urn:microsoft.com/office/officeart/2005/8/layout/hChevron3"/>
    <dgm:cxn modelId="{F7749AC0-9B03-423D-94DF-D58C699B80A2}" type="presParOf" srcId="{2F28E93C-9871-4900-9744-3CF3A5334899}" destId="{E2619300-5C26-4197-90AB-7123D3A0D854}" srcOrd="2" destOrd="0" presId="urn:microsoft.com/office/officeart/2005/8/layout/hChevron3"/>
    <dgm:cxn modelId="{846FC979-7FBD-4031-A9E2-2E3281650C93}" type="presParOf" srcId="{2F28E93C-9871-4900-9744-3CF3A5334899}" destId="{B9B5830F-D458-4FEB-A8E4-C2EA338589DD}" srcOrd="3" destOrd="0" presId="urn:microsoft.com/office/officeart/2005/8/layout/hChevron3"/>
    <dgm:cxn modelId="{6699C38D-EBDC-40CB-906F-866AD75E8DA2}" type="presParOf" srcId="{2F28E93C-9871-4900-9744-3CF3A5334899}" destId="{0C5C57C4-1315-4105-AE0F-21C87CF92FBB}" srcOrd="4" destOrd="0" presId="urn:microsoft.com/office/officeart/2005/8/layout/hChevron3"/>
    <dgm:cxn modelId="{B0E66AE0-DF2F-446A-8759-0C0AA7FC1712}" type="presParOf" srcId="{2F28E93C-9871-4900-9744-3CF3A5334899}" destId="{AE46141D-990F-426E-BE4A-A9F55BF7B811}" srcOrd="5" destOrd="0" presId="urn:microsoft.com/office/officeart/2005/8/layout/hChevron3"/>
    <dgm:cxn modelId="{D7F84E63-8D66-42E0-B309-4C58F5E2E87F}" type="presParOf" srcId="{2F28E93C-9871-4900-9744-3CF3A5334899}" destId="{2899E159-3D4A-427D-9540-5AABED34EB29}" srcOrd="6" destOrd="0" presId="urn:microsoft.com/office/officeart/2005/8/layout/hChevron3"/>
    <dgm:cxn modelId="{75900466-23DF-4AA5-94C4-7254286B8BC3}" type="presParOf" srcId="{2F28E93C-9871-4900-9744-3CF3A5334899}" destId="{D0527F91-16FA-4682-87B2-F35E36DE2224}" srcOrd="7" destOrd="0" presId="urn:microsoft.com/office/officeart/2005/8/layout/hChevron3"/>
    <dgm:cxn modelId="{40C914B0-2CD8-42AD-9EF6-B94A2046B5A5}" type="presParOf" srcId="{2F28E93C-9871-4900-9744-3CF3A5334899}" destId="{65BA649E-F8F7-4635-BD93-C73181E2A7B2}" srcOrd="8" destOrd="0" presId="urn:microsoft.com/office/officeart/2005/8/layout/hChevron3"/>
    <dgm:cxn modelId="{CFA3A90C-580E-47C2-9106-C0618914F35D}" type="presParOf" srcId="{2F28E93C-9871-4900-9744-3CF3A5334899}" destId="{C0B4F099-9F28-4554-AF39-81A3461DD554}" srcOrd="9" destOrd="0" presId="urn:microsoft.com/office/officeart/2005/8/layout/hChevron3"/>
    <dgm:cxn modelId="{C587FD42-67F2-4553-A9C5-6A32BEAA9E16}" type="presParOf" srcId="{2F28E93C-9871-4900-9744-3CF3A5334899}" destId="{DFA72BF5-E64B-4E14-942D-5A4CA4F57416}"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B3F20-D8C4-4E0C-8786-52090B3E16D2}">
      <dsp:nvSpPr>
        <dsp:cNvPr id="0" name=""/>
        <dsp:cNvSpPr/>
      </dsp:nvSpPr>
      <dsp:spPr>
        <a:xfrm>
          <a:off x="54846" y="1153585"/>
          <a:ext cx="1336556" cy="1265761"/>
        </a:xfrm>
        <a:prstGeom prst="homePlate">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lightRig rig="flat" dir="t"/>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85344" tIns="42672" rIns="21336" bIns="42672" numCol="1" spcCol="1270" anchor="ctr" anchorCtr="0">
          <a:noAutofit/>
        </a:bodyPr>
        <a:lstStyle/>
        <a:p>
          <a:pPr lvl="0" algn="l" defTabSz="711200">
            <a:lnSpc>
              <a:spcPct val="90000"/>
            </a:lnSpc>
            <a:spcBef>
              <a:spcPct val="0"/>
            </a:spcBef>
            <a:spcAft>
              <a:spcPct val="35000"/>
            </a:spcAft>
          </a:pPr>
          <a:r>
            <a:rPr lang="en-US" sz="1600" b="1" i="0" kern="1200" dirty="0" smtClean="0"/>
            <a:t>Open-source hardware</a:t>
          </a:r>
          <a:endParaRPr lang="es-MX" sz="1600" b="1" i="0" kern="1200" dirty="0">
            <a:effectLst>
              <a:outerShdw blurRad="38100" dist="38100" dir="2700000" algn="tl">
                <a:srgbClr val="000000">
                  <a:alpha val="43137"/>
                </a:srgbClr>
              </a:outerShdw>
            </a:effectLst>
            <a:latin typeface="Cambria" pitchFamily="18" charset="0"/>
          </a:endParaRPr>
        </a:p>
      </dsp:txBody>
      <dsp:txXfrm>
        <a:off x="54846" y="1153585"/>
        <a:ext cx="1020116" cy="1265761"/>
      </dsp:txXfrm>
    </dsp:sp>
    <dsp:sp modelId="{E2619300-5C26-4197-90AB-7123D3A0D854}">
      <dsp:nvSpPr>
        <dsp:cNvPr id="0" name=""/>
        <dsp:cNvSpPr/>
      </dsp:nvSpPr>
      <dsp:spPr>
        <a:xfrm>
          <a:off x="1030787" y="1182507"/>
          <a:ext cx="2170692" cy="1292544"/>
        </a:xfrm>
        <a:prstGeom prst="chevron">
          <a:avLst/>
        </a:prstGeom>
        <a:solidFill>
          <a:schemeClr val="accent1">
            <a:lumMod val="75000"/>
          </a:schemeClr>
        </a:solidFill>
        <a:ln>
          <a:noFill/>
        </a:ln>
        <a:effectLst>
          <a:outerShdw blurRad="44450" dist="25400" dir="2700000" algn="br" rotWithShape="0">
            <a:srgbClr val="000000">
              <a:alpha val="60000"/>
            </a:srgbClr>
          </a:outerShdw>
        </a:effectLst>
        <a:scene3d>
          <a:camera prst="orthographicFront"/>
          <a:lightRig rig="flat" dir="t"/>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s-MX" sz="1600" b="1" i="0" kern="1200" dirty="0" smtClean="0"/>
            <a:t>Open-</a:t>
          </a:r>
          <a:r>
            <a:rPr lang="es-MX" sz="1600" b="1" i="0" kern="1200" dirty="0" err="1" smtClean="0"/>
            <a:t>source</a:t>
          </a:r>
          <a:r>
            <a:rPr lang="es-MX" sz="1600" b="1" i="0" kern="1200" dirty="0" smtClean="0"/>
            <a:t> software</a:t>
          </a:r>
          <a:endParaRPr lang="es-MX" sz="1600" b="1" i="0" kern="1200" dirty="0">
            <a:effectLst>
              <a:outerShdw blurRad="38100" dist="38100" dir="2700000" algn="tl">
                <a:srgbClr val="000000">
                  <a:alpha val="43137"/>
                </a:srgbClr>
              </a:outerShdw>
            </a:effectLst>
            <a:latin typeface="Cambria" pitchFamily="18" charset="0"/>
          </a:endParaRPr>
        </a:p>
      </dsp:txBody>
      <dsp:txXfrm>
        <a:off x="1677059" y="1182507"/>
        <a:ext cx="878148" cy="1292544"/>
      </dsp:txXfrm>
    </dsp:sp>
    <dsp:sp modelId="{0C5C57C4-1315-4105-AE0F-21C87CF92FBB}">
      <dsp:nvSpPr>
        <dsp:cNvPr id="0" name=""/>
        <dsp:cNvSpPr/>
      </dsp:nvSpPr>
      <dsp:spPr>
        <a:xfrm>
          <a:off x="2893208" y="1276250"/>
          <a:ext cx="2397533" cy="1105059"/>
        </a:xfrm>
        <a:prstGeom prst="chevron">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lightRig rig="flat" dir="t"/>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n-US" sz="1600" b="1" i="0" kern="1200" dirty="0" smtClean="0"/>
            <a:t>AFE AD8232, </a:t>
          </a:r>
          <a:r>
            <a:rPr lang="en-US" sz="1600" b="1" i="0" kern="1200" dirty="0" smtClean="0">
              <a:solidFill>
                <a:schemeClr val="bg1"/>
              </a:solidFill>
            </a:rPr>
            <a:t>adapter and simulation</a:t>
          </a:r>
          <a:endParaRPr lang="es-MX" sz="1600" b="1" i="0" strike="noStrike" kern="1200" dirty="0">
            <a:solidFill>
              <a:schemeClr val="bg1"/>
            </a:solidFill>
            <a:effectLst>
              <a:outerShdw blurRad="38100" dist="38100" dir="2700000" algn="tl">
                <a:srgbClr val="000000">
                  <a:alpha val="43137"/>
                </a:srgbClr>
              </a:outerShdw>
            </a:effectLst>
            <a:latin typeface="Cambria" pitchFamily="18" charset="0"/>
          </a:endParaRPr>
        </a:p>
      </dsp:txBody>
      <dsp:txXfrm>
        <a:off x="3445738" y="1276250"/>
        <a:ext cx="1292474" cy="1105059"/>
      </dsp:txXfrm>
    </dsp:sp>
    <dsp:sp modelId="{2899E159-3D4A-427D-9540-5AABED34EB29}">
      <dsp:nvSpPr>
        <dsp:cNvPr id="0" name=""/>
        <dsp:cNvSpPr/>
      </dsp:nvSpPr>
      <dsp:spPr>
        <a:xfrm>
          <a:off x="4982470" y="1289641"/>
          <a:ext cx="2610965" cy="1078277"/>
        </a:xfrm>
        <a:prstGeom prst="chevron">
          <a:avLst/>
        </a:prstGeom>
        <a:solidFill>
          <a:schemeClr val="accent1">
            <a:lumMod val="75000"/>
          </a:schemeClr>
        </a:solidFill>
        <a:ln>
          <a:noFill/>
        </a:ln>
        <a:effectLst>
          <a:outerShdw blurRad="44450" dist="25400" dir="2700000" algn="br" rotWithShape="0">
            <a:srgbClr val="000000">
              <a:alpha val="60000"/>
            </a:srgbClr>
          </a:outerShdw>
        </a:effectLst>
        <a:scene3d>
          <a:camera prst="orthographicFront"/>
          <a:lightRig rig="flat" dir="t"/>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n-US" sz="1600" b="1" i="0" kern="1200" dirty="0" smtClean="0"/>
            <a:t>Circuit implementation and testing</a:t>
          </a:r>
          <a:endParaRPr lang="es-MX" sz="1600" b="1" i="0" kern="1200" dirty="0" smtClean="0">
            <a:effectLst>
              <a:outerShdw blurRad="38100" dist="38100" dir="2700000" algn="tl">
                <a:srgbClr val="000000">
                  <a:alpha val="43137"/>
                </a:srgbClr>
              </a:outerShdw>
            </a:effectLst>
            <a:latin typeface="Cambria" pitchFamily="18" charset="0"/>
          </a:endParaRPr>
        </a:p>
      </dsp:txBody>
      <dsp:txXfrm>
        <a:off x="5521609" y="1289641"/>
        <a:ext cx="1532688" cy="1078277"/>
      </dsp:txXfrm>
    </dsp:sp>
    <dsp:sp modelId="{65BA649E-F8F7-4635-BD93-C73181E2A7B2}">
      <dsp:nvSpPr>
        <dsp:cNvPr id="0" name=""/>
        <dsp:cNvSpPr/>
      </dsp:nvSpPr>
      <dsp:spPr>
        <a:xfrm>
          <a:off x="7285164" y="1249467"/>
          <a:ext cx="2246018" cy="1158625"/>
        </a:xfrm>
        <a:prstGeom prst="chevron">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lightRig rig="flat" dir="t"/>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s-MX" sz="1600" b="1" i="0" kern="1200" dirty="0" smtClean="0"/>
            <a:t>Data </a:t>
          </a:r>
          <a:r>
            <a:rPr lang="es-MX" sz="1600" b="1" i="0" kern="1200" dirty="0" err="1" smtClean="0"/>
            <a:t>ouput</a:t>
          </a:r>
          <a:r>
            <a:rPr lang="es-MX" sz="1600" b="1" i="0" kern="1200" dirty="0" smtClean="0"/>
            <a:t> </a:t>
          </a:r>
          <a:r>
            <a:rPr lang="es-MX" sz="1600" b="1" i="0" kern="1200" dirty="0" err="1" smtClean="0"/>
            <a:t>modes</a:t>
          </a:r>
          <a:endParaRPr lang="es-MX" sz="1600" b="1" i="0" kern="1200" dirty="0">
            <a:effectLst>
              <a:outerShdw blurRad="38100" dist="38100" dir="2700000" algn="tl">
                <a:srgbClr val="000000">
                  <a:alpha val="43137"/>
                </a:srgbClr>
              </a:outerShdw>
            </a:effectLst>
            <a:latin typeface="Cambria" pitchFamily="18" charset="0"/>
          </a:endParaRPr>
        </a:p>
      </dsp:txBody>
      <dsp:txXfrm>
        <a:off x="7864477" y="1249467"/>
        <a:ext cx="1087393" cy="1158625"/>
      </dsp:txXfrm>
    </dsp:sp>
    <dsp:sp modelId="{DFA72BF5-E64B-4E14-942D-5A4CA4F57416}">
      <dsp:nvSpPr>
        <dsp:cNvPr id="0" name=""/>
        <dsp:cNvSpPr/>
      </dsp:nvSpPr>
      <dsp:spPr>
        <a:xfrm>
          <a:off x="9222910" y="1229605"/>
          <a:ext cx="2316442" cy="1198349"/>
        </a:xfrm>
        <a:prstGeom prst="chevron">
          <a:avLst/>
        </a:prstGeom>
        <a:solidFill>
          <a:schemeClr val="accent1">
            <a:lumMod val="75000"/>
          </a:schemeClr>
        </a:solidFill>
        <a:ln>
          <a:noFill/>
        </a:ln>
        <a:effectLst>
          <a:outerShdw blurRad="44450" dist="25400" dir="2700000" algn="br" rotWithShape="0">
            <a:srgbClr val="000000">
              <a:alpha val="60000"/>
            </a:srgbClr>
          </a:outerShdw>
        </a:effectLst>
        <a:scene3d>
          <a:camera prst="orthographicFront"/>
          <a:lightRig rig="flat" dir="t"/>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n-US" sz="1600" b="1" kern="1200" dirty="0" smtClean="0"/>
            <a:t>Buffer overrun problem</a:t>
          </a:r>
          <a:endParaRPr lang="es-MX" sz="1600" b="1" kern="1200" dirty="0">
            <a:effectLst>
              <a:outerShdw blurRad="38100" dist="38100" dir="2700000" algn="tl">
                <a:srgbClr val="000000">
                  <a:alpha val="43137"/>
                </a:srgbClr>
              </a:outerShdw>
            </a:effectLst>
            <a:latin typeface="Cambria" pitchFamily="18" charset="0"/>
          </a:endParaRPr>
        </a:p>
      </dsp:txBody>
      <dsp:txXfrm>
        <a:off x="9822085" y="1229605"/>
        <a:ext cx="1118093" cy="119834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169196" cy="481370"/>
          </a:xfrm>
          <a:prstGeom prst="rect">
            <a:avLst/>
          </a:prstGeom>
        </p:spPr>
        <p:txBody>
          <a:bodyPr vert="horz" lIns="94851" tIns="47425" rIns="94851" bIns="47425" rtlCol="0"/>
          <a:lstStyle>
            <a:lvl1pPr algn="l">
              <a:defRPr sz="1200"/>
            </a:lvl1pPr>
          </a:lstStyle>
          <a:p>
            <a:endParaRPr lang="es-MX"/>
          </a:p>
        </p:txBody>
      </p:sp>
      <p:sp>
        <p:nvSpPr>
          <p:cNvPr id="3" name="Marcador de fecha 2"/>
          <p:cNvSpPr>
            <a:spLocks noGrp="1"/>
          </p:cNvSpPr>
          <p:nvPr>
            <p:ph type="dt" idx="1"/>
          </p:nvPr>
        </p:nvSpPr>
        <p:spPr>
          <a:xfrm>
            <a:off x="4144335" y="1"/>
            <a:ext cx="3169196" cy="481370"/>
          </a:xfrm>
          <a:prstGeom prst="rect">
            <a:avLst/>
          </a:prstGeom>
        </p:spPr>
        <p:txBody>
          <a:bodyPr vert="horz" lIns="94851" tIns="47425" rIns="94851" bIns="47425" rtlCol="0"/>
          <a:lstStyle>
            <a:lvl1pPr algn="r">
              <a:defRPr sz="1200"/>
            </a:lvl1pPr>
          </a:lstStyle>
          <a:p>
            <a:fld id="{F7D7EFDE-29A5-4A83-9DA5-4F7DD320C9F4}" type="datetimeFigureOut">
              <a:rPr lang="es-MX" smtClean="0"/>
              <a:t>29/10/2019</a:t>
            </a:fld>
            <a:endParaRPr lang="es-MX"/>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s-MX"/>
          </a:p>
        </p:txBody>
      </p:sp>
      <p:sp>
        <p:nvSpPr>
          <p:cNvPr id="5" name="Marcador de notas 4"/>
          <p:cNvSpPr>
            <a:spLocks noGrp="1"/>
          </p:cNvSpPr>
          <p:nvPr>
            <p:ph type="body" sz="quarter" idx="3"/>
          </p:nvPr>
        </p:nvSpPr>
        <p:spPr>
          <a:xfrm>
            <a:off x="731353" y="4620496"/>
            <a:ext cx="5852494" cy="3780555"/>
          </a:xfrm>
          <a:prstGeom prst="rect">
            <a:avLst/>
          </a:prstGeom>
        </p:spPr>
        <p:txBody>
          <a:bodyPr vert="horz" lIns="94851" tIns="47425" rIns="94851" bIns="47425"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1" y="9119830"/>
            <a:ext cx="3169196" cy="481370"/>
          </a:xfrm>
          <a:prstGeom prst="rect">
            <a:avLst/>
          </a:prstGeom>
        </p:spPr>
        <p:txBody>
          <a:bodyPr vert="horz" lIns="94851" tIns="47425" rIns="94851" bIns="47425"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144335" y="9119830"/>
            <a:ext cx="3169196" cy="481370"/>
          </a:xfrm>
          <a:prstGeom prst="rect">
            <a:avLst/>
          </a:prstGeom>
        </p:spPr>
        <p:txBody>
          <a:bodyPr vert="horz" lIns="94851" tIns="47425" rIns="94851" bIns="47425" rtlCol="0" anchor="b"/>
          <a:lstStyle>
            <a:lvl1pPr algn="r">
              <a:defRPr sz="1200"/>
            </a:lvl1pPr>
          </a:lstStyle>
          <a:p>
            <a:fld id="{834A1722-44D8-418F-AE24-1169755933C6}" type="slidenum">
              <a:rPr lang="es-MX" smtClean="0"/>
              <a:t>‹Nº›</a:t>
            </a:fld>
            <a:endParaRPr lang="es-MX"/>
          </a:p>
        </p:txBody>
      </p:sp>
    </p:spTree>
    <p:extLst>
      <p:ext uri="{BB962C8B-B14F-4D97-AF65-F5344CB8AC3E}">
        <p14:creationId xmlns:p14="http://schemas.microsoft.com/office/powerpoint/2010/main" val="253292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E482D8-AFDC-4552-B7D1-492785035341}" type="slidenum">
              <a:rPr lang="es-MX" smtClean="0"/>
              <a:t>1</a:t>
            </a:fld>
            <a:endParaRPr lang="es-MX"/>
          </a:p>
        </p:txBody>
      </p:sp>
    </p:spTree>
    <p:extLst>
      <p:ext uri="{BB962C8B-B14F-4D97-AF65-F5344CB8AC3E}">
        <p14:creationId xmlns:p14="http://schemas.microsoft.com/office/powerpoint/2010/main" val="750424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E482D8-AFDC-4552-B7D1-492785035341}" type="slidenum">
              <a:rPr lang="es-MX" smtClean="0"/>
              <a:t>13</a:t>
            </a:fld>
            <a:endParaRPr lang="es-MX"/>
          </a:p>
        </p:txBody>
      </p:sp>
    </p:spTree>
    <p:extLst>
      <p:ext uri="{BB962C8B-B14F-4D97-AF65-F5344CB8AC3E}">
        <p14:creationId xmlns:p14="http://schemas.microsoft.com/office/powerpoint/2010/main" val="1617185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E482D8-AFDC-4552-B7D1-492785035341}" type="slidenum">
              <a:rPr lang="es-MX" smtClean="0"/>
              <a:t>19</a:t>
            </a:fld>
            <a:endParaRPr lang="es-MX"/>
          </a:p>
        </p:txBody>
      </p:sp>
    </p:spTree>
    <p:extLst>
      <p:ext uri="{BB962C8B-B14F-4D97-AF65-F5344CB8AC3E}">
        <p14:creationId xmlns:p14="http://schemas.microsoft.com/office/powerpoint/2010/main" val="247886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E482D8-AFDC-4552-B7D1-492785035341}" type="slidenum">
              <a:rPr lang="es-MX" smtClean="0"/>
              <a:t>22</a:t>
            </a:fld>
            <a:endParaRPr lang="es-MX"/>
          </a:p>
        </p:txBody>
      </p:sp>
    </p:spTree>
    <p:extLst>
      <p:ext uri="{BB962C8B-B14F-4D97-AF65-F5344CB8AC3E}">
        <p14:creationId xmlns:p14="http://schemas.microsoft.com/office/powerpoint/2010/main" val="101505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E482D8-AFDC-4552-B7D1-492785035341}" type="slidenum">
              <a:rPr lang="es-MX" smtClean="0"/>
              <a:t>3</a:t>
            </a:fld>
            <a:endParaRPr lang="es-MX"/>
          </a:p>
        </p:txBody>
      </p:sp>
    </p:spTree>
    <p:extLst>
      <p:ext uri="{BB962C8B-B14F-4D97-AF65-F5344CB8AC3E}">
        <p14:creationId xmlns:p14="http://schemas.microsoft.com/office/powerpoint/2010/main" val="161718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E482D8-AFDC-4552-B7D1-492785035341}" type="slidenum">
              <a:rPr lang="es-MX" smtClean="0"/>
              <a:t>4</a:t>
            </a:fld>
            <a:endParaRPr lang="es-MX"/>
          </a:p>
        </p:txBody>
      </p:sp>
    </p:spTree>
    <p:extLst>
      <p:ext uri="{BB962C8B-B14F-4D97-AF65-F5344CB8AC3E}">
        <p14:creationId xmlns:p14="http://schemas.microsoft.com/office/powerpoint/2010/main" val="322746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34A1722-44D8-418F-AE24-1169755933C6}" type="slidenum">
              <a:rPr lang="es-MX" smtClean="0"/>
              <a:t>6</a:t>
            </a:fld>
            <a:endParaRPr lang="es-MX"/>
          </a:p>
        </p:txBody>
      </p:sp>
    </p:spTree>
    <p:extLst>
      <p:ext uri="{BB962C8B-B14F-4D97-AF65-F5344CB8AC3E}">
        <p14:creationId xmlns:p14="http://schemas.microsoft.com/office/powerpoint/2010/main" val="262146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34A1722-44D8-418F-AE24-1169755933C6}" type="slidenum">
              <a:rPr lang="es-MX" smtClean="0"/>
              <a:t>7</a:t>
            </a:fld>
            <a:endParaRPr lang="es-MX"/>
          </a:p>
        </p:txBody>
      </p:sp>
    </p:spTree>
    <p:extLst>
      <p:ext uri="{BB962C8B-B14F-4D97-AF65-F5344CB8AC3E}">
        <p14:creationId xmlns:p14="http://schemas.microsoft.com/office/powerpoint/2010/main" val="262146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E482D8-AFDC-4552-B7D1-492785035341}" type="slidenum">
              <a:rPr lang="es-MX" smtClean="0"/>
              <a:t>8</a:t>
            </a:fld>
            <a:endParaRPr lang="es-MX"/>
          </a:p>
        </p:txBody>
      </p:sp>
    </p:spTree>
    <p:extLst>
      <p:ext uri="{BB962C8B-B14F-4D97-AF65-F5344CB8AC3E}">
        <p14:creationId xmlns:p14="http://schemas.microsoft.com/office/powerpoint/2010/main" val="161718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E482D8-AFDC-4552-B7D1-492785035341}" type="slidenum">
              <a:rPr lang="es-MX" smtClean="0"/>
              <a:t>9</a:t>
            </a:fld>
            <a:endParaRPr lang="es-MX"/>
          </a:p>
        </p:txBody>
      </p:sp>
    </p:spTree>
    <p:extLst>
      <p:ext uri="{BB962C8B-B14F-4D97-AF65-F5344CB8AC3E}">
        <p14:creationId xmlns:p14="http://schemas.microsoft.com/office/powerpoint/2010/main" val="161718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E482D8-AFDC-4552-B7D1-492785035341}" type="slidenum">
              <a:rPr lang="es-MX" smtClean="0"/>
              <a:t>10</a:t>
            </a:fld>
            <a:endParaRPr lang="es-MX"/>
          </a:p>
        </p:txBody>
      </p:sp>
    </p:spTree>
    <p:extLst>
      <p:ext uri="{BB962C8B-B14F-4D97-AF65-F5344CB8AC3E}">
        <p14:creationId xmlns:p14="http://schemas.microsoft.com/office/powerpoint/2010/main" val="161718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8BEC879A-0340-454C-952A-4382EDD08F9A}" type="slidenum">
              <a:rPr lang="es-MX" smtClean="0"/>
              <a:t>12</a:t>
            </a:fld>
            <a:endParaRPr lang="es-MX" dirty="0"/>
          </a:p>
        </p:txBody>
      </p:sp>
    </p:spTree>
    <p:extLst>
      <p:ext uri="{BB962C8B-B14F-4D97-AF65-F5344CB8AC3E}">
        <p14:creationId xmlns:p14="http://schemas.microsoft.com/office/powerpoint/2010/main" val="344605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C82F65B-D4EF-4E5B-95B4-2D02552926F0}"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72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0AE3B7-6CF9-4907-BD9C-979BE6CC9E22}"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28722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A3EE63-789E-4CC7-BD54-5800C424A73C}"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323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5061B08-E64E-4355-B021-7B51B4C29691}"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‹Nº›</a:t>
            </a:fld>
            <a:endParaRPr lang="en-US" dirty="0"/>
          </a:p>
        </p:txBody>
      </p:sp>
    </p:spTree>
    <p:extLst>
      <p:ext uri="{BB962C8B-B14F-4D97-AF65-F5344CB8AC3E}">
        <p14:creationId xmlns:p14="http://schemas.microsoft.com/office/powerpoint/2010/main" val="306687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A507CF4-D4BF-48D8-97AF-4F44BF3E5B82}"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1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9E1044-6B22-4053-A86B-66E483881870}"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34121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FC754D6-0D44-4E85-852B-FEF3DB18511E}" type="datetime1">
              <a:rPr lang="en-US" smtClean="0"/>
              <a:t>10/29/2019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1030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2C0261E-4BAA-4C3F-8BC5-2E0B191C1B03}" type="datetime1">
              <a:rPr lang="en-US" smtClean="0"/>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8743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05B06A-7300-4224-993E-004FC55DD7D5}" type="datetime1">
              <a:rPr lang="en-US" smtClean="0"/>
              <a:t>10/29/2019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28806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FFA86F-5EB3-44E3-BB03-255DCDA05F78}" type="datetime1">
              <a:rPr lang="en-US" smtClean="0"/>
              <a:t>10/29/2019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019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A8B3E2E-BA47-40FC-9E89-3F1523FC60F2}"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2503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1B89AAD-A615-453C-8456-F3F23A344764}" type="datetime1">
              <a:rPr lang="en-US" smtClean="0"/>
              <a:t>10/29/2019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599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01255" y="2449407"/>
            <a:ext cx="9894032" cy="1077218"/>
          </a:xfrm>
          <a:prstGeom prst="rect">
            <a:avLst/>
          </a:prstGeom>
        </p:spPr>
        <p:txBody>
          <a:bodyPr wrap="square">
            <a:spAutoFit/>
          </a:bodyPr>
          <a:lstStyle/>
          <a:p>
            <a:pPr algn="ctr"/>
            <a:r>
              <a:rPr lang="en-US" sz="3200" i="1" dirty="0" smtClean="0"/>
              <a:t>“</a:t>
            </a:r>
            <a:r>
              <a:rPr lang="en-US" sz="3200" i="1" dirty="0"/>
              <a:t>P</a:t>
            </a:r>
            <a:r>
              <a:rPr lang="en-US" sz="3200" i="1" dirty="0" smtClean="0"/>
              <a:t>ortable </a:t>
            </a:r>
            <a:r>
              <a:rPr lang="en-US" sz="3200" i="1" dirty="0"/>
              <a:t>ECG </a:t>
            </a:r>
            <a:r>
              <a:rPr lang="en-US" sz="3200" i="1" dirty="0" smtClean="0"/>
              <a:t>system design </a:t>
            </a:r>
            <a:r>
              <a:rPr lang="en-US" sz="3200" i="1" dirty="0"/>
              <a:t>using the AD8232 microchip and </a:t>
            </a:r>
            <a:r>
              <a:rPr lang="en-US" sz="3200" i="1" dirty="0" smtClean="0"/>
              <a:t>open-source platform”</a:t>
            </a:r>
            <a:endParaRPr lang="es-MX" sz="3200" i="1" dirty="0"/>
          </a:p>
        </p:txBody>
      </p:sp>
      <p:sp>
        <p:nvSpPr>
          <p:cNvPr id="7" name="6 Rectángulo"/>
          <p:cNvSpPr/>
          <p:nvPr/>
        </p:nvSpPr>
        <p:spPr>
          <a:xfrm>
            <a:off x="3162725" y="5122869"/>
            <a:ext cx="6158696" cy="830997"/>
          </a:xfrm>
          <a:prstGeom prst="rect">
            <a:avLst/>
          </a:prstGeom>
          <a:ln>
            <a:noFill/>
          </a:ln>
        </p:spPr>
        <p:txBody>
          <a:bodyPr wrap="square">
            <a:spAutoFit/>
          </a:bodyPr>
          <a:lstStyle/>
          <a:p>
            <a:pPr algn="ctr"/>
            <a:r>
              <a:rPr lang="es-MX" sz="2400" b="1" dirty="0" smtClean="0">
                <a:latin typeface="+mj-lt"/>
                <a:cs typeface="Times New Roman" pitchFamily="18" charset="0"/>
              </a:rPr>
              <a:t>UNIVERSIDAD AUTÓNOMA DE BAJA CALIFORNIA</a:t>
            </a:r>
          </a:p>
          <a:p>
            <a:pPr algn="ctr"/>
            <a:r>
              <a:rPr lang="es-MX" sz="2400" dirty="0" smtClean="0">
                <a:latin typeface="+mj-lt"/>
                <a:cs typeface="Times New Roman" pitchFamily="18" charset="0"/>
              </a:rPr>
              <a:t>Facultad </a:t>
            </a:r>
            <a:r>
              <a:rPr lang="es-MX" sz="2400" dirty="0">
                <a:latin typeface="+mj-lt"/>
                <a:cs typeface="Times New Roman" pitchFamily="18" charset="0"/>
              </a:rPr>
              <a:t>de </a:t>
            </a:r>
            <a:r>
              <a:rPr lang="es-MX" sz="2400" dirty="0" smtClean="0">
                <a:latin typeface="+mj-lt"/>
                <a:cs typeface="Times New Roman" pitchFamily="18" charset="0"/>
              </a:rPr>
              <a:t>Ingeniería</a:t>
            </a:r>
            <a:endParaRPr lang="es-MX" sz="2400" dirty="0">
              <a:latin typeface="+mj-lt"/>
              <a:cs typeface="Times New Roman" pitchFamily="18" charset="0"/>
            </a:endParaRPr>
          </a:p>
        </p:txBody>
      </p:sp>
      <p:sp>
        <p:nvSpPr>
          <p:cNvPr id="10" name="9 Rectángulo"/>
          <p:cNvSpPr/>
          <p:nvPr/>
        </p:nvSpPr>
        <p:spPr>
          <a:xfrm>
            <a:off x="8690259" y="5991340"/>
            <a:ext cx="4572000" cy="369332"/>
          </a:xfrm>
          <a:prstGeom prst="rect">
            <a:avLst/>
          </a:prstGeom>
          <a:ln>
            <a:noFill/>
          </a:ln>
        </p:spPr>
        <p:txBody>
          <a:bodyPr>
            <a:spAutoFit/>
          </a:bodyPr>
          <a:lstStyle/>
          <a:p>
            <a:pPr algn="ctr"/>
            <a:r>
              <a:rPr lang="es-MX" dirty="0" smtClean="0">
                <a:latin typeface="Times New Roman" pitchFamily="18" charset="0"/>
                <a:cs typeface="Times New Roman" pitchFamily="18" charset="0"/>
              </a:rPr>
              <a:t>15/Nov/2019</a:t>
            </a:r>
            <a:endParaRPr lang="es-MX" dirty="0">
              <a:latin typeface="Times New Roman" pitchFamily="18" charset="0"/>
              <a:cs typeface="Times New Roman" pitchFamily="18" charset="0"/>
            </a:endParaRPr>
          </a:p>
        </p:txBody>
      </p:sp>
      <p:sp>
        <p:nvSpPr>
          <p:cNvPr id="3" name="2 Rectángulo"/>
          <p:cNvSpPr/>
          <p:nvPr/>
        </p:nvSpPr>
        <p:spPr>
          <a:xfrm>
            <a:off x="1346199" y="3943085"/>
            <a:ext cx="10049087" cy="954107"/>
          </a:xfrm>
          <a:prstGeom prst="rect">
            <a:avLst/>
          </a:prstGeom>
        </p:spPr>
        <p:txBody>
          <a:bodyPr wrap="square">
            <a:spAutoFit/>
          </a:bodyPr>
          <a:lstStyle/>
          <a:p>
            <a:pPr algn="ctr">
              <a:lnSpc>
                <a:spcPct val="140000"/>
              </a:lnSpc>
            </a:pPr>
            <a:r>
              <a:rPr lang="es-MX" sz="2000" dirty="0" smtClean="0"/>
              <a:t>Miguel Bravo-</a:t>
            </a:r>
            <a:r>
              <a:rPr lang="es-MX" sz="2000" dirty="0" err="1" smtClean="0"/>
              <a:t>Zanoguera</a:t>
            </a:r>
            <a:r>
              <a:rPr lang="es-MX" sz="2000" dirty="0" smtClean="0"/>
              <a:t>, Daniel Cuevas-González, Juan </a:t>
            </a:r>
            <a:r>
              <a:rPr lang="es-MX" sz="2000" dirty="0"/>
              <a:t>Pablo </a:t>
            </a:r>
            <a:r>
              <a:rPr lang="es-MX" sz="2000" dirty="0" smtClean="0"/>
              <a:t>García-Vázquez, Roberto López-</a:t>
            </a:r>
            <a:r>
              <a:rPr lang="es-MX" sz="2000" dirty="0" err="1" smtClean="0"/>
              <a:t>Avitia</a:t>
            </a:r>
            <a:r>
              <a:rPr lang="es-MX" sz="2000" dirty="0" smtClean="0"/>
              <a:t>, Marco </a:t>
            </a:r>
            <a:r>
              <a:rPr lang="es-MX" sz="2000" dirty="0"/>
              <a:t>Reyna-Carranza </a:t>
            </a:r>
            <a:endParaRPr lang="es-US" sz="2000" dirty="0">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9" y="4392497"/>
            <a:ext cx="1263090" cy="159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arcador de número de diapositiva 5"/>
          <p:cNvSpPr>
            <a:spLocks noGrp="1"/>
          </p:cNvSpPr>
          <p:nvPr>
            <p:ph type="sldNum" sz="quarter" idx="12"/>
          </p:nvPr>
        </p:nvSpPr>
        <p:spPr/>
        <p:txBody>
          <a:bodyPr/>
          <a:lstStyle/>
          <a:p>
            <a:fld id="{6113E31D-E2AB-40D1-8B51-AFA5AFEF393A}" type="slidenum">
              <a:rPr lang="en-US" smtClean="0"/>
              <a:t>1</a:t>
            </a:fld>
            <a:endParaRPr lang="en-US" dirty="0"/>
          </a:p>
        </p:txBody>
      </p:sp>
      <p:sp>
        <p:nvSpPr>
          <p:cNvPr id="11" name="Rectángulo 5"/>
          <p:cNvSpPr/>
          <p:nvPr/>
        </p:nvSpPr>
        <p:spPr>
          <a:xfrm>
            <a:off x="1501255" y="2227813"/>
            <a:ext cx="9894032" cy="1475507"/>
          </a:xfrm>
          <a:prstGeom prst="rect">
            <a:avLst/>
          </a:prstGeom>
          <a:noFill/>
          <a:ln w="41275">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4 Rectángulo"/>
          <p:cNvSpPr/>
          <p:nvPr/>
        </p:nvSpPr>
        <p:spPr>
          <a:xfrm>
            <a:off x="0" y="6026519"/>
            <a:ext cx="4212567" cy="369332"/>
          </a:xfrm>
          <a:prstGeom prst="rect">
            <a:avLst/>
          </a:prstGeom>
        </p:spPr>
        <p:txBody>
          <a:bodyPr wrap="square">
            <a:spAutoFit/>
          </a:bodyPr>
          <a:lstStyle/>
          <a:p>
            <a:r>
              <a:rPr lang="es-MX" dirty="0" smtClean="0"/>
              <a:t>Mexicali</a:t>
            </a:r>
            <a:r>
              <a:rPr lang="es-MX" dirty="0"/>
              <a:t>, Baja California, </a:t>
            </a:r>
            <a:r>
              <a:rPr lang="es-MX" dirty="0" smtClean="0"/>
              <a:t>México</a:t>
            </a:r>
            <a:endParaRPr lang="es-MX" dirty="0"/>
          </a:p>
        </p:txBody>
      </p:sp>
      <p:sp>
        <p:nvSpPr>
          <p:cNvPr id="2" name="1 Rectángulo"/>
          <p:cNvSpPr/>
          <p:nvPr/>
        </p:nvSpPr>
        <p:spPr>
          <a:xfrm>
            <a:off x="3048000" y="238036"/>
            <a:ext cx="8521700" cy="1815882"/>
          </a:xfrm>
          <a:prstGeom prst="rect">
            <a:avLst/>
          </a:prstGeom>
        </p:spPr>
        <p:txBody>
          <a:bodyPr wrap="square">
            <a:spAutoFit/>
          </a:bodyPr>
          <a:lstStyle/>
          <a:p>
            <a:r>
              <a:rPr lang="en-US" sz="2800" b="1" dirty="0"/>
              <a:t>6th International Electronic Conference on Sensors and Applications</a:t>
            </a:r>
          </a:p>
          <a:p>
            <a:r>
              <a:rPr lang="en-US" sz="2800" dirty="0"/>
              <a:t/>
            </a:r>
            <a:br>
              <a:rPr lang="en-US" sz="2800" dirty="0"/>
            </a:br>
            <a:endParaRPr lang="es-MX" sz="2800" dirty="0"/>
          </a:p>
        </p:txBody>
      </p:sp>
      <p:pic>
        <p:nvPicPr>
          <p:cNvPr id="8194" name="Picture 2" descr="https://ecsa-6.sciforum.net/conferences_files/282/ECSA-6_Sensors2-h.jpg?1571706868"/>
          <p:cNvPicPr>
            <a:picLocks noChangeAspect="1" noChangeArrowheads="1"/>
          </p:cNvPicPr>
          <p:nvPr/>
        </p:nvPicPr>
        <p:blipFill rotWithShape="1">
          <a:blip r:embed="rId4">
            <a:extLst>
              <a:ext uri="{28A0092B-C50C-407E-A947-70E740481C1C}">
                <a14:useLocalDpi xmlns:a14="http://schemas.microsoft.com/office/drawing/2010/main" val="0"/>
              </a:ext>
            </a:extLst>
          </a:blip>
          <a:srcRect t="3061" b="65330"/>
          <a:stretch/>
        </p:blipFill>
        <p:spPr bwMode="auto">
          <a:xfrm>
            <a:off x="76200" y="58649"/>
            <a:ext cx="12001500" cy="154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06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5"/>
          <p:cNvSpPr/>
          <p:nvPr/>
        </p:nvSpPr>
        <p:spPr>
          <a:xfrm>
            <a:off x="86830" y="714956"/>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8" name="Marcador de número de diapositiva 7"/>
          <p:cNvSpPr>
            <a:spLocks noGrp="1"/>
          </p:cNvSpPr>
          <p:nvPr>
            <p:ph type="sldNum" sz="quarter" idx="12"/>
          </p:nvPr>
        </p:nvSpPr>
        <p:spPr/>
        <p:txBody>
          <a:bodyPr/>
          <a:lstStyle/>
          <a:p>
            <a:fld id="{6113E31D-E2AB-40D1-8B51-AFA5AFEF393A}" type="slidenum">
              <a:rPr lang="en-US" smtClean="0"/>
              <a:t>10</a:t>
            </a:fld>
            <a:endParaRPr lang="en-US" dirty="0"/>
          </a:p>
        </p:txBody>
      </p:sp>
      <p:cxnSp>
        <p:nvCxnSpPr>
          <p:cNvPr id="11" name="10 Conector recto"/>
          <p:cNvCxnSpPr>
            <a:endCxn id="13" idx="1"/>
          </p:cNvCxnSpPr>
          <p:nvPr/>
        </p:nvCxnSpPr>
        <p:spPr>
          <a:xfrm>
            <a:off x="328562" y="313984"/>
            <a:ext cx="2998570"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8237913" y="313984"/>
            <a:ext cx="3596822" cy="762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327132" y="52374"/>
            <a:ext cx="545453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Goudy Old Style" panose="02020502050305020303" pitchFamily="18" charset="0"/>
                <a:cs typeface="Times New Roman" pitchFamily="18" charset="0"/>
              </a:rPr>
              <a:t> OPEN-SOURCE SOFTWARE</a:t>
            </a:r>
            <a:endParaRPr lang="es-MX" sz="3200" b="1" dirty="0">
              <a:effectLst>
                <a:outerShdw blurRad="38100" dist="38100" dir="2700000" algn="tl">
                  <a:srgbClr val="000000">
                    <a:alpha val="43137"/>
                  </a:srgbClr>
                </a:outerShdw>
              </a:effectLst>
              <a:latin typeface="Goudy Old Style" panose="02020502050305020303" pitchFamily="18" charset="0"/>
              <a:cs typeface="Calibri" pitchFamily="34" charset="0"/>
            </a:endParaRPr>
          </a:p>
        </p:txBody>
      </p:sp>
      <p:sp>
        <p:nvSpPr>
          <p:cNvPr id="16" name="21 CuadroTexto"/>
          <p:cNvSpPr txBox="1"/>
          <p:nvPr/>
        </p:nvSpPr>
        <p:spPr>
          <a:xfrm>
            <a:off x="2262436" y="4319772"/>
            <a:ext cx="2194804" cy="461665"/>
          </a:xfrm>
          <a:prstGeom prst="rect">
            <a:avLst/>
          </a:prstGeom>
          <a:noFill/>
        </p:spPr>
        <p:txBody>
          <a:bodyPr wrap="square" rtlCol="0">
            <a:spAutoFit/>
          </a:bodyPr>
          <a:lstStyle/>
          <a:p>
            <a:r>
              <a:rPr lang="en-US" sz="2400" b="1" dirty="0" err="1" smtClean="0">
                <a:latin typeface="Goudy Old Style" panose="02020502050305020303" pitchFamily="18" charset="0"/>
                <a:cs typeface="Times New Roman" pitchFamily="18" charset="0"/>
              </a:rPr>
              <a:t>Theremino</a:t>
            </a:r>
            <a:endParaRPr lang="es-MX" sz="2800" b="1" dirty="0">
              <a:latin typeface="Goudy Old Style" panose="02020502050305020303" pitchFamily="18" charset="0"/>
              <a:cs typeface="Times New Roman" pitchFamily="18" charset="0"/>
            </a:endParaRPr>
          </a:p>
        </p:txBody>
      </p:sp>
      <p:sp>
        <p:nvSpPr>
          <p:cNvPr id="17" name="21 CuadroTexto"/>
          <p:cNvSpPr txBox="1"/>
          <p:nvPr/>
        </p:nvSpPr>
        <p:spPr>
          <a:xfrm>
            <a:off x="2255540" y="567193"/>
            <a:ext cx="3098521"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IDE Arduino</a:t>
            </a:r>
            <a:endParaRPr lang="es-MX" sz="2800" b="1" dirty="0">
              <a:latin typeface="Goudy Old Style" panose="02020502050305020303" pitchFamily="18" charset="0"/>
              <a:cs typeface="Times New Roman" pitchFamily="18" charset="0"/>
            </a:endParaRPr>
          </a:p>
        </p:txBody>
      </p:sp>
      <p:sp>
        <p:nvSpPr>
          <p:cNvPr id="18" name="21 CuadroTexto"/>
          <p:cNvSpPr txBox="1"/>
          <p:nvPr/>
        </p:nvSpPr>
        <p:spPr>
          <a:xfrm>
            <a:off x="7397172" y="4088939"/>
            <a:ext cx="6501842"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Bluetooth Graphics</a:t>
            </a:r>
            <a:endParaRPr lang="es-MX" sz="2800" b="1" dirty="0">
              <a:latin typeface="Goudy Old Style" panose="02020502050305020303" pitchFamily="18" charset="0"/>
              <a:cs typeface="Times New Roman" pitchFamily="18" charset="0"/>
            </a:endParaRPr>
          </a:p>
        </p:txBody>
      </p:sp>
      <p:pic>
        <p:nvPicPr>
          <p:cNvPr id="20" name="1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702" y="4781437"/>
            <a:ext cx="2807065" cy="1608665"/>
          </a:xfrm>
          <a:prstGeom prst="rect">
            <a:avLst/>
          </a:prstGeom>
          <a:noFill/>
          <a:ln>
            <a:noFill/>
          </a:ln>
        </p:spPr>
      </p:pic>
      <p:pic>
        <p:nvPicPr>
          <p:cNvPr id="21" name="20 Imagen"/>
          <p:cNvPicPr/>
          <p:nvPr/>
        </p:nvPicPr>
        <p:blipFill>
          <a:blip r:embed="rId4">
            <a:extLst>
              <a:ext uri="{28A0092B-C50C-407E-A947-70E740481C1C}">
                <a14:useLocalDpi xmlns:a14="http://schemas.microsoft.com/office/drawing/2010/main" val="0"/>
              </a:ext>
            </a:extLst>
          </a:blip>
          <a:srcRect/>
          <a:stretch>
            <a:fillRect/>
          </a:stretch>
        </p:blipFill>
        <p:spPr bwMode="auto">
          <a:xfrm>
            <a:off x="7098016" y="4538663"/>
            <a:ext cx="3598202" cy="1851439"/>
          </a:xfrm>
          <a:prstGeom prst="rect">
            <a:avLst/>
          </a:prstGeom>
          <a:noFill/>
          <a:ln>
            <a:noFill/>
          </a:ln>
        </p:spPr>
      </p:pic>
      <p:sp>
        <p:nvSpPr>
          <p:cNvPr id="23" name="21 CuadroTexto"/>
          <p:cNvSpPr txBox="1"/>
          <p:nvPr/>
        </p:nvSpPr>
        <p:spPr>
          <a:xfrm>
            <a:off x="7655450" y="1177580"/>
            <a:ext cx="2703564" cy="461665"/>
          </a:xfrm>
          <a:prstGeom prst="rect">
            <a:avLst/>
          </a:prstGeom>
          <a:noFill/>
        </p:spPr>
        <p:txBody>
          <a:bodyPr wrap="square" rtlCol="0">
            <a:spAutoFit/>
          </a:bodyPr>
          <a:lstStyle/>
          <a:p>
            <a:r>
              <a:rPr lang="en-US" sz="2400" b="1" dirty="0">
                <a:latin typeface="Goudy Old Style" panose="02020502050305020303" pitchFamily="18" charset="0"/>
                <a:cs typeface="Times New Roman" pitchFamily="18" charset="0"/>
              </a:rPr>
              <a:t>Arduino </a:t>
            </a:r>
            <a:r>
              <a:rPr lang="en-US" sz="2400" b="1" dirty="0" smtClean="0">
                <a:latin typeface="Goudy Old Style" panose="02020502050305020303" pitchFamily="18" charset="0"/>
                <a:cs typeface="Times New Roman" pitchFamily="18" charset="0"/>
              </a:rPr>
              <a:t>libraries</a:t>
            </a:r>
            <a:endParaRPr lang="en-US" sz="2400" b="1" dirty="0">
              <a:latin typeface="Goudy Old Style" panose="02020502050305020303" pitchFamily="18" charset="0"/>
              <a:cs typeface="Times New Roman" pitchFamily="18" charset="0"/>
            </a:endParaRPr>
          </a:p>
        </p:txBody>
      </p:sp>
      <p:sp>
        <p:nvSpPr>
          <p:cNvPr id="24" name="TextBox 2">
            <a:extLst>
              <a:ext uri="{FF2B5EF4-FFF2-40B4-BE49-F238E27FC236}">
                <a16:creationId xmlns="" xmlns:a16="http://schemas.microsoft.com/office/drawing/2014/main" id="{EC3271F4-3AF3-4B4C-A347-FC3FC0D36129}"/>
              </a:ext>
            </a:extLst>
          </p:cNvPr>
          <p:cNvSpPr txBox="1"/>
          <p:nvPr/>
        </p:nvSpPr>
        <p:spPr>
          <a:xfrm>
            <a:off x="6381670" y="1718634"/>
            <a:ext cx="5251125" cy="1846659"/>
          </a:xfrm>
          <a:prstGeom prst="rect">
            <a:avLst/>
          </a:prstGeom>
          <a:solidFill>
            <a:schemeClr val="bg1"/>
          </a:solidFill>
          <a:ln w="25400">
            <a:solidFill>
              <a:schemeClr val="tx1"/>
            </a:solidFill>
            <a:prstDash val="dash"/>
          </a:ln>
        </p:spPr>
        <p:txBody>
          <a:bodyPr wrap="square" rtlCol="0">
            <a:spAutoFit/>
          </a:bodyPr>
          <a:lstStyle/>
          <a:p>
            <a:pPr marL="285750" lvl="1" indent="-285750" algn="just">
              <a:lnSpc>
                <a:spcPct val="150000"/>
              </a:lnSpc>
              <a:buFont typeface="Arial" pitchFamily="34" charset="0"/>
              <a:buChar char="•"/>
            </a:pPr>
            <a:r>
              <a:rPr lang="en-US" sz="2000" dirty="0">
                <a:cs typeface="Times New Roman" pitchFamily="18" charset="0"/>
              </a:rPr>
              <a:t>Serial Communication:  Use of UART port.</a:t>
            </a:r>
          </a:p>
          <a:p>
            <a:pPr marL="285750" lvl="1" indent="-285750" algn="just">
              <a:lnSpc>
                <a:spcPct val="150000"/>
              </a:lnSpc>
              <a:buFont typeface="Arial" pitchFamily="34" charset="0"/>
              <a:buChar char="•"/>
            </a:pPr>
            <a:r>
              <a:rPr lang="es-MX" sz="2000" dirty="0" smtClean="0">
                <a:cs typeface="Times New Roman" pitchFamily="18" charset="0"/>
              </a:rPr>
              <a:t>SD Library: </a:t>
            </a:r>
            <a:r>
              <a:rPr lang="en-US" sz="2000" dirty="0">
                <a:cs typeface="Times New Roman" pitchFamily="18" charset="0"/>
              </a:rPr>
              <a:t>write the information to micro SD</a:t>
            </a:r>
            <a:endParaRPr lang="es-MX" sz="2000" dirty="0" smtClean="0">
              <a:latin typeface="+mj-lt"/>
              <a:cs typeface="Times New Roman" pitchFamily="18" charset="0"/>
            </a:endParaRPr>
          </a:p>
          <a:p>
            <a:pPr marL="285750" lvl="1" indent="-285750" algn="just">
              <a:lnSpc>
                <a:spcPct val="150000"/>
              </a:lnSpc>
              <a:buFont typeface="Arial" pitchFamily="34" charset="0"/>
              <a:buChar char="•"/>
            </a:pPr>
            <a:r>
              <a:rPr lang="en-US" dirty="0">
                <a:cs typeface="Times New Roman" pitchFamily="18" charset="0"/>
              </a:rPr>
              <a:t>Timer One: Interrupt programming </a:t>
            </a:r>
            <a:endParaRPr lang="en-US" dirty="0" smtClean="0">
              <a:cs typeface="Times New Roman" pitchFamily="18" charset="0"/>
            </a:endParaRPr>
          </a:p>
          <a:p>
            <a:pPr marL="285750" lvl="1" indent="-285750" algn="just">
              <a:lnSpc>
                <a:spcPct val="150000"/>
              </a:lnSpc>
              <a:buFont typeface="Arial" pitchFamily="34" charset="0"/>
              <a:buChar char="•"/>
            </a:pPr>
            <a:r>
              <a:rPr lang="en-US" dirty="0">
                <a:cs typeface="Times New Roman" pitchFamily="18" charset="0"/>
              </a:rPr>
              <a:t>Software </a:t>
            </a:r>
            <a:r>
              <a:rPr lang="en-US" dirty="0" smtClean="0">
                <a:cs typeface="Times New Roman" pitchFamily="18" charset="0"/>
              </a:rPr>
              <a:t>Serial: Virtual UART port configuration.</a:t>
            </a:r>
            <a:endParaRPr lang="en-US" dirty="0">
              <a:cs typeface="Times New Roman" pitchFamily="18" charset="0"/>
            </a:endParaRPr>
          </a:p>
        </p:txBody>
      </p:sp>
      <p:pic>
        <p:nvPicPr>
          <p:cNvPr id="1126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211"/>
          <a:stretch/>
        </p:blipFill>
        <p:spPr bwMode="auto">
          <a:xfrm>
            <a:off x="1355149" y="985178"/>
            <a:ext cx="3998912" cy="32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Rectángulo"/>
          <p:cNvSpPr/>
          <p:nvPr/>
        </p:nvSpPr>
        <p:spPr>
          <a:xfrm>
            <a:off x="2959572" y="6434255"/>
            <a:ext cx="6018663" cy="307777"/>
          </a:xfrm>
          <a:prstGeom prst="rect">
            <a:avLst/>
          </a:prstGeom>
        </p:spPr>
        <p:txBody>
          <a:bodyPr wrap="square">
            <a:spAutoFit/>
          </a:bodyPr>
          <a:lstStyle/>
          <a:p>
            <a:pPr algn="ctr"/>
            <a:r>
              <a:rPr lang="es-ES" sz="1400" b="1" dirty="0" smtClean="0">
                <a:solidFill>
                  <a:schemeClr val="bg1"/>
                </a:solidFill>
                <a:latin typeface="+mj-lt"/>
                <a:ea typeface="Calibri"/>
              </a:rPr>
              <a:t>Figure </a:t>
            </a:r>
            <a:r>
              <a:rPr lang="es-ES" sz="1400" b="1" dirty="0">
                <a:solidFill>
                  <a:schemeClr val="bg1"/>
                </a:solidFill>
                <a:latin typeface="+mj-lt"/>
                <a:ea typeface="Calibri"/>
              </a:rPr>
              <a:t>8</a:t>
            </a:r>
            <a:r>
              <a:rPr lang="es-ES" sz="1400" b="1" dirty="0" smtClean="0">
                <a:solidFill>
                  <a:schemeClr val="bg1"/>
                </a:solidFill>
                <a:latin typeface="+mj-lt"/>
                <a:ea typeface="Calibri"/>
              </a:rPr>
              <a:t>. </a:t>
            </a:r>
            <a:r>
              <a:rPr lang="en-US" sz="1400" b="1" dirty="0" smtClean="0">
                <a:solidFill>
                  <a:schemeClr val="bg1"/>
                </a:solidFill>
                <a:latin typeface="+mj-lt"/>
                <a:ea typeface="Calibri"/>
              </a:rPr>
              <a:t>Open-source  software </a:t>
            </a:r>
            <a:r>
              <a:rPr lang="en-US" sz="1400" b="1" dirty="0">
                <a:solidFill>
                  <a:schemeClr val="bg1"/>
                </a:solidFill>
                <a:latin typeface="+mj-lt"/>
                <a:ea typeface="Calibri"/>
              </a:rPr>
              <a:t>and </a:t>
            </a:r>
            <a:r>
              <a:rPr lang="en-US" sz="1400" b="1" dirty="0" smtClean="0">
                <a:solidFill>
                  <a:schemeClr val="bg1"/>
                </a:solidFill>
                <a:latin typeface="+mj-lt"/>
                <a:ea typeface="Calibri"/>
              </a:rPr>
              <a:t>libraries.</a:t>
            </a:r>
            <a:endParaRPr lang="es-MX" dirty="0">
              <a:solidFill>
                <a:schemeClr val="bg1"/>
              </a:solidFill>
              <a:latin typeface="+mj-lt"/>
              <a:ea typeface="Times New Roman"/>
            </a:endParaRPr>
          </a:p>
        </p:txBody>
      </p:sp>
    </p:spTree>
    <p:extLst>
      <p:ext uri="{BB962C8B-B14F-4D97-AF65-F5344CB8AC3E}">
        <p14:creationId xmlns:p14="http://schemas.microsoft.com/office/powerpoint/2010/main" val="901236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53"/>
          <p:cNvSpPr/>
          <p:nvPr/>
        </p:nvSpPr>
        <p:spPr>
          <a:xfrm>
            <a:off x="56551" y="1055240"/>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latin typeface="+mj-lt"/>
            </a:endParaRPr>
          </a:p>
        </p:txBody>
      </p:sp>
      <p:sp>
        <p:nvSpPr>
          <p:cNvPr id="7" name="Marcador de número de diapositiva 6"/>
          <p:cNvSpPr>
            <a:spLocks noGrp="1"/>
          </p:cNvSpPr>
          <p:nvPr>
            <p:ph type="sldNum" sz="quarter" idx="12"/>
          </p:nvPr>
        </p:nvSpPr>
        <p:spPr/>
        <p:txBody>
          <a:bodyPr/>
          <a:lstStyle/>
          <a:p>
            <a:fld id="{6113E31D-E2AB-40D1-8B51-AFA5AFEF393A}" type="slidenum">
              <a:rPr lang="en-US" smtClean="0"/>
              <a:t>11</a:t>
            </a:fld>
            <a:endParaRPr lang="en-US" dirty="0"/>
          </a:p>
        </p:txBody>
      </p:sp>
      <p:cxnSp>
        <p:nvCxnSpPr>
          <p:cNvPr id="6" name="5 Conector recto"/>
          <p:cNvCxnSpPr/>
          <p:nvPr/>
        </p:nvCxnSpPr>
        <p:spPr>
          <a:xfrm>
            <a:off x="430482" y="482780"/>
            <a:ext cx="2287780"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9617825" y="507502"/>
            <a:ext cx="2467495" cy="24722"/>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714309" y="221170"/>
            <a:ext cx="7595551" cy="523220"/>
          </a:xfrm>
          <a:prstGeom prst="rect">
            <a:avLst/>
          </a:prstGeom>
          <a:noFill/>
        </p:spPr>
        <p:txBody>
          <a:bodyPr wrap="square" rtlCol="0">
            <a:spAutoFit/>
          </a:bodyPr>
          <a:lstStyle/>
          <a:p>
            <a:r>
              <a:rPr lang="en-US" sz="2800" b="1" dirty="0" smtClean="0">
                <a:latin typeface="Goudy Old Style" panose="02020502050305020303" pitchFamily="18" charset="0"/>
                <a:cs typeface="Times New Roman" pitchFamily="18" charset="0"/>
              </a:rPr>
              <a:t>SOFTWARE-OPERATING MODES MENU</a:t>
            </a:r>
            <a:endParaRPr lang="en-US" sz="2800" b="1" dirty="0">
              <a:latin typeface="Goudy Old Style" panose="02020502050305020303" pitchFamily="18" charset="0"/>
              <a:cs typeface="Times New Roman" pitchFamily="18" charset="0"/>
            </a:endParaRPr>
          </a:p>
        </p:txBody>
      </p:sp>
      <p:sp>
        <p:nvSpPr>
          <p:cNvPr id="21" name="Rectangle 2"/>
          <p:cNvSpPr>
            <a:spLocks noChangeArrowheads="1"/>
          </p:cNvSpPr>
          <p:nvPr/>
        </p:nvSpPr>
        <p:spPr bwMode="auto">
          <a:xfrm>
            <a:off x="1584960" y="5909510"/>
            <a:ext cx="9875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a:t>Figure 9</a:t>
            </a:r>
            <a:r>
              <a:rPr lang="es-MX" sz="1200" b="1" dirty="0" smtClean="0"/>
              <a:t>.</a:t>
            </a:r>
            <a:r>
              <a:rPr lang="es-MX" sz="1200" dirty="0" smtClean="0"/>
              <a:t> </a:t>
            </a:r>
            <a:r>
              <a:rPr lang="en-US" sz="1200" dirty="0"/>
              <a:t>The operating menu of the portable ECG prototype is </a:t>
            </a:r>
            <a:r>
              <a:rPr lang="en-US" sz="1200" dirty="0" smtClean="0"/>
              <a:t>displayed. Pressing </a:t>
            </a:r>
            <a:r>
              <a:rPr lang="en-US" sz="1200" dirty="0"/>
              <a:t>the down button will change the mode, and pressing transmit or record to start task, and the Stop button to end. The status LED will be green if it is being transmitted / recorded and it will be red if it is finished.</a:t>
            </a:r>
            <a:endParaRPr lang="es-MX" sz="1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306" y="744390"/>
            <a:ext cx="7481108" cy="510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120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ángulo 5"/>
          <p:cNvSpPr/>
          <p:nvPr/>
        </p:nvSpPr>
        <p:spPr>
          <a:xfrm>
            <a:off x="136705" y="773321"/>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50" name="49 Rectángulo"/>
          <p:cNvSpPr/>
          <p:nvPr/>
        </p:nvSpPr>
        <p:spPr>
          <a:xfrm>
            <a:off x="1514231" y="1054492"/>
            <a:ext cx="3124687" cy="307777"/>
          </a:xfrm>
          <a:prstGeom prst="rect">
            <a:avLst/>
          </a:prstGeom>
        </p:spPr>
        <p:txBody>
          <a:bodyPr wrap="square">
            <a:spAutoFit/>
          </a:bodyPr>
          <a:lstStyle/>
          <a:p>
            <a:r>
              <a:rPr lang="es-MX" sz="1400" b="1" dirty="0" err="1" smtClean="0"/>
              <a:t>Operation</a:t>
            </a:r>
            <a:r>
              <a:rPr lang="es-MX" sz="1400" b="1" dirty="0" smtClean="0"/>
              <a:t> </a:t>
            </a:r>
            <a:r>
              <a:rPr lang="es-MX" sz="1400" b="1" dirty="0" err="1" smtClean="0"/>
              <a:t>mode</a:t>
            </a:r>
            <a:r>
              <a:rPr lang="es-MX" sz="1400" b="1" dirty="0"/>
              <a:t>: </a:t>
            </a:r>
            <a:r>
              <a:rPr lang="es-MX" sz="1400" b="1" dirty="0" smtClean="0"/>
              <a:t>Serial </a:t>
            </a:r>
            <a:r>
              <a:rPr lang="es-MX" sz="1400" b="1" dirty="0" err="1"/>
              <a:t>transmission</a:t>
            </a:r>
            <a:r>
              <a:rPr lang="es-MX" sz="1400" b="1" dirty="0"/>
              <a:t>.</a:t>
            </a:r>
            <a:endParaRPr lang="es-MX" sz="1400" b="1" dirty="0" smtClean="0"/>
          </a:p>
        </p:txBody>
      </p:sp>
      <p:sp>
        <p:nvSpPr>
          <p:cNvPr id="5" name="4 Rectángulo"/>
          <p:cNvSpPr/>
          <p:nvPr/>
        </p:nvSpPr>
        <p:spPr>
          <a:xfrm>
            <a:off x="190006" y="1049325"/>
            <a:ext cx="11780322" cy="4760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11 Conector recto"/>
          <p:cNvCxnSpPr>
            <a:stCxn id="5" idx="0"/>
            <a:endCxn id="5" idx="2"/>
          </p:cNvCxnSpPr>
          <p:nvPr/>
        </p:nvCxnSpPr>
        <p:spPr>
          <a:xfrm>
            <a:off x="6080167" y="1049325"/>
            <a:ext cx="0" cy="4760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a:stCxn id="5" idx="3"/>
            <a:endCxn id="5" idx="1"/>
          </p:cNvCxnSpPr>
          <p:nvPr/>
        </p:nvCxnSpPr>
        <p:spPr>
          <a:xfrm flipH="1">
            <a:off x="190006" y="3429426"/>
            <a:ext cx="11780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18 Flecha derecha"/>
          <p:cNvSpPr/>
          <p:nvPr/>
        </p:nvSpPr>
        <p:spPr>
          <a:xfrm>
            <a:off x="3131745" y="2450341"/>
            <a:ext cx="18566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Rectángulo"/>
          <p:cNvSpPr/>
          <p:nvPr/>
        </p:nvSpPr>
        <p:spPr>
          <a:xfrm>
            <a:off x="7746131" y="1046631"/>
            <a:ext cx="3124687" cy="307777"/>
          </a:xfrm>
          <a:prstGeom prst="rect">
            <a:avLst/>
          </a:prstGeom>
        </p:spPr>
        <p:txBody>
          <a:bodyPr wrap="square">
            <a:spAutoFit/>
          </a:bodyPr>
          <a:lstStyle/>
          <a:p>
            <a:r>
              <a:rPr lang="es-MX" sz="1400" b="1" dirty="0" err="1"/>
              <a:t>Operation</a:t>
            </a:r>
            <a:r>
              <a:rPr lang="es-MX" sz="1400" b="1" dirty="0"/>
              <a:t> </a:t>
            </a:r>
            <a:r>
              <a:rPr lang="es-MX" sz="1400" b="1" dirty="0" err="1"/>
              <a:t>mode</a:t>
            </a:r>
            <a:r>
              <a:rPr lang="es-MX" sz="1400" b="1" dirty="0"/>
              <a:t>: </a:t>
            </a:r>
            <a:r>
              <a:rPr lang="es-MX" sz="1400" b="1" dirty="0" err="1" smtClean="0"/>
              <a:t>MicroSD</a:t>
            </a:r>
            <a:r>
              <a:rPr lang="es-MX" sz="1400" b="1" dirty="0" smtClean="0"/>
              <a:t> </a:t>
            </a:r>
            <a:r>
              <a:rPr lang="es-MX" sz="1400" b="1" dirty="0" err="1" smtClean="0"/>
              <a:t>recording</a:t>
            </a:r>
            <a:r>
              <a:rPr lang="es-MX" sz="1400" b="1" dirty="0" smtClean="0"/>
              <a:t>.</a:t>
            </a:r>
          </a:p>
        </p:txBody>
      </p:sp>
      <p:sp>
        <p:nvSpPr>
          <p:cNvPr id="25" name="24 Flecha derecha"/>
          <p:cNvSpPr/>
          <p:nvPr/>
        </p:nvSpPr>
        <p:spPr>
          <a:xfrm>
            <a:off x="9107951" y="2433516"/>
            <a:ext cx="18566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27 Flecha derecha"/>
          <p:cNvSpPr/>
          <p:nvPr/>
        </p:nvSpPr>
        <p:spPr>
          <a:xfrm>
            <a:off x="2744199" y="5020351"/>
            <a:ext cx="18566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33 Rectángulo"/>
          <p:cNvSpPr/>
          <p:nvPr/>
        </p:nvSpPr>
        <p:spPr>
          <a:xfrm>
            <a:off x="689762" y="3524990"/>
            <a:ext cx="5053576" cy="307777"/>
          </a:xfrm>
          <a:prstGeom prst="rect">
            <a:avLst/>
          </a:prstGeom>
        </p:spPr>
        <p:txBody>
          <a:bodyPr wrap="square">
            <a:spAutoFit/>
          </a:bodyPr>
          <a:lstStyle/>
          <a:p>
            <a:r>
              <a:rPr lang="en-US" sz="1400" b="1" dirty="0"/>
              <a:t>Operation mode: Bluetooth transmission to smartphone.</a:t>
            </a:r>
            <a:endParaRPr lang="es-MX" sz="1400" b="1" dirty="0" smtClean="0"/>
          </a:p>
        </p:txBody>
      </p:sp>
      <p:sp>
        <p:nvSpPr>
          <p:cNvPr id="35" name="34 Flecha derecha"/>
          <p:cNvSpPr/>
          <p:nvPr/>
        </p:nvSpPr>
        <p:spPr>
          <a:xfrm>
            <a:off x="9064583" y="4947629"/>
            <a:ext cx="18566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37 Rectángulo"/>
          <p:cNvSpPr/>
          <p:nvPr/>
        </p:nvSpPr>
        <p:spPr>
          <a:xfrm>
            <a:off x="6891695" y="3633085"/>
            <a:ext cx="4488563" cy="307777"/>
          </a:xfrm>
          <a:prstGeom prst="rect">
            <a:avLst/>
          </a:prstGeom>
        </p:spPr>
        <p:txBody>
          <a:bodyPr wrap="square">
            <a:spAutoFit/>
          </a:bodyPr>
          <a:lstStyle/>
          <a:p>
            <a:r>
              <a:rPr lang="en-US" sz="1400" b="1" dirty="0"/>
              <a:t>Operation mode: Bluetooth transmission to </a:t>
            </a:r>
            <a:r>
              <a:rPr lang="en-US" sz="1400" b="1" dirty="0" smtClean="0"/>
              <a:t>PC.</a:t>
            </a:r>
            <a:endParaRPr lang="es-MX" sz="1400" b="1" dirty="0"/>
          </a:p>
        </p:txBody>
      </p:sp>
      <p:pic>
        <p:nvPicPr>
          <p:cNvPr id="30" name="29 Imagen"/>
          <p:cNvPicPr/>
          <p:nvPr/>
        </p:nvPicPr>
        <p:blipFill rotWithShape="1">
          <a:blip r:embed="rId3"/>
          <a:srcRect r="50000"/>
          <a:stretch/>
        </p:blipFill>
        <p:spPr>
          <a:xfrm>
            <a:off x="273119" y="1833581"/>
            <a:ext cx="2656744" cy="1492806"/>
          </a:xfrm>
          <a:prstGeom prst="rect">
            <a:avLst/>
          </a:prstGeom>
        </p:spPr>
      </p:pic>
      <p:pic>
        <p:nvPicPr>
          <p:cNvPr id="32" name="31 Imagen"/>
          <p:cNvPicPr/>
          <p:nvPr/>
        </p:nvPicPr>
        <p:blipFill rotWithShape="1">
          <a:blip r:embed="rId4"/>
          <a:srcRect r="39362"/>
          <a:stretch/>
        </p:blipFill>
        <p:spPr>
          <a:xfrm>
            <a:off x="3422872" y="1833580"/>
            <a:ext cx="2511215" cy="1550019"/>
          </a:xfrm>
          <a:prstGeom prst="rect">
            <a:avLst/>
          </a:prstGeom>
        </p:spPr>
      </p:pic>
      <p:sp>
        <p:nvSpPr>
          <p:cNvPr id="33" name="32 Rectángulo"/>
          <p:cNvSpPr/>
          <p:nvPr/>
        </p:nvSpPr>
        <p:spPr>
          <a:xfrm>
            <a:off x="780555" y="1467971"/>
            <a:ext cx="3124687" cy="307777"/>
          </a:xfrm>
          <a:prstGeom prst="rect">
            <a:avLst/>
          </a:prstGeom>
        </p:spPr>
        <p:txBody>
          <a:bodyPr wrap="square">
            <a:spAutoFit/>
          </a:bodyPr>
          <a:lstStyle/>
          <a:p>
            <a:r>
              <a:rPr lang="es-MX" sz="1400" b="1" dirty="0" smtClean="0"/>
              <a:t>Arduino Plotter </a:t>
            </a:r>
            <a:r>
              <a:rPr lang="es-MX" sz="1400" b="1" dirty="0" err="1" smtClean="0"/>
              <a:t>Tool</a:t>
            </a:r>
            <a:endParaRPr lang="es-MX" sz="1400" b="1" dirty="0" smtClean="0"/>
          </a:p>
        </p:txBody>
      </p:sp>
      <p:sp>
        <p:nvSpPr>
          <p:cNvPr id="39" name="38 Rectángulo"/>
          <p:cNvSpPr/>
          <p:nvPr/>
        </p:nvSpPr>
        <p:spPr>
          <a:xfrm>
            <a:off x="3905243" y="1564693"/>
            <a:ext cx="3124687" cy="307777"/>
          </a:xfrm>
          <a:prstGeom prst="rect">
            <a:avLst/>
          </a:prstGeom>
        </p:spPr>
        <p:txBody>
          <a:bodyPr wrap="square">
            <a:spAutoFit/>
          </a:bodyPr>
          <a:lstStyle/>
          <a:p>
            <a:r>
              <a:rPr lang="es-MX" sz="1400" b="1" dirty="0" smtClean="0"/>
              <a:t>Software </a:t>
            </a:r>
            <a:r>
              <a:rPr lang="es-MX" sz="1400" b="1" dirty="0" err="1" smtClean="0"/>
              <a:t>LabView</a:t>
            </a:r>
            <a:r>
              <a:rPr lang="es-MX" sz="1400" b="1" dirty="0" smtClean="0"/>
              <a:t>.</a:t>
            </a:r>
          </a:p>
        </p:txBody>
      </p:sp>
      <p:pic>
        <p:nvPicPr>
          <p:cNvPr id="42" name="41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4952" y="1775946"/>
            <a:ext cx="2496387" cy="1577737"/>
          </a:xfrm>
          <a:prstGeom prst="rect">
            <a:avLst/>
          </a:prstGeom>
          <a:noFill/>
          <a:ln>
            <a:noFill/>
          </a:ln>
        </p:spPr>
      </p:pic>
      <p:sp>
        <p:nvSpPr>
          <p:cNvPr id="43" name="42 Rectángulo"/>
          <p:cNvSpPr/>
          <p:nvPr/>
        </p:nvSpPr>
        <p:spPr>
          <a:xfrm>
            <a:off x="7029930" y="1430509"/>
            <a:ext cx="3124687" cy="307777"/>
          </a:xfrm>
          <a:prstGeom prst="rect">
            <a:avLst/>
          </a:prstGeom>
        </p:spPr>
        <p:txBody>
          <a:bodyPr wrap="square">
            <a:spAutoFit/>
          </a:bodyPr>
          <a:lstStyle/>
          <a:p>
            <a:r>
              <a:rPr lang="en-US" sz="1400" b="1" dirty="0" smtClean="0"/>
              <a:t>Software Excel.</a:t>
            </a:r>
            <a:endParaRPr lang="es-MX" sz="1400" b="1" dirty="0" smtClean="0"/>
          </a:p>
        </p:txBody>
      </p:sp>
      <p:sp>
        <p:nvSpPr>
          <p:cNvPr id="44" name="43 Rectángulo"/>
          <p:cNvSpPr/>
          <p:nvPr/>
        </p:nvSpPr>
        <p:spPr>
          <a:xfrm>
            <a:off x="9772498" y="1534463"/>
            <a:ext cx="1919969" cy="307777"/>
          </a:xfrm>
          <a:prstGeom prst="rect">
            <a:avLst/>
          </a:prstGeom>
        </p:spPr>
        <p:txBody>
          <a:bodyPr wrap="square">
            <a:spAutoFit/>
          </a:bodyPr>
          <a:lstStyle/>
          <a:p>
            <a:r>
              <a:rPr lang="en-US" sz="1400" b="1" dirty="0" smtClean="0"/>
              <a:t>Software </a:t>
            </a:r>
            <a:r>
              <a:rPr lang="en-US" sz="1400" b="1" dirty="0" err="1" smtClean="0"/>
              <a:t>Theremino</a:t>
            </a:r>
            <a:r>
              <a:rPr lang="en-US" sz="1400" b="1" dirty="0" smtClean="0"/>
              <a:t>.</a:t>
            </a:r>
            <a:endParaRPr lang="es-MX" sz="1400" b="1" dirty="0" smtClean="0"/>
          </a:p>
        </p:txBody>
      </p:sp>
      <p:pic>
        <p:nvPicPr>
          <p:cNvPr id="45" name="44 Imagen"/>
          <p:cNvPicPr/>
          <p:nvPr/>
        </p:nvPicPr>
        <p:blipFill>
          <a:blip r:embed="rId6"/>
          <a:stretch>
            <a:fillRect/>
          </a:stretch>
        </p:blipFill>
        <p:spPr>
          <a:xfrm>
            <a:off x="9308474" y="4338434"/>
            <a:ext cx="2133662" cy="1449617"/>
          </a:xfrm>
          <a:prstGeom prst="rect">
            <a:avLst/>
          </a:prstGeom>
        </p:spPr>
      </p:pic>
      <p:pic>
        <p:nvPicPr>
          <p:cNvPr id="47" name="46 Imagen" descr="C:\Users\usuario\Desktop\22292023_10159281934845167_926164725_n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785" y="4338435"/>
            <a:ext cx="1156932" cy="1427724"/>
          </a:xfrm>
          <a:prstGeom prst="rect">
            <a:avLst/>
          </a:prstGeom>
          <a:noFill/>
          <a:ln>
            <a:noFill/>
          </a:ln>
        </p:spPr>
      </p:pic>
      <p:pic>
        <p:nvPicPr>
          <p:cNvPr id="48" name="47 Imagen"/>
          <p:cNvPicPr/>
          <p:nvPr/>
        </p:nvPicPr>
        <p:blipFill>
          <a:blip r:embed="rId8">
            <a:extLst>
              <a:ext uri="{28A0092B-C50C-407E-A947-70E740481C1C}">
                <a14:useLocalDpi xmlns:a14="http://schemas.microsoft.com/office/drawing/2010/main" val="0"/>
              </a:ext>
            </a:extLst>
          </a:blip>
          <a:srcRect/>
          <a:stretch>
            <a:fillRect/>
          </a:stretch>
        </p:blipFill>
        <p:spPr bwMode="auto">
          <a:xfrm>
            <a:off x="3393720" y="4338435"/>
            <a:ext cx="2416414" cy="1408673"/>
          </a:xfrm>
          <a:prstGeom prst="rect">
            <a:avLst/>
          </a:prstGeom>
          <a:noFill/>
          <a:ln>
            <a:noFill/>
          </a:ln>
        </p:spPr>
      </p:pic>
      <p:sp>
        <p:nvSpPr>
          <p:cNvPr id="49" name="48 Rectángulo"/>
          <p:cNvSpPr/>
          <p:nvPr/>
        </p:nvSpPr>
        <p:spPr>
          <a:xfrm>
            <a:off x="319218" y="4065992"/>
            <a:ext cx="2424982" cy="307777"/>
          </a:xfrm>
          <a:prstGeom prst="rect">
            <a:avLst/>
          </a:prstGeom>
        </p:spPr>
        <p:txBody>
          <a:bodyPr wrap="square">
            <a:spAutoFit/>
          </a:bodyPr>
          <a:lstStyle/>
          <a:p>
            <a:r>
              <a:rPr lang="en-US" sz="1400" b="1" dirty="0"/>
              <a:t>Pair to the </a:t>
            </a:r>
            <a:r>
              <a:rPr lang="en-US" sz="1400" b="1" dirty="0" smtClean="0"/>
              <a:t>phone </a:t>
            </a:r>
            <a:r>
              <a:rPr lang="en-US" sz="1400" b="1" dirty="0"/>
              <a:t>B</a:t>
            </a:r>
            <a:r>
              <a:rPr lang="en-US" sz="1400" b="1" dirty="0" smtClean="0"/>
              <a:t>luetooth</a:t>
            </a:r>
            <a:r>
              <a:rPr lang="en-US" sz="1400" b="1" dirty="0"/>
              <a:t>.</a:t>
            </a:r>
            <a:endParaRPr lang="es-MX" sz="1400" b="1" dirty="0" smtClean="0"/>
          </a:p>
        </p:txBody>
      </p:sp>
      <p:sp>
        <p:nvSpPr>
          <p:cNvPr id="51" name="50 Rectángulo"/>
          <p:cNvSpPr/>
          <p:nvPr/>
        </p:nvSpPr>
        <p:spPr>
          <a:xfrm>
            <a:off x="3311832" y="4048001"/>
            <a:ext cx="3124687" cy="307777"/>
          </a:xfrm>
          <a:prstGeom prst="rect">
            <a:avLst/>
          </a:prstGeom>
        </p:spPr>
        <p:txBody>
          <a:bodyPr wrap="square">
            <a:spAutoFit/>
          </a:bodyPr>
          <a:lstStyle/>
          <a:p>
            <a:r>
              <a:rPr lang="es-MX" sz="1400" b="1" dirty="0"/>
              <a:t>Arduino </a:t>
            </a:r>
            <a:r>
              <a:rPr lang="es-MX" sz="1400" b="1" dirty="0" err="1"/>
              <a:t>Graphics</a:t>
            </a:r>
            <a:r>
              <a:rPr lang="es-MX" sz="1400" b="1" dirty="0"/>
              <a:t> </a:t>
            </a:r>
            <a:r>
              <a:rPr lang="es-MX" sz="1400" b="1" dirty="0" err="1"/>
              <a:t>app</a:t>
            </a:r>
            <a:r>
              <a:rPr lang="es-MX" sz="1400" b="1" dirty="0"/>
              <a:t> </a:t>
            </a:r>
            <a:r>
              <a:rPr lang="es-MX" sz="1400" b="1" dirty="0" err="1"/>
              <a:t>on</a:t>
            </a:r>
            <a:r>
              <a:rPr lang="es-MX" sz="1400" b="1" dirty="0"/>
              <a:t> </a:t>
            </a:r>
            <a:r>
              <a:rPr lang="es-MX" sz="1400" b="1" dirty="0" err="1"/>
              <a:t>phone</a:t>
            </a:r>
            <a:r>
              <a:rPr lang="es-MX" sz="1400" b="1" dirty="0"/>
              <a:t>.</a:t>
            </a:r>
            <a:endParaRPr lang="es-MX" sz="1400" b="1" dirty="0" smtClean="0"/>
          </a:p>
        </p:txBody>
      </p:sp>
      <p:pic>
        <p:nvPicPr>
          <p:cNvPr id="5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4074" y="4373768"/>
            <a:ext cx="2633546" cy="138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52 Rectángulo"/>
          <p:cNvSpPr/>
          <p:nvPr/>
        </p:nvSpPr>
        <p:spPr>
          <a:xfrm>
            <a:off x="9512783" y="4035662"/>
            <a:ext cx="1688617" cy="307777"/>
          </a:xfrm>
          <a:prstGeom prst="rect">
            <a:avLst/>
          </a:prstGeom>
        </p:spPr>
        <p:txBody>
          <a:bodyPr wrap="square">
            <a:spAutoFit/>
          </a:bodyPr>
          <a:lstStyle/>
          <a:p>
            <a:r>
              <a:rPr lang="es-MX" sz="1400" b="1" dirty="0" smtClean="0"/>
              <a:t>Software </a:t>
            </a:r>
            <a:r>
              <a:rPr lang="es-MX" sz="1400" b="1" dirty="0" err="1" smtClean="0"/>
              <a:t>LabView</a:t>
            </a:r>
            <a:r>
              <a:rPr lang="es-MX" sz="1400" b="1" dirty="0" smtClean="0"/>
              <a:t>.</a:t>
            </a:r>
          </a:p>
        </p:txBody>
      </p:sp>
      <p:sp>
        <p:nvSpPr>
          <p:cNvPr id="54" name="53 Rectángulo"/>
          <p:cNvSpPr/>
          <p:nvPr/>
        </p:nvSpPr>
        <p:spPr>
          <a:xfrm>
            <a:off x="6846278" y="4079638"/>
            <a:ext cx="3124687" cy="307777"/>
          </a:xfrm>
          <a:prstGeom prst="rect">
            <a:avLst/>
          </a:prstGeom>
        </p:spPr>
        <p:txBody>
          <a:bodyPr wrap="square">
            <a:spAutoFit/>
          </a:bodyPr>
          <a:lstStyle/>
          <a:p>
            <a:r>
              <a:rPr lang="es-MX" sz="1400" b="1" dirty="0" err="1"/>
              <a:t>Pair</a:t>
            </a:r>
            <a:r>
              <a:rPr lang="es-MX" sz="1400" b="1" dirty="0"/>
              <a:t> </a:t>
            </a:r>
            <a:r>
              <a:rPr lang="es-MX" sz="1400" b="1" dirty="0" err="1"/>
              <a:t>to</a:t>
            </a:r>
            <a:r>
              <a:rPr lang="es-MX" sz="1400" b="1" dirty="0"/>
              <a:t> PC </a:t>
            </a:r>
            <a:r>
              <a:rPr lang="es-MX" sz="1400" b="1" dirty="0" err="1"/>
              <a:t>bluetooth</a:t>
            </a:r>
            <a:endParaRPr lang="es-MX" sz="1400" b="1" dirty="0" smtClean="0"/>
          </a:p>
        </p:txBody>
      </p:sp>
      <p:pic>
        <p:nvPicPr>
          <p:cNvPr id="31" name="30 Imagen"/>
          <p:cNvPicPr/>
          <p:nvPr/>
        </p:nvPicPr>
        <p:blipFill>
          <a:blip r:embed="rId10"/>
          <a:stretch>
            <a:fillRect/>
          </a:stretch>
        </p:blipFill>
        <p:spPr>
          <a:xfrm>
            <a:off x="6166970" y="1874712"/>
            <a:ext cx="2846474" cy="1339423"/>
          </a:xfrm>
          <a:prstGeom prst="rect">
            <a:avLst/>
          </a:prstGeom>
        </p:spPr>
      </p:pic>
      <p:cxnSp>
        <p:nvCxnSpPr>
          <p:cNvPr id="37" name="36 Conector recto"/>
          <p:cNvCxnSpPr>
            <a:endCxn id="46" idx="1"/>
          </p:cNvCxnSpPr>
          <p:nvPr/>
        </p:nvCxnSpPr>
        <p:spPr>
          <a:xfrm>
            <a:off x="245435" y="516984"/>
            <a:ext cx="2825750"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9376756" y="524604"/>
            <a:ext cx="2647604" cy="762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071185" y="255374"/>
            <a:ext cx="7280936"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Goudy Old Style" panose="02020502050305020303" pitchFamily="18" charset="0"/>
                <a:cs typeface="Times New Roman" pitchFamily="18" charset="0"/>
              </a:rPr>
              <a:t>-SOFTWARE- DATA OUTPUT MODES</a:t>
            </a:r>
            <a:endParaRPr lang="es-MX" sz="3200" b="1" dirty="0">
              <a:effectLst>
                <a:outerShdw blurRad="38100" dist="38100" dir="2700000" algn="tl">
                  <a:srgbClr val="000000">
                    <a:alpha val="43137"/>
                  </a:srgbClr>
                </a:outerShdw>
              </a:effectLst>
              <a:latin typeface="Goudy Old Style" panose="02020502050305020303" pitchFamily="18" charset="0"/>
              <a:cs typeface="Calibri" pitchFamily="34" charset="0"/>
            </a:endParaRPr>
          </a:p>
        </p:txBody>
      </p:sp>
      <p:sp>
        <p:nvSpPr>
          <p:cNvPr id="40" name="39 Rectángulo"/>
          <p:cNvSpPr/>
          <p:nvPr/>
        </p:nvSpPr>
        <p:spPr>
          <a:xfrm>
            <a:off x="2866873" y="5994089"/>
            <a:ext cx="6018663" cy="307777"/>
          </a:xfrm>
          <a:prstGeom prst="rect">
            <a:avLst/>
          </a:prstGeom>
        </p:spPr>
        <p:txBody>
          <a:bodyPr wrap="square">
            <a:spAutoFit/>
          </a:bodyPr>
          <a:lstStyle/>
          <a:p>
            <a:pPr algn="ctr"/>
            <a:r>
              <a:rPr lang="es-ES" sz="1400" b="1" dirty="0" smtClean="0">
                <a:latin typeface="+mj-lt"/>
                <a:ea typeface="Calibri"/>
              </a:rPr>
              <a:t>Figure 10. </a:t>
            </a:r>
            <a:r>
              <a:rPr lang="en-US" sz="1400" b="1" dirty="0" smtClean="0">
                <a:latin typeface="+mj-lt"/>
                <a:ea typeface="Calibri"/>
              </a:rPr>
              <a:t>Data outputs modes.</a:t>
            </a:r>
            <a:endParaRPr lang="es-MX" dirty="0">
              <a:latin typeface="+mj-lt"/>
              <a:ea typeface="Times New Roman"/>
            </a:endParaRPr>
          </a:p>
        </p:txBody>
      </p:sp>
    </p:spTree>
    <p:extLst>
      <p:ext uri="{BB962C8B-B14F-4D97-AF65-F5344CB8AC3E}">
        <p14:creationId xmlns:p14="http://schemas.microsoft.com/office/powerpoint/2010/main" val="2431847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5"/>
          <p:cNvSpPr/>
          <p:nvPr/>
        </p:nvSpPr>
        <p:spPr>
          <a:xfrm>
            <a:off x="228145" y="1007001"/>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8" name="Marcador de número de diapositiva 7"/>
          <p:cNvSpPr>
            <a:spLocks noGrp="1"/>
          </p:cNvSpPr>
          <p:nvPr>
            <p:ph type="sldNum" sz="quarter" idx="12"/>
          </p:nvPr>
        </p:nvSpPr>
        <p:spPr/>
        <p:txBody>
          <a:bodyPr/>
          <a:lstStyle/>
          <a:p>
            <a:fld id="{6113E31D-E2AB-40D1-8B51-AFA5AFEF393A}" type="slidenum">
              <a:rPr lang="en-US" smtClean="0"/>
              <a:t>13</a:t>
            </a:fld>
            <a:endParaRPr lang="en-US" dirty="0"/>
          </a:p>
        </p:txBody>
      </p:sp>
      <p:cxnSp>
        <p:nvCxnSpPr>
          <p:cNvPr id="11" name="10 Conector recto"/>
          <p:cNvCxnSpPr/>
          <p:nvPr/>
        </p:nvCxnSpPr>
        <p:spPr>
          <a:xfrm>
            <a:off x="245435" y="516984"/>
            <a:ext cx="3237598" cy="762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11 Conector recto"/>
          <p:cNvCxnSpPr>
            <a:stCxn id="13" idx="3"/>
          </p:cNvCxnSpPr>
          <p:nvPr/>
        </p:nvCxnSpPr>
        <p:spPr>
          <a:xfrm>
            <a:off x="8563383" y="500345"/>
            <a:ext cx="3585672"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607728" y="238735"/>
            <a:ext cx="4955655"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Goudy Old Style" panose="02020502050305020303" pitchFamily="18" charset="0"/>
                <a:cs typeface="Times New Roman" pitchFamily="18" charset="0"/>
              </a:rPr>
              <a:t>INTEGRATED PROTOTYPE</a:t>
            </a:r>
            <a:endParaRPr lang="es-MX" sz="3200" b="1" dirty="0">
              <a:effectLst>
                <a:outerShdw blurRad="38100" dist="38100" dir="2700000" algn="tl">
                  <a:srgbClr val="000000">
                    <a:alpha val="43137"/>
                  </a:srgbClr>
                </a:outerShdw>
              </a:effectLst>
              <a:latin typeface="Goudy Old Style" panose="02020502050305020303" pitchFamily="18" charset="0"/>
              <a:cs typeface="Calibri" pitchFamily="34" charset="0"/>
            </a:endParaRPr>
          </a:p>
        </p:txBody>
      </p:sp>
      <p:cxnSp>
        <p:nvCxnSpPr>
          <p:cNvPr id="18" name="17 Conector recto"/>
          <p:cNvCxnSpPr/>
          <p:nvPr/>
        </p:nvCxnSpPr>
        <p:spPr>
          <a:xfrm>
            <a:off x="3549735" y="1433798"/>
            <a:ext cx="9847" cy="48486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8250621" y="1504471"/>
            <a:ext cx="24659" cy="47779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H="1">
            <a:off x="6065901" y="1504471"/>
            <a:ext cx="26158" cy="477795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359" y="1677191"/>
            <a:ext cx="1645171" cy="138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CuadroTexto"/>
          <p:cNvSpPr txBox="1"/>
          <p:nvPr/>
        </p:nvSpPr>
        <p:spPr>
          <a:xfrm>
            <a:off x="1855408" y="1280502"/>
            <a:ext cx="2057400" cy="369332"/>
          </a:xfrm>
          <a:prstGeom prst="rect">
            <a:avLst/>
          </a:prstGeom>
          <a:noFill/>
        </p:spPr>
        <p:txBody>
          <a:bodyPr wrap="square" rtlCol="0">
            <a:spAutoFit/>
          </a:bodyPr>
          <a:lstStyle/>
          <a:p>
            <a:r>
              <a:rPr lang="es-MX" b="1" dirty="0" smtClean="0">
                <a:latin typeface="+mj-lt"/>
                <a:cs typeface="Times New Roman" pitchFamily="18" charset="0"/>
              </a:rPr>
              <a:t>Input </a:t>
            </a:r>
            <a:r>
              <a:rPr lang="es-MX" b="1" dirty="0" err="1" smtClean="0">
                <a:latin typeface="+mj-lt"/>
                <a:cs typeface="Times New Roman" pitchFamily="18" charset="0"/>
              </a:rPr>
              <a:t>signal</a:t>
            </a:r>
            <a:endParaRPr lang="es-MX" b="1" dirty="0">
              <a:latin typeface="+mj-lt"/>
              <a:cs typeface="Times New Roman" pitchFamily="18" charset="0"/>
            </a:endParaRPr>
          </a:p>
        </p:txBody>
      </p:sp>
      <p:sp>
        <p:nvSpPr>
          <p:cNvPr id="23" name="22 CuadroTexto"/>
          <p:cNvSpPr txBox="1"/>
          <p:nvPr/>
        </p:nvSpPr>
        <p:spPr>
          <a:xfrm>
            <a:off x="4066137" y="3774650"/>
            <a:ext cx="1524000" cy="830997"/>
          </a:xfrm>
          <a:prstGeom prst="rect">
            <a:avLst/>
          </a:prstGeom>
          <a:noFill/>
          <a:ln>
            <a:solidFill>
              <a:schemeClr val="accent1"/>
            </a:solidFill>
          </a:ln>
        </p:spPr>
        <p:txBody>
          <a:bodyPr wrap="square" rtlCol="0">
            <a:spAutoFit/>
          </a:bodyPr>
          <a:lstStyle/>
          <a:p>
            <a:pPr algn="ctr"/>
            <a:r>
              <a:rPr lang="es-US" sz="1600" dirty="0">
                <a:latin typeface="+mj-lt"/>
                <a:cs typeface="Times New Roman" pitchFamily="18" charset="0"/>
              </a:rPr>
              <a:t>A/D Converter</a:t>
            </a:r>
          </a:p>
          <a:p>
            <a:pPr algn="ctr"/>
            <a:r>
              <a:rPr lang="es-US" sz="1600" dirty="0" smtClean="0">
                <a:latin typeface="+mj-lt"/>
                <a:cs typeface="Times New Roman" pitchFamily="18" charset="0"/>
              </a:rPr>
              <a:t>ARDUINO</a:t>
            </a:r>
          </a:p>
          <a:p>
            <a:pPr algn="ctr"/>
            <a:r>
              <a:rPr lang="es-US" sz="1600" dirty="0" smtClean="0">
                <a:latin typeface="+mj-lt"/>
                <a:cs typeface="Times New Roman" pitchFamily="18" charset="0"/>
              </a:rPr>
              <a:t>nano</a:t>
            </a:r>
            <a:endParaRPr lang="es-US" sz="1600" dirty="0">
              <a:latin typeface="+mj-lt"/>
              <a:cs typeface="Times New Roman" pitchFamily="18" charset="0"/>
            </a:endParaRPr>
          </a:p>
        </p:txBody>
      </p:sp>
      <p:sp>
        <p:nvSpPr>
          <p:cNvPr id="24" name="23 CuadroTexto"/>
          <p:cNvSpPr txBox="1"/>
          <p:nvPr/>
        </p:nvSpPr>
        <p:spPr>
          <a:xfrm>
            <a:off x="4055220" y="5544318"/>
            <a:ext cx="1524000" cy="523220"/>
          </a:xfrm>
          <a:prstGeom prst="rect">
            <a:avLst/>
          </a:prstGeom>
          <a:noFill/>
          <a:ln>
            <a:solidFill>
              <a:schemeClr val="accent1"/>
            </a:solidFill>
          </a:ln>
        </p:spPr>
        <p:txBody>
          <a:bodyPr wrap="square" rtlCol="0">
            <a:spAutoFit/>
          </a:bodyPr>
          <a:lstStyle/>
          <a:p>
            <a:pPr algn="ctr"/>
            <a:r>
              <a:rPr lang="es-US" sz="1400" dirty="0">
                <a:latin typeface="+mj-lt"/>
                <a:cs typeface="Times New Roman" pitchFamily="18" charset="0"/>
              </a:rPr>
              <a:t>RTC ( </a:t>
            </a:r>
            <a:r>
              <a:rPr lang="es-US" sz="1400" dirty="0" smtClean="0">
                <a:latin typeface="+mj-lt"/>
                <a:cs typeface="Times New Roman" pitchFamily="18" charset="0"/>
              </a:rPr>
              <a:t>Date and Time)</a:t>
            </a:r>
            <a:endParaRPr lang="es-US" sz="1400" dirty="0">
              <a:latin typeface="+mj-lt"/>
              <a:cs typeface="Times New Roman" pitchFamily="18" charset="0"/>
            </a:endParaRPr>
          </a:p>
        </p:txBody>
      </p:sp>
      <p:sp>
        <p:nvSpPr>
          <p:cNvPr id="25" name="24 CuadroTexto"/>
          <p:cNvSpPr txBox="1"/>
          <p:nvPr/>
        </p:nvSpPr>
        <p:spPr>
          <a:xfrm>
            <a:off x="4124275" y="1968733"/>
            <a:ext cx="1524000" cy="338554"/>
          </a:xfrm>
          <a:prstGeom prst="rect">
            <a:avLst/>
          </a:prstGeom>
          <a:noFill/>
          <a:ln>
            <a:solidFill>
              <a:schemeClr val="accent1"/>
            </a:solidFill>
          </a:ln>
        </p:spPr>
        <p:txBody>
          <a:bodyPr wrap="square" rtlCol="0">
            <a:spAutoFit/>
          </a:bodyPr>
          <a:lstStyle/>
          <a:p>
            <a:pPr algn="ctr"/>
            <a:r>
              <a:rPr lang="es-US" sz="1600" dirty="0" err="1" smtClean="0">
                <a:latin typeface="+mj-lt"/>
                <a:cs typeface="Times New Roman" pitchFamily="18" charset="0"/>
              </a:rPr>
              <a:t>Buttons</a:t>
            </a:r>
            <a:endParaRPr lang="es-US" sz="1600" dirty="0">
              <a:latin typeface="+mj-lt"/>
              <a:cs typeface="Times New Roman" pitchFamily="18" charset="0"/>
            </a:endParaRPr>
          </a:p>
        </p:txBody>
      </p:sp>
      <p:sp>
        <p:nvSpPr>
          <p:cNvPr id="26" name="25 CuadroTexto"/>
          <p:cNvSpPr txBox="1"/>
          <p:nvPr/>
        </p:nvSpPr>
        <p:spPr>
          <a:xfrm>
            <a:off x="4124275" y="2504715"/>
            <a:ext cx="1524000" cy="338554"/>
          </a:xfrm>
          <a:prstGeom prst="rect">
            <a:avLst/>
          </a:prstGeom>
          <a:noFill/>
          <a:ln>
            <a:solidFill>
              <a:schemeClr val="accent1"/>
            </a:solidFill>
          </a:ln>
        </p:spPr>
        <p:txBody>
          <a:bodyPr wrap="square" rtlCol="0">
            <a:spAutoFit/>
          </a:bodyPr>
          <a:lstStyle/>
          <a:p>
            <a:pPr algn="ctr"/>
            <a:r>
              <a:rPr lang="es-US" sz="1600" dirty="0" err="1" smtClean="0">
                <a:latin typeface="+mj-lt"/>
                <a:cs typeface="Times New Roman" pitchFamily="18" charset="0"/>
              </a:rPr>
              <a:t>LEDs</a:t>
            </a:r>
            <a:endParaRPr lang="es-US" sz="1600" dirty="0">
              <a:latin typeface="+mj-lt"/>
              <a:cs typeface="Times New Roman" pitchFamily="18" charset="0"/>
            </a:endParaRPr>
          </a:p>
        </p:txBody>
      </p:sp>
      <p:sp>
        <p:nvSpPr>
          <p:cNvPr id="27" name="26 CuadroTexto"/>
          <p:cNvSpPr txBox="1"/>
          <p:nvPr/>
        </p:nvSpPr>
        <p:spPr>
          <a:xfrm>
            <a:off x="6448891" y="1166066"/>
            <a:ext cx="1979557" cy="369332"/>
          </a:xfrm>
          <a:prstGeom prst="rect">
            <a:avLst/>
          </a:prstGeom>
          <a:noFill/>
        </p:spPr>
        <p:txBody>
          <a:bodyPr wrap="square" rtlCol="0">
            <a:spAutoFit/>
          </a:bodyPr>
          <a:lstStyle/>
          <a:p>
            <a:r>
              <a:rPr lang="es-MX" b="1" dirty="0" err="1">
                <a:latin typeface="+mj-lt"/>
                <a:cs typeface="Times New Roman" pitchFamily="18" charset="0"/>
              </a:rPr>
              <a:t>Transmission</a:t>
            </a:r>
            <a:endParaRPr lang="es-MX" b="1" dirty="0">
              <a:latin typeface="+mj-lt"/>
              <a:cs typeface="Times New Roman" pitchFamily="18" charset="0"/>
            </a:endParaRPr>
          </a:p>
        </p:txBody>
      </p:sp>
      <p:sp>
        <p:nvSpPr>
          <p:cNvPr id="28" name="27 CuadroTexto"/>
          <p:cNvSpPr txBox="1"/>
          <p:nvPr/>
        </p:nvSpPr>
        <p:spPr>
          <a:xfrm>
            <a:off x="6443606" y="1561396"/>
            <a:ext cx="1524000" cy="584775"/>
          </a:xfrm>
          <a:prstGeom prst="rect">
            <a:avLst/>
          </a:prstGeom>
          <a:noFill/>
          <a:ln>
            <a:solidFill>
              <a:schemeClr val="accent1"/>
            </a:solidFill>
          </a:ln>
        </p:spPr>
        <p:txBody>
          <a:bodyPr wrap="square" rtlCol="0">
            <a:spAutoFit/>
          </a:bodyPr>
          <a:lstStyle/>
          <a:p>
            <a:pPr algn="ctr"/>
            <a:r>
              <a:rPr lang="es-US" sz="1600" dirty="0" err="1" smtClean="0">
                <a:latin typeface="+mj-lt"/>
                <a:cs typeface="Times New Roman" pitchFamily="18" charset="0"/>
              </a:rPr>
              <a:t>Mode</a:t>
            </a:r>
            <a:r>
              <a:rPr lang="es-US" sz="1600" dirty="0" smtClean="0">
                <a:latin typeface="+mj-lt"/>
                <a:cs typeface="Times New Roman" pitchFamily="18" charset="0"/>
              </a:rPr>
              <a:t> 1</a:t>
            </a:r>
            <a:endParaRPr lang="es-US" sz="1600" dirty="0">
              <a:latin typeface="+mj-lt"/>
              <a:cs typeface="Times New Roman" pitchFamily="18" charset="0"/>
            </a:endParaRPr>
          </a:p>
          <a:p>
            <a:pPr algn="ctr"/>
            <a:r>
              <a:rPr lang="es-US" sz="1600" dirty="0" smtClean="0">
                <a:latin typeface="+mj-lt"/>
                <a:cs typeface="Times New Roman" pitchFamily="18" charset="0"/>
              </a:rPr>
              <a:t>Serial Port</a:t>
            </a:r>
            <a:endParaRPr lang="es-US" sz="1600" dirty="0">
              <a:latin typeface="+mj-lt"/>
              <a:cs typeface="Times New Roman" pitchFamily="18" charset="0"/>
            </a:endParaRPr>
          </a:p>
        </p:txBody>
      </p:sp>
      <p:sp>
        <p:nvSpPr>
          <p:cNvPr id="29" name="28 CuadroTexto"/>
          <p:cNvSpPr txBox="1"/>
          <p:nvPr/>
        </p:nvSpPr>
        <p:spPr>
          <a:xfrm>
            <a:off x="6414890" y="3103902"/>
            <a:ext cx="1524000" cy="584775"/>
          </a:xfrm>
          <a:prstGeom prst="rect">
            <a:avLst/>
          </a:prstGeom>
          <a:noFill/>
          <a:ln>
            <a:solidFill>
              <a:schemeClr val="accent1"/>
            </a:solidFill>
          </a:ln>
        </p:spPr>
        <p:txBody>
          <a:bodyPr wrap="square" rtlCol="0">
            <a:spAutoFit/>
          </a:bodyPr>
          <a:lstStyle/>
          <a:p>
            <a:pPr algn="ctr"/>
            <a:r>
              <a:rPr lang="es-US" sz="1600" dirty="0" err="1" smtClean="0">
                <a:latin typeface="+mj-lt"/>
                <a:cs typeface="Times New Roman" pitchFamily="18" charset="0"/>
              </a:rPr>
              <a:t>Mode</a:t>
            </a:r>
            <a:r>
              <a:rPr lang="es-US" sz="1600" dirty="0" smtClean="0">
                <a:latin typeface="+mj-lt"/>
                <a:cs typeface="Times New Roman" pitchFamily="18" charset="0"/>
              </a:rPr>
              <a:t> 2</a:t>
            </a:r>
            <a:endParaRPr lang="es-US" sz="1600" dirty="0">
              <a:latin typeface="+mj-lt"/>
              <a:cs typeface="Times New Roman" pitchFamily="18" charset="0"/>
            </a:endParaRPr>
          </a:p>
          <a:p>
            <a:pPr algn="ctr"/>
            <a:r>
              <a:rPr lang="es-US" sz="1600" dirty="0" err="1" smtClean="0">
                <a:latin typeface="+mj-lt"/>
                <a:cs typeface="Times New Roman" pitchFamily="18" charset="0"/>
              </a:rPr>
              <a:t>MicroSD</a:t>
            </a:r>
            <a:r>
              <a:rPr lang="es-US" sz="1600" dirty="0" smtClean="0">
                <a:latin typeface="+mj-lt"/>
                <a:cs typeface="Times New Roman" pitchFamily="18" charset="0"/>
              </a:rPr>
              <a:t> </a:t>
            </a:r>
            <a:r>
              <a:rPr lang="es-US" sz="1600" dirty="0">
                <a:latin typeface="+mj-lt"/>
                <a:cs typeface="Times New Roman" pitchFamily="18" charset="0"/>
              </a:rPr>
              <a:t>Card</a:t>
            </a:r>
          </a:p>
        </p:txBody>
      </p:sp>
      <p:sp>
        <p:nvSpPr>
          <p:cNvPr id="30" name="29 CuadroTexto"/>
          <p:cNvSpPr txBox="1"/>
          <p:nvPr/>
        </p:nvSpPr>
        <p:spPr>
          <a:xfrm>
            <a:off x="6496360" y="4712315"/>
            <a:ext cx="1524000" cy="584775"/>
          </a:xfrm>
          <a:prstGeom prst="rect">
            <a:avLst/>
          </a:prstGeom>
          <a:noFill/>
          <a:ln>
            <a:solidFill>
              <a:schemeClr val="accent1"/>
            </a:solidFill>
          </a:ln>
        </p:spPr>
        <p:txBody>
          <a:bodyPr wrap="square" rtlCol="0">
            <a:spAutoFit/>
          </a:bodyPr>
          <a:lstStyle/>
          <a:p>
            <a:pPr algn="ctr"/>
            <a:r>
              <a:rPr lang="es-US" sz="1600" dirty="0" err="1" smtClean="0">
                <a:latin typeface="+mj-lt"/>
                <a:cs typeface="Times New Roman" pitchFamily="18" charset="0"/>
              </a:rPr>
              <a:t>Mode</a:t>
            </a:r>
            <a:r>
              <a:rPr lang="es-US" sz="1600" dirty="0" smtClean="0">
                <a:latin typeface="+mj-lt"/>
                <a:cs typeface="Times New Roman" pitchFamily="18" charset="0"/>
              </a:rPr>
              <a:t> 3 and 4</a:t>
            </a:r>
            <a:endParaRPr lang="es-US" sz="1600" dirty="0">
              <a:latin typeface="+mj-lt"/>
              <a:cs typeface="Times New Roman" pitchFamily="18" charset="0"/>
            </a:endParaRPr>
          </a:p>
          <a:p>
            <a:pPr algn="ctr"/>
            <a:r>
              <a:rPr lang="es-US" sz="1600" dirty="0">
                <a:latin typeface="+mj-lt"/>
                <a:cs typeface="Times New Roman" pitchFamily="18" charset="0"/>
              </a:rPr>
              <a:t>Bluetooth</a:t>
            </a:r>
          </a:p>
        </p:txBody>
      </p:sp>
      <p:sp>
        <p:nvSpPr>
          <p:cNvPr id="31" name="30 CuadroTexto"/>
          <p:cNvSpPr txBox="1"/>
          <p:nvPr/>
        </p:nvSpPr>
        <p:spPr>
          <a:xfrm>
            <a:off x="8904479" y="1177436"/>
            <a:ext cx="1708916" cy="369332"/>
          </a:xfrm>
          <a:prstGeom prst="rect">
            <a:avLst/>
          </a:prstGeom>
          <a:noFill/>
        </p:spPr>
        <p:txBody>
          <a:bodyPr wrap="square" rtlCol="0">
            <a:spAutoFit/>
          </a:bodyPr>
          <a:lstStyle/>
          <a:p>
            <a:r>
              <a:rPr lang="es-MX" b="1" dirty="0" smtClean="0">
                <a:latin typeface="+mj-lt"/>
                <a:cs typeface="Times New Roman" pitchFamily="18" charset="0"/>
              </a:rPr>
              <a:t>Receiver</a:t>
            </a:r>
            <a:endParaRPr lang="es-MX" b="1" dirty="0">
              <a:latin typeface="+mj-lt"/>
              <a:cs typeface="Times New Roman" pitchFamily="18" charset="0"/>
            </a:endParaRPr>
          </a:p>
        </p:txBody>
      </p:sp>
      <p:sp>
        <p:nvSpPr>
          <p:cNvPr id="32" name="31 CuadroTexto"/>
          <p:cNvSpPr txBox="1"/>
          <p:nvPr/>
        </p:nvSpPr>
        <p:spPr>
          <a:xfrm>
            <a:off x="8627996" y="1555271"/>
            <a:ext cx="1524000" cy="338554"/>
          </a:xfrm>
          <a:prstGeom prst="rect">
            <a:avLst/>
          </a:prstGeom>
          <a:noFill/>
          <a:ln>
            <a:solidFill>
              <a:schemeClr val="accent1"/>
            </a:solidFill>
          </a:ln>
        </p:spPr>
        <p:txBody>
          <a:bodyPr wrap="square" rtlCol="0">
            <a:spAutoFit/>
          </a:bodyPr>
          <a:lstStyle/>
          <a:p>
            <a:pPr algn="ctr"/>
            <a:r>
              <a:rPr lang="es-US" sz="1600" dirty="0">
                <a:latin typeface="+mj-lt"/>
                <a:cs typeface="Times New Roman" pitchFamily="18" charset="0"/>
              </a:rPr>
              <a:t>Laptop</a:t>
            </a:r>
          </a:p>
        </p:txBody>
      </p:sp>
      <p:sp>
        <p:nvSpPr>
          <p:cNvPr id="33" name="32 CuadroTexto"/>
          <p:cNvSpPr txBox="1"/>
          <p:nvPr/>
        </p:nvSpPr>
        <p:spPr>
          <a:xfrm>
            <a:off x="8703058" y="3925301"/>
            <a:ext cx="1524000" cy="338554"/>
          </a:xfrm>
          <a:prstGeom prst="rect">
            <a:avLst/>
          </a:prstGeom>
          <a:noFill/>
          <a:ln>
            <a:solidFill>
              <a:schemeClr val="accent1"/>
            </a:solidFill>
          </a:ln>
        </p:spPr>
        <p:txBody>
          <a:bodyPr wrap="square" rtlCol="0">
            <a:spAutoFit/>
          </a:bodyPr>
          <a:lstStyle/>
          <a:p>
            <a:pPr algn="ctr"/>
            <a:r>
              <a:rPr lang="es-US" sz="1600" dirty="0" smtClean="0">
                <a:latin typeface="+mj-lt"/>
                <a:cs typeface="Times New Roman" pitchFamily="18" charset="0"/>
              </a:rPr>
              <a:t>Smartphone</a:t>
            </a:r>
            <a:endParaRPr lang="es-US" sz="1600" dirty="0">
              <a:latin typeface="+mj-lt"/>
              <a:cs typeface="Times New Roman" pitchFamily="18" charset="0"/>
            </a:endParaRPr>
          </a:p>
        </p:txBody>
      </p:sp>
      <p:sp>
        <p:nvSpPr>
          <p:cNvPr id="34" name="33 CuadroTexto"/>
          <p:cNvSpPr txBox="1"/>
          <p:nvPr/>
        </p:nvSpPr>
        <p:spPr>
          <a:xfrm>
            <a:off x="8756767" y="5156349"/>
            <a:ext cx="1524000" cy="338554"/>
          </a:xfrm>
          <a:prstGeom prst="rect">
            <a:avLst/>
          </a:prstGeom>
          <a:noFill/>
          <a:ln>
            <a:solidFill>
              <a:schemeClr val="accent1"/>
            </a:solidFill>
          </a:ln>
        </p:spPr>
        <p:txBody>
          <a:bodyPr wrap="square" rtlCol="0">
            <a:spAutoFit/>
          </a:bodyPr>
          <a:lstStyle/>
          <a:p>
            <a:pPr algn="ctr"/>
            <a:r>
              <a:rPr lang="es-US" sz="1600" dirty="0" smtClean="0">
                <a:latin typeface="+mj-lt"/>
                <a:cs typeface="Times New Roman" pitchFamily="18" charset="0"/>
              </a:rPr>
              <a:t>Tablet</a:t>
            </a:r>
            <a:endParaRPr lang="es-US" sz="1600" dirty="0">
              <a:latin typeface="+mj-lt"/>
              <a:cs typeface="Times New Roman" pitchFamily="18" charset="0"/>
            </a:endParaRPr>
          </a:p>
        </p:txBody>
      </p:sp>
      <p:sp>
        <p:nvSpPr>
          <p:cNvPr id="35" name="34 CuadroTexto"/>
          <p:cNvSpPr txBox="1"/>
          <p:nvPr/>
        </p:nvSpPr>
        <p:spPr>
          <a:xfrm>
            <a:off x="8610600" y="2813346"/>
            <a:ext cx="1524000" cy="338554"/>
          </a:xfrm>
          <a:prstGeom prst="rect">
            <a:avLst/>
          </a:prstGeom>
          <a:noFill/>
          <a:ln>
            <a:solidFill>
              <a:schemeClr val="accent1"/>
            </a:solidFill>
          </a:ln>
        </p:spPr>
        <p:txBody>
          <a:bodyPr wrap="square" rtlCol="0">
            <a:spAutoFit/>
          </a:bodyPr>
          <a:lstStyle/>
          <a:p>
            <a:pPr algn="ctr"/>
            <a:r>
              <a:rPr lang="es-US" sz="1600" dirty="0">
                <a:latin typeface="+mj-lt"/>
                <a:cs typeface="Times New Roman" pitchFamily="18" charset="0"/>
              </a:rPr>
              <a:t> </a:t>
            </a:r>
            <a:r>
              <a:rPr lang="es-US" sz="1600" dirty="0" err="1" smtClean="0">
                <a:latin typeface="+mj-lt"/>
                <a:cs typeface="Times New Roman" pitchFamily="18" charset="0"/>
              </a:rPr>
              <a:t>MicroSD</a:t>
            </a:r>
            <a:r>
              <a:rPr lang="es-US" sz="1600" dirty="0" smtClean="0">
                <a:latin typeface="+mj-lt"/>
                <a:cs typeface="Times New Roman" pitchFamily="18" charset="0"/>
              </a:rPr>
              <a:t> </a:t>
            </a:r>
            <a:r>
              <a:rPr lang="es-US" sz="1600" dirty="0">
                <a:latin typeface="+mj-lt"/>
                <a:cs typeface="Times New Roman" pitchFamily="18" charset="0"/>
              </a:rPr>
              <a:t>Card</a:t>
            </a:r>
          </a:p>
        </p:txBody>
      </p:sp>
      <p:pic>
        <p:nvPicPr>
          <p:cNvPr id="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9772" y="1921607"/>
            <a:ext cx="916370" cy="75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1179" y="3257830"/>
            <a:ext cx="587758" cy="58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7194" y="4320262"/>
            <a:ext cx="430798" cy="80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417" y="3702629"/>
            <a:ext cx="1465887" cy="78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4182" y="2166094"/>
            <a:ext cx="1136867" cy="70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3271" y="5451265"/>
            <a:ext cx="871448" cy="74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1477" y="5362254"/>
            <a:ext cx="756856" cy="97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91918" y="5582278"/>
            <a:ext cx="1077366" cy="70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4007078" y="1174502"/>
            <a:ext cx="2041852" cy="369332"/>
          </a:xfrm>
          <a:prstGeom prst="rect">
            <a:avLst/>
          </a:prstGeom>
          <a:noFill/>
        </p:spPr>
        <p:txBody>
          <a:bodyPr wrap="square" rtlCol="0">
            <a:spAutoFit/>
          </a:bodyPr>
          <a:lstStyle/>
          <a:p>
            <a:r>
              <a:rPr lang="es-MX" b="1" dirty="0" smtClean="0">
                <a:latin typeface="+mj-lt"/>
                <a:cs typeface="Times New Roman" pitchFamily="18" charset="0"/>
              </a:rPr>
              <a:t>Digital hardware</a:t>
            </a:r>
            <a:endParaRPr lang="es-MX" b="1" dirty="0">
              <a:latin typeface="+mj-lt"/>
              <a:cs typeface="Times New Roman" pitchFamily="18" charset="0"/>
            </a:endParaRPr>
          </a:p>
        </p:txBody>
      </p:sp>
      <p:pic>
        <p:nvPicPr>
          <p:cNvPr id="4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530" y="3453061"/>
            <a:ext cx="1894452" cy="121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 name="45 Conector recto"/>
          <p:cNvCxnSpPr/>
          <p:nvPr/>
        </p:nvCxnSpPr>
        <p:spPr>
          <a:xfrm>
            <a:off x="1676400" y="904408"/>
            <a:ext cx="0" cy="2869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8235407" y="991868"/>
            <a:ext cx="0" cy="2235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3949605" y="1696271"/>
            <a:ext cx="1978151" cy="5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3927761" y="2964535"/>
            <a:ext cx="1970674" cy="86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3839063" y="3538578"/>
            <a:ext cx="1978151" cy="5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3874978" y="4716614"/>
            <a:ext cx="1978151" cy="5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5927755" y="1696270"/>
            <a:ext cx="1" cy="13006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flipH="1">
            <a:off x="3839063" y="1692634"/>
            <a:ext cx="35915" cy="13043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3839062" y="3595532"/>
            <a:ext cx="1" cy="11216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flipH="1">
            <a:off x="5817213" y="3595532"/>
            <a:ext cx="35916" cy="1148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useBgFill="1">
        <p:nvSpPr>
          <p:cNvPr id="57" name="56 CuadroTexto"/>
          <p:cNvSpPr txBox="1"/>
          <p:nvPr/>
        </p:nvSpPr>
        <p:spPr>
          <a:xfrm>
            <a:off x="4518688" y="3356992"/>
            <a:ext cx="690729" cy="369332"/>
          </a:xfrm>
          <a:prstGeom prst="rect">
            <a:avLst/>
          </a:prstGeom>
        </p:spPr>
        <p:txBody>
          <a:bodyPr wrap="square" rtlCol="0">
            <a:spAutoFit/>
          </a:bodyPr>
          <a:lstStyle/>
          <a:p>
            <a:r>
              <a:rPr lang="es-MX" b="1" dirty="0">
                <a:latin typeface="+mj-lt"/>
                <a:cs typeface="Times New Roman" pitchFamily="18" charset="0"/>
              </a:rPr>
              <a:t>ADC</a:t>
            </a:r>
          </a:p>
        </p:txBody>
      </p:sp>
      <p:sp useBgFill="1">
        <p:nvSpPr>
          <p:cNvPr id="58" name="57 CuadroTexto"/>
          <p:cNvSpPr txBox="1"/>
          <p:nvPr/>
        </p:nvSpPr>
        <p:spPr>
          <a:xfrm>
            <a:off x="4223793" y="1535071"/>
            <a:ext cx="1246857" cy="369332"/>
          </a:xfrm>
          <a:prstGeom prst="rect">
            <a:avLst/>
          </a:prstGeom>
        </p:spPr>
        <p:txBody>
          <a:bodyPr wrap="square" rtlCol="0">
            <a:spAutoFit/>
          </a:bodyPr>
          <a:lstStyle/>
          <a:p>
            <a:r>
              <a:rPr lang="es-MX" b="1" dirty="0">
                <a:latin typeface="+mj-lt"/>
                <a:cs typeface="Times New Roman" pitchFamily="18" charset="0"/>
              </a:rPr>
              <a:t>E/S digital</a:t>
            </a:r>
          </a:p>
        </p:txBody>
      </p:sp>
      <p:cxnSp>
        <p:nvCxnSpPr>
          <p:cNvPr id="59" name="58 Conector recto"/>
          <p:cNvCxnSpPr/>
          <p:nvPr/>
        </p:nvCxnSpPr>
        <p:spPr>
          <a:xfrm>
            <a:off x="3891847" y="5259397"/>
            <a:ext cx="1978151" cy="5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flipH="1">
            <a:off x="3843721" y="5372071"/>
            <a:ext cx="6091" cy="7429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flipH="1">
            <a:off x="5904977" y="5372071"/>
            <a:ext cx="20601" cy="729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useBgFill="1">
        <p:nvSpPr>
          <p:cNvPr id="62" name="61 CuadroTexto"/>
          <p:cNvSpPr txBox="1"/>
          <p:nvPr/>
        </p:nvSpPr>
        <p:spPr>
          <a:xfrm>
            <a:off x="4202528" y="5078722"/>
            <a:ext cx="1444028" cy="369332"/>
          </a:xfrm>
          <a:prstGeom prst="rect">
            <a:avLst/>
          </a:prstGeom>
        </p:spPr>
        <p:txBody>
          <a:bodyPr wrap="square" rtlCol="0">
            <a:spAutoFit/>
          </a:bodyPr>
          <a:lstStyle/>
          <a:p>
            <a:r>
              <a:rPr lang="es-MX" b="1" dirty="0">
                <a:latin typeface="+mj-lt"/>
                <a:cs typeface="Times New Roman" pitchFamily="18" charset="0"/>
              </a:rPr>
              <a:t>Reg. tiempo</a:t>
            </a:r>
          </a:p>
        </p:txBody>
      </p:sp>
      <p:sp>
        <p:nvSpPr>
          <p:cNvPr id="63" name="62 CuadroTexto"/>
          <p:cNvSpPr txBox="1"/>
          <p:nvPr/>
        </p:nvSpPr>
        <p:spPr>
          <a:xfrm>
            <a:off x="2172698" y="3073164"/>
            <a:ext cx="926624" cy="369332"/>
          </a:xfrm>
          <a:prstGeom prst="rect">
            <a:avLst/>
          </a:prstGeom>
          <a:noFill/>
        </p:spPr>
        <p:txBody>
          <a:bodyPr wrap="square" rtlCol="0">
            <a:spAutoFit/>
          </a:bodyPr>
          <a:lstStyle/>
          <a:p>
            <a:r>
              <a:rPr lang="es-MX" b="1" dirty="0">
                <a:latin typeface="+mj-lt"/>
                <a:cs typeface="Times New Roman" pitchFamily="18" charset="0"/>
              </a:rPr>
              <a:t>AFE</a:t>
            </a:r>
          </a:p>
        </p:txBody>
      </p:sp>
      <p:sp>
        <p:nvSpPr>
          <p:cNvPr id="64" name="63 CuadroTexto"/>
          <p:cNvSpPr txBox="1"/>
          <p:nvPr/>
        </p:nvSpPr>
        <p:spPr>
          <a:xfrm>
            <a:off x="1536375" y="5070240"/>
            <a:ext cx="2057400" cy="369332"/>
          </a:xfrm>
          <a:prstGeom prst="rect">
            <a:avLst/>
          </a:prstGeom>
          <a:noFill/>
        </p:spPr>
        <p:txBody>
          <a:bodyPr wrap="square" rtlCol="0">
            <a:spAutoFit/>
          </a:bodyPr>
          <a:lstStyle/>
          <a:p>
            <a:r>
              <a:rPr lang="en-US" b="1" dirty="0" smtClean="0">
                <a:latin typeface="+mj-lt"/>
                <a:cs typeface="Times New Roman" pitchFamily="18" charset="0"/>
              </a:rPr>
              <a:t>Analog ECG signal </a:t>
            </a:r>
            <a:endParaRPr lang="es-MX" b="1" dirty="0">
              <a:latin typeface="+mj-lt"/>
              <a:cs typeface="Times New Roman" pitchFamily="18" charset="0"/>
            </a:endParaRPr>
          </a:p>
        </p:txBody>
      </p:sp>
      <p:sp>
        <p:nvSpPr>
          <p:cNvPr id="65" name="64 CuadroTexto"/>
          <p:cNvSpPr txBox="1"/>
          <p:nvPr/>
        </p:nvSpPr>
        <p:spPr>
          <a:xfrm>
            <a:off x="3713796" y="741205"/>
            <a:ext cx="2320159" cy="369332"/>
          </a:xfrm>
          <a:prstGeom prst="rect">
            <a:avLst/>
          </a:prstGeom>
          <a:noFill/>
        </p:spPr>
        <p:txBody>
          <a:bodyPr wrap="square" rtlCol="0">
            <a:spAutoFit/>
          </a:bodyPr>
          <a:lstStyle/>
          <a:p>
            <a:r>
              <a:rPr lang="es-MX" b="1" dirty="0" smtClean="0">
                <a:latin typeface="+mj-lt"/>
                <a:cs typeface="Times New Roman" pitchFamily="18" charset="0"/>
              </a:rPr>
              <a:t>Hardware </a:t>
            </a:r>
            <a:r>
              <a:rPr lang="es-MX" b="1" dirty="0" err="1">
                <a:latin typeface="+mj-lt"/>
                <a:cs typeface="Times New Roman" pitchFamily="18" charset="0"/>
              </a:rPr>
              <a:t>components</a:t>
            </a:r>
            <a:endParaRPr lang="es-MX" b="1" dirty="0">
              <a:latin typeface="+mj-lt"/>
              <a:cs typeface="Times New Roman" pitchFamily="18" charset="0"/>
            </a:endParaRPr>
          </a:p>
        </p:txBody>
      </p:sp>
      <p:cxnSp>
        <p:nvCxnSpPr>
          <p:cNvPr id="66" name="65 Conector recto"/>
          <p:cNvCxnSpPr/>
          <p:nvPr/>
        </p:nvCxnSpPr>
        <p:spPr>
          <a:xfrm>
            <a:off x="1704850" y="903885"/>
            <a:ext cx="1978151" cy="5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66 Conector recto"/>
          <p:cNvCxnSpPr>
            <a:stCxn id="65" idx="3"/>
          </p:cNvCxnSpPr>
          <p:nvPr/>
        </p:nvCxnSpPr>
        <p:spPr>
          <a:xfrm>
            <a:off x="6033955" y="925871"/>
            <a:ext cx="2235520" cy="17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67 Rectángulo"/>
          <p:cNvSpPr/>
          <p:nvPr/>
        </p:nvSpPr>
        <p:spPr>
          <a:xfrm>
            <a:off x="2959572" y="6434255"/>
            <a:ext cx="6018663" cy="307777"/>
          </a:xfrm>
          <a:prstGeom prst="rect">
            <a:avLst/>
          </a:prstGeom>
        </p:spPr>
        <p:txBody>
          <a:bodyPr wrap="square">
            <a:spAutoFit/>
          </a:bodyPr>
          <a:lstStyle/>
          <a:p>
            <a:pPr algn="ctr"/>
            <a:r>
              <a:rPr lang="es-ES" sz="1400" b="1" dirty="0" smtClean="0">
                <a:solidFill>
                  <a:schemeClr val="bg1"/>
                </a:solidFill>
                <a:latin typeface="+mj-lt"/>
                <a:ea typeface="Calibri"/>
              </a:rPr>
              <a:t>Figure 11. </a:t>
            </a:r>
            <a:r>
              <a:rPr lang="en-US" sz="1400" b="1" dirty="0" smtClean="0">
                <a:solidFill>
                  <a:schemeClr val="bg1"/>
                </a:solidFill>
                <a:latin typeface="+mj-lt"/>
                <a:ea typeface="Calibri"/>
              </a:rPr>
              <a:t>Integrated prototype.</a:t>
            </a:r>
            <a:endParaRPr lang="es-MX" dirty="0">
              <a:solidFill>
                <a:schemeClr val="bg1"/>
              </a:solidFill>
              <a:latin typeface="+mj-lt"/>
              <a:ea typeface="Times New Roman"/>
            </a:endParaRPr>
          </a:p>
        </p:txBody>
      </p:sp>
    </p:spTree>
    <p:extLst>
      <p:ext uri="{BB962C8B-B14F-4D97-AF65-F5344CB8AC3E}">
        <p14:creationId xmlns:p14="http://schemas.microsoft.com/office/powerpoint/2010/main" val="3923583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53"/>
          <p:cNvSpPr/>
          <p:nvPr/>
        </p:nvSpPr>
        <p:spPr>
          <a:xfrm>
            <a:off x="56552" y="1091500"/>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latin typeface="+mj-lt"/>
            </a:endParaRPr>
          </a:p>
        </p:txBody>
      </p:sp>
      <p:sp>
        <p:nvSpPr>
          <p:cNvPr id="7" name="Marcador de número de diapositiva 6"/>
          <p:cNvSpPr>
            <a:spLocks noGrp="1"/>
          </p:cNvSpPr>
          <p:nvPr>
            <p:ph type="sldNum" sz="quarter" idx="12"/>
          </p:nvPr>
        </p:nvSpPr>
        <p:spPr/>
        <p:txBody>
          <a:bodyPr/>
          <a:lstStyle/>
          <a:p>
            <a:fld id="{6113E31D-E2AB-40D1-8B51-AFA5AFEF393A}" type="slidenum">
              <a:rPr lang="en-US" smtClean="0"/>
              <a:t>14</a:t>
            </a:fld>
            <a:endParaRPr lang="en-US" dirty="0"/>
          </a:p>
        </p:txBody>
      </p:sp>
      <p:cxnSp>
        <p:nvCxnSpPr>
          <p:cNvPr id="6" name="5 Conector recto"/>
          <p:cNvCxnSpPr>
            <a:endCxn id="9" idx="1"/>
          </p:cNvCxnSpPr>
          <p:nvPr/>
        </p:nvCxnSpPr>
        <p:spPr>
          <a:xfrm>
            <a:off x="255595" y="516984"/>
            <a:ext cx="3399234"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8927869" y="516984"/>
            <a:ext cx="3096491" cy="1524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654829" y="255374"/>
            <a:ext cx="5131725"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Goudy Old Style" panose="02020502050305020303" pitchFamily="18" charset="0"/>
                <a:cs typeface="Times New Roman" pitchFamily="18" charset="0"/>
              </a:rPr>
              <a:t>HARDWARE- CONNECTIVITY</a:t>
            </a:r>
            <a:endParaRPr lang="es-MX" sz="3200" b="1" dirty="0">
              <a:effectLst>
                <a:outerShdw blurRad="38100" dist="38100" dir="2700000" algn="tl">
                  <a:srgbClr val="000000">
                    <a:alpha val="43137"/>
                  </a:srgbClr>
                </a:outerShdw>
              </a:effectLst>
              <a:latin typeface="Goudy Old Style" panose="02020502050305020303" pitchFamily="18" charset="0"/>
              <a:cs typeface="Calibri" pitchFamily="34" charset="0"/>
            </a:endParaRPr>
          </a:p>
        </p:txBody>
      </p:sp>
      <p:sp>
        <p:nvSpPr>
          <p:cNvPr id="17" name="Rectangle 2"/>
          <p:cNvSpPr>
            <a:spLocks noChangeArrowheads="1"/>
          </p:cNvSpPr>
          <p:nvPr/>
        </p:nvSpPr>
        <p:spPr bwMode="auto">
          <a:xfrm>
            <a:off x="358078" y="5909007"/>
            <a:ext cx="115540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b="1" dirty="0"/>
              <a:t>Figure </a:t>
            </a:r>
            <a:r>
              <a:rPr lang="en-US" sz="1200" b="1" dirty="0" smtClean="0"/>
              <a:t>12.</a:t>
            </a:r>
            <a:r>
              <a:rPr lang="en-US" sz="1200" dirty="0" smtClean="0"/>
              <a:t> </a:t>
            </a:r>
            <a:r>
              <a:rPr lang="en-US" sz="1200" dirty="0"/>
              <a:t>Prototype of portable ECG is shown. Circles on the person's body represent the position of electrodes. Two main sections: the analog AFE AD8232 and the Arduino modules.</a:t>
            </a:r>
            <a:endParaRPr lang="es-MX" sz="1200" dirty="0"/>
          </a:p>
        </p:txBody>
      </p:sp>
      <p:sp>
        <p:nvSpPr>
          <p:cNvPr id="18" name="21 CuadroTexto"/>
          <p:cNvSpPr txBox="1"/>
          <p:nvPr/>
        </p:nvSpPr>
        <p:spPr>
          <a:xfrm>
            <a:off x="964327" y="1113344"/>
            <a:ext cx="6501842"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Prototype </a:t>
            </a:r>
            <a:r>
              <a:rPr lang="en-US" sz="2400" b="1" dirty="0">
                <a:latin typeface="Goudy Old Style" panose="02020502050305020303" pitchFamily="18" charset="0"/>
                <a:cs typeface="Times New Roman" pitchFamily="18" charset="0"/>
              </a:rPr>
              <a:t>c</a:t>
            </a:r>
            <a:r>
              <a:rPr lang="en-US" sz="2400" b="1" dirty="0" smtClean="0">
                <a:latin typeface="Goudy Old Style" panose="02020502050305020303" pitchFamily="18" charset="0"/>
                <a:cs typeface="Times New Roman" pitchFamily="18" charset="0"/>
              </a:rPr>
              <a:t>onnectivity</a:t>
            </a:r>
            <a:endParaRPr lang="en-US" sz="2400" b="1" dirty="0">
              <a:latin typeface="Goudy Old Style" panose="02020502050305020303" pitchFamily="18" charset="0"/>
              <a:cs typeface="Times New Roman"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82" y="1704106"/>
            <a:ext cx="112204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424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128" y="3886160"/>
            <a:ext cx="1962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ángulo 53"/>
          <p:cNvSpPr/>
          <p:nvPr/>
        </p:nvSpPr>
        <p:spPr>
          <a:xfrm>
            <a:off x="56551" y="1055240"/>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mj-lt"/>
            </a:endParaRPr>
          </a:p>
        </p:txBody>
      </p:sp>
      <p:sp>
        <p:nvSpPr>
          <p:cNvPr id="7" name="Marcador de número de diapositiva 6"/>
          <p:cNvSpPr>
            <a:spLocks noGrp="1"/>
          </p:cNvSpPr>
          <p:nvPr>
            <p:ph type="sldNum" sz="quarter" idx="12"/>
          </p:nvPr>
        </p:nvSpPr>
        <p:spPr/>
        <p:txBody>
          <a:bodyPr/>
          <a:lstStyle/>
          <a:p>
            <a:fld id="{6113E31D-E2AB-40D1-8B51-AFA5AFEF393A}" type="slidenum">
              <a:rPr lang="en-US" smtClean="0"/>
              <a:t>15</a:t>
            </a:fld>
            <a:endParaRPr lang="en-US" dirty="0"/>
          </a:p>
        </p:txBody>
      </p:sp>
      <p:cxnSp>
        <p:nvCxnSpPr>
          <p:cNvPr id="6" name="5 Conector recto"/>
          <p:cNvCxnSpPr/>
          <p:nvPr/>
        </p:nvCxnSpPr>
        <p:spPr>
          <a:xfrm>
            <a:off x="255595" y="516984"/>
            <a:ext cx="3483286"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8720051" y="516984"/>
            <a:ext cx="3304309" cy="1524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755141" y="255374"/>
            <a:ext cx="5092930" cy="523220"/>
          </a:xfrm>
          <a:prstGeom prst="rect">
            <a:avLst/>
          </a:prstGeom>
          <a:noFill/>
        </p:spPr>
        <p:txBody>
          <a:bodyPr wrap="square" rtlCol="0">
            <a:spAutoFit/>
          </a:bodyPr>
          <a:lstStyle/>
          <a:p>
            <a:r>
              <a:rPr lang="en-US" sz="2800" b="1" dirty="0" smtClean="0">
                <a:latin typeface="Goudy Old Style" panose="02020502050305020303" pitchFamily="18" charset="0"/>
                <a:cs typeface="Times New Roman" pitchFamily="18" charset="0"/>
              </a:rPr>
              <a:t>BREADBOARD PROTOTYPE</a:t>
            </a:r>
            <a:endParaRPr lang="en-US" sz="2800" b="1" dirty="0">
              <a:latin typeface="Goudy Old Style" panose="02020502050305020303" pitchFamily="18" charset="0"/>
              <a:cs typeface="Times New Roman" pitchFamily="18" charset="0"/>
            </a:endParaRPr>
          </a:p>
        </p:txBody>
      </p:sp>
      <p:sp>
        <p:nvSpPr>
          <p:cNvPr id="17" name="Rectangle 2"/>
          <p:cNvSpPr>
            <a:spLocks noChangeArrowheads="1"/>
          </p:cNvSpPr>
          <p:nvPr/>
        </p:nvSpPr>
        <p:spPr bwMode="auto">
          <a:xfrm>
            <a:off x="7780347" y="4895667"/>
            <a:ext cx="4155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b="1" dirty="0" smtClean="0"/>
              <a:t>Figure 13.</a:t>
            </a:r>
            <a:r>
              <a:rPr lang="en-US" sz="1200" dirty="0" smtClean="0"/>
              <a:t> Long-time recording ECG  Breadboard prototype with Bboards.</a:t>
            </a:r>
            <a:endParaRPr lang="en-US" sz="1200" dirty="0"/>
          </a:p>
        </p:txBody>
      </p:sp>
      <p:sp>
        <p:nvSpPr>
          <p:cNvPr id="18" name="21 CuadroTexto"/>
          <p:cNvSpPr txBox="1"/>
          <p:nvPr/>
        </p:nvSpPr>
        <p:spPr>
          <a:xfrm>
            <a:off x="650520" y="1291658"/>
            <a:ext cx="6501842"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Breadboard Prototype Specifications</a:t>
            </a:r>
            <a:endParaRPr lang="en-US" sz="2400" b="1" dirty="0">
              <a:latin typeface="Goudy Old Style" panose="02020502050305020303" pitchFamily="18" charset="0"/>
              <a:cs typeface="Times New Roman" pitchFamily="18" charset="0"/>
            </a:endParaRPr>
          </a:p>
        </p:txBody>
      </p:sp>
      <p:sp>
        <p:nvSpPr>
          <p:cNvPr id="11" name="TextBox 2">
            <a:extLst>
              <a:ext uri="{FF2B5EF4-FFF2-40B4-BE49-F238E27FC236}">
                <a16:creationId xmlns="" xmlns:a16="http://schemas.microsoft.com/office/drawing/2014/main" id="{EC3271F4-3AF3-4B4C-A347-FC3FC0D36129}"/>
              </a:ext>
            </a:extLst>
          </p:cNvPr>
          <p:cNvSpPr txBox="1"/>
          <p:nvPr/>
        </p:nvSpPr>
        <p:spPr>
          <a:xfrm>
            <a:off x="770379" y="2170277"/>
            <a:ext cx="4455128" cy="2554545"/>
          </a:xfrm>
          <a:prstGeom prst="rect">
            <a:avLst/>
          </a:prstGeom>
          <a:solidFill>
            <a:schemeClr val="bg1"/>
          </a:solidFill>
          <a:ln w="25400">
            <a:solidFill>
              <a:schemeClr val="tx1"/>
            </a:solidFill>
            <a:prstDash val="dash"/>
          </a:ln>
        </p:spPr>
        <p:txBody>
          <a:bodyPr wrap="square" rtlCol="0">
            <a:spAutoFit/>
          </a:bodyPr>
          <a:lstStyle/>
          <a:p>
            <a:pPr marL="285750" indent="-285750" algn="just">
              <a:lnSpc>
                <a:spcPct val="150000"/>
              </a:lnSpc>
              <a:buFont typeface="Arial" pitchFamily="34" charset="0"/>
              <a:buChar char="•"/>
            </a:pPr>
            <a:r>
              <a:rPr lang="en-US" sz="2000" b="1" dirty="0" smtClean="0">
                <a:latin typeface="+mj-lt"/>
                <a:cs typeface="Times New Roman" pitchFamily="18" charset="0"/>
              </a:rPr>
              <a:t>Breadboard 3M model 922309 </a:t>
            </a:r>
          </a:p>
          <a:p>
            <a:pPr marL="742950" lvl="1" indent="-285750" algn="just">
              <a:buFont typeface="Arial" pitchFamily="34" charset="0"/>
              <a:buChar char="•"/>
            </a:pPr>
            <a:r>
              <a:rPr lang="en-US" sz="2000" b="1" dirty="0" smtClean="0">
                <a:latin typeface="+mj-lt"/>
                <a:cs typeface="Times New Roman" pitchFamily="18" charset="0"/>
              </a:rPr>
              <a:t>Dimensions: </a:t>
            </a:r>
            <a:r>
              <a:rPr lang="en-US" b="1" dirty="0" smtClean="0"/>
              <a:t>10.16x17.78cm</a:t>
            </a:r>
            <a:endParaRPr lang="en-US" b="1" dirty="0" smtClean="0">
              <a:latin typeface="+mj-lt"/>
              <a:cs typeface="Times New Roman" pitchFamily="18" charset="0"/>
            </a:endParaRPr>
          </a:p>
          <a:p>
            <a:pPr marL="742950" lvl="1" indent="-285750" algn="just">
              <a:buFont typeface="Arial" pitchFamily="34" charset="0"/>
              <a:buChar char="•"/>
            </a:pPr>
            <a:r>
              <a:rPr lang="en-US" sz="2000" b="1" dirty="0" smtClean="0">
                <a:latin typeface="+mj-lt"/>
                <a:cs typeface="Times New Roman" pitchFamily="18" charset="0"/>
              </a:rPr>
              <a:t>65 connection lines.</a:t>
            </a:r>
          </a:p>
          <a:p>
            <a:pPr marL="742950" lvl="1" indent="-285750" algn="just">
              <a:buFont typeface="Arial" pitchFamily="34" charset="0"/>
              <a:buChar char="•"/>
            </a:pPr>
            <a:r>
              <a:rPr lang="en-US" sz="2000" b="1" dirty="0" smtClean="0">
                <a:latin typeface="+mj-lt"/>
                <a:cs typeface="Times New Roman" pitchFamily="18" charset="0"/>
              </a:rPr>
              <a:t>840 points.</a:t>
            </a:r>
          </a:p>
          <a:p>
            <a:pPr marL="285750" indent="-285750" algn="just">
              <a:lnSpc>
                <a:spcPct val="150000"/>
              </a:lnSpc>
              <a:buFont typeface="Arial" pitchFamily="34" charset="0"/>
              <a:buChar char="•"/>
            </a:pPr>
            <a:r>
              <a:rPr lang="en-US" sz="2000" b="1" dirty="0" smtClean="0">
                <a:latin typeface="+mj-lt"/>
                <a:cs typeface="Times New Roman" pitchFamily="18" charset="0"/>
              </a:rPr>
              <a:t>Z-axis components on breadboard :</a:t>
            </a:r>
          </a:p>
          <a:p>
            <a:pPr marL="742950" lvl="1" indent="-285750" algn="just">
              <a:buFont typeface="Arial" pitchFamily="34" charset="0"/>
              <a:buChar char="•"/>
            </a:pPr>
            <a:r>
              <a:rPr lang="en-US" sz="2000" b="1" i="1" dirty="0" smtClean="0">
                <a:latin typeface="+mj-lt"/>
                <a:cs typeface="Times New Roman" pitchFamily="18" charset="0"/>
              </a:rPr>
              <a:t>Data logger shield</a:t>
            </a:r>
          </a:p>
          <a:p>
            <a:pPr marL="742950" lvl="1" indent="-285750" algn="just">
              <a:buFont typeface="Arial" pitchFamily="34" charset="0"/>
              <a:buChar char="•"/>
            </a:pPr>
            <a:r>
              <a:rPr lang="en-US" sz="2000" b="1" dirty="0" smtClean="0">
                <a:latin typeface="+mj-lt"/>
                <a:cs typeface="Times New Roman" pitchFamily="18" charset="0"/>
              </a:rPr>
              <a:t>Bluetooth module</a:t>
            </a:r>
          </a:p>
        </p:txBody>
      </p:sp>
      <p:pic>
        <p:nvPicPr>
          <p:cNvPr id="13" name="12 Imagen" descr="D:\escritorio\60763270_2411101248934808_7290570619748352000_n.jpg"/>
          <p:cNvPicPr/>
          <p:nvPr/>
        </p:nvPicPr>
        <p:blipFill rotWithShape="1">
          <a:blip r:embed="rId3">
            <a:extLst>
              <a:ext uri="{28A0092B-C50C-407E-A947-70E740481C1C}">
                <a14:useLocalDpi xmlns:a14="http://schemas.microsoft.com/office/drawing/2010/main" val="0"/>
              </a:ext>
            </a:extLst>
          </a:blip>
          <a:srcRect t="38992" b="12879"/>
          <a:stretch/>
        </p:blipFill>
        <p:spPr bwMode="auto">
          <a:xfrm rot="10800000">
            <a:off x="7050404" y="1497013"/>
            <a:ext cx="4802361" cy="33430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1632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53"/>
          <p:cNvSpPr/>
          <p:nvPr/>
        </p:nvSpPr>
        <p:spPr>
          <a:xfrm>
            <a:off x="56551" y="1055240"/>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mj-lt"/>
            </a:endParaRPr>
          </a:p>
        </p:txBody>
      </p:sp>
      <p:sp>
        <p:nvSpPr>
          <p:cNvPr id="7" name="Marcador de número de diapositiva 6"/>
          <p:cNvSpPr>
            <a:spLocks noGrp="1"/>
          </p:cNvSpPr>
          <p:nvPr>
            <p:ph type="sldNum" sz="quarter" idx="12"/>
          </p:nvPr>
        </p:nvSpPr>
        <p:spPr/>
        <p:txBody>
          <a:bodyPr/>
          <a:lstStyle/>
          <a:p>
            <a:fld id="{6113E31D-E2AB-40D1-8B51-AFA5AFEF393A}" type="slidenum">
              <a:rPr lang="en-US" smtClean="0"/>
              <a:t>16</a:t>
            </a:fld>
            <a:endParaRPr lang="en-US" dirty="0"/>
          </a:p>
        </p:txBody>
      </p:sp>
      <p:cxnSp>
        <p:nvCxnSpPr>
          <p:cNvPr id="6" name="5 Conector recto"/>
          <p:cNvCxnSpPr/>
          <p:nvPr/>
        </p:nvCxnSpPr>
        <p:spPr>
          <a:xfrm flipV="1">
            <a:off x="255595" y="482780"/>
            <a:ext cx="3934020" cy="34204"/>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7905404" y="516984"/>
            <a:ext cx="4179916" cy="1524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4281702" y="221170"/>
            <a:ext cx="3532262" cy="523220"/>
          </a:xfrm>
          <a:prstGeom prst="rect">
            <a:avLst/>
          </a:prstGeom>
          <a:noFill/>
        </p:spPr>
        <p:txBody>
          <a:bodyPr wrap="square" rtlCol="0">
            <a:spAutoFit/>
          </a:bodyPr>
          <a:lstStyle/>
          <a:p>
            <a:r>
              <a:rPr lang="en-US" sz="2800" b="1" dirty="0" smtClean="0">
                <a:latin typeface="Goudy Old Style" panose="02020502050305020303" pitchFamily="18" charset="0"/>
                <a:cs typeface="Times New Roman" pitchFamily="18" charset="0"/>
              </a:rPr>
              <a:t>PCB AND PROCESS</a:t>
            </a:r>
            <a:endParaRPr lang="en-US" sz="2800" b="1" dirty="0">
              <a:latin typeface="Goudy Old Style" panose="02020502050305020303" pitchFamily="18" charset="0"/>
              <a:cs typeface="Times New Roman" pitchFamily="18" charset="0"/>
            </a:endParaRPr>
          </a:p>
        </p:txBody>
      </p:sp>
      <p:sp>
        <p:nvSpPr>
          <p:cNvPr id="17" name="Rectangle 2"/>
          <p:cNvSpPr>
            <a:spLocks noChangeArrowheads="1"/>
          </p:cNvSpPr>
          <p:nvPr/>
        </p:nvSpPr>
        <p:spPr bwMode="auto">
          <a:xfrm>
            <a:off x="344844" y="4263990"/>
            <a:ext cx="3404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b="1" dirty="0" smtClean="0"/>
              <a:t>Figure 14.</a:t>
            </a:r>
            <a:r>
              <a:rPr lang="en-US" sz="1200" dirty="0" smtClean="0"/>
              <a:t> </a:t>
            </a:r>
            <a:r>
              <a:rPr lang="en-US" sz="1200" b="1" dirty="0" smtClean="0"/>
              <a:t>Component section: </a:t>
            </a:r>
            <a:r>
              <a:rPr lang="en-US" sz="1200" dirty="0" smtClean="0"/>
              <a:t>A) and B) Arduino Nano, C) and D) Data logger shield and E) HC-06 Bluetooth module and input, output, power and ground ports.</a:t>
            </a:r>
            <a:endParaRPr lang="en-US" sz="1200" dirty="0"/>
          </a:p>
        </p:txBody>
      </p:sp>
      <p:sp>
        <p:nvSpPr>
          <p:cNvPr id="18" name="21 CuadroTexto"/>
          <p:cNvSpPr txBox="1"/>
          <p:nvPr/>
        </p:nvSpPr>
        <p:spPr>
          <a:xfrm>
            <a:off x="355442" y="1215456"/>
            <a:ext cx="3383000"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Component placement</a:t>
            </a:r>
            <a:endParaRPr lang="en-US" sz="2400" b="1" dirty="0">
              <a:latin typeface="Goudy Old Style" panose="02020502050305020303" pitchFamily="18" charset="0"/>
              <a:cs typeface="Times New Roman" pitchFamily="18" charset="0"/>
            </a:endParaRPr>
          </a:p>
        </p:txBody>
      </p:sp>
      <p:pic>
        <p:nvPicPr>
          <p:cNvPr id="16" name="15 Imagen"/>
          <p:cNvPicPr/>
          <p:nvPr/>
        </p:nvPicPr>
        <p:blipFill>
          <a:blip r:embed="rId2">
            <a:extLst>
              <a:ext uri="{28A0092B-C50C-407E-A947-70E740481C1C}">
                <a14:useLocalDpi xmlns:a14="http://schemas.microsoft.com/office/drawing/2010/main" val="0"/>
              </a:ext>
            </a:extLst>
          </a:blip>
          <a:srcRect/>
          <a:stretch>
            <a:fillRect/>
          </a:stretch>
        </p:blipFill>
        <p:spPr bwMode="auto">
          <a:xfrm>
            <a:off x="366040" y="1799043"/>
            <a:ext cx="3271240" cy="2252695"/>
          </a:xfrm>
          <a:prstGeom prst="rect">
            <a:avLst/>
          </a:prstGeom>
          <a:noFill/>
          <a:ln>
            <a:noFill/>
          </a:ln>
        </p:spPr>
      </p:pic>
      <p:pic>
        <p:nvPicPr>
          <p:cNvPr id="19" name="18 Imagen"/>
          <p:cNvPicPr/>
          <p:nvPr/>
        </p:nvPicPr>
        <p:blipFill>
          <a:blip r:embed="rId3"/>
          <a:stretch>
            <a:fillRect/>
          </a:stretch>
        </p:blipFill>
        <p:spPr>
          <a:xfrm>
            <a:off x="3967341" y="1853052"/>
            <a:ext cx="3535402" cy="2198686"/>
          </a:xfrm>
          <a:prstGeom prst="rect">
            <a:avLst/>
          </a:prstGeom>
        </p:spPr>
      </p:pic>
      <p:sp>
        <p:nvSpPr>
          <p:cNvPr id="20" name="21 CuadroTexto"/>
          <p:cNvSpPr txBox="1"/>
          <p:nvPr/>
        </p:nvSpPr>
        <p:spPr>
          <a:xfrm>
            <a:off x="4932543" y="1314037"/>
            <a:ext cx="3383000"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PCB design</a:t>
            </a:r>
            <a:endParaRPr lang="en-US" sz="2400" b="1" dirty="0">
              <a:latin typeface="Goudy Old Style" panose="02020502050305020303" pitchFamily="18" charset="0"/>
              <a:cs typeface="Times New Roman" pitchFamily="18" charset="0"/>
            </a:endParaRPr>
          </a:p>
        </p:txBody>
      </p:sp>
      <p:sp>
        <p:nvSpPr>
          <p:cNvPr id="21" name="Rectangle 2"/>
          <p:cNvSpPr>
            <a:spLocks noChangeArrowheads="1"/>
          </p:cNvSpPr>
          <p:nvPr/>
        </p:nvSpPr>
        <p:spPr bwMode="auto">
          <a:xfrm>
            <a:off x="4078227" y="4460963"/>
            <a:ext cx="34041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b="1" dirty="0" smtClean="0"/>
              <a:t>Figure 15.</a:t>
            </a:r>
            <a:r>
              <a:rPr lang="en-US" sz="1200" dirty="0" smtClean="0"/>
              <a:t> PCB circuit design in DIPTRACE software.</a:t>
            </a:r>
            <a:endParaRPr lang="en-US" sz="1200" dirty="0"/>
          </a:p>
        </p:txBody>
      </p:sp>
      <p:sp>
        <p:nvSpPr>
          <p:cNvPr id="26" name="Rectangle 2"/>
          <p:cNvSpPr>
            <a:spLocks noChangeArrowheads="1"/>
          </p:cNvSpPr>
          <p:nvPr/>
        </p:nvSpPr>
        <p:spPr bwMode="auto">
          <a:xfrm>
            <a:off x="8154932" y="4368628"/>
            <a:ext cx="35372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b="1" dirty="0" smtClean="0"/>
              <a:t>Figure 16.</a:t>
            </a:r>
            <a:r>
              <a:rPr lang="en-US" sz="1200" dirty="0" smtClean="0"/>
              <a:t> Custom PCB top view in 3D before manufacturing.</a:t>
            </a:r>
            <a:endParaRPr lang="en-US" sz="1200" dirty="0"/>
          </a:p>
        </p:txBody>
      </p:sp>
      <p:sp>
        <p:nvSpPr>
          <p:cNvPr id="27" name="21 CuadroTexto"/>
          <p:cNvSpPr txBox="1"/>
          <p:nvPr/>
        </p:nvSpPr>
        <p:spPr>
          <a:xfrm>
            <a:off x="8702320" y="1291419"/>
            <a:ext cx="3383000"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3D model PCB</a:t>
            </a:r>
            <a:endParaRPr lang="en-US" sz="2400" b="1" dirty="0">
              <a:latin typeface="Goudy Old Style" panose="02020502050305020303" pitchFamily="18" charset="0"/>
              <a:cs typeface="Times New Roman" pitchFamily="18" charset="0"/>
            </a:endParaRPr>
          </a:p>
        </p:txBody>
      </p:sp>
      <p:pic>
        <p:nvPicPr>
          <p:cNvPr id="30" name="29 Imagen"/>
          <p:cNvPicPr/>
          <p:nvPr/>
        </p:nvPicPr>
        <p:blipFill>
          <a:blip r:embed="rId4"/>
          <a:stretch>
            <a:fillRect/>
          </a:stretch>
        </p:blipFill>
        <p:spPr>
          <a:xfrm>
            <a:off x="7985760" y="1799043"/>
            <a:ext cx="3671252" cy="2513012"/>
          </a:xfrm>
          <a:prstGeom prst="rect">
            <a:avLst/>
          </a:prstGeom>
        </p:spPr>
      </p:pic>
    </p:spTree>
    <p:extLst>
      <p:ext uri="{BB962C8B-B14F-4D97-AF65-F5344CB8AC3E}">
        <p14:creationId xmlns:p14="http://schemas.microsoft.com/office/powerpoint/2010/main" val="3868702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53"/>
          <p:cNvSpPr/>
          <p:nvPr/>
        </p:nvSpPr>
        <p:spPr>
          <a:xfrm>
            <a:off x="159241" y="744390"/>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mj-lt"/>
            </a:endParaRPr>
          </a:p>
        </p:txBody>
      </p:sp>
      <p:sp>
        <p:nvSpPr>
          <p:cNvPr id="7" name="Marcador de número de diapositiva 6"/>
          <p:cNvSpPr>
            <a:spLocks noGrp="1"/>
          </p:cNvSpPr>
          <p:nvPr>
            <p:ph type="sldNum" sz="quarter" idx="12"/>
          </p:nvPr>
        </p:nvSpPr>
        <p:spPr/>
        <p:txBody>
          <a:bodyPr/>
          <a:lstStyle/>
          <a:p>
            <a:fld id="{6113E31D-E2AB-40D1-8B51-AFA5AFEF393A}" type="slidenum">
              <a:rPr lang="en-US" smtClean="0"/>
              <a:t>17</a:t>
            </a:fld>
            <a:endParaRPr lang="en-US" dirty="0"/>
          </a:p>
        </p:txBody>
      </p:sp>
      <p:sp>
        <p:nvSpPr>
          <p:cNvPr id="17" name="Rectangle 2"/>
          <p:cNvSpPr>
            <a:spLocks noChangeArrowheads="1"/>
          </p:cNvSpPr>
          <p:nvPr/>
        </p:nvSpPr>
        <p:spPr bwMode="auto">
          <a:xfrm>
            <a:off x="1581071" y="5791071"/>
            <a:ext cx="34041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200" b="1" dirty="0" smtClean="0"/>
              <a:t>Figure 17.</a:t>
            </a:r>
            <a:r>
              <a:rPr lang="en-US" sz="1200" dirty="0" smtClean="0"/>
              <a:t> Amplification station for surface mounting </a:t>
            </a:r>
            <a:r>
              <a:rPr lang="en-US" sz="1200" dirty="0" err="1" smtClean="0"/>
              <a:t>Andostar</a:t>
            </a:r>
            <a:r>
              <a:rPr lang="en-US" sz="1200" dirty="0" smtClean="0"/>
              <a:t> ADSM301. </a:t>
            </a:r>
            <a:endParaRPr lang="en-US" sz="1200" dirty="0"/>
          </a:p>
        </p:txBody>
      </p:sp>
      <p:sp>
        <p:nvSpPr>
          <p:cNvPr id="18" name="21 CuadroTexto"/>
          <p:cNvSpPr txBox="1"/>
          <p:nvPr/>
        </p:nvSpPr>
        <p:spPr>
          <a:xfrm>
            <a:off x="1802667" y="846863"/>
            <a:ext cx="3383000" cy="461665"/>
          </a:xfrm>
          <a:prstGeom prst="rect">
            <a:avLst/>
          </a:prstGeom>
          <a:noFill/>
        </p:spPr>
        <p:txBody>
          <a:bodyPr wrap="square" rtlCol="0">
            <a:spAutoFit/>
          </a:bodyPr>
          <a:lstStyle/>
          <a:p>
            <a:r>
              <a:rPr lang="en-US" sz="2400" b="1" dirty="0">
                <a:latin typeface="Goudy Old Style" panose="02020502050305020303" pitchFamily="18" charset="0"/>
                <a:cs typeface="Times New Roman" pitchFamily="18" charset="0"/>
              </a:rPr>
              <a:t>Components </a:t>
            </a:r>
            <a:r>
              <a:rPr lang="en-US" sz="2400" b="1" dirty="0" smtClean="0">
                <a:latin typeface="Goudy Old Style" panose="02020502050305020303" pitchFamily="18" charset="0"/>
                <a:cs typeface="Times New Roman" pitchFamily="18" charset="0"/>
              </a:rPr>
              <a:t>assembly</a:t>
            </a:r>
            <a:endParaRPr lang="en-US" sz="2400" b="1" dirty="0">
              <a:latin typeface="Goudy Old Style" panose="02020502050305020303" pitchFamily="18" charset="0"/>
              <a:cs typeface="Times New Roman" pitchFamily="18" charset="0"/>
            </a:endParaRPr>
          </a:p>
        </p:txBody>
      </p:sp>
      <p:pic>
        <p:nvPicPr>
          <p:cNvPr id="22" name="21 Imagen" descr="D:\escritorio\60772217_2339571782948046_5692263149734985728_n.jpg"/>
          <p:cNvPicPr/>
          <p:nvPr/>
        </p:nvPicPr>
        <p:blipFill>
          <a:blip r:embed="rId2">
            <a:extLst>
              <a:ext uri="{28A0092B-C50C-407E-A947-70E740481C1C}">
                <a14:useLocalDpi xmlns:a14="http://schemas.microsoft.com/office/drawing/2010/main" val="0"/>
              </a:ext>
            </a:extLst>
          </a:blip>
          <a:srcRect/>
          <a:stretch>
            <a:fillRect/>
          </a:stretch>
        </p:blipFill>
        <p:spPr bwMode="auto">
          <a:xfrm>
            <a:off x="1710734" y="1428216"/>
            <a:ext cx="3274533" cy="4249287"/>
          </a:xfrm>
          <a:prstGeom prst="rect">
            <a:avLst/>
          </a:prstGeom>
          <a:noFill/>
          <a:ln>
            <a:noFill/>
          </a:ln>
        </p:spPr>
      </p:pic>
      <p:sp>
        <p:nvSpPr>
          <p:cNvPr id="21" name="Rectangle 2"/>
          <p:cNvSpPr>
            <a:spLocks noChangeArrowheads="1"/>
          </p:cNvSpPr>
          <p:nvPr/>
        </p:nvSpPr>
        <p:spPr bwMode="auto">
          <a:xfrm>
            <a:off x="7965182" y="1754210"/>
            <a:ext cx="3674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smtClean="0"/>
              <a:t>A)</a:t>
            </a:r>
            <a:endParaRPr lang="en-US" sz="1600" dirty="0"/>
          </a:p>
        </p:txBody>
      </p:sp>
      <p:sp>
        <p:nvSpPr>
          <p:cNvPr id="25" name="Rectangle 2"/>
          <p:cNvSpPr>
            <a:spLocks noChangeArrowheads="1"/>
          </p:cNvSpPr>
          <p:nvPr/>
        </p:nvSpPr>
        <p:spPr bwMode="auto">
          <a:xfrm>
            <a:off x="7988607" y="3673621"/>
            <a:ext cx="3674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smtClean="0"/>
              <a:t>B)</a:t>
            </a:r>
            <a:endParaRPr lang="en-US" sz="1600" dirty="0"/>
          </a:p>
        </p:txBody>
      </p:sp>
      <p:sp>
        <p:nvSpPr>
          <p:cNvPr id="26" name="21 CuadroTexto"/>
          <p:cNvSpPr txBox="1"/>
          <p:nvPr/>
        </p:nvSpPr>
        <p:spPr>
          <a:xfrm>
            <a:off x="7225809" y="935999"/>
            <a:ext cx="2570480"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Final Custom PCB</a:t>
            </a:r>
            <a:endParaRPr lang="en-US" sz="2400" b="1" dirty="0">
              <a:latin typeface="Goudy Old Style" panose="02020502050305020303" pitchFamily="18" charset="0"/>
              <a:cs typeface="Times New Roman" pitchFamily="18" charset="0"/>
            </a:endParaRPr>
          </a:p>
        </p:txBody>
      </p:sp>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225" y="1646567"/>
            <a:ext cx="2964180" cy="179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714" y="3522307"/>
            <a:ext cx="2938691" cy="196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2"/>
          <p:cNvSpPr>
            <a:spLocks noChangeArrowheads="1"/>
          </p:cNvSpPr>
          <p:nvPr/>
        </p:nvSpPr>
        <p:spPr bwMode="auto">
          <a:xfrm>
            <a:off x="6697108" y="5646951"/>
            <a:ext cx="3674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200" b="1" dirty="0" smtClean="0"/>
              <a:t>Figure 18.</a:t>
            </a:r>
            <a:r>
              <a:rPr lang="en-US" sz="1200" dirty="0" smtClean="0"/>
              <a:t> A) Printed circuit board (Custom PCB) top view, and B) bottom view.</a:t>
            </a:r>
            <a:endParaRPr lang="en-US" sz="1200" dirty="0"/>
          </a:p>
        </p:txBody>
      </p:sp>
      <p:sp>
        <p:nvSpPr>
          <p:cNvPr id="32" name="Rectangle 2"/>
          <p:cNvSpPr>
            <a:spLocks noChangeArrowheads="1"/>
          </p:cNvSpPr>
          <p:nvPr/>
        </p:nvSpPr>
        <p:spPr bwMode="auto">
          <a:xfrm>
            <a:off x="6673683" y="1723658"/>
            <a:ext cx="3674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smtClean="0"/>
              <a:t>A)</a:t>
            </a:r>
            <a:endParaRPr lang="en-US" sz="1600" dirty="0"/>
          </a:p>
        </p:txBody>
      </p:sp>
      <p:sp>
        <p:nvSpPr>
          <p:cNvPr id="33" name="Rectangle 2"/>
          <p:cNvSpPr>
            <a:spLocks noChangeArrowheads="1"/>
          </p:cNvSpPr>
          <p:nvPr/>
        </p:nvSpPr>
        <p:spPr bwMode="auto">
          <a:xfrm>
            <a:off x="6697108" y="3643069"/>
            <a:ext cx="3674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smtClean="0"/>
              <a:t>B)</a:t>
            </a:r>
            <a:endParaRPr lang="en-US" sz="1600" dirty="0"/>
          </a:p>
        </p:txBody>
      </p:sp>
      <p:cxnSp>
        <p:nvCxnSpPr>
          <p:cNvPr id="19" name="18 Conector recto"/>
          <p:cNvCxnSpPr/>
          <p:nvPr/>
        </p:nvCxnSpPr>
        <p:spPr>
          <a:xfrm flipV="1">
            <a:off x="255595" y="482780"/>
            <a:ext cx="3934020" cy="34204"/>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7905404" y="516984"/>
            <a:ext cx="4179916" cy="1524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4281702" y="221170"/>
            <a:ext cx="3532262" cy="523220"/>
          </a:xfrm>
          <a:prstGeom prst="rect">
            <a:avLst/>
          </a:prstGeom>
          <a:noFill/>
        </p:spPr>
        <p:txBody>
          <a:bodyPr wrap="square" rtlCol="0">
            <a:spAutoFit/>
          </a:bodyPr>
          <a:lstStyle/>
          <a:p>
            <a:r>
              <a:rPr lang="en-US" sz="2800" b="1" dirty="0" smtClean="0">
                <a:latin typeface="Goudy Old Style" panose="02020502050305020303" pitchFamily="18" charset="0"/>
                <a:cs typeface="Times New Roman" pitchFamily="18" charset="0"/>
              </a:rPr>
              <a:t>PCB AND PROCESS</a:t>
            </a:r>
            <a:endParaRPr lang="en-US" sz="2800" b="1" dirty="0">
              <a:latin typeface="Goudy Old Style" panose="02020502050305020303" pitchFamily="18" charset="0"/>
              <a:cs typeface="Times New Roman" pitchFamily="18" charset="0"/>
            </a:endParaRPr>
          </a:p>
        </p:txBody>
      </p:sp>
    </p:spTree>
    <p:extLst>
      <p:ext uri="{BB962C8B-B14F-4D97-AF65-F5344CB8AC3E}">
        <p14:creationId xmlns:p14="http://schemas.microsoft.com/office/powerpoint/2010/main" val="2974193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53"/>
          <p:cNvSpPr/>
          <p:nvPr/>
        </p:nvSpPr>
        <p:spPr>
          <a:xfrm>
            <a:off x="56551" y="1055240"/>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mj-lt"/>
            </a:endParaRPr>
          </a:p>
        </p:txBody>
      </p:sp>
      <p:sp>
        <p:nvSpPr>
          <p:cNvPr id="4" name="Marcador de número de diapositiva 3">
            <a:extLst>
              <a:ext uri="{FF2B5EF4-FFF2-40B4-BE49-F238E27FC236}">
                <a16:creationId xmlns="" xmlns:a16="http://schemas.microsoft.com/office/drawing/2014/main" id="{D8466E78-62D2-4A14-AD35-2D447B7B369D}"/>
              </a:ext>
            </a:extLst>
          </p:cNvPr>
          <p:cNvSpPr>
            <a:spLocks noGrp="1"/>
          </p:cNvSpPr>
          <p:nvPr>
            <p:ph type="sldNum" sz="quarter" idx="12"/>
          </p:nvPr>
        </p:nvSpPr>
        <p:spPr>
          <a:xfrm>
            <a:off x="10101527" y="6304781"/>
            <a:ext cx="2057400" cy="365125"/>
          </a:xfrm>
        </p:spPr>
        <p:txBody>
          <a:bodyPr/>
          <a:lstStyle/>
          <a:p>
            <a:fld id="{D21DD927-2819-4B6C-8AD5-065D86910BCD}" type="slidenum">
              <a:rPr lang="en-US" smtClean="0"/>
              <a:t>18</a:t>
            </a:fld>
            <a:endParaRPr lang="en-US" dirty="0"/>
          </a:p>
        </p:txBody>
      </p:sp>
      <p:sp>
        <p:nvSpPr>
          <p:cNvPr id="8" name="TextBox 2">
            <a:extLst>
              <a:ext uri="{FF2B5EF4-FFF2-40B4-BE49-F238E27FC236}">
                <a16:creationId xmlns="" xmlns:a16="http://schemas.microsoft.com/office/drawing/2014/main" id="{EC3271F4-3AF3-4B4C-A347-FC3FC0D36129}"/>
              </a:ext>
            </a:extLst>
          </p:cNvPr>
          <p:cNvSpPr txBox="1"/>
          <p:nvPr/>
        </p:nvSpPr>
        <p:spPr>
          <a:xfrm>
            <a:off x="459060" y="743497"/>
            <a:ext cx="11251726" cy="892552"/>
          </a:xfrm>
          <a:prstGeom prst="rect">
            <a:avLst/>
          </a:prstGeom>
          <a:solidFill>
            <a:schemeClr val="bg1"/>
          </a:solidFill>
        </p:spPr>
        <p:txBody>
          <a:bodyPr wrap="square" rtlCol="0">
            <a:spAutoFit/>
          </a:bodyPr>
          <a:lstStyle/>
          <a:p>
            <a:pPr marL="285750" indent="-285750" algn="just">
              <a:spcAft>
                <a:spcPts val="600"/>
              </a:spcAft>
              <a:buFont typeface="Arial" pitchFamily="34" charset="0"/>
              <a:buChar char="•"/>
            </a:pPr>
            <a:r>
              <a:rPr lang="en-US" sz="1400" dirty="0" smtClean="0">
                <a:latin typeface="+mj-lt"/>
                <a:cs typeface="Times New Roman" pitchFamily="18" charset="0"/>
              </a:rPr>
              <a:t>When reviewing an ECG signal recorded in SD memory, it was observed that a peak of the QRS complex was not recorded complete.</a:t>
            </a:r>
          </a:p>
          <a:p>
            <a:pPr marL="285750" indent="-285750" algn="just">
              <a:spcAft>
                <a:spcPts val="600"/>
              </a:spcAft>
              <a:buFont typeface="Arial" pitchFamily="34" charset="0"/>
              <a:buChar char="•"/>
            </a:pPr>
            <a:r>
              <a:rPr lang="en-US" sz="1400" dirty="0" smtClean="0">
                <a:latin typeface="+mj-lt"/>
                <a:cs typeface="Times New Roman" pitchFamily="18" charset="0"/>
              </a:rPr>
              <a:t>Random phenomenon, without a pattern, sometimes 1 or 2 times / hour.</a:t>
            </a:r>
          </a:p>
          <a:p>
            <a:pPr marL="285750" indent="-285750" algn="just">
              <a:spcAft>
                <a:spcPts val="600"/>
              </a:spcAft>
              <a:buFont typeface="Arial" pitchFamily="34" charset="0"/>
              <a:buChar char="•"/>
            </a:pPr>
            <a:r>
              <a:rPr lang="en-US" sz="1400" dirty="0" smtClean="0">
                <a:latin typeface="+mj-lt"/>
                <a:cs typeface="Times New Roman" pitchFamily="18" charset="0"/>
              </a:rPr>
              <a:t>Events of 36 lost samples on average in a 1 or 2 hours ECG records.</a:t>
            </a:r>
          </a:p>
        </p:txBody>
      </p:sp>
      <p:sp>
        <p:nvSpPr>
          <p:cNvPr id="9" name="8 Rectángulo">
            <a:extLst>
              <a:ext uri="{FF2B5EF4-FFF2-40B4-BE49-F238E27FC236}">
                <a16:creationId xmlns="" xmlns:a16="http://schemas.microsoft.com/office/drawing/2014/main" id="{97FCBB13-C9C0-4711-83E6-15EA7D47C554}"/>
              </a:ext>
            </a:extLst>
          </p:cNvPr>
          <p:cNvSpPr/>
          <p:nvPr/>
        </p:nvSpPr>
        <p:spPr>
          <a:xfrm>
            <a:off x="677986" y="2774247"/>
            <a:ext cx="4537711" cy="261610"/>
          </a:xfrm>
          <a:prstGeom prst="rect">
            <a:avLst/>
          </a:prstGeom>
        </p:spPr>
        <p:txBody>
          <a:bodyPr wrap="square">
            <a:spAutoFit/>
          </a:bodyPr>
          <a:lstStyle/>
          <a:p>
            <a:pPr algn="ctr"/>
            <a:r>
              <a:rPr lang="en-US" sz="1050" b="1" dirty="0" smtClean="0">
                <a:solidFill>
                  <a:schemeClr val="accent1">
                    <a:lumMod val="75000"/>
                  </a:schemeClr>
                </a:solidFill>
                <a:latin typeface="+mj-lt"/>
                <a:cs typeface="Times New Roman" pitchFamily="18" charset="0"/>
              </a:rPr>
              <a:t>Figure 19.</a:t>
            </a:r>
            <a:r>
              <a:rPr lang="en-US" sz="1050" dirty="0" smtClean="0">
                <a:solidFill>
                  <a:schemeClr val="accent1">
                    <a:lumMod val="75000"/>
                  </a:schemeClr>
                </a:solidFill>
                <a:latin typeface="+mj-lt"/>
                <a:cs typeface="Times New Roman" pitchFamily="18" charset="0"/>
              </a:rPr>
              <a:t> </a:t>
            </a:r>
            <a:r>
              <a:rPr lang="en-US" sz="1050" dirty="0" smtClean="0">
                <a:latin typeface="+mj-lt"/>
                <a:cs typeface="Times New Roman" pitchFamily="18" charset="0"/>
              </a:rPr>
              <a:t>Atypical event in the QRS interval in the ECG signal.</a:t>
            </a:r>
            <a:endParaRPr lang="en-US" sz="1050" dirty="0">
              <a:latin typeface="+mj-lt"/>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799" y="1773378"/>
            <a:ext cx="4113164" cy="103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 Título"/>
          <p:cNvSpPr txBox="1">
            <a:spLocks/>
          </p:cNvSpPr>
          <p:nvPr/>
        </p:nvSpPr>
        <p:spPr>
          <a:xfrm>
            <a:off x="2566581" y="152194"/>
            <a:ext cx="6781800" cy="5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BUFFER OVERRUN PROBLEM</a:t>
            </a:r>
            <a:endParaRPr lang="en-US" sz="2400" b="1" dirty="0" smtClean="0">
              <a:latin typeface="Segoe UI Semibold" panose="020B0702040204020203" pitchFamily="34" charset="0"/>
              <a:cs typeface="Times New Roman" pitchFamily="18" charset="0"/>
            </a:endParaRPr>
          </a:p>
        </p:txBody>
      </p:sp>
      <p:cxnSp>
        <p:nvCxnSpPr>
          <p:cNvPr id="20" name="19 Conector recto"/>
          <p:cNvCxnSpPr/>
          <p:nvPr/>
        </p:nvCxnSpPr>
        <p:spPr>
          <a:xfrm>
            <a:off x="472914" y="476344"/>
            <a:ext cx="3616948" cy="1524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8046720" y="476344"/>
            <a:ext cx="4038600" cy="1524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4" name="23 Rectángulo">
            <a:extLst>
              <a:ext uri="{FF2B5EF4-FFF2-40B4-BE49-F238E27FC236}">
                <a16:creationId xmlns:a16="http://schemas.microsoft.com/office/drawing/2014/main" xmlns="" id="{E6AEED81-30F0-4B01-9D1D-26BD87490D5A}"/>
              </a:ext>
            </a:extLst>
          </p:cNvPr>
          <p:cNvSpPr/>
          <p:nvPr/>
        </p:nvSpPr>
        <p:spPr>
          <a:xfrm>
            <a:off x="6218029" y="1606515"/>
            <a:ext cx="5653391" cy="261610"/>
          </a:xfrm>
          <a:prstGeom prst="rect">
            <a:avLst/>
          </a:prstGeom>
        </p:spPr>
        <p:txBody>
          <a:bodyPr wrap="square">
            <a:spAutoFit/>
          </a:bodyPr>
          <a:lstStyle/>
          <a:p>
            <a:pPr algn="ctr"/>
            <a:r>
              <a:rPr lang="en-US" sz="1100" b="1" dirty="0" smtClean="0">
                <a:latin typeface="+mj-lt"/>
                <a:cs typeface="Times New Roman" pitchFamily="18" charset="0"/>
              </a:rPr>
              <a:t>Table 1. </a:t>
            </a:r>
            <a:r>
              <a:rPr lang="en-US" sz="1100" dirty="0" smtClean="0">
                <a:latin typeface="+mj-lt"/>
                <a:cs typeface="Times New Roman" pitchFamily="18" charset="0"/>
              </a:rPr>
              <a:t>Characterization of the atypical event of the QRS complex in long-term ECG records.</a:t>
            </a:r>
            <a:endParaRPr lang="en-US" sz="1100" dirty="0">
              <a:latin typeface="+mj-lt"/>
              <a:cs typeface="Times New Roman" pitchFamily="18" charset="0"/>
            </a:endParaRPr>
          </a:p>
        </p:txBody>
      </p:sp>
      <p:graphicFrame>
        <p:nvGraphicFramePr>
          <p:cNvPr id="25" name="24 Tabla"/>
          <p:cNvGraphicFramePr>
            <a:graphicFrameLocks noGrp="1"/>
          </p:cNvGraphicFramePr>
          <p:nvPr>
            <p:extLst>
              <p:ext uri="{D42A27DB-BD31-4B8C-83A1-F6EECF244321}">
                <p14:modId xmlns:p14="http://schemas.microsoft.com/office/powerpoint/2010/main" val="3459174385"/>
              </p:ext>
            </p:extLst>
          </p:nvPr>
        </p:nvGraphicFramePr>
        <p:xfrm>
          <a:off x="6801472" y="1913845"/>
          <a:ext cx="4240976" cy="1254381"/>
        </p:xfrm>
        <a:graphic>
          <a:graphicData uri="http://schemas.openxmlformats.org/drawingml/2006/table">
            <a:tbl>
              <a:tblPr firstRow="1" firstCol="1" bandRow="1">
                <a:tableStyleId>{073A0DAA-6AF3-43AB-8588-CEC1D06C72B9}</a:tableStyleId>
              </a:tblPr>
              <a:tblGrid>
                <a:gridCol w="1452056">
                  <a:extLst>
                    <a:ext uri="{9D8B030D-6E8A-4147-A177-3AD203B41FA5}">
                      <a16:colId xmlns:a16="http://schemas.microsoft.com/office/drawing/2014/main" xmlns="" val="20000"/>
                    </a:ext>
                  </a:extLst>
                </a:gridCol>
                <a:gridCol w="845820">
                  <a:extLst>
                    <a:ext uri="{9D8B030D-6E8A-4147-A177-3AD203B41FA5}">
                      <a16:colId xmlns:a16="http://schemas.microsoft.com/office/drawing/2014/main" xmlns="" val="20002"/>
                    </a:ext>
                  </a:extLst>
                </a:gridCol>
                <a:gridCol w="1017270">
                  <a:extLst>
                    <a:ext uri="{9D8B030D-6E8A-4147-A177-3AD203B41FA5}">
                      <a16:colId xmlns:a16="http://schemas.microsoft.com/office/drawing/2014/main" xmlns="" val="20003"/>
                    </a:ext>
                  </a:extLst>
                </a:gridCol>
                <a:gridCol w="925830">
                  <a:extLst>
                    <a:ext uri="{9D8B030D-6E8A-4147-A177-3AD203B41FA5}">
                      <a16:colId xmlns:a16="http://schemas.microsoft.com/office/drawing/2014/main" xmlns="" val="20004"/>
                    </a:ext>
                  </a:extLst>
                </a:gridCol>
              </a:tblGrid>
              <a:tr h="489506">
                <a:tc>
                  <a:txBody>
                    <a:bodyPr/>
                    <a:lstStyle/>
                    <a:p>
                      <a:pPr algn="ctr">
                        <a:spcAft>
                          <a:spcPts val="0"/>
                        </a:spcAft>
                      </a:pPr>
                      <a:r>
                        <a:rPr lang="es-ES_tradnl" sz="900" dirty="0" smtClean="0">
                          <a:effectLst/>
                          <a:latin typeface="Times New Roman" pitchFamily="18" charset="0"/>
                          <a:cs typeface="Times New Roman" pitchFamily="18" charset="0"/>
                        </a:rPr>
                        <a:t>Archive</a:t>
                      </a:r>
                      <a:endParaRPr lang="es-MX" sz="9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spcAft>
                          <a:spcPts val="0"/>
                        </a:spcAft>
                      </a:pPr>
                      <a:r>
                        <a:rPr lang="es-ES_tradnl" sz="900" dirty="0" smtClean="0">
                          <a:effectLst/>
                          <a:latin typeface="Times New Roman" pitchFamily="18" charset="0"/>
                          <a:cs typeface="Times New Roman" pitchFamily="18" charset="0"/>
                        </a:rPr>
                        <a:t>Data </a:t>
                      </a:r>
                      <a:r>
                        <a:rPr lang="es-ES_tradnl" sz="900" dirty="0" err="1" smtClean="0">
                          <a:effectLst/>
                          <a:latin typeface="Times New Roman" pitchFamily="18" charset="0"/>
                          <a:cs typeface="Times New Roman" pitchFamily="18" charset="0"/>
                        </a:rPr>
                        <a:t>points</a:t>
                      </a:r>
                      <a:endParaRPr lang="es-MX" sz="9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spcAft>
                          <a:spcPts val="0"/>
                        </a:spcAft>
                      </a:pPr>
                      <a:r>
                        <a:rPr lang="en-US" sz="900" dirty="0" smtClean="0">
                          <a:effectLst/>
                          <a:latin typeface="Times New Roman" pitchFamily="18" charset="0"/>
                          <a:cs typeface="Times New Roman" pitchFamily="18" charset="0"/>
                        </a:rPr>
                        <a:t>Samples lost </a:t>
                      </a:r>
                      <a:endParaRPr lang="es-MX" sz="9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spcAft>
                          <a:spcPts val="0"/>
                        </a:spcAft>
                      </a:pPr>
                      <a:r>
                        <a:rPr lang="es-MX" sz="900" dirty="0" smtClean="0">
                          <a:effectLst/>
                          <a:latin typeface="Times New Roman" pitchFamily="18" charset="0"/>
                          <a:cs typeface="Times New Roman" pitchFamily="18" charset="0"/>
                        </a:rPr>
                        <a:t>% of </a:t>
                      </a:r>
                      <a:r>
                        <a:rPr lang="es-MX" sz="900" dirty="0" err="1" smtClean="0">
                          <a:effectLst/>
                          <a:latin typeface="Times New Roman" pitchFamily="18" charset="0"/>
                          <a:cs typeface="Times New Roman" pitchFamily="18" charset="0"/>
                        </a:rPr>
                        <a:t>lost</a:t>
                      </a:r>
                      <a:r>
                        <a:rPr lang="es-MX" sz="900" dirty="0" smtClean="0">
                          <a:effectLst/>
                          <a:latin typeface="Times New Roman" pitchFamily="18" charset="0"/>
                          <a:cs typeface="Times New Roman" pitchFamily="18" charset="0"/>
                        </a:rPr>
                        <a:t> </a:t>
                      </a:r>
                      <a:r>
                        <a:rPr lang="es-MX" sz="900" dirty="0" err="1" smtClean="0">
                          <a:effectLst/>
                          <a:latin typeface="Times New Roman" pitchFamily="18" charset="0"/>
                          <a:cs typeface="Times New Roman" pitchFamily="18" charset="0"/>
                        </a:rPr>
                        <a:t>samples</a:t>
                      </a:r>
                      <a:endParaRPr lang="es-MX" sz="9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220963">
                <a:tc>
                  <a:txBody>
                    <a:bodyPr/>
                    <a:lstStyle/>
                    <a:p>
                      <a:pPr algn="ctr">
                        <a:spcAft>
                          <a:spcPts val="0"/>
                        </a:spcAft>
                      </a:pPr>
                      <a:r>
                        <a:rPr lang="es-ES_tradnl" sz="1000" dirty="0" smtClean="0">
                          <a:solidFill>
                            <a:schemeClr val="tx1"/>
                          </a:solidFill>
                          <a:effectLst/>
                          <a:latin typeface="Times New Roman" pitchFamily="18" charset="0"/>
                          <a:cs typeface="Times New Roman" pitchFamily="18" charset="0"/>
                        </a:rPr>
                        <a:t>1 </a:t>
                      </a:r>
                      <a:r>
                        <a:rPr lang="es-ES_tradnl" sz="1000" dirty="0" err="1" smtClean="0">
                          <a:solidFill>
                            <a:schemeClr val="tx1"/>
                          </a:solidFill>
                          <a:effectLst/>
                          <a:latin typeface="Times New Roman" pitchFamily="18" charset="0"/>
                          <a:cs typeface="Times New Roman" pitchFamily="18" charset="0"/>
                        </a:rPr>
                        <a:t>hour</a:t>
                      </a:r>
                      <a:r>
                        <a:rPr lang="es-ES_tradnl" sz="1000" baseline="0" dirty="0" smtClean="0">
                          <a:solidFill>
                            <a:schemeClr val="tx1"/>
                          </a:solidFill>
                          <a:effectLst/>
                          <a:latin typeface="Times New Roman" pitchFamily="18" charset="0"/>
                          <a:cs typeface="Times New Roman" pitchFamily="18" charset="0"/>
                        </a:rPr>
                        <a:t> at</a:t>
                      </a:r>
                      <a:r>
                        <a:rPr lang="es-ES_tradnl" sz="1000" dirty="0" smtClean="0">
                          <a:solidFill>
                            <a:schemeClr val="tx1"/>
                          </a:solidFill>
                          <a:effectLst/>
                          <a:latin typeface="Times New Roman" pitchFamily="18" charset="0"/>
                          <a:cs typeface="Times New Roman" pitchFamily="18" charset="0"/>
                        </a:rPr>
                        <a:t> </a:t>
                      </a:r>
                      <a:r>
                        <a:rPr lang="es-ES_tradnl" sz="1000" dirty="0">
                          <a:solidFill>
                            <a:schemeClr val="tx1"/>
                          </a:solidFill>
                          <a:effectLst/>
                          <a:latin typeface="Times New Roman" pitchFamily="18" charset="0"/>
                          <a:cs typeface="Times New Roman" pitchFamily="18" charset="0"/>
                        </a:rPr>
                        <a:t>360Hz</a:t>
                      </a:r>
                      <a:endParaRPr lang="es-MX" sz="100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ES_tradnl" sz="1000" dirty="0">
                          <a:effectLst/>
                          <a:latin typeface="Times New Roman" pitchFamily="18" charset="0"/>
                          <a:cs typeface="Times New Roman" pitchFamily="18" charset="0"/>
                        </a:rPr>
                        <a:t>1,288,907</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MX" sz="1000" dirty="0">
                          <a:effectLst/>
                          <a:latin typeface="Times New Roman" pitchFamily="18" charset="0"/>
                          <a:cs typeface="Times New Roman" pitchFamily="18" charset="0"/>
                        </a:rPr>
                        <a:t>41</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MX" sz="1000" dirty="0" smtClean="0">
                          <a:effectLst/>
                          <a:latin typeface="Times New Roman" pitchFamily="18" charset="0"/>
                          <a:cs typeface="Times New Roman" pitchFamily="18" charset="0"/>
                        </a:rPr>
                        <a:t>0.00318%</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04195">
                <a:tc>
                  <a:txBody>
                    <a:bodyPr/>
                    <a:lstStyle/>
                    <a:p>
                      <a:pPr algn="ctr">
                        <a:spcAft>
                          <a:spcPts val="0"/>
                        </a:spcAft>
                      </a:pPr>
                      <a:r>
                        <a:rPr lang="es-ES_tradnl" sz="1000" dirty="0" smtClean="0">
                          <a:solidFill>
                            <a:schemeClr val="tx1"/>
                          </a:solidFill>
                          <a:effectLst/>
                          <a:latin typeface="Times New Roman" pitchFamily="18" charset="0"/>
                          <a:cs typeface="Times New Roman" pitchFamily="18" charset="0"/>
                        </a:rPr>
                        <a:t>1 </a:t>
                      </a:r>
                      <a:r>
                        <a:rPr lang="es-ES_tradnl" sz="1000" dirty="0" err="1" smtClean="0">
                          <a:solidFill>
                            <a:schemeClr val="tx1"/>
                          </a:solidFill>
                          <a:effectLst/>
                          <a:latin typeface="Times New Roman" pitchFamily="18" charset="0"/>
                          <a:cs typeface="Times New Roman" pitchFamily="18" charset="0"/>
                        </a:rPr>
                        <a:t>hour</a:t>
                      </a:r>
                      <a:r>
                        <a:rPr lang="es-ES_tradnl" sz="1000" baseline="0" dirty="0" smtClean="0">
                          <a:solidFill>
                            <a:schemeClr val="tx1"/>
                          </a:solidFill>
                          <a:effectLst/>
                          <a:latin typeface="Times New Roman" pitchFamily="18" charset="0"/>
                          <a:cs typeface="Times New Roman" pitchFamily="18" charset="0"/>
                        </a:rPr>
                        <a:t> at</a:t>
                      </a:r>
                      <a:r>
                        <a:rPr lang="es-ES_tradnl" sz="1000" dirty="0" smtClean="0">
                          <a:solidFill>
                            <a:schemeClr val="tx1"/>
                          </a:solidFill>
                          <a:effectLst/>
                          <a:latin typeface="Times New Roman" pitchFamily="18" charset="0"/>
                          <a:cs typeface="Times New Roman" pitchFamily="18" charset="0"/>
                        </a:rPr>
                        <a:t> 500Hz</a:t>
                      </a:r>
                      <a:endParaRPr lang="es-MX" sz="100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MX" sz="1000" dirty="0">
                          <a:effectLst/>
                          <a:latin typeface="Times New Roman" pitchFamily="18" charset="0"/>
                          <a:cs typeface="Times New Roman" pitchFamily="18" charset="0"/>
                        </a:rPr>
                        <a:t>1,784,059</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MX" sz="1000" dirty="0">
                          <a:effectLst/>
                          <a:latin typeface="Times New Roman" pitchFamily="18" charset="0"/>
                          <a:cs typeface="Times New Roman" pitchFamily="18" charset="0"/>
                        </a:rPr>
                        <a:t>49</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MX" sz="1000" dirty="0" smtClean="0">
                          <a:effectLst/>
                          <a:latin typeface="Times New Roman" pitchFamily="18" charset="0"/>
                          <a:cs typeface="Times New Roman" pitchFamily="18" charset="0"/>
                        </a:rPr>
                        <a:t>0.00274%</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3411">
                <a:tc>
                  <a:txBody>
                    <a:bodyPr/>
                    <a:lstStyle/>
                    <a:p>
                      <a:pPr algn="ctr">
                        <a:spcAft>
                          <a:spcPts val="0"/>
                        </a:spcAft>
                      </a:pPr>
                      <a:r>
                        <a:rPr lang="es-ES_tradnl" sz="1000" dirty="0" smtClean="0">
                          <a:solidFill>
                            <a:schemeClr val="tx1"/>
                          </a:solidFill>
                          <a:effectLst/>
                          <a:latin typeface="Times New Roman" pitchFamily="18" charset="0"/>
                          <a:cs typeface="Times New Roman" pitchFamily="18" charset="0"/>
                        </a:rPr>
                        <a:t>2 </a:t>
                      </a:r>
                      <a:r>
                        <a:rPr lang="es-ES_tradnl" sz="1000" dirty="0" err="1" smtClean="0">
                          <a:solidFill>
                            <a:schemeClr val="tx1"/>
                          </a:solidFill>
                          <a:effectLst/>
                          <a:latin typeface="Times New Roman" pitchFamily="18" charset="0"/>
                          <a:cs typeface="Times New Roman" pitchFamily="18" charset="0"/>
                        </a:rPr>
                        <a:t>hours</a:t>
                      </a:r>
                      <a:r>
                        <a:rPr lang="es-ES_tradnl" sz="1000" baseline="0" dirty="0" smtClean="0">
                          <a:solidFill>
                            <a:schemeClr val="tx1"/>
                          </a:solidFill>
                          <a:effectLst/>
                          <a:latin typeface="Times New Roman" pitchFamily="18" charset="0"/>
                          <a:cs typeface="Times New Roman" pitchFamily="18" charset="0"/>
                        </a:rPr>
                        <a:t> at</a:t>
                      </a:r>
                      <a:r>
                        <a:rPr lang="es-ES_tradnl" sz="1000" dirty="0" smtClean="0">
                          <a:solidFill>
                            <a:schemeClr val="tx1"/>
                          </a:solidFill>
                          <a:effectLst/>
                          <a:latin typeface="Times New Roman" pitchFamily="18" charset="0"/>
                          <a:cs typeface="Times New Roman" pitchFamily="18" charset="0"/>
                        </a:rPr>
                        <a:t> 360Hz</a:t>
                      </a:r>
                      <a:endParaRPr lang="es-MX" sz="100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MX" sz="1000" dirty="0">
                          <a:effectLst/>
                          <a:latin typeface="Times New Roman" pitchFamily="18" charset="0"/>
                          <a:cs typeface="Times New Roman" pitchFamily="18" charset="0"/>
                        </a:rPr>
                        <a:t>2,579,257</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MX" sz="1000" dirty="0">
                          <a:effectLst/>
                          <a:latin typeface="Times New Roman" pitchFamily="18" charset="0"/>
                          <a:cs typeface="Times New Roman" pitchFamily="18" charset="0"/>
                        </a:rPr>
                        <a:t>31</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MX" sz="1000" dirty="0" smtClean="0">
                          <a:effectLst/>
                          <a:latin typeface="Times New Roman" pitchFamily="18" charset="0"/>
                          <a:cs typeface="Times New Roman" pitchFamily="18" charset="0"/>
                        </a:rPr>
                        <a:t>0.00120%</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87317">
                <a:tc>
                  <a:txBody>
                    <a:bodyPr/>
                    <a:lstStyle/>
                    <a:p>
                      <a:pPr algn="ctr">
                        <a:spcAft>
                          <a:spcPts val="0"/>
                        </a:spcAft>
                      </a:pPr>
                      <a:r>
                        <a:rPr lang="es-ES_tradnl" sz="1000" dirty="0" smtClean="0">
                          <a:solidFill>
                            <a:schemeClr val="tx1"/>
                          </a:solidFill>
                          <a:effectLst/>
                          <a:latin typeface="Times New Roman" pitchFamily="18" charset="0"/>
                          <a:cs typeface="Times New Roman" pitchFamily="18" charset="0"/>
                        </a:rPr>
                        <a:t>2 </a:t>
                      </a:r>
                      <a:r>
                        <a:rPr lang="es-ES_tradnl" sz="1000" dirty="0" err="1" smtClean="0">
                          <a:solidFill>
                            <a:schemeClr val="tx1"/>
                          </a:solidFill>
                          <a:effectLst/>
                          <a:latin typeface="Times New Roman" pitchFamily="18" charset="0"/>
                          <a:cs typeface="Times New Roman" pitchFamily="18" charset="0"/>
                        </a:rPr>
                        <a:t>hours</a:t>
                      </a:r>
                      <a:r>
                        <a:rPr lang="es-ES_tradnl" sz="1000" baseline="0" dirty="0" smtClean="0">
                          <a:solidFill>
                            <a:schemeClr val="tx1"/>
                          </a:solidFill>
                          <a:effectLst/>
                          <a:latin typeface="Times New Roman" pitchFamily="18" charset="0"/>
                          <a:cs typeface="Times New Roman" pitchFamily="18" charset="0"/>
                        </a:rPr>
                        <a:t> at</a:t>
                      </a:r>
                      <a:r>
                        <a:rPr lang="es-ES_tradnl" sz="1000" dirty="0" smtClean="0">
                          <a:solidFill>
                            <a:schemeClr val="tx1"/>
                          </a:solidFill>
                          <a:effectLst/>
                          <a:latin typeface="Times New Roman" pitchFamily="18" charset="0"/>
                          <a:cs typeface="Times New Roman" pitchFamily="18" charset="0"/>
                        </a:rPr>
                        <a:t> 500Hz</a:t>
                      </a:r>
                      <a:endParaRPr lang="es-MX" sz="100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MX" sz="1000" dirty="0">
                          <a:effectLst/>
                          <a:latin typeface="Times New Roman" pitchFamily="18" charset="0"/>
                          <a:cs typeface="Times New Roman" pitchFamily="18" charset="0"/>
                        </a:rPr>
                        <a:t>3,568,588</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MX" sz="1000" dirty="0" smtClean="0">
                          <a:effectLst/>
                          <a:latin typeface="Times New Roman" pitchFamily="18" charset="0"/>
                          <a:cs typeface="Times New Roman" pitchFamily="18" charset="0"/>
                        </a:rPr>
                        <a:t>34, 27</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MX" sz="1000" dirty="0" smtClean="0">
                          <a:effectLst/>
                          <a:latin typeface="Times New Roman" pitchFamily="18" charset="0"/>
                          <a:cs typeface="Times New Roman" pitchFamily="18" charset="0"/>
                        </a:rPr>
                        <a:t>0.001709%</a:t>
                      </a:r>
                      <a:endParaRPr lang="es-MX" sz="1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9" name="TextBox 2">
            <a:extLst>
              <a:ext uri="{FF2B5EF4-FFF2-40B4-BE49-F238E27FC236}">
                <a16:creationId xmlns="" xmlns:a16="http://schemas.microsoft.com/office/drawing/2014/main" id="{EC3271F4-3AF3-4B4C-A347-FC3FC0D36129}"/>
              </a:ext>
            </a:extLst>
          </p:cNvPr>
          <p:cNvSpPr txBox="1"/>
          <p:nvPr/>
        </p:nvSpPr>
        <p:spPr>
          <a:xfrm>
            <a:off x="781889" y="3728136"/>
            <a:ext cx="6150627" cy="1177245"/>
          </a:xfrm>
          <a:prstGeom prst="rect">
            <a:avLst/>
          </a:prstGeom>
          <a:solidFill>
            <a:schemeClr val="bg1"/>
          </a:solidFill>
        </p:spPr>
        <p:txBody>
          <a:bodyPr wrap="square" rtlCol="0">
            <a:spAutoFit/>
          </a:bodyPr>
          <a:lstStyle/>
          <a:p>
            <a:pPr algn="just"/>
            <a:r>
              <a:rPr lang="en-US" sz="1200" b="1" dirty="0" smtClean="0">
                <a:solidFill>
                  <a:schemeClr val="accent1">
                    <a:lumMod val="75000"/>
                  </a:schemeClr>
                </a:solidFill>
                <a:latin typeface="+mj-lt"/>
                <a:cs typeface="Times New Roman" pitchFamily="18" charset="0"/>
              </a:rPr>
              <a:t>Through </a:t>
            </a:r>
            <a:r>
              <a:rPr lang="en-US" sz="1200" b="1" dirty="0">
                <a:solidFill>
                  <a:schemeClr val="accent1">
                    <a:lumMod val="75000"/>
                  </a:schemeClr>
                </a:solidFill>
                <a:latin typeface="+mj-lt"/>
                <a:cs typeface="Times New Roman" pitchFamily="18" charset="0"/>
              </a:rPr>
              <a:t>an experiment design, it was ruled out that the error is due to:</a:t>
            </a:r>
            <a:endParaRPr lang="en-US" sz="1200" b="1" dirty="0" smtClean="0">
              <a:solidFill>
                <a:schemeClr val="accent1">
                  <a:lumMod val="75000"/>
                </a:schemeClr>
              </a:solidFill>
              <a:latin typeface="+mj-lt"/>
              <a:cs typeface="Times New Roman" pitchFamily="18" charset="0"/>
            </a:endParaRPr>
          </a:p>
          <a:p>
            <a:pPr marL="285750" indent="-285750" algn="just">
              <a:buFont typeface="Wingdings" panose="05000000000000000000" pitchFamily="2" charset="2"/>
              <a:buChar char="ü"/>
            </a:pPr>
            <a:r>
              <a:rPr lang="en-US" sz="1200" dirty="0" smtClean="0">
                <a:latin typeface="+mj-lt"/>
                <a:cs typeface="Times New Roman" pitchFamily="18" charset="0"/>
              </a:rPr>
              <a:t>Function generators.</a:t>
            </a:r>
          </a:p>
          <a:p>
            <a:pPr marL="285750" indent="-285750" algn="just">
              <a:buFont typeface="Wingdings" panose="05000000000000000000" pitchFamily="2" charset="2"/>
              <a:buChar char="ü"/>
            </a:pPr>
            <a:r>
              <a:rPr lang="en-US" sz="1200" dirty="0">
                <a:latin typeface="+mj-lt"/>
                <a:cs typeface="Times New Roman" pitchFamily="18" charset="0"/>
              </a:rPr>
              <a:t>Error by Arduino Nano module, using other modules of the Arduino family</a:t>
            </a:r>
            <a:r>
              <a:rPr lang="en-US" sz="1200" dirty="0" smtClean="0">
                <a:latin typeface="+mj-lt"/>
                <a:cs typeface="Times New Roman" pitchFamily="18" charset="0"/>
              </a:rPr>
              <a:t>.</a:t>
            </a:r>
          </a:p>
          <a:p>
            <a:pPr marL="285750" indent="-285750" algn="just">
              <a:buFont typeface="Wingdings" panose="05000000000000000000" pitchFamily="2" charset="2"/>
              <a:buChar char="ü"/>
            </a:pPr>
            <a:r>
              <a:rPr lang="es-MX" sz="1200" dirty="0">
                <a:latin typeface="+mj-lt"/>
                <a:cs typeface="Times New Roman" pitchFamily="18" charset="0"/>
              </a:rPr>
              <a:t>Hardware error in </a:t>
            </a:r>
            <a:r>
              <a:rPr lang="es-MX" sz="1200" dirty="0" err="1">
                <a:latin typeface="+mj-lt"/>
                <a:cs typeface="Times New Roman" pitchFamily="18" charset="0"/>
              </a:rPr>
              <a:t>datalogger</a:t>
            </a:r>
            <a:r>
              <a:rPr lang="es-MX" sz="1200" dirty="0">
                <a:latin typeface="+mj-lt"/>
                <a:cs typeface="Times New Roman" pitchFamily="18" charset="0"/>
              </a:rPr>
              <a:t> module</a:t>
            </a:r>
            <a:r>
              <a:rPr lang="es-MX" sz="1200" dirty="0" smtClean="0">
                <a:latin typeface="+mj-lt"/>
                <a:cs typeface="Times New Roman" pitchFamily="18" charset="0"/>
              </a:rPr>
              <a:t>.</a:t>
            </a:r>
          </a:p>
          <a:p>
            <a:pPr algn="just"/>
            <a:r>
              <a:rPr lang="es-MX" sz="1200" dirty="0" smtClean="0">
                <a:latin typeface="+mj-lt"/>
                <a:cs typeface="Times New Roman" pitchFamily="18" charset="0"/>
              </a:rPr>
              <a:t> X     </a:t>
            </a:r>
            <a:r>
              <a:rPr lang="es-MX" sz="1200" dirty="0" err="1" smtClean="0">
                <a:latin typeface="+mj-lt"/>
                <a:cs typeface="Times New Roman" pitchFamily="18" charset="0"/>
              </a:rPr>
              <a:t>Memory</a:t>
            </a:r>
            <a:r>
              <a:rPr lang="es-MX" sz="1200" dirty="0" smtClean="0">
                <a:latin typeface="+mj-lt"/>
                <a:cs typeface="Times New Roman" pitchFamily="18" charset="0"/>
              </a:rPr>
              <a:t> </a:t>
            </a:r>
            <a:r>
              <a:rPr lang="es-MX" sz="1200" dirty="0" err="1" smtClean="0">
                <a:latin typeface="+mj-lt"/>
                <a:cs typeface="Times New Roman" pitchFamily="18" charset="0"/>
              </a:rPr>
              <a:t>microSD</a:t>
            </a:r>
            <a:r>
              <a:rPr lang="es-MX" sz="1200" dirty="0" smtClean="0">
                <a:latin typeface="+mj-lt"/>
                <a:cs typeface="Times New Roman" pitchFamily="18" charset="0"/>
              </a:rPr>
              <a:t> </a:t>
            </a:r>
            <a:r>
              <a:rPr lang="es-MX" sz="1200" dirty="0" err="1" smtClean="0">
                <a:latin typeface="+mj-lt"/>
                <a:cs typeface="Times New Roman" pitchFamily="18" charset="0"/>
              </a:rPr>
              <a:t>card</a:t>
            </a:r>
            <a:r>
              <a:rPr lang="es-MX" sz="1200" dirty="0" smtClean="0">
                <a:latin typeface="+mj-lt"/>
                <a:cs typeface="Times New Roman" pitchFamily="18" charset="0"/>
              </a:rPr>
              <a:t> error.</a:t>
            </a:r>
          </a:p>
          <a:p>
            <a:pPr algn="just"/>
            <a:endParaRPr lang="en-US" sz="1050" b="1" dirty="0">
              <a:latin typeface="Times New Roman" pitchFamily="18" charset="0"/>
              <a:cs typeface="Times New Roman" pitchFamily="18" charset="0"/>
            </a:endParaRPr>
          </a:p>
        </p:txBody>
      </p:sp>
      <p:sp>
        <p:nvSpPr>
          <p:cNvPr id="22" name="TextBox 2">
            <a:extLst>
              <a:ext uri="{FF2B5EF4-FFF2-40B4-BE49-F238E27FC236}">
                <a16:creationId xmlns="" xmlns:a16="http://schemas.microsoft.com/office/drawing/2014/main" id="{EC3271F4-3AF3-4B4C-A347-FC3FC0D36129}"/>
              </a:ext>
            </a:extLst>
          </p:cNvPr>
          <p:cNvSpPr txBox="1"/>
          <p:nvPr/>
        </p:nvSpPr>
        <p:spPr>
          <a:xfrm>
            <a:off x="526181" y="4837338"/>
            <a:ext cx="7219135" cy="800219"/>
          </a:xfrm>
          <a:prstGeom prst="rect">
            <a:avLst/>
          </a:prstGeom>
          <a:noFill/>
        </p:spPr>
        <p:txBody>
          <a:bodyPr wrap="square" rtlCol="0">
            <a:spAutoFit/>
          </a:bodyPr>
          <a:lstStyle/>
          <a:p>
            <a:pPr algn="just"/>
            <a:r>
              <a:rPr lang="en-US" sz="1200" dirty="0">
                <a:cs typeface="Times New Roman" pitchFamily="18" charset="0"/>
              </a:rPr>
              <a:t>Arduino libraries work with 1 write </a:t>
            </a:r>
            <a:r>
              <a:rPr lang="en-US" sz="1200" dirty="0" smtClean="0">
                <a:cs typeface="Times New Roman" pitchFamily="18" charset="0"/>
              </a:rPr>
              <a:t>buffer. </a:t>
            </a:r>
            <a:r>
              <a:rPr lang="en-US" sz="1200" dirty="0" smtClean="0">
                <a:latin typeface="+mj-lt"/>
                <a:cs typeface="Times New Roman" pitchFamily="18" charset="0"/>
              </a:rPr>
              <a:t>A </a:t>
            </a:r>
            <a:r>
              <a:rPr lang="en-US" sz="1200" dirty="0">
                <a:latin typeface="+mj-lt"/>
                <a:cs typeface="Times New Roman" pitchFamily="18" charset="0"/>
              </a:rPr>
              <a:t>program was implemented to measure the latency time in microSD writing </a:t>
            </a:r>
            <a:r>
              <a:rPr lang="en-US" sz="1200" dirty="0" smtClean="0">
                <a:latin typeface="+mj-lt"/>
                <a:cs typeface="Times New Roman" pitchFamily="18" charset="0"/>
              </a:rPr>
              <a:t>(Table 2</a:t>
            </a:r>
            <a:r>
              <a:rPr lang="en-US" sz="1200" dirty="0">
                <a:latin typeface="+mj-lt"/>
                <a:cs typeface="Times New Roman" pitchFamily="18" charset="0"/>
              </a:rPr>
              <a:t>)</a:t>
            </a:r>
            <a:r>
              <a:rPr lang="en-US" sz="1200" dirty="0" smtClean="0">
                <a:latin typeface="+mj-lt"/>
                <a:cs typeface="Times New Roman" pitchFamily="18" charset="0"/>
              </a:rPr>
              <a:t>, </a:t>
            </a:r>
            <a:r>
              <a:rPr lang="en-US" sz="1200" dirty="0">
                <a:latin typeface="+mj-lt"/>
                <a:cs typeface="Times New Roman" pitchFamily="18" charset="0"/>
              </a:rPr>
              <a:t>it was observed that </a:t>
            </a:r>
            <a:r>
              <a:rPr lang="en-US" sz="1200" dirty="0" smtClean="0">
                <a:latin typeface="+mj-lt"/>
                <a:cs typeface="Times New Roman" pitchFamily="18" charset="0"/>
              </a:rPr>
              <a:t>when having </a:t>
            </a:r>
            <a:r>
              <a:rPr lang="en-US" sz="1200" dirty="0">
                <a:latin typeface="+mj-lt"/>
                <a:cs typeface="Times New Roman" pitchFamily="18" charset="0"/>
              </a:rPr>
              <a:t>a longer </a:t>
            </a:r>
            <a:r>
              <a:rPr lang="en-US" sz="1200" dirty="0" smtClean="0">
                <a:latin typeface="+mj-lt"/>
                <a:cs typeface="Times New Roman" pitchFamily="18" charset="0"/>
              </a:rPr>
              <a:t>writing latency </a:t>
            </a:r>
            <a:r>
              <a:rPr lang="en-US" sz="1200" dirty="0">
                <a:latin typeface="+mj-lt"/>
                <a:cs typeface="Times New Roman" pitchFamily="18" charset="0"/>
              </a:rPr>
              <a:t>time </a:t>
            </a:r>
            <a:r>
              <a:rPr lang="en-US" sz="1200" dirty="0" smtClean="0">
                <a:latin typeface="+mj-lt"/>
                <a:cs typeface="Times New Roman" pitchFamily="18" charset="0"/>
              </a:rPr>
              <a:t>the number </a:t>
            </a:r>
            <a:r>
              <a:rPr lang="en-US" sz="1200" dirty="0">
                <a:latin typeface="+mj-lt"/>
                <a:cs typeface="Times New Roman" pitchFamily="18" charset="0"/>
              </a:rPr>
              <a:t>of atypical </a:t>
            </a:r>
            <a:r>
              <a:rPr lang="en-US" sz="1200" dirty="0" smtClean="0">
                <a:latin typeface="+mj-lt"/>
                <a:cs typeface="Times New Roman" pitchFamily="18" charset="0"/>
              </a:rPr>
              <a:t>data increased. </a:t>
            </a:r>
            <a:r>
              <a:rPr lang="en-US" sz="1000" dirty="0">
                <a:cs typeface="Times New Roman" pitchFamily="18" charset="0"/>
              </a:rPr>
              <a:t>If the latency of writing is high it can cause  loss of information.</a:t>
            </a:r>
          </a:p>
          <a:p>
            <a:pPr algn="just"/>
            <a:endParaRPr lang="es-MX" sz="1000" b="1" dirty="0">
              <a:latin typeface="Times New Roman" pitchFamily="18" charset="0"/>
              <a:cs typeface="Times New Roman" pitchFamily="18" charset="0"/>
            </a:endParaRPr>
          </a:p>
        </p:txBody>
      </p:sp>
      <p:graphicFrame>
        <p:nvGraphicFramePr>
          <p:cNvPr id="23" name="22 Tabla"/>
          <p:cNvGraphicFramePr>
            <a:graphicFrameLocks noGrp="1"/>
          </p:cNvGraphicFramePr>
          <p:nvPr>
            <p:extLst>
              <p:ext uri="{D42A27DB-BD31-4B8C-83A1-F6EECF244321}">
                <p14:modId xmlns:p14="http://schemas.microsoft.com/office/powerpoint/2010/main" val="2905676789"/>
              </p:ext>
            </p:extLst>
          </p:nvPr>
        </p:nvGraphicFramePr>
        <p:xfrm>
          <a:off x="7878190" y="4023740"/>
          <a:ext cx="3133725" cy="1447800"/>
        </p:xfrm>
        <a:graphic>
          <a:graphicData uri="http://schemas.openxmlformats.org/drawingml/2006/table">
            <a:tbl>
              <a:tblPr firstRow="1" firstCol="1" bandRow="1">
                <a:tableStyleId>{073A0DAA-6AF3-43AB-8588-CEC1D06C72B9}</a:tableStyleId>
              </a:tblPr>
              <a:tblGrid>
                <a:gridCol w="794224">
                  <a:extLst>
                    <a:ext uri="{9D8B030D-6E8A-4147-A177-3AD203B41FA5}">
                      <a16:colId xmlns:a16="http://schemas.microsoft.com/office/drawing/2014/main" xmlns="" val="20000"/>
                    </a:ext>
                  </a:extLst>
                </a:gridCol>
                <a:gridCol w="957386">
                  <a:extLst>
                    <a:ext uri="{9D8B030D-6E8A-4147-A177-3AD203B41FA5}">
                      <a16:colId xmlns:a16="http://schemas.microsoft.com/office/drawing/2014/main" xmlns="" val="20001"/>
                    </a:ext>
                  </a:extLst>
                </a:gridCol>
                <a:gridCol w="680356">
                  <a:extLst>
                    <a:ext uri="{9D8B030D-6E8A-4147-A177-3AD203B41FA5}">
                      <a16:colId xmlns:a16="http://schemas.microsoft.com/office/drawing/2014/main" xmlns="" val="20002"/>
                    </a:ext>
                  </a:extLst>
                </a:gridCol>
                <a:gridCol w="701759">
                  <a:extLst>
                    <a:ext uri="{9D8B030D-6E8A-4147-A177-3AD203B41FA5}">
                      <a16:colId xmlns:a16="http://schemas.microsoft.com/office/drawing/2014/main" xmlns="" val="20003"/>
                    </a:ext>
                  </a:extLst>
                </a:gridCol>
              </a:tblGrid>
              <a:tr h="0">
                <a:tc>
                  <a:txBody>
                    <a:bodyPr/>
                    <a:lstStyle/>
                    <a:p>
                      <a:pPr algn="ctr">
                        <a:spcAft>
                          <a:spcPts val="0"/>
                        </a:spcAft>
                      </a:pPr>
                      <a:r>
                        <a:rPr lang="es-ES_tradnl" sz="900" dirty="0" err="1" smtClean="0">
                          <a:effectLst/>
                          <a:latin typeface="Times New Roman" pitchFamily="18" charset="0"/>
                          <a:cs typeface="Times New Roman" pitchFamily="18" charset="0"/>
                        </a:rPr>
                        <a:t>Capacity</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S_tradnl" sz="900" dirty="0" smtClean="0">
                          <a:effectLst/>
                          <a:latin typeface="Times New Roman" pitchFamily="18" charset="0"/>
                          <a:cs typeface="Times New Roman" pitchFamily="18" charset="0"/>
                        </a:rPr>
                        <a:t>Brand</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S_tradnl" sz="900" dirty="0" err="1" smtClean="0">
                          <a:effectLst/>
                          <a:latin typeface="Times New Roman" pitchFamily="18" charset="0"/>
                          <a:cs typeface="Times New Roman" pitchFamily="18" charset="0"/>
                        </a:rPr>
                        <a:t>Class</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S_tradnl" sz="900" dirty="0" err="1" smtClean="0">
                          <a:effectLst/>
                          <a:latin typeface="Times New Roman" pitchFamily="18" charset="0"/>
                          <a:cs typeface="Times New Roman" pitchFamily="18" charset="0"/>
                        </a:rPr>
                        <a:t>Write</a:t>
                      </a:r>
                      <a:r>
                        <a:rPr lang="es-ES_tradnl" sz="900" dirty="0" smtClean="0">
                          <a:effectLst/>
                          <a:latin typeface="Times New Roman" pitchFamily="18" charset="0"/>
                          <a:cs typeface="Times New Roman" pitchFamily="18" charset="0"/>
                        </a:rPr>
                        <a:t> </a:t>
                      </a:r>
                      <a:r>
                        <a:rPr lang="es-ES_tradnl" sz="900" dirty="0" err="1" smtClean="0">
                          <a:effectLst/>
                          <a:latin typeface="Times New Roman" pitchFamily="18" charset="0"/>
                          <a:cs typeface="Times New Roman" pitchFamily="18" charset="0"/>
                        </a:rPr>
                        <a:t>latency</a:t>
                      </a:r>
                      <a:endParaRPr lang="es-MX" sz="11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0"/>
                  </a:ext>
                </a:extLst>
              </a:tr>
              <a:tr h="0">
                <a:tc>
                  <a:txBody>
                    <a:bodyPr/>
                    <a:lstStyle/>
                    <a:p>
                      <a:pPr algn="ctr">
                        <a:spcAft>
                          <a:spcPts val="0"/>
                        </a:spcAft>
                      </a:pPr>
                      <a:r>
                        <a:rPr lang="es-ES_tradnl" sz="1100">
                          <a:effectLst/>
                          <a:latin typeface="Times New Roman" pitchFamily="18" charset="0"/>
                          <a:cs typeface="Times New Roman" pitchFamily="18" charset="0"/>
                        </a:rPr>
                        <a:t>1gb</a:t>
                      </a:r>
                      <a:endParaRPr lang="es-MX"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S_tradnl" sz="1100" dirty="0">
                          <a:effectLst/>
                          <a:latin typeface="Times New Roman" pitchFamily="18" charset="0"/>
                          <a:cs typeface="Times New Roman" pitchFamily="18" charset="0"/>
                        </a:rPr>
                        <a:t>Sandisk</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S_tradnl" sz="1100" dirty="0">
                          <a:effectLst/>
                          <a:latin typeface="Times New Roman" pitchFamily="18" charset="0"/>
                          <a:cs typeface="Times New Roman" pitchFamily="18" charset="0"/>
                        </a:rPr>
                        <a:t>4</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S_tradnl" sz="1100" dirty="0">
                          <a:effectLst/>
                          <a:latin typeface="Times New Roman" pitchFamily="18" charset="0"/>
                          <a:cs typeface="Times New Roman" pitchFamily="18" charset="0"/>
                        </a:rPr>
                        <a:t>5312µs</a:t>
                      </a:r>
                      <a:endParaRPr lang="es-MX" sz="11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1"/>
                  </a:ext>
                </a:extLst>
              </a:tr>
              <a:tr h="80010">
                <a:tc>
                  <a:txBody>
                    <a:bodyPr/>
                    <a:lstStyle/>
                    <a:p>
                      <a:pPr algn="ctr">
                        <a:spcAft>
                          <a:spcPts val="0"/>
                        </a:spcAft>
                      </a:pPr>
                      <a:r>
                        <a:rPr lang="es-MX" sz="1100">
                          <a:effectLst/>
                          <a:latin typeface="Times New Roman" pitchFamily="18" charset="0"/>
                          <a:cs typeface="Times New Roman" pitchFamily="18" charset="0"/>
                        </a:rPr>
                        <a:t>2gb</a:t>
                      </a:r>
                      <a:endParaRPr lang="es-MX"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S_tradnl" sz="1100" dirty="0">
                          <a:effectLst/>
                          <a:latin typeface="Times New Roman" pitchFamily="18" charset="0"/>
                          <a:cs typeface="Times New Roman" pitchFamily="18" charset="0"/>
                        </a:rPr>
                        <a:t>Nokia</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dirty="0">
                          <a:effectLst/>
                          <a:latin typeface="Times New Roman" pitchFamily="18" charset="0"/>
                          <a:cs typeface="Times New Roman" pitchFamily="18" charset="0"/>
                        </a:rPr>
                        <a:t>2</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effectLst/>
                          <a:latin typeface="Times New Roman" pitchFamily="18" charset="0"/>
                          <a:cs typeface="Times New Roman" pitchFamily="18" charset="0"/>
                        </a:rPr>
                        <a:t>6312</a:t>
                      </a:r>
                      <a:r>
                        <a:rPr lang="es-ES_tradnl" sz="1100" dirty="0" smtClean="0">
                          <a:effectLst/>
                          <a:latin typeface="Times New Roman" pitchFamily="18" charset="0"/>
                          <a:cs typeface="Times New Roman" pitchFamily="18" charset="0"/>
                        </a:rPr>
                        <a:t>µs</a:t>
                      </a:r>
                      <a:endParaRPr lang="es-MX" sz="1100" dirty="0" smtClean="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2"/>
                  </a:ext>
                </a:extLst>
              </a:tr>
              <a:tr h="0">
                <a:tc>
                  <a:txBody>
                    <a:bodyPr/>
                    <a:lstStyle/>
                    <a:p>
                      <a:pPr algn="ctr">
                        <a:spcAft>
                          <a:spcPts val="0"/>
                        </a:spcAft>
                      </a:pPr>
                      <a:r>
                        <a:rPr lang="es-MX" sz="1100">
                          <a:effectLst/>
                          <a:latin typeface="Times New Roman" pitchFamily="18" charset="0"/>
                          <a:cs typeface="Times New Roman" pitchFamily="18" charset="0"/>
                        </a:rPr>
                        <a:t>2gb</a:t>
                      </a:r>
                      <a:endParaRPr lang="es-MX"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S_tradnl" sz="1100" dirty="0" smtClean="0">
                          <a:solidFill>
                            <a:srgbClr val="FF0000"/>
                          </a:solidFill>
                          <a:effectLst/>
                          <a:latin typeface="Times New Roman" pitchFamily="18" charset="0"/>
                          <a:ea typeface="+mn-ea"/>
                          <a:cs typeface="Times New Roman" pitchFamily="18" charset="0"/>
                        </a:rPr>
                        <a:t>NA</a:t>
                      </a:r>
                      <a:endParaRPr lang="es-MX" sz="1100"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dirty="0">
                          <a:effectLst/>
                          <a:latin typeface="Times New Roman" pitchFamily="18" charset="0"/>
                          <a:cs typeface="Times New Roman" pitchFamily="18" charset="0"/>
                        </a:rPr>
                        <a:t>2</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dirty="0" smtClean="0">
                          <a:effectLst/>
                          <a:latin typeface="Times New Roman" pitchFamily="18" charset="0"/>
                          <a:cs typeface="Times New Roman" pitchFamily="18" charset="0"/>
                        </a:rPr>
                        <a:t>6840µs</a:t>
                      </a:r>
                      <a:endParaRPr lang="es-MX" sz="1100" dirty="0" smtClean="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3"/>
                  </a:ext>
                </a:extLst>
              </a:tr>
              <a:tr h="0">
                <a:tc>
                  <a:txBody>
                    <a:bodyPr/>
                    <a:lstStyle/>
                    <a:p>
                      <a:pPr algn="ctr">
                        <a:spcAft>
                          <a:spcPts val="0"/>
                        </a:spcAft>
                      </a:pPr>
                      <a:r>
                        <a:rPr lang="es-ES_tradnl" sz="1100">
                          <a:effectLst/>
                          <a:latin typeface="Times New Roman" pitchFamily="18" charset="0"/>
                          <a:cs typeface="Times New Roman" pitchFamily="18" charset="0"/>
                        </a:rPr>
                        <a:t>4gb</a:t>
                      </a:r>
                      <a:endParaRPr lang="es-MX"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dirty="0" err="1">
                          <a:effectLst/>
                          <a:latin typeface="Times New Roman" pitchFamily="18" charset="0"/>
                          <a:cs typeface="Times New Roman" pitchFamily="18" charset="0"/>
                        </a:rPr>
                        <a:t>Sandisk</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dirty="0">
                          <a:effectLst/>
                          <a:latin typeface="Times New Roman" pitchFamily="18" charset="0"/>
                          <a:cs typeface="Times New Roman" pitchFamily="18" charset="0"/>
                        </a:rPr>
                        <a:t>4</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effectLst/>
                          <a:latin typeface="Times New Roman" pitchFamily="18" charset="0"/>
                          <a:cs typeface="Times New Roman" pitchFamily="18" charset="0"/>
                        </a:rPr>
                        <a:t>8240</a:t>
                      </a:r>
                      <a:r>
                        <a:rPr lang="es-ES_tradnl" sz="1100" dirty="0" smtClean="0">
                          <a:effectLst/>
                          <a:latin typeface="Times New Roman" pitchFamily="18" charset="0"/>
                          <a:cs typeface="Times New Roman" pitchFamily="18" charset="0"/>
                        </a:rPr>
                        <a:t>µs</a:t>
                      </a:r>
                      <a:endParaRPr lang="es-MX" sz="1100" dirty="0" smtClean="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4"/>
                  </a:ext>
                </a:extLst>
              </a:tr>
              <a:tr h="0">
                <a:tc>
                  <a:txBody>
                    <a:bodyPr/>
                    <a:lstStyle/>
                    <a:p>
                      <a:pPr algn="ctr">
                        <a:spcAft>
                          <a:spcPts val="0"/>
                        </a:spcAft>
                      </a:pPr>
                      <a:r>
                        <a:rPr lang="es-ES_tradnl" sz="1100">
                          <a:effectLst/>
                          <a:latin typeface="Times New Roman" pitchFamily="18" charset="0"/>
                          <a:cs typeface="Times New Roman" pitchFamily="18" charset="0"/>
                        </a:rPr>
                        <a:t>4gb</a:t>
                      </a:r>
                      <a:endParaRPr lang="es-MX"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a:effectLst/>
                          <a:latin typeface="Times New Roman" pitchFamily="18" charset="0"/>
                          <a:cs typeface="Times New Roman" pitchFamily="18" charset="0"/>
                        </a:rPr>
                        <a:t>Kingston</a:t>
                      </a:r>
                      <a:endParaRPr lang="es-MX"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dirty="0">
                          <a:effectLst/>
                          <a:latin typeface="Times New Roman" pitchFamily="18" charset="0"/>
                          <a:cs typeface="Times New Roman" pitchFamily="18" charset="0"/>
                        </a:rPr>
                        <a:t>10</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rgbClr val="FF0000"/>
                          </a:solidFill>
                          <a:effectLst/>
                          <a:latin typeface="Times New Roman" pitchFamily="18" charset="0"/>
                          <a:cs typeface="Times New Roman" pitchFamily="18" charset="0"/>
                        </a:rPr>
                        <a:t>4584</a:t>
                      </a:r>
                      <a:r>
                        <a:rPr lang="es-ES_tradnl" sz="1100" dirty="0" smtClean="0">
                          <a:effectLst/>
                          <a:latin typeface="Times New Roman" pitchFamily="18" charset="0"/>
                          <a:cs typeface="Times New Roman" pitchFamily="18" charset="0"/>
                        </a:rPr>
                        <a:t>µs</a:t>
                      </a:r>
                      <a:endParaRPr lang="es-MX" sz="1100" dirty="0" smtClean="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5"/>
                  </a:ext>
                </a:extLst>
              </a:tr>
              <a:tr h="0">
                <a:tc>
                  <a:txBody>
                    <a:bodyPr/>
                    <a:lstStyle/>
                    <a:p>
                      <a:pPr algn="ctr">
                        <a:spcAft>
                          <a:spcPts val="0"/>
                        </a:spcAft>
                      </a:pPr>
                      <a:r>
                        <a:rPr lang="es-ES_tradnl" sz="1100" dirty="0">
                          <a:effectLst/>
                          <a:latin typeface="Times New Roman" pitchFamily="18" charset="0"/>
                          <a:cs typeface="Times New Roman" pitchFamily="18" charset="0"/>
                        </a:rPr>
                        <a:t>16gb</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a:effectLst/>
                          <a:latin typeface="Times New Roman" pitchFamily="18" charset="0"/>
                          <a:cs typeface="Times New Roman" pitchFamily="18" charset="0"/>
                        </a:rPr>
                        <a:t>Sandisk ultra</a:t>
                      </a:r>
                      <a:endParaRPr lang="es-MX" sz="11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a:effectLst/>
                          <a:latin typeface="Times New Roman" pitchFamily="18" charset="0"/>
                          <a:cs typeface="Times New Roman" pitchFamily="18" charset="0"/>
                        </a:rPr>
                        <a:t>10</a:t>
                      </a:r>
                      <a:endParaRPr lang="es-MX" sz="110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rgbClr val="FF0000"/>
                          </a:solidFill>
                          <a:effectLst/>
                          <a:latin typeface="Times New Roman" pitchFamily="18" charset="0"/>
                          <a:cs typeface="Times New Roman" pitchFamily="18" charset="0"/>
                        </a:rPr>
                        <a:t>5312</a:t>
                      </a:r>
                      <a:r>
                        <a:rPr lang="es-ES_tradnl" sz="1100" dirty="0" smtClean="0">
                          <a:effectLst/>
                          <a:latin typeface="Times New Roman" pitchFamily="18" charset="0"/>
                          <a:cs typeface="Times New Roman" pitchFamily="18" charset="0"/>
                        </a:rPr>
                        <a:t>µs</a:t>
                      </a:r>
                      <a:endParaRPr lang="es-MX" sz="1100" dirty="0" smtClean="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6"/>
                  </a:ext>
                </a:extLst>
              </a:tr>
              <a:tr h="0">
                <a:tc>
                  <a:txBody>
                    <a:bodyPr/>
                    <a:lstStyle/>
                    <a:p>
                      <a:pPr algn="ctr">
                        <a:spcAft>
                          <a:spcPts val="0"/>
                        </a:spcAft>
                      </a:pPr>
                      <a:r>
                        <a:rPr lang="es-ES_tradnl" sz="1100" dirty="0">
                          <a:effectLst/>
                          <a:latin typeface="Times New Roman" pitchFamily="18" charset="0"/>
                          <a:cs typeface="Times New Roman" pitchFamily="18" charset="0"/>
                        </a:rPr>
                        <a:t>32 </a:t>
                      </a:r>
                      <a:r>
                        <a:rPr lang="es-ES_tradnl" sz="1100" dirty="0" err="1">
                          <a:effectLst/>
                          <a:latin typeface="Times New Roman" pitchFamily="18" charset="0"/>
                          <a:cs typeface="Times New Roman" pitchFamily="18" charset="0"/>
                        </a:rPr>
                        <a:t>gb</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dirty="0" err="1">
                          <a:effectLst/>
                          <a:latin typeface="Times New Roman" pitchFamily="18" charset="0"/>
                          <a:cs typeface="Times New Roman" pitchFamily="18" charset="0"/>
                        </a:rPr>
                        <a:t>Sandisk</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MX" sz="1100" dirty="0">
                          <a:effectLst/>
                          <a:latin typeface="Times New Roman" pitchFamily="18" charset="0"/>
                          <a:cs typeface="Times New Roman" pitchFamily="18" charset="0"/>
                        </a:rPr>
                        <a:t>4</a:t>
                      </a:r>
                      <a:endParaRPr lang="es-MX" sz="11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effectLst/>
                          <a:latin typeface="Times New Roman" pitchFamily="18" charset="0"/>
                          <a:cs typeface="Times New Roman" pitchFamily="18" charset="0"/>
                        </a:rPr>
                        <a:t>6464</a:t>
                      </a:r>
                      <a:r>
                        <a:rPr lang="es-ES_tradnl" sz="1100" dirty="0" smtClean="0">
                          <a:effectLst/>
                          <a:latin typeface="Times New Roman" pitchFamily="18" charset="0"/>
                          <a:cs typeface="Times New Roman" pitchFamily="18" charset="0"/>
                        </a:rPr>
                        <a:t>µs</a:t>
                      </a:r>
                      <a:endParaRPr lang="es-MX" sz="1100" dirty="0" smtClean="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32" name="31 Rectángulo"/>
          <p:cNvSpPr/>
          <p:nvPr/>
        </p:nvSpPr>
        <p:spPr>
          <a:xfrm>
            <a:off x="8113951" y="3730401"/>
            <a:ext cx="2620846" cy="276999"/>
          </a:xfrm>
          <a:prstGeom prst="rect">
            <a:avLst/>
          </a:prstGeom>
        </p:spPr>
        <p:txBody>
          <a:bodyPr wrap="none">
            <a:spAutoFit/>
          </a:bodyPr>
          <a:lstStyle/>
          <a:p>
            <a:r>
              <a:rPr lang="es-MX" sz="1200" b="1" dirty="0" err="1" smtClean="0">
                <a:latin typeface="+mj-lt"/>
                <a:cs typeface="Times New Roman" pitchFamily="18" charset="0"/>
              </a:rPr>
              <a:t>Table</a:t>
            </a:r>
            <a:r>
              <a:rPr lang="es-MX" sz="1200" b="1" dirty="0" smtClean="0">
                <a:latin typeface="+mj-lt"/>
                <a:cs typeface="Times New Roman" pitchFamily="18" charset="0"/>
              </a:rPr>
              <a:t> 2. </a:t>
            </a:r>
            <a:r>
              <a:rPr lang="en-US" sz="1200" dirty="0">
                <a:latin typeface="+mj-lt"/>
                <a:cs typeface="Times New Roman" pitchFamily="18" charset="0"/>
              </a:rPr>
              <a:t>MicroSD memory write </a:t>
            </a:r>
            <a:r>
              <a:rPr lang="en-US" sz="1200" dirty="0" smtClean="0">
                <a:latin typeface="+mj-lt"/>
                <a:cs typeface="Times New Roman" pitchFamily="18" charset="0"/>
              </a:rPr>
              <a:t>latency.</a:t>
            </a:r>
            <a:endParaRPr lang="es-MX" sz="1200" dirty="0">
              <a:latin typeface="+mj-lt"/>
              <a:cs typeface="Times New Roman" pitchFamily="18" charset="0"/>
            </a:endParaRPr>
          </a:p>
        </p:txBody>
      </p:sp>
    </p:spTree>
    <p:extLst>
      <p:ext uri="{BB962C8B-B14F-4D97-AF65-F5344CB8AC3E}">
        <p14:creationId xmlns:p14="http://schemas.microsoft.com/office/powerpoint/2010/main" val="2703572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53"/>
          <p:cNvSpPr/>
          <p:nvPr/>
        </p:nvSpPr>
        <p:spPr>
          <a:xfrm>
            <a:off x="289105" y="1143522"/>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latin typeface="+mj-lt"/>
            </a:endParaRPr>
          </a:p>
        </p:txBody>
      </p:sp>
      <p:sp>
        <p:nvSpPr>
          <p:cNvPr id="5" name="1 Título"/>
          <p:cNvSpPr txBox="1">
            <a:spLocks/>
          </p:cNvSpPr>
          <p:nvPr/>
        </p:nvSpPr>
        <p:spPr>
          <a:xfrm>
            <a:off x="785890" y="227979"/>
            <a:ext cx="10369152" cy="58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BUFFER OVERRUN PROBLEM </a:t>
            </a:r>
            <a:r>
              <a:rPr lang="es-MX" sz="2400" b="1" dirty="0" smtClean="0">
                <a:cs typeface="Times New Roman" pitchFamily="18" charset="0"/>
              </a:rPr>
              <a:t>CORRECTION</a:t>
            </a:r>
          </a:p>
          <a:p>
            <a:endParaRPr lang="es-MX" sz="2400" dirty="0">
              <a:latin typeface="Goudy Old Style" panose="02020502050305020303" pitchFamily="18" charset="0"/>
              <a:cs typeface="Times New Roman" pitchFamily="18" charset="0"/>
            </a:endParaRPr>
          </a:p>
        </p:txBody>
      </p:sp>
      <p:sp>
        <p:nvSpPr>
          <p:cNvPr id="10" name="Marcador de número de diapositiva 9"/>
          <p:cNvSpPr>
            <a:spLocks noGrp="1"/>
          </p:cNvSpPr>
          <p:nvPr>
            <p:ph type="sldNum" sz="quarter" idx="12"/>
          </p:nvPr>
        </p:nvSpPr>
        <p:spPr>
          <a:xfrm>
            <a:off x="8924455" y="6475856"/>
            <a:ext cx="2844800" cy="365125"/>
          </a:xfrm>
        </p:spPr>
        <p:txBody>
          <a:bodyPr/>
          <a:lstStyle/>
          <a:p>
            <a:fld id="{6113E31D-E2AB-40D1-8B51-AFA5AFEF393A}" type="slidenum">
              <a:rPr lang="en-US" smtClean="0"/>
              <a:t>19</a:t>
            </a:fld>
            <a:endParaRPr lang="en-US" dirty="0"/>
          </a:p>
        </p:txBody>
      </p:sp>
      <p:sp>
        <p:nvSpPr>
          <p:cNvPr id="12" name="TextBox 2">
            <a:extLst>
              <a:ext uri="{FF2B5EF4-FFF2-40B4-BE49-F238E27FC236}">
                <a16:creationId xmlns="" xmlns:a16="http://schemas.microsoft.com/office/drawing/2014/main" id="{EC3271F4-3AF3-4B4C-A347-FC3FC0D36129}"/>
              </a:ext>
            </a:extLst>
          </p:cNvPr>
          <p:cNvSpPr txBox="1"/>
          <p:nvPr/>
        </p:nvSpPr>
        <p:spPr>
          <a:xfrm>
            <a:off x="6167255" y="2132688"/>
            <a:ext cx="5385036" cy="1708160"/>
          </a:xfrm>
          <a:prstGeom prst="rect">
            <a:avLst/>
          </a:prstGeom>
          <a:solidFill>
            <a:schemeClr val="bg1"/>
          </a:solidFill>
        </p:spPr>
        <p:txBody>
          <a:bodyPr wrap="square" rtlCol="0">
            <a:spAutoFit/>
          </a:bodyPr>
          <a:lstStyle/>
          <a:p>
            <a:pPr marL="171450" indent="-171450" algn="just">
              <a:spcAft>
                <a:spcPts val="1800"/>
              </a:spcAft>
              <a:buFont typeface="Arial" pitchFamily="34" charset="0"/>
              <a:buChar char="•"/>
            </a:pPr>
            <a:r>
              <a:rPr lang="en-US" sz="1200" dirty="0">
                <a:latin typeface="+mj-lt"/>
                <a:cs typeface="Times New Roman" pitchFamily="18" charset="0"/>
              </a:rPr>
              <a:t>Long-term ECG records were recorded using double write </a:t>
            </a:r>
            <a:r>
              <a:rPr lang="en-US" sz="1200" dirty="0" smtClean="0">
                <a:latin typeface="+mj-lt"/>
                <a:cs typeface="Times New Roman" pitchFamily="18" charset="0"/>
              </a:rPr>
              <a:t>buffer (1,2,12, and 24 hours at </a:t>
            </a:r>
            <a:r>
              <a:rPr lang="en-US" sz="1200" dirty="0" smtClean="0">
                <a:cs typeface="Times New Roman" pitchFamily="18" charset="0"/>
              </a:rPr>
              <a:t>500Hz</a:t>
            </a:r>
            <a:r>
              <a:rPr lang="en-US" sz="1200" dirty="0" smtClean="0">
                <a:latin typeface="+mj-lt"/>
                <a:cs typeface="Times New Roman" pitchFamily="18" charset="0"/>
              </a:rPr>
              <a:t>). </a:t>
            </a:r>
          </a:p>
          <a:p>
            <a:pPr marL="171450" indent="-171450" algn="just">
              <a:spcAft>
                <a:spcPts val="1800"/>
              </a:spcAft>
              <a:buFont typeface="Arial" pitchFamily="34" charset="0"/>
              <a:buChar char="•"/>
            </a:pPr>
            <a:r>
              <a:rPr lang="en-US" sz="1200" dirty="0" smtClean="0">
                <a:latin typeface="+mj-lt"/>
                <a:cs typeface="Times New Roman" pitchFamily="18" charset="0"/>
              </a:rPr>
              <a:t>Low </a:t>
            </a:r>
            <a:r>
              <a:rPr lang="en-US" sz="1200" dirty="0">
                <a:latin typeface="+mj-lt"/>
                <a:cs typeface="Times New Roman" pitchFamily="18" charset="0"/>
              </a:rPr>
              <a:t>and high latency write memories were used. </a:t>
            </a:r>
            <a:endParaRPr lang="en-US" sz="1200" dirty="0" smtClean="0">
              <a:latin typeface="+mj-lt"/>
              <a:cs typeface="Times New Roman" pitchFamily="18" charset="0"/>
            </a:endParaRPr>
          </a:p>
          <a:p>
            <a:pPr marL="171450" indent="-171450" algn="just">
              <a:spcAft>
                <a:spcPts val="1800"/>
              </a:spcAft>
              <a:buFont typeface="Arial" pitchFamily="34" charset="0"/>
              <a:buChar char="•"/>
            </a:pPr>
            <a:r>
              <a:rPr lang="en-US" sz="1200" dirty="0" smtClean="0">
                <a:latin typeface="+mj-lt"/>
                <a:cs typeface="Times New Roman" pitchFamily="18" charset="0"/>
              </a:rPr>
              <a:t>Records </a:t>
            </a:r>
            <a:r>
              <a:rPr lang="en-US" sz="1200" dirty="0">
                <a:latin typeface="+mj-lt"/>
                <a:cs typeface="Times New Roman" pitchFamily="18" charset="0"/>
              </a:rPr>
              <a:t>were reviewed with automatic analysis methods</a:t>
            </a:r>
            <a:r>
              <a:rPr lang="en-US" sz="1200" dirty="0" smtClean="0">
                <a:latin typeface="+mj-lt"/>
                <a:cs typeface="Times New Roman" pitchFamily="18" charset="0"/>
              </a:rPr>
              <a:t>.</a:t>
            </a:r>
          </a:p>
          <a:p>
            <a:pPr marL="171450" indent="-171450" algn="just">
              <a:spcAft>
                <a:spcPts val="1800"/>
              </a:spcAft>
              <a:buFont typeface="Arial" pitchFamily="34" charset="0"/>
              <a:buChar char="•"/>
            </a:pPr>
            <a:r>
              <a:rPr lang="en-US" sz="1200" dirty="0" smtClean="0">
                <a:latin typeface="+mj-lt"/>
                <a:cs typeface="Times New Roman" pitchFamily="18" charset="0"/>
              </a:rPr>
              <a:t>The </a:t>
            </a:r>
            <a:r>
              <a:rPr lang="en-US" sz="1200" dirty="0">
                <a:latin typeface="+mj-lt"/>
                <a:cs typeface="Times New Roman" pitchFamily="18" charset="0"/>
              </a:rPr>
              <a:t>occurrence </a:t>
            </a:r>
            <a:r>
              <a:rPr lang="en-US" sz="1200" dirty="0" smtClean="0">
                <a:latin typeface="+mj-lt"/>
                <a:cs typeface="Times New Roman" pitchFamily="18" charset="0"/>
              </a:rPr>
              <a:t>of </a:t>
            </a:r>
            <a:r>
              <a:rPr lang="en-US" sz="1200" dirty="0">
                <a:latin typeface="+mj-lt"/>
                <a:cs typeface="Times New Roman" pitchFamily="18" charset="0"/>
              </a:rPr>
              <a:t>atypical </a:t>
            </a:r>
            <a:r>
              <a:rPr lang="en-US" sz="1200" dirty="0" smtClean="0">
                <a:latin typeface="+mj-lt"/>
                <a:cs typeface="Times New Roman" pitchFamily="18" charset="0"/>
              </a:rPr>
              <a:t>events </a:t>
            </a:r>
            <a:r>
              <a:rPr lang="en-US" sz="1200" dirty="0">
                <a:latin typeface="+mj-lt"/>
                <a:cs typeface="Times New Roman" pitchFamily="18" charset="0"/>
              </a:rPr>
              <a:t>in all records was eliminated.</a:t>
            </a:r>
            <a:endParaRPr lang="es-MX" sz="1200" dirty="0">
              <a:latin typeface="+mj-lt"/>
              <a:cs typeface="Times New Roman" pitchFamily="18" charset="0"/>
            </a:endParaRPr>
          </a:p>
        </p:txBody>
      </p:sp>
      <p:sp>
        <p:nvSpPr>
          <p:cNvPr id="16" name="1 Título"/>
          <p:cNvSpPr txBox="1">
            <a:spLocks/>
          </p:cNvSpPr>
          <p:nvPr/>
        </p:nvSpPr>
        <p:spPr>
          <a:xfrm>
            <a:off x="6772036" y="1681080"/>
            <a:ext cx="3659584" cy="58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latin typeface="Goudy Old Style" panose="02020502050305020303" pitchFamily="18" charset="0"/>
                <a:cs typeface="Times New Roman" pitchFamily="18" charset="0"/>
              </a:rPr>
              <a:t>Performance </a:t>
            </a:r>
            <a:r>
              <a:rPr lang="es-MX" sz="2400" b="1" dirty="0" err="1" smtClean="0">
                <a:latin typeface="Goudy Old Style" panose="02020502050305020303" pitchFamily="18" charset="0"/>
                <a:cs typeface="Times New Roman" pitchFamily="18" charset="0"/>
              </a:rPr>
              <a:t>tests</a:t>
            </a:r>
            <a:r>
              <a:rPr lang="es-MX" sz="2400" b="1" dirty="0" smtClean="0">
                <a:latin typeface="Goudy Old Style" panose="02020502050305020303" pitchFamily="18" charset="0"/>
                <a:cs typeface="Times New Roman" pitchFamily="18" charset="0"/>
              </a:rPr>
              <a:t>:</a:t>
            </a:r>
          </a:p>
          <a:p>
            <a:endParaRPr lang="es-MX" sz="2400" dirty="0">
              <a:latin typeface="Goudy Old Style" panose="02020502050305020303" pitchFamily="18" charset="0"/>
              <a:cs typeface="Times New Roman" pitchFamily="18" charset="0"/>
            </a:endParaRPr>
          </a:p>
        </p:txBody>
      </p:sp>
      <p:sp>
        <p:nvSpPr>
          <p:cNvPr id="17" name="1 Título"/>
          <p:cNvSpPr txBox="1">
            <a:spLocks/>
          </p:cNvSpPr>
          <p:nvPr/>
        </p:nvSpPr>
        <p:spPr>
          <a:xfrm>
            <a:off x="209019" y="488847"/>
            <a:ext cx="4467021" cy="58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err="1">
                <a:latin typeface="Goudy Old Style" panose="02020502050305020303" pitchFamily="18" charset="0"/>
                <a:cs typeface="Times New Roman" pitchFamily="18" charset="0"/>
              </a:rPr>
              <a:t>Solution</a:t>
            </a:r>
            <a:r>
              <a:rPr lang="es-MX" sz="2400" b="1" dirty="0">
                <a:latin typeface="Goudy Old Style" panose="02020502050305020303" pitchFamily="18" charset="0"/>
                <a:cs typeface="Times New Roman" pitchFamily="18" charset="0"/>
              </a:rPr>
              <a:t> </a:t>
            </a:r>
            <a:r>
              <a:rPr lang="es-MX" sz="2400" b="1" dirty="0" err="1" smtClean="0">
                <a:latin typeface="Goudy Old Style" panose="02020502050305020303" pitchFamily="18" charset="0"/>
                <a:cs typeface="Times New Roman" pitchFamily="18" charset="0"/>
              </a:rPr>
              <a:t>implemented</a:t>
            </a:r>
            <a:r>
              <a:rPr lang="es-MX" sz="2400" b="1" dirty="0" smtClean="0">
                <a:latin typeface="Goudy Old Style" panose="02020502050305020303" pitchFamily="18" charset="0"/>
                <a:cs typeface="Times New Roman" pitchFamily="18" charset="0"/>
              </a:rPr>
              <a:t>:</a:t>
            </a:r>
            <a:endParaRPr lang="es-MX" sz="2400" dirty="0">
              <a:latin typeface="Goudy Old Style" panose="02020502050305020303" pitchFamily="18" charset="0"/>
              <a:cs typeface="Times New Roman" pitchFamily="18" charset="0"/>
            </a:endParaRPr>
          </a:p>
        </p:txBody>
      </p:sp>
      <p:sp>
        <p:nvSpPr>
          <p:cNvPr id="18" name="TextBox 2">
            <a:extLst>
              <a:ext uri="{FF2B5EF4-FFF2-40B4-BE49-F238E27FC236}">
                <a16:creationId xmlns="" xmlns:a16="http://schemas.microsoft.com/office/drawing/2014/main" id="{EC3271F4-3AF3-4B4C-A347-FC3FC0D36129}"/>
              </a:ext>
            </a:extLst>
          </p:cNvPr>
          <p:cNvSpPr txBox="1"/>
          <p:nvPr/>
        </p:nvSpPr>
        <p:spPr>
          <a:xfrm>
            <a:off x="426719" y="1056557"/>
            <a:ext cx="5383772" cy="276999"/>
          </a:xfrm>
          <a:prstGeom prst="rect">
            <a:avLst/>
          </a:prstGeom>
          <a:solidFill>
            <a:schemeClr val="bg1"/>
          </a:solidFill>
        </p:spPr>
        <p:txBody>
          <a:bodyPr wrap="square" rtlCol="0">
            <a:spAutoFit/>
          </a:bodyPr>
          <a:lstStyle/>
          <a:p>
            <a:pPr marL="285750" indent="-285750" algn="just">
              <a:spcAft>
                <a:spcPts val="600"/>
              </a:spcAft>
              <a:buFont typeface="Arial" pitchFamily="34" charset="0"/>
              <a:buChar char="•"/>
            </a:pPr>
            <a:r>
              <a:rPr lang="en-US" sz="1200" dirty="0" smtClean="0">
                <a:latin typeface="+mj-lt"/>
                <a:cs typeface="Times New Roman" pitchFamily="18" charset="0"/>
              </a:rPr>
              <a:t>Double buffer </a:t>
            </a:r>
            <a:r>
              <a:rPr lang="en-US" sz="1200" dirty="0">
                <a:latin typeface="+mj-lt"/>
                <a:cs typeface="Times New Roman" pitchFamily="18" charset="0"/>
              </a:rPr>
              <a:t>implementation using </a:t>
            </a:r>
            <a:r>
              <a:rPr lang="en-US" sz="1200" dirty="0" smtClean="0">
                <a:latin typeface="+mj-lt"/>
                <a:cs typeface="Times New Roman" pitchFamily="18" charset="0"/>
              </a:rPr>
              <a:t>available RAM </a:t>
            </a:r>
            <a:r>
              <a:rPr lang="en-US" sz="1200" dirty="0">
                <a:latin typeface="+mj-lt"/>
                <a:cs typeface="Times New Roman" pitchFamily="18" charset="0"/>
              </a:rPr>
              <a:t>memory to avoid data loss.</a:t>
            </a:r>
            <a:endParaRPr lang="es-MX" sz="1400" dirty="0">
              <a:latin typeface="+mj-lt"/>
              <a:cs typeface="Times New Roman" pitchFamily="18" charset="0"/>
            </a:endParaRPr>
          </a:p>
        </p:txBody>
      </p:sp>
      <p:sp>
        <p:nvSpPr>
          <p:cNvPr id="19" name="18 Rectángulo">
            <a:extLst>
              <a:ext uri="{FF2B5EF4-FFF2-40B4-BE49-F238E27FC236}">
                <a16:creationId xmlns="" xmlns:a16="http://schemas.microsoft.com/office/drawing/2014/main" id="{97FCBB13-C9C0-4711-83E6-15EA7D47C554}"/>
              </a:ext>
            </a:extLst>
          </p:cNvPr>
          <p:cNvSpPr/>
          <p:nvPr/>
        </p:nvSpPr>
        <p:spPr>
          <a:xfrm>
            <a:off x="937217" y="4213735"/>
            <a:ext cx="4178461" cy="246221"/>
          </a:xfrm>
          <a:prstGeom prst="rect">
            <a:avLst/>
          </a:prstGeom>
        </p:spPr>
        <p:txBody>
          <a:bodyPr wrap="square">
            <a:spAutoFit/>
          </a:bodyPr>
          <a:lstStyle/>
          <a:p>
            <a:pPr algn="ctr"/>
            <a:r>
              <a:rPr lang="es-MX" sz="1000" b="1" dirty="0" smtClean="0">
                <a:latin typeface="+mj-lt"/>
                <a:cs typeface="Times New Roman" pitchFamily="18" charset="0"/>
              </a:rPr>
              <a:t>Figure 20.</a:t>
            </a:r>
            <a:r>
              <a:rPr lang="es-MX" sz="1000" dirty="0" smtClean="0">
                <a:latin typeface="+mj-lt"/>
                <a:cs typeface="Times New Roman" pitchFamily="18" charset="0"/>
              </a:rPr>
              <a:t> </a:t>
            </a:r>
            <a:r>
              <a:rPr lang="en-US" sz="1000" dirty="0" smtClean="0">
                <a:latin typeface="+mj-lt"/>
                <a:cs typeface="Times New Roman" pitchFamily="18" charset="0"/>
              </a:rPr>
              <a:t> Two buffers operation  </a:t>
            </a:r>
            <a:r>
              <a:rPr lang="en-US" sz="1000" dirty="0">
                <a:latin typeface="+mj-lt"/>
                <a:cs typeface="Times New Roman" pitchFamily="18" charset="0"/>
              </a:rPr>
              <a:t>for writing data in SD </a:t>
            </a:r>
            <a:r>
              <a:rPr lang="en-US" sz="1000" dirty="0" smtClean="0">
                <a:latin typeface="+mj-lt"/>
                <a:cs typeface="Times New Roman" pitchFamily="18" charset="0"/>
              </a:rPr>
              <a:t>memory</a:t>
            </a:r>
            <a:r>
              <a:rPr lang="es-MX" sz="1000" dirty="0" smtClean="0">
                <a:latin typeface="+mj-lt"/>
                <a:cs typeface="Times New Roman" pitchFamily="18" charset="0"/>
              </a:rPr>
              <a:t>.</a:t>
            </a:r>
            <a:endParaRPr lang="es-MX" sz="1000" dirty="0">
              <a:latin typeface="+mj-lt"/>
              <a:cs typeface="Times New Roman" pitchFamily="18" charset="0"/>
            </a:endParaRPr>
          </a:p>
        </p:txBody>
      </p:sp>
      <p:sp>
        <p:nvSpPr>
          <p:cNvPr id="3" name="2 Flecha derecha"/>
          <p:cNvSpPr/>
          <p:nvPr/>
        </p:nvSpPr>
        <p:spPr>
          <a:xfrm>
            <a:off x="5234962" y="2696891"/>
            <a:ext cx="494427" cy="28987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1" name="20 Conector recto"/>
          <p:cNvCxnSpPr/>
          <p:nvPr/>
        </p:nvCxnSpPr>
        <p:spPr>
          <a:xfrm>
            <a:off x="544813" y="338563"/>
            <a:ext cx="2796903" cy="381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8695113" y="379824"/>
            <a:ext cx="3390207"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35" y="1334004"/>
            <a:ext cx="3472861" cy="290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24 Grupo"/>
          <p:cNvGrpSpPr/>
          <p:nvPr/>
        </p:nvGrpSpPr>
        <p:grpSpPr>
          <a:xfrm>
            <a:off x="482446" y="4550492"/>
            <a:ext cx="11383473" cy="1748686"/>
            <a:chOff x="618027" y="4212794"/>
            <a:chExt cx="11383473" cy="1748686"/>
          </a:xfrm>
        </p:grpSpPr>
        <p:sp>
          <p:nvSpPr>
            <p:cNvPr id="26" name="TextBox 2">
              <a:extLst>
                <a:ext uri="{FF2B5EF4-FFF2-40B4-BE49-F238E27FC236}">
                  <a16:creationId xmlns="" xmlns:a16="http://schemas.microsoft.com/office/drawing/2014/main" id="{EC3271F4-3AF3-4B4C-A347-FC3FC0D36129}"/>
                </a:ext>
              </a:extLst>
            </p:cNvPr>
            <p:cNvSpPr txBox="1"/>
            <p:nvPr/>
          </p:nvSpPr>
          <p:spPr>
            <a:xfrm>
              <a:off x="929640" y="4212794"/>
              <a:ext cx="11023011" cy="523220"/>
            </a:xfrm>
            <a:prstGeom prst="rect">
              <a:avLst/>
            </a:prstGeom>
            <a:solidFill>
              <a:schemeClr val="bg1"/>
            </a:solidFill>
          </p:spPr>
          <p:txBody>
            <a:bodyPr wrap="square" rtlCol="0">
              <a:spAutoFit/>
            </a:bodyPr>
            <a:lstStyle/>
            <a:p>
              <a:pPr algn="just"/>
              <a:r>
                <a:rPr lang="en-US" sz="1400" dirty="0" smtClean="0">
                  <a:latin typeface="+mj-lt"/>
                  <a:cs typeface="Times New Roman" pitchFamily="18" charset="0"/>
                </a:rPr>
                <a:t>Visual inspection of a record takes a long time and is tedious, automatic analysis alternatives were evaluated to detect these atypical events by introducing a control ECG signal with known atypical events.</a:t>
              </a:r>
            </a:p>
          </p:txBody>
        </p:sp>
        <p:sp>
          <p:nvSpPr>
            <p:cNvPr id="27" name="26 Rectángulo"/>
            <p:cNvSpPr/>
            <p:nvPr/>
          </p:nvSpPr>
          <p:spPr>
            <a:xfrm>
              <a:off x="631385" y="4339914"/>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8" name="27 Rectángulo"/>
            <p:cNvSpPr/>
            <p:nvPr/>
          </p:nvSpPr>
          <p:spPr>
            <a:xfrm>
              <a:off x="618027" y="5032912"/>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9" name="TextBox 2">
              <a:extLst>
                <a:ext uri="{FF2B5EF4-FFF2-40B4-BE49-F238E27FC236}">
                  <a16:creationId xmlns="" xmlns:a16="http://schemas.microsoft.com/office/drawing/2014/main" id="{EC3271F4-3AF3-4B4C-A347-FC3FC0D36129}"/>
                </a:ext>
              </a:extLst>
            </p:cNvPr>
            <p:cNvSpPr txBox="1"/>
            <p:nvPr/>
          </p:nvSpPr>
          <p:spPr>
            <a:xfrm>
              <a:off x="929640" y="4904436"/>
              <a:ext cx="11023011" cy="523220"/>
            </a:xfrm>
            <a:prstGeom prst="rect">
              <a:avLst/>
            </a:prstGeom>
            <a:solidFill>
              <a:schemeClr val="bg1"/>
            </a:solidFill>
          </p:spPr>
          <p:txBody>
            <a:bodyPr wrap="square" rtlCol="0">
              <a:spAutoFit/>
            </a:bodyPr>
            <a:lstStyle/>
            <a:p>
              <a:pPr algn="just"/>
              <a:r>
                <a:rPr lang="en-US" sz="1400" dirty="0" smtClean="0">
                  <a:latin typeface="+mj-lt"/>
                  <a:cs typeface="Times New Roman" pitchFamily="18" charset="0"/>
                </a:rPr>
                <a:t>Five software / Algorithms were evaluated to determine which could help detect our atypical events accurately. The options were: </a:t>
              </a:r>
              <a:r>
                <a:rPr lang="en-US" sz="1400" dirty="0" err="1" smtClean="0">
                  <a:latin typeface="+mj-lt"/>
                  <a:cs typeface="Times New Roman" pitchFamily="18" charset="0"/>
                </a:rPr>
                <a:t>BioSigKit</a:t>
              </a:r>
              <a:r>
                <a:rPr lang="en-US" sz="1400" dirty="0" smtClean="0">
                  <a:latin typeface="+mj-lt"/>
                  <a:cs typeface="Times New Roman" pitchFamily="18" charset="0"/>
                </a:rPr>
                <a:t>, Pan Tompkins Algorithm, </a:t>
              </a:r>
              <a:r>
                <a:rPr lang="en-US" sz="1400" dirty="0" err="1" smtClean="0">
                  <a:latin typeface="+mj-lt"/>
                  <a:cs typeface="Times New Roman" pitchFamily="18" charset="0"/>
                </a:rPr>
                <a:t>nQRS</a:t>
              </a:r>
              <a:r>
                <a:rPr lang="en-US" sz="1400" dirty="0" smtClean="0">
                  <a:latin typeface="+mj-lt"/>
                  <a:cs typeface="Times New Roman" pitchFamily="18" charset="0"/>
                </a:rPr>
                <a:t> detector, simple QRS for MATLAB, and Biomedical Workbench of LabVIEW.</a:t>
              </a:r>
            </a:p>
          </p:txBody>
        </p:sp>
        <p:sp>
          <p:nvSpPr>
            <p:cNvPr id="30" name="29 Rectángulo"/>
            <p:cNvSpPr/>
            <p:nvPr/>
          </p:nvSpPr>
          <p:spPr>
            <a:xfrm>
              <a:off x="618027" y="5708532"/>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1" name="TextBox 2">
              <a:extLst>
                <a:ext uri="{FF2B5EF4-FFF2-40B4-BE49-F238E27FC236}">
                  <a16:creationId xmlns="" xmlns:a16="http://schemas.microsoft.com/office/drawing/2014/main" id="{EC3271F4-3AF3-4B4C-A347-FC3FC0D36129}"/>
                </a:ext>
              </a:extLst>
            </p:cNvPr>
            <p:cNvSpPr txBox="1"/>
            <p:nvPr/>
          </p:nvSpPr>
          <p:spPr>
            <a:xfrm>
              <a:off x="978489" y="5653703"/>
              <a:ext cx="11023011" cy="307777"/>
            </a:xfrm>
            <a:prstGeom prst="rect">
              <a:avLst/>
            </a:prstGeom>
            <a:solidFill>
              <a:schemeClr val="bg1"/>
            </a:solidFill>
          </p:spPr>
          <p:txBody>
            <a:bodyPr wrap="square" rtlCol="0">
              <a:spAutoFit/>
            </a:bodyPr>
            <a:lstStyle/>
            <a:p>
              <a:pPr algn="just"/>
              <a:r>
                <a:rPr lang="en-US" sz="1400" dirty="0" smtClean="0">
                  <a:latin typeface="+mj-lt"/>
                  <a:cs typeface="Times New Roman" pitchFamily="18" charset="0"/>
                </a:rPr>
                <a:t>The two options that had no errors when counting atypical events were: </a:t>
              </a:r>
              <a:r>
                <a:rPr lang="en-US" sz="1400" b="1" dirty="0" smtClean="0">
                  <a:latin typeface="+mj-lt"/>
                  <a:cs typeface="Times New Roman" pitchFamily="18" charset="0"/>
                </a:rPr>
                <a:t>1) Pan </a:t>
              </a:r>
              <a:r>
                <a:rPr lang="en-US" sz="1400" b="1" dirty="0" err="1" smtClean="0">
                  <a:latin typeface="+mj-lt"/>
                  <a:cs typeface="Times New Roman" pitchFamily="18" charset="0"/>
                </a:rPr>
                <a:t>tompkins</a:t>
              </a:r>
              <a:r>
                <a:rPr lang="en-US" sz="1400" b="1" dirty="0" smtClean="0">
                  <a:latin typeface="+mj-lt"/>
                  <a:cs typeface="Times New Roman" pitchFamily="18" charset="0"/>
                </a:rPr>
                <a:t> Algorithm and  2)Biomedical Workbench.</a:t>
              </a:r>
            </a:p>
          </p:txBody>
        </p:sp>
      </p:grpSp>
    </p:spTree>
    <p:extLst>
      <p:ext uri="{BB962C8B-B14F-4D97-AF65-F5344CB8AC3E}">
        <p14:creationId xmlns:p14="http://schemas.microsoft.com/office/powerpoint/2010/main" val="319155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2"/>
          <p:cNvSpPr/>
          <p:nvPr/>
        </p:nvSpPr>
        <p:spPr>
          <a:xfrm>
            <a:off x="399218" y="1389406"/>
            <a:ext cx="11327642" cy="81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600">
              <a:latin typeface="+mj-lt"/>
            </a:endParaRPr>
          </a:p>
        </p:txBody>
      </p:sp>
      <p:sp>
        <p:nvSpPr>
          <p:cNvPr id="2" name="1 Título"/>
          <p:cNvSpPr>
            <a:spLocks noGrp="1"/>
          </p:cNvSpPr>
          <p:nvPr>
            <p:ph type="title"/>
          </p:nvPr>
        </p:nvSpPr>
        <p:spPr>
          <a:xfrm>
            <a:off x="4770512" y="-350310"/>
            <a:ext cx="6233160" cy="1143000"/>
          </a:xfrm>
        </p:spPr>
        <p:txBody>
          <a:bodyPr>
            <a:normAutofit/>
          </a:bodyPr>
          <a:lstStyle/>
          <a:p>
            <a:r>
              <a:rPr lang="es-MX" sz="3200" b="1" dirty="0" smtClean="0">
                <a:solidFill>
                  <a:schemeClr val="tx1"/>
                </a:solidFill>
                <a:effectLst>
                  <a:outerShdw blurRad="38100" dist="38100" dir="2700000" algn="tl">
                    <a:srgbClr val="000000">
                      <a:alpha val="43137"/>
                    </a:srgbClr>
                  </a:outerShdw>
                </a:effectLst>
                <a:latin typeface="Cambria" panose="02040503050406030204" pitchFamily="18" charset="0"/>
              </a:rPr>
              <a:t>CONTENTS</a:t>
            </a:r>
            <a:endParaRPr lang="es-ES" sz="3200" b="1" dirty="0">
              <a:solidFill>
                <a:schemeClr val="tx1"/>
              </a:solidFill>
              <a:effectLst>
                <a:outerShdw blurRad="38100" dist="38100" dir="2700000" algn="tl">
                  <a:srgbClr val="000000">
                    <a:alpha val="43137"/>
                  </a:srgbClr>
                </a:outerShdw>
              </a:effectLst>
              <a:latin typeface="Cambria" panose="02040503050406030204" pitchFamily="18" charset="0"/>
            </a:endParaRPr>
          </a:p>
        </p:txBody>
      </p:sp>
      <p:sp>
        <p:nvSpPr>
          <p:cNvPr id="3" name="2 Marcador de contenido"/>
          <p:cNvSpPr>
            <a:spLocks noGrp="1"/>
          </p:cNvSpPr>
          <p:nvPr>
            <p:ph idx="1"/>
          </p:nvPr>
        </p:nvSpPr>
        <p:spPr>
          <a:xfrm>
            <a:off x="1891355" y="1474814"/>
            <a:ext cx="9723120" cy="4525963"/>
          </a:xfrm>
        </p:spPr>
        <p:txBody>
          <a:bodyPr>
            <a:normAutofit/>
          </a:bodyPr>
          <a:lstStyle/>
          <a:p>
            <a:r>
              <a:rPr lang="es-MX" sz="2800" dirty="0" err="1" smtClean="0">
                <a:latin typeface="Cambria" panose="02040503050406030204" pitchFamily="18" charset="0"/>
              </a:rPr>
              <a:t>Problem</a:t>
            </a:r>
            <a:r>
              <a:rPr lang="es-MX" sz="2800" dirty="0" smtClean="0">
                <a:latin typeface="Cambria" panose="02040503050406030204" pitchFamily="18" charset="0"/>
              </a:rPr>
              <a:t> </a:t>
            </a:r>
            <a:r>
              <a:rPr lang="es-MX" sz="2800" dirty="0" err="1" smtClean="0">
                <a:latin typeface="Cambria" panose="02040503050406030204" pitchFamily="18" charset="0"/>
              </a:rPr>
              <a:t>Statement</a:t>
            </a:r>
            <a:endParaRPr lang="es-MX" sz="2800" dirty="0" smtClean="0">
              <a:latin typeface="Cambria" panose="02040503050406030204" pitchFamily="18" charset="0"/>
            </a:endParaRPr>
          </a:p>
          <a:p>
            <a:r>
              <a:rPr lang="es-MX" sz="2800" dirty="0" err="1">
                <a:latin typeface="Cambria" panose="02040503050406030204" pitchFamily="18" charset="0"/>
              </a:rPr>
              <a:t>B</a:t>
            </a:r>
            <a:r>
              <a:rPr lang="es-MX" sz="2800" dirty="0" err="1" smtClean="0">
                <a:latin typeface="Cambria" panose="02040503050406030204" pitchFamily="18" charset="0"/>
              </a:rPr>
              <a:t>ackground</a:t>
            </a:r>
            <a:endParaRPr lang="es-MX" sz="2800" dirty="0">
              <a:latin typeface="Cambria" panose="02040503050406030204" pitchFamily="18" charset="0"/>
            </a:endParaRPr>
          </a:p>
          <a:p>
            <a:r>
              <a:rPr lang="en-US" sz="2800" dirty="0" smtClean="0">
                <a:latin typeface="Cambria" panose="02040503050406030204" pitchFamily="18" charset="0"/>
              </a:rPr>
              <a:t>General and Specifics </a:t>
            </a:r>
            <a:r>
              <a:rPr lang="en-US" sz="2800" dirty="0" err="1" smtClean="0">
                <a:latin typeface="Cambria" panose="02040503050406030204" pitchFamily="18" charset="0"/>
              </a:rPr>
              <a:t>Objetives</a:t>
            </a:r>
            <a:endParaRPr lang="es-MX" sz="2800" dirty="0" smtClean="0">
              <a:latin typeface="Cambria" panose="02040503050406030204" pitchFamily="18" charset="0"/>
            </a:endParaRPr>
          </a:p>
          <a:p>
            <a:r>
              <a:rPr lang="es-MX" sz="2800" dirty="0" err="1" smtClean="0"/>
              <a:t>Materials</a:t>
            </a:r>
            <a:r>
              <a:rPr lang="es-MX" sz="2800" dirty="0" smtClean="0"/>
              <a:t> and </a:t>
            </a:r>
            <a:r>
              <a:rPr lang="es-MX" sz="2800" dirty="0" err="1" smtClean="0"/>
              <a:t>Methods</a:t>
            </a:r>
            <a:endParaRPr lang="es-MX" sz="2800" dirty="0" smtClean="0"/>
          </a:p>
          <a:p>
            <a:r>
              <a:rPr lang="es-MX" sz="2800" dirty="0" err="1"/>
              <a:t>Results</a:t>
            </a:r>
            <a:r>
              <a:rPr lang="es-MX" sz="2800" dirty="0"/>
              <a:t> and </a:t>
            </a:r>
            <a:r>
              <a:rPr lang="es-MX" sz="2800" dirty="0" err="1"/>
              <a:t>Discussion</a:t>
            </a:r>
            <a:endParaRPr lang="es-MX" sz="2800" dirty="0"/>
          </a:p>
          <a:p>
            <a:r>
              <a:rPr lang="es-MX" sz="2800" dirty="0" err="1"/>
              <a:t>Conclusions</a:t>
            </a:r>
            <a:endParaRPr lang="es-MX" sz="2800" dirty="0"/>
          </a:p>
          <a:p>
            <a:r>
              <a:rPr lang="es-MX" sz="2800" dirty="0"/>
              <a:t/>
            </a:r>
            <a:br>
              <a:rPr lang="es-MX" sz="2800" dirty="0"/>
            </a:br>
            <a:endParaRPr lang="es-MX" sz="2800" dirty="0" smtClean="0">
              <a:latin typeface="Cambria" panose="02040503050406030204" pitchFamily="18"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sp>
        <p:nvSpPr>
          <p:cNvPr id="7" name="6 Rectángulo"/>
          <p:cNvSpPr/>
          <p:nvPr/>
        </p:nvSpPr>
        <p:spPr>
          <a:xfrm>
            <a:off x="1361768" y="1556792"/>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8" name="7 Rectángulo"/>
          <p:cNvSpPr/>
          <p:nvPr/>
        </p:nvSpPr>
        <p:spPr>
          <a:xfrm>
            <a:off x="1361768" y="2202200"/>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9" name="8 Rectángulo"/>
          <p:cNvSpPr/>
          <p:nvPr/>
        </p:nvSpPr>
        <p:spPr>
          <a:xfrm>
            <a:off x="1361768" y="2747784"/>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0" name="9 Rectángulo"/>
          <p:cNvSpPr/>
          <p:nvPr/>
        </p:nvSpPr>
        <p:spPr>
          <a:xfrm>
            <a:off x="1361768" y="3282320"/>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1" name="10 Rectángulo"/>
          <p:cNvSpPr/>
          <p:nvPr/>
        </p:nvSpPr>
        <p:spPr>
          <a:xfrm>
            <a:off x="1361768" y="3862576"/>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2" name="11 Rectángulo"/>
          <p:cNvSpPr/>
          <p:nvPr/>
        </p:nvSpPr>
        <p:spPr>
          <a:xfrm>
            <a:off x="1361768" y="4442832"/>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cxnSp>
        <p:nvCxnSpPr>
          <p:cNvPr id="14" name="13 Conector recto"/>
          <p:cNvCxnSpPr/>
          <p:nvPr/>
        </p:nvCxnSpPr>
        <p:spPr>
          <a:xfrm>
            <a:off x="983432" y="6309320"/>
            <a:ext cx="10489165"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ángulo 2"/>
          <p:cNvSpPr/>
          <p:nvPr/>
        </p:nvSpPr>
        <p:spPr>
          <a:xfrm>
            <a:off x="432179" y="5517918"/>
            <a:ext cx="11327642" cy="81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600">
              <a:latin typeface="+mj-lt"/>
            </a:endParaRPr>
          </a:p>
        </p:txBody>
      </p:sp>
      <p:cxnSp>
        <p:nvCxnSpPr>
          <p:cNvPr id="19" name="18 Conector recto"/>
          <p:cNvCxnSpPr/>
          <p:nvPr/>
        </p:nvCxnSpPr>
        <p:spPr>
          <a:xfrm>
            <a:off x="1601795" y="516984"/>
            <a:ext cx="3061645"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6954691" y="577944"/>
            <a:ext cx="3454229"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563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53"/>
          <p:cNvSpPr/>
          <p:nvPr/>
        </p:nvSpPr>
        <p:spPr>
          <a:xfrm>
            <a:off x="56552" y="1091500"/>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latin typeface="+mj-lt"/>
            </a:endParaRPr>
          </a:p>
        </p:txBody>
      </p:sp>
      <p:sp>
        <p:nvSpPr>
          <p:cNvPr id="2" name="1 Título"/>
          <p:cNvSpPr>
            <a:spLocks noGrp="1"/>
          </p:cNvSpPr>
          <p:nvPr>
            <p:ph type="title"/>
          </p:nvPr>
        </p:nvSpPr>
        <p:spPr>
          <a:xfrm>
            <a:off x="4223792" y="-171400"/>
            <a:ext cx="6781800" cy="582960"/>
          </a:xfrm>
        </p:spPr>
        <p:txBody>
          <a:bodyPr>
            <a:normAutofit/>
          </a:bodyPr>
          <a:lstStyle/>
          <a:p>
            <a:r>
              <a:rPr lang="es-MX" sz="2400" b="1" dirty="0">
                <a:solidFill>
                  <a:schemeClr val="bg1"/>
                </a:solidFill>
                <a:latin typeface="Calibri" pitchFamily="34" charset="0"/>
                <a:cs typeface="Calibri" pitchFamily="34" charset="0"/>
              </a:rPr>
              <a:t>Metodología del proyecto</a:t>
            </a:r>
          </a:p>
        </p:txBody>
      </p:sp>
      <p:sp>
        <p:nvSpPr>
          <p:cNvPr id="7" name="Marcador de número de diapositiva 6"/>
          <p:cNvSpPr>
            <a:spLocks noGrp="1"/>
          </p:cNvSpPr>
          <p:nvPr>
            <p:ph type="sldNum" sz="quarter" idx="12"/>
          </p:nvPr>
        </p:nvSpPr>
        <p:spPr/>
        <p:txBody>
          <a:bodyPr/>
          <a:lstStyle/>
          <a:p>
            <a:fld id="{6113E31D-E2AB-40D1-8B51-AFA5AFEF393A}" type="slidenum">
              <a:rPr lang="en-US" smtClean="0"/>
              <a:t>20</a:t>
            </a:fld>
            <a:endParaRPr lang="en-US" dirty="0"/>
          </a:p>
        </p:txBody>
      </p:sp>
      <p:cxnSp>
        <p:nvCxnSpPr>
          <p:cNvPr id="6" name="5 Conector recto"/>
          <p:cNvCxnSpPr/>
          <p:nvPr/>
        </p:nvCxnSpPr>
        <p:spPr>
          <a:xfrm>
            <a:off x="228809" y="516984"/>
            <a:ext cx="4911518"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6891251" y="532224"/>
            <a:ext cx="5133109"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098762" y="255374"/>
            <a:ext cx="2927641"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Goudy Old Style" panose="02020502050305020303" pitchFamily="18" charset="0"/>
                <a:cs typeface="Times New Roman" pitchFamily="18" charset="0"/>
              </a:rPr>
              <a:t>RESULTS</a:t>
            </a:r>
            <a:endParaRPr lang="es-MX" sz="3200" b="1" dirty="0">
              <a:effectLst>
                <a:outerShdw blurRad="38100" dist="38100" dir="2700000" algn="tl">
                  <a:srgbClr val="000000">
                    <a:alpha val="43137"/>
                  </a:srgbClr>
                </a:outerShdw>
              </a:effectLst>
              <a:latin typeface="Goudy Old Style" panose="02020502050305020303" pitchFamily="18" charset="0"/>
              <a:cs typeface="Calibri" pitchFamily="34" charset="0"/>
            </a:endParaRPr>
          </a:p>
        </p:txBody>
      </p:sp>
      <p:graphicFrame>
        <p:nvGraphicFramePr>
          <p:cNvPr id="15" name="14 Tabla"/>
          <p:cNvGraphicFramePr>
            <a:graphicFrameLocks noGrp="1"/>
          </p:cNvGraphicFramePr>
          <p:nvPr/>
        </p:nvGraphicFramePr>
        <p:xfrm>
          <a:off x="3580765" y="3789045"/>
          <a:ext cx="5090795" cy="137160"/>
        </p:xfrm>
        <a:graphic>
          <a:graphicData uri="http://schemas.openxmlformats.org/drawingml/2006/table">
            <a:tbl>
              <a:tblPr firstRow="1" firstCol="1" bandRow="1">
                <a:tableStyleId>{5C22544A-7EE6-4342-B048-85BDC9FD1C3A}</a:tableStyleId>
              </a:tblPr>
              <a:tblGrid>
                <a:gridCol w="5090795"/>
              </a:tblGrid>
              <a:tr h="0">
                <a:tc>
                  <a:txBody>
                    <a:bodyPr/>
                    <a:lstStyle/>
                    <a:p>
                      <a:pPr algn="ctr">
                        <a:spcAft>
                          <a:spcPts val="0"/>
                        </a:spcAft>
                      </a:pPr>
                      <a:endParaRPr lang="en-US" sz="900" dirty="0">
                        <a:solidFill>
                          <a:srgbClr val="000000"/>
                        </a:solidFill>
                        <a:effectLst/>
                        <a:latin typeface="Palatino Linotype"/>
                        <a:ea typeface="Times New Roman"/>
                        <a:cs typeface="Times New Roman"/>
                      </a:endParaRPr>
                    </a:p>
                  </a:txBody>
                  <a:tcPr marL="68580" marR="68580" marT="0" marB="0"/>
                </a:tc>
              </a:tr>
            </a:tbl>
          </a:graphicData>
        </a:graphic>
      </p:graphicFrame>
      <p:sp>
        <p:nvSpPr>
          <p:cNvPr id="17" name="Rectangle 2"/>
          <p:cNvSpPr>
            <a:spLocks noChangeArrowheads="1"/>
          </p:cNvSpPr>
          <p:nvPr/>
        </p:nvSpPr>
        <p:spPr bwMode="auto">
          <a:xfrm>
            <a:off x="659095" y="5334352"/>
            <a:ext cx="10834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1200" b="1" dirty="0"/>
              <a:t>Figure </a:t>
            </a:r>
            <a:r>
              <a:rPr lang="en-US" sz="1200" b="1" dirty="0" smtClean="0"/>
              <a:t>21.</a:t>
            </a:r>
            <a:r>
              <a:rPr lang="en-US" sz="1200" dirty="0" smtClean="0"/>
              <a:t> </a:t>
            </a:r>
            <a:r>
              <a:rPr lang="en-US" sz="1200" dirty="0"/>
              <a:t>A) ECG signal transmitted by serial cable (breadboard prototype), B) ECG signal transmitted by serial cable (custom PCB), C) ECG record on </a:t>
            </a:r>
            <a:r>
              <a:rPr lang="en-US" sz="1200" dirty="0" err="1"/>
              <a:t>microSD</a:t>
            </a:r>
            <a:r>
              <a:rPr lang="en-US" sz="1200" dirty="0"/>
              <a:t> card (breadboard prototype), D) ECG record on </a:t>
            </a:r>
            <a:r>
              <a:rPr lang="en-US" sz="1200" dirty="0" err="1"/>
              <a:t>microSD</a:t>
            </a:r>
            <a:r>
              <a:rPr lang="en-US" sz="1200" dirty="0"/>
              <a:t> card (custom PCB), E) ECG signal transmitted by </a:t>
            </a:r>
            <a:r>
              <a:rPr lang="en-US" sz="1200" dirty="0" err="1"/>
              <a:t>bluetooth</a:t>
            </a:r>
            <a:r>
              <a:rPr lang="en-US" sz="1200" dirty="0"/>
              <a:t> via smartphone (breadboard prototype), F) ECG signal transmitted by </a:t>
            </a:r>
            <a:r>
              <a:rPr lang="en-US" sz="1200" dirty="0" err="1"/>
              <a:t>bluetooth</a:t>
            </a:r>
            <a:r>
              <a:rPr lang="en-US" sz="1200" dirty="0"/>
              <a:t> via smartphone (Custom PCB). The sampling frequency in all signals was 360 Hz.</a:t>
            </a:r>
            <a:endParaRPr lang="es-MX" sz="1200" dirty="0"/>
          </a:p>
        </p:txBody>
      </p:sp>
      <p:sp>
        <p:nvSpPr>
          <p:cNvPr id="18" name="21 CuadroTexto"/>
          <p:cNvSpPr txBox="1"/>
          <p:nvPr/>
        </p:nvSpPr>
        <p:spPr>
          <a:xfrm>
            <a:off x="1086876" y="889358"/>
            <a:ext cx="6501842"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ECG  Signals:</a:t>
            </a:r>
            <a:endParaRPr lang="es-MX" sz="2800" b="1" dirty="0">
              <a:latin typeface="Goudy Old Style" panose="02020502050305020303" pitchFamily="18" charset="0"/>
              <a:cs typeface="Times New Roman" pitchFamily="18"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437" y="1462783"/>
            <a:ext cx="9365761" cy="3657905"/>
          </a:xfrm>
          <a:prstGeom prst="rect">
            <a:avLst/>
          </a:prstGeom>
        </p:spPr>
      </p:pic>
    </p:spTree>
    <p:extLst>
      <p:ext uri="{BB962C8B-B14F-4D97-AF65-F5344CB8AC3E}">
        <p14:creationId xmlns:p14="http://schemas.microsoft.com/office/powerpoint/2010/main" val="1514205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53"/>
          <p:cNvSpPr/>
          <p:nvPr/>
        </p:nvSpPr>
        <p:spPr>
          <a:xfrm>
            <a:off x="56552" y="1091500"/>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latin typeface="+mj-lt"/>
            </a:endParaRPr>
          </a:p>
        </p:txBody>
      </p:sp>
      <p:sp>
        <p:nvSpPr>
          <p:cNvPr id="2" name="1 Título"/>
          <p:cNvSpPr>
            <a:spLocks noGrp="1"/>
          </p:cNvSpPr>
          <p:nvPr>
            <p:ph type="title"/>
          </p:nvPr>
        </p:nvSpPr>
        <p:spPr>
          <a:xfrm>
            <a:off x="4223792" y="-171400"/>
            <a:ext cx="6781800" cy="582960"/>
          </a:xfrm>
        </p:spPr>
        <p:txBody>
          <a:bodyPr>
            <a:normAutofit/>
          </a:bodyPr>
          <a:lstStyle/>
          <a:p>
            <a:r>
              <a:rPr lang="es-MX" sz="2400" b="1" dirty="0">
                <a:solidFill>
                  <a:schemeClr val="bg1"/>
                </a:solidFill>
                <a:latin typeface="Calibri" pitchFamily="34" charset="0"/>
                <a:cs typeface="Calibri" pitchFamily="34" charset="0"/>
              </a:rPr>
              <a:t>Metodología del proyecto</a:t>
            </a:r>
          </a:p>
        </p:txBody>
      </p:sp>
      <p:sp>
        <p:nvSpPr>
          <p:cNvPr id="7" name="Marcador de número de diapositiva 6"/>
          <p:cNvSpPr>
            <a:spLocks noGrp="1"/>
          </p:cNvSpPr>
          <p:nvPr>
            <p:ph type="sldNum" sz="quarter" idx="12"/>
          </p:nvPr>
        </p:nvSpPr>
        <p:spPr/>
        <p:txBody>
          <a:bodyPr/>
          <a:lstStyle/>
          <a:p>
            <a:fld id="{6113E31D-E2AB-40D1-8B51-AFA5AFEF393A}" type="slidenum">
              <a:rPr lang="en-US" smtClean="0"/>
              <a:t>21</a:t>
            </a:fld>
            <a:endParaRPr lang="en-US" dirty="0"/>
          </a:p>
        </p:txBody>
      </p:sp>
      <p:sp>
        <p:nvSpPr>
          <p:cNvPr id="18" name="17 Rectángulo"/>
          <p:cNvSpPr/>
          <p:nvPr/>
        </p:nvSpPr>
        <p:spPr>
          <a:xfrm>
            <a:off x="279024" y="1841833"/>
            <a:ext cx="5375853" cy="584775"/>
          </a:xfrm>
          <a:prstGeom prst="rect">
            <a:avLst/>
          </a:prstGeom>
        </p:spPr>
        <p:txBody>
          <a:bodyPr wrap="square">
            <a:spAutoFit/>
          </a:bodyPr>
          <a:lstStyle/>
          <a:p>
            <a:pPr algn="ctr"/>
            <a:r>
              <a:rPr lang="es-MX" sz="1600" b="1" dirty="0"/>
              <a:t>Tabla 3</a:t>
            </a:r>
            <a:r>
              <a:rPr lang="es-MX" sz="1600" b="1" dirty="0" smtClean="0"/>
              <a:t>. </a:t>
            </a:r>
            <a:r>
              <a:rPr lang="en-US" sz="1600" dirty="0"/>
              <a:t>Approval of ANSI / AAMI / IEC 60601-2-47: 2012 regulatory requirements</a:t>
            </a:r>
            <a:endParaRPr lang="es-ES" sz="1600" dirty="0"/>
          </a:p>
        </p:txBody>
      </p:sp>
      <p:sp>
        <p:nvSpPr>
          <p:cNvPr id="19" name="18 Rectángulo"/>
          <p:cNvSpPr/>
          <p:nvPr/>
        </p:nvSpPr>
        <p:spPr>
          <a:xfrm>
            <a:off x="5956214" y="1900629"/>
            <a:ext cx="5572767" cy="584775"/>
          </a:xfrm>
          <a:prstGeom prst="rect">
            <a:avLst/>
          </a:prstGeom>
        </p:spPr>
        <p:txBody>
          <a:bodyPr wrap="square">
            <a:spAutoFit/>
          </a:bodyPr>
          <a:lstStyle/>
          <a:p>
            <a:r>
              <a:rPr lang="es-ES" sz="1600" b="1" dirty="0"/>
              <a:t>Tabla 4</a:t>
            </a:r>
            <a:r>
              <a:rPr lang="es-ES" sz="1600" b="1" dirty="0" smtClean="0"/>
              <a:t>.</a:t>
            </a:r>
            <a:r>
              <a:rPr lang="es-ES" sz="1600" dirty="0" smtClean="0"/>
              <a:t> </a:t>
            </a:r>
            <a:r>
              <a:rPr lang="en-US" sz="1600" dirty="0"/>
              <a:t>Standards of quality and safety standards for the development of an electrocardiograph.</a:t>
            </a:r>
            <a:endParaRPr lang="es-MX" sz="1600" dirty="0"/>
          </a:p>
        </p:txBody>
      </p:sp>
      <p:graphicFrame>
        <p:nvGraphicFramePr>
          <p:cNvPr id="20" name="19 Tabla"/>
          <p:cNvGraphicFramePr>
            <a:graphicFrameLocks noGrp="1"/>
          </p:cNvGraphicFramePr>
          <p:nvPr>
            <p:extLst>
              <p:ext uri="{D42A27DB-BD31-4B8C-83A1-F6EECF244321}">
                <p14:modId xmlns:p14="http://schemas.microsoft.com/office/powerpoint/2010/main" val="2361892977"/>
              </p:ext>
            </p:extLst>
          </p:nvPr>
        </p:nvGraphicFramePr>
        <p:xfrm>
          <a:off x="1516835" y="2434508"/>
          <a:ext cx="2900230" cy="3212221"/>
        </p:xfrm>
        <a:graphic>
          <a:graphicData uri="http://schemas.openxmlformats.org/drawingml/2006/table">
            <a:tbl>
              <a:tblPr firstRow="1" firstCol="1" bandRow="1">
                <a:tableStyleId>{073A0DAA-6AF3-43AB-8588-CEC1D06C72B9}</a:tableStyleId>
              </a:tblPr>
              <a:tblGrid>
                <a:gridCol w="1612164">
                  <a:extLst>
                    <a:ext uri="{9D8B030D-6E8A-4147-A177-3AD203B41FA5}">
                      <a16:colId xmlns="" xmlns:a16="http://schemas.microsoft.com/office/drawing/2014/main" val="20000"/>
                    </a:ext>
                  </a:extLst>
                </a:gridCol>
                <a:gridCol w="1288066"/>
              </a:tblGrid>
              <a:tr h="280455">
                <a:tc>
                  <a:txBody>
                    <a:bodyPr/>
                    <a:lstStyle/>
                    <a:p>
                      <a:pPr algn="ctr">
                        <a:spcAft>
                          <a:spcPts val="0"/>
                        </a:spcAft>
                      </a:pPr>
                      <a:r>
                        <a:rPr lang="es-MX" sz="1100" dirty="0" err="1" smtClean="0">
                          <a:effectLst/>
                        </a:rPr>
                        <a:t>Parameter</a:t>
                      </a:r>
                      <a:endParaRPr lang="es-ES"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spcAft>
                          <a:spcPts val="0"/>
                        </a:spcAft>
                      </a:pPr>
                      <a:r>
                        <a:rPr lang="es-MX" sz="1100" dirty="0" smtClean="0">
                          <a:effectLst/>
                        </a:rPr>
                        <a:t>ECG base en </a:t>
                      </a:r>
                      <a:r>
                        <a:rPr lang="es-MX" sz="1100" dirty="0" err="1" smtClean="0">
                          <a:effectLst/>
                        </a:rPr>
                        <a:t>breadboard</a:t>
                      </a:r>
                      <a:endParaRPr lang="es-ES"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 xmlns:a16="http://schemas.microsoft.com/office/drawing/2014/main" val="10000"/>
                  </a:ext>
                </a:extLst>
              </a:tr>
              <a:tr h="146132">
                <a:tc>
                  <a:txBody>
                    <a:bodyPr/>
                    <a:lstStyle/>
                    <a:p>
                      <a:pPr algn="ctr">
                        <a:spcAft>
                          <a:spcPts val="0"/>
                        </a:spcAft>
                      </a:pPr>
                      <a:r>
                        <a:rPr lang="es-MX" sz="1100" dirty="0" err="1" smtClean="0">
                          <a:solidFill>
                            <a:schemeClr val="tx1"/>
                          </a:solidFill>
                          <a:effectLst/>
                        </a:rPr>
                        <a:t>Application</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MX" sz="1100" dirty="0">
                          <a:effectLst/>
                        </a:rPr>
                        <a:t>Monitoreo </a:t>
                      </a:r>
                      <a:endParaRPr lang="es-ES"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34776">
                <a:tc>
                  <a:txBody>
                    <a:bodyPr/>
                    <a:lstStyle/>
                    <a:p>
                      <a:pPr algn="ctr">
                        <a:spcAft>
                          <a:spcPts val="0"/>
                        </a:spcAft>
                      </a:pPr>
                      <a:r>
                        <a:rPr lang="es-MX" sz="1200" dirty="0" err="1" smtClean="0">
                          <a:solidFill>
                            <a:schemeClr val="tx1"/>
                          </a:solidFill>
                          <a:effectLst/>
                        </a:rPr>
                        <a:t>Bandwidth</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MX" sz="1200">
                          <a:effectLst/>
                        </a:rPr>
                        <a:t>0.5Hz-40Hz</a:t>
                      </a:r>
                      <a:endParaRPr lang="es-ES" sz="120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1020">
                <a:tc>
                  <a:txBody>
                    <a:bodyPr/>
                    <a:lstStyle/>
                    <a:p>
                      <a:pPr algn="ctr">
                        <a:spcAft>
                          <a:spcPts val="0"/>
                        </a:spcAft>
                      </a:pPr>
                      <a:r>
                        <a:rPr lang="es-MX" sz="1200" dirty="0" err="1" smtClean="0">
                          <a:solidFill>
                            <a:schemeClr val="tx1"/>
                          </a:solidFill>
                          <a:effectLst/>
                        </a:rPr>
                        <a:t>Gain</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MX" sz="1200" dirty="0">
                          <a:effectLst/>
                        </a:rPr>
                        <a:t>1100</a:t>
                      </a:r>
                      <a:endParaRPr lang="es-ES"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184">
                <a:tc>
                  <a:txBody>
                    <a:bodyPr/>
                    <a:lstStyle/>
                    <a:p>
                      <a:pPr algn="ctr">
                        <a:spcAft>
                          <a:spcPts val="0"/>
                        </a:spcAft>
                      </a:pPr>
                      <a:r>
                        <a:rPr lang="es-MX" sz="1200" dirty="0" err="1" smtClean="0">
                          <a:solidFill>
                            <a:schemeClr val="tx1"/>
                          </a:solidFill>
                          <a:effectLst/>
                        </a:rPr>
                        <a:t>Sample</a:t>
                      </a:r>
                      <a:r>
                        <a:rPr lang="es-MX" sz="1200" baseline="0" dirty="0" smtClean="0">
                          <a:solidFill>
                            <a:schemeClr val="tx1"/>
                          </a:solidFill>
                          <a:effectLst/>
                        </a:rPr>
                        <a:t> </a:t>
                      </a:r>
                      <a:r>
                        <a:rPr lang="es-MX" sz="1200" baseline="0" dirty="0" err="1" smtClean="0">
                          <a:solidFill>
                            <a:schemeClr val="tx1"/>
                          </a:solidFill>
                          <a:effectLst/>
                        </a:rPr>
                        <a:t>Rate</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MX" sz="1200" dirty="0">
                          <a:effectLst/>
                        </a:rPr>
                        <a:t>360-2100Hz</a:t>
                      </a:r>
                      <a:endParaRPr lang="es-ES"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596">
                <a:tc>
                  <a:txBody>
                    <a:bodyPr/>
                    <a:lstStyle/>
                    <a:p>
                      <a:pPr algn="ctr">
                        <a:spcAft>
                          <a:spcPts val="0"/>
                        </a:spcAft>
                      </a:pPr>
                      <a:r>
                        <a:rPr lang="es-US" sz="1200" dirty="0" err="1" smtClean="0">
                          <a:solidFill>
                            <a:schemeClr val="tx1"/>
                          </a:solidFill>
                          <a:effectLst/>
                        </a:rPr>
                        <a:t>dynamic</a:t>
                      </a:r>
                      <a:r>
                        <a:rPr lang="es-US" sz="1200" dirty="0" smtClean="0">
                          <a:solidFill>
                            <a:schemeClr val="tx1"/>
                          </a:solidFill>
                          <a:effectLst/>
                        </a:rPr>
                        <a:t> </a:t>
                      </a:r>
                      <a:r>
                        <a:rPr lang="es-US" sz="1200" dirty="0" err="1" smtClean="0">
                          <a:solidFill>
                            <a:schemeClr val="tx1"/>
                          </a:solidFill>
                          <a:effectLst/>
                        </a:rPr>
                        <a:t>range</a:t>
                      </a:r>
                      <a:r>
                        <a:rPr lang="es-US" sz="1200" dirty="0" smtClean="0">
                          <a:solidFill>
                            <a:schemeClr val="tx1"/>
                          </a:solidFill>
                          <a:effectLst/>
                        </a:rPr>
                        <a:t> of </a:t>
                      </a:r>
                      <a:r>
                        <a:rPr lang="es-US" sz="1200" dirty="0" err="1" smtClean="0">
                          <a:solidFill>
                            <a:schemeClr val="tx1"/>
                          </a:solidFill>
                          <a:effectLst/>
                        </a:rPr>
                        <a:t>operation</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US" sz="1200">
                          <a:effectLst/>
                        </a:rPr>
                        <a:t>0-3 mV</a:t>
                      </a:r>
                      <a:endParaRPr lang="es-ES" sz="120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596">
                <a:tc>
                  <a:txBody>
                    <a:bodyPr/>
                    <a:lstStyle/>
                    <a:p>
                      <a:pPr algn="ctr">
                        <a:spcAft>
                          <a:spcPts val="0"/>
                        </a:spcAft>
                      </a:pPr>
                      <a:r>
                        <a:rPr lang="es-ES" sz="1200" dirty="0" err="1" smtClean="0">
                          <a:solidFill>
                            <a:schemeClr val="tx1"/>
                          </a:solidFill>
                          <a:effectLst/>
                          <a:latin typeface="Times New Roman"/>
                          <a:ea typeface="Times New Roman"/>
                          <a:cs typeface="Times New Roman"/>
                        </a:rPr>
                        <a:t>Patient</a:t>
                      </a:r>
                      <a:r>
                        <a:rPr lang="es-ES" sz="1200" dirty="0" smtClean="0">
                          <a:solidFill>
                            <a:schemeClr val="tx1"/>
                          </a:solidFill>
                          <a:effectLst/>
                          <a:latin typeface="Times New Roman"/>
                          <a:ea typeface="Times New Roman"/>
                          <a:cs typeface="Times New Roman"/>
                        </a:rPr>
                        <a:t> </a:t>
                      </a:r>
                      <a:r>
                        <a:rPr lang="es-ES" sz="1200" dirty="0" err="1" smtClean="0">
                          <a:solidFill>
                            <a:schemeClr val="tx1"/>
                          </a:solidFill>
                          <a:effectLst/>
                          <a:latin typeface="Times New Roman"/>
                          <a:ea typeface="Times New Roman"/>
                          <a:cs typeface="Times New Roman"/>
                        </a:rPr>
                        <a:t>leakage</a:t>
                      </a:r>
                      <a:r>
                        <a:rPr lang="es-ES" sz="1200" dirty="0" smtClean="0">
                          <a:solidFill>
                            <a:schemeClr val="tx1"/>
                          </a:solidFill>
                          <a:effectLst/>
                          <a:latin typeface="Times New Roman"/>
                          <a:ea typeface="Times New Roman"/>
                          <a:cs typeface="Times New Roman"/>
                        </a:rPr>
                        <a:t> </a:t>
                      </a:r>
                      <a:r>
                        <a:rPr lang="es-ES" sz="1200" dirty="0" err="1" smtClean="0">
                          <a:solidFill>
                            <a:schemeClr val="tx1"/>
                          </a:solidFill>
                          <a:effectLst/>
                          <a:latin typeface="Times New Roman"/>
                          <a:ea typeface="Times New Roman"/>
                          <a:cs typeface="Times New Roman"/>
                        </a:rPr>
                        <a:t>current</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US" sz="1200">
                          <a:effectLst/>
                        </a:rPr>
                        <a:t>1-2 µA</a:t>
                      </a:r>
                      <a:endParaRPr lang="es-ES" sz="120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8384">
                <a:tc>
                  <a:txBody>
                    <a:bodyPr/>
                    <a:lstStyle/>
                    <a:p>
                      <a:pPr algn="ctr">
                        <a:spcAft>
                          <a:spcPts val="0"/>
                        </a:spcAft>
                      </a:pPr>
                      <a:r>
                        <a:rPr lang="es-MX" sz="1200">
                          <a:solidFill>
                            <a:schemeClr val="tx1"/>
                          </a:solidFill>
                          <a:effectLst/>
                        </a:rPr>
                        <a:t>CMRR</a:t>
                      </a:r>
                      <a:endParaRPr lang="es-ES" sz="12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US" sz="1200">
                          <a:effectLst/>
                        </a:rPr>
                        <a:t>88.7dB</a:t>
                      </a:r>
                      <a:endParaRPr lang="es-ES" sz="120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464">
                <a:tc>
                  <a:txBody>
                    <a:bodyPr/>
                    <a:lstStyle/>
                    <a:p>
                      <a:pPr algn="ctr">
                        <a:spcAft>
                          <a:spcPts val="0"/>
                        </a:spcAft>
                      </a:pPr>
                      <a:r>
                        <a:rPr lang="es-MX" sz="1200" dirty="0" smtClean="0">
                          <a:solidFill>
                            <a:schemeClr val="tx1"/>
                          </a:solidFill>
                          <a:effectLst/>
                        </a:rPr>
                        <a:t>Input </a:t>
                      </a:r>
                      <a:r>
                        <a:rPr lang="es-MX" sz="1200" dirty="0" err="1" smtClean="0">
                          <a:solidFill>
                            <a:schemeClr val="tx1"/>
                          </a:solidFill>
                          <a:effectLst/>
                        </a:rPr>
                        <a:t>Impedance</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US" sz="1200">
                          <a:effectLst/>
                        </a:rPr>
                        <a:t>10MΩ</a:t>
                      </a:r>
                      <a:endParaRPr lang="es-ES" sz="120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29464">
                <a:tc>
                  <a:txBody>
                    <a:bodyPr/>
                    <a:lstStyle/>
                    <a:p>
                      <a:pPr algn="ctr">
                        <a:spcAft>
                          <a:spcPts val="0"/>
                        </a:spcAft>
                      </a:pPr>
                      <a:r>
                        <a:rPr lang="es-MX" sz="1200" dirty="0" err="1" smtClean="0">
                          <a:solidFill>
                            <a:schemeClr val="tx1"/>
                          </a:solidFill>
                          <a:effectLst/>
                        </a:rPr>
                        <a:t>Signal</a:t>
                      </a:r>
                      <a:r>
                        <a:rPr lang="es-MX" sz="1200" dirty="0" smtClean="0">
                          <a:solidFill>
                            <a:schemeClr val="tx1"/>
                          </a:solidFill>
                          <a:effectLst/>
                        </a:rPr>
                        <a:t> </a:t>
                      </a:r>
                      <a:r>
                        <a:rPr lang="es-MX" sz="1200" dirty="0" err="1" smtClean="0">
                          <a:solidFill>
                            <a:schemeClr val="tx1"/>
                          </a:solidFill>
                          <a:effectLst/>
                        </a:rPr>
                        <a:t>noise</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US" sz="1200" dirty="0">
                          <a:effectLst/>
                        </a:rPr>
                        <a:t>20µV</a:t>
                      </a:r>
                      <a:endParaRPr lang="es-ES"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29464">
                <a:tc>
                  <a:txBody>
                    <a:bodyPr/>
                    <a:lstStyle/>
                    <a:p>
                      <a:pPr algn="ctr">
                        <a:spcAft>
                          <a:spcPts val="0"/>
                        </a:spcAft>
                      </a:pPr>
                      <a:r>
                        <a:rPr lang="es-MX" sz="1200">
                          <a:solidFill>
                            <a:schemeClr val="tx1"/>
                          </a:solidFill>
                          <a:effectLst/>
                        </a:rPr>
                        <a:t>Offset DC</a:t>
                      </a:r>
                      <a:endParaRPr lang="es-ES" sz="12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US" sz="1200">
                          <a:effectLst/>
                        </a:rPr>
                        <a:t>±300mV</a:t>
                      </a:r>
                      <a:endParaRPr lang="es-ES" sz="120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488">
                <a:tc>
                  <a:txBody>
                    <a:bodyPr/>
                    <a:lstStyle/>
                    <a:p>
                      <a:pPr algn="ctr">
                        <a:spcAft>
                          <a:spcPts val="0"/>
                        </a:spcAft>
                      </a:pPr>
                      <a:r>
                        <a:rPr lang="es-MX" sz="1200" dirty="0" smtClean="0">
                          <a:solidFill>
                            <a:schemeClr val="tx1"/>
                          </a:solidFill>
                          <a:effectLst/>
                        </a:rPr>
                        <a:t>Time </a:t>
                      </a:r>
                      <a:r>
                        <a:rPr lang="es-MX" sz="1200" dirty="0" err="1" smtClean="0">
                          <a:solidFill>
                            <a:schemeClr val="tx1"/>
                          </a:solidFill>
                          <a:effectLst/>
                        </a:rPr>
                        <a:t>Recording</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US" sz="1200" dirty="0">
                          <a:effectLst/>
                        </a:rPr>
                        <a:t>29 </a:t>
                      </a:r>
                      <a:r>
                        <a:rPr lang="es-US" sz="1200" dirty="0" err="1">
                          <a:effectLst/>
                        </a:rPr>
                        <a:t>Hrs</a:t>
                      </a:r>
                      <a:r>
                        <a:rPr lang="es-US" sz="1200" dirty="0">
                          <a:effectLst/>
                        </a:rPr>
                        <a:t>.</a:t>
                      </a:r>
                      <a:endParaRPr lang="es-ES"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03181">
                <a:tc>
                  <a:txBody>
                    <a:bodyPr/>
                    <a:lstStyle/>
                    <a:p>
                      <a:pPr algn="ctr">
                        <a:spcAft>
                          <a:spcPts val="0"/>
                        </a:spcAft>
                      </a:pPr>
                      <a:r>
                        <a:rPr lang="es-MX" sz="1200" dirty="0" err="1" smtClean="0">
                          <a:solidFill>
                            <a:schemeClr val="tx1"/>
                          </a:solidFill>
                          <a:effectLst/>
                        </a:rPr>
                        <a:t>component</a:t>
                      </a:r>
                      <a:r>
                        <a:rPr lang="es-MX" sz="1200" dirty="0" smtClean="0">
                          <a:solidFill>
                            <a:schemeClr val="tx1"/>
                          </a:solidFill>
                          <a:effectLst/>
                        </a:rPr>
                        <a:t> </a:t>
                      </a:r>
                      <a:r>
                        <a:rPr lang="es-MX" sz="1200" dirty="0" err="1" smtClean="0">
                          <a:solidFill>
                            <a:schemeClr val="tx1"/>
                          </a:solidFill>
                          <a:effectLst/>
                        </a:rPr>
                        <a:t>accuracy</a:t>
                      </a:r>
                      <a:endParaRPr lang="es-E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US" sz="1200" dirty="0">
                          <a:effectLst/>
                        </a:rPr>
                        <a:t>1%</a:t>
                      </a:r>
                      <a:endParaRPr lang="es-ES"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2311641333"/>
              </p:ext>
            </p:extLst>
          </p:nvPr>
        </p:nvGraphicFramePr>
        <p:xfrm>
          <a:off x="5661476" y="2709547"/>
          <a:ext cx="5867505" cy="1588817"/>
        </p:xfrm>
        <a:graphic>
          <a:graphicData uri="http://schemas.openxmlformats.org/drawingml/2006/table">
            <a:tbl>
              <a:tblPr firstRow="1" firstCol="1" bandRow="1">
                <a:tableStyleId>{073A0DAA-6AF3-43AB-8588-CEC1D06C72B9}</a:tableStyleId>
              </a:tblPr>
              <a:tblGrid>
                <a:gridCol w="1728168"/>
                <a:gridCol w="4139337"/>
              </a:tblGrid>
              <a:tr h="335118">
                <a:tc>
                  <a:txBody>
                    <a:bodyPr/>
                    <a:lstStyle/>
                    <a:p>
                      <a:pPr>
                        <a:spcAft>
                          <a:spcPts val="0"/>
                        </a:spcAft>
                      </a:pPr>
                      <a:r>
                        <a:rPr lang="es-ES" sz="1400" dirty="0" err="1" smtClean="0">
                          <a:effectLst/>
                        </a:rPr>
                        <a:t>Name</a:t>
                      </a:r>
                      <a:r>
                        <a:rPr lang="es-ES" sz="1400" dirty="0" smtClean="0">
                          <a:effectLst/>
                        </a:rPr>
                        <a:t> of </a:t>
                      </a:r>
                      <a:r>
                        <a:rPr lang="es-ES" sz="1400" dirty="0" err="1" smtClean="0">
                          <a:effectLst/>
                        </a:rPr>
                        <a:t>Standar</a:t>
                      </a:r>
                      <a:endParaRPr lang="es-MX"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spcAft>
                          <a:spcPts val="0"/>
                        </a:spcAft>
                      </a:pPr>
                      <a:r>
                        <a:rPr lang="es-ES" sz="1400" dirty="0" err="1" smtClean="0">
                          <a:effectLst/>
                        </a:rPr>
                        <a:t>Regulation</a:t>
                      </a:r>
                      <a:endParaRPr lang="es-MX"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r>
              <a:tr h="386764">
                <a:tc>
                  <a:txBody>
                    <a:bodyPr/>
                    <a:lstStyle/>
                    <a:p>
                      <a:pPr>
                        <a:spcAft>
                          <a:spcPts val="0"/>
                        </a:spcAft>
                      </a:pPr>
                      <a:r>
                        <a:rPr lang="es-MX" sz="1200" dirty="0">
                          <a:solidFill>
                            <a:schemeClr val="tx1"/>
                          </a:solidFill>
                          <a:effectLst/>
                        </a:rPr>
                        <a:t>IEC 6060-1 parte 1 [38].</a:t>
                      </a:r>
                      <a:endParaRPr lang="es-MX"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en-US" sz="1200" dirty="0" err="1" smtClean="0">
                          <a:solidFill>
                            <a:schemeClr val="tx1"/>
                          </a:solidFill>
                          <a:effectLst/>
                        </a:rPr>
                        <a:t>Electromedical</a:t>
                      </a:r>
                      <a:r>
                        <a:rPr lang="en-US" sz="1200" dirty="0" smtClean="0">
                          <a:solidFill>
                            <a:schemeClr val="tx1"/>
                          </a:solidFill>
                          <a:effectLst/>
                        </a:rPr>
                        <a:t> equipment parts 1: General requirements for basic safety and essential operation.</a:t>
                      </a:r>
                      <a:endParaRPr lang="es-MX"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0171">
                <a:tc>
                  <a:txBody>
                    <a:bodyPr/>
                    <a:lstStyle/>
                    <a:p>
                      <a:pPr>
                        <a:spcAft>
                          <a:spcPts val="0"/>
                        </a:spcAft>
                      </a:pPr>
                      <a:r>
                        <a:rPr lang="es-MX" sz="1200" dirty="0">
                          <a:solidFill>
                            <a:schemeClr val="tx1"/>
                          </a:solidFill>
                          <a:effectLst/>
                        </a:rPr>
                        <a:t>ANSI/AAMI/IEC 60601-2-47:2012 [21].</a:t>
                      </a:r>
                      <a:endParaRPr lang="es-MX"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en-US" sz="1200" dirty="0" smtClean="0">
                          <a:solidFill>
                            <a:schemeClr val="tx1"/>
                          </a:solidFill>
                          <a:effectLst/>
                        </a:rPr>
                        <a:t>Particular requirements for the basic safety and essential performance of ambulatory electrocardiographic systems.</a:t>
                      </a:r>
                      <a:endParaRPr lang="es-MX"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6764">
                <a:tc>
                  <a:txBody>
                    <a:bodyPr/>
                    <a:lstStyle/>
                    <a:p>
                      <a:pPr>
                        <a:spcAft>
                          <a:spcPts val="0"/>
                        </a:spcAft>
                      </a:pPr>
                      <a:r>
                        <a:rPr lang="es-MX" sz="1200" dirty="0">
                          <a:solidFill>
                            <a:schemeClr val="tx1"/>
                          </a:solidFill>
                          <a:effectLst/>
                        </a:rPr>
                        <a:t>ANSI/AAMI C12:2000/ (R) 2010 [22].</a:t>
                      </a:r>
                      <a:endParaRPr lang="es-MX"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es-MX" sz="1200" dirty="0" err="1" smtClean="0">
                          <a:effectLst/>
                        </a:rPr>
                        <a:t>Disposable</a:t>
                      </a:r>
                      <a:r>
                        <a:rPr lang="es-MX" sz="1200" dirty="0" smtClean="0">
                          <a:effectLst/>
                        </a:rPr>
                        <a:t> </a:t>
                      </a:r>
                      <a:r>
                        <a:rPr lang="es-MX" sz="1200" dirty="0" err="1" smtClean="0">
                          <a:effectLst/>
                        </a:rPr>
                        <a:t>electrodes</a:t>
                      </a:r>
                      <a:endParaRPr lang="es-MX" sz="12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14 CuadroTexto"/>
          <p:cNvSpPr txBox="1"/>
          <p:nvPr/>
        </p:nvSpPr>
        <p:spPr>
          <a:xfrm>
            <a:off x="1086876" y="960478"/>
            <a:ext cx="6501842" cy="461665"/>
          </a:xfrm>
          <a:prstGeom prst="rect">
            <a:avLst/>
          </a:prstGeom>
          <a:noFill/>
        </p:spPr>
        <p:txBody>
          <a:bodyPr wrap="square" rtlCol="0">
            <a:spAutoFit/>
          </a:bodyPr>
          <a:lstStyle/>
          <a:p>
            <a:r>
              <a:rPr lang="en-US" sz="2400" b="1" dirty="0" smtClean="0">
                <a:latin typeface="Goudy Old Style" panose="02020502050305020303" pitchFamily="18" charset="0"/>
                <a:cs typeface="Times New Roman" pitchFamily="18" charset="0"/>
              </a:rPr>
              <a:t>Basic safety and performance</a:t>
            </a:r>
            <a:endParaRPr lang="es-MX" sz="2800" b="1" dirty="0">
              <a:latin typeface="Goudy Old Style" panose="02020502050305020303" pitchFamily="18" charset="0"/>
              <a:cs typeface="Times New Roman" pitchFamily="18" charset="0"/>
            </a:endParaRPr>
          </a:p>
        </p:txBody>
      </p:sp>
      <p:cxnSp>
        <p:nvCxnSpPr>
          <p:cNvPr id="13" name="12 Conector recto"/>
          <p:cNvCxnSpPr/>
          <p:nvPr/>
        </p:nvCxnSpPr>
        <p:spPr>
          <a:xfrm>
            <a:off x="228809" y="516984"/>
            <a:ext cx="4911518"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891251" y="532224"/>
            <a:ext cx="5133109"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098762" y="255374"/>
            <a:ext cx="2927641"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Goudy Old Style" panose="02020502050305020303" pitchFamily="18" charset="0"/>
                <a:cs typeface="Times New Roman" pitchFamily="18" charset="0"/>
              </a:rPr>
              <a:t>RESULTS</a:t>
            </a:r>
            <a:endParaRPr lang="es-MX" sz="3200" b="1" dirty="0">
              <a:effectLst>
                <a:outerShdw blurRad="38100" dist="38100" dir="2700000" algn="tl">
                  <a:srgbClr val="000000">
                    <a:alpha val="43137"/>
                  </a:srgbClr>
                </a:outerShdw>
              </a:effectLst>
              <a:latin typeface="Goudy Old Style" panose="02020502050305020303" pitchFamily="18" charset="0"/>
              <a:cs typeface="Calibri" pitchFamily="34" charset="0"/>
            </a:endParaRPr>
          </a:p>
        </p:txBody>
      </p:sp>
    </p:spTree>
    <p:extLst>
      <p:ext uri="{BB962C8B-B14F-4D97-AF65-F5344CB8AC3E}">
        <p14:creationId xmlns:p14="http://schemas.microsoft.com/office/powerpoint/2010/main" val="1248242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21242" y="103584"/>
            <a:ext cx="2690261" cy="582960"/>
          </a:xfrm>
        </p:spPr>
        <p:txBody>
          <a:bodyPr>
            <a:noAutofit/>
          </a:bodyPr>
          <a:lstStyle/>
          <a:p>
            <a:r>
              <a:rPr lang="en-US" sz="2800" b="1" dirty="0" smtClean="0">
                <a:effectLst>
                  <a:outerShdw blurRad="38100" dist="38100" dir="2700000" algn="tl">
                    <a:srgbClr val="000000">
                      <a:alpha val="43137"/>
                    </a:srgbClr>
                  </a:outerShdw>
                </a:effectLst>
                <a:latin typeface="Goudy Old Style" panose="02020502050305020303" pitchFamily="18" charset="0"/>
                <a:cs typeface="Times New Roman" pitchFamily="18" charset="0"/>
              </a:rPr>
              <a:t>CONCLUSIONS</a:t>
            </a:r>
            <a:endParaRPr lang="es-MX" sz="2800" b="1" dirty="0">
              <a:effectLst>
                <a:outerShdw blurRad="38100" dist="38100" dir="2700000" algn="tl">
                  <a:srgbClr val="000000">
                    <a:alpha val="43137"/>
                  </a:srgbClr>
                </a:outerShdw>
              </a:effectLst>
              <a:latin typeface="Goudy Old Style" panose="02020502050305020303" pitchFamily="18" charset="0"/>
              <a:cs typeface="Times New Roman" pitchFamily="18" charset="0"/>
            </a:endParaRPr>
          </a:p>
        </p:txBody>
      </p:sp>
      <p:sp>
        <p:nvSpPr>
          <p:cNvPr id="3" name="2 Marcador de contenido"/>
          <p:cNvSpPr>
            <a:spLocks noGrp="1"/>
          </p:cNvSpPr>
          <p:nvPr>
            <p:ph idx="1"/>
          </p:nvPr>
        </p:nvSpPr>
        <p:spPr>
          <a:xfrm>
            <a:off x="650240" y="1172790"/>
            <a:ext cx="10820400" cy="3742945"/>
          </a:xfrm>
          <a:solidFill>
            <a:schemeClr val="bg1"/>
          </a:solidFill>
        </p:spPr>
        <p:txBody>
          <a:bodyPr>
            <a:noAutofit/>
          </a:bodyPr>
          <a:lstStyle/>
          <a:p>
            <a:pPr algn="just"/>
            <a:r>
              <a:rPr lang="en-US" sz="2800" dirty="0"/>
              <a:t>The results indicate that the AD8232 microchip is suitable for the AFE function, as it delivered a useful signal for a long-term single-lead ECG monitoring application. The ATmega328 microcontroller on the Arduino open-source platform also provided satisfactory results. With its various communication protocols, the microcontroller kept the fabrication cost low, maintained portability, and reduced the number of components and the design time of the prototype. The total cost of the prototype components was 20 USD; this renders a personal monitoring ECG system with prolonged recording time accessible to a larger sector of the population. This design does not seek to replace hospital equipment but can support the diagnosis, prevention, and management of cardiovascular disease</a:t>
            </a:r>
            <a:endParaRPr lang="es-MX" sz="2800" dirty="0"/>
          </a:p>
        </p:txBody>
      </p:sp>
      <p:sp>
        <p:nvSpPr>
          <p:cNvPr id="4" name="3 Marcador de número de diapositiva"/>
          <p:cNvSpPr>
            <a:spLocks noGrp="1"/>
          </p:cNvSpPr>
          <p:nvPr>
            <p:ph type="sldNum" sz="quarter" idx="12"/>
          </p:nvPr>
        </p:nvSpPr>
        <p:spPr/>
        <p:txBody>
          <a:bodyPr/>
          <a:lstStyle/>
          <a:p>
            <a:fld id="{138B36B6-28B3-403E-BF41-D2060AF3CE7C}" type="slidenum">
              <a:rPr lang="es-MX" smtClean="0"/>
              <a:t>22</a:t>
            </a:fld>
            <a:endParaRPr lang="es-MX"/>
          </a:p>
        </p:txBody>
      </p:sp>
      <p:cxnSp>
        <p:nvCxnSpPr>
          <p:cNvPr id="5" name="4 Conector recto"/>
          <p:cNvCxnSpPr/>
          <p:nvPr/>
        </p:nvCxnSpPr>
        <p:spPr>
          <a:xfrm>
            <a:off x="245435" y="415384"/>
            <a:ext cx="4210187" cy="1524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7398327" y="423004"/>
            <a:ext cx="4626033" cy="762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457200" y="1014153"/>
            <a:ext cx="11338560" cy="4971011"/>
          </a:xfrm>
          <a:prstGeom prst="rect">
            <a:avLst/>
          </a:prstGeom>
          <a:no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29253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6749" y="837726"/>
            <a:ext cx="11471268" cy="3631763"/>
          </a:xfrm>
          <a:prstGeom prst="rect">
            <a:avLst/>
          </a:prstGeom>
          <a:solidFill>
            <a:schemeClr val="bg1"/>
          </a:solidFill>
        </p:spPr>
        <p:txBody>
          <a:bodyPr wrap="square">
            <a:spAutoFit/>
          </a:bodyPr>
          <a:lstStyle/>
          <a:p>
            <a:pPr marL="342900" indent="-342900" algn="just">
              <a:spcAft>
                <a:spcPts val="1200"/>
              </a:spcAft>
              <a:buFont typeface="Wingdings" panose="05000000000000000000" pitchFamily="2" charset="2"/>
              <a:buChar char="ü"/>
            </a:pPr>
            <a:r>
              <a:rPr lang="en-US" sz="2000" dirty="0">
                <a:latin typeface="+mj-lt"/>
                <a:cs typeface="Times New Roman" pitchFamily="18" charset="0"/>
              </a:rPr>
              <a:t>Cardiovascular diseases (CVD) are one of the leading causes of death worldwide. WHO reports indicate that 31% of deaths are due to CVD</a:t>
            </a:r>
            <a:r>
              <a:rPr lang="en-US" sz="2000" dirty="0" smtClean="0">
                <a:latin typeface="+mj-lt"/>
                <a:cs typeface="Times New Roman" pitchFamily="18" charset="0"/>
              </a:rPr>
              <a:t>.</a:t>
            </a:r>
          </a:p>
          <a:p>
            <a:pPr marL="342900" indent="-342900" algn="just">
              <a:spcAft>
                <a:spcPts val="1200"/>
              </a:spcAft>
              <a:buFont typeface="Wingdings" panose="05000000000000000000" pitchFamily="2" charset="2"/>
              <a:buChar char="ü"/>
            </a:pPr>
            <a:r>
              <a:rPr lang="es-MX" sz="2000" dirty="0" smtClean="0">
                <a:latin typeface="+mj-lt"/>
                <a:cs typeface="Times New Roman" pitchFamily="18" charset="0"/>
              </a:rPr>
              <a:t> </a:t>
            </a:r>
            <a:r>
              <a:rPr lang="en-US" sz="2000" dirty="0">
                <a:latin typeface="+mj-lt"/>
              </a:rPr>
              <a:t>In the last decades there has been an alarming increase in the population that presents cardiovascular problems, being one of the main causes of death worldwide, which due to lack of knowledge or identification of the problem tend to end up in death due to heart attack or heart conditions [1]. </a:t>
            </a:r>
            <a:endParaRPr lang="en-US" sz="2000" dirty="0" smtClean="0">
              <a:latin typeface="+mj-lt"/>
            </a:endParaRPr>
          </a:p>
          <a:p>
            <a:pPr marL="342900" indent="-342900" algn="just">
              <a:spcAft>
                <a:spcPts val="1200"/>
              </a:spcAft>
              <a:buFont typeface="Wingdings" panose="05000000000000000000" pitchFamily="2" charset="2"/>
              <a:buChar char="ü"/>
            </a:pPr>
            <a:r>
              <a:rPr lang="en-US" sz="2000" dirty="0">
                <a:latin typeface="+mj-lt"/>
              </a:rPr>
              <a:t>A trend that helps to address this problem is the development of medical devices for personal use, known as </a:t>
            </a:r>
            <a:r>
              <a:rPr lang="en-US" sz="2000" dirty="0" smtClean="0">
                <a:latin typeface="+mj-lt"/>
              </a:rPr>
              <a:t>“mobile health”, </a:t>
            </a:r>
            <a:r>
              <a:rPr lang="en-US" sz="2000" dirty="0">
                <a:latin typeface="+mj-lt"/>
              </a:rPr>
              <a:t>with the use of technology such as: smartphones, monitoring sensors, and software applications that register , transmit or store user data to access their health condition at all times [2</a:t>
            </a:r>
            <a:r>
              <a:rPr lang="en-US" sz="2000" dirty="0" smtClean="0">
                <a:latin typeface="+mj-lt"/>
              </a:rPr>
              <a:t>].</a:t>
            </a:r>
          </a:p>
          <a:p>
            <a:pPr marL="342900" indent="-342900" algn="just">
              <a:buFont typeface="Wingdings" panose="05000000000000000000" pitchFamily="2" charset="2"/>
              <a:buChar char="ü"/>
            </a:pPr>
            <a:r>
              <a:rPr lang="en-US" sz="2000" dirty="0">
                <a:latin typeface="+mj-lt"/>
              </a:rPr>
              <a:t>Mobile health </a:t>
            </a:r>
            <a:r>
              <a:rPr lang="en-US" sz="2000" dirty="0" err="1">
                <a:latin typeface="+mj-lt"/>
              </a:rPr>
              <a:t>wearables</a:t>
            </a:r>
            <a:r>
              <a:rPr lang="en-US" sz="2000" dirty="0">
                <a:latin typeface="+mj-lt"/>
              </a:rPr>
              <a:t> market is extremely fast-moving, and consumers demand more accurate battery-powered mobile devices</a:t>
            </a:r>
            <a:r>
              <a:rPr lang="en-US" sz="2000" dirty="0" smtClean="0">
                <a:latin typeface="+mj-lt"/>
              </a:rPr>
              <a:t>.</a:t>
            </a:r>
            <a:endParaRPr lang="es-MX" sz="2000" dirty="0">
              <a:latin typeface="+mj-lt"/>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511" y="4339112"/>
            <a:ext cx="2375741" cy="2031668"/>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192199" y="6370780"/>
            <a:ext cx="6018663" cy="307777"/>
          </a:xfrm>
          <a:prstGeom prst="rect">
            <a:avLst/>
          </a:prstGeom>
        </p:spPr>
        <p:txBody>
          <a:bodyPr wrap="square">
            <a:spAutoFit/>
          </a:bodyPr>
          <a:lstStyle/>
          <a:p>
            <a:pPr algn="ctr"/>
            <a:r>
              <a:rPr lang="es-ES" sz="1400" b="1" dirty="0" smtClean="0">
                <a:solidFill>
                  <a:schemeClr val="bg1"/>
                </a:solidFill>
                <a:latin typeface="+mj-lt"/>
                <a:ea typeface="Calibri"/>
              </a:rPr>
              <a:t>Figure </a:t>
            </a:r>
            <a:r>
              <a:rPr lang="es-ES" sz="1400" b="1" dirty="0">
                <a:solidFill>
                  <a:schemeClr val="bg1"/>
                </a:solidFill>
                <a:latin typeface="+mj-lt"/>
                <a:ea typeface="Calibri"/>
              </a:rPr>
              <a:t>1. Mobile </a:t>
            </a:r>
            <a:r>
              <a:rPr lang="es-ES" sz="1400" b="1" dirty="0" err="1">
                <a:solidFill>
                  <a:schemeClr val="bg1"/>
                </a:solidFill>
                <a:latin typeface="+mj-lt"/>
                <a:ea typeface="Calibri"/>
              </a:rPr>
              <a:t>Health</a:t>
            </a:r>
            <a:r>
              <a:rPr lang="es-ES" sz="1400" b="1" dirty="0">
                <a:solidFill>
                  <a:schemeClr val="bg1"/>
                </a:solidFill>
                <a:latin typeface="+mj-lt"/>
                <a:ea typeface="Calibri"/>
              </a:rPr>
              <a:t> </a:t>
            </a:r>
            <a:r>
              <a:rPr lang="es-ES" sz="1400" b="1" dirty="0" err="1">
                <a:solidFill>
                  <a:schemeClr val="bg1"/>
                </a:solidFill>
                <a:latin typeface="+mj-lt"/>
                <a:ea typeface="Calibri"/>
              </a:rPr>
              <a:t>Scheme</a:t>
            </a:r>
            <a:r>
              <a:rPr lang="es-ES" sz="1400" b="1" dirty="0">
                <a:solidFill>
                  <a:schemeClr val="bg1"/>
                </a:solidFill>
                <a:latin typeface="+mj-lt"/>
                <a:ea typeface="Calibri"/>
              </a:rPr>
              <a:t>. </a:t>
            </a:r>
          </a:p>
        </p:txBody>
      </p:sp>
      <p:sp>
        <p:nvSpPr>
          <p:cNvPr id="8" name="Marcador de número de diapositiva 7"/>
          <p:cNvSpPr>
            <a:spLocks noGrp="1"/>
          </p:cNvSpPr>
          <p:nvPr>
            <p:ph type="sldNum" sz="quarter" idx="12"/>
          </p:nvPr>
        </p:nvSpPr>
        <p:spPr/>
        <p:txBody>
          <a:bodyPr/>
          <a:lstStyle/>
          <a:p>
            <a:fld id="{6113E31D-E2AB-40D1-8B51-AFA5AFEF393A}" type="slidenum">
              <a:rPr lang="en-US" smtClean="0"/>
              <a:t>3</a:t>
            </a:fld>
            <a:endParaRPr lang="en-US" dirty="0"/>
          </a:p>
        </p:txBody>
      </p:sp>
      <p:cxnSp>
        <p:nvCxnSpPr>
          <p:cNvPr id="11" name="10 Conector recto"/>
          <p:cNvCxnSpPr/>
          <p:nvPr/>
        </p:nvCxnSpPr>
        <p:spPr>
          <a:xfrm>
            <a:off x="824555" y="516984"/>
            <a:ext cx="3061645"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7996844" y="516984"/>
            <a:ext cx="3454229"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886200" y="255374"/>
            <a:ext cx="4110644"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Goudy Old Style" panose="02020502050305020303" pitchFamily="18" charset="0"/>
                <a:cs typeface="Times New Roman" pitchFamily="18" charset="0"/>
              </a:rPr>
              <a:t>PROBLEM STATEMENT</a:t>
            </a:r>
            <a:endParaRPr lang="es-MX" sz="3200" b="1" dirty="0">
              <a:effectLst>
                <a:outerShdw blurRad="38100" dist="38100" dir="2700000" algn="tl">
                  <a:srgbClr val="000000">
                    <a:alpha val="43137"/>
                  </a:srgbClr>
                </a:outerShdw>
              </a:effectLst>
              <a:latin typeface="Goudy Old Style" panose="02020502050305020303" pitchFamily="18" charset="0"/>
              <a:cs typeface="Calibri" pitchFamily="34" charset="0"/>
            </a:endParaRPr>
          </a:p>
        </p:txBody>
      </p:sp>
    </p:spTree>
    <p:extLst>
      <p:ext uri="{BB962C8B-B14F-4D97-AF65-F5344CB8AC3E}">
        <p14:creationId xmlns:p14="http://schemas.microsoft.com/office/powerpoint/2010/main" val="756257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74140" y="5534880"/>
            <a:ext cx="10767963" cy="615553"/>
          </a:xfrm>
          <a:prstGeom prst="rect">
            <a:avLst/>
          </a:prstGeom>
        </p:spPr>
        <p:txBody>
          <a:bodyPr wrap="square">
            <a:spAutoFit/>
          </a:bodyPr>
          <a:lstStyle/>
          <a:p>
            <a:pPr algn="just"/>
            <a:r>
              <a:rPr lang="en-US" sz="1700" dirty="0">
                <a:cs typeface="Times New Roman" pitchFamily="18" charset="0"/>
              </a:rPr>
              <a:t>The portable monitoring equipment allows to register the vital signs while the user performs his daily activities, and to capture events that occur infrequently or specific circumstances, and thus be able to make a more precise diagnosis.</a:t>
            </a:r>
            <a:endParaRPr lang="es-MX" sz="1700" dirty="0">
              <a:cs typeface="Times New Roman" pitchFamily="18" charset="0"/>
            </a:endParaRPr>
          </a:p>
        </p:txBody>
      </p:sp>
      <p:sp>
        <p:nvSpPr>
          <p:cNvPr id="3" name="Rectángulo 2"/>
          <p:cNvSpPr/>
          <p:nvPr/>
        </p:nvSpPr>
        <p:spPr>
          <a:xfrm>
            <a:off x="399218" y="1257428"/>
            <a:ext cx="11327642" cy="81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600">
              <a:latin typeface="+mj-lt"/>
            </a:endParaRPr>
          </a:p>
        </p:txBody>
      </p:sp>
      <p:pic>
        <p:nvPicPr>
          <p:cNvPr id="1030" name="Picture 6" descr="Resultado de imagen para Qardio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848" y="746762"/>
            <a:ext cx="1357780" cy="1153616"/>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280339" y="-22286"/>
            <a:ext cx="4311768" cy="523220"/>
          </a:xfrm>
          <a:prstGeom prst="rect">
            <a:avLst/>
          </a:prstGeom>
          <a:noFill/>
        </p:spPr>
        <p:txBody>
          <a:bodyPr wrap="square" rtlCol="0">
            <a:spAutoFit/>
          </a:bodyPr>
          <a:lstStyle/>
          <a:p>
            <a:r>
              <a:rPr lang="es-MX" sz="2800" b="1" dirty="0">
                <a:effectLst>
                  <a:outerShdw blurRad="38100" dist="38100" dir="2700000" algn="tl">
                    <a:srgbClr val="000000">
                      <a:alpha val="43137"/>
                    </a:srgbClr>
                  </a:outerShdw>
                </a:effectLst>
                <a:latin typeface="Goudy Old Style" panose="02020502050305020303" pitchFamily="18" charset="0"/>
                <a:cs typeface="Times New Roman" pitchFamily="18" charset="0"/>
              </a:rPr>
              <a:t>JUSTIFICATION</a:t>
            </a:r>
            <a:endParaRPr lang="es-MX" sz="3200" b="1" dirty="0">
              <a:effectLst>
                <a:outerShdw blurRad="38100" dist="38100" dir="2700000" algn="tl">
                  <a:srgbClr val="000000">
                    <a:alpha val="43137"/>
                  </a:srgbClr>
                </a:outerShdw>
              </a:effectLst>
              <a:latin typeface="Goudy Old Style" panose="02020502050305020303" pitchFamily="18" charset="0"/>
              <a:cs typeface="Times New Roman" pitchFamily="18" charset="0"/>
            </a:endParaRPr>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6271" y="922533"/>
            <a:ext cx="1497459" cy="91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420" y="922534"/>
            <a:ext cx="1947339"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5117819" y="1867097"/>
            <a:ext cx="1637928" cy="307777"/>
          </a:xfrm>
          <a:prstGeom prst="rect">
            <a:avLst/>
          </a:prstGeom>
        </p:spPr>
        <p:txBody>
          <a:bodyPr wrap="square">
            <a:spAutoFit/>
          </a:bodyPr>
          <a:lstStyle/>
          <a:p>
            <a:pPr algn="ctr" defTabSz="914400">
              <a:defRPr/>
            </a:pPr>
            <a:r>
              <a:rPr lang="es-ES" sz="1400" dirty="0" err="1" smtClean="0">
                <a:ea typeface="Times New Roman"/>
                <a:cs typeface="Times New Roman" pitchFamily="18" charset="0"/>
              </a:rPr>
              <a:t>Qardiocore</a:t>
            </a:r>
            <a:r>
              <a:rPr lang="es-ES" sz="1400" dirty="0" smtClean="0">
                <a:ea typeface="Times New Roman"/>
                <a:cs typeface="Times New Roman" pitchFamily="18" charset="0"/>
              </a:rPr>
              <a:t>.</a:t>
            </a:r>
            <a:endParaRPr lang="es-ES" sz="1400" dirty="0">
              <a:ea typeface="Times New Roman"/>
              <a:cs typeface="Times New Roman" pitchFamily="18" charset="0"/>
            </a:endParaRPr>
          </a:p>
        </p:txBody>
      </p:sp>
      <p:sp>
        <p:nvSpPr>
          <p:cNvPr id="13" name="12 Rectángulo"/>
          <p:cNvSpPr/>
          <p:nvPr/>
        </p:nvSpPr>
        <p:spPr>
          <a:xfrm>
            <a:off x="3504452" y="1827860"/>
            <a:ext cx="1637928" cy="307777"/>
          </a:xfrm>
          <a:prstGeom prst="rect">
            <a:avLst/>
          </a:prstGeom>
        </p:spPr>
        <p:txBody>
          <a:bodyPr wrap="square">
            <a:spAutoFit/>
          </a:bodyPr>
          <a:lstStyle/>
          <a:p>
            <a:pPr algn="ctr">
              <a:spcAft>
                <a:spcPts val="0"/>
              </a:spcAft>
            </a:pPr>
            <a:r>
              <a:rPr lang="en-US" sz="1400" dirty="0" err="1">
                <a:cs typeface="Times New Roman" pitchFamily="18" charset="0"/>
              </a:rPr>
              <a:t>Alivecor</a:t>
            </a:r>
            <a:r>
              <a:rPr lang="en-US" sz="1400" dirty="0">
                <a:cs typeface="Times New Roman" pitchFamily="18" charset="0"/>
              </a:rPr>
              <a:t>, </a:t>
            </a:r>
            <a:r>
              <a:rPr lang="en-US" sz="1400" dirty="0" err="1" smtClean="0">
                <a:cs typeface="Times New Roman" pitchFamily="18" charset="0"/>
              </a:rPr>
              <a:t>Kardia</a:t>
            </a:r>
            <a:r>
              <a:rPr lang="en-US" sz="1400" dirty="0" smtClean="0">
                <a:cs typeface="Times New Roman" pitchFamily="18" charset="0"/>
              </a:rPr>
              <a:t>.</a:t>
            </a:r>
            <a:endParaRPr lang="es-ES" sz="1400" dirty="0">
              <a:ea typeface="Times New Roman"/>
              <a:cs typeface="Times New Roman" pitchFamily="18" charset="0"/>
            </a:endParaRPr>
          </a:p>
        </p:txBody>
      </p:sp>
      <p:sp>
        <p:nvSpPr>
          <p:cNvPr id="14" name="13 Rectángulo"/>
          <p:cNvSpPr/>
          <p:nvPr/>
        </p:nvSpPr>
        <p:spPr>
          <a:xfrm>
            <a:off x="6954179" y="1815142"/>
            <a:ext cx="1637928" cy="307777"/>
          </a:xfrm>
          <a:prstGeom prst="rect">
            <a:avLst/>
          </a:prstGeom>
        </p:spPr>
        <p:txBody>
          <a:bodyPr wrap="square">
            <a:spAutoFit/>
          </a:bodyPr>
          <a:lstStyle/>
          <a:p>
            <a:pPr algn="ctr"/>
            <a:r>
              <a:rPr lang="en-US" sz="1400" dirty="0">
                <a:solidFill>
                  <a:srgbClr val="000000"/>
                </a:solidFill>
                <a:latin typeface="+mj-lt"/>
                <a:ea typeface="Calibri"/>
              </a:rPr>
              <a:t>ECG </a:t>
            </a:r>
            <a:r>
              <a:rPr lang="en-US" sz="1400" dirty="0" smtClean="0">
                <a:solidFill>
                  <a:srgbClr val="000000"/>
                </a:solidFill>
                <a:latin typeface="+mj-lt"/>
                <a:ea typeface="Calibri"/>
              </a:rPr>
              <a:t>ANYWHERE.</a:t>
            </a:r>
            <a:endParaRPr lang="es-MX" sz="2000" dirty="0">
              <a:latin typeface="+mj-lt"/>
              <a:ea typeface="Calibri"/>
            </a:endParaRPr>
          </a:p>
        </p:txBody>
      </p:sp>
      <p:sp>
        <p:nvSpPr>
          <p:cNvPr id="16" name="15 Rectángulo"/>
          <p:cNvSpPr/>
          <p:nvPr/>
        </p:nvSpPr>
        <p:spPr>
          <a:xfrm>
            <a:off x="9158991" y="1842438"/>
            <a:ext cx="1637928" cy="307777"/>
          </a:xfrm>
          <a:prstGeom prst="rect">
            <a:avLst/>
          </a:prstGeom>
        </p:spPr>
        <p:txBody>
          <a:bodyPr wrap="square">
            <a:spAutoFit/>
          </a:bodyPr>
          <a:lstStyle/>
          <a:p>
            <a:pPr algn="ctr"/>
            <a:r>
              <a:rPr lang="en-US" sz="1400" dirty="0" smtClean="0">
                <a:solidFill>
                  <a:srgbClr val="000000"/>
                </a:solidFill>
                <a:latin typeface="+mj-lt"/>
                <a:ea typeface="Calibri"/>
              </a:rPr>
              <a:t>SPYDERDOCTOR.</a:t>
            </a:r>
            <a:endParaRPr lang="es-MX" sz="2000" dirty="0">
              <a:latin typeface="+mj-lt"/>
              <a:ea typeface="Calibri"/>
            </a:endParaRPr>
          </a:p>
        </p:txBody>
      </p:sp>
      <p:sp>
        <p:nvSpPr>
          <p:cNvPr id="18" name="17 Rectángulo"/>
          <p:cNvSpPr/>
          <p:nvPr/>
        </p:nvSpPr>
        <p:spPr>
          <a:xfrm>
            <a:off x="1756776" y="1834757"/>
            <a:ext cx="1858396" cy="307777"/>
          </a:xfrm>
          <a:prstGeom prst="rect">
            <a:avLst/>
          </a:prstGeom>
        </p:spPr>
        <p:txBody>
          <a:bodyPr wrap="square">
            <a:spAutoFit/>
          </a:bodyPr>
          <a:lstStyle/>
          <a:p>
            <a:pPr algn="ctr"/>
            <a:r>
              <a:rPr lang="en-US" sz="1400" dirty="0" err="1" smtClean="0">
                <a:cs typeface="Times New Roman" pitchFamily="18" charset="0"/>
              </a:rPr>
              <a:t>Iwatch</a:t>
            </a:r>
            <a:r>
              <a:rPr lang="en-US" sz="1400" dirty="0" smtClean="0">
                <a:cs typeface="Times New Roman" pitchFamily="18" charset="0"/>
              </a:rPr>
              <a:t> series </a:t>
            </a:r>
            <a:r>
              <a:rPr lang="en-US" sz="1400" dirty="0">
                <a:cs typeface="Times New Roman" pitchFamily="18" charset="0"/>
              </a:rPr>
              <a:t>4</a:t>
            </a:r>
            <a:r>
              <a:rPr lang="en-US" sz="1400" dirty="0" smtClean="0">
                <a:cs typeface="Times New Roman" pitchFamily="18" charset="0"/>
              </a:rPr>
              <a:t>.</a:t>
            </a:r>
            <a:endParaRPr lang="es-MX" sz="2000" dirty="0">
              <a:latin typeface="+mj-lt"/>
              <a:ea typeface="Calibri"/>
            </a:endParaRPr>
          </a:p>
        </p:txBody>
      </p:sp>
      <p:sp>
        <p:nvSpPr>
          <p:cNvPr id="19" name="18 Rectángulo"/>
          <p:cNvSpPr/>
          <p:nvPr/>
        </p:nvSpPr>
        <p:spPr>
          <a:xfrm>
            <a:off x="2112330" y="2246593"/>
            <a:ext cx="7426948" cy="307777"/>
          </a:xfrm>
          <a:prstGeom prst="rect">
            <a:avLst/>
          </a:prstGeom>
        </p:spPr>
        <p:txBody>
          <a:bodyPr wrap="square">
            <a:spAutoFit/>
          </a:bodyPr>
          <a:lstStyle/>
          <a:p>
            <a:pPr algn="ctr"/>
            <a:r>
              <a:rPr lang="es-ES" sz="1400" b="1" dirty="0" smtClean="0">
                <a:solidFill>
                  <a:schemeClr val="accent1">
                    <a:lumMod val="50000"/>
                  </a:schemeClr>
                </a:solidFill>
                <a:latin typeface="+mj-lt"/>
                <a:ea typeface="Calibri"/>
              </a:rPr>
              <a:t>Figure 2. </a:t>
            </a:r>
            <a:r>
              <a:rPr lang="es-ES" sz="1400" b="1" dirty="0" err="1">
                <a:solidFill>
                  <a:schemeClr val="accent1">
                    <a:lumMod val="50000"/>
                  </a:schemeClr>
                </a:solidFill>
                <a:latin typeface="+mj-lt"/>
                <a:ea typeface="Calibri"/>
              </a:rPr>
              <a:t>Current</a:t>
            </a:r>
            <a:r>
              <a:rPr lang="es-ES" sz="1400" b="1" dirty="0">
                <a:solidFill>
                  <a:schemeClr val="accent1">
                    <a:lumMod val="50000"/>
                  </a:schemeClr>
                </a:solidFill>
                <a:latin typeface="+mj-lt"/>
                <a:ea typeface="Calibri"/>
              </a:rPr>
              <a:t> Mobile </a:t>
            </a:r>
            <a:r>
              <a:rPr lang="es-ES" sz="1400" b="1" dirty="0" err="1">
                <a:solidFill>
                  <a:schemeClr val="accent1">
                    <a:lumMod val="50000"/>
                  </a:schemeClr>
                </a:solidFill>
                <a:latin typeface="+mj-lt"/>
                <a:ea typeface="Calibri"/>
              </a:rPr>
              <a:t>Health</a:t>
            </a:r>
            <a:r>
              <a:rPr lang="es-ES" sz="1400" b="1" dirty="0">
                <a:solidFill>
                  <a:schemeClr val="accent1">
                    <a:lumMod val="50000"/>
                  </a:schemeClr>
                </a:solidFill>
                <a:latin typeface="+mj-lt"/>
                <a:ea typeface="Calibri"/>
              </a:rPr>
              <a:t> </a:t>
            </a:r>
            <a:r>
              <a:rPr lang="es-ES" sz="1400" b="1" dirty="0" err="1">
                <a:solidFill>
                  <a:schemeClr val="accent1">
                    <a:lumMod val="50000"/>
                  </a:schemeClr>
                </a:solidFill>
                <a:latin typeface="+mj-lt"/>
                <a:ea typeface="Calibri"/>
              </a:rPr>
              <a:t>Systems</a:t>
            </a:r>
            <a:r>
              <a:rPr lang="es-ES" sz="1400" b="1" dirty="0">
                <a:solidFill>
                  <a:schemeClr val="accent1">
                    <a:lumMod val="50000"/>
                  </a:schemeClr>
                </a:solidFill>
                <a:latin typeface="+mj-lt"/>
                <a:ea typeface="Calibri"/>
              </a:rPr>
              <a:t>. </a:t>
            </a:r>
            <a:r>
              <a:rPr lang="es-ES" sz="1400" b="1" dirty="0" smtClean="0">
                <a:solidFill>
                  <a:schemeClr val="accent1">
                    <a:lumMod val="50000"/>
                  </a:schemeClr>
                </a:solidFill>
                <a:latin typeface="+mj-lt"/>
                <a:ea typeface="Times New Roman"/>
              </a:rPr>
              <a:t> </a:t>
            </a:r>
            <a:endParaRPr lang="es-MX" sz="2000" b="1" dirty="0">
              <a:solidFill>
                <a:schemeClr val="accent1">
                  <a:lumMod val="50000"/>
                </a:schemeClr>
              </a:solidFill>
              <a:latin typeface="+mj-lt"/>
              <a:ea typeface="Times New Roman"/>
            </a:endParaRPr>
          </a:p>
        </p:txBody>
      </p:sp>
      <p:sp>
        <p:nvSpPr>
          <p:cNvPr id="6" name="Rectángulo 5"/>
          <p:cNvSpPr/>
          <p:nvPr/>
        </p:nvSpPr>
        <p:spPr>
          <a:xfrm>
            <a:off x="1748644" y="633014"/>
            <a:ext cx="9101326" cy="1576625"/>
          </a:xfrm>
          <a:prstGeom prst="rect">
            <a:avLst/>
          </a:prstGeom>
          <a:noFill/>
          <a:ln w="2857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número de diapositiva 7"/>
          <p:cNvSpPr>
            <a:spLocks noGrp="1"/>
          </p:cNvSpPr>
          <p:nvPr>
            <p:ph type="sldNum" sz="quarter" idx="12"/>
          </p:nvPr>
        </p:nvSpPr>
        <p:spPr/>
        <p:txBody>
          <a:bodyPr/>
          <a:lstStyle/>
          <a:p>
            <a:fld id="{6113E31D-E2AB-40D1-8B51-AFA5AFEF393A}" type="slidenum">
              <a:rPr lang="en-US" smtClean="0"/>
              <a:t>4</a:t>
            </a:fld>
            <a:endParaRPr lang="en-US" dirty="0"/>
          </a:p>
        </p:txBody>
      </p:sp>
      <p:pic>
        <p:nvPicPr>
          <p:cNvPr id="1026" name="Picture 2" descr="Resultado de imagen para Iwatch ec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6776" y="826131"/>
            <a:ext cx="1613343" cy="9070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Alivecor, Kar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2594" y="668047"/>
            <a:ext cx="1181643" cy="1181643"/>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367826" y="5651311"/>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 name="1 Rectángulo"/>
          <p:cNvSpPr/>
          <p:nvPr/>
        </p:nvSpPr>
        <p:spPr>
          <a:xfrm>
            <a:off x="181432" y="3641493"/>
            <a:ext cx="11763214" cy="1585049"/>
          </a:xfrm>
          <a:prstGeom prst="rect">
            <a:avLst/>
          </a:prstGeom>
        </p:spPr>
        <p:txBody>
          <a:bodyPr wrap="square">
            <a:spAutoFit/>
          </a:bodyPr>
          <a:lstStyle/>
          <a:p>
            <a:pPr lvl="2" algn="ctr">
              <a:spcAft>
                <a:spcPts val="600"/>
              </a:spcAft>
            </a:pPr>
            <a:r>
              <a:rPr lang="en-US" sz="2000" b="1" dirty="0">
                <a:solidFill>
                  <a:schemeClr val="accent1">
                    <a:lumMod val="50000"/>
                  </a:schemeClr>
                </a:solidFill>
                <a:cs typeface="Times New Roman" pitchFamily="18" charset="0"/>
              </a:rPr>
              <a:t>The proposed prototype offers the following </a:t>
            </a:r>
            <a:r>
              <a:rPr lang="en-US" sz="2000" b="1" dirty="0" smtClean="0">
                <a:solidFill>
                  <a:schemeClr val="accent1">
                    <a:lumMod val="50000"/>
                  </a:schemeClr>
                </a:solidFill>
                <a:cs typeface="Times New Roman" pitchFamily="18" charset="0"/>
              </a:rPr>
              <a:t>advantages:</a:t>
            </a:r>
          </a:p>
          <a:p>
            <a:pPr marL="1200150" lvl="2" indent="-285750" algn="just">
              <a:buFont typeface="Wingdings" panose="05000000000000000000" pitchFamily="2" charset="2"/>
              <a:buChar char="ü"/>
            </a:pPr>
            <a:r>
              <a:rPr lang="es-MX" dirty="0" smtClean="0">
                <a:cs typeface="Times New Roman" pitchFamily="18" charset="0"/>
              </a:rPr>
              <a:t>Long </a:t>
            </a:r>
            <a:r>
              <a:rPr lang="es-MX" dirty="0">
                <a:cs typeface="Times New Roman" pitchFamily="18" charset="0"/>
              </a:rPr>
              <a:t>time ECG </a:t>
            </a:r>
            <a:r>
              <a:rPr lang="es-MX" dirty="0" err="1" smtClean="0">
                <a:cs typeface="Times New Roman" pitchFamily="18" charset="0"/>
              </a:rPr>
              <a:t>recordings</a:t>
            </a:r>
            <a:endParaRPr lang="es-MX" dirty="0" smtClean="0">
              <a:cs typeface="Times New Roman" pitchFamily="18" charset="0"/>
            </a:endParaRPr>
          </a:p>
          <a:p>
            <a:pPr marL="1200150" lvl="2" indent="-285750" algn="just">
              <a:buFont typeface="Wingdings" panose="05000000000000000000" pitchFamily="2" charset="2"/>
              <a:buChar char="ü"/>
            </a:pPr>
            <a:r>
              <a:rPr lang="en-US" dirty="0">
                <a:cs typeface="Times New Roman" pitchFamily="18" charset="0"/>
              </a:rPr>
              <a:t>Real-time transmission on smart </a:t>
            </a:r>
            <a:r>
              <a:rPr lang="en-US" dirty="0" smtClean="0">
                <a:cs typeface="Times New Roman" pitchFamily="18" charset="0"/>
              </a:rPr>
              <a:t>devices</a:t>
            </a:r>
          </a:p>
          <a:p>
            <a:pPr marL="1200150" lvl="2" indent="-285750" algn="just">
              <a:buFont typeface="Wingdings" panose="05000000000000000000" pitchFamily="2" charset="2"/>
              <a:buChar char="ü"/>
            </a:pPr>
            <a:r>
              <a:rPr lang="en-US" dirty="0">
                <a:cs typeface="Times New Roman" pitchFamily="18" charset="0"/>
              </a:rPr>
              <a:t>ECG records with .txt format for easy information management</a:t>
            </a:r>
            <a:r>
              <a:rPr lang="en-US" dirty="0" smtClean="0">
                <a:cs typeface="Times New Roman" pitchFamily="18" charset="0"/>
              </a:rPr>
              <a:t>.</a:t>
            </a:r>
          </a:p>
          <a:p>
            <a:pPr marL="1200150" lvl="2" indent="-285750" algn="just">
              <a:buFont typeface="Wingdings" panose="05000000000000000000" pitchFamily="2" charset="2"/>
              <a:buChar char="ü"/>
            </a:pPr>
            <a:r>
              <a:rPr lang="en-US" dirty="0">
                <a:cs typeface="Times New Roman" pitchFamily="18" charset="0"/>
              </a:rPr>
              <a:t>3 communication protocols for connectivity with smart devices</a:t>
            </a:r>
            <a:endParaRPr lang="es-ES_tradnl" sz="1000" dirty="0">
              <a:cs typeface="Times New Roman" pitchFamily="18" charset="0"/>
            </a:endParaRPr>
          </a:p>
        </p:txBody>
      </p:sp>
      <p:cxnSp>
        <p:nvCxnSpPr>
          <p:cNvPr id="23" name="22 Conector recto"/>
          <p:cNvCxnSpPr/>
          <p:nvPr/>
        </p:nvCxnSpPr>
        <p:spPr>
          <a:xfrm>
            <a:off x="1082176" y="260772"/>
            <a:ext cx="3061645"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7036305" y="239324"/>
            <a:ext cx="3454229"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915325" y="2830869"/>
            <a:ext cx="10767963" cy="584775"/>
          </a:xfrm>
          <a:prstGeom prst="rect">
            <a:avLst/>
          </a:prstGeom>
        </p:spPr>
        <p:txBody>
          <a:bodyPr wrap="square">
            <a:spAutoFit/>
          </a:bodyPr>
          <a:lstStyle/>
          <a:p>
            <a:pPr algn="just"/>
            <a:r>
              <a:rPr lang="en-US" sz="1600" dirty="0">
                <a:cs typeface="Times New Roman" pitchFamily="18" charset="0"/>
              </a:rPr>
              <a:t>This project proposes the development of an ECG system with the AD8232 chip for long time recording and real-time ECG monitoring (online) in a low cost system based on an open source platform.</a:t>
            </a:r>
            <a:endParaRPr lang="es-MX" sz="1600" dirty="0">
              <a:cs typeface="Times New Roman" pitchFamily="18" charset="0"/>
            </a:endParaRPr>
          </a:p>
        </p:txBody>
      </p:sp>
      <p:sp>
        <p:nvSpPr>
          <p:cNvPr id="26" name="25 Rectángulo"/>
          <p:cNvSpPr/>
          <p:nvPr/>
        </p:nvSpPr>
        <p:spPr>
          <a:xfrm>
            <a:off x="409011" y="2983532"/>
            <a:ext cx="240027" cy="1800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18472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2"/>
          <p:cNvSpPr/>
          <p:nvPr/>
        </p:nvSpPr>
        <p:spPr>
          <a:xfrm>
            <a:off x="399218" y="1389406"/>
            <a:ext cx="11327642" cy="81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600">
              <a:latin typeface="+mj-lt"/>
            </a:endParaRPr>
          </a:p>
        </p:txBody>
      </p:sp>
      <p:sp>
        <p:nvSpPr>
          <p:cNvPr id="14" name="13 Rectángulo"/>
          <p:cNvSpPr/>
          <p:nvPr/>
        </p:nvSpPr>
        <p:spPr>
          <a:xfrm>
            <a:off x="514310" y="612936"/>
            <a:ext cx="6481534" cy="400110"/>
          </a:xfrm>
          <a:prstGeom prst="rect">
            <a:avLst/>
          </a:prstGeom>
        </p:spPr>
        <p:txBody>
          <a:bodyPr wrap="square">
            <a:spAutoFit/>
          </a:bodyPr>
          <a:lstStyle/>
          <a:p>
            <a:pPr algn="just"/>
            <a:r>
              <a:rPr lang="es-MX" sz="2000" b="1" dirty="0" err="1" smtClean="0">
                <a:solidFill>
                  <a:schemeClr val="accent1">
                    <a:lumMod val="50000"/>
                  </a:schemeClr>
                </a:solidFill>
                <a:latin typeface="+mj-lt"/>
                <a:cs typeface="Times New Roman" pitchFamily="18" charset="0"/>
              </a:rPr>
              <a:t>Electrocardiograph</a:t>
            </a:r>
            <a:r>
              <a:rPr lang="es-MX" sz="2000" b="1" dirty="0" smtClean="0">
                <a:solidFill>
                  <a:schemeClr val="accent1">
                    <a:lumMod val="50000"/>
                  </a:schemeClr>
                </a:solidFill>
                <a:latin typeface="+mj-lt"/>
                <a:cs typeface="Times New Roman" pitchFamily="18" charset="0"/>
              </a:rPr>
              <a:t> </a:t>
            </a:r>
            <a:r>
              <a:rPr lang="es-MX" sz="2000" b="1" dirty="0" err="1">
                <a:solidFill>
                  <a:schemeClr val="accent1">
                    <a:lumMod val="50000"/>
                  </a:schemeClr>
                </a:solidFill>
                <a:latin typeface="+mj-lt"/>
                <a:cs typeface="Times New Roman" pitchFamily="18" charset="0"/>
              </a:rPr>
              <a:t>portability</a:t>
            </a:r>
            <a:endParaRPr lang="es-MX" sz="2000" b="1" dirty="0">
              <a:solidFill>
                <a:schemeClr val="accent1">
                  <a:lumMod val="50000"/>
                </a:schemeClr>
              </a:solidFill>
              <a:latin typeface="+mj-lt"/>
              <a:cs typeface="Times New Roman" pitchFamily="18" charset="0"/>
            </a:endParaRPr>
          </a:p>
        </p:txBody>
      </p:sp>
      <p:sp>
        <p:nvSpPr>
          <p:cNvPr id="22" name="21 CuadroTexto"/>
          <p:cNvSpPr txBox="1"/>
          <p:nvPr/>
        </p:nvSpPr>
        <p:spPr>
          <a:xfrm>
            <a:off x="4248459" y="0"/>
            <a:ext cx="3379139" cy="523220"/>
          </a:xfrm>
          <a:prstGeom prst="rect">
            <a:avLst/>
          </a:prstGeom>
          <a:noFill/>
        </p:spPr>
        <p:txBody>
          <a:bodyPr wrap="square" rtlCol="0">
            <a:spAutoFit/>
          </a:bodyPr>
          <a:lstStyle/>
          <a:p>
            <a:r>
              <a:rPr lang="es-MX" sz="2800" b="1" dirty="0" smtClean="0">
                <a:latin typeface="Goudy Old Style" panose="02020502050305020303" pitchFamily="18" charset="0"/>
                <a:cs typeface="Times New Roman" pitchFamily="18" charset="0"/>
              </a:rPr>
              <a:t>BACKGOUND </a:t>
            </a:r>
            <a:endParaRPr lang="es-MX" sz="3200" b="1" dirty="0">
              <a:latin typeface="Goudy Old Style" panose="02020502050305020303" pitchFamily="18" charset="0"/>
              <a:cs typeface="Times New Roman" pitchFamily="18" charset="0"/>
            </a:endParaRPr>
          </a:p>
        </p:txBody>
      </p:sp>
      <p:sp>
        <p:nvSpPr>
          <p:cNvPr id="10" name="Marcador de número de diapositiva 9"/>
          <p:cNvSpPr>
            <a:spLocks noGrp="1"/>
          </p:cNvSpPr>
          <p:nvPr>
            <p:ph type="sldNum" sz="quarter" idx="12"/>
          </p:nvPr>
        </p:nvSpPr>
        <p:spPr>
          <a:xfrm>
            <a:off x="10628801" y="6492875"/>
            <a:ext cx="1312025" cy="365125"/>
          </a:xfrm>
        </p:spPr>
        <p:txBody>
          <a:bodyPr/>
          <a:lstStyle/>
          <a:p>
            <a:fld id="{6113E31D-E2AB-40D1-8B51-AFA5AFEF393A}" type="slidenum">
              <a:rPr lang="en-US" smtClean="0"/>
              <a:t>5</a:t>
            </a:fld>
            <a:endParaRPr lang="en-US" dirty="0"/>
          </a:p>
        </p:txBody>
      </p:sp>
      <p:sp>
        <p:nvSpPr>
          <p:cNvPr id="12" name="18 Rectángulo"/>
          <p:cNvSpPr/>
          <p:nvPr/>
        </p:nvSpPr>
        <p:spPr>
          <a:xfrm>
            <a:off x="-129276" y="3306584"/>
            <a:ext cx="5477129" cy="307777"/>
          </a:xfrm>
          <a:prstGeom prst="rect">
            <a:avLst/>
          </a:prstGeom>
        </p:spPr>
        <p:txBody>
          <a:bodyPr wrap="square">
            <a:spAutoFit/>
          </a:bodyPr>
          <a:lstStyle/>
          <a:p>
            <a:pPr algn="ctr"/>
            <a:r>
              <a:rPr lang="es-MX" sz="1400" b="1" dirty="0" smtClean="0">
                <a:latin typeface="+mj-lt"/>
                <a:cs typeface="Times New Roman" pitchFamily="18" charset="0"/>
              </a:rPr>
              <a:t>Figure 3. </a:t>
            </a:r>
            <a:r>
              <a:rPr lang="es-ES" sz="1400" dirty="0" err="1">
                <a:latin typeface="+mj-lt"/>
                <a:cs typeface="Times New Roman" pitchFamily="18" charset="0"/>
              </a:rPr>
              <a:t>First</a:t>
            </a:r>
            <a:r>
              <a:rPr lang="es-ES" sz="1400" dirty="0">
                <a:latin typeface="+mj-lt"/>
                <a:cs typeface="Times New Roman" pitchFamily="18" charset="0"/>
              </a:rPr>
              <a:t> portable </a:t>
            </a:r>
            <a:r>
              <a:rPr lang="es-ES" sz="1400" dirty="0" err="1" smtClean="0">
                <a:latin typeface="+mj-lt"/>
                <a:cs typeface="Times New Roman" pitchFamily="18" charset="0"/>
              </a:rPr>
              <a:t>electrocardiograph</a:t>
            </a:r>
            <a:r>
              <a:rPr lang="es-ES" sz="1400" dirty="0" smtClean="0">
                <a:latin typeface="+mj-lt"/>
                <a:cs typeface="Times New Roman" pitchFamily="18" charset="0"/>
              </a:rPr>
              <a:t>.</a:t>
            </a:r>
          </a:p>
        </p:txBody>
      </p:sp>
      <p:sp>
        <p:nvSpPr>
          <p:cNvPr id="15" name="8 Rectángulo"/>
          <p:cNvSpPr/>
          <p:nvPr/>
        </p:nvSpPr>
        <p:spPr>
          <a:xfrm>
            <a:off x="143203" y="1134475"/>
            <a:ext cx="5440682" cy="523220"/>
          </a:xfrm>
          <a:prstGeom prst="rect">
            <a:avLst/>
          </a:prstGeom>
        </p:spPr>
        <p:txBody>
          <a:bodyPr wrap="square">
            <a:spAutoFit/>
          </a:bodyPr>
          <a:lstStyle/>
          <a:p>
            <a:pPr marL="285750" indent="-285750" algn="just">
              <a:buFont typeface="Wingdings" panose="05000000000000000000" pitchFamily="2" charset="2"/>
              <a:buChar char="ü"/>
            </a:pPr>
            <a:r>
              <a:rPr lang="en-US" sz="1400" dirty="0">
                <a:latin typeface="+mj-lt"/>
                <a:cs typeface="Times New Roman" pitchFamily="18" charset="0"/>
              </a:rPr>
              <a:t>Norman </a:t>
            </a:r>
            <a:r>
              <a:rPr lang="en-US" sz="1400" dirty="0" err="1">
                <a:latin typeface="+mj-lt"/>
                <a:cs typeface="Times New Roman" pitchFamily="18" charset="0"/>
              </a:rPr>
              <a:t>Holter</a:t>
            </a:r>
            <a:r>
              <a:rPr lang="en-US" sz="1400" dirty="0">
                <a:latin typeface="+mj-lt"/>
                <a:cs typeface="Times New Roman" pitchFamily="18" charset="0"/>
              </a:rPr>
              <a:t> in 1949 - backpack, about 37 Kg, with ECG registration and transmission</a:t>
            </a:r>
            <a:r>
              <a:rPr lang="en-US" sz="1400" dirty="0" smtClean="0">
                <a:latin typeface="+mj-lt"/>
                <a:cs typeface="Times New Roman" pitchFamily="18" charset="0"/>
              </a:rPr>
              <a:t>.</a:t>
            </a:r>
            <a:endParaRPr lang="es-ES" sz="1400" dirty="0">
              <a:solidFill>
                <a:srgbClr val="FF0000"/>
              </a:solidFill>
              <a:latin typeface="+mj-lt"/>
              <a:cs typeface="Times New Roman" pitchFamily="18" charset="0"/>
            </a:endParaRPr>
          </a:p>
        </p:txBody>
      </p:sp>
      <p:pic>
        <p:nvPicPr>
          <p:cNvPr id="1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08630" y="1666861"/>
            <a:ext cx="1027957" cy="1624458"/>
          </a:xfrm>
          <a:prstGeom prst="rect">
            <a:avLst/>
          </a:prstGeom>
          <a:noFill/>
          <a:ln w="28575">
            <a:solidFill>
              <a:schemeClr val="accent1">
                <a:lumMod val="60000"/>
                <a:lumOff val="40000"/>
              </a:schemeClr>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8 Rectángulo"/>
          <p:cNvSpPr/>
          <p:nvPr/>
        </p:nvSpPr>
        <p:spPr>
          <a:xfrm>
            <a:off x="6241954" y="1099195"/>
            <a:ext cx="5701807" cy="523220"/>
          </a:xfrm>
          <a:prstGeom prst="rect">
            <a:avLst/>
          </a:prstGeom>
        </p:spPr>
        <p:txBody>
          <a:bodyPr wrap="square">
            <a:spAutoFit/>
          </a:bodyPr>
          <a:lstStyle/>
          <a:p>
            <a:pPr marL="342900" indent="-342900" algn="just">
              <a:buFont typeface="Wingdings" panose="05000000000000000000" pitchFamily="2" charset="2"/>
              <a:buChar char="ü"/>
            </a:pPr>
            <a:r>
              <a:rPr lang="en-US" sz="1400" dirty="0">
                <a:latin typeface="+mj-lt"/>
                <a:cs typeface="Times New Roman" pitchFamily="18" charset="0"/>
              </a:rPr>
              <a:t>Currently portable devices, </a:t>
            </a:r>
            <a:r>
              <a:rPr lang="en-US" sz="1400" dirty="0" smtClean="0">
                <a:latin typeface="+mj-lt"/>
                <a:cs typeface="Times New Roman" pitchFamily="18" charset="0"/>
              </a:rPr>
              <a:t>“mobile health” </a:t>
            </a:r>
            <a:r>
              <a:rPr lang="en-US" sz="1400" dirty="0">
                <a:latin typeface="+mj-lt"/>
                <a:cs typeface="Times New Roman" pitchFamily="18" charset="0"/>
              </a:rPr>
              <a:t>for personal monitoring and health care.</a:t>
            </a:r>
            <a:endParaRPr lang="es-MX" sz="1400" dirty="0">
              <a:latin typeface="+mj-lt"/>
              <a:cs typeface="Times New Roman" pitchFamily="18" charset="0"/>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112041" y="1646234"/>
            <a:ext cx="2095766" cy="1485420"/>
          </a:xfrm>
          <a:prstGeom prst="rect">
            <a:avLst/>
          </a:prstGeom>
          <a:noFill/>
          <a:ln w="28575">
            <a:solidFill>
              <a:schemeClr val="accent1">
                <a:lumMod val="60000"/>
                <a:lumOff val="40000"/>
              </a:schemeClr>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23 Rectángulo"/>
          <p:cNvSpPr/>
          <p:nvPr/>
        </p:nvSpPr>
        <p:spPr>
          <a:xfrm>
            <a:off x="6605994" y="3183188"/>
            <a:ext cx="5408663" cy="307777"/>
          </a:xfrm>
          <a:prstGeom prst="rect">
            <a:avLst/>
          </a:prstGeom>
        </p:spPr>
        <p:txBody>
          <a:bodyPr wrap="square">
            <a:spAutoFit/>
          </a:bodyPr>
          <a:lstStyle/>
          <a:p>
            <a:pPr algn="ctr">
              <a:spcAft>
                <a:spcPts val="0"/>
              </a:spcAft>
            </a:pPr>
            <a:r>
              <a:rPr lang="es-MX" sz="1400" b="1" dirty="0" smtClean="0">
                <a:latin typeface="+mj-lt"/>
                <a:cs typeface="Times New Roman" pitchFamily="18" charset="0"/>
              </a:rPr>
              <a:t>Figure 4.</a:t>
            </a:r>
            <a:r>
              <a:rPr lang="es-MX" sz="1400" dirty="0" smtClean="0">
                <a:latin typeface="+mj-lt"/>
                <a:cs typeface="Times New Roman" pitchFamily="18" charset="0"/>
              </a:rPr>
              <a:t> </a:t>
            </a:r>
            <a:r>
              <a:rPr lang="es-ES" sz="1400" dirty="0">
                <a:latin typeface="+mj-lt"/>
                <a:ea typeface="Calibri"/>
                <a:cs typeface="Times New Roman" pitchFamily="18" charset="0"/>
              </a:rPr>
              <a:t>Mobile </a:t>
            </a:r>
            <a:r>
              <a:rPr lang="es-ES" sz="1400" dirty="0" err="1">
                <a:latin typeface="+mj-lt"/>
                <a:ea typeface="Calibri"/>
                <a:cs typeface="Times New Roman" pitchFamily="18" charset="0"/>
              </a:rPr>
              <a:t>Health</a:t>
            </a:r>
            <a:r>
              <a:rPr lang="es-ES" sz="1400" dirty="0">
                <a:latin typeface="+mj-lt"/>
                <a:ea typeface="Calibri"/>
                <a:cs typeface="Times New Roman" pitchFamily="18" charset="0"/>
              </a:rPr>
              <a:t> </a:t>
            </a:r>
            <a:r>
              <a:rPr lang="es-ES" sz="1400" dirty="0" err="1" smtClean="0">
                <a:latin typeface="+mj-lt"/>
                <a:ea typeface="Calibri"/>
                <a:cs typeface="Times New Roman" pitchFamily="18" charset="0"/>
              </a:rPr>
              <a:t>Scheme</a:t>
            </a:r>
            <a:r>
              <a:rPr lang="es-ES" sz="1400" dirty="0" smtClean="0">
                <a:latin typeface="+mj-lt"/>
                <a:ea typeface="Calibri"/>
                <a:cs typeface="Times New Roman" pitchFamily="18" charset="0"/>
              </a:rPr>
              <a:t>.</a:t>
            </a:r>
            <a:endParaRPr lang="es-MX" sz="1400" dirty="0">
              <a:latin typeface="+mj-lt"/>
              <a:ea typeface="Calibri"/>
              <a:cs typeface="Times New Roman" pitchFamily="18" charset="0"/>
            </a:endParaRPr>
          </a:p>
        </p:txBody>
      </p:sp>
      <p:cxnSp>
        <p:nvCxnSpPr>
          <p:cNvPr id="20" name="19 Conector recto"/>
          <p:cNvCxnSpPr/>
          <p:nvPr/>
        </p:nvCxnSpPr>
        <p:spPr>
          <a:xfrm>
            <a:off x="436880" y="225067"/>
            <a:ext cx="3753390" cy="21496"/>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6822125" y="275175"/>
            <a:ext cx="4780595"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3" name="1 Título"/>
          <p:cNvSpPr txBox="1">
            <a:spLocks/>
          </p:cNvSpPr>
          <p:nvPr/>
        </p:nvSpPr>
        <p:spPr>
          <a:xfrm>
            <a:off x="4864560" y="4390980"/>
            <a:ext cx="3790206" cy="14082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s-MX" sz="1800" b="1" dirty="0" smtClean="0">
                <a:latin typeface="Segoe UI Semibold" panose="020B0702040204020203" pitchFamily="34" charset="0"/>
                <a:cs typeface="Times New Roman" pitchFamily="18" charset="0"/>
              </a:rPr>
              <a:t>Semiconductor </a:t>
            </a:r>
            <a:r>
              <a:rPr lang="es-MX" sz="1800" b="1" dirty="0" err="1">
                <a:latin typeface="Segoe UI Semibold" panose="020B0702040204020203" pitchFamily="34" charset="0"/>
                <a:cs typeface="Times New Roman" pitchFamily="18" charset="0"/>
              </a:rPr>
              <a:t>companies</a:t>
            </a:r>
            <a:endParaRPr lang="es-MX" sz="1800" b="1" dirty="0" smtClean="0">
              <a:latin typeface="Segoe UI Semibold" panose="020B0702040204020203" pitchFamily="34" charset="0"/>
              <a:cs typeface="Times New Roman" pitchFamily="18" charset="0"/>
            </a:endParaRPr>
          </a:p>
          <a:p>
            <a:pPr marL="342900" indent="-342900" algn="l">
              <a:buFont typeface="Arial" pitchFamily="34" charset="0"/>
              <a:buChar char="•"/>
            </a:pPr>
            <a:r>
              <a:rPr lang="en-US" sz="1800" b="1" dirty="0" smtClean="0">
                <a:latin typeface="Segoe UI Semibold" panose="020B0702040204020203" pitchFamily="34" charset="0"/>
                <a:cs typeface="Times New Roman" pitchFamily="18" charset="0"/>
              </a:rPr>
              <a:t>IMEC</a:t>
            </a:r>
          </a:p>
          <a:p>
            <a:pPr marL="342900" indent="-342900" algn="l">
              <a:buFont typeface="Arial" pitchFamily="34" charset="0"/>
              <a:buChar char="•"/>
            </a:pPr>
            <a:r>
              <a:rPr lang="en-US" sz="1800" b="1" dirty="0" smtClean="0">
                <a:latin typeface="Segoe UI Semibold" panose="020B0702040204020203" pitchFamily="34" charset="0"/>
                <a:cs typeface="Times New Roman" pitchFamily="18" charset="0"/>
              </a:rPr>
              <a:t>Texas Instruments</a:t>
            </a:r>
          </a:p>
          <a:p>
            <a:pPr marL="342900" indent="-342900" algn="l">
              <a:buFont typeface="Arial" pitchFamily="34" charset="0"/>
              <a:buChar char="•"/>
            </a:pPr>
            <a:r>
              <a:rPr lang="en-US" sz="1800" b="1" dirty="0" smtClean="0">
                <a:latin typeface="Segoe UI Semibold" panose="020B0702040204020203" pitchFamily="34" charset="0"/>
                <a:cs typeface="Times New Roman" pitchFamily="18" charset="0"/>
              </a:rPr>
              <a:t>Analog Devices</a:t>
            </a:r>
            <a:endParaRPr lang="es-MX" sz="1800" b="1" dirty="0" smtClean="0">
              <a:latin typeface="Segoe UI Semibold" panose="020B0702040204020203" pitchFamily="34" charset="0"/>
              <a:cs typeface="Times New Roman" pitchFamily="18" charset="0"/>
            </a:endParaRPr>
          </a:p>
        </p:txBody>
      </p:sp>
      <p:sp>
        <p:nvSpPr>
          <p:cNvPr id="24" name="TextBox 2">
            <a:extLst>
              <a:ext uri="{FF2B5EF4-FFF2-40B4-BE49-F238E27FC236}">
                <a16:creationId xmlns:a16="http://schemas.microsoft.com/office/drawing/2014/main" xmlns="" id="{EC3271F4-3AF3-4B4C-A347-FC3FC0D36129}"/>
              </a:ext>
            </a:extLst>
          </p:cNvPr>
          <p:cNvSpPr txBox="1"/>
          <p:nvPr/>
        </p:nvSpPr>
        <p:spPr>
          <a:xfrm>
            <a:off x="4891984" y="5799182"/>
            <a:ext cx="3294662" cy="430887"/>
          </a:xfrm>
          <a:prstGeom prst="rect">
            <a:avLst/>
          </a:prstGeom>
          <a:solidFill>
            <a:schemeClr val="bg1"/>
          </a:solidFill>
        </p:spPr>
        <p:txBody>
          <a:bodyPr wrap="square" rtlCol="0">
            <a:spAutoFit/>
          </a:bodyPr>
          <a:lstStyle/>
          <a:p>
            <a:pPr algn="ctr"/>
            <a:r>
              <a:rPr lang="es-MX" sz="1100" smtClean="0"/>
              <a:t>(</a:t>
            </a:r>
            <a:r>
              <a:rPr lang="en-US" sz="1100" dirty="0"/>
              <a:t>Developing microchips for the development of miniature and “wearable” equipment</a:t>
            </a:r>
            <a:r>
              <a:rPr lang="es-MX" sz="1000" i="1" dirty="0" smtClean="0"/>
              <a:t> </a:t>
            </a:r>
            <a:r>
              <a:rPr lang="es-MX" sz="1000" dirty="0" smtClean="0"/>
              <a:t>)</a:t>
            </a:r>
            <a:endParaRPr lang="es-MX" sz="1000" b="1" dirty="0">
              <a:latin typeface="Times New Roman" pitchFamily="18" charset="0"/>
              <a:cs typeface="Times New Roman" pitchFamily="18" charset="0"/>
            </a:endParaRPr>
          </a:p>
        </p:txBody>
      </p:sp>
      <p:sp>
        <p:nvSpPr>
          <p:cNvPr id="25" name="Rectángulo 5"/>
          <p:cNvSpPr/>
          <p:nvPr/>
        </p:nvSpPr>
        <p:spPr>
          <a:xfrm>
            <a:off x="4190270" y="4435285"/>
            <a:ext cx="3996375" cy="1794784"/>
          </a:xfrm>
          <a:prstGeom prst="rect">
            <a:avLst/>
          </a:prstGeom>
          <a:noFill/>
          <a:ln w="41275">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6920" y="5127913"/>
            <a:ext cx="507640" cy="45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7596" y="5655166"/>
            <a:ext cx="486964" cy="49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7837" y="4863078"/>
            <a:ext cx="550937" cy="1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8 Rectángulo"/>
          <p:cNvSpPr/>
          <p:nvPr/>
        </p:nvSpPr>
        <p:spPr>
          <a:xfrm>
            <a:off x="2887292" y="3850510"/>
            <a:ext cx="7167951" cy="523220"/>
          </a:xfrm>
          <a:prstGeom prst="rect">
            <a:avLst/>
          </a:prstGeom>
        </p:spPr>
        <p:txBody>
          <a:bodyPr wrap="square">
            <a:spAutoFit/>
          </a:bodyPr>
          <a:lstStyle/>
          <a:p>
            <a:pPr marL="342900" indent="-342900" algn="just">
              <a:buFont typeface="Wingdings" panose="05000000000000000000" pitchFamily="2" charset="2"/>
              <a:buChar char="ü"/>
            </a:pPr>
            <a:r>
              <a:rPr lang="en-US" sz="1400" dirty="0">
                <a:latin typeface="+mj-lt"/>
                <a:cs typeface="Times New Roman" pitchFamily="18" charset="0"/>
              </a:rPr>
              <a:t>The need to develop miniature equipment is considered by semiconductor companies that develop microchips.</a:t>
            </a:r>
            <a:endParaRPr lang="es-MX" sz="1400" dirty="0">
              <a:latin typeface="+mj-lt"/>
              <a:cs typeface="Times New Roman" pitchFamily="18" charset="0"/>
            </a:endParaRPr>
          </a:p>
        </p:txBody>
      </p:sp>
      <p:sp>
        <p:nvSpPr>
          <p:cNvPr id="29" name="18 Rectángulo"/>
          <p:cNvSpPr/>
          <p:nvPr/>
        </p:nvSpPr>
        <p:spPr>
          <a:xfrm>
            <a:off x="3556033" y="6393377"/>
            <a:ext cx="5477129" cy="307777"/>
          </a:xfrm>
          <a:prstGeom prst="rect">
            <a:avLst/>
          </a:prstGeom>
        </p:spPr>
        <p:txBody>
          <a:bodyPr wrap="square">
            <a:spAutoFit/>
          </a:bodyPr>
          <a:lstStyle/>
          <a:p>
            <a:pPr algn="ctr"/>
            <a:r>
              <a:rPr lang="es-MX" sz="1400" b="1" dirty="0" smtClean="0">
                <a:solidFill>
                  <a:schemeClr val="bg1"/>
                </a:solidFill>
                <a:latin typeface="+mj-lt"/>
                <a:cs typeface="Times New Roman" pitchFamily="18" charset="0"/>
              </a:rPr>
              <a:t>Figure 5</a:t>
            </a:r>
            <a:r>
              <a:rPr lang="es-MX" sz="1400" b="1" dirty="0">
                <a:solidFill>
                  <a:schemeClr val="bg1"/>
                </a:solidFill>
                <a:latin typeface="+mj-lt"/>
                <a:cs typeface="Times New Roman" pitchFamily="18" charset="0"/>
              </a:rPr>
              <a:t>. </a:t>
            </a:r>
            <a:r>
              <a:rPr lang="es-MX" sz="1400" b="1" dirty="0" smtClean="0">
                <a:solidFill>
                  <a:schemeClr val="bg1"/>
                </a:solidFill>
                <a:latin typeface="+mj-lt"/>
                <a:cs typeface="Times New Roman" pitchFamily="18" charset="0"/>
              </a:rPr>
              <a:t>Semiconductor </a:t>
            </a:r>
            <a:r>
              <a:rPr lang="es-MX" sz="1400" b="1" dirty="0" err="1" smtClean="0">
                <a:solidFill>
                  <a:schemeClr val="bg1"/>
                </a:solidFill>
                <a:latin typeface="+mj-lt"/>
                <a:cs typeface="Times New Roman" pitchFamily="18" charset="0"/>
              </a:rPr>
              <a:t>companies</a:t>
            </a:r>
            <a:r>
              <a:rPr lang="es-MX" sz="1400" b="1" dirty="0" smtClean="0">
                <a:solidFill>
                  <a:schemeClr val="bg1"/>
                </a:solidFill>
                <a:latin typeface="+mj-lt"/>
                <a:cs typeface="Times New Roman" pitchFamily="18" charset="0"/>
              </a:rPr>
              <a:t>.</a:t>
            </a:r>
            <a:endParaRPr lang="es-ES" sz="140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32711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1060318"/>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 name="2 Marcador de contenido"/>
          <p:cNvSpPr>
            <a:spLocks noGrp="1"/>
          </p:cNvSpPr>
          <p:nvPr>
            <p:ph idx="1"/>
          </p:nvPr>
        </p:nvSpPr>
        <p:spPr>
          <a:xfrm>
            <a:off x="286983" y="1060318"/>
            <a:ext cx="11509232" cy="5472608"/>
          </a:xfrm>
        </p:spPr>
        <p:txBody>
          <a:bodyPr>
            <a:noAutofit/>
          </a:bodyPr>
          <a:lstStyle/>
          <a:p>
            <a:pPr marL="0" indent="0" algn="just">
              <a:spcAft>
                <a:spcPts val="0"/>
              </a:spcAft>
              <a:buNone/>
            </a:pPr>
            <a:r>
              <a:rPr lang="es-ES_tradnl" sz="2400" b="1" dirty="0" smtClean="0">
                <a:solidFill>
                  <a:schemeClr val="accent1">
                    <a:lumMod val="75000"/>
                  </a:schemeClr>
                </a:solidFill>
                <a:latin typeface="+mj-lt"/>
                <a:cs typeface="Times New Roman" pitchFamily="18" charset="0"/>
              </a:rPr>
              <a:t>General Objetive</a:t>
            </a:r>
            <a:r>
              <a:rPr lang="es-MX" sz="2400" dirty="0" smtClean="0">
                <a:solidFill>
                  <a:schemeClr val="accent1">
                    <a:lumMod val="75000"/>
                  </a:schemeClr>
                </a:solidFill>
                <a:latin typeface="+mj-lt"/>
                <a:cs typeface="Times New Roman" pitchFamily="18" charset="0"/>
              </a:rPr>
              <a:t>:</a:t>
            </a:r>
          </a:p>
          <a:p>
            <a:r>
              <a:rPr lang="en-US" dirty="0"/>
              <a:t>Manufacture a prototype of a portable ECG system with data logging and wireless data transmission, using the AD8232 chip as an initial analog stage, and open source development platform</a:t>
            </a:r>
            <a:r>
              <a:rPr lang="en-US" dirty="0" smtClean="0"/>
              <a:t>.</a:t>
            </a:r>
          </a:p>
          <a:p>
            <a:endParaRPr lang="es-MX" dirty="0"/>
          </a:p>
          <a:p>
            <a:pPr marL="0" indent="0" algn="just">
              <a:spcAft>
                <a:spcPts val="600"/>
              </a:spcAft>
              <a:buNone/>
            </a:pPr>
            <a:r>
              <a:rPr lang="es-ES_tradnl" sz="2400" b="1" dirty="0" err="1" smtClean="0">
                <a:solidFill>
                  <a:schemeClr val="accent1">
                    <a:lumMod val="75000"/>
                  </a:schemeClr>
                </a:solidFill>
                <a:latin typeface="+mj-lt"/>
                <a:cs typeface="Times New Roman" pitchFamily="18" charset="0"/>
              </a:rPr>
              <a:t>Specific</a:t>
            </a:r>
            <a:r>
              <a:rPr lang="es-ES_tradnl" sz="2400" b="1" dirty="0" smtClean="0">
                <a:solidFill>
                  <a:schemeClr val="accent1">
                    <a:lumMod val="75000"/>
                  </a:schemeClr>
                </a:solidFill>
                <a:latin typeface="+mj-lt"/>
                <a:cs typeface="Times New Roman" pitchFamily="18" charset="0"/>
              </a:rPr>
              <a:t> Objetives:</a:t>
            </a:r>
            <a:endParaRPr lang="es-MX" sz="2400" dirty="0" smtClean="0">
              <a:solidFill>
                <a:schemeClr val="accent1">
                  <a:lumMod val="75000"/>
                </a:schemeClr>
              </a:solidFill>
              <a:latin typeface="+mj-lt"/>
              <a:cs typeface="Times New Roman" pitchFamily="18" charset="0"/>
            </a:endParaRPr>
          </a:p>
          <a:p>
            <a:pPr marL="439737" lvl="0" indent="-342900" algn="just">
              <a:spcBef>
                <a:spcPts val="800"/>
              </a:spcBef>
              <a:spcAft>
                <a:spcPts val="600"/>
              </a:spcAft>
              <a:buFont typeface="Wingdings" panose="05000000000000000000" pitchFamily="2" charset="2"/>
              <a:buChar char="ü"/>
            </a:pPr>
            <a:r>
              <a:rPr lang="en-US" dirty="0"/>
              <a:t>Evaluate and validate the operation, scope and limitations of the AD8232 microchip, for monitoring the ECG signal</a:t>
            </a:r>
            <a:r>
              <a:rPr lang="en-US" dirty="0" smtClean="0"/>
              <a:t>.</a:t>
            </a:r>
          </a:p>
          <a:p>
            <a:pPr marL="439737" lvl="0" indent="-342900" algn="just">
              <a:spcBef>
                <a:spcPts val="800"/>
              </a:spcBef>
              <a:spcAft>
                <a:spcPts val="600"/>
              </a:spcAft>
              <a:buFont typeface="Wingdings" panose="05000000000000000000" pitchFamily="2" charset="2"/>
              <a:buChar char="ü"/>
            </a:pPr>
            <a:r>
              <a:rPr lang="en-US" dirty="0"/>
              <a:t>Characterize the Arduino open source platform with C programming, to increase its performance in the application of a data acquisition system and application of digital filters in real time</a:t>
            </a:r>
            <a:r>
              <a:rPr lang="en-US" dirty="0" smtClean="0"/>
              <a:t>.</a:t>
            </a:r>
          </a:p>
          <a:p>
            <a:pPr marL="439737" lvl="0" indent="-342900" algn="just">
              <a:spcBef>
                <a:spcPts val="800"/>
              </a:spcBef>
              <a:spcAft>
                <a:spcPts val="600"/>
              </a:spcAft>
              <a:buFont typeface="Wingdings" panose="05000000000000000000" pitchFamily="2" charset="2"/>
              <a:buChar char="ü"/>
            </a:pPr>
            <a:r>
              <a:rPr lang="en-US" dirty="0"/>
              <a:t>Design the circuit of a portable ECG system with the following modes of operation: serial transmission, </a:t>
            </a:r>
            <a:r>
              <a:rPr lang="en-US" dirty="0" err="1"/>
              <a:t>microSD</a:t>
            </a:r>
            <a:r>
              <a:rPr lang="en-US" dirty="0"/>
              <a:t> card recording, and B</a:t>
            </a:r>
            <a:r>
              <a:rPr lang="en-US" dirty="0" smtClean="0"/>
              <a:t>luetooth </a:t>
            </a:r>
            <a:r>
              <a:rPr lang="en-US" dirty="0"/>
              <a:t>transmission.</a:t>
            </a:r>
            <a:endParaRPr lang="en-US" dirty="0" smtClean="0"/>
          </a:p>
        </p:txBody>
      </p:sp>
      <p:sp>
        <p:nvSpPr>
          <p:cNvPr id="5" name="4 CuadroTexto"/>
          <p:cNvSpPr txBox="1"/>
          <p:nvPr/>
        </p:nvSpPr>
        <p:spPr>
          <a:xfrm>
            <a:off x="3728227" y="186601"/>
            <a:ext cx="5832520" cy="523220"/>
          </a:xfrm>
          <a:prstGeom prst="rect">
            <a:avLst/>
          </a:prstGeom>
          <a:noFill/>
        </p:spPr>
        <p:txBody>
          <a:bodyPr wrap="square" rtlCol="0">
            <a:spAutoFit/>
          </a:bodyPr>
          <a:lstStyle/>
          <a:p>
            <a:r>
              <a:rPr lang="es-MX" sz="2800" b="1" dirty="0">
                <a:latin typeface="Goudy Old Style" panose="02020502050305020303" pitchFamily="18" charset="0"/>
                <a:cs typeface="Times New Roman" pitchFamily="18" charset="0"/>
              </a:rPr>
              <a:t>PROJECT OBJECTIVES</a:t>
            </a:r>
            <a:endParaRPr lang="es-MX" sz="3200" b="1" dirty="0">
              <a:latin typeface="Goudy Old Style" panose="02020502050305020303" pitchFamily="18" charset="0"/>
              <a:cs typeface="Times New Roman" pitchFamily="18" charset="0"/>
            </a:endParaRPr>
          </a:p>
        </p:txBody>
      </p:sp>
      <p:sp>
        <p:nvSpPr>
          <p:cNvPr id="7" name="Marcador de número de diapositiva 6"/>
          <p:cNvSpPr>
            <a:spLocks noGrp="1"/>
          </p:cNvSpPr>
          <p:nvPr>
            <p:ph type="sldNum" sz="quarter" idx="12"/>
          </p:nvPr>
        </p:nvSpPr>
        <p:spPr/>
        <p:txBody>
          <a:bodyPr/>
          <a:lstStyle/>
          <a:p>
            <a:fld id="{6113E31D-E2AB-40D1-8B51-AFA5AFEF393A}" type="slidenum">
              <a:rPr lang="en-US" smtClean="0"/>
              <a:t>6</a:t>
            </a:fld>
            <a:endParaRPr lang="en-US" dirty="0"/>
          </a:p>
        </p:txBody>
      </p:sp>
      <p:cxnSp>
        <p:nvCxnSpPr>
          <p:cNvPr id="9" name="8 Conector recto"/>
          <p:cNvCxnSpPr/>
          <p:nvPr/>
        </p:nvCxnSpPr>
        <p:spPr>
          <a:xfrm>
            <a:off x="214955" y="460911"/>
            <a:ext cx="3391845"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7739149" y="460911"/>
            <a:ext cx="4239491"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034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82425" y="773321"/>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5" name="4 CuadroTexto"/>
          <p:cNvSpPr txBox="1"/>
          <p:nvPr/>
        </p:nvSpPr>
        <p:spPr>
          <a:xfrm>
            <a:off x="3423318" y="128181"/>
            <a:ext cx="5832520" cy="523220"/>
          </a:xfrm>
          <a:prstGeom prst="rect">
            <a:avLst/>
          </a:prstGeom>
          <a:noFill/>
        </p:spPr>
        <p:txBody>
          <a:bodyPr wrap="square" rtlCol="0">
            <a:spAutoFit/>
          </a:bodyPr>
          <a:lstStyle/>
          <a:p>
            <a:r>
              <a:rPr lang="en-US" sz="2800" b="1" dirty="0" smtClean="0">
                <a:latin typeface="Goudy Old Style" panose="02020502050305020303" pitchFamily="18" charset="0"/>
                <a:cs typeface="Times New Roman" pitchFamily="18" charset="0"/>
              </a:rPr>
              <a:t>MATERIALS AND METHODS</a:t>
            </a:r>
            <a:endParaRPr lang="es-MX" sz="3200" b="1" dirty="0">
              <a:latin typeface="Goudy Old Style" panose="02020502050305020303" pitchFamily="18" charset="0"/>
              <a:cs typeface="Times New Roman" pitchFamily="18" charset="0"/>
            </a:endParaRPr>
          </a:p>
        </p:txBody>
      </p:sp>
      <p:sp>
        <p:nvSpPr>
          <p:cNvPr id="7" name="Marcador de número de diapositiva 6"/>
          <p:cNvSpPr>
            <a:spLocks noGrp="1"/>
          </p:cNvSpPr>
          <p:nvPr>
            <p:ph type="sldNum" sz="quarter" idx="12"/>
          </p:nvPr>
        </p:nvSpPr>
        <p:spPr/>
        <p:txBody>
          <a:bodyPr/>
          <a:lstStyle/>
          <a:p>
            <a:fld id="{6113E31D-E2AB-40D1-8B51-AFA5AFEF393A}" type="slidenum">
              <a:rPr lang="en-US" smtClean="0"/>
              <a:t>7</a:t>
            </a:fld>
            <a:endParaRPr lang="en-US" dirty="0"/>
          </a:p>
        </p:txBody>
      </p:sp>
      <p:graphicFrame>
        <p:nvGraphicFramePr>
          <p:cNvPr id="8" name="Diagram 14"/>
          <p:cNvGraphicFramePr/>
          <p:nvPr>
            <p:extLst>
              <p:ext uri="{D42A27DB-BD31-4B8C-83A1-F6EECF244321}">
                <p14:modId xmlns:p14="http://schemas.microsoft.com/office/powerpoint/2010/main" val="3227610775"/>
              </p:ext>
            </p:extLst>
          </p:nvPr>
        </p:nvGraphicFramePr>
        <p:xfrm>
          <a:off x="437245" y="953244"/>
          <a:ext cx="11541856" cy="3657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8 Conector recto"/>
          <p:cNvCxnSpPr/>
          <p:nvPr/>
        </p:nvCxnSpPr>
        <p:spPr>
          <a:xfrm>
            <a:off x="214955" y="389791"/>
            <a:ext cx="3061645"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8524411" y="389791"/>
            <a:ext cx="3454229"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03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5"/>
          <p:cNvSpPr/>
          <p:nvPr/>
        </p:nvSpPr>
        <p:spPr>
          <a:xfrm>
            <a:off x="291155" y="885081"/>
            <a:ext cx="11166203"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6" name="5 Rectángulo"/>
          <p:cNvSpPr/>
          <p:nvPr/>
        </p:nvSpPr>
        <p:spPr>
          <a:xfrm>
            <a:off x="4730054" y="5748352"/>
            <a:ext cx="6018663" cy="307777"/>
          </a:xfrm>
          <a:prstGeom prst="rect">
            <a:avLst/>
          </a:prstGeom>
        </p:spPr>
        <p:txBody>
          <a:bodyPr wrap="square">
            <a:spAutoFit/>
          </a:bodyPr>
          <a:lstStyle/>
          <a:p>
            <a:pPr algn="ctr"/>
            <a:r>
              <a:rPr lang="es-ES" sz="1400" b="1" dirty="0" smtClean="0">
                <a:latin typeface="+mj-lt"/>
                <a:ea typeface="Calibri"/>
              </a:rPr>
              <a:t>Figure </a:t>
            </a:r>
            <a:r>
              <a:rPr lang="es-ES" sz="1400" b="1" dirty="0">
                <a:latin typeface="+mj-lt"/>
                <a:ea typeface="Calibri"/>
              </a:rPr>
              <a:t>6</a:t>
            </a:r>
            <a:r>
              <a:rPr lang="es-ES" sz="1400" b="1" dirty="0" smtClean="0">
                <a:latin typeface="+mj-lt"/>
                <a:ea typeface="Calibri"/>
              </a:rPr>
              <a:t>. </a:t>
            </a:r>
            <a:r>
              <a:rPr lang="en-US" sz="1400" b="1" dirty="0">
                <a:latin typeface="+mj-lt"/>
                <a:ea typeface="Calibri"/>
              </a:rPr>
              <a:t>Circuit with SPICE component in </a:t>
            </a:r>
            <a:r>
              <a:rPr lang="en-US" sz="1400" b="1" dirty="0" err="1">
                <a:latin typeface="+mj-lt"/>
                <a:ea typeface="Calibri"/>
              </a:rPr>
              <a:t>Multisim</a:t>
            </a:r>
            <a:r>
              <a:rPr lang="en-US" sz="1400" b="1" dirty="0">
                <a:latin typeface="+mj-lt"/>
                <a:ea typeface="Calibri"/>
              </a:rPr>
              <a:t> software </a:t>
            </a:r>
            <a:r>
              <a:rPr lang="en-US" sz="1400" b="1" dirty="0" smtClean="0">
                <a:latin typeface="+mj-lt"/>
                <a:ea typeface="Calibri"/>
              </a:rPr>
              <a:t>.</a:t>
            </a:r>
            <a:r>
              <a:rPr lang="es-ES" sz="1200" dirty="0">
                <a:latin typeface="+mj-lt"/>
                <a:ea typeface="Times New Roman"/>
              </a:rPr>
              <a:t> </a:t>
            </a:r>
            <a:endParaRPr lang="es-MX" dirty="0">
              <a:latin typeface="+mj-lt"/>
              <a:ea typeface="Times New Roman"/>
            </a:endParaRPr>
          </a:p>
        </p:txBody>
      </p:sp>
      <p:sp>
        <p:nvSpPr>
          <p:cNvPr id="8" name="Marcador de número de diapositiva 7"/>
          <p:cNvSpPr>
            <a:spLocks noGrp="1"/>
          </p:cNvSpPr>
          <p:nvPr>
            <p:ph type="sldNum" sz="quarter" idx="12"/>
          </p:nvPr>
        </p:nvSpPr>
        <p:spPr/>
        <p:txBody>
          <a:bodyPr/>
          <a:lstStyle/>
          <a:p>
            <a:fld id="{6113E31D-E2AB-40D1-8B51-AFA5AFEF393A}" type="slidenum">
              <a:rPr lang="en-US" smtClean="0"/>
              <a:t>8</a:t>
            </a:fld>
            <a:endParaRPr lang="en-US" dirty="0"/>
          </a:p>
        </p:txBody>
      </p:sp>
      <p:cxnSp>
        <p:nvCxnSpPr>
          <p:cNvPr id="11" name="10 Conector recto"/>
          <p:cNvCxnSpPr/>
          <p:nvPr/>
        </p:nvCxnSpPr>
        <p:spPr>
          <a:xfrm>
            <a:off x="291155" y="516984"/>
            <a:ext cx="3033936"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8869680" y="516984"/>
            <a:ext cx="3017520" cy="1524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501156" y="255374"/>
            <a:ext cx="6729041"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Goudy Old Style" panose="02020502050305020303" pitchFamily="18" charset="0"/>
                <a:cs typeface="Times New Roman" pitchFamily="18" charset="0"/>
              </a:rPr>
              <a:t>AD8232 CIRCUIT SIMULATION</a:t>
            </a:r>
            <a:endParaRPr lang="es-MX" sz="3200" b="1" dirty="0">
              <a:effectLst>
                <a:outerShdw blurRad="38100" dist="38100" dir="2700000" algn="tl">
                  <a:srgbClr val="000000">
                    <a:alpha val="43137"/>
                  </a:srgbClr>
                </a:outerShdw>
              </a:effectLst>
              <a:latin typeface="Goudy Old Style" panose="02020502050305020303" pitchFamily="18" charset="0"/>
              <a:cs typeface="Calibri" pitchFamily="34" charset="0"/>
            </a:endParaRPr>
          </a:p>
        </p:txBody>
      </p:sp>
      <p:sp>
        <p:nvSpPr>
          <p:cNvPr id="14" name="21 CuadroTexto"/>
          <p:cNvSpPr txBox="1"/>
          <p:nvPr/>
        </p:nvSpPr>
        <p:spPr>
          <a:xfrm>
            <a:off x="750157" y="1038466"/>
            <a:ext cx="11826240" cy="461665"/>
          </a:xfrm>
          <a:prstGeom prst="rect">
            <a:avLst/>
          </a:prstGeom>
          <a:noFill/>
        </p:spPr>
        <p:txBody>
          <a:bodyPr wrap="square" rtlCol="0">
            <a:spAutoFit/>
          </a:bodyPr>
          <a:lstStyle/>
          <a:p>
            <a:r>
              <a:rPr lang="en-US" sz="2400" b="1" dirty="0" err="1" smtClean="0">
                <a:latin typeface="Goudy Old Style" panose="02020502050305020303" pitchFamily="18" charset="0"/>
                <a:cs typeface="Times New Roman" pitchFamily="18" charset="0"/>
              </a:rPr>
              <a:t>Multisim</a:t>
            </a:r>
            <a:r>
              <a:rPr lang="en-US" sz="2400" b="1" dirty="0" smtClean="0">
                <a:latin typeface="Goudy Old Style" panose="02020502050305020303" pitchFamily="18" charset="0"/>
                <a:cs typeface="Times New Roman" pitchFamily="18" charset="0"/>
              </a:rPr>
              <a:t> simulation* Component </a:t>
            </a:r>
            <a:r>
              <a:rPr lang="es-MX" sz="2400" dirty="0" err="1" smtClean="0"/>
              <a:t>development</a:t>
            </a:r>
            <a:r>
              <a:rPr lang="es-MX" sz="2400" dirty="0" smtClean="0"/>
              <a:t> </a:t>
            </a:r>
            <a:r>
              <a:rPr lang="en-US" sz="2400" b="1" dirty="0" smtClean="0">
                <a:latin typeface="Goudy Old Style" panose="02020502050305020303" pitchFamily="18" charset="0"/>
                <a:cs typeface="Times New Roman" pitchFamily="18" charset="0"/>
              </a:rPr>
              <a:t>* </a:t>
            </a:r>
            <a:r>
              <a:rPr lang="en-US" sz="2400" b="1" dirty="0" err="1" smtClean="0">
                <a:latin typeface="Goudy Old Style" panose="02020502050305020303" pitchFamily="18" charset="0"/>
                <a:cs typeface="Times New Roman" pitchFamily="18" charset="0"/>
              </a:rPr>
              <a:t>Macromodel</a:t>
            </a:r>
            <a:r>
              <a:rPr lang="en-US" sz="2400" b="1" dirty="0" smtClean="0">
                <a:latin typeface="Goudy Old Style" panose="02020502050305020303" pitchFamily="18" charset="0"/>
                <a:cs typeface="Times New Roman" pitchFamily="18" charset="0"/>
              </a:rPr>
              <a:t> * Circuit design</a:t>
            </a:r>
            <a:endParaRPr lang="es-MX" sz="2800" b="1" dirty="0">
              <a:latin typeface="Goudy Old Style" panose="02020502050305020303" pitchFamily="18" charset="0"/>
              <a:cs typeface="Times New Roman" pitchFamily="18" charset="0"/>
            </a:endParaRPr>
          </a:p>
        </p:txBody>
      </p:sp>
      <p:pic>
        <p:nvPicPr>
          <p:cNvPr id="16" name="15 Imagen" descr="C:\Users\Usuario\Desktop\evidencia semestre\circuito AD8232 multisim.jpg"/>
          <p:cNvPicPr/>
          <p:nvPr/>
        </p:nvPicPr>
        <p:blipFill>
          <a:blip r:embed="rId3">
            <a:extLst>
              <a:ext uri="{28A0092B-C50C-407E-A947-70E740481C1C}">
                <a14:useLocalDpi xmlns:a14="http://schemas.microsoft.com/office/drawing/2010/main" val="0"/>
              </a:ext>
            </a:extLst>
          </a:blip>
          <a:srcRect/>
          <a:stretch>
            <a:fillRect/>
          </a:stretch>
        </p:blipFill>
        <p:spPr bwMode="auto">
          <a:xfrm>
            <a:off x="4474874" y="1822095"/>
            <a:ext cx="7120949" cy="3951094"/>
          </a:xfrm>
          <a:prstGeom prst="rect">
            <a:avLst/>
          </a:prstGeom>
          <a:noFill/>
          <a:ln>
            <a:noFill/>
          </a:ln>
        </p:spPr>
      </p:pic>
      <p:sp>
        <p:nvSpPr>
          <p:cNvPr id="17" name="21 CuadroTexto"/>
          <p:cNvSpPr txBox="1"/>
          <p:nvPr/>
        </p:nvSpPr>
        <p:spPr>
          <a:xfrm>
            <a:off x="750157" y="1883123"/>
            <a:ext cx="3346006" cy="4401205"/>
          </a:xfrm>
          <a:prstGeom prst="rect">
            <a:avLst/>
          </a:prstGeom>
          <a:noFill/>
        </p:spPr>
        <p:txBody>
          <a:bodyPr wrap="square" rtlCol="0">
            <a:spAutoFit/>
          </a:bodyPr>
          <a:lstStyle/>
          <a:p>
            <a:pPr>
              <a:spcAft>
                <a:spcPts val="600"/>
              </a:spcAft>
            </a:pPr>
            <a:r>
              <a:rPr lang="en-US" sz="2400" b="1" dirty="0" smtClean="0">
                <a:latin typeface="Goudy Old Style" panose="02020502050305020303" pitchFamily="18" charset="0"/>
                <a:cs typeface="Times New Roman" pitchFamily="18" charset="0"/>
              </a:rPr>
              <a:t>Circuit Specs:</a:t>
            </a:r>
          </a:p>
          <a:p>
            <a:pPr>
              <a:spcAft>
                <a:spcPts val="600"/>
              </a:spcAft>
            </a:pPr>
            <a:r>
              <a:rPr lang="en-US" sz="2400" b="1" dirty="0" smtClean="0">
                <a:latin typeface="Goudy Old Style" panose="02020502050305020303" pitchFamily="18" charset="0"/>
                <a:cs typeface="Times New Roman" pitchFamily="18" charset="0"/>
              </a:rPr>
              <a:t>*Gain</a:t>
            </a:r>
          </a:p>
          <a:p>
            <a:pPr>
              <a:spcAft>
                <a:spcPts val="600"/>
              </a:spcAft>
            </a:pPr>
            <a:r>
              <a:rPr lang="en-US" sz="2400" b="1" dirty="0" smtClean="0">
                <a:latin typeface="Goudy Old Style" panose="02020502050305020303" pitchFamily="18" charset="0"/>
                <a:cs typeface="Times New Roman" pitchFamily="18" charset="0"/>
              </a:rPr>
              <a:t>*Cutoff frequencies</a:t>
            </a:r>
          </a:p>
          <a:p>
            <a:pPr>
              <a:spcAft>
                <a:spcPts val="600"/>
              </a:spcAft>
            </a:pPr>
            <a:r>
              <a:rPr lang="en-US" sz="2400" b="1" dirty="0" smtClean="0">
                <a:latin typeface="Goudy Old Style" panose="02020502050305020303" pitchFamily="18" charset="0"/>
                <a:cs typeface="Times New Roman" pitchFamily="18" charset="0"/>
              </a:rPr>
              <a:t>*Filters evaluation </a:t>
            </a:r>
          </a:p>
          <a:p>
            <a:pPr>
              <a:spcAft>
                <a:spcPts val="1200"/>
              </a:spcAft>
            </a:pPr>
            <a:endParaRPr lang="en-US" sz="2400" b="1" dirty="0">
              <a:latin typeface="Goudy Old Style" panose="02020502050305020303" pitchFamily="18" charset="0"/>
              <a:cs typeface="Times New Roman" pitchFamily="18" charset="0"/>
            </a:endParaRPr>
          </a:p>
          <a:p>
            <a:pPr>
              <a:spcAft>
                <a:spcPts val="600"/>
              </a:spcAft>
            </a:pPr>
            <a:r>
              <a:rPr lang="en-US" sz="2400" b="1" dirty="0" smtClean="0">
                <a:latin typeface="Goudy Old Style" panose="02020502050305020303" pitchFamily="18" charset="0"/>
                <a:cs typeface="Times New Roman" pitchFamily="18" charset="0"/>
              </a:rPr>
              <a:t>System robustness:</a:t>
            </a:r>
          </a:p>
          <a:p>
            <a:r>
              <a:rPr lang="en-US" sz="2400" b="1" dirty="0" smtClean="0">
                <a:latin typeface="Goudy Old Style" panose="02020502050305020303" pitchFamily="18" charset="0"/>
                <a:cs typeface="Times New Roman" pitchFamily="18" charset="0"/>
              </a:rPr>
              <a:t>*</a:t>
            </a:r>
            <a:r>
              <a:rPr lang="en-US" sz="2400" b="1" dirty="0" err="1" smtClean="0">
                <a:latin typeface="Goudy Old Style" panose="02020502050305020303" pitchFamily="18" charset="0"/>
                <a:cs typeface="Times New Roman" pitchFamily="18" charset="0"/>
              </a:rPr>
              <a:t>Montecarlo</a:t>
            </a:r>
            <a:endParaRPr lang="en-US" sz="2400" b="1" dirty="0" smtClean="0">
              <a:latin typeface="Goudy Old Style" panose="02020502050305020303" pitchFamily="18" charset="0"/>
              <a:cs typeface="Times New Roman" pitchFamily="18" charset="0"/>
            </a:endParaRPr>
          </a:p>
          <a:p>
            <a:r>
              <a:rPr lang="en-US" sz="2400" b="1" dirty="0" smtClean="0">
                <a:latin typeface="Goudy Old Style" panose="02020502050305020303" pitchFamily="18" charset="0"/>
                <a:cs typeface="Times New Roman" pitchFamily="18" charset="0"/>
              </a:rPr>
              <a:t>*Temperature Analysis</a:t>
            </a:r>
          </a:p>
          <a:p>
            <a:r>
              <a:rPr lang="en-US" sz="2400" b="1" dirty="0" smtClean="0">
                <a:latin typeface="Goudy Old Style" panose="02020502050305020303" pitchFamily="18" charset="0"/>
                <a:cs typeface="Times New Roman" pitchFamily="18" charset="0"/>
              </a:rPr>
              <a:t>*Worst Case</a:t>
            </a:r>
          </a:p>
          <a:p>
            <a:r>
              <a:rPr lang="en-US" sz="2400" b="1" dirty="0" smtClean="0">
                <a:latin typeface="Goudy Old Style" panose="02020502050305020303" pitchFamily="18" charset="0"/>
                <a:cs typeface="Times New Roman" pitchFamily="18" charset="0"/>
              </a:rPr>
              <a:t>*Fourier Analysis</a:t>
            </a:r>
            <a:endParaRPr lang="es-MX" sz="2800" b="1" dirty="0">
              <a:latin typeface="Goudy Old Style" panose="02020502050305020303" pitchFamily="18" charset="0"/>
              <a:cs typeface="Times New Roman" pitchFamily="18" charset="0"/>
            </a:endParaRPr>
          </a:p>
        </p:txBody>
      </p:sp>
    </p:spTree>
    <p:extLst>
      <p:ext uri="{BB962C8B-B14F-4D97-AF65-F5344CB8AC3E}">
        <p14:creationId xmlns:p14="http://schemas.microsoft.com/office/powerpoint/2010/main" val="3801580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5"/>
          <p:cNvSpPr/>
          <p:nvPr/>
        </p:nvSpPr>
        <p:spPr>
          <a:xfrm>
            <a:off x="136705" y="773321"/>
            <a:ext cx="11796215" cy="1487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1031" name="Picture 7" descr="Resultado de imagen para Bluetooth hc-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308" y="1740626"/>
            <a:ext cx="2087033" cy="2087033"/>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número de diapositiva 7"/>
          <p:cNvSpPr>
            <a:spLocks noGrp="1"/>
          </p:cNvSpPr>
          <p:nvPr>
            <p:ph type="sldNum" sz="quarter" idx="12"/>
          </p:nvPr>
        </p:nvSpPr>
        <p:spPr/>
        <p:txBody>
          <a:bodyPr/>
          <a:lstStyle/>
          <a:p>
            <a:fld id="{6113E31D-E2AB-40D1-8B51-AFA5AFEF393A}" type="slidenum">
              <a:rPr lang="en-US" smtClean="0"/>
              <a:t>9</a:t>
            </a:fld>
            <a:endParaRPr lang="en-US" dirty="0"/>
          </a:p>
        </p:txBody>
      </p:sp>
      <p:cxnSp>
        <p:nvCxnSpPr>
          <p:cNvPr id="11" name="10 Conector recto"/>
          <p:cNvCxnSpPr/>
          <p:nvPr/>
        </p:nvCxnSpPr>
        <p:spPr>
          <a:xfrm flipV="1">
            <a:off x="336875" y="511711"/>
            <a:ext cx="3353976" cy="5273"/>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8902931" y="532224"/>
            <a:ext cx="3029989"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259667" y="250101"/>
            <a:ext cx="54102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Goudy Old Style" panose="02020502050305020303" pitchFamily="18" charset="0"/>
                <a:cs typeface="Times New Roman" pitchFamily="18" charset="0"/>
              </a:rPr>
              <a:t> </a:t>
            </a:r>
            <a:r>
              <a:rPr lang="en-US" sz="2800" b="1" dirty="0" smtClean="0">
                <a:effectLst>
                  <a:outerShdw blurRad="38100" dist="38100" dir="2700000" algn="tl">
                    <a:srgbClr val="000000">
                      <a:alpha val="43137"/>
                    </a:srgbClr>
                  </a:outerShdw>
                </a:effectLst>
                <a:latin typeface="Goudy Old Style" panose="02020502050305020303" pitchFamily="18" charset="0"/>
                <a:cs typeface="Times New Roman" pitchFamily="18" charset="0"/>
              </a:rPr>
              <a:t>      OPEN-SOURCE HARDWARE</a:t>
            </a:r>
            <a:endParaRPr lang="es-MX" sz="3200" b="1" dirty="0">
              <a:effectLst>
                <a:outerShdw blurRad="38100" dist="38100" dir="2700000" algn="tl">
                  <a:srgbClr val="000000">
                    <a:alpha val="43137"/>
                  </a:srgbClr>
                </a:outerShdw>
              </a:effectLst>
              <a:latin typeface="Goudy Old Style" panose="02020502050305020303" pitchFamily="18" charset="0"/>
              <a:cs typeface="Calibri" pitchFamily="34" charset="0"/>
            </a:endParaRPr>
          </a:p>
        </p:txBody>
      </p:sp>
      <p:sp>
        <p:nvSpPr>
          <p:cNvPr id="14" name="21 CuadroTexto"/>
          <p:cNvSpPr txBox="1"/>
          <p:nvPr/>
        </p:nvSpPr>
        <p:spPr>
          <a:xfrm>
            <a:off x="9164094" y="1308684"/>
            <a:ext cx="3045513" cy="523220"/>
          </a:xfrm>
          <a:prstGeom prst="rect">
            <a:avLst/>
          </a:prstGeom>
          <a:noFill/>
        </p:spPr>
        <p:txBody>
          <a:bodyPr wrap="square" rtlCol="0">
            <a:spAutoFit/>
          </a:bodyPr>
          <a:lstStyle/>
          <a:p>
            <a:r>
              <a:rPr lang="en-US" sz="2800" b="1" u="sng" dirty="0" smtClean="0">
                <a:latin typeface="Goudy Old Style" panose="02020502050305020303" pitchFamily="18" charset="0"/>
                <a:cs typeface="Times New Roman" pitchFamily="18" charset="0"/>
              </a:rPr>
              <a:t>Data Logger Shield</a:t>
            </a:r>
            <a:endParaRPr lang="es-MX" sz="3200" b="1" u="sng" dirty="0">
              <a:latin typeface="Goudy Old Style" panose="02020502050305020303" pitchFamily="18" charset="0"/>
              <a:cs typeface="Times New Roman" pitchFamily="18" charset="0"/>
            </a:endParaRPr>
          </a:p>
        </p:txBody>
      </p:sp>
      <p:pic>
        <p:nvPicPr>
          <p:cNvPr id="1026" name="Picture 2" descr="https://cdn.shopify.com/s/files/1/1746/4293/products/A.6.6_1024x1024.JPG?v=1516769990"/>
          <p:cNvPicPr>
            <a:picLocks noChangeAspect="1" noChangeArrowheads="1"/>
          </p:cNvPicPr>
          <p:nvPr/>
        </p:nvPicPr>
        <p:blipFill rotWithShape="1">
          <a:blip r:embed="rId4">
            <a:extLst>
              <a:ext uri="{28A0092B-C50C-407E-A947-70E740481C1C}">
                <a14:useLocalDpi xmlns:a14="http://schemas.microsoft.com/office/drawing/2010/main" val="0"/>
              </a:ext>
            </a:extLst>
          </a:blip>
          <a:srcRect t="28221" b="32311"/>
          <a:stretch/>
        </p:blipFill>
        <p:spPr bwMode="auto">
          <a:xfrm>
            <a:off x="626595" y="2009528"/>
            <a:ext cx="3405392" cy="131448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9984" y="1888181"/>
            <a:ext cx="1821409" cy="189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1 CuadroTexto"/>
          <p:cNvSpPr txBox="1"/>
          <p:nvPr/>
        </p:nvSpPr>
        <p:spPr>
          <a:xfrm>
            <a:off x="5339587" y="1308684"/>
            <a:ext cx="2703434" cy="523220"/>
          </a:xfrm>
          <a:prstGeom prst="rect">
            <a:avLst/>
          </a:prstGeom>
          <a:noFill/>
        </p:spPr>
        <p:txBody>
          <a:bodyPr wrap="square" rtlCol="0">
            <a:spAutoFit/>
          </a:bodyPr>
          <a:lstStyle/>
          <a:p>
            <a:r>
              <a:rPr lang="en-US" sz="2800" b="1" u="sng" dirty="0" smtClean="0">
                <a:latin typeface="Goudy Old Style" panose="02020502050305020303" pitchFamily="18" charset="0"/>
                <a:cs typeface="Times New Roman" pitchFamily="18" charset="0"/>
              </a:rPr>
              <a:t>Bluetooth HC-06</a:t>
            </a:r>
            <a:endParaRPr lang="es-MX" sz="3200" b="1" u="sng" dirty="0">
              <a:latin typeface="Goudy Old Style" panose="02020502050305020303" pitchFamily="18" charset="0"/>
              <a:cs typeface="Times New Roman" pitchFamily="18" charset="0"/>
            </a:endParaRPr>
          </a:p>
        </p:txBody>
      </p:sp>
      <p:sp>
        <p:nvSpPr>
          <p:cNvPr id="17" name="21 CuadroTexto"/>
          <p:cNvSpPr txBox="1"/>
          <p:nvPr/>
        </p:nvSpPr>
        <p:spPr>
          <a:xfrm>
            <a:off x="780031" y="1401932"/>
            <a:ext cx="3554902" cy="523220"/>
          </a:xfrm>
          <a:prstGeom prst="rect">
            <a:avLst/>
          </a:prstGeom>
          <a:noFill/>
        </p:spPr>
        <p:txBody>
          <a:bodyPr wrap="square" rtlCol="0">
            <a:spAutoFit/>
          </a:bodyPr>
          <a:lstStyle/>
          <a:p>
            <a:r>
              <a:rPr lang="en-US" sz="2800" b="1" u="sng" dirty="0" smtClean="0">
                <a:latin typeface="Goudy Old Style" panose="02020502050305020303" pitchFamily="18" charset="0"/>
                <a:cs typeface="Times New Roman" pitchFamily="18" charset="0"/>
              </a:rPr>
              <a:t>Arduino </a:t>
            </a:r>
            <a:r>
              <a:rPr lang="en-US" sz="2800" b="1" u="sng" dirty="0">
                <a:latin typeface="Goudy Old Style" panose="02020502050305020303" pitchFamily="18" charset="0"/>
                <a:cs typeface="Times New Roman" pitchFamily="18" charset="0"/>
              </a:rPr>
              <a:t>N</a:t>
            </a:r>
            <a:r>
              <a:rPr lang="en-US" sz="2800" b="1" u="sng" dirty="0" smtClean="0">
                <a:latin typeface="Goudy Old Style" panose="02020502050305020303" pitchFamily="18" charset="0"/>
                <a:cs typeface="Times New Roman" pitchFamily="18" charset="0"/>
              </a:rPr>
              <a:t>ano CH340</a:t>
            </a:r>
            <a:endParaRPr lang="es-MX" sz="3200" b="1" u="sng" dirty="0">
              <a:latin typeface="Goudy Old Style" panose="02020502050305020303" pitchFamily="18" charset="0"/>
              <a:cs typeface="Times New Roman" pitchFamily="18" charset="0"/>
            </a:endParaRPr>
          </a:p>
        </p:txBody>
      </p:sp>
      <p:sp>
        <p:nvSpPr>
          <p:cNvPr id="18" name="21 CuadroTexto"/>
          <p:cNvSpPr txBox="1"/>
          <p:nvPr/>
        </p:nvSpPr>
        <p:spPr>
          <a:xfrm>
            <a:off x="491066" y="3608462"/>
            <a:ext cx="3843867" cy="1354217"/>
          </a:xfrm>
          <a:prstGeom prst="rect">
            <a:avLst/>
          </a:prstGeom>
          <a:noFill/>
        </p:spPr>
        <p:txBody>
          <a:bodyPr wrap="square" rtlCol="0">
            <a:spAutoFit/>
          </a:bodyPr>
          <a:lstStyle/>
          <a:p>
            <a:pPr>
              <a:spcAft>
                <a:spcPts val="600"/>
              </a:spcAft>
            </a:pPr>
            <a:r>
              <a:rPr lang="en-US" sz="2400" b="1" dirty="0" smtClean="0">
                <a:latin typeface="Goudy Old Style" panose="02020502050305020303" pitchFamily="18" charset="0"/>
                <a:cs typeface="Times New Roman" pitchFamily="18" charset="0"/>
              </a:rPr>
              <a:t>*ATmega328 Microcontroller</a:t>
            </a:r>
          </a:p>
          <a:p>
            <a:pPr>
              <a:spcAft>
                <a:spcPts val="600"/>
              </a:spcAft>
            </a:pPr>
            <a:r>
              <a:rPr lang="en-US" sz="2400" b="1" dirty="0" smtClean="0">
                <a:latin typeface="Goudy Old Style" panose="02020502050305020303" pitchFamily="18" charset="0"/>
                <a:cs typeface="Times New Roman" pitchFamily="18" charset="0"/>
              </a:rPr>
              <a:t>*16 MHz oscillator</a:t>
            </a:r>
          </a:p>
          <a:p>
            <a:pPr>
              <a:spcAft>
                <a:spcPts val="600"/>
              </a:spcAft>
            </a:pPr>
            <a:r>
              <a:rPr lang="en-US" sz="2400" b="1" dirty="0" smtClean="0">
                <a:latin typeface="Goudy Old Style" panose="02020502050305020303" pitchFamily="18" charset="0"/>
                <a:cs typeface="Times New Roman" pitchFamily="18" charset="0"/>
              </a:rPr>
              <a:t>*CH340 USB interface</a:t>
            </a:r>
          </a:p>
        </p:txBody>
      </p:sp>
      <p:sp>
        <p:nvSpPr>
          <p:cNvPr id="19" name="21 CuadroTexto"/>
          <p:cNvSpPr txBox="1"/>
          <p:nvPr/>
        </p:nvSpPr>
        <p:spPr>
          <a:xfrm>
            <a:off x="4934395" y="4045566"/>
            <a:ext cx="3346006" cy="1723549"/>
          </a:xfrm>
          <a:prstGeom prst="rect">
            <a:avLst/>
          </a:prstGeom>
          <a:noFill/>
        </p:spPr>
        <p:txBody>
          <a:bodyPr wrap="square" rtlCol="0">
            <a:spAutoFit/>
          </a:bodyPr>
          <a:lstStyle/>
          <a:p>
            <a:pPr>
              <a:spcAft>
                <a:spcPts val="600"/>
              </a:spcAft>
            </a:pPr>
            <a:r>
              <a:rPr lang="en-US" sz="2400" b="1" dirty="0" smtClean="0">
                <a:latin typeface="Goudy Old Style" panose="02020502050305020303" pitchFamily="18" charset="0"/>
                <a:cs typeface="Times New Roman" pitchFamily="18" charset="0"/>
              </a:rPr>
              <a:t>*AT commands</a:t>
            </a:r>
          </a:p>
          <a:p>
            <a:pPr>
              <a:spcAft>
                <a:spcPts val="600"/>
              </a:spcAft>
            </a:pPr>
            <a:r>
              <a:rPr lang="en-US" sz="2400" b="1" dirty="0" smtClean="0">
                <a:latin typeface="Goudy Old Style" panose="02020502050305020303" pitchFamily="18" charset="0"/>
                <a:cs typeface="Times New Roman" pitchFamily="18" charset="0"/>
              </a:rPr>
              <a:t>*Integrated antenna and RF transceivers</a:t>
            </a:r>
          </a:p>
          <a:p>
            <a:pPr>
              <a:spcAft>
                <a:spcPts val="600"/>
              </a:spcAft>
            </a:pPr>
            <a:r>
              <a:rPr lang="en-US" sz="2400" b="1" dirty="0" smtClean="0">
                <a:latin typeface="Goudy Old Style" panose="02020502050305020303" pitchFamily="18" charset="0"/>
                <a:cs typeface="Times New Roman" pitchFamily="18" charset="0"/>
              </a:rPr>
              <a:t>*115,200 bauds operation </a:t>
            </a:r>
          </a:p>
        </p:txBody>
      </p:sp>
      <p:sp>
        <p:nvSpPr>
          <p:cNvPr id="20" name="21 CuadroTexto"/>
          <p:cNvSpPr txBox="1"/>
          <p:nvPr/>
        </p:nvSpPr>
        <p:spPr>
          <a:xfrm>
            <a:off x="9333425" y="4122725"/>
            <a:ext cx="3027908" cy="2169825"/>
          </a:xfrm>
          <a:prstGeom prst="rect">
            <a:avLst/>
          </a:prstGeom>
          <a:noFill/>
        </p:spPr>
        <p:txBody>
          <a:bodyPr wrap="square" rtlCol="0">
            <a:spAutoFit/>
          </a:bodyPr>
          <a:lstStyle/>
          <a:p>
            <a:pPr>
              <a:spcAft>
                <a:spcPts val="600"/>
              </a:spcAft>
            </a:pPr>
            <a:r>
              <a:rPr lang="en-US" sz="2400" b="1" dirty="0" smtClean="0">
                <a:latin typeface="Goudy Old Style" panose="02020502050305020303" pitchFamily="18" charset="0"/>
                <a:cs typeface="Times New Roman" pitchFamily="18" charset="0"/>
              </a:rPr>
              <a:t>* RTC1307</a:t>
            </a:r>
          </a:p>
          <a:p>
            <a:pPr>
              <a:spcAft>
                <a:spcPts val="600"/>
              </a:spcAft>
            </a:pPr>
            <a:r>
              <a:rPr lang="en-US" sz="2400" b="1" dirty="0">
                <a:latin typeface="Goudy Old Style" panose="02020502050305020303" pitchFamily="18" charset="0"/>
                <a:cs typeface="Times New Roman" pitchFamily="18" charset="0"/>
              </a:rPr>
              <a:t>*</a:t>
            </a:r>
            <a:r>
              <a:rPr lang="en-US" sz="2400" b="1" dirty="0" smtClean="0">
                <a:latin typeface="Goudy Old Style" panose="02020502050305020303" pitchFamily="18" charset="0"/>
                <a:cs typeface="Times New Roman" pitchFamily="18" charset="0"/>
              </a:rPr>
              <a:t>MicroSD reader</a:t>
            </a:r>
          </a:p>
          <a:p>
            <a:pPr>
              <a:spcAft>
                <a:spcPts val="600"/>
              </a:spcAft>
            </a:pPr>
            <a:r>
              <a:rPr lang="en-US" sz="2400" b="1" dirty="0" smtClean="0">
                <a:latin typeface="Goudy Old Style" panose="02020502050305020303" pitchFamily="18" charset="0"/>
                <a:cs typeface="Times New Roman" pitchFamily="18" charset="0"/>
              </a:rPr>
              <a:t>*Coin battery</a:t>
            </a:r>
          </a:p>
          <a:p>
            <a:pPr>
              <a:spcAft>
                <a:spcPts val="600"/>
              </a:spcAft>
            </a:pPr>
            <a:r>
              <a:rPr lang="en-US" sz="2400" b="1" dirty="0" smtClean="0">
                <a:latin typeface="Goudy Old Style" panose="02020502050305020303" pitchFamily="18" charset="0"/>
                <a:cs typeface="Times New Roman" pitchFamily="18" charset="0"/>
              </a:rPr>
              <a:t>*Level 5V to 3.3V regulator</a:t>
            </a:r>
          </a:p>
        </p:txBody>
      </p:sp>
      <p:sp>
        <p:nvSpPr>
          <p:cNvPr id="21" name="20 Rectángulo"/>
          <p:cNvSpPr/>
          <p:nvPr/>
        </p:nvSpPr>
        <p:spPr>
          <a:xfrm>
            <a:off x="2959572" y="6434255"/>
            <a:ext cx="6018663" cy="307777"/>
          </a:xfrm>
          <a:prstGeom prst="rect">
            <a:avLst/>
          </a:prstGeom>
        </p:spPr>
        <p:txBody>
          <a:bodyPr wrap="square">
            <a:spAutoFit/>
          </a:bodyPr>
          <a:lstStyle/>
          <a:p>
            <a:pPr algn="ctr"/>
            <a:r>
              <a:rPr lang="es-ES" sz="1400" b="1" dirty="0" smtClean="0">
                <a:solidFill>
                  <a:schemeClr val="bg1"/>
                </a:solidFill>
                <a:latin typeface="+mj-lt"/>
                <a:ea typeface="Calibri"/>
              </a:rPr>
              <a:t>Figure </a:t>
            </a:r>
            <a:r>
              <a:rPr lang="es-ES" sz="1400" b="1" dirty="0">
                <a:solidFill>
                  <a:schemeClr val="bg1"/>
                </a:solidFill>
                <a:latin typeface="+mj-lt"/>
                <a:ea typeface="Calibri"/>
              </a:rPr>
              <a:t>7</a:t>
            </a:r>
            <a:r>
              <a:rPr lang="es-ES" sz="1400" b="1" dirty="0" smtClean="0">
                <a:solidFill>
                  <a:schemeClr val="bg1"/>
                </a:solidFill>
                <a:latin typeface="+mj-lt"/>
                <a:ea typeface="Calibri"/>
              </a:rPr>
              <a:t>. </a:t>
            </a:r>
            <a:r>
              <a:rPr lang="en-US" sz="1400" b="1" dirty="0" smtClean="0">
                <a:solidFill>
                  <a:schemeClr val="bg1"/>
                </a:solidFill>
                <a:latin typeface="+mj-lt"/>
                <a:ea typeface="Calibri"/>
              </a:rPr>
              <a:t>Open-source </a:t>
            </a:r>
            <a:r>
              <a:rPr lang="en-US" sz="1400" b="1" dirty="0">
                <a:solidFill>
                  <a:schemeClr val="bg1"/>
                </a:solidFill>
                <a:latin typeface="+mj-lt"/>
                <a:ea typeface="Calibri"/>
              </a:rPr>
              <a:t>boards and </a:t>
            </a:r>
            <a:r>
              <a:rPr lang="en-US" sz="1400" b="1" dirty="0" smtClean="0">
                <a:solidFill>
                  <a:schemeClr val="bg1"/>
                </a:solidFill>
                <a:latin typeface="+mj-lt"/>
                <a:ea typeface="Calibri"/>
              </a:rPr>
              <a:t>features.</a:t>
            </a:r>
            <a:endParaRPr lang="es-MX" dirty="0">
              <a:solidFill>
                <a:schemeClr val="bg1"/>
              </a:solidFill>
              <a:latin typeface="+mj-lt"/>
              <a:ea typeface="Times New Roman"/>
            </a:endParaRPr>
          </a:p>
        </p:txBody>
      </p:sp>
    </p:spTree>
    <p:extLst>
      <p:ext uri="{BB962C8B-B14F-4D97-AF65-F5344CB8AC3E}">
        <p14:creationId xmlns:p14="http://schemas.microsoft.com/office/powerpoint/2010/main" val="3390030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9430</TotalTime>
  <Words>1995</Words>
  <Application>Microsoft Office PowerPoint</Application>
  <PresentationFormat>Personalizado</PresentationFormat>
  <Paragraphs>330</Paragraphs>
  <Slides>22</Slides>
  <Notes>12</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Retrospección</vt:lpstr>
      <vt:lpstr>Presentación de PowerPoint</vt:lpstr>
      <vt:lpstr>CONTENTS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Metodología del proyecto</vt:lpstr>
      <vt:lpstr>Metodología del proyecto</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DEL CURSO   NOMBRE DEL INSTRUCTOR DURACION FECHA HORARIO LUGAR</dc:title>
  <dc:creator>Imelda</dc:creator>
  <cp:lastModifiedBy>UABC</cp:lastModifiedBy>
  <cp:revision>189</cp:revision>
  <cp:lastPrinted>2018-05-17T18:15:39Z</cp:lastPrinted>
  <dcterms:created xsi:type="dcterms:W3CDTF">2015-11-10T19:50:02Z</dcterms:created>
  <dcterms:modified xsi:type="dcterms:W3CDTF">2019-10-29T17:47:45Z</dcterms:modified>
</cp:coreProperties>
</file>