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25203150" cy="1800225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1177925" indent="-7207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2355850" indent="-14414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3533775" indent="-2162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4711700" indent="-288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6B27"/>
    <a:srgbClr val="FFCC66"/>
    <a:srgbClr val="FFFF99"/>
    <a:srgbClr val="F3F3FF"/>
    <a:srgbClr val="E7E7FF"/>
    <a:srgbClr val="CCCCFF"/>
    <a:srgbClr val="9999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4624" autoAdjust="0"/>
  </p:normalViewPr>
  <p:slideViewPr>
    <p:cSldViewPr snapToGrid="0">
      <p:cViewPr varScale="1">
        <p:scale>
          <a:sx n="24" d="100"/>
          <a:sy n="24" d="100"/>
        </p:scale>
        <p:origin x="-1434" y="-144"/>
      </p:cViewPr>
      <p:guideLst>
        <p:guide orient="horz" pos="567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1525" cy="7373715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20198-8BCE-4A80-9C4F-5719B45843D1}" type="datetimeFigureOut">
              <a:rPr lang="pt-PT" smtClean="0"/>
              <a:pPr/>
              <a:t>13-11-2019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39775"/>
            <a:ext cx="5180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9329A-028B-4144-B798-E12C5EE5290A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786767" y="7359197"/>
            <a:ext cx="6668" cy="7968116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 lIns="235659" tIns="117830" rIns="235659" bIns="117830"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890237" y="5242003"/>
            <a:ext cx="21422678" cy="3759123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Clique para editar o estilo do título		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780475" y="10201277"/>
            <a:ext cx="17642205" cy="4601538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Faça clique para editar o estilo do subtítulo do modelo global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65683-E23D-4734-A65A-82E6131FB0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74729-CBA2-467D-8208-A43AA8ADAA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767406"/>
            <a:ext cx="5670708" cy="150336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9" y="767406"/>
            <a:ext cx="16452057" cy="150336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9E47-A61A-4D40-92C9-64D4D4298C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0708-9791-4C0C-BFE2-E6D596F7CC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419" y="11568755"/>
            <a:ext cx="21422678" cy="3574486"/>
          </a:xfrm>
        </p:spPr>
        <p:txBody>
          <a:bodyPr anchor="t"/>
          <a:lstStyle>
            <a:lvl1pPr algn="l">
              <a:defRPr sz="10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419" y="7630764"/>
            <a:ext cx="21422678" cy="3937991"/>
          </a:xfrm>
        </p:spPr>
        <p:txBody>
          <a:bodyPr anchor="b"/>
          <a:lstStyle>
            <a:lvl1pPr marL="0" indent="0">
              <a:buNone/>
              <a:defRPr sz="5200"/>
            </a:lvl1pPr>
            <a:lvl2pPr marL="1178296" indent="0">
              <a:buNone/>
              <a:defRPr sz="4600"/>
            </a:lvl2pPr>
            <a:lvl3pPr marL="2356592" indent="0">
              <a:buNone/>
              <a:defRPr sz="4100"/>
            </a:lvl3pPr>
            <a:lvl4pPr marL="3534888" indent="0">
              <a:buNone/>
              <a:defRPr sz="3600"/>
            </a:lvl4pPr>
            <a:lvl5pPr marL="4713183" indent="0">
              <a:buNone/>
              <a:defRPr sz="3600"/>
            </a:lvl5pPr>
            <a:lvl6pPr marL="5891479" indent="0">
              <a:buNone/>
              <a:defRPr sz="3600"/>
            </a:lvl6pPr>
            <a:lvl7pPr marL="7069775" indent="0">
              <a:buNone/>
              <a:defRPr sz="3600"/>
            </a:lvl7pPr>
            <a:lvl8pPr marL="8248071" indent="0">
              <a:buNone/>
              <a:defRPr sz="3600"/>
            </a:lvl8pPr>
            <a:lvl9pPr marL="9426367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2882E-A13E-433B-AE5D-5012E2B4215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7" y="4999664"/>
            <a:ext cx="11061383" cy="10801350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81610" y="4999664"/>
            <a:ext cx="11061383" cy="10801350"/>
          </a:xfrm>
        </p:spPr>
        <p:txBody>
          <a:bodyPr/>
          <a:lstStyle>
            <a:lvl1pPr>
              <a:defRPr sz="7200"/>
            </a:lvl1pPr>
            <a:lvl2pPr>
              <a:defRPr sz="62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B249E-EC68-4F32-BD7E-E581FCDDD1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60" y="721246"/>
            <a:ext cx="22682835" cy="30003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4030313"/>
            <a:ext cx="11137227" cy="167905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8296" indent="0">
              <a:buNone/>
              <a:defRPr sz="5200" b="1"/>
            </a:lvl2pPr>
            <a:lvl3pPr marL="2356592" indent="0">
              <a:buNone/>
              <a:defRPr sz="4600" b="1"/>
            </a:lvl3pPr>
            <a:lvl4pPr marL="3534888" indent="0">
              <a:buNone/>
              <a:defRPr sz="4100" b="1"/>
            </a:lvl4pPr>
            <a:lvl5pPr marL="4713183" indent="0">
              <a:buNone/>
              <a:defRPr sz="4100" b="1"/>
            </a:lvl5pPr>
            <a:lvl6pPr marL="5891479" indent="0">
              <a:buNone/>
              <a:defRPr sz="4100" b="1"/>
            </a:lvl6pPr>
            <a:lvl7pPr marL="7069775" indent="0">
              <a:buNone/>
              <a:defRPr sz="4100" b="1"/>
            </a:lvl7pPr>
            <a:lvl8pPr marL="8248071" indent="0">
              <a:buNone/>
              <a:defRPr sz="4100" b="1"/>
            </a:lvl8pPr>
            <a:lvl9pPr marL="9426367" indent="0">
              <a:buNone/>
              <a:defRPr sz="4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158" y="5709370"/>
            <a:ext cx="11137227" cy="10371488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5771" y="4030313"/>
            <a:ext cx="11137224" cy="1679056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78296" indent="0">
              <a:buNone/>
              <a:defRPr sz="5200" b="1"/>
            </a:lvl2pPr>
            <a:lvl3pPr marL="2356592" indent="0">
              <a:buNone/>
              <a:defRPr sz="4600" b="1"/>
            </a:lvl3pPr>
            <a:lvl4pPr marL="3534888" indent="0">
              <a:buNone/>
              <a:defRPr sz="4100" b="1"/>
            </a:lvl4pPr>
            <a:lvl5pPr marL="4713183" indent="0">
              <a:buNone/>
              <a:defRPr sz="4100" b="1"/>
            </a:lvl5pPr>
            <a:lvl6pPr marL="5891479" indent="0">
              <a:buNone/>
              <a:defRPr sz="4100" b="1"/>
            </a:lvl6pPr>
            <a:lvl7pPr marL="7069775" indent="0">
              <a:buNone/>
              <a:defRPr sz="4100" b="1"/>
            </a:lvl7pPr>
            <a:lvl8pPr marL="8248071" indent="0">
              <a:buNone/>
              <a:defRPr sz="4100" b="1"/>
            </a:lvl8pPr>
            <a:lvl9pPr marL="9426367" indent="0">
              <a:buNone/>
              <a:defRPr sz="4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5771" y="5709370"/>
            <a:ext cx="11137224" cy="10371488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FE7F-DC0A-441E-AE6E-C34F84C9D1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BA33-5B8D-4A61-90BE-ABC6E1AF1EB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0A8FD-BC52-40DB-B5D6-5082566810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9" y="715475"/>
            <a:ext cx="8290205" cy="3052304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735" y="715475"/>
            <a:ext cx="14089260" cy="15365382"/>
          </a:xfrm>
        </p:spPr>
        <p:txBody>
          <a:bodyPr/>
          <a:lstStyle>
            <a:lvl1pPr>
              <a:defRPr sz="8200"/>
            </a:lvl1pPr>
            <a:lvl2pPr>
              <a:defRPr sz="7200"/>
            </a:lvl2pPr>
            <a:lvl3pPr>
              <a:defRPr sz="6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159" y="3767779"/>
            <a:ext cx="8290205" cy="12313077"/>
          </a:xfrm>
        </p:spPr>
        <p:txBody>
          <a:bodyPr/>
          <a:lstStyle>
            <a:lvl1pPr marL="0" indent="0">
              <a:buNone/>
              <a:defRPr sz="3600"/>
            </a:lvl1pPr>
            <a:lvl2pPr marL="1178296" indent="0">
              <a:buNone/>
              <a:defRPr sz="3100"/>
            </a:lvl2pPr>
            <a:lvl3pPr marL="2356592" indent="0">
              <a:buNone/>
              <a:defRPr sz="2600"/>
            </a:lvl3pPr>
            <a:lvl4pPr marL="3534888" indent="0">
              <a:buNone/>
              <a:defRPr sz="2300"/>
            </a:lvl4pPr>
            <a:lvl5pPr marL="4713183" indent="0">
              <a:buNone/>
              <a:defRPr sz="2300"/>
            </a:lvl5pPr>
            <a:lvl6pPr marL="5891479" indent="0">
              <a:buNone/>
              <a:defRPr sz="2300"/>
            </a:lvl6pPr>
            <a:lvl7pPr marL="7069775" indent="0">
              <a:buNone/>
              <a:defRPr sz="2300"/>
            </a:lvl7pPr>
            <a:lvl8pPr marL="8248071" indent="0">
              <a:buNone/>
              <a:defRPr sz="2300"/>
            </a:lvl8pPr>
            <a:lvl9pPr marL="9426367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27BB-2B03-41BF-B77E-D02722C65F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453" y="12601575"/>
            <a:ext cx="15121890" cy="1488648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1453" y="1609816"/>
            <a:ext cx="15121890" cy="10801350"/>
          </a:xfrm>
        </p:spPr>
        <p:txBody>
          <a:bodyPr/>
          <a:lstStyle>
            <a:lvl1pPr marL="0" indent="0">
              <a:buNone/>
              <a:defRPr sz="8200"/>
            </a:lvl1pPr>
            <a:lvl2pPr marL="1178296" indent="0">
              <a:buNone/>
              <a:defRPr sz="7200"/>
            </a:lvl2pPr>
            <a:lvl3pPr marL="2356592" indent="0">
              <a:buNone/>
              <a:defRPr sz="6200"/>
            </a:lvl3pPr>
            <a:lvl4pPr marL="3534888" indent="0">
              <a:buNone/>
              <a:defRPr sz="5200"/>
            </a:lvl4pPr>
            <a:lvl5pPr marL="4713183" indent="0">
              <a:buNone/>
              <a:defRPr sz="5200"/>
            </a:lvl5pPr>
            <a:lvl6pPr marL="5891479" indent="0">
              <a:buNone/>
              <a:defRPr sz="5200"/>
            </a:lvl6pPr>
            <a:lvl7pPr marL="7069775" indent="0">
              <a:buNone/>
              <a:defRPr sz="5200"/>
            </a:lvl7pPr>
            <a:lvl8pPr marL="8248071" indent="0">
              <a:buNone/>
              <a:defRPr sz="5200"/>
            </a:lvl8pPr>
            <a:lvl9pPr marL="9426367" indent="0">
              <a:buNone/>
              <a:defRPr sz="5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1453" y="14090223"/>
            <a:ext cx="15121890" cy="2111802"/>
          </a:xfrm>
        </p:spPr>
        <p:txBody>
          <a:bodyPr/>
          <a:lstStyle>
            <a:lvl1pPr marL="0" indent="0">
              <a:buNone/>
              <a:defRPr sz="3600"/>
            </a:lvl1pPr>
            <a:lvl2pPr marL="1178296" indent="0">
              <a:buNone/>
              <a:defRPr sz="3100"/>
            </a:lvl2pPr>
            <a:lvl3pPr marL="2356592" indent="0">
              <a:buNone/>
              <a:defRPr sz="2600"/>
            </a:lvl3pPr>
            <a:lvl4pPr marL="3534888" indent="0">
              <a:buNone/>
              <a:defRPr sz="2300"/>
            </a:lvl4pPr>
            <a:lvl5pPr marL="4713183" indent="0">
              <a:buNone/>
              <a:defRPr sz="2300"/>
            </a:lvl5pPr>
            <a:lvl6pPr marL="5891479" indent="0">
              <a:buNone/>
              <a:defRPr sz="2300"/>
            </a:lvl6pPr>
            <a:lvl7pPr marL="7069775" indent="0">
              <a:buNone/>
              <a:defRPr sz="2300"/>
            </a:lvl7pPr>
            <a:lvl8pPr marL="8248071" indent="0">
              <a:buNone/>
              <a:defRPr sz="2300"/>
            </a:lvl8pPr>
            <a:lvl9pPr marL="9426367" indent="0">
              <a:buNone/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4C84C-5FBE-4B81-9AE2-1433B89297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160" y="767671"/>
            <a:ext cx="22682835" cy="3631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659" tIns="117830" rIns="235659" bIns="1178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		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160" y="4999492"/>
            <a:ext cx="22682835" cy="1080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659" tIns="117830" rIns="235659" bIns="11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de texto do modelo global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0160" y="16392073"/>
            <a:ext cx="5880735" cy="125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659" tIns="117830" rIns="235659" bIns="117830" numCol="1" anchor="b" anchorCtr="0" compatLnSpc="1">
            <a:prstTxWarp prst="textNoShape">
              <a:avLst/>
            </a:prstTxWarp>
          </a:bodyPr>
          <a:lstStyle>
            <a:lvl1pPr>
              <a:defRPr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2188" y="16392073"/>
            <a:ext cx="7980997" cy="125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659" tIns="117830" rIns="235659" bIns="117830" numCol="1" anchor="b" anchorCtr="0" compatLnSpc="1">
            <a:prstTxWarp prst="textNoShape">
              <a:avLst/>
            </a:prstTxWarp>
          </a:bodyPr>
          <a:lstStyle>
            <a:lvl1pPr algn="ctr">
              <a:defRPr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260" y="16392073"/>
            <a:ext cx="5880735" cy="1252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35659" tIns="117830" rIns="235659" bIns="117830" numCol="1" anchor="b" anchorCtr="0" compatLnSpc="1">
            <a:prstTxWarp prst="textNoShape">
              <a:avLst/>
            </a:prstTxWarp>
          </a:bodyPr>
          <a:lstStyle>
            <a:lvl1pPr algn="r">
              <a:defRPr sz="3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5F268EA-F3FC-4159-8807-8E8EB9EECD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1178296" algn="l" rtl="0" fontAlgn="base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2356592" algn="l" rtl="0" fontAlgn="base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3534888" algn="l" rtl="0" fontAlgn="base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4713183" algn="l" rtl="0" fontAlgn="base">
        <a:spcBef>
          <a:spcPct val="0"/>
        </a:spcBef>
        <a:spcAft>
          <a:spcPct val="0"/>
        </a:spcAft>
        <a:defRPr sz="11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882650" indent="-8826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8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914525" indent="-73501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7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2944813" indent="-5889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6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4122738" indent="-588963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5302250" indent="-5889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6480627" indent="-589148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7658923" indent="-589148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8837219" indent="-589148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10015515" indent="-589148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5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8296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6592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34888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13183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91479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69775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48071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26367" algn="l" defTabSz="2356592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o 23"/>
          <p:cNvGrpSpPr/>
          <p:nvPr/>
        </p:nvGrpSpPr>
        <p:grpSpPr>
          <a:xfrm>
            <a:off x="0" y="0"/>
            <a:ext cx="25203150" cy="14341637"/>
            <a:chOff x="0" y="0"/>
            <a:chExt cx="25203150" cy="14341637"/>
          </a:xfrm>
        </p:grpSpPr>
        <p:grpSp>
          <p:nvGrpSpPr>
            <p:cNvPr id="3074" name="Grupo 96"/>
            <p:cNvGrpSpPr>
              <a:grpSpLocks/>
            </p:cNvGrpSpPr>
            <p:nvPr/>
          </p:nvGrpSpPr>
          <p:grpSpPr bwMode="auto">
            <a:xfrm>
              <a:off x="0" y="1852635"/>
              <a:ext cx="24350268" cy="12489002"/>
              <a:chOff x="0" y="-65088"/>
              <a:chExt cx="17393048" cy="17485007"/>
            </a:xfrm>
          </p:grpSpPr>
          <p:grpSp>
            <p:nvGrpSpPr>
              <p:cNvPr id="3159" name="Group 231"/>
              <p:cNvGrpSpPr>
                <a:grpSpLocks/>
              </p:cNvGrpSpPr>
              <p:nvPr/>
            </p:nvGrpSpPr>
            <p:grpSpPr bwMode="auto">
              <a:xfrm>
                <a:off x="8975713" y="7529557"/>
                <a:ext cx="1687634" cy="4540343"/>
                <a:chOff x="2154" y="2136"/>
                <a:chExt cx="405" cy="1139"/>
              </a:xfrm>
            </p:grpSpPr>
            <p:sp>
              <p:nvSpPr>
                <p:cNvPr id="3161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2559" y="2136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2" name="Line 233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3177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3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210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4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2268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</p:grpSp>
          <p:grpSp>
            <p:nvGrpSpPr>
              <p:cNvPr id="3134" name="Group 329"/>
              <p:cNvGrpSpPr>
                <a:grpSpLocks/>
              </p:cNvGrpSpPr>
              <p:nvPr/>
            </p:nvGrpSpPr>
            <p:grpSpPr bwMode="auto">
              <a:xfrm>
                <a:off x="4962894" y="13086028"/>
                <a:ext cx="12171800" cy="4333891"/>
                <a:chOff x="1191" y="3221"/>
                <a:chExt cx="2921" cy="1073"/>
              </a:xfrm>
            </p:grpSpPr>
            <p:sp>
              <p:nvSpPr>
                <p:cNvPr id="3154" name="Text Box 3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04" y="3427"/>
                  <a:ext cx="20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5" name="Text Box 3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03" y="4159"/>
                  <a:ext cx="209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6" name="Text Box 3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91" y="3221"/>
                  <a:ext cx="116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5" name="Rectangle 333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6" name="Rectangle 334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7" name="Rectangle 335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8" name="Rectangle 336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9" name="Rectangle 337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40" name="Text Box 338"/>
              <p:cNvSpPr txBox="1">
                <a:spLocks noChangeArrowheads="1"/>
              </p:cNvSpPr>
              <p:nvPr/>
            </p:nvSpPr>
            <p:spPr bwMode="auto">
              <a:xfrm>
                <a:off x="10184142" y="14406794"/>
                <a:ext cx="1291769" cy="219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322" tIns="6701" rIns="13322" bIns="6701">
                <a:spAutoFit/>
              </a:bodyPr>
              <a:lstStyle/>
              <a:p>
                <a:pPr algn="ctr" defTabSz="527050">
                  <a:lnSpc>
                    <a:spcPct val="93000"/>
                  </a:lnSpc>
                  <a:buClr>
                    <a:srgbClr val="FFCC00"/>
                  </a:buClr>
                  <a:buSzPct val="75000"/>
                  <a:tabLst>
                    <a:tab pos="0" algn="l"/>
                    <a:tab pos="527050" algn="l"/>
                    <a:tab pos="1058863" algn="l"/>
                    <a:tab pos="1585913" algn="l"/>
                    <a:tab pos="2114550" algn="l"/>
                    <a:tab pos="2641600" algn="l"/>
                    <a:tab pos="3173413" algn="l"/>
                    <a:tab pos="3702050" algn="l"/>
                    <a:tab pos="4229100" algn="l"/>
                    <a:tab pos="4757738" algn="l"/>
                    <a:tab pos="5289550" algn="l"/>
                    <a:tab pos="5816600" algn="l"/>
                  </a:tabLst>
                </a:pPr>
                <a:endParaRPr lang="pt-PT" sz="1000" b="1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grpSp>
            <p:nvGrpSpPr>
              <p:cNvPr id="3142" name="Group 342"/>
              <p:cNvGrpSpPr>
                <a:grpSpLocks/>
              </p:cNvGrpSpPr>
              <p:nvPr/>
            </p:nvGrpSpPr>
            <p:grpSpPr bwMode="auto">
              <a:xfrm>
                <a:off x="616716" y="6711033"/>
                <a:ext cx="16776332" cy="10021355"/>
                <a:chOff x="148" y="1964"/>
                <a:chExt cx="4026" cy="3022"/>
              </a:xfrm>
            </p:grpSpPr>
            <p:sp>
              <p:nvSpPr>
                <p:cNvPr id="2392" name="AutoShape 344"/>
                <p:cNvSpPr>
                  <a:spLocks noChangeArrowheads="1"/>
                </p:cNvSpPr>
                <p:nvPr/>
              </p:nvSpPr>
              <p:spPr bwMode="auto">
                <a:xfrm>
                  <a:off x="148" y="1964"/>
                  <a:ext cx="4026" cy="3022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2757" tIns="6379" rIns="12757" bIns="6379" anchor="ctr"/>
                <a:lstStyle/>
                <a:p>
                  <a:pPr algn="ctr" defTabSz="527780" eaLnBrk="0" fontAlgn="ctr" hangingPunct="0">
                    <a:lnSpc>
                      <a:spcPct val="120000"/>
                    </a:lnSpc>
                    <a:buClr>
                      <a:srgbClr val="FF6600"/>
                    </a:buClr>
                    <a:buSzPct val="24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3600" b="1" dirty="0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3149" name="Group 346"/>
                <p:cNvGrpSpPr>
                  <a:grpSpLocks/>
                </p:cNvGrpSpPr>
                <p:nvPr/>
              </p:nvGrpSpPr>
              <p:grpSpPr bwMode="auto">
                <a:xfrm>
                  <a:off x="168" y="2211"/>
                  <a:ext cx="3990" cy="2510"/>
                  <a:chOff x="168" y="2211"/>
                  <a:chExt cx="3990" cy="2510"/>
                </a:xfrm>
              </p:grpSpPr>
              <p:sp>
                <p:nvSpPr>
                  <p:cNvPr id="2395" name="Text Box 3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" y="2211"/>
                    <a:ext cx="3990" cy="92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lIns="12753" tIns="6377" rIns="12753" bIns="6377"/>
                  <a:lstStyle/>
                  <a:p>
                    <a:pPr algn="ctr" defTabSz="527780" eaLnBrk="0" fontAlgn="ctr" hangingPunct="0">
                      <a:lnSpc>
                        <a:spcPct val="120000"/>
                      </a:lnSpc>
                      <a:spcBef>
                        <a:spcPts val="0"/>
                      </a:spcBef>
                      <a:buClr>
                        <a:srgbClr val="FF6600"/>
                      </a:buClr>
                      <a:buSzPct val="241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Impedimetric lectin-based biosensors for</a:t>
                    </a:r>
                  </a:p>
                  <a:p>
                    <a:pPr algn="ctr" defTabSz="527780" eaLnBrk="0" fontAlgn="ctr" hangingPunct="0">
                      <a:lnSpc>
                        <a:spcPct val="120000"/>
                      </a:lnSpc>
                      <a:spcBef>
                        <a:spcPts val="0"/>
                      </a:spcBef>
                      <a:buClr>
                        <a:srgbClr val="FF6600"/>
                      </a:buClr>
                      <a:buSzPct val="241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cancer-associated </a:t>
                    </a:r>
                    <a:r>
                      <a:rPr lang="en-US" sz="6600" b="1" i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O</a:t>
                    </a: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-glycans </a:t>
                    </a:r>
                  </a:p>
                </p:txBody>
              </p:sp>
              <p:sp>
                <p:nvSpPr>
                  <p:cNvPr id="3151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484"/>
                    <a:ext cx="3065" cy="123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square" lIns="12753" tIns="6377" rIns="12753" bIns="6377">
                    <a:spAutoFit/>
                  </a:bodyPr>
                  <a:lstStyle/>
                  <a:p>
                    <a:pPr algn="ctr" eaLnBrk="0" hangingPunct="0"/>
                    <a:r>
                      <a:rPr lang="pt-PT" sz="3600" b="1" dirty="0">
                        <a:solidFill>
                          <a:srgbClr val="000000"/>
                        </a:solidFill>
                        <a:latin typeface="Arial" charset="0"/>
                      </a:rPr>
                      <a:t>M. Luísa S. Silva</a:t>
                    </a:r>
                  </a:p>
                  <a:p>
                    <a:pPr algn="ctr" eaLnBrk="0" hangingPunct="0"/>
                    <a:endParaRPr lang="pt-PT" sz="3600" b="1" baseline="30000" dirty="0">
                      <a:solidFill>
                        <a:srgbClr val="000000"/>
                      </a:solidFill>
                      <a:latin typeface="Arial" charset="0"/>
                    </a:endParaRP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r>
                      <a:rPr lang="en-US" sz="3600" b="1" dirty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Centre of Chemical Research, Autonomous University of Hidalgo State, </a:t>
                    </a:r>
                    <a:r>
                      <a:rPr lang="en-US" sz="3600" b="1" dirty="0" smtClean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México</a:t>
                    </a: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endParaRPr lang="en-US" sz="3600" b="1" dirty="0">
                      <a:solidFill>
                        <a:srgbClr val="000000"/>
                      </a:solidFill>
                      <a:latin typeface="Arial" charset="0"/>
                      <a:cs typeface="Times New Roman" pitchFamily="18" charset="0"/>
                    </a:endParaRP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r>
                      <a:rPr lang="en-US" sz="3600" b="1" dirty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mluisasilva@portugalmail.pt</a:t>
                    </a:r>
                  </a:p>
                </p:txBody>
              </p:sp>
            </p:grpSp>
          </p:grpSp>
        </p:grpSp>
        <p:pic>
          <p:nvPicPr>
            <p:cNvPr id="2" name="Picture 2" descr="https://ecsa-6.sciforum.net/conferences_files/282/ECSA-6_Sensors2-h.jpg?157357330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01650" y="0"/>
              <a:ext cx="12001500" cy="4876801"/>
            </a:xfrm>
            <a:prstGeom prst="rect">
              <a:avLst/>
            </a:prstGeom>
            <a:noFill/>
          </p:spPr>
        </p:pic>
      </p:grpSp>
      <p:sp>
        <p:nvSpPr>
          <p:cNvPr id="25" name="Marcador de Posição do Número do Diapositivo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31" name="Grupo 30"/>
          <p:cNvGrpSpPr/>
          <p:nvPr/>
        </p:nvGrpSpPr>
        <p:grpSpPr>
          <a:xfrm>
            <a:off x="0" y="-39757"/>
            <a:ext cx="24478611" cy="17294378"/>
            <a:chOff x="0" y="-39757"/>
            <a:chExt cx="24478611" cy="17294378"/>
          </a:xfrm>
        </p:grpSpPr>
        <p:grpSp>
          <p:nvGrpSpPr>
            <p:cNvPr id="2" name="Grupo 38"/>
            <p:cNvGrpSpPr/>
            <p:nvPr/>
          </p:nvGrpSpPr>
          <p:grpSpPr>
            <a:xfrm>
              <a:off x="0" y="-39757"/>
              <a:ext cx="24478611" cy="17294378"/>
              <a:chOff x="0" y="-39757"/>
              <a:chExt cx="24478611" cy="17294378"/>
            </a:xfrm>
          </p:grpSpPr>
          <p:grpSp>
            <p:nvGrpSpPr>
              <p:cNvPr id="3" name="Grupo 37"/>
              <p:cNvGrpSpPr/>
              <p:nvPr/>
            </p:nvGrpSpPr>
            <p:grpSpPr>
              <a:xfrm>
                <a:off x="0" y="-39757"/>
                <a:ext cx="24478611" cy="17294378"/>
                <a:chOff x="0" y="-39757"/>
                <a:chExt cx="24478611" cy="17294378"/>
              </a:xfrm>
            </p:grpSpPr>
            <p:grpSp>
              <p:nvGrpSpPr>
                <p:cNvPr id="4" name="Grupo 96"/>
                <p:cNvGrpSpPr>
                  <a:grpSpLocks/>
                </p:cNvGrpSpPr>
                <p:nvPr/>
              </p:nvGrpSpPr>
              <p:grpSpPr bwMode="auto">
                <a:xfrm>
                  <a:off x="0" y="-39757"/>
                  <a:ext cx="24478611" cy="17294378"/>
                  <a:chOff x="0" y="-65088"/>
                  <a:chExt cx="17484722" cy="24212699"/>
                </a:xfrm>
              </p:grpSpPr>
              <p:grpSp>
                <p:nvGrpSpPr>
                  <p:cNvPr id="5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8975713" y="7529557"/>
                    <a:ext cx="1687634" cy="4540343"/>
                    <a:chOff x="2154" y="2136"/>
                    <a:chExt cx="405" cy="1139"/>
                  </a:xfrm>
                </p:grpSpPr>
                <p:sp>
                  <p:nvSpPr>
                    <p:cNvPr id="3161" name="Line 2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59" y="2136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2" name="Line 23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54" y="3177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3" name="Line 23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10" y="3275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4" name="Line 2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68" y="3275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</p:grpSp>
              <p:grpSp>
                <p:nvGrpSpPr>
                  <p:cNvPr id="6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4962894" y="13086028"/>
                    <a:ext cx="12171800" cy="4333891"/>
                    <a:chOff x="1191" y="3221"/>
                    <a:chExt cx="2921" cy="1073"/>
                  </a:xfrm>
                </p:grpSpPr>
                <p:sp>
                  <p:nvSpPr>
                    <p:cNvPr id="3154" name="Text Box 33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104" y="3427"/>
                      <a:ext cx="204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3155" name="Text Box 33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4159"/>
                      <a:ext cx="209" cy="1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3156" name="Text Box 33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191" y="3221"/>
                      <a:ext cx="116" cy="1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3135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6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7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8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9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40" name="Text Box 3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84142" y="14406794"/>
                    <a:ext cx="1291769" cy="2193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3322" tIns="6701" rIns="13322" bIns="6701">
                    <a:spAutoFit/>
                  </a:bodyPr>
                  <a:lstStyle/>
                  <a:p>
                    <a:pPr algn="ctr" defTabSz="527050">
                      <a:lnSpc>
                        <a:spcPct val="93000"/>
                      </a:lnSpc>
                      <a:buClr>
                        <a:srgbClr val="FFCC00"/>
                      </a:buClr>
                      <a:buSzPct val="75000"/>
                      <a:tabLst>
                        <a:tab pos="0" algn="l"/>
                        <a:tab pos="527050" algn="l"/>
                        <a:tab pos="1058863" algn="l"/>
                        <a:tab pos="1585913" algn="l"/>
                        <a:tab pos="2114550" algn="l"/>
                        <a:tab pos="2641600" algn="l"/>
                        <a:tab pos="3173413" algn="l"/>
                        <a:tab pos="3702050" algn="l"/>
                        <a:tab pos="4229100" algn="l"/>
                        <a:tab pos="4757738" algn="l"/>
                        <a:tab pos="5289550" algn="l"/>
                        <a:tab pos="5816600" algn="l"/>
                      </a:tabLst>
                    </a:pPr>
                    <a:endParaRPr lang="pt-PT" sz="1000" b="1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46" name="AutoShape 351"/>
                  <p:cNvSpPr>
                    <a:spLocks noChangeArrowheads="1"/>
                  </p:cNvSpPr>
                  <p:nvPr/>
                </p:nvSpPr>
                <p:spPr bwMode="auto">
                  <a:xfrm>
                    <a:off x="479205" y="745420"/>
                    <a:ext cx="17005517" cy="23402191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19050" algn="ctr">
                    <a:solidFill>
                      <a:srgbClr val="000080"/>
                    </a:solidFill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/>
                  <a:lstStyle/>
                  <a:p>
                    <a:endParaRPr lang="pt-PT"/>
                  </a:p>
                </p:txBody>
              </p:sp>
            </p:grpSp>
            <p:grpSp>
              <p:nvGrpSpPr>
                <p:cNvPr id="7" name="Grupo 31"/>
                <p:cNvGrpSpPr/>
                <p:nvPr/>
              </p:nvGrpSpPr>
              <p:grpSpPr>
                <a:xfrm>
                  <a:off x="1195930" y="890497"/>
                  <a:ext cx="10174436" cy="3244179"/>
                  <a:chOff x="1195930" y="890497"/>
                  <a:chExt cx="10174436" cy="3244179"/>
                </a:xfrm>
              </p:grpSpPr>
              <p:sp>
                <p:nvSpPr>
                  <p:cNvPr id="35" name="Text Box 3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95930" y="890497"/>
                    <a:ext cx="10174436" cy="93830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lIns="86370" tIns="79173" rIns="86370" bIns="79173" spcCol="720000"/>
                  <a:lstStyle/>
                  <a:p>
                    <a:pPr algn="just" defTabSz="527780" eaLnBrk="0" hangingPunct="0">
                      <a:lnSpc>
                        <a:spcPct val="93000"/>
                      </a:lnSpc>
                      <a:spcAft>
                        <a:spcPct val="25000"/>
                      </a:spcAft>
                      <a:buClr>
                        <a:srgbClr val="FF6600"/>
                      </a:buClr>
                      <a:buSzPct val="129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r>
                      <a:rPr lang="en-US" sz="5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</a:rPr>
                      <a:t>       </a:t>
                    </a:r>
                    <a:r>
                      <a:rPr lang="en-US" sz="54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</a:rPr>
                      <a:t>Results – sample analysis</a:t>
                    </a:r>
                  </a:p>
                  <a:p>
                    <a:pPr algn="just" defTabSz="527780">
                      <a:buClr>
                        <a:srgbClr val="FFFFFF"/>
                      </a:buClr>
                      <a:buSzPct val="91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endParaRPr lang="en-US" sz="4000" dirty="0" smtClean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8" name="Group 294"/>
                  <p:cNvGrpSpPr>
                    <a:grpSpLocks/>
                  </p:cNvGrpSpPr>
                  <p:nvPr/>
                </p:nvGrpSpPr>
                <p:grpSpPr bwMode="auto">
                  <a:xfrm>
                    <a:off x="1510749" y="3118745"/>
                    <a:ext cx="7116418" cy="1015931"/>
                    <a:chOff x="5643360" y="19506013"/>
                    <a:chExt cx="3234780" cy="2390102"/>
                  </a:xfrm>
                </p:grpSpPr>
                <p:sp>
                  <p:nvSpPr>
                    <p:cNvPr id="27" name="Rounded Rectangle 211"/>
                    <p:cNvSpPr/>
                    <p:nvPr/>
                  </p:nvSpPr>
                  <p:spPr>
                    <a:xfrm>
                      <a:off x="5715654" y="19513979"/>
                      <a:ext cx="3072130" cy="2382136"/>
                    </a:xfrm>
                    <a:prstGeom prst="roundRect">
                      <a:avLst/>
                    </a:prstGeom>
                    <a:noFill/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n-US" sz="400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643360" y="19506013"/>
                      <a:ext cx="3234780" cy="226534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lIns="19594" tIns="19594" rIns="19594" bIns="19594">
                      <a:spAutoFit/>
                    </a:bodyPr>
                    <a:lstStyle/>
                    <a:p>
                      <a:pPr marL="228600" indent="-228600" algn="ctr" defTabSz="995363">
                        <a:lnSpc>
                          <a:spcPct val="150000"/>
                        </a:lnSpc>
                      </a:pPr>
                      <a:r>
                        <a:rPr lang="en-US" sz="40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VVA and PNA biosensors</a:t>
                      </a:r>
                      <a:endParaRPr lang="en-US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34" name="Rectangle 287"/>
              <p:cNvSpPr>
                <a:spLocks noChangeArrowheads="1"/>
              </p:cNvSpPr>
              <p:nvPr/>
            </p:nvSpPr>
            <p:spPr bwMode="auto">
              <a:xfrm rot="10800000" flipV="1">
                <a:off x="1232449" y="13562836"/>
                <a:ext cx="22661218" cy="19389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just" eaLnBrk="0" hangingPunct="0"/>
                <a:r>
                  <a:rPr lang="en-US" sz="4000" dirty="0" smtClean="0">
                    <a:solidFill>
                      <a:srgbClr val="000000"/>
                    </a:solidFill>
                    <a:latin typeface="Arial" charset="0"/>
                  </a:rPr>
                  <a:t>Results obtained in sample analysis for VVA and PNA biosensors. Each sample pool refers to a type of carcinoma. Ctrl represents a pool of samples from healthy donors. Error bars indicate standard deviations of duplicate measurements with two independent</a:t>
                </a:r>
                <a:endParaRPr lang="en-US" sz="40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29" name="Picture 9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223516" y="3339548"/>
              <a:ext cx="11966172" cy="10091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3" name="Grupo 32"/>
          <p:cNvGrpSpPr/>
          <p:nvPr/>
        </p:nvGrpSpPr>
        <p:grpSpPr>
          <a:xfrm>
            <a:off x="0" y="-39757"/>
            <a:ext cx="24478611" cy="17294378"/>
            <a:chOff x="0" y="-39757"/>
            <a:chExt cx="24478611" cy="17294378"/>
          </a:xfrm>
        </p:grpSpPr>
        <p:grpSp>
          <p:nvGrpSpPr>
            <p:cNvPr id="3" name="Grupo 38"/>
            <p:cNvGrpSpPr/>
            <p:nvPr/>
          </p:nvGrpSpPr>
          <p:grpSpPr>
            <a:xfrm>
              <a:off x="0" y="-39757"/>
              <a:ext cx="24478611" cy="17294378"/>
              <a:chOff x="0" y="-39757"/>
              <a:chExt cx="24478611" cy="17294378"/>
            </a:xfrm>
          </p:grpSpPr>
          <p:grpSp>
            <p:nvGrpSpPr>
              <p:cNvPr id="4" name="Grupo 37"/>
              <p:cNvGrpSpPr/>
              <p:nvPr/>
            </p:nvGrpSpPr>
            <p:grpSpPr>
              <a:xfrm>
                <a:off x="0" y="-39757"/>
                <a:ext cx="24478611" cy="17294378"/>
                <a:chOff x="0" y="-39757"/>
                <a:chExt cx="24478611" cy="17294378"/>
              </a:xfrm>
            </p:grpSpPr>
            <p:grpSp>
              <p:nvGrpSpPr>
                <p:cNvPr id="5" name="Grupo 96"/>
                <p:cNvGrpSpPr>
                  <a:grpSpLocks/>
                </p:cNvGrpSpPr>
                <p:nvPr/>
              </p:nvGrpSpPr>
              <p:grpSpPr bwMode="auto">
                <a:xfrm>
                  <a:off x="0" y="-39757"/>
                  <a:ext cx="24478611" cy="17294378"/>
                  <a:chOff x="0" y="-65088"/>
                  <a:chExt cx="17484722" cy="24212699"/>
                </a:xfrm>
              </p:grpSpPr>
              <p:grpSp>
                <p:nvGrpSpPr>
                  <p:cNvPr id="6" name="Group 231"/>
                  <p:cNvGrpSpPr>
                    <a:grpSpLocks/>
                  </p:cNvGrpSpPr>
                  <p:nvPr/>
                </p:nvGrpSpPr>
                <p:grpSpPr bwMode="auto">
                  <a:xfrm>
                    <a:off x="8975713" y="7529557"/>
                    <a:ext cx="1687634" cy="4540343"/>
                    <a:chOff x="2154" y="2136"/>
                    <a:chExt cx="405" cy="1139"/>
                  </a:xfrm>
                </p:grpSpPr>
                <p:sp>
                  <p:nvSpPr>
                    <p:cNvPr id="3161" name="Line 2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59" y="2136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2" name="Line 23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154" y="3177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3" name="Line 23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10" y="3275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  <p:sp>
                  <p:nvSpPr>
                    <p:cNvPr id="3164" name="Line 2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268" y="3275"/>
                      <a:ext cx="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339966"/>
                      </a:solidFill>
                      <a:round/>
                      <a:headEnd/>
                      <a:tailEnd/>
                    </a:ln>
                  </p:spPr>
                  <p:txBody>
                    <a:bodyPr lIns="0" tIns="0" rIns="0" bIns="0" anchor="ctr"/>
                    <a:lstStyle/>
                    <a:p>
                      <a:endParaRPr lang="pt-PT"/>
                    </a:p>
                  </p:txBody>
                </p:sp>
              </p:grpSp>
              <p:grpSp>
                <p:nvGrpSpPr>
                  <p:cNvPr id="7" name="Group 329"/>
                  <p:cNvGrpSpPr>
                    <a:grpSpLocks/>
                  </p:cNvGrpSpPr>
                  <p:nvPr/>
                </p:nvGrpSpPr>
                <p:grpSpPr bwMode="auto">
                  <a:xfrm>
                    <a:off x="4962894" y="13086028"/>
                    <a:ext cx="12171800" cy="4333891"/>
                    <a:chOff x="1191" y="3221"/>
                    <a:chExt cx="2921" cy="1073"/>
                  </a:xfrm>
                </p:grpSpPr>
                <p:sp>
                  <p:nvSpPr>
                    <p:cNvPr id="3154" name="Text Box 33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104" y="3427"/>
                      <a:ext cx="204" cy="192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3155" name="Text Box 331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903" y="4159"/>
                      <a:ext cx="209" cy="1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  <p:sp>
                  <p:nvSpPr>
                    <p:cNvPr id="3156" name="Text Box 332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191" y="3221"/>
                      <a:ext cx="116" cy="13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91409" tIns="45704" rIns="91409" bIns="45704"/>
                    <a:lstStyle/>
                    <a:p>
                      <a:pPr algn="ctr" eaLnBrk="0" hangingPunct="0">
                        <a:spcBef>
                          <a:spcPct val="50000"/>
                        </a:spcBef>
                      </a:pPr>
                      <a:endParaRPr lang="pt-PT" sz="2100">
                        <a:solidFill>
                          <a:srgbClr val="FFCC66"/>
                        </a:solidFill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3135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6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7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8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39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-65088"/>
                    <a:ext cx="18449" cy="405843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>
                    <a:spAutoFit/>
                  </a:bodyPr>
                  <a:lstStyle/>
                  <a:p>
                    <a:endParaRPr lang="pt-PT"/>
                  </a:p>
                </p:txBody>
              </p:sp>
              <p:sp>
                <p:nvSpPr>
                  <p:cNvPr id="3140" name="Text Box 3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184142" y="14406794"/>
                    <a:ext cx="1291769" cy="2193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3322" tIns="6701" rIns="13322" bIns="6701">
                    <a:spAutoFit/>
                  </a:bodyPr>
                  <a:lstStyle/>
                  <a:p>
                    <a:pPr algn="ctr" defTabSz="527050">
                      <a:lnSpc>
                        <a:spcPct val="93000"/>
                      </a:lnSpc>
                      <a:buClr>
                        <a:srgbClr val="FFCC00"/>
                      </a:buClr>
                      <a:buSzPct val="75000"/>
                      <a:tabLst>
                        <a:tab pos="0" algn="l"/>
                        <a:tab pos="527050" algn="l"/>
                        <a:tab pos="1058863" algn="l"/>
                        <a:tab pos="1585913" algn="l"/>
                        <a:tab pos="2114550" algn="l"/>
                        <a:tab pos="2641600" algn="l"/>
                        <a:tab pos="3173413" algn="l"/>
                        <a:tab pos="3702050" algn="l"/>
                        <a:tab pos="4229100" algn="l"/>
                        <a:tab pos="4757738" algn="l"/>
                        <a:tab pos="5289550" algn="l"/>
                        <a:tab pos="5816600" algn="l"/>
                      </a:tabLst>
                    </a:pPr>
                    <a:endParaRPr lang="pt-PT" sz="1000" b="1">
                      <a:solidFill>
                        <a:srgbClr val="FFCC00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46" name="AutoShape 351"/>
                  <p:cNvSpPr>
                    <a:spLocks noChangeArrowheads="1"/>
                  </p:cNvSpPr>
                  <p:nvPr/>
                </p:nvSpPr>
                <p:spPr bwMode="auto">
                  <a:xfrm>
                    <a:off x="479205" y="745420"/>
                    <a:ext cx="17005517" cy="23402191"/>
                  </a:xfrm>
                  <a:prstGeom prst="flowChartAlternateProcess">
                    <a:avLst/>
                  </a:prstGeom>
                  <a:solidFill>
                    <a:srgbClr val="FFFFFF"/>
                  </a:solidFill>
                  <a:ln w="19050" algn="ctr">
                    <a:solidFill>
                      <a:srgbClr val="000080"/>
                    </a:solidFill>
                    <a:miter lim="800000"/>
                    <a:headEnd/>
                    <a:tailEnd/>
                  </a:ln>
                </p:spPr>
                <p:txBody>
                  <a:bodyPr wrap="none" lIns="12757" tIns="6379" rIns="12757" bIns="6379" anchor="ctr"/>
                  <a:lstStyle/>
                  <a:p>
                    <a:endParaRPr lang="pt-PT"/>
                  </a:p>
                </p:txBody>
              </p:sp>
            </p:grpSp>
            <p:sp>
              <p:nvSpPr>
                <p:cNvPr id="35" name="Text Box 352"/>
                <p:cNvSpPr txBox="1">
                  <a:spLocks noChangeArrowheads="1"/>
                </p:cNvSpPr>
                <p:nvPr/>
              </p:nvSpPr>
              <p:spPr bwMode="auto">
                <a:xfrm>
                  <a:off x="1195930" y="890497"/>
                  <a:ext cx="10174436" cy="9383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86370" tIns="79173" rIns="86370" bIns="79173" spcCol="720000"/>
                <a:lstStyle/>
                <a:p>
                  <a:pPr algn="just" defTabSz="527780" eaLnBrk="0" hangingPunct="0">
                    <a:lnSpc>
                      <a:spcPct val="93000"/>
                    </a:lnSpc>
                    <a:spcAft>
                      <a:spcPct val="25000"/>
                    </a:spcAft>
                    <a:buClr>
                      <a:srgbClr val="FF6600"/>
                    </a:buClr>
                    <a:buSzPct val="129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r>
                    <a:rPr lang="en-US" sz="5400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       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Conclusions</a:t>
                  </a:r>
                </a:p>
                <a:p>
                  <a:pPr algn="just" defTabSz="527780">
                    <a:buClr>
                      <a:srgbClr val="FFFFFF"/>
                    </a:buClr>
                    <a:buSzPct val="9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40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" name="Rectangle 287"/>
              <p:cNvSpPr>
                <a:spLocks noChangeArrowheads="1"/>
              </p:cNvSpPr>
              <p:nvPr/>
            </p:nvSpPr>
            <p:spPr bwMode="auto">
              <a:xfrm rot="10800000" flipV="1">
                <a:off x="1908313" y="1947598"/>
                <a:ext cx="21229983" cy="87100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The developed biosensors showed high selectivity and high discrimination capacity between controls and cases.</a:t>
                </a: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For all the developed biosensors, in the optimized conditions, the assays were </a:t>
                </a: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fast (around 20 min).</a:t>
                </a:r>
                <a:endParaRPr lang="en-US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The EIS-based label-free detection simplified the construction and detection procedure.</a:t>
                </a: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The construction process was highly flexible and, with small, changes, could be applied to all lectin-based biosensors.</a:t>
                </a: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742950" indent="-742950" algn="just" defTabSz="527780">
                  <a:buSzPct val="91000"/>
                  <a:buFont typeface="+mj-lt"/>
                  <a:buAutoNum type="arabicPeriod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By using all biosensors for the analysis of the same cancer type, different glycosylation patterns could be observed, according to lectin specificity.</a:t>
                </a:r>
                <a:endParaRPr lang="en-US" sz="4000" b="1" dirty="0">
                  <a:solidFill>
                    <a:srgbClr val="000000"/>
                  </a:solidFill>
                  <a:latin typeface="Century Gothic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0" name="Text Box 352"/>
            <p:cNvSpPr txBox="1">
              <a:spLocks noChangeArrowheads="1"/>
            </p:cNvSpPr>
            <p:nvPr/>
          </p:nvSpPr>
          <p:spPr bwMode="auto">
            <a:xfrm>
              <a:off x="1189302" y="11697773"/>
              <a:ext cx="10174436" cy="9383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86370" tIns="79173" rIns="86370" bIns="79173" spcCol="720000"/>
            <a:lstStyle/>
            <a:p>
              <a:pPr algn="just" defTabSz="527780" eaLnBrk="0" hangingPunct="0">
                <a:lnSpc>
                  <a:spcPct val="93000"/>
                </a:lnSpc>
                <a:spcAft>
                  <a:spcPct val="25000"/>
                </a:spcAft>
                <a:buClr>
                  <a:srgbClr val="FF6600"/>
                </a:buClr>
                <a:buSzPct val="129000"/>
                <a:tabLst>
                  <a:tab pos="0" algn="l"/>
                  <a:tab pos="527780" algn="l"/>
                  <a:tab pos="1059649" algn="l"/>
                  <a:tab pos="1587426" algn="l"/>
                  <a:tab pos="2115206" algn="l"/>
                  <a:tab pos="2642983" algn="l"/>
                  <a:tab pos="3174853" algn="l"/>
                  <a:tab pos="3702632" algn="l"/>
                  <a:tab pos="4230409" algn="l"/>
                  <a:tab pos="4758189" algn="l"/>
                  <a:tab pos="5285966" algn="l"/>
                  <a:tab pos="5817836" algn="l"/>
                  <a:tab pos="5862841" algn="l"/>
                  <a:tab pos="6276062" algn="l"/>
                  <a:tab pos="6689285" algn="l"/>
                  <a:tab pos="7110688" algn="l"/>
                  <a:tab pos="7528001" algn="l"/>
                  <a:tab pos="7945314" algn="l"/>
                  <a:tab pos="8391268" algn="l"/>
                  <a:tab pos="8784033" algn="l"/>
                  <a:tab pos="9201346" algn="l"/>
                  <a:tab pos="9622749" algn="l"/>
                  <a:tab pos="10040062" algn="l"/>
                  <a:tab pos="10457376" algn="l"/>
                  <a:tab pos="10874689" algn="l"/>
                  <a:tab pos="11296094" algn="l"/>
                  <a:tab pos="11709315" algn="l"/>
                  <a:tab pos="12126628" algn="l"/>
                  <a:tab pos="12548034" algn="l"/>
                  <a:tab pos="12965347" algn="l"/>
                  <a:tab pos="13386750" algn="l"/>
                  <a:tab pos="13804063" algn="l"/>
                </a:tabLst>
                <a:defRPr/>
              </a:pP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       </a:t>
              </a:r>
              <a:r>
                <a:rPr lang="en-US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References</a:t>
              </a:r>
            </a:p>
            <a:p>
              <a:pPr algn="just" defTabSz="527780">
                <a:buClr>
                  <a:srgbClr val="FFFFFF"/>
                </a:buClr>
                <a:buSzPct val="91000"/>
                <a:tabLst>
                  <a:tab pos="0" algn="l"/>
                  <a:tab pos="527780" algn="l"/>
                  <a:tab pos="1059649" algn="l"/>
                  <a:tab pos="1587426" algn="l"/>
                  <a:tab pos="2115206" algn="l"/>
                  <a:tab pos="2642983" algn="l"/>
                  <a:tab pos="3174853" algn="l"/>
                  <a:tab pos="3702632" algn="l"/>
                  <a:tab pos="4230409" algn="l"/>
                  <a:tab pos="4758189" algn="l"/>
                  <a:tab pos="5285966" algn="l"/>
                  <a:tab pos="5817836" algn="l"/>
                  <a:tab pos="5862841" algn="l"/>
                  <a:tab pos="6276062" algn="l"/>
                  <a:tab pos="6689285" algn="l"/>
                  <a:tab pos="7110688" algn="l"/>
                  <a:tab pos="7528001" algn="l"/>
                  <a:tab pos="7945314" algn="l"/>
                  <a:tab pos="8391268" algn="l"/>
                  <a:tab pos="8784033" algn="l"/>
                  <a:tab pos="9201346" algn="l"/>
                  <a:tab pos="9622749" algn="l"/>
                  <a:tab pos="10040062" algn="l"/>
                  <a:tab pos="10457376" algn="l"/>
                  <a:tab pos="10874689" algn="l"/>
                  <a:tab pos="11296094" algn="l"/>
                  <a:tab pos="11709315" algn="l"/>
                  <a:tab pos="12126628" algn="l"/>
                  <a:tab pos="12548034" algn="l"/>
                  <a:tab pos="12965347" algn="l"/>
                  <a:tab pos="13386750" algn="l"/>
                  <a:tab pos="13804063" algn="l"/>
                </a:tabLst>
                <a:defRPr/>
              </a:pPr>
              <a:endPara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7"/>
            <p:cNvSpPr>
              <a:spLocks noChangeArrowheads="1"/>
            </p:cNvSpPr>
            <p:nvPr/>
          </p:nvSpPr>
          <p:spPr bwMode="auto">
            <a:xfrm rot="10800000" flipV="1">
              <a:off x="2623929" y="12698276"/>
              <a:ext cx="21263108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742950" lvl="0" indent="-742950">
                <a:lnSpc>
                  <a:spcPct val="150000"/>
                </a:lnSpc>
                <a:buFont typeface="+mj-lt"/>
                <a:buAutoNum type="arabicPeriod"/>
                <a:defRPr/>
              </a:pP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M. Luísa S. Silva,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Evelin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Gutiérrez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José A.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Rodríguez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Catarina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Gomes, Leonor David.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Biosens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Bioelectron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57 (2014) 254-261. </a:t>
              </a:r>
            </a:p>
            <a:p>
              <a:pPr marL="742950" lvl="0" indent="-742950">
                <a:lnSpc>
                  <a:spcPct val="150000"/>
                </a:lnSpc>
                <a:buFont typeface="+mj-lt"/>
                <a:buAutoNum type="arabicPeriod"/>
                <a:defRPr/>
              </a:pPr>
              <a:r>
                <a:rPr lang="pt-PT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M. Luísa S. Silva, </a:t>
              </a:r>
              <a:r>
                <a:rPr lang="pt-PT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María</a:t>
              </a:r>
              <a:r>
                <a:rPr lang="pt-PT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G. H. Rangel. </a:t>
              </a:r>
              <a:r>
                <a:rPr lang="pt-PT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Sens</a:t>
              </a:r>
              <a:r>
                <a:rPr lang="pt-PT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pt-PT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Actuators</a:t>
              </a:r>
              <a:r>
                <a:rPr lang="pt-PT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B 252 (2017) 777-784. </a:t>
              </a:r>
            </a:p>
            <a:p>
              <a:pPr marL="742950" lvl="0" indent="-742950">
                <a:lnSpc>
                  <a:spcPct val="150000"/>
                </a:lnSpc>
                <a:buFont typeface="+mj-lt"/>
                <a:buAutoNum type="arabicPeriod"/>
                <a:defRPr/>
              </a:pP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María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G. H. Rangel, M. Luísa S. Silva.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Biosens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6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Bioelectron</a:t>
              </a:r>
              <a:r>
                <a:rPr lang="en-US" sz="36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. 141 (2019) 111401. </a:t>
              </a:r>
              <a:endPara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3"/>
          <p:cNvGrpSpPr/>
          <p:nvPr/>
        </p:nvGrpSpPr>
        <p:grpSpPr>
          <a:xfrm>
            <a:off x="0" y="0"/>
            <a:ext cx="25203150" cy="14341637"/>
            <a:chOff x="0" y="0"/>
            <a:chExt cx="25203150" cy="14341637"/>
          </a:xfrm>
        </p:grpSpPr>
        <p:grpSp>
          <p:nvGrpSpPr>
            <p:cNvPr id="4" name="Grupo 96"/>
            <p:cNvGrpSpPr>
              <a:grpSpLocks/>
            </p:cNvGrpSpPr>
            <p:nvPr/>
          </p:nvGrpSpPr>
          <p:grpSpPr bwMode="auto">
            <a:xfrm>
              <a:off x="0" y="1852635"/>
              <a:ext cx="24350268" cy="12489002"/>
              <a:chOff x="0" y="-65088"/>
              <a:chExt cx="17393048" cy="17485007"/>
            </a:xfrm>
          </p:grpSpPr>
          <p:grpSp>
            <p:nvGrpSpPr>
              <p:cNvPr id="5" name="Group 231"/>
              <p:cNvGrpSpPr>
                <a:grpSpLocks/>
              </p:cNvGrpSpPr>
              <p:nvPr/>
            </p:nvGrpSpPr>
            <p:grpSpPr bwMode="auto">
              <a:xfrm>
                <a:off x="8975713" y="7529557"/>
                <a:ext cx="1687634" cy="4540343"/>
                <a:chOff x="2154" y="2136"/>
                <a:chExt cx="405" cy="1139"/>
              </a:xfrm>
            </p:grpSpPr>
            <p:sp>
              <p:nvSpPr>
                <p:cNvPr id="3161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2559" y="2136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2" name="Line 233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3177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3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210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4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2268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</p:grpSp>
          <p:grpSp>
            <p:nvGrpSpPr>
              <p:cNvPr id="6" name="Group 329"/>
              <p:cNvGrpSpPr>
                <a:grpSpLocks/>
              </p:cNvGrpSpPr>
              <p:nvPr/>
            </p:nvGrpSpPr>
            <p:grpSpPr bwMode="auto">
              <a:xfrm>
                <a:off x="4962894" y="13086028"/>
                <a:ext cx="12171800" cy="4333891"/>
                <a:chOff x="1191" y="3221"/>
                <a:chExt cx="2921" cy="1073"/>
              </a:xfrm>
            </p:grpSpPr>
            <p:sp>
              <p:nvSpPr>
                <p:cNvPr id="3154" name="Text Box 3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04" y="3427"/>
                  <a:ext cx="20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5" name="Text Box 3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03" y="4159"/>
                  <a:ext cx="209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6" name="Text Box 3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91" y="3221"/>
                  <a:ext cx="116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5" name="Rectangle 333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6" name="Rectangle 334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7" name="Rectangle 335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8" name="Rectangle 336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9" name="Rectangle 337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40" name="Text Box 338"/>
              <p:cNvSpPr txBox="1">
                <a:spLocks noChangeArrowheads="1"/>
              </p:cNvSpPr>
              <p:nvPr/>
            </p:nvSpPr>
            <p:spPr bwMode="auto">
              <a:xfrm>
                <a:off x="10184142" y="14406794"/>
                <a:ext cx="1291769" cy="219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322" tIns="6701" rIns="13322" bIns="6701">
                <a:spAutoFit/>
              </a:bodyPr>
              <a:lstStyle/>
              <a:p>
                <a:pPr algn="ctr" defTabSz="527050">
                  <a:lnSpc>
                    <a:spcPct val="93000"/>
                  </a:lnSpc>
                  <a:buClr>
                    <a:srgbClr val="FFCC00"/>
                  </a:buClr>
                  <a:buSzPct val="75000"/>
                  <a:tabLst>
                    <a:tab pos="0" algn="l"/>
                    <a:tab pos="527050" algn="l"/>
                    <a:tab pos="1058863" algn="l"/>
                    <a:tab pos="1585913" algn="l"/>
                    <a:tab pos="2114550" algn="l"/>
                    <a:tab pos="2641600" algn="l"/>
                    <a:tab pos="3173413" algn="l"/>
                    <a:tab pos="3702050" algn="l"/>
                    <a:tab pos="4229100" algn="l"/>
                    <a:tab pos="4757738" algn="l"/>
                    <a:tab pos="5289550" algn="l"/>
                    <a:tab pos="5816600" algn="l"/>
                  </a:tabLst>
                </a:pPr>
                <a:endParaRPr lang="pt-PT" sz="1000" b="1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grpSp>
            <p:nvGrpSpPr>
              <p:cNvPr id="7" name="Group 342"/>
              <p:cNvGrpSpPr>
                <a:grpSpLocks/>
              </p:cNvGrpSpPr>
              <p:nvPr/>
            </p:nvGrpSpPr>
            <p:grpSpPr bwMode="auto">
              <a:xfrm>
                <a:off x="616716" y="6711033"/>
                <a:ext cx="16776332" cy="10021355"/>
                <a:chOff x="148" y="1964"/>
                <a:chExt cx="4026" cy="3022"/>
              </a:xfrm>
            </p:grpSpPr>
            <p:sp>
              <p:nvSpPr>
                <p:cNvPr id="2392" name="AutoShape 344"/>
                <p:cNvSpPr>
                  <a:spLocks noChangeArrowheads="1"/>
                </p:cNvSpPr>
                <p:nvPr/>
              </p:nvSpPr>
              <p:spPr bwMode="auto">
                <a:xfrm>
                  <a:off x="148" y="1964"/>
                  <a:ext cx="4026" cy="3022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8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12757" tIns="6379" rIns="12757" bIns="6379" anchor="ctr"/>
                <a:lstStyle/>
                <a:p>
                  <a:pPr algn="ctr" defTabSz="527780" eaLnBrk="0" fontAlgn="ctr" hangingPunct="0">
                    <a:lnSpc>
                      <a:spcPct val="120000"/>
                    </a:lnSpc>
                    <a:buClr>
                      <a:srgbClr val="FF6600"/>
                    </a:buClr>
                    <a:buSzPct val="24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3600" b="1" dirty="0">
                    <a:solidFill>
                      <a:srgbClr val="CC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66" charset="0"/>
                    <a:cs typeface="Times New Roman" pitchFamily="18" charset="0"/>
                  </a:endParaRPr>
                </a:p>
              </p:txBody>
            </p:sp>
            <p:grpSp>
              <p:nvGrpSpPr>
                <p:cNvPr id="8" name="Group 346"/>
                <p:cNvGrpSpPr>
                  <a:grpSpLocks/>
                </p:cNvGrpSpPr>
                <p:nvPr/>
              </p:nvGrpSpPr>
              <p:grpSpPr bwMode="auto">
                <a:xfrm>
                  <a:off x="168" y="2211"/>
                  <a:ext cx="3990" cy="2510"/>
                  <a:chOff x="168" y="2211"/>
                  <a:chExt cx="3990" cy="2510"/>
                </a:xfrm>
              </p:grpSpPr>
              <p:sp>
                <p:nvSpPr>
                  <p:cNvPr id="2395" name="Text Box 3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" y="2211"/>
                    <a:ext cx="3990" cy="920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lIns="12753" tIns="6377" rIns="12753" bIns="6377"/>
                  <a:lstStyle/>
                  <a:p>
                    <a:pPr algn="ctr" defTabSz="527780" eaLnBrk="0" fontAlgn="ctr" hangingPunct="0">
                      <a:lnSpc>
                        <a:spcPct val="120000"/>
                      </a:lnSpc>
                      <a:spcBef>
                        <a:spcPts val="0"/>
                      </a:spcBef>
                      <a:buClr>
                        <a:srgbClr val="FF6600"/>
                      </a:buClr>
                      <a:buSzPct val="241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Impedimetric lectin-based biosensors for</a:t>
                    </a:r>
                  </a:p>
                  <a:p>
                    <a:pPr algn="ctr" defTabSz="527780" eaLnBrk="0" fontAlgn="ctr" hangingPunct="0">
                      <a:lnSpc>
                        <a:spcPct val="120000"/>
                      </a:lnSpc>
                      <a:spcBef>
                        <a:spcPts val="0"/>
                      </a:spcBef>
                      <a:buClr>
                        <a:srgbClr val="FF6600"/>
                      </a:buClr>
                      <a:buSzPct val="241000"/>
                      <a:tabLst>
                        <a:tab pos="0" algn="l"/>
                        <a:tab pos="527780" algn="l"/>
                        <a:tab pos="1059649" algn="l"/>
                        <a:tab pos="1587426" algn="l"/>
                        <a:tab pos="2115206" algn="l"/>
                        <a:tab pos="2642983" algn="l"/>
                        <a:tab pos="3174853" algn="l"/>
                        <a:tab pos="3702632" algn="l"/>
                        <a:tab pos="4230409" algn="l"/>
                        <a:tab pos="4758189" algn="l"/>
                        <a:tab pos="5285966" algn="l"/>
                        <a:tab pos="5817836" algn="l"/>
                        <a:tab pos="5862841" algn="l"/>
                        <a:tab pos="6276062" algn="l"/>
                        <a:tab pos="6689285" algn="l"/>
                        <a:tab pos="7110688" algn="l"/>
                        <a:tab pos="7528001" algn="l"/>
                        <a:tab pos="7945314" algn="l"/>
                        <a:tab pos="8391268" algn="l"/>
                        <a:tab pos="8784033" algn="l"/>
                        <a:tab pos="9201346" algn="l"/>
                        <a:tab pos="9622749" algn="l"/>
                        <a:tab pos="10040062" algn="l"/>
                        <a:tab pos="10457376" algn="l"/>
                        <a:tab pos="10874689" algn="l"/>
                        <a:tab pos="11296094" algn="l"/>
                        <a:tab pos="11709315" algn="l"/>
                        <a:tab pos="12126628" algn="l"/>
                        <a:tab pos="12548034" algn="l"/>
                        <a:tab pos="12965347" algn="l"/>
                        <a:tab pos="13386750" algn="l"/>
                        <a:tab pos="13804063" algn="l"/>
                      </a:tabLst>
                      <a:defRPr/>
                    </a:pP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cancer-associated </a:t>
                    </a:r>
                    <a:r>
                      <a:rPr lang="en-US" sz="6600" b="1" i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O</a:t>
                    </a:r>
                    <a:r>
                      <a:rPr lang="en-US" sz="6600" b="1" cap="all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entury Gothic" pitchFamily="34" charset="0"/>
                        <a:cs typeface="Times New Roman" pitchFamily="18" charset="0"/>
                      </a:rPr>
                      <a:t>-glycans </a:t>
                    </a:r>
                  </a:p>
                </p:txBody>
              </p:sp>
              <p:sp>
                <p:nvSpPr>
                  <p:cNvPr id="3151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627" y="3484"/>
                    <a:ext cx="3065" cy="1237"/>
                  </a:xfrm>
                  <a:prstGeom prst="rect">
                    <a:avLst/>
                  </a:prstGeom>
                  <a:noFill/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square" lIns="12753" tIns="6377" rIns="12753" bIns="6377">
                    <a:spAutoFit/>
                  </a:bodyPr>
                  <a:lstStyle/>
                  <a:p>
                    <a:pPr algn="ctr" eaLnBrk="0" hangingPunct="0"/>
                    <a:r>
                      <a:rPr lang="pt-PT" sz="3600" b="1" dirty="0">
                        <a:solidFill>
                          <a:srgbClr val="000000"/>
                        </a:solidFill>
                        <a:latin typeface="Arial" charset="0"/>
                      </a:rPr>
                      <a:t>M. Luísa S. Silva</a:t>
                    </a:r>
                  </a:p>
                  <a:p>
                    <a:pPr algn="ctr" eaLnBrk="0" hangingPunct="0"/>
                    <a:endParaRPr lang="pt-PT" sz="3600" b="1" baseline="30000" dirty="0">
                      <a:solidFill>
                        <a:srgbClr val="000000"/>
                      </a:solidFill>
                      <a:latin typeface="Arial" charset="0"/>
                    </a:endParaRP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r>
                      <a:rPr lang="en-US" sz="3600" b="1" dirty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Centre of Chemical Research, Autonomous University of Hidalgo State, </a:t>
                    </a:r>
                    <a:r>
                      <a:rPr lang="en-US" sz="3600" b="1" dirty="0" smtClean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México</a:t>
                    </a: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endParaRPr lang="en-US" sz="3600" b="1" dirty="0">
                      <a:solidFill>
                        <a:srgbClr val="000000"/>
                      </a:solidFill>
                      <a:latin typeface="Arial" charset="0"/>
                      <a:cs typeface="Times New Roman" pitchFamily="18" charset="0"/>
                    </a:endParaRPr>
                  </a:p>
                  <a:p>
                    <a:pPr algn="ctr" eaLnBrk="0" hangingPunct="0">
                      <a:lnSpc>
                        <a:spcPct val="120000"/>
                      </a:lnSpc>
                    </a:pPr>
                    <a:r>
                      <a:rPr lang="en-US" sz="3600" b="1" dirty="0">
                        <a:solidFill>
                          <a:srgbClr val="000000"/>
                        </a:solidFill>
                        <a:latin typeface="Arial" charset="0"/>
                        <a:cs typeface="Times New Roman" pitchFamily="18" charset="0"/>
                      </a:rPr>
                      <a:t>mluisasilva@portugalmail.pt</a:t>
                    </a:r>
                  </a:p>
                </p:txBody>
              </p:sp>
            </p:grpSp>
          </p:grpSp>
        </p:grpSp>
        <p:pic>
          <p:nvPicPr>
            <p:cNvPr id="2" name="Picture 2" descr="https://ecsa-6.sciforum.net/conferences_files/282/ECSA-6_Sensors2-h.jpg?157357330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201650" y="0"/>
              <a:ext cx="12001500" cy="4876801"/>
            </a:xfrm>
            <a:prstGeom prst="rect">
              <a:avLst/>
            </a:prstGeom>
            <a:noFill/>
          </p:spPr>
        </p:pic>
      </p:grpSp>
      <p:sp>
        <p:nvSpPr>
          <p:cNvPr id="25" name="Marcador de Posição do Número do Diapositivo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AutoShape 351"/>
          <p:cNvSpPr>
            <a:spLocks noChangeArrowheads="1"/>
          </p:cNvSpPr>
          <p:nvPr/>
        </p:nvSpPr>
        <p:spPr bwMode="auto">
          <a:xfrm>
            <a:off x="670887" y="578921"/>
            <a:ext cx="23807724" cy="16346182"/>
          </a:xfrm>
          <a:prstGeom prst="flowChartAlternateProcess">
            <a:avLst/>
          </a:prstGeom>
          <a:solidFill>
            <a:srgbClr val="FFFFFF"/>
          </a:solidFill>
          <a:ln w="1905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12757" tIns="6379" rIns="12757" bIns="6379" anchor="ctr"/>
          <a:lstStyle/>
          <a:p>
            <a:endParaRPr lang="pt-PT"/>
          </a:p>
        </p:txBody>
      </p:sp>
      <p:grpSp>
        <p:nvGrpSpPr>
          <p:cNvPr id="214" name="Grupo 213"/>
          <p:cNvGrpSpPr/>
          <p:nvPr/>
        </p:nvGrpSpPr>
        <p:grpSpPr>
          <a:xfrm>
            <a:off x="76200" y="258309"/>
            <a:ext cx="24301936" cy="15976936"/>
            <a:chOff x="0" y="-46491"/>
            <a:chExt cx="24301936" cy="15976936"/>
          </a:xfrm>
        </p:grpSpPr>
        <p:grpSp>
          <p:nvGrpSpPr>
            <p:cNvPr id="2" name="Grupo 96"/>
            <p:cNvGrpSpPr>
              <a:grpSpLocks/>
            </p:cNvGrpSpPr>
            <p:nvPr/>
          </p:nvGrpSpPr>
          <p:grpSpPr bwMode="auto">
            <a:xfrm>
              <a:off x="0" y="-46491"/>
              <a:ext cx="23988572" cy="12488997"/>
              <a:chOff x="0" y="-65088"/>
              <a:chExt cx="17134694" cy="17485007"/>
            </a:xfrm>
          </p:grpSpPr>
          <p:grpSp>
            <p:nvGrpSpPr>
              <p:cNvPr id="5" name="Group 231"/>
              <p:cNvGrpSpPr>
                <a:grpSpLocks/>
              </p:cNvGrpSpPr>
              <p:nvPr/>
            </p:nvGrpSpPr>
            <p:grpSpPr bwMode="auto">
              <a:xfrm>
                <a:off x="8975713" y="7529557"/>
                <a:ext cx="1687634" cy="4540343"/>
                <a:chOff x="2154" y="2136"/>
                <a:chExt cx="405" cy="1139"/>
              </a:xfrm>
            </p:grpSpPr>
            <p:sp>
              <p:nvSpPr>
                <p:cNvPr id="3161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2559" y="2136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2" name="Line 233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3177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3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210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4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2268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</p:grpSp>
          <p:grpSp>
            <p:nvGrpSpPr>
              <p:cNvPr id="6" name="Group 329"/>
              <p:cNvGrpSpPr>
                <a:grpSpLocks/>
              </p:cNvGrpSpPr>
              <p:nvPr/>
            </p:nvGrpSpPr>
            <p:grpSpPr bwMode="auto">
              <a:xfrm>
                <a:off x="4962894" y="13086028"/>
                <a:ext cx="12171800" cy="4333891"/>
                <a:chOff x="1191" y="3221"/>
                <a:chExt cx="2921" cy="1073"/>
              </a:xfrm>
            </p:grpSpPr>
            <p:sp>
              <p:nvSpPr>
                <p:cNvPr id="3154" name="Text Box 3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04" y="3427"/>
                  <a:ext cx="20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5" name="Text Box 3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03" y="4159"/>
                  <a:ext cx="209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6" name="Text Box 3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91" y="3221"/>
                  <a:ext cx="116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5" name="Rectangle 333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6" name="Rectangle 334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7" name="Rectangle 335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8" name="Rectangle 336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9" name="Rectangle 337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40" name="Text Box 338"/>
              <p:cNvSpPr txBox="1">
                <a:spLocks noChangeArrowheads="1"/>
              </p:cNvSpPr>
              <p:nvPr/>
            </p:nvSpPr>
            <p:spPr bwMode="auto">
              <a:xfrm>
                <a:off x="10184142" y="14406794"/>
                <a:ext cx="1291769" cy="219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322" tIns="6701" rIns="13322" bIns="6701">
                <a:spAutoFit/>
              </a:bodyPr>
              <a:lstStyle/>
              <a:p>
                <a:pPr algn="ctr" defTabSz="527050">
                  <a:lnSpc>
                    <a:spcPct val="93000"/>
                  </a:lnSpc>
                  <a:buClr>
                    <a:srgbClr val="FFCC00"/>
                  </a:buClr>
                  <a:buSzPct val="75000"/>
                  <a:tabLst>
                    <a:tab pos="0" algn="l"/>
                    <a:tab pos="527050" algn="l"/>
                    <a:tab pos="1058863" algn="l"/>
                    <a:tab pos="1585913" algn="l"/>
                    <a:tab pos="2114550" algn="l"/>
                    <a:tab pos="2641600" algn="l"/>
                    <a:tab pos="3173413" algn="l"/>
                    <a:tab pos="3702050" algn="l"/>
                    <a:tab pos="4229100" algn="l"/>
                    <a:tab pos="4757738" algn="l"/>
                    <a:tab pos="5289550" algn="l"/>
                    <a:tab pos="5816600" algn="l"/>
                  </a:tabLst>
                </a:pPr>
                <a:endParaRPr lang="pt-PT" sz="1000" b="1">
                  <a:solidFill>
                    <a:srgbClr val="FFCC00"/>
                  </a:solidFill>
                  <a:latin typeface="Arial" charset="0"/>
                </a:endParaRPr>
              </a:p>
            </p:txBody>
          </p:sp>
        </p:grpSp>
        <p:grpSp>
          <p:nvGrpSpPr>
            <p:cNvPr id="211" name="Grupo 210"/>
            <p:cNvGrpSpPr/>
            <p:nvPr/>
          </p:nvGrpSpPr>
          <p:grpSpPr>
            <a:xfrm>
              <a:off x="703409" y="3376286"/>
              <a:ext cx="20292638" cy="5697373"/>
              <a:chOff x="3552098" y="9214340"/>
              <a:chExt cx="20292638" cy="5697373"/>
            </a:xfrm>
          </p:grpSpPr>
          <p:grpSp>
            <p:nvGrpSpPr>
              <p:cNvPr id="76" name="Grupo 75"/>
              <p:cNvGrpSpPr/>
              <p:nvPr/>
            </p:nvGrpSpPr>
            <p:grpSpPr>
              <a:xfrm>
                <a:off x="3552098" y="9319860"/>
                <a:ext cx="8440591" cy="5591853"/>
                <a:chOff x="4994027" y="11043141"/>
                <a:chExt cx="8440591" cy="5591853"/>
              </a:xfrm>
            </p:grpSpPr>
            <p:sp>
              <p:nvSpPr>
                <p:cNvPr id="72" name="CaixaDeTexto 71"/>
                <p:cNvSpPr txBox="1"/>
                <p:nvPr/>
              </p:nvSpPr>
              <p:spPr>
                <a:xfrm>
                  <a:off x="7315198" y="11043141"/>
                  <a:ext cx="3341077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4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oncogenesis</a:t>
                  </a:r>
                  <a:endParaRPr lang="pt-PT" sz="4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" name="Seta para baixo 72"/>
                <p:cNvSpPr/>
                <p:nvPr/>
              </p:nvSpPr>
              <p:spPr>
                <a:xfrm>
                  <a:off x="8581292" y="12238896"/>
                  <a:ext cx="808892" cy="1055077"/>
                </a:xfrm>
                <a:prstGeom prst="downArrow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  <p:sp>
              <p:nvSpPr>
                <p:cNvPr id="74" name="CaixaDeTexto 73"/>
                <p:cNvSpPr txBox="1"/>
                <p:nvPr/>
              </p:nvSpPr>
              <p:spPr>
                <a:xfrm>
                  <a:off x="4994027" y="13798047"/>
                  <a:ext cx="7948246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PT" sz="4000" b="1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aberrant</a:t>
                  </a:r>
                  <a:r>
                    <a:rPr lang="pt-PT" sz="4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pt-PT" sz="4000" b="1" dirty="0" err="1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protein</a:t>
                  </a:r>
                  <a:r>
                    <a:rPr lang="pt-PT" sz="40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rPr>
                    <a:t> glycosylation</a:t>
                  </a:r>
                  <a:endParaRPr lang="pt-PT" sz="40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5" name="Chaveta à esquerda 74"/>
                <p:cNvSpPr/>
                <p:nvPr/>
              </p:nvSpPr>
              <p:spPr>
                <a:xfrm>
                  <a:off x="12766432" y="11781691"/>
                  <a:ext cx="668186" cy="4853303"/>
                </a:xfrm>
                <a:prstGeom prst="leftBrace">
                  <a:avLst/>
                </a:prstGeom>
                <a:noFill/>
                <a:ln>
                  <a:solidFill>
                    <a:srgbClr val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77" name="CaixaDeTexto 76"/>
              <p:cNvSpPr txBox="1"/>
              <p:nvPr/>
            </p:nvSpPr>
            <p:spPr>
              <a:xfrm>
                <a:off x="12109947" y="10140473"/>
                <a:ext cx="66352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truncation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of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i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-glycans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8" name="CaixaDeTexto 77"/>
              <p:cNvSpPr txBox="1"/>
              <p:nvPr/>
            </p:nvSpPr>
            <p:spPr>
              <a:xfrm>
                <a:off x="12156839" y="11664470"/>
                <a:ext cx="66352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increased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fucosylation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CaixaDeTexto 78"/>
              <p:cNvSpPr txBox="1"/>
              <p:nvPr/>
            </p:nvSpPr>
            <p:spPr>
              <a:xfrm>
                <a:off x="12156841" y="12825055"/>
                <a:ext cx="66352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increased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sialylation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0" name="CaixaDeTexto 79"/>
              <p:cNvSpPr txBox="1"/>
              <p:nvPr/>
            </p:nvSpPr>
            <p:spPr>
              <a:xfrm>
                <a:off x="12133383" y="13985642"/>
                <a:ext cx="1171135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increased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1,6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GlcNAc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branching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i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-glycans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Chaveta à esquerda 80"/>
              <p:cNvSpPr/>
              <p:nvPr/>
            </p:nvSpPr>
            <p:spPr>
              <a:xfrm>
                <a:off x="18018380" y="9214340"/>
                <a:ext cx="691632" cy="2637654"/>
              </a:xfrm>
              <a:prstGeom prst="leftBrace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PT"/>
              </a:p>
            </p:txBody>
          </p:sp>
          <p:sp>
            <p:nvSpPr>
              <p:cNvPr id="83" name="CaixaDeTexto 82"/>
              <p:cNvSpPr txBox="1"/>
              <p:nvPr/>
            </p:nvSpPr>
            <p:spPr>
              <a:xfrm>
                <a:off x="18733485" y="9249510"/>
                <a:ext cx="32121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STn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antigen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18710040" y="10210797"/>
                <a:ext cx="32121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Tn</a:t>
                </a:r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antigen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8721764" y="11242422"/>
                <a:ext cx="32121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antigen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0" name="Grupo 209"/>
            <p:cNvGrpSpPr/>
            <p:nvPr/>
          </p:nvGrpSpPr>
          <p:grpSpPr>
            <a:xfrm>
              <a:off x="4501663" y="10773523"/>
              <a:ext cx="12430391" cy="3892045"/>
              <a:chOff x="5521570" y="4548570"/>
              <a:chExt cx="12430391" cy="3892045"/>
            </a:xfrm>
          </p:grpSpPr>
          <p:grpSp>
            <p:nvGrpSpPr>
              <p:cNvPr id="209" name="Grupo 208"/>
              <p:cNvGrpSpPr/>
              <p:nvPr/>
            </p:nvGrpSpPr>
            <p:grpSpPr>
              <a:xfrm>
                <a:off x="5521570" y="5720467"/>
                <a:ext cx="12430391" cy="2720148"/>
                <a:chOff x="5521570" y="5720467"/>
                <a:chExt cx="12430391" cy="2720148"/>
              </a:xfrm>
            </p:grpSpPr>
            <p:grpSp>
              <p:nvGrpSpPr>
                <p:cNvPr id="46" name="Grupo 45"/>
                <p:cNvGrpSpPr/>
                <p:nvPr/>
              </p:nvGrpSpPr>
              <p:grpSpPr>
                <a:xfrm>
                  <a:off x="5521570" y="5720467"/>
                  <a:ext cx="3606850" cy="2720148"/>
                  <a:chOff x="2532185" y="8322990"/>
                  <a:chExt cx="3606850" cy="2720148"/>
                </a:xfrm>
              </p:grpSpPr>
              <p:sp>
                <p:nvSpPr>
                  <p:cNvPr id="38" name="Forma livre 37"/>
                  <p:cNvSpPr/>
                  <p:nvPr/>
                </p:nvSpPr>
                <p:spPr>
                  <a:xfrm>
                    <a:off x="2532185" y="8322990"/>
                    <a:ext cx="3606850" cy="2720148"/>
                  </a:xfrm>
                  <a:custGeom>
                    <a:avLst/>
                    <a:gdLst>
                      <a:gd name="connsiteX0" fmla="*/ 2004646 w 3606850"/>
                      <a:gd name="connsiteY0" fmla="*/ 82456 h 2720148"/>
                      <a:gd name="connsiteX1" fmla="*/ 1899138 w 3606850"/>
                      <a:gd name="connsiteY1" fmla="*/ 47287 h 2720148"/>
                      <a:gd name="connsiteX2" fmla="*/ 879230 w 3606850"/>
                      <a:gd name="connsiteY2" fmla="*/ 82456 h 2720148"/>
                      <a:gd name="connsiteX3" fmla="*/ 527538 w 3606850"/>
                      <a:gd name="connsiteY3" fmla="*/ 223133 h 2720148"/>
                      <a:gd name="connsiteX4" fmla="*/ 422030 w 3606850"/>
                      <a:gd name="connsiteY4" fmla="*/ 258302 h 2720148"/>
                      <a:gd name="connsiteX5" fmla="*/ 316523 w 3606850"/>
                      <a:gd name="connsiteY5" fmla="*/ 328641 h 2720148"/>
                      <a:gd name="connsiteX6" fmla="*/ 175846 w 3606850"/>
                      <a:gd name="connsiteY6" fmla="*/ 469318 h 2720148"/>
                      <a:gd name="connsiteX7" fmla="*/ 70338 w 3606850"/>
                      <a:gd name="connsiteY7" fmla="*/ 750672 h 2720148"/>
                      <a:gd name="connsiteX8" fmla="*/ 0 w 3606850"/>
                      <a:gd name="connsiteY8" fmla="*/ 1032025 h 2720148"/>
                      <a:gd name="connsiteX9" fmla="*/ 35169 w 3606850"/>
                      <a:gd name="connsiteY9" fmla="*/ 1946425 h 2720148"/>
                      <a:gd name="connsiteX10" fmla="*/ 105507 w 3606850"/>
                      <a:gd name="connsiteY10" fmla="*/ 2016764 h 2720148"/>
                      <a:gd name="connsiteX11" fmla="*/ 140677 w 3606850"/>
                      <a:gd name="connsiteY11" fmla="*/ 2122272 h 2720148"/>
                      <a:gd name="connsiteX12" fmla="*/ 246184 w 3606850"/>
                      <a:gd name="connsiteY12" fmla="*/ 2262948 h 2720148"/>
                      <a:gd name="connsiteX13" fmla="*/ 316523 w 3606850"/>
                      <a:gd name="connsiteY13" fmla="*/ 2368456 h 2720148"/>
                      <a:gd name="connsiteX14" fmla="*/ 527538 w 3606850"/>
                      <a:gd name="connsiteY14" fmla="*/ 2509133 h 2720148"/>
                      <a:gd name="connsiteX15" fmla="*/ 633046 w 3606850"/>
                      <a:gd name="connsiteY15" fmla="*/ 2579472 h 2720148"/>
                      <a:gd name="connsiteX16" fmla="*/ 738553 w 3606850"/>
                      <a:gd name="connsiteY16" fmla="*/ 2614641 h 2720148"/>
                      <a:gd name="connsiteX17" fmla="*/ 879230 w 3606850"/>
                      <a:gd name="connsiteY17" fmla="*/ 2684979 h 2720148"/>
                      <a:gd name="connsiteX18" fmla="*/ 1336430 w 3606850"/>
                      <a:gd name="connsiteY18" fmla="*/ 2720148 h 2720148"/>
                      <a:gd name="connsiteX19" fmla="*/ 2039815 w 3606850"/>
                      <a:gd name="connsiteY19" fmla="*/ 2649810 h 2720148"/>
                      <a:gd name="connsiteX20" fmla="*/ 2180492 w 3606850"/>
                      <a:gd name="connsiteY20" fmla="*/ 2579472 h 2720148"/>
                      <a:gd name="connsiteX21" fmla="*/ 2391507 w 3606850"/>
                      <a:gd name="connsiteY21" fmla="*/ 2509133 h 2720148"/>
                      <a:gd name="connsiteX22" fmla="*/ 2602523 w 3606850"/>
                      <a:gd name="connsiteY22" fmla="*/ 2403625 h 2720148"/>
                      <a:gd name="connsiteX23" fmla="*/ 2813538 w 3606850"/>
                      <a:gd name="connsiteY23" fmla="*/ 2262948 h 2720148"/>
                      <a:gd name="connsiteX24" fmla="*/ 2883877 w 3606850"/>
                      <a:gd name="connsiteY24" fmla="*/ 2122272 h 2720148"/>
                      <a:gd name="connsiteX25" fmla="*/ 2919046 w 3606850"/>
                      <a:gd name="connsiteY25" fmla="*/ 2016764 h 2720148"/>
                      <a:gd name="connsiteX26" fmla="*/ 2989384 w 3606850"/>
                      <a:gd name="connsiteY26" fmla="*/ 1946425 h 2720148"/>
                      <a:gd name="connsiteX27" fmla="*/ 3059723 w 3606850"/>
                      <a:gd name="connsiteY27" fmla="*/ 1840918 h 2720148"/>
                      <a:gd name="connsiteX28" fmla="*/ 3200400 w 3606850"/>
                      <a:gd name="connsiteY28" fmla="*/ 1700241 h 2720148"/>
                      <a:gd name="connsiteX29" fmla="*/ 3341077 w 3606850"/>
                      <a:gd name="connsiteY29" fmla="*/ 1418887 h 2720148"/>
                      <a:gd name="connsiteX30" fmla="*/ 3446584 w 3606850"/>
                      <a:gd name="connsiteY30" fmla="*/ 1207872 h 2720148"/>
                      <a:gd name="connsiteX31" fmla="*/ 3481753 w 3606850"/>
                      <a:gd name="connsiteY31" fmla="*/ 1067195 h 2720148"/>
                      <a:gd name="connsiteX32" fmla="*/ 3552092 w 3606850"/>
                      <a:gd name="connsiteY32" fmla="*/ 926518 h 2720148"/>
                      <a:gd name="connsiteX33" fmla="*/ 3587261 w 3606850"/>
                      <a:gd name="connsiteY33" fmla="*/ 821010 h 2720148"/>
                      <a:gd name="connsiteX34" fmla="*/ 3552092 w 3606850"/>
                      <a:gd name="connsiteY34" fmla="*/ 434148 h 2720148"/>
                      <a:gd name="connsiteX35" fmla="*/ 3341077 w 3606850"/>
                      <a:gd name="connsiteY35" fmla="*/ 293472 h 2720148"/>
                      <a:gd name="connsiteX36" fmla="*/ 3235569 w 3606850"/>
                      <a:gd name="connsiteY36" fmla="*/ 223133 h 2720148"/>
                      <a:gd name="connsiteX37" fmla="*/ 3165230 w 3606850"/>
                      <a:gd name="connsiteY37" fmla="*/ 152795 h 2720148"/>
                      <a:gd name="connsiteX38" fmla="*/ 1863969 w 3606850"/>
                      <a:gd name="connsiteY38" fmla="*/ 82456 h 2720148"/>
                      <a:gd name="connsiteX39" fmla="*/ 1828800 w 3606850"/>
                      <a:gd name="connsiteY39" fmla="*/ 47287 h 27201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</a:cxnLst>
                    <a:rect l="l" t="t" r="r" b="b"/>
                    <a:pathLst>
                      <a:path w="3606850" h="2720148">
                        <a:moveTo>
                          <a:pt x="2004646" y="82456"/>
                        </a:moveTo>
                        <a:cubicBezTo>
                          <a:pt x="1969477" y="70733"/>
                          <a:pt x="1936210" y="47287"/>
                          <a:pt x="1899138" y="47287"/>
                        </a:cubicBezTo>
                        <a:cubicBezTo>
                          <a:pt x="1558967" y="47287"/>
                          <a:pt x="1218159" y="53405"/>
                          <a:pt x="879230" y="82456"/>
                        </a:cubicBezTo>
                        <a:cubicBezTo>
                          <a:pt x="745817" y="93891"/>
                          <a:pt x="644489" y="173012"/>
                          <a:pt x="527538" y="223133"/>
                        </a:cubicBezTo>
                        <a:cubicBezTo>
                          <a:pt x="493464" y="237736"/>
                          <a:pt x="457199" y="246579"/>
                          <a:pt x="422030" y="258302"/>
                        </a:cubicBezTo>
                        <a:cubicBezTo>
                          <a:pt x="386861" y="281748"/>
                          <a:pt x="348615" y="301133"/>
                          <a:pt x="316523" y="328641"/>
                        </a:cubicBezTo>
                        <a:cubicBezTo>
                          <a:pt x="266172" y="371799"/>
                          <a:pt x="175846" y="469318"/>
                          <a:pt x="175846" y="469318"/>
                        </a:cubicBezTo>
                        <a:cubicBezTo>
                          <a:pt x="145386" y="545467"/>
                          <a:pt x="93968" y="664029"/>
                          <a:pt x="70338" y="750672"/>
                        </a:cubicBezTo>
                        <a:cubicBezTo>
                          <a:pt x="44902" y="843936"/>
                          <a:pt x="23446" y="938241"/>
                          <a:pt x="0" y="1032025"/>
                        </a:cubicBezTo>
                        <a:cubicBezTo>
                          <a:pt x="11723" y="1336825"/>
                          <a:pt x="2674" y="1643135"/>
                          <a:pt x="35169" y="1946425"/>
                        </a:cubicBezTo>
                        <a:cubicBezTo>
                          <a:pt x="38701" y="1979394"/>
                          <a:pt x="88447" y="1988331"/>
                          <a:pt x="105507" y="2016764"/>
                        </a:cubicBezTo>
                        <a:cubicBezTo>
                          <a:pt x="124580" y="2048553"/>
                          <a:pt x="122284" y="2090085"/>
                          <a:pt x="140677" y="2122272"/>
                        </a:cubicBezTo>
                        <a:cubicBezTo>
                          <a:pt x="169758" y="2173164"/>
                          <a:pt x="212115" y="2215251"/>
                          <a:pt x="246184" y="2262948"/>
                        </a:cubicBezTo>
                        <a:cubicBezTo>
                          <a:pt x="270752" y="2297343"/>
                          <a:pt x="284713" y="2340622"/>
                          <a:pt x="316523" y="2368456"/>
                        </a:cubicBezTo>
                        <a:cubicBezTo>
                          <a:pt x="380143" y="2424124"/>
                          <a:pt x="457200" y="2462241"/>
                          <a:pt x="527538" y="2509133"/>
                        </a:cubicBezTo>
                        <a:cubicBezTo>
                          <a:pt x="562707" y="2532579"/>
                          <a:pt x="592947" y="2566106"/>
                          <a:pt x="633046" y="2579472"/>
                        </a:cubicBezTo>
                        <a:cubicBezTo>
                          <a:pt x="668215" y="2591195"/>
                          <a:pt x="704479" y="2600038"/>
                          <a:pt x="738553" y="2614641"/>
                        </a:cubicBezTo>
                        <a:cubicBezTo>
                          <a:pt x="786741" y="2635293"/>
                          <a:pt x="827601" y="2675868"/>
                          <a:pt x="879230" y="2684979"/>
                        </a:cubicBezTo>
                        <a:cubicBezTo>
                          <a:pt x="1029754" y="2711542"/>
                          <a:pt x="1184030" y="2708425"/>
                          <a:pt x="1336430" y="2720148"/>
                        </a:cubicBezTo>
                        <a:cubicBezTo>
                          <a:pt x="1409640" y="2715267"/>
                          <a:pt x="1865485" y="2707920"/>
                          <a:pt x="2039815" y="2649810"/>
                        </a:cubicBezTo>
                        <a:cubicBezTo>
                          <a:pt x="2089552" y="2633231"/>
                          <a:pt x="2131815" y="2598943"/>
                          <a:pt x="2180492" y="2579472"/>
                        </a:cubicBezTo>
                        <a:cubicBezTo>
                          <a:pt x="2249332" y="2551936"/>
                          <a:pt x="2391507" y="2509133"/>
                          <a:pt x="2391507" y="2509133"/>
                        </a:cubicBezTo>
                        <a:cubicBezTo>
                          <a:pt x="2555311" y="2345331"/>
                          <a:pt x="2343254" y="2533260"/>
                          <a:pt x="2602523" y="2403625"/>
                        </a:cubicBezTo>
                        <a:cubicBezTo>
                          <a:pt x="2678134" y="2365819"/>
                          <a:pt x="2813538" y="2262948"/>
                          <a:pt x="2813538" y="2262948"/>
                        </a:cubicBezTo>
                        <a:cubicBezTo>
                          <a:pt x="2836984" y="2216056"/>
                          <a:pt x="2863225" y="2170460"/>
                          <a:pt x="2883877" y="2122272"/>
                        </a:cubicBezTo>
                        <a:cubicBezTo>
                          <a:pt x="2898480" y="2088198"/>
                          <a:pt x="2899973" y="2048553"/>
                          <a:pt x="2919046" y="2016764"/>
                        </a:cubicBezTo>
                        <a:cubicBezTo>
                          <a:pt x="2936105" y="1988331"/>
                          <a:pt x="2968670" y="1972317"/>
                          <a:pt x="2989384" y="1946425"/>
                        </a:cubicBezTo>
                        <a:cubicBezTo>
                          <a:pt x="3015789" y="1913419"/>
                          <a:pt x="3032215" y="1873010"/>
                          <a:pt x="3059723" y="1840918"/>
                        </a:cubicBezTo>
                        <a:cubicBezTo>
                          <a:pt x="3102881" y="1790567"/>
                          <a:pt x="3200400" y="1700241"/>
                          <a:pt x="3200400" y="1700241"/>
                        </a:cubicBezTo>
                        <a:cubicBezTo>
                          <a:pt x="3247292" y="1606456"/>
                          <a:pt x="3307919" y="1518361"/>
                          <a:pt x="3341077" y="1418887"/>
                        </a:cubicBezTo>
                        <a:cubicBezTo>
                          <a:pt x="3389612" y="1273280"/>
                          <a:pt x="3355682" y="1344225"/>
                          <a:pt x="3446584" y="1207872"/>
                        </a:cubicBezTo>
                        <a:cubicBezTo>
                          <a:pt x="3458307" y="1160980"/>
                          <a:pt x="3464781" y="1112453"/>
                          <a:pt x="3481753" y="1067195"/>
                        </a:cubicBezTo>
                        <a:cubicBezTo>
                          <a:pt x="3500161" y="1018106"/>
                          <a:pt x="3531440" y="974706"/>
                          <a:pt x="3552092" y="926518"/>
                        </a:cubicBezTo>
                        <a:cubicBezTo>
                          <a:pt x="3566695" y="892444"/>
                          <a:pt x="3575538" y="856179"/>
                          <a:pt x="3587261" y="821010"/>
                        </a:cubicBezTo>
                        <a:cubicBezTo>
                          <a:pt x="3575538" y="692056"/>
                          <a:pt x="3606850" y="551486"/>
                          <a:pt x="3552092" y="434148"/>
                        </a:cubicBezTo>
                        <a:cubicBezTo>
                          <a:pt x="3516343" y="357543"/>
                          <a:pt x="3411415" y="340364"/>
                          <a:pt x="3341077" y="293472"/>
                        </a:cubicBezTo>
                        <a:cubicBezTo>
                          <a:pt x="3305908" y="270026"/>
                          <a:pt x="3265457" y="253021"/>
                          <a:pt x="3235569" y="223133"/>
                        </a:cubicBezTo>
                        <a:cubicBezTo>
                          <a:pt x="3212123" y="199687"/>
                          <a:pt x="3196016" y="165110"/>
                          <a:pt x="3165230" y="152795"/>
                        </a:cubicBezTo>
                        <a:cubicBezTo>
                          <a:pt x="2783244" y="0"/>
                          <a:pt x="2174553" y="82456"/>
                          <a:pt x="1863969" y="82456"/>
                        </a:cubicBezTo>
                        <a:lnTo>
                          <a:pt x="1828800" y="47287"/>
                        </a:lnTo>
                      </a:path>
                    </a:pathLst>
                  </a:custGeom>
                  <a:solidFill>
                    <a:srgbClr val="FFCC66"/>
                  </a:solidFill>
                  <a:ln w="31750">
                    <a:noFill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39" name="Oval 38"/>
                  <p:cNvSpPr>
                    <a:spLocks/>
                  </p:cNvSpPr>
                  <p:nvPr/>
                </p:nvSpPr>
                <p:spPr>
                  <a:xfrm>
                    <a:off x="3787726" y="9566027"/>
                    <a:ext cx="360000" cy="360000"/>
                  </a:xfrm>
                  <a:prstGeom prst="ellipse">
                    <a:avLst/>
                  </a:prstGeom>
                  <a:solidFill>
                    <a:schemeClr val="tx1">
                      <a:lumMod val="50000"/>
                    </a:schemeClr>
                  </a:solidFill>
                  <a:ln>
                    <a:solidFill>
                      <a:schemeClr val="tx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40" name="Oval 39"/>
                  <p:cNvSpPr>
                    <a:spLocks/>
                  </p:cNvSpPr>
                  <p:nvPr/>
                </p:nvSpPr>
                <p:spPr>
                  <a:xfrm>
                    <a:off x="2990557" y="9648089"/>
                    <a:ext cx="360000" cy="360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41" name="Oval 40"/>
                  <p:cNvSpPr>
                    <a:spLocks/>
                  </p:cNvSpPr>
                  <p:nvPr/>
                </p:nvSpPr>
                <p:spPr>
                  <a:xfrm>
                    <a:off x="3811172" y="8886089"/>
                    <a:ext cx="360000" cy="36000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42" name="Oval 41"/>
                  <p:cNvSpPr>
                    <a:spLocks/>
                  </p:cNvSpPr>
                  <p:nvPr/>
                </p:nvSpPr>
                <p:spPr>
                  <a:xfrm>
                    <a:off x="4631788" y="9882550"/>
                    <a:ext cx="360000" cy="360000"/>
                  </a:xfrm>
                  <a:prstGeom prst="ellipse">
                    <a:avLst/>
                  </a:prstGeom>
                  <a:solidFill>
                    <a:srgbClr val="996B27"/>
                  </a:solidFill>
                  <a:ln>
                    <a:solidFill>
                      <a:srgbClr val="996B27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43" name="Oval 42"/>
                  <p:cNvSpPr>
                    <a:spLocks/>
                  </p:cNvSpPr>
                  <p:nvPr/>
                </p:nvSpPr>
                <p:spPr>
                  <a:xfrm>
                    <a:off x="3623603" y="10421812"/>
                    <a:ext cx="360000" cy="360000"/>
                  </a:xfrm>
                  <a:prstGeom prst="ellipse">
                    <a:avLst/>
                  </a:prstGeom>
                  <a:solidFill>
                    <a:srgbClr val="C00000"/>
                  </a:solidFill>
                  <a:ln>
                    <a:solidFill>
                      <a:srgbClr val="C0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  <p:sp>
                <p:nvSpPr>
                  <p:cNvPr id="44" name="Oval 43"/>
                  <p:cNvSpPr>
                    <a:spLocks/>
                  </p:cNvSpPr>
                  <p:nvPr/>
                </p:nvSpPr>
                <p:spPr>
                  <a:xfrm>
                    <a:off x="5042095" y="8850920"/>
                    <a:ext cx="360000" cy="360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pt-PT"/>
                  </a:p>
                </p:txBody>
              </p:sp>
            </p:grpSp>
            <p:sp>
              <p:nvSpPr>
                <p:cNvPr id="47" name="Seta para a direita 46"/>
                <p:cNvSpPr/>
                <p:nvPr/>
              </p:nvSpPr>
              <p:spPr>
                <a:xfrm>
                  <a:off x="9812215" y="6858000"/>
                  <a:ext cx="1969477" cy="668215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2" name="Lata 51"/>
                <p:cNvSpPr/>
                <p:nvPr/>
              </p:nvSpPr>
              <p:spPr>
                <a:xfrm rot="5400000">
                  <a:off x="14646484" y="4636660"/>
                  <a:ext cx="1371600" cy="5239355"/>
                </a:xfrm>
                <a:prstGeom prst="can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PT"/>
                </a:p>
              </p:txBody>
            </p:sp>
          </p:grpSp>
          <p:sp>
            <p:nvSpPr>
              <p:cNvPr id="53" name="CaixaDeTexto 52"/>
              <p:cNvSpPr txBox="1"/>
              <p:nvPr/>
            </p:nvSpPr>
            <p:spPr>
              <a:xfrm>
                <a:off x="5849824" y="4548570"/>
                <a:ext cx="33410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tumoral </a:t>
                </a:r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cell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CaixaDeTexto 53"/>
              <p:cNvSpPr txBox="1"/>
              <p:nvPr/>
            </p:nvSpPr>
            <p:spPr>
              <a:xfrm>
                <a:off x="13633946" y="5404354"/>
                <a:ext cx="334107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4000" b="1" dirty="0" err="1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blood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l="19824" r="30607" b="38575"/>
            <a:stretch>
              <a:fillRect/>
            </a:stretch>
          </p:blipFill>
          <p:spPr bwMode="auto">
            <a:xfrm>
              <a:off x="18850706" y="2369557"/>
              <a:ext cx="5451230" cy="5091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2" name="CaixaDeTexto 211"/>
            <p:cNvSpPr txBox="1"/>
            <p:nvPr/>
          </p:nvSpPr>
          <p:spPr>
            <a:xfrm>
              <a:off x="9917726" y="14607006"/>
              <a:ext cx="1002323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aberrant glycans are cancer biomarkers accessible in blood</a:t>
              </a:r>
              <a:endParaRPr lang="en-GB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3" name="CaixaDeTexto 212"/>
            <p:cNvSpPr txBox="1"/>
            <p:nvPr/>
          </p:nvSpPr>
          <p:spPr>
            <a:xfrm>
              <a:off x="8112379" y="12262355"/>
              <a:ext cx="3341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40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secretion</a:t>
              </a:r>
              <a:endParaRPr lang="pt-PT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17" name="Text Box 352"/>
          <p:cNvSpPr txBox="1">
            <a:spLocks noChangeArrowheads="1"/>
          </p:cNvSpPr>
          <p:nvPr/>
        </p:nvSpPr>
        <p:spPr bwMode="auto">
          <a:xfrm>
            <a:off x="1195929" y="890497"/>
            <a:ext cx="5518772" cy="879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6370" tIns="79173" rIns="86370" bIns="79173" spcCol="720000"/>
          <a:lstStyle/>
          <a:p>
            <a:pPr algn="just" defTabSz="527780" eaLnBrk="0" hangingPunct="0">
              <a:lnSpc>
                <a:spcPct val="93000"/>
              </a:lnSpc>
              <a:spcAft>
                <a:spcPct val="25000"/>
              </a:spcAft>
              <a:buClr>
                <a:srgbClr val="FF6600"/>
              </a:buClr>
              <a:buSzPct val="129000"/>
              <a:tabLst>
                <a:tab pos="0" algn="l"/>
                <a:tab pos="527780" algn="l"/>
                <a:tab pos="1059649" algn="l"/>
                <a:tab pos="1587426" algn="l"/>
                <a:tab pos="2115206" algn="l"/>
                <a:tab pos="2642983" algn="l"/>
                <a:tab pos="3174853" algn="l"/>
                <a:tab pos="3702632" algn="l"/>
                <a:tab pos="4230409" algn="l"/>
                <a:tab pos="4758189" algn="l"/>
                <a:tab pos="5285966" algn="l"/>
                <a:tab pos="5817836" algn="l"/>
                <a:tab pos="5862841" algn="l"/>
                <a:tab pos="6276062" algn="l"/>
                <a:tab pos="6689285" algn="l"/>
                <a:tab pos="7110688" algn="l"/>
                <a:tab pos="7528001" algn="l"/>
                <a:tab pos="7945314" algn="l"/>
                <a:tab pos="8391268" algn="l"/>
                <a:tab pos="8784033" algn="l"/>
                <a:tab pos="9201346" algn="l"/>
                <a:tab pos="9622749" algn="l"/>
                <a:tab pos="10040062" algn="l"/>
                <a:tab pos="10457376" algn="l"/>
                <a:tab pos="10874689" algn="l"/>
                <a:tab pos="11296094" algn="l"/>
                <a:tab pos="11709315" algn="l"/>
                <a:tab pos="12126628" algn="l"/>
                <a:tab pos="12548034" algn="l"/>
                <a:tab pos="12965347" algn="l"/>
                <a:tab pos="13386750" algn="l"/>
                <a:tab pos="13804063" algn="l"/>
              </a:tabLst>
              <a:defRPr/>
            </a:pP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     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Introduction</a:t>
            </a:r>
          </a:p>
          <a:p>
            <a:pPr algn="just" defTabSz="527780">
              <a:buClr>
                <a:srgbClr val="FFFFFF"/>
              </a:buClr>
              <a:buSzPct val="91000"/>
              <a:tabLst>
                <a:tab pos="0" algn="l"/>
                <a:tab pos="527780" algn="l"/>
                <a:tab pos="1059649" algn="l"/>
                <a:tab pos="1587426" algn="l"/>
                <a:tab pos="2115206" algn="l"/>
                <a:tab pos="2642983" algn="l"/>
                <a:tab pos="3174853" algn="l"/>
                <a:tab pos="3702632" algn="l"/>
                <a:tab pos="4230409" algn="l"/>
                <a:tab pos="4758189" algn="l"/>
                <a:tab pos="5285966" algn="l"/>
                <a:tab pos="5817836" algn="l"/>
                <a:tab pos="5862841" algn="l"/>
                <a:tab pos="6276062" algn="l"/>
                <a:tab pos="6689285" algn="l"/>
                <a:tab pos="7110688" algn="l"/>
                <a:tab pos="7528001" algn="l"/>
                <a:tab pos="7945314" algn="l"/>
                <a:tab pos="8391268" algn="l"/>
                <a:tab pos="8784033" algn="l"/>
                <a:tab pos="9201346" algn="l"/>
                <a:tab pos="9622749" algn="l"/>
                <a:tab pos="10040062" algn="l"/>
                <a:tab pos="10457376" algn="l"/>
                <a:tab pos="10874689" algn="l"/>
                <a:tab pos="11296094" algn="l"/>
                <a:tab pos="11709315" algn="l"/>
                <a:tab pos="12126628" algn="l"/>
                <a:tab pos="12548034" algn="l"/>
                <a:tab pos="12965347" algn="l"/>
                <a:tab pos="13386750" algn="l"/>
                <a:tab pos="13804063" algn="l"/>
              </a:tabLst>
              <a:defRPr/>
            </a:pPr>
            <a:endParaRPr lang="en-US" sz="4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96"/>
          <p:cNvGrpSpPr>
            <a:grpSpLocks/>
          </p:cNvGrpSpPr>
          <p:nvPr/>
        </p:nvGrpSpPr>
        <p:grpSpPr bwMode="auto">
          <a:xfrm>
            <a:off x="0" y="0"/>
            <a:ext cx="24478611" cy="16925103"/>
            <a:chOff x="0" y="-65088"/>
            <a:chExt cx="17484722" cy="23695702"/>
          </a:xfrm>
        </p:grpSpPr>
        <p:grpSp>
          <p:nvGrpSpPr>
            <p:cNvPr id="4" name="Group 231"/>
            <p:cNvGrpSpPr>
              <a:grpSpLocks/>
            </p:cNvGrpSpPr>
            <p:nvPr/>
          </p:nvGrpSpPr>
          <p:grpSpPr bwMode="auto">
            <a:xfrm>
              <a:off x="8975713" y="7529557"/>
              <a:ext cx="1687634" cy="4540343"/>
              <a:chOff x="2154" y="2136"/>
              <a:chExt cx="405" cy="1139"/>
            </a:xfrm>
          </p:grpSpPr>
          <p:sp>
            <p:nvSpPr>
              <p:cNvPr id="3161" name="Line 232"/>
              <p:cNvSpPr>
                <a:spLocks noChangeAspect="1" noChangeShapeType="1"/>
              </p:cNvSpPr>
              <p:nvPr/>
            </p:nvSpPr>
            <p:spPr bwMode="auto">
              <a:xfrm>
                <a:off x="2559" y="21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2" name="Line 233"/>
              <p:cNvSpPr>
                <a:spLocks noChangeAspect="1" noChangeShapeType="1"/>
              </p:cNvSpPr>
              <p:nvPr/>
            </p:nvSpPr>
            <p:spPr bwMode="auto">
              <a:xfrm>
                <a:off x="2154" y="31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3" name="Line 234"/>
              <p:cNvSpPr>
                <a:spLocks noChangeAspect="1" noChangeShapeType="1"/>
              </p:cNvSpPr>
              <p:nvPr/>
            </p:nvSpPr>
            <p:spPr bwMode="auto">
              <a:xfrm>
                <a:off x="2210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4" name="Line 235"/>
              <p:cNvSpPr>
                <a:spLocks noChangeAspect="1" noChangeShapeType="1"/>
              </p:cNvSpPr>
              <p:nvPr/>
            </p:nvSpPr>
            <p:spPr bwMode="auto">
              <a:xfrm>
                <a:off x="2268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</p:grpSp>
        <p:grpSp>
          <p:nvGrpSpPr>
            <p:cNvPr id="5" name="Group 329"/>
            <p:cNvGrpSpPr>
              <a:grpSpLocks/>
            </p:cNvGrpSpPr>
            <p:nvPr/>
          </p:nvGrpSpPr>
          <p:grpSpPr bwMode="auto">
            <a:xfrm>
              <a:off x="4962894" y="13086028"/>
              <a:ext cx="12171800" cy="4333891"/>
              <a:chOff x="1191" y="3221"/>
              <a:chExt cx="2921" cy="1073"/>
            </a:xfrm>
          </p:grpSpPr>
          <p:sp>
            <p:nvSpPr>
              <p:cNvPr id="3154" name="Text Box 330"/>
              <p:cNvSpPr txBox="1">
                <a:spLocks noChangeAspect="1" noChangeArrowheads="1"/>
              </p:cNvSpPr>
              <p:nvPr/>
            </p:nvSpPr>
            <p:spPr bwMode="auto">
              <a:xfrm>
                <a:off x="3104" y="3427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5" name="Text Box 331"/>
              <p:cNvSpPr txBox="1">
                <a:spLocks noChangeAspect="1" noChangeArrowheads="1"/>
              </p:cNvSpPr>
              <p:nvPr/>
            </p:nvSpPr>
            <p:spPr bwMode="auto">
              <a:xfrm>
                <a:off x="3903" y="4159"/>
                <a:ext cx="209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6" name="Text Box 332"/>
              <p:cNvSpPr txBox="1">
                <a:spLocks noChangeAspect="1" noChangeArrowheads="1"/>
              </p:cNvSpPr>
              <p:nvPr/>
            </p:nvSpPr>
            <p:spPr bwMode="auto">
              <a:xfrm>
                <a:off x="1191" y="3221"/>
                <a:ext cx="116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</p:grpSp>
        <p:sp>
          <p:nvSpPr>
            <p:cNvPr id="3135" name="Rectangle 333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6" name="Rectangle 334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7" name="Rectangle 335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8" name="Rectangle 336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9" name="Rectangle 337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40" name="Text Box 338"/>
            <p:cNvSpPr txBox="1">
              <a:spLocks noChangeArrowheads="1"/>
            </p:cNvSpPr>
            <p:nvPr/>
          </p:nvSpPr>
          <p:spPr bwMode="auto">
            <a:xfrm>
              <a:off x="10184142" y="14406794"/>
              <a:ext cx="1291769" cy="219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322" tIns="6701" rIns="13322" bIns="6701">
              <a:spAutoFit/>
            </a:bodyPr>
            <a:lstStyle/>
            <a:p>
              <a:pPr algn="ctr" defTabSz="527050">
                <a:lnSpc>
                  <a:spcPct val="93000"/>
                </a:lnSpc>
                <a:buClr>
                  <a:srgbClr val="FFCC00"/>
                </a:buClr>
                <a:buSzPct val="75000"/>
                <a:tabLst>
                  <a:tab pos="0" algn="l"/>
                  <a:tab pos="527050" algn="l"/>
                  <a:tab pos="1058863" algn="l"/>
                  <a:tab pos="1585913" algn="l"/>
                  <a:tab pos="2114550" algn="l"/>
                  <a:tab pos="2641600" algn="l"/>
                  <a:tab pos="3173413" algn="l"/>
                  <a:tab pos="3702050" algn="l"/>
                  <a:tab pos="4229100" algn="l"/>
                  <a:tab pos="4757738" algn="l"/>
                  <a:tab pos="5289550" algn="l"/>
                  <a:tab pos="5816600" algn="l"/>
                </a:tabLst>
              </a:pPr>
              <a:endParaRPr lang="pt-PT" sz="1000" b="1">
                <a:solidFill>
                  <a:srgbClr val="FFCC00"/>
                </a:solidFill>
                <a:latin typeface="Arial" charset="0"/>
              </a:endParaRPr>
            </a:p>
          </p:txBody>
        </p:sp>
        <p:grpSp>
          <p:nvGrpSpPr>
            <p:cNvPr id="6" name="Group 962"/>
            <p:cNvGrpSpPr>
              <a:grpSpLocks/>
            </p:cNvGrpSpPr>
            <p:nvPr/>
          </p:nvGrpSpPr>
          <p:grpSpPr bwMode="auto">
            <a:xfrm>
              <a:off x="479205" y="745421"/>
              <a:ext cx="17005517" cy="22885193"/>
              <a:chOff x="115" y="314"/>
              <a:chExt cx="4081" cy="5666"/>
            </a:xfrm>
          </p:grpSpPr>
          <p:sp>
            <p:nvSpPr>
              <p:cNvPr id="3146" name="AutoShape 351"/>
              <p:cNvSpPr>
                <a:spLocks noChangeArrowheads="1"/>
              </p:cNvSpPr>
              <p:nvPr/>
            </p:nvSpPr>
            <p:spPr bwMode="auto">
              <a:xfrm>
                <a:off x="115" y="314"/>
                <a:ext cx="4081" cy="5666"/>
              </a:xfrm>
              <a:prstGeom prst="flowChartAlternateProcess">
                <a:avLst/>
              </a:prstGeom>
              <a:solidFill>
                <a:srgbClr val="FFFFFF"/>
              </a:solidFill>
              <a:ln w="19050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lIns="12757" tIns="6379" rIns="12757" bIns="6379" anchor="ctr"/>
              <a:lstStyle/>
              <a:p>
                <a:endParaRPr lang="pt-PT"/>
              </a:p>
            </p:txBody>
          </p:sp>
          <p:sp>
            <p:nvSpPr>
              <p:cNvPr id="2400" name="Text Box 352"/>
              <p:cNvSpPr txBox="1">
                <a:spLocks noChangeArrowheads="1"/>
              </p:cNvSpPr>
              <p:nvPr/>
            </p:nvSpPr>
            <p:spPr bwMode="auto">
              <a:xfrm>
                <a:off x="205" y="422"/>
                <a:ext cx="946" cy="30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86370" tIns="79173" rIns="86370" bIns="79173" spcCol="720000"/>
              <a:lstStyle/>
              <a:p>
                <a:pPr algn="just" defTabSz="527780" eaLnBrk="0" hangingPunct="0">
                  <a:lnSpc>
                    <a:spcPct val="93000"/>
                  </a:lnSpc>
                  <a:spcAft>
                    <a:spcPct val="25000"/>
                  </a:spcAft>
                  <a:buClr>
                    <a:srgbClr val="FF6600"/>
                  </a:buClr>
                  <a:buSzPct val="129000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5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entury Gothic" pitchFamily="34" charset="0"/>
                  </a:rPr>
                  <a:t>       </a:t>
                </a:r>
                <a:r>
                  <a:rPr lang="en-US" sz="5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entury Gothic" pitchFamily="34" charset="0"/>
                  </a:rPr>
                  <a:t>Introduction</a:t>
                </a:r>
              </a:p>
              <a:p>
                <a:pPr algn="just" defTabSz="527780">
                  <a:buClr>
                    <a:srgbClr val="FFFFFF"/>
                  </a:buClr>
                  <a:buSzPct val="91000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56" name="Grupo 55"/>
          <p:cNvGrpSpPr/>
          <p:nvPr/>
        </p:nvGrpSpPr>
        <p:grpSpPr>
          <a:xfrm>
            <a:off x="5580849" y="3581400"/>
            <a:ext cx="13982700" cy="759068"/>
            <a:chOff x="1104900" y="3429000"/>
            <a:chExt cx="13982700" cy="759068"/>
          </a:xfrm>
        </p:grpSpPr>
        <p:sp>
          <p:nvSpPr>
            <p:cNvPr id="47" name="Seta para a direita 46"/>
            <p:cNvSpPr/>
            <p:nvPr/>
          </p:nvSpPr>
          <p:spPr>
            <a:xfrm>
              <a:off x="10735408" y="3519853"/>
              <a:ext cx="1969477" cy="668215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>
                <a:solidFill>
                  <a:srgbClr val="FF0000"/>
                </a:solidFill>
              </a:endParaRPr>
            </a:p>
          </p:txBody>
        </p:sp>
        <p:sp>
          <p:nvSpPr>
            <p:cNvPr id="53" name="CaixaDeTexto 52"/>
            <p:cNvSpPr txBox="1"/>
            <p:nvPr/>
          </p:nvSpPr>
          <p:spPr>
            <a:xfrm>
              <a:off x="1104900" y="3458323"/>
              <a:ext cx="9448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40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detection</a:t>
              </a:r>
              <a:r>
                <a:rPr lang="pt-PT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of</a:t>
              </a:r>
              <a:r>
                <a:rPr lang="pt-PT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b="1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aberrant</a:t>
              </a:r>
              <a:r>
                <a:rPr lang="pt-PT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glycostructures</a:t>
              </a:r>
              <a:endParaRPr lang="pt-PT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CaixaDeTexto 54"/>
            <p:cNvSpPr txBox="1"/>
            <p:nvPr/>
          </p:nvSpPr>
          <p:spPr>
            <a:xfrm>
              <a:off x="13059517" y="3429000"/>
              <a:ext cx="202808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40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lectins</a:t>
              </a:r>
              <a:endParaRPr lang="pt-PT" sz="4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57" name="Tabela 56"/>
          <p:cNvGraphicFramePr>
            <a:graphicFrameLocks noGrp="1"/>
          </p:cNvGraphicFramePr>
          <p:nvPr/>
        </p:nvGraphicFramePr>
        <p:xfrm>
          <a:off x="2400300" y="5486401"/>
          <a:ext cx="20383500" cy="9032943"/>
        </p:xfrm>
        <a:graphic>
          <a:graphicData uri="http://schemas.openxmlformats.org/drawingml/2006/table">
            <a:tbl>
              <a:tblPr/>
              <a:tblGrid>
                <a:gridCol w="6138660"/>
                <a:gridCol w="14244840"/>
              </a:tblGrid>
              <a:tr h="171774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cancer-associated truncated </a:t>
                      </a:r>
                      <a:r>
                        <a:rPr lang="en-US" sz="4000" b="1" i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-glycan</a:t>
                      </a:r>
                      <a:endParaRPr lang="pt-PT" sz="4000" b="1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lectin immobilized on the biosensor</a:t>
                      </a:r>
                      <a:endParaRPr lang="pt-PT" sz="4000" b="1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STn</a:t>
                      </a:r>
                      <a:endParaRPr lang="pt-PT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Sambucus</a:t>
                      </a:r>
                      <a:r>
                        <a:rPr lang="en-US" sz="4000" b="1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4000" b="1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nigra</a:t>
                      </a:r>
                      <a:r>
                        <a:rPr lang="en-US" sz="4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agglutinin (SNA)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 indent="0" algn="ctr" defTabSz="2356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specifically recognizes the NeuAc-α2-6GalNAc-α1-O-Ser/</a:t>
                      </a:r>
                      <a:r>
                        <a:rPr lang="en-US" sz="4000" b="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Thr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structure</a:t>
                      </a:r>
                      <a:endParaRPr lang="pt-PT" sz="4000" b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Tn</a:t>
                      </a:r>
                      <a:endParaRPr lang="pt-PT" sz="4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Vicia</a:t>
                      </a:r>
                      <a:r>
                        <a:rPr lang="en-US" sz="4000" b="1" i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4000" b="1" i="1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villosa</a:t>
                      </a:r>
                      <a:r>
                        <a:rPr lang="en-US" sz="40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 agglutinin (VVA)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 indent="0" algn="ctr" defTabSz="2356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specifically recognizes the </a:t>
                      </a:r>
                      <a:r>
                        <a:rPr lang="en-US" sz="4000" b="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GalNAc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l-GR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α1-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O-Ser/</a:t>
                      </a:r>
                      <a:r>
                        <a:rPr lang="en-US" sz="4000" b="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Thr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structure</a:t>
                      </a:r>
                      <a:endParaRPr lang="pt-PT" sz="4000" b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endParaRPr lang="pt-PT" sz="4000" b="1" dirty="0">
                        <a:solidFill>
                          <a:srgbClr val="7030A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i="1" dirty="0" err="1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Arachis</a:t>
                      </a:r>
                      <a:r>
                        <a:rPr lang="en-US" sz="4000" b="1" i="1" baseline="0" dirty="0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4000" b="1" i="1" baseline="0" dirty="0" err="1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hypogeae</a:t>
                      </a:r>
                      <a:r>
                        <a:rPr lang="en-US" sz="4000" b="1" baseline="0" dirty="0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 agglutinin (</a:t>
                      </a:r>
                      <a:r>
                        <a:rPr lang="en-US" sz="4000" b="1" dirty="0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PNA)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marL="0" marR="0" indent="0" algn="ctr" defTabSz="23565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specifically recognizes the Gal-</a:t>
                      </a:r>
                      <a:r>
                        <a:rPr lang="el-GR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α1-3</a:t>
                      </a:r>
                      <a:r>
                        <a:rPr lang="en-US" sz="4000" b="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GalNAc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-</a:t>
                      </a:r>
                      <a:r>
                        <a:rPr lang="el-GR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α1-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O-Ser/</a:t>
                      </a:r>
                      <a:r>
                        <a:rPr lang="en-US" sz="4000" b="0" dirty="0" err="1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Thr</a:t>
                      </a:r>
                      <a:r>
                        <a:rPr lang="en-US" sz="4000" b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 structure</a:t>
                      </a:r>
                      <a:endParaRPr lang="pt-PT" sz="4000" b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41" name="Grupo 40"/>
          <p:cNvGrpSpPr/>
          <p:nvPr/>
        </p:nvGrpSpPr>
        <p:grpSpPr>
          <a:xfrm>
            <a:off x="0" y="0"/>
            <a:ext cx="24478611" cy="16925103"/>
            <a:chOff x="0" y="0"/>
            <a:chExt cx="24478611" cy="16925103"/>
          </a:xfrm>
        </p:grpSpPr>
        <p:grpSp>
          <p:nvGrpSpPr>
            <p:cNvPr id="2" name="Grupo 96"/>
            <p:cNvGrpSpPr>
              <a:grpSpLocks/>
            </p:cNvGrpSpPr>
            <p:nvPr/>
          </p:nvGrpSpPr>
          <p:grpSpPr bwMode="auto">
            <a:xfrm>
              <a:off x="0" y="0"/>
              <a:ext cx="24478611" cy="16925103"/>
              <a:chOff x="0" y="-65088"/>
              <a:chExt cx="17484722" cy="23695702"/>
            </a:xfrm>
          </p:grpSpPr>
          <p:grpSp>
            <p:nvGrpSpPr>
              <p:cNvPr id="3" name="Group 231"/>
              <p:cNvGrpSpPr>
                <a:grpSpLocks/>
              </p:cNvGrpSpPr>
              <p:nvPr/>
            </p:nvGrpSpPr>
            <p:grpSpPr bwMode="auto">
              <a:xfrm>
                <a:off x="8975713" y="7529557"/>
                <a:ext cx="1687634" cy="4540343"/>
                <a:chOff x="2154" y="2136"/>
                <a:chExt cx="405" cy="1139"/>
              </a:xfrm>
            </p:grpSpPr>
            <p:sp>
              <p:nvSpPr>
                <p:cNvPr id="3161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2559" y="2136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2" name="Line 233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3177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3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210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4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2268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</p:grpSp>
          <p:grpSp>
            <p:nvGrpSpPr>
              <p:cNvPr id="4" name="Group 329"/>
              <p:cNvGrpSpPr>
                <a:grpSpLocks/>
              </p:cNvGrpSpPr>
              <p:nvPr/>
            </p:nvGrpSpPr>
            <p:grpSpPr bwMode="auto">
              <a:xfrm>
                <a:off x="4962894" y="13086028"/>
                <a:ext cx="12171800" cy="4333891"/>
                <a:chOff x="1191" y="3221"/>
                <a:chExt cx="2921" cy="1073"/>
              </a:xfrm>
            </p:grpSpPr>
            <p:sp>
              <p:nvSpPr>
                <p:cNvPr id="3154" name="Text Box 3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04" y="3427"/>
                  <a:ext cx="20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5" name="Text Box 3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03" y="4159"/>
                  <a:ext cx="209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6" name="Text Box 3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91" y="3221"/>
                  <a:ext cx="116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5" name="Rectangle 333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6" name="Rectangle 334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7" name="Rectangle 335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8" name="Rectangle 336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9" name="Rectangle 337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40" name="Text Box 338"/>
              <p:cNvSpPr txBox="1">
                <a:spLocks noChangeArrowheads="1"/>
              </p:cNvSpPr>
              <p:nvPr/>
            </p:nvSpPr>
            <p:spPr bwMode="auto">
              <a:xfrm>
                <a:off x="10184142" y="14406794"/>
                <a:ext cx="1291769" cy="219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322" tIns="6701" rIns="13322" bIns="6701">
                <a:spAutoFit/>
              </a:bodyPr>
              <a:lstStyle/>
              <a:p>
                <a:pPr algn="ctr" defTabSz="527050">
                  <a:lnSpc>
                    <a:spcPct val="93000"/>
                  </a:lnSpc>
                  <a:buClr>
                    <a:srgbClr val="FFCC00"/>
                  </a:buClr>
                  <a:buSzPct val="75000"/>
                  <a:tabLst>
                    <a:tab pos="0" algn="l"/>
                    <a:tab pos="527050" algn="l"/>
                    <a:tab pos="1058863" algn="l"/>
                    <a:tab pos="1585913" algn="l"/>
                    <a:tab pos="2114550" algn="l"/>
                    <a:tab pos="2641600" algn="l"/>
                    <a:tab pos="3173413" algn="l"/>
                    <a:tab pos="3702050" algn="l"/>
                    <a:tab pos="4229100" algn="l"/>
                    <a:tab pos="4757738" algn="l"/>
                    <a:tab pos="5289550" algn="l"/>
                    <a:tab pos="5816600" algn="l"/>
                  </a:tabLst>
                </a:pPr>
                <a:endParaRPr lang="pt-PT" sz="1000" b="1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grpSp>
            <p:nvGrpSpPr>
              <p:cNvPr id="5" name="Group 962"/>
              <p:cNvGrpSpPr>
                <a:grpSpLocks/>
              </p:cNvGrpSpPr>
              <p:nvPr/>
            </p:nvGrpSpPr>
            <p:grpSpPr bwMode="auto">
              <a:xfrm>
                <a:off x="479205" y="745421"/>
                <a:ext cx="17005517" cy="22885193"/>
                <a:chOff x="115" y="314"/>
                <a:chExt cx="4081" cy="5666"/>
              </a:xfrm>
            </p:grpSpPr>
            <p:sp>
              <p:nvSpPr>
                <p:cNvPr id="3146" name="AutoShape 351"/>
                <p:cNvSpPr>
                  <a:spLocks noChangeArrowheads="1"/>
                </p:cNvSpPr>
                <p:nvPr/>
              </p:nvSpPr>
              <p:spPr bwMode="auto">
                <a:xfrm>
                  <a:off x="115" y="314"/>
                  <a:ext cx="4081" cy="5666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 wrap="none" lIns="12757" tIns="6379" rIns="12757" bIns="6379" anchor="ctr"/>
                <a:lstStyle/>
                <a:p>
                  <a:endParaRPr lang="pt-PT"/>
                </a:p>
              </p:txBody>
            </p:sp>
            <p:sp>
              <p:nvSpPr>
                <p:cNvPr id="2400" name="Text Box 352"/>
                <p:cNvSpPr txBox="1">
                  <a:spLocks noChangeArrowheads="1"/>
                </p:cNvSpPr>
                <p:nvPr/>
              </p:nvSpPr>
              <p:spPr bwMode="auto">
                <a:xfrm>
                  <a:off x="205" y="422"/>
                  <a:ext cx="946" cy="305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86370" tIns="79173" rIns="86370" bIns="79173" spcCol="720000"/>
                <a:lstStyle/>
                <a:p>
                  <a:pPr algn="just" defTabSz="527780" eaLnBrk="0" hangingPunct="0">
                    <a:lnSpc>
                      <a:spcPct val="93000"/>
                    </a:lnSpc>
                    <a:spcAft>
                      <a:spcPct val="25000"/>
                    </a:spcAft>
                    <a:buClr>
                      <a:srgbClr val="FF6600"/>
                    </a:buClr>
                    <a:buSzPct val="129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r>
                    <a:rPr lang="en-US" sz="5400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       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Introduction</a:t>
                  </a:r>
                </a:p>
                <a:p>
                  <a:pPr algn="just" defTabSz="527780">
                    <a:buClr>
                      <a:srgbClr val="FFFFFF"/>
                    </a:buClr>
                    <a:buSzPct val="9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40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53" name="CaixaDeTexto 52"/>
            <p:cNvSpPr txBox="1"/>
            <p:nvPr/>
          </p:nvSpPr>
          <p:spPr>
            <a:xfrm>
              <a:off x="1510748" y="2855340"/>
              <a:ext cx="22184139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527780">
                <a:buClr>
                  <a:srgbClr val="FFFFFF"/>
                </a:buClr>
                <a:buSzPct val="91000"/>
                <a:tabLst>
                  <a:tab pos="0" algn="l"/>
                  <a:tab pos="527780" algn="l"/>
                  <a:tab pos="1059649" algn="l"/>
                  <a:tab pos="1587426" algn="l"/>
                  <a:tab pos="2115206" algn="l"/>
                  <a:tab pos="2642983" algn="l"/>
                  <a:tab pos="3174853" algn="l"/>
                  <a:tab pos="3702632" algn="l"/>
                  <a:tab pos="4230409" algn="l"/>
                  <a:tab pos="4758189" algn="l"/>
                  <a:tab pos="5285966" algn="l"/>
                  <a:tab pos="5817836" algn="l"/>
                  <a:tab pos="5862841" algn="l"/>
                  <a:tab pos="6276062" algn="l"/>
                  <a:tab pos="6689285" algn="l"/>
                  <a:tab pos="7110688" algn="l"/>
                  <a:tab pos="7528001" algn="l"/>
                  <a:tab pos="7945314" algn="l"/>
                  <a:tab pos="8391268" algn="l"/>
                  <a:tab pos="8784033" algn="l"/>
                  <a:tab pos="9201346" algn="l"/>
                  <a:tab pos="9622749" algn="l"/>
                  <a:tab pos="10040062" algn="l"/>
                  <a:tab pos="10457376" algn="l"/>
                  <a:tab pos="10874689" algn="l"/>
                  <a:tab pos="11296094" algn="l"/>
                  <a:tab pos="11709315" algn="l"/>
                  <a:tab pos="12126628" algn="l"/>
                  <a:tab pos="12548034" algn="l"/>
                  <a:tab pos="12965347" algn="l"/>
                  <a:tab pos="13386750" algn="l"/>
                  <a:tab pos="13804063" algn="l"/>
                </a:tabLst>
                <a:defRPr/>
              </a:pPr>
              <a:r>
                <a:rPr lang="en-US" sz="4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The binding event between each lectin and the corresponding aberrant </a:t>
              </a:r>
              <a:r>
                <a:rPr lang="en-US" sz="4000" b="1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4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rPr>
                <a:t>-glycan was monitored by electrochemical impedance spectroscopy, measuring the increase in the biosensor’s impedance after incubating the samples. The increase in impedance was related to the lectin-glycan complex formation. </a:t>
              </a:r>
              <a:endParaRPr 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  <a:cs typeface="Times New Roman" pitchFamily="18" charset="0"/>
              </a:endParaRPr>
            </a:p>
          </p:txBody>
        </p:sp>
        <p:sp>
          <p:nvSpPr>
            <p:cNvPr id="27" name="CaixaDeTexto 4"/>
            <p:cNvSpPr txBox="1">
              <a:spLocks noChangeArrowheads="1"/>
            </p:cNvSpPr>
            <p:nvPr/>
          </p:nvSpPr>
          <p:spPr bwMode="auto">
            <a:xfrm>
              <a:off x="1908316" y="12753140"/>
              <a:ext cx="850790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4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Au</a:t>
              </a:r>
              <a:r>
                <a:rPr lang="pt-PT" sz="4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/SPE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low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temperature</a:t>
              </a:r>
              <a:r>
                <a:rPr lang="pt-PT" sz="4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cure </a:t>
              </a:r>
              <a:r>
                <a:rPr lang="pt-PT" sz="4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ink</a:t>
              </a:r>
              <a:r>
                <a:rPr lang="pt-PT" sz="4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gold</a:t>
              </a:r>
              <a:r>
                <a:rPr lang="pt-PT" sz="40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electrode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; </a:t>
              </a:r>
              <a:r>
                <a:rPr lang="en-GB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E</a:t>
              </a:r>
              <a:r>
                <a:rPr lang="en-GB" sz="4000" baseline="-25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w</a:t>
              </a:r>
              <a:r>
                <a:rPr lang="en-GB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(4 mm diameter)</a:t>
              </a:r>
              <a:endParaRPr lang="en-GB" sz="40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8" name="Picture 2" descr="Resultado de imagem para 220BT Dropsens electrode"/>
            <p:cNvPicPr>
              <a:picLocks noChangeAspect="1" noChangeArrowheads="1"/>
            </p:cNvPicPr>
            <p:nvPr/>
          </p:nvPicPr>
          <p:blipFill>
            <a:blip r:embed="rId2" cstate="print"/>
            <a:srcRect l="44532"/>
            <a:stretch>
              <a:fillRect/>
            </a:stretch>
          </p:blipFill>
          <p:spPr bwMode="auto">
            <a:xfrm>
              <a:off x="4691300" y="6321299"/>
              <a:ext cx="3299791" cy="5949028"/>
            </a:xfrm>
            <a:prstGeom prst="rect">
              <a:avLst/>
            </a:prstGeom>
            <a:noFill/>
          </p:spPr>
        </p:pic>
        <p:grpSp>
          <p:nvGrpSpPr>
            <p:cNvPr id="40" name="Grupo 39"/>
            <p:cNvGrpSpPr/>
            <p:nvPr/>
          </p:nvGrpSpPr>
          <p:grpSpPr>
            <a:xfrm>
              <a:off x="11262487" y="6877878"/>
              <a:ext cx="12631193" cy="5168348"/>
              <a:chOff x="10387833" y="6877878"/>
              <a:chExt cx="12631193" cy="5168348"/>
            </a:xfrm>
          </p:grpSpPr>
          <p:pic>
            <p:nvPicPr>
              <p:cNvPr id="19458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r="9359"/>
              <a:stretch>
                <a:fillRect/>
              </a:stretch>
            </p:blipFill>
            <p:spPr bwMode="auto">
              <a:xfrm>
                <a:off x="10387833" y="6877878"/>
                <a:ext cx="12631193" cy="51683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7" name="CaixaDeTexto 36"/>
              <p:cNvSpPr txBox="1"/>
              <p:nvPr/>
            </p:nvSpPr>
            <p:spPr>
              <a:xfrm>
                <a:off x="13556974" y="9621078"/>
                <a:ext cx="4373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4663530" y="7586870"/>
                <a:ext cx="4373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PT" sz="40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endParaRPr lang="pt-PT" sz="40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CaixaDeTexto 4"/>
            <p:cNvSpPr txBox="1">
              <a:spLocks noChangeArrowheads="1"/>
            </p:cNvSpPr>
            <p:nvPr/>
          </p:nvSpPr>
          <p:spPr bwMode="auto">
            <a:xfrm>
              <a:off x="12039727" y="12746512"/>
              <a:ext cx="8077073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Nyquist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plots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obtained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(a)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before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and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(b)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after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sample</a:t>
              </a:r>
              <a:r>
                <a:rPr lang="pt-PT" sz="40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pt-PT" sz="4000" dirty="0" err="1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incubation</a:t>
              </a:r>
              <a:endParaRPr lang="en-GB" sz="40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utoShape 351"/>
          <p:cNvSpPr>
            <a:spLocks noChangeArrowheads="1"/>
          </p:cNvSpPr>
          <p:nvPr/>
        </p:nvSpPr>
        <p:spPr bwMode="auto">
          <a:xfrm>
            <a:off x="670887" y="539164"/>
            <a:ext cx="23807724" cy="16715457"/>
          </a:xfrm>
          <a:prstGeom prst="flowChartAlternateProcess">
            <a:avLst/>
          </a:prstGeom>
          <a:solidFill>
            <a:srgbClr val="FFFFFF"/>
          </a:solidFill>
          <a:ln w="19050" algn="ctr">
            <a:solidFill>
              <a:srgbClr val="000080"/>
            </a:solidFill>
            <a:miter lim="800000"/>
            <a:headEnd/>
            <a:tailEnd/>
          </a:ln>
        </p:spPr>
        <p:txBody>
          <a:bodyPr wrap="none" lIns="12757" tIns="6379" rIns="12757" bIns="6379" anchor="ctr"/>
          <a:lstStyle/>
          <a:p>
            <a:endParaRPr lang="pt-PT"/>
          </a:p>
        </p:txBody>
      </p:sp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3" name="Grupo 96"/>
          <p:cNvGrpSpPr>
            <a:grpSpLocks/>
          </p:cNvGrpSpPr>
          <p:nvPr/>
        </p:nvGrpSpPr>
        <p:grpSpPr bwMode="auto">
          <a:xfrm>
            <a:off x="0" y="0"/>
            <a:ext cx="23988572" cy="12488997"/>
            <a:chOff x="0" y="-65088"/>
            <a:chExt cx="17134694" cy="17485007"/>
          </a:xfrm>
        </p:grpSpPr>
        <p:grpSp>
          <p:nvGrpSpPr>
            <p:cNvPr id="4" name="Group 231"/>
            <p:cNvGrpSpPr>
              <a:grpSpLocks/>
            </p:cNvGrpSpPr>
            <p:nvPr/>
          </p:nvGrpSpPr>
          <p:grpSpPr bwMode="auto">
            <a:xfrm>
              <a:off x="8975713" y="7529557"/>
              <a:ext cx="1687634" cy="4540343"/>
              <a:chOff x="2154" y="2136"/>
              <a:chExt cx="405" cy="1139"/>
            </a:xfrm>
          </p:grpSpPr>
          <p:sp>
            <p:nvSpPr>
              <p:cNvPr id="3161" name="Line 232"/>
              <p:cNvSpPr>
                <a:spLocks noChangeAspect="1" noChangeShapeType="1"/>
              </p:cNvSpPr>
              <p:nvPr/>
            </p:nvSpPr>
            <p:spPr bwMode="auto">
              <a:xfrm>
                <a:off x="2559" y="21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2" name="Line 233"/>
              <p:cNvSpPr>
                <a:spLocks noChangeAspect="1" noChangeShapeType="1"/>
              </p:cNvSpPr>
              <p:nvPr/>
            </p:nvSpPr>
            <p:spPr bwMode="auto">
              <a:xfrm>
                <a:off x="2154" y="31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3" name="Line 234"/>
              <p:cNvSpPr>
                <a:spLocks noChangeAspect="1" noChangeShapeType="1"/>
              </p:cNvSpPr>
              <p:nvPr/>
            </p:nvSpPr>
            <p:spPr bwMode="auto">
              <a:xfrm>
                <a:off x="2210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4" name="Line 235"/>
              <p:cNvSpPr>
                <a:spLocks noChangeAspect="1" noChangeShapeType="1"/>
              </p:cNvSpPr>
              <p:nvPr/>
            </p:nvSpPr>
            <p:spPr bwMode="auto">
              <a:xfrm>
                <a:off x="2268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</p:grpSp>
        <p:grpSp>
          <p:nvGrpSpPr>
            <p:cNvPr id="5" name="Group 329"/>
            <p:cNvGrpSpPr>
              <a:grpSpLocks/>
            </p:cNvGrpSpPr>
            <p:nvPr/>
          </p:nvGrpSpPr>
          <p:grpSpPr bwMode="auto">
            <a:xfrm>
              <a:off x="4962894" y="13086028"/>
              <a:ext cx="12171800" cy="4333891"/>
              <a:chOff x="1191" y="3221"/>
              <a:chExt cx="2921" cy="1073"/>
            </a:xfrm>
          </p:grpSpPr>
          <p:sp>
            <p:nvSpPr>
              <p:cNvPr id="3154" name="Text Box 330"/>
              <p:cNvSpPr txBox="1">
                <a:spLocks noChangeAspect="1" noChangeArrowheads="1"/>
              </p:cNvSpPr>
              <p:nvPr/>
            </p:nvSpPr>
            <p:spPr bwMode="auto">
              <a:xfrm>
                <a:off x="3104" y="3427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5" name="Text Box 331"/>
              <p:cNvSpPr txBox="1">
                <a:spLocks noChangeAspect="1" noChangeArrowheads="1"/>
              </p:cNvSpPr>
              <p:nvPr/>
            </p:nvSpPr>
            <p:spPr bwMode="auto">
              <a:xfrm>
                <a:off x="3903" y="4159"/>
                <a:ext cx="209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6" name="Text Box 332"/>
              <p:cNvSpPr txBox="1">
                <a:spLocks noChangeAspect="1" noChangeArrowheads="1"/>
              </p:cNvSpPr>
              <p:nvPr/>
            </p:nvSpPr>
            <p:spPr bwMode="auto">
              <a:xfrm>
                <a:off x="1191" y="3221"/>
                <a:ext cx="116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</p:grpSp>
        <p:sp>
          <p:nvSpPr>
            <p:cNvPr id="3135" name="Rectangle 333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6" name="Rectangle 334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7" name="Rectangle 335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8" name="Rectangle 336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9" name="Rectangle 337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40" name="Text Box 338"/>
            <p:cNvSpPr txBox="1">
              <a:spLocks noChangeArrowheads="1"/>
            </p:cNvSpPr>
            <p:nvPr/>
          </p:nvSpPr>
          <p:spPr bwMode="auto">
            <a:xfrm>
              <a:off x="10184142" y="14406794"/>
              <a:ext cx="1291769" cy="219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322" tIns="6701" rIns="13322" bIns="6701">
              <a:spAutoFit/>
            </a:bodyPr>
            <a:lstStyle/>
            <a:p>
              <a:pPr algn="ctr" defTabSz="527050">
                <a:lnSpc>
                  <a:spcPct val="93000"/>
                </a:lnSpc>
                <a:buClr>
                  <a:srgbClr val="FFCC00"/>
                </a:buClr>
                <a:buSzPct val="75000"/>
                <a:tabLst>
                  <a:tab pos="0" algn="l"/>
                  <a:tab pos="527050" algn="l"/>
                  <a:tab pos="1058863" algn="l"/>
                  <a:tab pos="1585913" algn="l"/>
                  <a:tab pos="2114550" algn="l"/>
                  <a:tab pos="2641600" algn="l"/>
                  <a:tab pos="3173413" algn="l"/>
                  <a:tab pos="3702050" algn="l"/>
                  <a:tab pos="4229100" algn="l"/>
                  <a:tab pos="4757738" algn="l"/>
                  <a:tab pos="5289550" algn="l"/>
                  <a:tab pos="5816600" algn="l"/>
                </a:tabLst>
              </a:pPr>
              <a:endParaRPr lang="pt-PT" sz="1000" b="1">
                <a:solidFill>
                  <a:srgbClr val="FFCC00"/>
                </a:solidFill>
                <a:latin typeface="Arial" charset="0"/>
              </a:endParaRPr>
            </a:p>
          </p:txBody>
        </p:sp>
        <p:sp>
          <p:nvSpPr>
            <p:cNvPr id="2400" name="Text Box 352"/>
            <p:cNvSpPr txBox="1">
              <a:spLocks noChangeArrowheads="1"/>
            </p:cNvSpPr>
            <p:nvPr/>
          </p:nvSpPr>
          <p:spPr bwMode="auto">
            <a:xfrm>
              <a:off x="854235" y="1181637"/>
              <a:ext cx="6613025" cy="120363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86370" tIns="79173" rIns="86370" bIns="79173" spcCol="720000"/>
            <a:lstStyle/>
            <a:p>
              <a:pPr algn="just" defTabSz="527780" eaLnBrk="0" hangingPunct="0">
                <a:lnSpc>
                  <a:spcPct val="93000"/>
                </a:lnSpc>
                <a:spcAft>
                  <a:spcPct val="25000"/>
                </a:spcAft>
                <a:buClr>
                  <a:srgbClr val="FF6600"/>
                </a:buClr>
                <a:buSzPct val="129000"/>
                <a:tabLst>
                  <a:tab pos="0" algn="l"/>
                  <a:tab pos="527780" algn="l"/>
                  <a:tab pos="1059649" algn="l"/>
                  <a:tab pos="1587426" algn="l"/>
                  <a:tab pos="2115206" algn="l"/>
                  <a:tab pos="2642983" algn="l"/>
                  <a:tab pos="3174853" algn="l"/>
                  <a:tab pos="3702632" algn="l"/>
                  <a:tab pos="4230409" algn="l"/>
                  <a:tab pos="4758189" algn="l"/>
                  <a:tab pos="5285966" algn="l"/>
                  <a:tab pos="5817836" algn="l"/>
                  <a:tab pos="5862841" algn="l"/>
                  <a:tab pos="6276062" algn="l"/>
                  <a:tab pos="6689285" algn="l"/>
                  <a:tab pos="7110688" algn="l"/>
                  <a:tab pos="7528001" algn="l"/>
                  <a:tab pos="7945314" algn="l"/>
                  <a:tab pos="8391268" algn="l"/>
                  <a:tab pos="8784033" algn="l"/>
                  <a:tab pos="9201346" algn="l"/>
                  <a:tab pos="9622749" algn="l"/>
                  <a:tab pos="10040062" algn="l"/>
                  <a:tab pos="10457376" algn="l"/>
                  <a:tab pos="10874689" algn="l"/>
                  <a:tab pos="11296094" algn="l"/>
                  <a:tab pos="11709315" algn="l"/>
                  <a:tab pos="12126628" algn="l"/>
                  <a:tab pos="12548034" algn="l"/>
                  <a:tab pos="12965347" algn="l"/>
                  <a:tab pos="13386750" algn="l"/>
                  <a:tab pos="13804063" algn="l"/>
                </a:tabLst>
                <a:defRPr/>
              </a:pPr>
              <a:r>
                <a:rPr lang="en-US" sz="5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       </a:t>
              </a:r>
              <a:r>
                <a:rPr lang="en-US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Biosensor construction</a:t>
              </a:r>
            </a:p>
            <a:p>
              <a:pPr algn="just" defTabSz="527780">
                <a:buClr>
                  <a:srgbClr val="FFFFFF"/>
                </a:buClr>
                <a:buSzPct val="91000"/>
                <a:tabLst>
                  <a:tab pos="0" algn="l"/>
                  <a:tab pos="527780" algn="l"/>
                  <a:tab pos="1059649" algn="l"/>
                  <a:tab pos="1587426" algn="l"/>
                  <a:tab pos="2115206" algn="l"/>
                  <a:tab pos="2642983" algn="l"/>
                  <a:tab pos="3174853" algn="l"/>
                  <a:tab pos="3702632" algn="l"/>
                  <a:tab pos="4230409" algn="l"/>
                  <a:tab pos="4758189" algn="l"/>
                  <a:tab pos="5285966" algn="l"/>
                  <a:tab pos="5817836" algn="l"/>
                  <a:tab pos="5862841" algn="l"/>
                  <a:tab pos="6276062" algn="l"/>
                  <a:tab pos="6689285" algn="l"/>
                  <a:tab pos="7110688" algn="l"/>
                  <a:tab pos="7528001" algn="l"/>
                  <a:tab pos="7945314" algn="l"/>
                  <a:tab pos="8391268" algn="l"/>
                  <a:tab pos="8784033" algn="l"/>
                  <a:tab pos="9201346" algn="l"/>
                  <a:tab pos="9622749" algn="l"/>
                  <a:tab pos="10040062" algn="l"/>
                  <a:tab pos="10457376" algn="l"/>
                  <a:tab pos="10874689" algn="l"/>
                  <a:tab pos="11296094" algn="l"/>
                  <a:tab pos="11709315" algn="l"/>
                  <a:tab pos="12126628" algn="l"/>
                  <a:tab pos="12548034" algn="l"/>
                  <a:tab pos="12965347" algn="l"/>
                  <a:tab pos="13386750" algn="l"/>
                  <a:tab pos="13804063" algn="l"/>
                </a:tabLst>
                <a:defRPr/>
              </a:pPr>
              <a:endParaRPr lang="en-US" sz="4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8" y="1732578"/>
            <a:ext cx="16021879" cy="1215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ctangle 287"/>
          <p:cNvSpPr>
            <a:spLocks noChangeArrowheads="1"/>
          </p:cNvSpPr>
          <p:nvPr/>
        </p:nvSpPr>
        <p:spPr bwMode="auto">
          <a:xfrm rot="10800000" flipV="1">
            <a:off x="1073423" y="13845298"/>
            <a:ext cx="2301902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3200" dirty="0">
                <a:solidFill>
                  <a:srgbClr val="000000"/>
                </a:solidFill>
                <a:latin typeface="Arial" charset="0"/>
              </a:rPr>
              <a:t>Figure 2 – Schematic diagram describing the construction of each lectin biosensor and detection of aberrant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-glycans by EIS: (a) alkanethiol/mixed alkanethiols self-assembled monolayer is formed via incubation of screen-printed electrodes for 24 h; (b) the carboxylic acid end of the alkanethiols are activated with ECD and NHS to allow covalent binding with the lectin; (c) the truncated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-glycan present in glycoproteins is captured based on the affinity of the lectin to the referred structure; (d) the formation of the complex lectin-truncated </a:t>
            </a:r>
            <a:r>
              <a:rPr lang="en-US" sz="3200" i="1" dirty="0">
                <a:solidFill>
                  <a:srgbClr val="000000"/>
                </a:solidFill>
                <a:latin typeface="Arial" charset="0"/>
              </a:rPr>
              <a:t>O</a:t>
            </a:r>
            <a:r>
              <a:rPr lang="en-US" sz="3200" dirty="0">
                <a:solidFill>
                  <a:srgbClr val="000000"/>
                </a:solidFill>
                <a:latin typeface="Arial" charset="0"/>
              </a:rPr>
              <a:t>-glycan is monitored by the increase in the electrode impedance (by electrochemical impedance spectroscopy).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upo 96"/>
          <p:cNvGrpSpPr>
            <a:grpSpLocks/>
          </p:cNvGrpSpPr>
          <p:nvPr/>
        </p:nvGrpSpPr>
        <p:grpSpPr bwMode="auto">
          <a:xfrm>
            <a:off x="0" y="-39757"/>
            <a:ext cx="24478611" cy="17294378"/>
            <a:chOff x="0" y="-65088"/>
            <a:chExt cx="17484722" cy="24212699"/>
          </a:xfrm>
        </p:grpSpPr>
        <p:grpSp>
          <p:nvGrpSpPr>
            <p:cNvPr id="3" name="Group 231"/>
            <p:cNvGrpSpPr>
              <a:grpSpLocks/>
            </p:cNvGrpSpPr>
            <p:nvPr/>
          </p:nvGrpSpPr>
          <p:grpSpPr bwMode="auto">
            <a:xfrm>
              <a:off x="8975713" y="7529557"/>
              <a:ext cx="1687634" cy="4540343"/>
              <a:chOff x="2154" y="2136"/>
              <a:chExt cx="405" cy="1139"/>
            </a:xfrm>
          </p:grpSpPr>
          <p:sp>
            <p:nvSpPr>
              <p:cNvPr id="3161" name="Line 232"/>
              <p:cNvSpPr>
                <a:spLocks noChangeAspect="1" noChangeShapeType="1"/>
              </p:cNvSpPr>
              <p:nvPr/>
            </p:nvSpPr>
            <p:spPr bwMode="auto">
              <a:xfrm>
                <a:off x="2559" y="2136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2" name="Line 233"/>
              <p:cNvSpPr>
                <a:spLocks noChangeAspect="1" noChangeShapeType="1"/>
              </p:cNvSpPr>
              <p:nvPr/>
            </p:nvSpPr>
            <p:spPr bwMode="auto">
              <a:xfrm>
                <a:off x="2154" y="3177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3" name="Line 234"/>
              <p:cNvSpPr>
                <a:spLocks noChangeAspect="1" noChangeShapeType="1"/>
              </p:cNvSpPr>
              <p:nvPr/>
            </p:nvSpPr>
            <p:spPr bwMode="auto">
              <a:xfrm>
                <a:off x="2210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  <p:sp>
            <p:nvSpPr>
              <p:cNvPr id="3164" name="Line 235"/>
              <p:cNvSpPr>
                <a:spLocks noChangeAspect="1" noChangeShapeType="1"/>
              </p:cNvSpPr>
              <p:nvPr/>
            </p:nvSpPr>
            <p:spPr bwMode="auto">
              <a:xfrm>
                <a:off x="2268" y="3275"/>
                <a:ext cx="0" cy="0"/>
              </a:xfrm>
              <a:prstGeom prst="line">
                <a:avLst/>
              </a:prstGeom>
              <a:noFill/>
              <a:ln w="127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pt-PT"/>
              </a:p>
            </p:txBody>
          </p:sp>
        </p:grpSp>
        <p:grpSp>
          <p:nvGrpSpPr>
            <p:cNvPr id="4" name="Group 329"/>
            <p:cNvGrpSpPr>
              <a:grpSpLocks/>
            </p:cNvGrpSpPr>
            <p:nvPr/>
          </p:nvGrpSpPr>
          <p:grpSpPr bwMode="auto">
            <a:xfrm>
              <a:off x="4962894" y="13086028"/>
              <a:ext cx="12171800" cy="4333891"/>
              <a:chOff x="1191" y="3221"/>
              <a:chExt cx="2921" cy="1073"/>
            </a:xfrm>
          </p:grpSpPr>
          <p:sp>
            <p:nvSpPr>
              <p:cNvPr id="3154" name="Text Box 330"/>
              <p:cNvSpPr txBox="1">
                <a:spLocks noChangeAspect="1" noChangeArrowheads="1"/>
              </p:cNvSpPr>
              <p:nvPr/>
            </p:nvSpPr>
            <p:spPr bwMode="auto">
              <a:xfrm>
                <a:off x="3104" y="3427"/>
                <a:ext cx="20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5" name="Text Box 331"/>
              <p:cNvSpPr txBox="1">
                <a:spLocks noChangeAspect="1" noChangeArrowheads="1"/>
              </p:cNvSpPr>
              <p:nvPr/>
            </p:nvSpPr>
            <p:spPr bwMode="auto">
              <a:xfrm>
                <a:off x="3903" y="4159"/>
                <a:ext cx="209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  <p:sp>
            <p:nvSpPr>
              <p:cNvPr id="3156" name="Text Box 332"/>
              <p:cNvSpPr txBox="1">
                <a:spLocks noChangeAspect="1" noChangeArrowheads="1"/>
              </p:cNvSpPr>
              <p:nvPr/>
            </p:nvSpPr>
            <p:spPr bwMode="auto">
              <a:xfrm>
                <a:off x="1191" y="3221"/>
                <a:ext cx="116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1409" tIns="45704" rIns="91409" bIns="45704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pt-PT" sz="2100">
                  <a:solidFill>
                    <a:srgbClr val="FFCC66"/>
                  </a:solidFill>
                  <a:latin typeface="Arial" charset="0"/>
                </a:endParaRPr>
              </a:p>
            </p:txBody>
          </p:sp>
        </p:grpSp>
        <p:sp>
          <p:nvSpPr>
            <p:cNvPr id="3135" name="Rectangle 333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6" name="Rectangle 334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7" name="Rectangle 335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8" name="Rectangle 336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39" name="Rectangle 337"/>
            <p:cNvSpPr>
              <a:spLocks noChangeArrowheads="1"/>
            </p:cNvSpPr>
            <p:nvPr/>
          </p:nvSpPr>
          <p:spPr bwMode="auto">
            <a:xfrm>
              <a:off x="0" y="-65088"/>
              <a:ext cx="18449" cy="4058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12757" tIns="6379" rIns="12757" bIns="6379" anchor="ctr">
              <a:spAutoFit/>
            </a:bodyPr>
            <a:lstStyle/>
            <a:p>
              <a:endParaRPr lang="pt-PT"/>
            </a:p>
          </p:txBody>
        </p:sp>
        <p:sp>
          <p:nvSpPr>
            <p:cNvPr id="3140" name="Text Box 338"/>
            <p:cNvSpPr txBox="1">
              <a:spLocks noChangeArrowheads="1"/>
            </p:cNvSpPr>
            <p:nvPr/>
          </p:nvSpPr>
          <p:spPr bwMode="auto">
            <a:xfrm>
              <a:off x="10184142" y="14406794"/>
              <a:ext cx="1291769" cy="219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3322" tIns="6701" rIns="13322" bIns="6701">
              <a:spAutoFit/>
            </a:bodyPr>
            <a:lstStyle/>
            <a:p>
              <a:pPr algn="ctr" defTabSz="527050">
                <a:lnSpc>
                  <a:spcPct val="93000"/>
                </a:lnSpc>
                <a:buClr>
                  <a:srgbClr val="FFCC00"/>
                </a:buClr>
                <a:buSzPct val="75000"/>
                <a:tabLst>
                  <a:tab pos="0" algn="l"/>
                  <a:tab pos="527050" algn="l"/>
                  <a:tab pos="1058863" algn="l"/>
                  <a:tab pos="1585913" algn="l"/>
                  <a:tab pos="2114550" algn="l"/>
                  <a:tab pos="2641600" algn="l"/>
                  <a:tab pos="3173413" algn="l"/>
                  <a:tab pos="3702050" algn="l"/>
                  <a:tab pos="4229100" algn="l"/>
                  <a:tab pos="4757738" algn="l"/>
                  <a:tab pos="5289550" algn="l"/>
                  <a:tab pos="5816600" algn="l"/>
                </a:tabLst>
              </a:pPr>
              <a:endParaRPr lang="pt-PT" sz="1000" b="1">
                <a:solidFill>
                  <a:srgbClr val="FFCC00"/>
                </a:solidFill>
                <a:latin typeface="Arial" charset="0"/>
              </a:endParaRPr>
            </a:p>
          </p:txBody>
        </p:sp>
        <p:sp>
          <p:nvSpPr>
            <p:cNvPr id="3146" name="AutoShape 351"/>
            <p:cNvSpPr>
              <a:spLocks noChangeArrowheads="1"/>
            </p:cNvSpPr>
            <p:nvPr/>
          </p:nvSpPr>
          <p:spPr bwMode="auto">
            <a:xfrm>
              <a:off x="479205" y="745420"/>
              <a:ext cx="17005517" cy="23402191"/>
            </a:xfrm>
            <a:prstGeom prst="flowChartAlternateProcess">
              <a:avLst/>
            </a:prstGeom>
            <a:solidFill>
              <a:srgbClr val="FFFFFF"/>
            </a:solidFill>
            <a:ln w="19050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lIns="12757" tIns="6379" rIns="12757" bIns="6379" anchor="ctr"/>
            <a:lstStyle/>
            <a:p>
              <a:endParaRPr lang="pt-PT"/>
            </a:p>
          </p:txBody>
        </p:sp>
      </p:grpSp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2217771" y="2597359"/>
          <a:ext cx="20761503" cy="7328507"/>
        </p:xfrm>
        <a:graphic>
          <a:graphicData uri="http://schemas.openxmlformats.org/drawingml/2006/table">
            <a:tbl>
              <a:tblPr/>
              <a:tblGrid>
                <a:gridCol w="6390520"/>
                <a:gridCol w="5671527"/>
                <a:gridCol w="8699456"/>
              </a:tblGrid>
              <a:tr h="249146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cancer-associated truncated </a:t>
                      </a:r>
                      <a:r>
                        <a:rPr lang="en-US" sz="4000" b="1" i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40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-glycan</a:t>
                      </a:r>
                      <a:endParaRPr lang="pt-PT" sz="40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lectin immobilized on the biosensor</a:t>
                      </a:r>
                      <a:endParaRPr lang="pt-PT" sz="40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model </a:t>
                      </a:r>
                      <a:r>
                        <a:rPr lang="en-US" sz="40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glycoprotein used </a:t>
                      </a: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to monitor complex </a:t>
                      </a:r>
                      <a:r>
                        <a:rPr lang="en-US" sz="4000" b="1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Times New Roman"/>
                        </a:rPr>
                        <a:t>formation during optimization</a:t>
                      </a:r>
                      <a:endParaRPr lang="pt-PT" sz="400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3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STn</a:t>
                      </a:r>
                      <a:endParaRPr lang="pt-PT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SNA</a:t>
                      </a:r>
                      <a:endParaRPr lang="pt-PT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bovine submaxillary mucin;</a:t>
                      </a:r>
                      <a:endParaRPr lang="pt-PT" sz="4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human transferrin</a:t>
                      </a:r>
                      <a:endParaRPr lang="pt-PT" sz="40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3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Tn</a:t>
                      </a:r>
                      <a:endParaRPr lang="pt-PT" sz="4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VVA</a:t>
                      </a:r>
                      <a:endParaRPr lang="pt-PT" sz="4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asialofetuin;</a:t>
                      </a:r>
                      <a:endParaRPr lang="pt-PT" sz="4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Times New Roman"/>
                        </a:rPr>
                        <a:t>asialo-bovine submaxillary mucin</a:t>
                      </a:r>
                      <a:endParaRPr lang="pt-PT" sz="40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34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  <a:endParaRPr lang="pt-PT" sz="4000" b="1" dirty="0">
                        <a:solidFill>
                          <a:srgbClr val="7030A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PNA</a:t>
                      </a:r>
                      <a:endParaRPr lang="pt-PT" sz="4000" b="1" dirty="0">
                        <a:solidFill>
                          <a:srgbClr val="7030A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Times New Roman"/>
                        </a:rPr>
                        <a:t>asialofetuin</a:t>
                      </a:r>
                      <a:endParaRPr lang="pt-PT" sz="4000" b="0" dirty="0">
                        <a:solidFill>
                          <a:srgbClr val="7030A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4" name="Grupo 33"/>
          <p:cNvGrpSpPr/>
          <p:nvPr/>
        </p:nvGrpSpPr>
        <p:grpSpPr>
          <a:xfrm>
            <a:off x="2584174" y="10058770"/>
            <a:ext cx="19502365" cy="6851342"/>
            <a:chOff x="2584174" y="10058770"/>
            <a:chExt cx="19502365" cy="6851342"/>
          </a:xfrm>
        </p:grpSpPr>
        <p:sp>
          <p:nvSpPr>
            <p:cNvPr id="33" name="Rectangle 287"/>
            <p:cNvSpPr>
              <a:spLocks noChangeArrowheads="1"/>
            </p:cNvSpPr>
            <p:nvPr/>
          </p:nvSpPr>
          <p:spPr bwMode="auto">
            <a:xfrm rot="10800000" flipV="1">
              <a:off x="2584174" y="15586672"/>
              <a:ext cx="19502365" cy="1323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just" eaLnBrk="0" hangingPunct="0"/>
              <a:r>
                <a:rPr lang="en-US" sz="4000" i="1" dirty="0" err="1" smtClean="0">
                  <a:solidFill>
                    <a:srgbClr val="000000"/>
                  </a:solidFill>
                  <a:latin typeface="Arial" charset="0"/>
                </a:rPr>
                <a:t>Randles</a:t>
              </a:r>
              <a:r>
                <a:rPr lang="en-US" sz="4000" dirty="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4000" dirty="0">
                  <a:solidFill>
                    <a:srgbClr val="000000"/>
                  </a:solidFill>
                  <a:latin typeface="Arial" charset="0"/>
                </a:rPr>
                <a:t>equivalent circuit for the developed biosensors. R</a:t>
              </a:r>
              <a:r>
                <a:rPr lang="en-US" sz="4000" baseline="-25000" dirty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4000" dirty="0">
                  <a:solidFill>
                    <a:srgbClr val="000000"/>
                  </a:solidFill>
                  <a:latin typeface="Arial" charset="0"/>
                </a:rPr>
                <a:t> – resistance of the electrolyte solution; CPE – constant phase element; R</a:t>
              </a:r>
              <a:r>
                <a:rPr lang="en-US" sz="4000" baseline="-25000" dirty="0">
                  <a:solidFill>
                    <a:srgbClr val="000000"/>
                  </a:solidFill>
                  <a:latin typeface="Arial" charset="0"/>
                </a:rPr>
                <a:t>CT</a:t>
              </a:r>
              <a:r>
                <a:rPr lang="en-US" sz="4000" dirty="0">
                  <a:solidFill>
                    <a:srgbClr val="000000"/>
                  </a:solidFill>
                  <a:latin typeface="Arial" charset="0"/>
                </a:rPr>
                <a:t> – charge transfer resistance.</a:t>
              </a:r>
            </a:p>
          </p:txBody>
        </p:sp>
        <p:pic>
          <p:nvPicPr>
            <p:cNvPr id="29" name="Picture 28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1448" y="10058770"/>
              <a:ext cx="11459510" cy="5167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5" name="Text Box 352"/>
          <p:cNvSpPr txBox="1">
            <a:spLocks noChangeArrowheads="1"/>
          </p:cNvSpPr>
          <p:nvPr/>
        </p:nvSpPr>
        <p:spPr bwMode="auto">
          <a:xfrm>
            <a:off x="1195929" y="890497"/>
            <a:ext cx="9258235" cy="8597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86370" tIns="79173" rIns="86370" bIns="79173" spcCol="720000"/>
          <a:lstStyle/>
          <a:p>
            <a:pPr algn="just" defTabSz="527780" eaLnBrk="0" hangingPunct="0">
              <a:lnSpc>
                <a:spcPct val="93000"/>
              </a:lnSpc>
              <a:spcAft>
                <a:spcPct val="25000"/>
              </a:spcAft>
              <a:buClr>
                <a:srgbClr val="FF6600"/>
              </a:buClr>
              <a:buSzPct val="129000"/>
              <a:tabLst>
                <a:tab pos="0" algn="l"/>
                <a:tab pos="527780" algn="l"/>
                <a:tab pos="1059649" algn="l"/>
                <a:tab pos="1587426" algn="l"/>
                <a:tab pos="2115206" algn="l"/>
                <a:tab pos="2642983" algn="l"/>
                <a:tab pos="3174853" algn="l"/>
                <a:tab pos="3702632" algn="l"/>
                <a:tab pos="4230409" algn="l"/>
                <a:tab pos="4758189" algn="l"/>
                <a:tab pos="5285966" algn="l"/>
                <a:tab pos="5817836" algn="l"/>
                <a:tab pos="5862841" algn="l"/>
                <a:tab pos="6276062" algn="l"/>
                <a:tab pos="6689285" algn="l"/>
                <a:tab pos="7110688" algn="l"/>
                <a:tab pos="7528001" algn="l"/>
                <a:tab pos="7945314" algn="l"/>
                <a:tab pos="8391268" algn="l"/>
                <a:tab pos="8784033" algn="l"/>
                <a:tab pos="9201346" algn="l"/>
                <a:tab pos="9622749" algn="l"/>
                <a:tab pos="10040062" algn="l"/>
                <a:tab pos="10457376" algn="l"/>
                <a:tab pos="10874689" algn="l"/>
                <a:tab pos="11296094" algn="l"/>
                <a:tab pos="11709315" algn="l"/>
                <a:tab pos="12126628" algn="l"/>
                <a:tab pos="12548034" algn="l"/>
                <a:tab pos="12965347" algn="l"/>
                <a:tab pos="13386750" algn="l"/>
                <a:tab pos="13804063" algn="l"/>
              </a:tabLst>
              <a:defRPr/>
            </a:pPr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      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Biosensor construction</a:t>
            </a:r>
          </a:p>
          <a:p>
            <a:pPr algn="just" defTabSz="527780">
              <a:buClr>
                <a:srgbClr val="FFFFFF"/>
              </a:buClr>
              <a:buSzPct val="91000"/>
              <a:tabLst>
                <a:tab pos="0" algn="l"/>
                <a:tab pos="527780" algn="l"/>
                <a:tab pos="1059649" algn="l"/>
                <a:tab pos="1587426" algn="l"/>
                <a:tab pos="2115206" algn="l"/>
                <a:tab pos="2642983" algn="l"/>
                <a:tab pos="3174853" algn="l"/>
                <a:tab pos="3702632" algn="l"/>
                <a:tab pos="4230409" algn="l"/>
                <a:tab pos="4758189" algn="l"/>
                <a:tab pos="5285966" algn="l"/>
                <a:tab pos="5817836" algn="l"/>
                <a:tab pos="5862841" algn="l"/>
                <a:tab pos="6276062" algn="l"/>
                <a:tab pos="6689285" algn="l"/>
                <a:tab pos="7110688" algn="l"/>
                <a:tab pos="7528001" algn="l"/>
                <a:tab pos="7945314" algn="l"/>
                <a:tab pos="8391268" algn="l"/>
                <a:tab pos="8784033" algn="l"/>
                <a:tab pos="9201346" algn="l"/>
                <a:tab pos="9622749" algn="l"/>
                <a:tab pos="10040062" algn="l"/>
                <a:tab pos="10457376" algn="l"/>
                <a:tab pos="10874689" algn="l"/>
                <a:tab pos="11296094" algn="l"/>
                <a:tab pos="11709315" algn="l"/>
                <a:tab pos="12126628" algn="l"/>
                <a:tab pos="12548034" algn="l"/>
                <a:tab pos="12965347" algn="l"/>
                <a:tab pos="13386750" algn="l"/>
                <a:tab pos="13804063" algn="l"/>
              </a:tabLst>
              <a:defRPr/>
            </a:pPr>
            <a:endParaRPr lang="en-US" sz="4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4" name="Grupo 33"/>
          <p:cNvGrpSpPr/>
          <p:nvPr/>
        </p:nvGrpSpPr>
        <p:grpSpPr>
          <a:xfrm>
            <a:off x="0" y="-39757"/>
            <a:ext cx="24478611" cy="17294378"/>
            <a:chOff x="0" y="-39757"/>
            <a:chExt cx="24478611" cy="17294378"/>
          </a:xfrm>
        </p:grpSpPr>
        <p:grpSp>
          <p:nvGrpSpPr>
            <p:cNvPr id="2" name="Grupo 96"/>
            <p:cNvGrpSpPr>
              <a:grpSpLocks/>
            </p:cNvGrpSpPr>
            <p:nvPr/>
          </p:nvGrpSpPr>
          <p:grpSpPr bwMode="auto">
            <a:xfrm>
              <a:off x="0" y="-39757"/>
              <a:ext cx="24478611" cy="17294378"/>
              <a:chOff x="0" y="-65088"/>
              <a:chExt cx="17484722" cy="24212699"/>
            </a:xfrm>
          </p:grpSpPr>
          <p:grpSp>
            <p:nvGrpSpPr>
              <p:cNvPr id="3" name="Group 231"/>
              <p:cNvGrpSpPr>
                <a:grpSpLocks/>
              </p:cNvGrpSpPr>
              <p:nvPr/>
            </p:nvGrpSpPr>
            <p:grpSpPr bwMode="auto">
              <a:xfrm>
                <a:off x="8975713" y="7529557"/>
                <a:ext cx="1687634" cy="4540343"/>
                <a:chOff x="2154" y="2136"/>
                <a:chExt cx="405" cy="1139"/>
              </a:xfrm>
            </p:grpSpPr>
            <p:sp>
              <p:nvSpPr>
                <p:cNvPr id="3161" name="Line 232"/>
                <p:cNvSpPr>
                  <a:spLocks noChangeAspect="1" noChangeShapeType="1"/>
                </p:cNvSpPr>
                <p:nvPr/>
              </p:nvSpPr>
              <p:spPr bwMode="auto">
                <a:xfrm>
                  <a:off x="2559" y="2136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2" name="Line 233"/>
                <p:cNvSpPr>
                  <a:spLocks noChangeAspect="1" noChangeShapeType="1"/>
                </p:cNvSpPr>
                <p:nvPr/>
              </p:nvSpPr>
              <p:spPr bwMode="auto">
                <a:xfrm>
                  <a:off x="2154" y="3177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3" name="Line 234"/>
                <p:cNvSpPr>
                  <a:spLocks noChangeAspect="1" noChangeShapeType="1"/>
                </p:cNvSpPr>
                <p:nvPr/>
              </p:nvSpPr>
              <p:spPr bwMode="auto">
                <a:xfrm>
                  <a:off x="2210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  <p:sp>
              <p:nvSpPr>
                <p:cNvPr id="3164" name="Line 235"/>
                <p:cNvSpPr>
                  <a:spLocks noChangeAspect="1" noChangeShapeType="1"/>
                </p:cNvSpPr>
                <p:nvPr/>
              </p:nvSpPr>
              <p:spPr bwMode="auto">
                <a:xfrm>
                  <a:off x="2268" y="3275"/>
                  <a:ext cx="0" cy="0"/>
                </a:xfrm>
                <a:prstGeom prst="line">
                  <a:avLst/>
                </a:prstGeom>
                <a:noFill/>
                <a:ln w="12700">
                  <a:solidFill>
                    <a:srgbClr val="339966"/>
                  </a:solidFill>
                  <a:round/>
                  <a:headEnd/>
                  <a:tailEnd/>
                </a:ln>
              </p:spPr>
              <p:txBody>
                <a:bodyPr lIns="0" tIns="0" rIns="0" bIns="0" anchor="ctr"/>
                <a:lstStyle/>
                <a:p>
                  <a:endParaRPr lang="pt-PT"/>
                </a:p>
              </p:txBody>
            </p:sp>
          </p:grpSp>
          <p:grpSp>
            <p:nvGrpSpPr>
              <p:cNvPr id="4" name="Group 329"/>
              <p:cNvGrpSpPr>
                <a:grpSpLocks/>
              </p:cNvGrpSpPr>
              <p:nvPr/>
            </p:nvGrpSpPr>
            <p:grpSpPr bwMode="auto">
              <a:xfrm>
                <a:off x="4962894" y="13086028"/>
                <a:ext cx="12171800" cy="4333891"/>
                <a:chOff x="1191" y="3221"/>
                <a:chExt cx="2921" cy="1073"/>
              </a:xfrm>
            </p:grpSpPr>
            <p:sp>
              <p:nvSpPr>
                <p:cNvPr id="3154" name="Text Box 3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104" y="3427"/>
                  <a:ext cx="204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5" name="Text Box 331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3903" y="4159"/>
                  <a:ext cx="209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  <p:sp>
              <p:nvSpPr>
                <p:cNvPr id="3156" name="Text Box 332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191" y="3221"/>
                  <a:ext cx="116" cy="13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1409" tIns="45704" rIns="91409" bIns="45704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pt-PT" sz="2100">
                    <a:solidFill>
                      <a:srgbClr val="FFCC66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3135" name="Rectangle 333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6" name="Rectangle 334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7" name="Rectangle 335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8" name="Rectangle 336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39" name="Rectangle 337"/>
              <p:cNvSpPr>
                <a:spLocks noChangeArrowheads="1"/>
              </p:cNvSpPr>
              <p:nvPr/>
            </p:nvSpPr>
            <p:spPr bwMode="auto">
              <a:xfrm>
                <a:off x="0" y="-65088"/>
                <a:ext cx="18449" cy="40584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12757" tIns="6379" rIns="12757" bIns="6379" anchor="ctr">
                <a:spAutoFit/>
              </a:bodyPr>
              <a:lstStyle/>
              <a:p>
                <a:endParaRPr lang="pt-PT"/>
              </a:p>
            </p:txBody>
          </p:sp>
          <p:sp>
            <p:nvSpPr>
              <p:cNvPr id="3140" name="Text Box 338"/>
              <p:cNvSpPr txBox="1">
                <a:spLocks noChangeArrowheads="1"/>
              </p:cNvSpPr>
              <p:nvPr/>
            </p:nvSpPr>
            <p:spPr bwMode="auto">
              <a:xfrm>
                <a:off x="10184142" y="14406794"/>
                <a:ext cx="1291769" cy="219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13322" tIns="6701" rIns="13322" bIns="6701">
                <a:spAutoFit/>
              </a:bodyPr>
              <a:lstStyle/>
              <a:p>
                <a:pPr algn="ctr" defTabSz="527050">
                  <a:lnSpc>
                    <a:spcPct val="93000"/>
                  </a:lnSpc>
                  <a:buClr>
                    <a:srgbClr val="FFCC00"/>
                  </a:buClr>
                  <a:buSzPct val="75000"/>
                  <a:tabLst>
                    <a:tab pos="0" algn="l"/>
                    <a:tab pos="527050" algn="l"/>
                    <a:tab pos="1058863" algn="l"/>
                    <a:tab pos="1585913" algn="l"/>
                    <a:tab pos="2114550" algn="l"/>
                    <a:tab pos="2641600" algn="l"/>
                    <a:tab pos="3173413" algn="l"/>
                    <a:tab pos="3702050" algn="l"/>
                    <a:tab pos="4229100" algn="l"/>
                    <a:tab pos="4757738" algn="l"/>
                    <a:tab pos="5289550" algn="l"/>
                    <a:tab pos="5816600" algn="l"/>
                  </a:tabLst>
                </a:pPr>
                <a:endParaRPr lang="pt-PT" sz="1000" b="1">
                  <a:solidFill>
                    <a:srgbClr val="FFCC00"/>
                  </a:solidFill>
                  <a:latin typeface="Arial" charset="0"/>
                </a:endParaRPr>
              </a:p>
            </p:txBody>
          </p:sp>
          <p:sp>
            <p:nvSpPr>
              <p:cNvPr id="3146" name="AutoShape 351"/>
              <p:cNvSpPr>
                <a:spLocks noChangeArrowheads="1"/>
              </p:cNvSpPr>
              <p:nvPr/>
            </p:nvSpPr>
            <p:spPr bwMode="auto">
              <a:xfrm>
                <a:off x="479205" y="745420"/>
                <a:ext cx="17005517" cy="23402191"/>
              </a:xfrm>
              <a:prstGeom prst="flowChartAlternateProcess">
                <a:avLst/>
              </a:prstGeom>
              <a:solidFill>
                <a:srgbClr val="FFFFFF"/>
              </a:solidFill>
              <a:ln w="19050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 wrap="none" lIns="12757" tIns="6379" rIns="12757" bIns="6379" anchor="ctr"/>
              <a:lstStyle/>
              <a:p>
                <a:endParaRPr lang="pt-PT"/>
              </a:p>
            </p:txBody>
          </p:sp>
        </p:grpSp>
        <p:grpSp>
          <p:nvGrpSpPr>
            <p:cNvPr id="32" name="Grupo 31"/>
            <p:cNvGrpSpPr/>
            <p:nvPr/>
          </p:nvGrpSpPr>
          <p:grpSpPr>
            <a:xfrm>
              <a:off x="1152936" y="890497"/>
              <a:ext cx="22873712" cy="13597701"/>
              <a:chOff x="1152936" y="890497"/>
              <a:chExt cx="22873712" cy="13597701"/>
            </a:xfrm>
          </p:grpSpPr>
          <p:sp>
            <p:nvSpPr>
              <p:cNvPr id="35" name="Text Box 352"/>
              <p:cNvSpPr txBox="1">
                <a:spLocks noChangeArrowheads="1"/>
              </p:cNvSpPr>
              <p:nvPr/>
            </p:nvSpPr>
            <p:spPr bwMode="auto">
              <a:xfrm>
                <a:off x="1195929" y="890497"/>
                <a:ext cx="9258235" cy="8597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lIns="86370" tIns="79173" rIns="86370" bIns="79173" spcCol="720000"/>
              <a:lstStyle/>
              <a:p>
                <a:pPr algn="just" defTabSz="527780" eaLnBrk="0" hangingPunct="0">
                  <a:lnSpc>
                    <a:spcPct val="93000"/>
                  </a:lnSpc>
                  <a:spcAft>
                    <a:spcPct val="25000"/>
                  </a:spcAft>
                  <a:buClr>
                    <a:srgbClr val="FF6600"/>
                  </a:buClr>
                  <a:buSzPct val="129000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r>
                  <a:rPr lang="en-US" sz="5400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entury Gothic" pitchFamily="34" charset="0"/>
                  </a:rPr>
                  <a:t>       </a:t>
                </a:r>
                <a:r>
                  <a:rPr lang="en-US" sz="5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entury Gothic" pitchFamily="34" charset="0"/>
                  </a:rPr>
                  <a:t>Results – selectivity</a:t>
                </a:r>
              </a:p>
              <a:p>
                <a:pPr algn="just" defTabSz="527780">
                  <a:buClr>
                    <a:srgbClr val="FFFFFF"/>
                  </a:buClr>
                  <a:buSzPct val="91000"/>
                  <a:tabLst>
                    <a:tab pos="0" algn="l"/>
                    <a:tab pos="527780" algn="l"/>
                    <a:tab pos="1059649" algn="l"/>
                    <a:tab pos="1587426" algn="l"/>
                    <a:tab pos="2115206" algn="l"/>
                    <a:tab pos="2642983" algn="l"/>
                    <a:tab pos="3174853" algn="l"/>
                    <a:tab pos="3702632" algn="l"/>
                    <a:tab pos="4230409" algn="l"/>
                    <a:tab pos="4758189" algn="l"/>
                    <a:tab pos="5285966" algn="l"/>
                    <a:tab pos="5817836" algn="l"/>
                    <a:tab pos="5862841" algn="l"/>
                    <a:tab pos="6276062" algn="l"/>
                    <a:tab pos="6689285" algn="l"/>
                    <a:tab pos="7110688" algn="l"/>
                    <a:tab pos="7528001" algn="l"/>
                    <a:tab pos="7945314" algn="l"/>
                    <a:tab pos="8391268" algn="l"/>
                    <a:tab pos="8784033" algn="l"/>
                    <a:tab pos="9201346" algn="l"/>
                    <a:tab pos="9622749" algn="l"/>
                    <a:tab pos="10040062" algn="l"/>
                    <a:tab pos="10457376" algn="l"/>
                    <a:tab pos="10874689" algn="l"/>
                    <a:tab pos="11296094" algn="l"/>
                    <a:tab pos="11709315" algn="l"/>
                    <a:tab pos="12126628" algn="l"/>
                    <a:tab pos="12548034" algn="l"/>
                    <a:tab pos="12965347" algn="l"/>
                    <a:tab pos="13386750" algn="l"/>
                    <a:tab pos="13804063" algn="l"/>
                  </a:tabLst>
                  <a:defRPr/>
                </a:pPr>
                <a:endParaRPr lang="en-US" sz="4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Group 294"/>
              <p:cNvGrpSpPr>
                <a:grpSpLocks/>
              </p:cNvGrpSpPr>
              <p:nvPr/>
            </p:nvGrpSpPr>
            <p:grpSpPr bwMode="auto">
              <a:xfrm>
                <a:off x="9700683" y="3118746"/>
                <a:ext cx="5804452" cy="976181"/>
                <a:chOff x="9366092" y="19506011"/>
                <a:chExt cx="2638424" cy="2296585"/>
              </a:xfrm>
            </p:grpSpPr>
            <p:sp>
              <p:nvSpPr>
                <p:cNvPr id="27" name="Rounded Rectangle 211"/>
                <p:cNvSpPr/>
                <p:nvPr/>
              </p:nvSpPr>
              <p:spPr>
                <a:xfrm>
                  <a:off x="9366092" y="19513984"/>
                  <a:ext cx="2638424" cy="2288612"/>
                </a:xfrm>
                <a:prstGeom prst="roundRect">
                  <a:avLst/>
                </a:prstGeom>
                <a:no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4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9499877" y="19506011"/>
                  <a:ext cx="2351994" cy="20159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9594" tIns="19594" rIns="19594" bIns="19594">
                  <a:spAutoFit/>
                </a:bodyPr>
                <a:lstStyle/>
                <a:p>
                  <a:pPr marL="228600" indent="-228600" algn="ctr" defTabSz="995363">
                    <a:lnSpc>
                      <a:spcPct val="150000"/>
                    </a:lnSpc>
                  </a:pPr>
                  <a:r>
                    <a:rPr lang="en-US" sz="4000" b="1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SNA biosensor</a:t>
                  </a:r>
                </a:p>
              </p:txBody>
            </p:sp>
          </p:grpSp>
          <p:pic>
            <p:nvPicPr>
              <p:cNvPr id="30" name="Picture 8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152936" y="5486411"/>
                <a:ext cx="22873712" cy="72067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1" name="Rectangle 287"/>
              <p:cNvSpPr>
                <a:spLocks noChangeArrowheads="1"/>
              </p:cNvSpPr>
              <p:nvPr/>
            </p:nvSpPr>
            <p:spPr bwMode="auto">
              <a:xfrm rot="10800000" flipV="1">
                <a:off x="1709530" y="13164759"/>
                <a:ext cx="21905844" cy="1323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algn="just" eaLnBrk="0" hangingPunct="0"/>
                <a:r>
                  <a:rPr lang="en-US" sz="4000" dirty="0" err="1" smtClean="0">
                    <a:solidFill>
                      <a:srgbClr val="000000"/>
                    </a:solidFill>
                    <a:latin typeface="Arial" charset="0"/>
                  </a:rPr>
                  <a:t>Nyquist</a:t>
                </a:r>
                <a:r>
                  <a:rPr lang="en-US" sz="4000" dirty="0" smtClean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en-US" sz="4000" dirty="0">
                    <a:solidFill>
                      <a:srgbClr val="000000"/>
                    </a:solidFill>
                    <a:latin typeface="Arial" charset="0"/>
                  </a:rPr>
                  <a:t>plots obtained before and after incubating the blank biosensor (with no lectin) with BSM solutions (a) 0.01 µg ml</a:t>
                </a:r>
                <a:r>
                  <a:rPr lang="en-US" sz="4000" baseline="30000" dirty="0">
                    <a:solidFill>
                      <a:srgbClr val="000000"/>
                    </a:solidFill>
                    <a:latin typeface="Arial" charset="0"/>
                  </a:rPr>
                  <a:t>-1</a:t>
                </a:r>
                <a:r>
                  <a:rPr lang="en-US" sz="4000" dirty="0">
                    <a:solidFill>
                      <a:srgbClr val="000000"/>
                    </a:solidFill>
                    <a:latin typeface="Arial" charset="0"/>
                  </a:rPr>
                  <a:t> and (b) 1.0 µg ml</a:t>
                </a:r>
                <a:r>
                  <a:rPr lang="en-US" sz="4000" baseline="30000" dirty="0">
                    <a:solidFill>
                      <a:srgbClr val="000000"/>
                    </a:solidFill>
                    <a:latin typeface="Arial" charset="0"/>
                  </a:rPr>
                  <a:t>-1</a:t>
                </a:r>
                <a:r>
                  <a:rPr lang="en-US" sz="4000" dirty="0">
                    <a:solidFill>
                      <a:srgbClr val="000000"/>
                    </a:solidFill>
                    <a:latin typeface="Arial" charset="0"/>
                  </a:rPr>
                  <a:t>, for 5 min at room temperature.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38" name="Grupo 37"/>
          <p:cNvGrpSpPr/>
          <p:nvPr/>
        </p:nvGrpSpPr>
        <p:grpSpPr>
          <a:xfrm>
            <a:off x="0" y="-39757"/>
            <a:ext cx="24478611" cy="17294378"/>
            <a:chOff x="0" y="-39757"/>
            <a:chExt cx="24478611" cy="17294378"/>
          </a:xfrm>
        </p:grpSpPr>
        <p:grpSp>
          <p:nvGrpSpPr>
            <p:cNvPr id="2" name="Grupo 33"/>
            <p:cNvGrpSpPr/>
            <p:nvPr/>
          </p:nvGrpSpPr>
          <p:grpSpPr>
            <a:xfrm>
              <a:off x="0" y="-39757"/>
              <a:ext cx="24478611" cy="17294378"/>
              <a:chOff x="0" y="-39757"/>
              <a:chExt cx="24478611" cy="17294378"/>
            </a:xfrm>
          </p:grpSpPr>
          <p:grpSp>
            <p:nvGrpSpPr>
              <p:cNvPr id="3" name="Grupo 96"/>
              <p:cNvGrpSpPr>
                <a:grpSpLocks/>
              </p:cNvGrpSpPr>
              <p:nvPr/>
            </p:nvGrpSpPr>
            <p:grpSpPr bwMode="auto">
              <a:xfrm>
                <a:off x="0" y="-39757"/>
                <a:ext cx="24478611" cy="17294378"/>
                <a:chOff x="0" y="-65088"/>
                <a:chExt cx="17484722" cy="24212699"/>
              </a:xfrm>
            </p:grpSpPr>
            <p:grpSp>
              <p:nvGrpSpPr>
                <p:cNvPr id="4" name="Group 231"/>
                <p:cNvGrpSpPr>
                  <a:grpSpLocks/>
                </p:cNvGrpSpPr>
                <p:nvPr/>
              </p:nvGrpSpPr>
              <p:grpSpPr bwMode="auto">
                <a:xfrm>
                  <a:off x="8975713" y="7529557"/>
                  <a:ext cx="1687634" cy="4540343"/>
                  <a:chOff x="2154" y="2136"/>
                  <a:chExt cx="405" cy="1139"/>
                </a:xfrm>
              </p:grpSpPr>
              <p:sp>
                <p:nvSpPr>
                  <p:cNvPr id="3161" name="Line 2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59" y="2136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2" name="Line 2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54" y="3177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3" name="Line 2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10" y="3275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4" name="Line 2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68" y="3275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</p:grpSp>
            <p:grpSp>
              <p:nvGrpSpPr>
                <p:cNvPr id="5" name="Group 329"/>
                <p:cNvGrpSpPr>
                  <a:grpSpLocks/>
                </p:cNvGrpSpPr>
                <p:nvPr/>
              </p:nvGrpSpPr>
              <p:grpSpPr bwMode="auto">
                <a:xfrm>
                  <a:off x="4962894" y="13086028"/>
                  <a:ext cx="12171800" cy="4333891"/>
                  <a:chOff x="1191" y="3221"/>
                  <a:chExt cx="2921" cy="1073"/>
                </a:xfrm>
              </p:grpSpPr>
              <p:sp>
                <p:nvSpPr>
                  <p:cNvPr id="3154" name="Text Box 33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104" y="3427"/>
                    <a:ext cx="204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55" name="Text Box 3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03" y="4159"/>
                    <a:ext cx="209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56" name="Text Box 3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91" y="3221"/>
                    <a:ext cx="116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135" name="Rectangle 333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6" name="Rectangle 334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7" name="Rectangle 335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8" name="Rectangle 336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9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40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10184142" y="14406794"/>
                  <a:ext cx="1291769" cy="219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3322" tIns="6701" rIns="13322" bIns="6701">
                  <a:spAutoFit/>
                </a:bodyPr>
                <a:lstStyle/>
                <a:p>
                  <a:pPr algn="ctr" defTabSz="527050">
                    <a:lnSpc>
                      <a:spcPct val="93000"/>
                    </a:lnSpc>
                    <a:buClr>
                      <a:srgbClr val="FFCC00"/>
                    </a:buClr>
                    <a:buSzPct val="75000"/>
                    <a:tabLst>
                      <a:tab pos="0" algn="l"/>
                      <a:tab pos="527050" algn="l"/>
                      <a:tab pos="1058863" algn="l"/>
                      <a:tab pos="1585913" algn="l"/>
                      <a:tab pos="2114550" algn="l"/>
                      <a:tab pos="2641600" algn="l"/>
                      <a:tab pos="3173413" algn="l"/>
                      <a:tab pos="3702050" algn="l"/>
                      <a:tab pos="4229100" algn="l"/>
                      <a:tab pos="4757738" algn="l"/>
                      <a:tab pos="5289550" algn="l"/>
                      <a:tab pos="5816600" algn="l"/>
                    </a:tabLst>
                  </a:pPr>
                  <a:endParaRPr lang="pt-PT" sz="1000" b="1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  <p:sp>
              <p:nvSpPr>
                <p:cNvPr id="3146" name="AutoShape 351"/>
                <p:cNvSpPr>
                  <a:spLocks noChangeArrowheads="1"/>
                </p:cNvSpPr>
                <p:nvPr/>
              </p:nvSpPr>
              <p:spPr bwMode="auto">
                <a:xfrm>
                  <a:off x="479205" y="745420"/>
                  <a:ext cx="17005517" cy="23402191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 wrap="none" lIns="12757" tIns="6379" rIns="12757" bIns="6379" anchor="ctr"/>
                <a:lstStyle/>
                <a:p>
                  <a:endParaRPr lang="pt-PT"/>
                </a:p>
              </p:txBody>
            </p:sp>
          </p:grpSp>
          <p:grpSp>
            <p:nvGrpSpPr>
              <p:cNvPr id="6" name="Grupo 31"/>
              <p:cNvGrpSpPr/>
              <p:nvPr/>
            </p:nvGrpSpPr>
            <p:grpSpPr>
              <a:xfrm>
                <a:off x="1195929" y="890497"/>
                <a:ext cx="22419445" cy="13597701"/>
                <a:chOff x="1195929" y="890497"/>
                <a:chExt cx="22419445" cy="13597701"/>
              </a:xfrm>
            </p:grpSpPr>
            <p:sp>
              <p:nvSpPr>
                <p:cNvPr id="35" name="Text Box 352"/>
                <p:cNvSpPr txBox="1">
                  <a:spLocks noChangeArrowheads="1"/>
                </p:cNvSpPr>
                <p:nvPr/>
              </p:nvSpPr>
              <p:spPr bwMode="auto">
                <a:xfrm>
                  <a:off x="1195929" y="890497"/>
                  <a:ext cx="9258235" cy="85971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86370" tIns="79173" rIns="86370" bIns="79173" spcCol="720000"/>
                <a:lstStyle/>
                <a:p>
                  <a:pPr algn="just" defTabSz="527780" eaLnBrk="0" hangingPunct="0">
                    <a:lnSpc>
                      <a:spcPct val="93000"/>
                    </a:lnSpc>
                    <a:spcAft>
                      <a:spcPct val="25000"/>
                    </a:spcAft>
                    <a:buClr>
                      <a:srgbClr val="FF6600"/>
                    </a:buClr>
                    <a:buSzPct val="129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r>
                    <a:rPr lang="en-US" sz="5400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       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Results – selectivity</a:t>
                  </a:r>
                </a:p>
                <a:p>
                  <a:pPr algn="just" defTabSz="527780">
                    <a:buClr>
                      <a:srgbClr val="FFFFFF"/>
                    </a:buClr>
                    <a:buSzPct val="9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40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7" name="Group 294"/>
                <p:cNvGrpSpPr>
                  <a:grpSpLocks/>
                </p:cNvGrpSpPr>
                <p:nvPr/>
              </p:nvGrpSpPr>
              <p:grpSpPr bwMode="auto">
                <a:xfrm>
                  <a:off x="3578105" y="3118746"/>
                  <a:ext cx="5804452" cy="976181"/>
                  <a:chOff x="6583081" y="19506011"/>
                  <a:chExt cx="2638424" cy="2296585"/>
                </a:xfrm>
              </p:grpSpPr>
              <p:sp>
                <p:nvSpPr>
                  <p:cNvPr id="27" name="Rounded Rectangle 211"/>
                  <p:cNvSpPr/>
                  <p:nvPr/>
                </p:nvSpPr>
                <p:spPr>
                  <a:xfrm>
                    <a:off x="6583081" y="19513984"/>
                    <a:ext cx="2638424" cy="2288612"/>
                  </a:xfrm>
                  <a:prstGeom prst="round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4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16866" y="19506011"/>
                    <a:ext cx="2351994" cy="22653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9594" tIns="19594" rIns="19594" bIns="19594">
                    <a:spAutoFit/>
                  </a:bodyPr>
                  <a:lstStyle/>
                  <a:p>
                    <a:pPr marL="228600" indent="-228600" algn="ctr" defTabSz="995363">
                      <a:lnSpc>
                        <a:spcPct val="150000"/>
                      </a:lnSpc>
                    </a:pPr>
                    <a:r>
                      <a:rPr lang="en-US" sz="4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VVA </a:t>
                    </a:r>
                    <a:r>
                      <a:rPr lang="en-US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biosensor</a:t>
                    </a:r>
                  </a:p>
                </p:txBody>
              </p:sp>
            </p:grpSp>
            <p:sp>
              <p:nvSpPr>
                <p:cNvPr id="31" name="Rectangle 287"/>
                <p:cNvSpPr>
                  <a:spLocks noChangeArrowheads="1"/>
                </p:cNvSpPr>
                <p:nvPr/>
              </p:nvSpPr>
              <p:spPr bwMode="auto">
                <a:xfrm rot="10800000" flipV="1">
                  <a:off x="1510748" y="13164759"/>
                  <a:ext cx="22104626" cy="13234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anchor="ctr">
                  <a:spAutoFit/>
                </a:bodyPr>
                <a:lstStyle/>
                <a:p>
                  <a:pPr algn="just" eaLnBrk="0" hangingPunct="0"/>
                  <a:r>
                    <a:rPr lang="en-US" sz="4000" dirty="0" smtClean="0">
                      <a:solidFill>
                        <a:srgbClr val="000000"/>
                      </a:solidFill>
                      <a:latin typeface="Arial" charset="0"/>
                    </a:rPr>
                    <a:t>Response for several glycoprotein solutions, incubated for 10 min. Error bars indicate standard deviations of duplicate measurements with two independent biosensors for each solution.  </a:t>
                  </a:r>
                  <a:endParaRPr lang="en-US" sz="400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</p:grpSp>
        <p:pic>
          <p:nvPicPr>
            <p:cNvPr id="29" name="Picture 87"/>
            <p:cNvPicPr>
              <a:picLocks noChangeAspect="1" noChangeArrowheads="1"/>
            </p:cNvPicPr>
            <p:nvPr/>
          </p:nvPicPr>
          <p:blipFill>
            <a:blip r:embed="rId2" cstate="print"/>
            <a:srcRect l="4374" r="4226"/>
            <a:stretch>
              <a:fillRect/>
            </a:stretch>
          </p:blipFill>
          <p:spPr bwMode="auto">
            <a:xfrm>
              <a:off x="781114" y="4566122"/>
              <a:ext cx="12338544" cy="8036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8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63064" y="4293710"/>
              <a:ext cx="11767931" cy="8193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 Box 50"/>
            <p:cNvSpPr txBox="1">
              <a:spLocks noChangeArrowheads="1"/>
            </p:cNvSpPr>
            <p:nvPr/>
          </p:nvSpPr>
          <p:spPr bwMode="auto">
            <a:xfrm>
              <a:off x="15713385" y="3112118"/>
              <a:ext cx="5174315" cy="96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9594" tIns="19594" rIns="19594" bIns="19594">
              <a:spAutoFit/>
            </a:bodyPr>
            <a:lstStyle/>
            <a:p>
              <a:pPr marL="228600" indent="-228600" algn="ctr" defTabSz="995363">
                <a:lnSpc>
                  <a:spcPct val="150000"/>
                </a:lnSpc>
              </a:pPr>
              <a:r>
                <a:rPr lang="en-US" sz="4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PNA </a:t>
              </a:r>
              <a:r>
                <a:rPr lang="en-US" sz="4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biosensor</a:t>
              </a:r>
            </a:p>
          </p:txBody>
        </p:sp>
        <p:sp>
          <p:nvSpPr>
            <p:cNvPr id="37" name="Rounded Rectangle 211"/>
            <p:cNvSpPr/>
            <p:nvPr/>
          </p:nvSpPr>
          <p:spPr bwMode="auto">
            <a:xfrm>
              <a:off x="15379305" y="3155264"/>
              <a:ext cx="5804452" cy="972792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0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Marcador de Posição do Número do Diapositivo 2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B0A8FD-BC52-40DB-B5D6-5082566810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39" name="Grupo 38"/>
          <p:cNvGrpSpPr/>
          <p:nvPr/>
        </p:nvGrpSpPr>
        <p:grpSpPr>
          <a:xfrm>
            <a:off x="0" y="-39757"/>
            <a:ext cx="24478611" cy="17294378"/>
            <a:chOff x="0" y="-39757"/>
            <a:chExt cx="24478611" cy="17294378"/>
          </a:xfrm>
        </p:grpSpPr>
        <p:grpSp>
          <p:nvGrpSpPr>
            <p:cNvPr id="38" name="Grupo 37"/>
            <p:cNvGrpSpPr/>
            <p:nvPr/>
          </p:nvGrpSpPr>
          <p:grpSpPr>
            <a:xfrm>
              <a:off x="0" y="-39757"/>
              <a:ext cx="24478611" cy="17294378"/>
              <a:chOff x="0" y="-39757"/>
              <a:chExt cx="24478611" cy="17294378"/>
            </a:xfrm>
          </p:grpSpPr>
          <p:grpSp>
            <p:nvGrpSpPr>
              <p:cNvPr id="4" name="Grupo 96"/>
              <p:cNvGrpSpPr>
                <a:grpSpLocks/>
              </p:cNvGrpSpPr>
              <p:nvPr/>
            </p:nvGrpSpPr>
            <p:grpSpPr bwMode="auto">
              <a:xfrm>
                <a:off x="0" y="-39757"/>
                <a:ext cx="24478611" cy="17294378"/>
                <a:chOff x="0" y="-65088"/>
                <a:chExt cx="17484722" cy="24212699"/>
              </a:xfrm>
            </p:grpSpPr>
            <p:grpSp>
              <p:nvGrpSpPr>
                <p:cNvPr id="5" name="Group 231"/>
                <p:cNvGrpSpPr>
                  <a:grpSpLocks/>
                </p:cNvGrpSpPr>
                <p:nvPr/>
              </p:nvGrpSpPr>
              <p:grpSpPr bwMode="auto">
                <a:xfrm>
                  <a:off x="8975713" y="7529557"/>
                  <a:ext cx="1687634" cy="4540343"/>
                  <a:chOff x="2154" y="2136"/>
                  <a:chExt cx="405" cy="1139"/>
                </a:xfrm>
              </p:grpSpPr>
              <p:sp>
                <p:nvSpPr>
                  <p:cNvPr id="3161" name="Line 23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59" y="2136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2" name="Line 23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54" y="3177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3" name="Line 2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10" y="3275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  <p:sp>
                <p:nvSpPr>
                  <p:cNvPr id="3164" name="Line 2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68" y="3275"/>
                    <a:ext cx="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339966"/>
                    </a:solidFill>
                    <a:round/>
                    <a:headEnd/>
                    <a:tailEnd/>
                  </a:ln>
                </p:spPr>
                <p:txBody>
                  <a:bodyPr lIns="0" tIns="0" rIns="0" bIns="0" anchor="ctr"/>
                  <a:lstStyle/>
                  <a:p>
                    <a:endParaRPr lang="pt-PT"/>
                  </a:p>
                </p:txBody>
              </p:sp>
            </p:grpSp>
            <p:grpSp>
              <p:nvGrpSpPr>
                <p:cNvPr id="6" name="Group 329"/>
                <p:cNvGrpSpPr>
                  <a:grpSpLocks/>
                </p:cNvGrpSpPr>
                <p:nvPr/>
              </p:nvGrpSpPr>
              <p:grpSpPr bwMode="auto">
                <a:xfrm>
                  <a:off x="4962894" y="13086028"/>
                  <a:ext cx="12171800" cy="4333891"/>
                  <a:chOff x="1191" y="3221"/>
                  <a:chExt cx="2921" cy="1073"/>
                </a:xfrm>
              </p:grpSpPr>
              <p:sp>
                <p:nvSpPr>
                  <p:cNvPr id="3154" name="Text Box 33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104" y="3427"/>
                    <a:ext cx="204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55" name="Text Box 3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903" y="4159"/>
                    <a:ext cx="209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3156" name="Text Box 332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91" y="3221"/>
                    <a:ext cx="116" cy="13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91409" tIns="45704" rIns="91409" bIns="45704"/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endParaRPr lang="pt-PT" sz="2100">
                      <a:solidFill>
                        <a:srgbClr val="FFCC66"/>
                      </a:solidFill>
                      <a:latin typeface="Arial" charset="0"/>
                    </a:endParaRPr>
                  </a:p>
                </p:txBody>
              </p:sp>
            </p:grpSp>
            <p:sp>
              <p:nvSpPr>
                <p:cNvPr id="3135" name="Rectangle 333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6" name="Rectangle 334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7" name="Rectangle 335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8" name="Rectangle 336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39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-65088"/>
                  <a:ext cx="18449" cy="40584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lIns="12757" tIns="6379" rIns="12757" bIns="6379" anchor="ctr">
                  <a:spAutoFit/>
                </a:bodyPr>
                <a:lstStyle/>
                <a:p>
                  <a:endParaRPr lang="pt-PT"/>
                </a:p>
              </p:txBody>
            </p:sp>
            <p:sp>
              <p:nvSpPr>
                <p:cNvPr id="3140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10184142" y="14406794"/>
                  <a:ext cx="1291769" cy="2193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13322" tIns="6701" rIns="13322" bIns="6701">
                  <a:spAutoFit/>
                </a:bodyPr>
                <a:lstStyle/>
                <a:p>
                  <a:pPr algn="ctr" defTabSz="527050">
                    <a:lnSpc>
                      <a:spcPct val="93000"/>
                    </a:lnSpc>
                    <a:buClr>
                      <a:srgbClr val="FFCC00"/>
                    </a:buClr>
                    <a:buSzPct val="75000"/>
                    <a:tabLst>
                      <a:tab pos="0" algn="l"/>
                      <a:tab pos="527050" algn="l"/>
                      <a:tab pos="1058863" algn="l"/>
                      <a:tab pos="1585913" algn="l"/>
                      <a:tab pos="2114550" algn="l"/>
                      <a:tab pos="2641600" algn="l"/>
                      <a:tab pos="3173413" algn="l"/>
                      <a:tab pos="3702050" algn="l"/>
                      <a:tab pos="4229100" algn="l"/>
                      <a:tab pos="4757738" algn="l"/>
                      <a:tab pos="5289550" algn="l"/>
                      <a:tab pos="5816600" algn="l"/>
                    </a:tabLst>
                  </a:pPr>
                  <a:endParaRPr lang="pt-PT" sz="1000" b="1">
                    <a:solidFill>
                      <a:srgbClr val="FFCC00"/>
                    </a:solidFill>
                    <a:latin typeface="Arial" charset="0"/>
                  </a:endParaRPr>
                </a:p>
              </p:txBody>
            </p:sp>
            <p:sp>
              <p:nvSpPr>
                <p:cNvPr id="3146" name="AutoShape 351"/>
                <p:cNvSpPr>
                  <a:spLocks noChangeArrowheads="1"/>
                </p:cNvSpPr>
                <p:nvPr/>
              </p:nvSpPr>
              <p:spPr bwMode="auto">
                <a:xfrm>
                  <a:off x="479205" y="745420"/>
                  <a:ext cx="17005517" cy="23402191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19050" algn="ctr">
                  <a:solidFill>
                    <a:srgbClr val="000080"/>
                  </a:solidFill>
                  <a:miter lim="800000"/>
                  <a:headEnd/>
                  <a:tailEnd/>
                </a:ln>
              </p:spPr>
              <p:txBody>
                <a:bodyPr wrap="none" lIns="12757" tIns="6379" rIns="12757" bIns="6379" anchor="ctr"/>
                <a:lstStyle/>
                <a:p>
                  <a:endParaRPr lang="pt-PT"/>
                </a:p>
              </p:txBody>
            </p:sp>
          </p:grpSp>
          <p:grpSp>
            <p:nvGrpSpPr>
              <p:cNvPr id="7" name="Grupo 31"/>
              <p:cNvGrpSpPr/>
              <p:nvPr/>
            </p:nvGrpSpPr>
            <p:grpSpPr>
              <a:xfrm>
                <a:off x="1195930" y="890497"/>
                <a:ext cx="10174436" cy="3204428"/>
                <a:chOff x="1195930" y="890497"/>
                <a:chExt cx="10174436" cy="3204428"/>
              </a:xfrm>
            </p:grpSpPr>
            <p:sp>
              <p:nvSpPr>
                <p:cNvPr id="35" name="Text Box 352"/>
                <p:cNvSpPr txBox="1">
                  <a:spLocks noChangeArrowheads="1"/>
                </p:cNvSpPr>
                <p:nvPr/>
              </p:nvSpPr>
              <p:spPr bwMode="auto">
                <a:xfrm>
                  <a:off x="1195930" y="890497"/>
                  <a:ext cx="10174436" cy="93830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lIns="86370" tIns="79173" rIns="86370" bIns="79173" spcCol="720000"/>
                <a:lstStyle/>
                <a:p>
                  <a:pPr algn="just" defTabSz="527780" eaLnBrk="0" hangingPunct="0">
                    <a:lnSpc>
                      <a:spcPct val="93000"/>
                    </a:lnSpc>
                    <a:spcAft>
                      <a:spcPct val="25000"/>
                    </a:spcAft>
                    <a:buClr>
                      <a:srgbClr val="FF6600"/>
                    </a:buClr>
                    <a:buSzPct val="129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r>
                    <a:rPr lang="en-US" sz="5400" dirty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       </a:t>
                  </a:r>
                  <a:r>
                    <a:rPr lang="en-US" sz="54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entury Gothic" pitchFamily="34" charset="0"/>
                    </a:rPr>
                    <a:t>Results – sample analysis</a:t>
                  </a:r>
                </a:p>
                <a:p>
                  <a:pPr algn="just" defTabSz="527780">
                    <a:buClr>
                      <a:srgbClr val="FFFFFF"/>
                    </a:buClr>
                    <a:buSzPct val="91000"/>
                    <a:tabLst>
                      <a:tab pos="0" algn="l"/>
                      <a:tab pos="527780" algn="l"/>
                      <a:tab pos="1059649" algn="l"/>
                      <a:tab pos="1587426" algn="l"/>
                      <a:tab pos="2115206" algn="l"/>
                      <a:tab pos="2642983" algn="l"/>
                      <a:tab pos="3174853" algn="l"/>
                      <a:tab pos="3702632" algn="l"/>
                      <a:tab pos="4230409" algn="l"/>
                      <a:tab pos="4758189" algn="l"/>
                      <a:tab pos="5285966" algn="l"/>
                      <a:tab pos="5817836" algn="l"/>
                      <a:tab pos="5862841" algn="l"/>
                      <a:tab pos="6276062" algn="l"/>
                      <a:tab pos="6689285" algn="l"/>
                      <a:tab pos="7110688" algn="l"/>
                      <a:tab pos="7528001" algn="l"/>
                      <a:tab pos="7945314" algn="l"/>
                      <a:tab pos="8391268" algn="l"/>
                      <a:tab pos="8784033" algn="l"/>
                      <a:tab pos="9201346" algn="l"/>
                      <a:tab pos="9622749" algn="l"/>
                      <a:tab pos="10040062" algn="l"/>
                      <a:tab pos="10457376" algn="l"/>
                      <a:tab pos="10874689" algn="l"/>
                      <a:tab pos="11296094" algn="l"/>
                      <a:tab pos="11709315" algn="l"/>
                      <a:tab pos="12126628" algn="l"/>
                      <a:tab pos="12548034" algn="l"/>
                      <a:tab pos="12965347" algn="l"/>
                      <a:tab pos="13386750" algn="l"/>
                      <a:tab pos="13804063" algn="l"/>
                    </a:tabLst>
                    <a:defRPr/>
                  </a:pPr>
                  <a:endParaRPr lang="en-US" sz="4000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8" name="Group 294"/>
                <p:cNvGrpSpPr>
                  <a:grpSpLocks/>
                </p:cNvGrpSpPr>
                <p:nvPr/>
              </p:nvGrpSpPr>
              <p:grpSpPr bwMode="auto">
                <a:xfrm>
                  <a:off x="1669792" y="3118745"/>
                  <a:ext cx="5804452" cy="976180"/>
                  <a:chOff x="5715654" y="19506013"/>
                  <a:chExt cx="2638424" cy="2296583"/>
                </a:xfrm>
              </p:grpSpPr>
              <p:sp>
                <p:nvSpPr>
                  <p:cNvPr id="27" name="Rounded Rectangle 211"/>
                  <p:cNvSpPr/>
                  <p:nvPr/>
                </p:nvSpPr>
                <p:spPr>
                  <a:xfrm>
                    <a:off x="5715654" y="19513984"/>
                    <a:ext cx="2638424" cy="2288612"/>
                  </a:xfrm>
                  <a:prstGeom prst="roundRect">
                    <a:avLst/>
                  </a:prstGeom>
                  <a:no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40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8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49439" y="19506013"/>
                    <a:ext cx="2351994" cy="22653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9594" tIns="19594" rIns="19594" bIns="19594">
                    <a:spAutoFit/>
                  </a:bodyPr>
                  <a:lstStyle/>
                  <a:p>
                    <a:pPr marL="228600" indent="-228600" algn="ctr" defTabSz="995363">
                      <a:lnSpc>
                        <a:spcPct val="150000"/>
                      </a:lnSpc>
                    </a:pPr>
                    <a:r>
                      <a:rPr lang="en-US" sz="40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SNA </a:t>
                    </a:r>
                    <a:r>
                      <a:rPr lang="en-US" sz="4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biosensor</a:t>
                    </a:r>
                  </a:p>
                </p:txBody>
              </p:sp>
            </p:grpSp>
          </p:grpSp>
        </p:grpSp>
        <p:pic>
          <p:nvPicPr>
            <p:cNvPr id="32" name="Picture 8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82367" y="3283297"/>
              <a:ext cx="12211512" cy="9637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Rectangle 287"/>
            <p:cNvSpPr>
              <a:spLocks noChangeArrowheads="1"/>
            </p:cNvSpPr>
            <p:nvPr/>
          </p:nvSpPr>
          <p:spPr bwMode="auto">
            <a:xfrm rot="10800000" flipV="1">
              <a:off x="1232449" y="13255060"/>
              <a:ext cx="22661218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just" eaLnBrk="0" hangingPunct="0"/>
              <a:r>
                <a:rPr lang="en-US" sz="4000" dirty="0" smtClean="0">
                  <a:solidFill>
                    <a:srgbClr val="000000"/>
                  </a:solidFill>
                  <a:latin typeface="Arial" charset="0"/>
                </a:rPr>
                <a:t>Graphical </a:t>
              </a:r>
              <a:r>
                <a:rPr lang="en-US" sz="4000" dirty="0">
                  <a:solidFill>
                    <a:srgbClr val="000000"/>
                  </a:solidFill>
                  <a:latin typeface="Arial" charset="0"/>
                </a:rPr>
                <a:t>representation of the first two scores of a PCA performed on the impedimetric data from sample analysis using the SNA biosensor. Each point represents an individual analysis of a sample; (a) – breast carcinoma, (b) – retroperitoneal located malignant tumour, (c and e) – pools with 25 different cancer samples, (d) – cervical-uterine carcinoma.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Modelo de apresentação predefinido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1091</TotalTime>
  <Words>793</Words>
  <Application>Microsoft Office PowerPoint</Application>
  <PresentationFormat>Personalizados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1_Modelo de apresentação predefinido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Luisa</dc:creator>
  <cp:lastModifiedBy>Luisinha</cp:lastModifiedBy>
  <cp:revision>69</cp:revision>
  <dcterms:created xsi:type="dcterms:W3CDTF">2007-03-30T18:10:45Z</dcterms:created>
  <dcterms:modified xsi:type="dcterms:W3CDTF">2019-11-13T03:19:38Z</dcterms:modified>
</cp:coreProperties>
</file>