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480" r:id="rId2"/>
    <p:sldId id="524" r:id="rId3"/>
    <p:sldId id="323" r:id="rId4"/>
    <p:sldId id="325" r:id="rId5"/>
    <p:sldId id="326" r:id="rId6"/>
    <p:sldId id="328" r:id="rId7"/>
    <p:sldId id="330" r:id="rId8"/>
    <p:sldId id="539" r:id="rId9"/>
    <p:sldId id="537" r:id="rId10"/>
    <p:sldId id="538" r:id="rId11"/>
    <p:sldId id="525" r:id="rId12"/>
    <p:sldId id="491" r:id="rId13"/>
    <p:sldId id="530" r:id="rId14"/>
    <p:sldId id="526" r:id="rId15"/>
    <p:sldId id="527" r:id="rId16"/>
    <p:sldId id="540" r:id="rId17"/>
    <p:sldId id="541" r:id="rId18"/>
    <p:sldId id="529" r:id="rId19"/>
    <p:sldId id="439" r:id="rId20"/>
    <p:sldId id="440" r:id="rId21"/>
    <p:sldId id="5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66FF"/>
    <a:srgbClr val="00CCFF"/>
    <a:srgbClr val="CCCC00"/>
    <a:srgbClr val="FF9900"/>
    <a:srgbClr val="00FFCC"/>
    <a:srgbClr val="66FF33"/>
    <a:srgbClr val="99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>
        <p:scale>
          <a:sx n="80" d="100"/>
          <a:sy n="80" d="100"/>
        </p:scale>
        <p:origin x="-95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38E81-8D2D-4576-9E4E-3740FE051A4D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BD2614DA-7E06-41DA-A40B-2D1D23382598}">
      <dgm:prSet phldrT="[Text]"/>
      <dgm:spPr/>
      <dgm:t>
        <a:bodyPr/>
        <a:lstStyle/>
        <a:p>
          <a:r>
            <a:rPr lang="en-IN" dirty="0" smtClean="0"/>
            <a:t>RSM</a:t>
          </a:r>
          <a:endParaRPr lang="en-IN" dirty="0"/>
        </a:p>
      </dgm:t>
    </dgm:pt>
    <dgm:pt modelId="{601C2D25-4C21-41E7-B756-28A848FBF7D3}" type="parTrans" cxnId="{30E3E6CC-E65B-4E2D-8CF5-45C8D301742E}">
      <dgm:prSet/>
      <dgm:spPr/>
      <dgm:t>
        <a:bodyPr/>
        <a:lstStyle/>
        <a:p>
          <a:endParaRPr lang="en-IN"/>
        </a:p>
      </dgm:t>
    </dgm:pt>
    <dgm:pt modelId="{ECCCDB6B-7A74-46B2-A9ED-43B61348F3EF}" type="sibTrans" cxnId="{30E3E6CC-E65B-4E2D-8CF5-45C8D301742E}">
      <dgm:prSet/>
      <dgm:spPr/>
      <dgm:t>
        <a:bodyPr/>
        <a:lstStyle/>
        <a:p>
          <a:endParaRPr lang="en-IN"/>
        </a:p>
      </dgm:t>
    </dgm:pt>
    <dgm:pt modelId="{0C3F84E6-38E1-4C49-9FEA-97DA3CD4A399}">
      <dgm:prSet phldrT="[Text]"/>
      <dgm:spPr/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Effectively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754221FA-E57E-4A74-B1A3-88234B724852}" type="parTrans" cxnId="{46806472-FDCF-43B9-9E46-4B7E84136BD0}">
      <dgm:prSet/>
      <dgm:spPr/>
      <dgm:t>
        <a:bodyPr/>
        <a:lstStyle/>
        <a:p>
          <a:endParaRPr lang="en-IN"/>
        </a:p>
      </dgm:t>
    </dgm:pt>
    <dgm:pt modelId="{CD67FBED-CE3D-479A-92A3-0C9AC78968E3}" type="sibTrans" cxnId="{46806472-FDCF-43B9-9E46-4B7E84136BD0}">
      <dgm:prSet/>
      <dgm:spPr/>
      <dgm:t>
        <a:bodyPr/>
        <a:lstStyle/>
        <a:p>
          <a:endParaRPr lang="en-IN"/>
        </a:p>
      </dgm:t>
    </dgm:pt>
    <dgm:pt modelId="{501D5783-3880-4DCB-B536-89B195839DED}">
      <dgm:prSet phldrT="[Text]"/>
      <dgm:spPr/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Accurately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DF499B56-3563-40A8-8575-0E7E3A66A46C}" type="parTrans" cxnId="{949C4406-82E1-4583-91E4-A40460F2E125}">
      <dgm:prSet/>
      <dgm:spPr/>
      <dgm:t>
        <a:bodyPr/>
        <a:lstStyle/>
        <a:p>
          <a:endParaRPr lang="en-IN"/>
        </a:p>
      </dgm:t>
    </dgm:pt>
    <dgm:pt modelId="{842BA4EF-6068-4CB1-9A12-0C35CF4D21F9}" type="sibTrans" cxnId="{949C4406-82E1-4583-91E4-A40460F2E125}">
      <dgm:prSet/>
      <dgm:spPr/>
      <dgm:t>
        <a:bodyPr/>
        <a:lstStyle/>
        <a:p>
          <a:endParaRPr lang="en-IN"/>
        </a:p>
      </dgm:t>
    </dgm:pt>
    <dgm:pt modelId="{BCE43799-85DE-4296-86AF-2C446BB13DA9}">
      <dgm:prSet phldrT="[Text]"/>
      <dgm:spPr/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All factors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05219F48-C194-4E3D-89EC-EC856DBA0140}" type="parTrans" cxnId="{CB7C2DBF-1D62-42C3-B84D-7AB11D6B0BE1}">
      <dgm:prSet/>
      <dgm:spPr/>
      <dgm:t>
        <a:bodyPr/>
        <a:lstStyle/>
        <a:p>
          <a:endParaRPr lang="en-IN"/>
        </a:p>
      </dgm:t>
    </dgm:pt>
    <dgm:pt modelId="{CC72E2B8-676A-48A3-A920-A2F9CEA0C9F2}" type="sibTrans" cxnId="{CB7C2DBF-1D62-42C3-B84D-7AB11D6B0BE1}">
      <dgm:prSet/>
      <dgm:spPr/>
      <dgm:t>
        <a:bodyPr/>
        <a:lstStyle/>
        <a:p>
          <a:endParaRPr lang="en-IN"/>
        </a:p>
      </dgm:t>
    </dgm:pt>
    <dgm:pt modelId="{0568C370-B8B3-4881-8466-44CE83FCF70E}" type="pres">
      <dgm:prSet presAssocID="{84738E81-8D2D-4576-9E4E-3740FE051A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C369652-C462-423E-9EFF-9A704BE96A12}" type="pres">
      <dgm:prSet presAssocID="{BD2614DA-7E06-41DA-A40B-2D1D23382598}" presName="centerShape" presStyleLbl="node0" presStyleIdx="0" presStyleCnt="1"/>
      <dgm:spPr/>
      <dgm:t>
        <a:bodyPr/>
        <a:lstStyle/>
        <a:p>
          <a:endParaRPr lang="en-IN"/>
        </a:p>
      </dgm:t>
    </dgm:pt>
    <dgm:pt modelId="{9FD64D08-0D58-4401-8AA4-FDC350A1FA49}" type="pres">
      <dgm:prSet presAssocID="{0C3F84E6-38E1-4C49-9FEA-97DA3CD4A3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D09994-9D62-4670-BEE7-1B1F869FC38F}" type="pres">
      <dgm:prSet presAssocID="{0C3F84E6-38E1-4C49-9FEA-97DA3CD4A399}" presName="dummy" presStyleCnt="0"/>
      <dgm:spPr/>
    </dgm:pt>
    <dgm:pt modelId="{B0282192-5556-4AEE-8803-15051F1243F7}" type="pres">
      <dgm:prSet presAssocID="{CD67FBED-CE3D-479A-92A3-0C9AC78968E3}" presName="sibTrans" presStyleLbl="sibTrans2D1" presStyleIdx="0" presStyleCnt="3"/>
      <dgm:spPr/>
      <dgm:t>
        <a:bodyPr/>
        <a:lstStyle/>
        <a:p>
          <a:endParaRPr lang="en-IN"/>
        </a:p>
      </dgm:t>
    </dgm:pt>
    <dgm:pt modelId="{6518932A-D23A-4900-9E18-844E4AC72F37}" type="pres">
      <dgm:prSet presAssocID="{501D5783-3880-4DCB-B536-89B195839D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7EBB26-67D6-483A-AE76-1EA4003EDB63}" type="pres">
      <dgm:prSet presAssocID="{501D5783-3880-4DCB-B536-89B195839DED}" presName="dummy" presStyleCnt="0"/>
      <dgm:spPr/>
    </dgm:pt>
    <dgm:pt modelId="{CF65E54A-F929-491B-A135-B75CDF0672A7}" type="pres">
      <dgm:prSet presAssocID="{842BA4EF-6068-4CB1-9A12-0C35CF4D21F9}" presName="sibTrans" presStyleLbl="sibTrans2D1" presStyleIdx="1" presStyleCnt="3"/>
      <dgm:spPr/>
      <dgm:t>
        <a:bodyPr/>
        <a:lstStyle/>
        <a:p>
          <a:endParaRPr lang="en-IN"/>
        </a:p>
      </dgm:t>
    </dgm:pt>
    <dgm:pt modelId="{5F3FBA0E-E111-4189-8404-E02E8E40A533}" type="pres">
      <dgm:prSet presAssocID="{BCE43799-85DE-4296-86AF-2C446BB13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2D5731-5E11-4A2E-8E98-0A07D35A599E}" type="pres">
      <dgm:prSet presAssocID="{BCE43799-85DE-4296-86AF-2C446BB13DA9}" presName="dummy" presStyleCnt="0"/>
      <dgm:spPr/>
    </dgm:pt>
    <dgm:pt modelId="{C12E353A-BE1D-4997-A7A0-97FFA7D2F429}" type="pres">
      <dgm:prSet presAssocID="{CC72E2B8-676A-48A3-A920-A2F9CEA0C9F2}" presName="sibTrans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7C2DBF-1D62-42C3-B84D-7AB11D6B0BE1}" srcId="{BD2614DA-7E06-41DA-A40B-2D1D23382598}" destId="{BCE43799-85DE-4296-86AF-2C446BB13DA9}" srcOrd="2" destOrd="0" parTransId="{05219F48-C194-4E3D-89EC-EC856DBA0140}" sibTransId="{CC72E2B8-676A-48A3-A920-A2F9CEA0C9F2}"/>
    <dgm:cxn modelId="{582B429C-E6A3-4525-BAC4-FFB4311E595C}" type="presOf" srcId="{BCE43799-85DE-4296-86AF-2C446BB13DA9}" destId="{5F3FBA0E-E111-4189-8404-E02E8E40A533}" srcOrd="0" destOrd="0" presId="urn:microsoft.com/office/officeart/2005/8/layout/radial6"/>
    <dgm:cxn modelId="{86679061-4CA2-4B1B-95E2-3100390FD4C9}" type="presOf" srcId="{501D5783-3880-4DCB-B536-89B195839DED}" destId="{6518932A-D23A-4900-9E18-844E4AC72F37}" srcOrd="0" destOrd="0" presId="urn:microsoft.com/office/officeart/2005/8/layout/radial6"/>
    <dgm:cxn modelId="{30E3E6CC-E65B-4E2D-8CF5-45C8D301742E}" srcId="{84738E81-8D2D-4576-9E4E-3740FE051A4D}" destId="{BD2614DA-7E06-41DA-A40B-2D1D23382598}" srcOrd="0" destOrd="0" parTransId="{601C2D25-4C21-41E7-B756-28A848FBF7D3}" sibTransId="{ECCCDB6B-7A74-46B2-A9ED-43B61348F3EF}"/>
    <dgm:cxn modelId="{259790CD-A36C-4853-9CD9-C58409E9EBEF}" type="presOf" srcId="{CC72E2B8-676A-48A3-A920-A2F9CEA0C9F2}" destId="{C12E353A-BE1D-4997-A7A0-97FFA7D2F429}" srcOrd="0" destOrd="0" presId="urn:microsoft.com/office/officeart/2005/8/layout/radial6"/>
    <dgm:cxn modelId="{6C1EA80F-A8CD-4276-90FB-B5CB1AF168D5}" type="presOf" srcId="{0C3F84E6-38E1-4C49-9FEA-97DA3CD4A399}" destId="{9FD64D08-0D58-4401-8AA4-FDC350A1FA49}" srcOrd="0" destOrd="0" presId="urn:microsoft.com/office/officeart/2005/8/layout/radial6"/>
    <dgm:cxn modelId="{E2341B90-7B0A-4636-AA05-EFA5F9257D04}" type="presOf" srcId="{BD2614DA-7E06-41DA-A40B-2D1D23382598}" destId="{3C369652-C462-423E-9EFF-9A704BE96A12}" srcOrd="0" destOrd="0" presId="urn:microsoft.com/office/officeart/2005/8/layout/radial6"/>
    <dgm:cxn modelId="{2675B311-B5CE-4FC3-BC01-1F739ABB4133}" type="presOf" srcId="{842BA4EF-6068-4CB1-9A12-0C35CF4D21F9}" destId="{CF65E54A-F929-491B-A135-B75CDF0672A7}" srcOrd="0" destOrd="0" presId="urn:microsoft.com/office/officeart/2005/8/layout/radial6"/>
    <dgm:cxn modelId="{49788311-E868-4754-898E-3D7B56CB1D56}" type="presOf" srcId="{84738E81-8D2D-4576-9E4E-3740FE051A4D}" destId="{0568C370-B8B3-4881-8466-44CE83FCF70E}" srcOrd="0" destOrd="0" presId="urn:microsoft.com/office/officeart/2005/8/layout/radial6"/>
    <dgm:cxn modelId="{46806472-FDCF-43B9-9E46-4B7E84136BD0}" srcId="{BD2614DA-7E06-41DA-A40B-2D1D23382598}" destId="{0C3F84E6-38E1-4C49-9FEA-97DA3CD4A399}" srcOrd="0" destOrd="0" parTransId="{754221FA-E57E-4A74-B1A3-88234B724852}" sibTransId="{CD67FBED-CE3D-479A-92A3-0C9AC78968E3}"/>
    <dgm:cxn modelId="{9A2F5C6A-7858-4408-ADEC-83B3267BD771}" type="presOf" srcId="{CD67FBED-CE3D-479A-92A3-0C9AC78968E3}" destId="{B0282192-5556-4AEE-8803-15051F1243F7}" srcOrd="0" destOrd="0" presId="urn:microsoft.com/office/officeart/2005/8/layout/radial6"/>
    <dgm:cxn modelId="{949C4406-82E1-4583-91E4-A40460F2E125}" srcId="{BD2614DA-7E06-41DA-A40B-2D1D23382598}" destId="{501D5783-3880-4DCB-B536-89B195839DED}" srcOrd="1" destOrd="0" parTransId="{DF499B56-3563-40A8-8575-0E7E3A66A46C}" sibTransId="{842BA4EF-6068-4CB1-9A12-0C35CF4D21F9}"/>
    <dgm:cxn modelId="{5C41AC9A-8EF6-4477-B66E-99A0A5FA3F45}" type="presParOf" srcId="{0568C370-B8B3-4881-8466-44CE83FCF70E}" destId="{3C369652-C462-423E-9EFF-9A704BE96A12}" srcOrd="0" destOrd="0" presId="urn:microsoft.com/office/officeart/2005/8/layout/radial6"/>
    <dgm:cxn modelId="{047EECD3-1DAC-4AF2-8187-F1D0576D387F}" type="presParOf" srcId="{0568C370-B8B3-4881-8466-44CE83FCF70E}" destId="{9FD64D08-0D58-4401-8AA4-FDC350A1FA49}" srcOrd="1" destOrd="0" presId="urn:microsoft.com/office/officeart/2005/8/layout/radial6"/>
    <dgm:cxn modelId="{D55312C9-6954-4E86-8735-ED88CEA5012E}" type="presParOf" srcId="{0568C370-B8B3-4881-8466-44CE83FCF70E}" destId="{91D09994-9D62-4670-BEE7-1B1F869FC38F}" srcOrd="2" destOrd="0" presId="urn:microsoft.com/office/officeart/2005/8/layout/radial6"/>
    <dgm:cxn modelId="{621EBAF9-4EA6-44DF-9D62-18E98CFF53D9}" type="presParOf" srcId="{0568C370-B8B3-4881-8466-44CE83FCF70E}" destId="{B0282192-5556-4AEE-8803-15051F1243F7}" srcOrd="3" destOrd="0" presId="urn:microsoft.com/office/officeart/2005/8/layout/radial6"/>
    <dgm:cxn modelId="{862C2AD2-4D81-4EC5-A3F9-F264B3A37FD2}" type="presParOf" srcId="{0568C370-B8B3-4881-8466-44CE83FCF70E}" destId="{6518932A-D23A-4900-9E18-844E4AC72F37}" srcOrd="4" destOrd="0" presId="urn:microsoft.com/office/officeart/2005/8/layout/radial6"/>
    <dgm:cxn modelId="{A88DBA25-C158-4025-A416-9A9C131ACA5D}" type="presParOf" srcId="{0568C370-B8B3-4881-8466-44CE83FCF70E}" destId="{7E7EBB26-67D6-483A-AE76-1EA4003EDB63}" srcOrd="5" destOrd="0" presId="urn:microsoft.com/office/officeart/2005/8/layout/radial6"/>
    <dgm:cxn modelId="{2DDC46AE-FDFF-44BE-806F-D7BD6B6C5471}" type="presParOf" srcId="{0568C370-B8B3-4881-8466-44CE83FCF70E}" destId="{CF65E54A-F929-491B-A135-B75CDF0672A7}" srcOrd="6" destOrd="0" presId="urn:microsoft.com/office/officeart/2005/8/layout/radial6"/>
    <dgm:cxn modelId="{63F28F08-7105-4CE1-9C52-817D16286766}" type="presParOf" srcId="{0568C370-B8B3-4881-8466-44CE83FCF70E}" destId="{5F3FBA0E-E111-4189-8404-E02E8E40A533}" srcOrd="7" destOrd="0" presId="urn:microsoft.com/office/officeart/2005/8/layout/radial6"/>
    <dgm:cxn modelId="{01F84A14-DCB3-4214-9922-34CEDA71FB6A}" type="presParOf" srcId="{0568C370-B8B3-4881-8466-44CE83FCF70E}" destId="{E62D5731-5E11-4A2E-8E98-0A07D35A599E}" srcOrd="8" destOrd="0" presId="urn:microsoft.com/office/officeart/2005/8/layout/radial6"/>
    <dgm:cxn modelId="{EB0A9AFA-DF76-41BD-A6ED-B591420ADB8B}" type="presParOf" srcId="{0568C370-B8B3-4881-8466-44CE83FCF70E}" destId="{C12E353A-BE1D-4997-A7A0-97FFA7D2F42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E353A-BE1D-4997-A7A0-97FFA7D2F429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65E54A-F929-491B-A135-B75CDF0672A7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82192-5556-4AEE-8803-15051F1243F7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69652-C462-423E-9EFF-9A704BE96A12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100" kern="1200" dirty="0" smtClean="0"/>
            <a:t>RSM</a:t>
          </a:r>
          <a:endParaRPr lang="en-IN" sz="4100" kern="1200" dirty="0"/>
        </a:p>
      </dsp:txBody>
      <dsp:txXfrm>
        <a:off x="2503922" y="1630232"/>
        <a:ext cx="1088154" cy="1088154"/>
      </dsp:txXfrm>
    </dsp:sp>
    <dsp:sp modelId="{9FD64D08-0D58-4401-8AA4-FDC350A1FA49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 smtClean="0">
              <a:latin typeface="Times New Roman" pitchFamily="18" charset="0"/>
              <a:cs typeface="Times New Roman" pitchFamily="18" charset="0"/>
            </a:rPr>
            <a:t>Effectively</a:t>
          </a:r>
          <a:endParaRPr lang="en-IN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7146" y="159161"/>
        <a:ext cx="761707" cy="761707"/>
      </dsp:txXfrm>
    </dsp:sp>
    <dsp:sp modelId="{6518932A-D23A-4900-9E18-844E4AC72F37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 smtClean="0">
              <a:latin typeface="Times New Roman" pitchFamily="18" charset="0"/>
              <a:cs typeface="Times New Roman" pitchFamily="18" charset="0"/>
            </a:rPr>
            <a:t>Accurately</a:t>
          </a:r>
          <a:endParaRPr lang="en-IN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2486" y="2610603"/>
        <a:ext cx="761707" cy="761707"/>
      </dsp:txXfrm>
    </dsp:sp>
    <dsp:sp modelId="{5F3FBA0E-E111-4189-8404-E02E8E40A533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 smtClean="0">
              <a:latin typeface="Times New Roman" pitchFamily="18" charset="0"/>
              <a:cs typeface="Times New Roman" pitchFamily="18" charset="0"/>
            </a:rPr>
            <a:t>All factors</a:t>
          </a:r>
          <a:endParaRPr lang="en-IN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1805" y="2610603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97F1-FCBE-4616-9A42-A0B314C75F07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A834-6863-4748-B90B-5F4D12623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825-845B-4802-B6E1-D0C530B06C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1053-28E9-4F86-B9B0-C1E429BE3638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3E72-8D8F-4A6F-8493-4A7158D6BFBD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B8E-E185-4232-8513-ED8CA0A26E09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1881-AE15-4ACC-9149-5B976AEE06FC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3D8-4ACB-4A96-9BED-7741A3EE5921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5A96-126A-4AE0-A24B-20CE62BCF507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7F8-5122-4686-B9AD-3CC14E73D2F1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AC60-AA81-4631-8AB0-5BA4DEAAD5A9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96C0-FE02-46D8-9912-880469EF5DF2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097E-92AE-422B-9879-C4ECB69740F6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naroopan.s@vit.ac.in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23" y="2146141"/>
            <a:ext cx="8534400" cy="1130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 assisted synthesis and its cytotoxicity study of 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-pyrano[2,3-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]acridine-3-carbonitrile intermediate: Experiment design for optimization using Response Surface Methodology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37042" r="40677"/>
          <a:stretch/>
        </p:blipFill>
        <p:spPr>
          <a:xfrm>
            <a:off x="685800" y="3905504"/>
            <a:ext cx="1828800" cy="1885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38600" y="4355068"/>
            <a:ext cx="277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Dr. </a:t>
            </a:r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S. Mohana </a:t>
            </a:r>
            <a:r>
              <a:rPr lang="en-US" dirty="0" err="1">
                <a:solidFill>
                  <a:srgbClr val="0070C0"/>
                </a:solidFill>
                <a:latin typeface="Algerian" panose="04020705040A02060702" pitchFamily="82" charset="0"/>
              </a:rPr>
              <a:t>roopan</a:t>
            </a:r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78371" y="4724400"/>
            <a:ext cx="5551229" cy="1219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(senior),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Chemistry,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eterocycles &amp; Natural products Research Laboratory,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Advanced Science,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Vellore Institute of Technology,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Vellore.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6935" b="2403"/>
          <a:stretch/>
        </p:blipFill>
        <p:spPr bwMode="auto">
          <a:xfrm>
            <a:off x="7315200" y="606830"/>
            <a:ext cx="1225243" cy="122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8" y="699553"/>
            <a:ext cx="3051990" cy="103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4" descr="Image result for molecules mdp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134237" y="4032266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 smtClean="0">
                <a:latin typeface="Algerian" panose="04020705040A02060702" pitchFamily="82" charset="0"/>
              </a:rPr>
              <a:t>by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0" y="6225739"/>
            <a:ext cx="4572000" cy="500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mohanaroopan.s@vit.ac.in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87868"/>
            <a:ext cx="9285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23</a:t>
            </a:r>
            <a:r>
              <a:rPr lang="en-US" b="1" baseline="30000" dirty="0" smtClean="0"/>
              <a:t>rd</a:t>
            </a:r>
            <a:r>
              <a:rPr lang="en-US" b="1" dirty="0" smtClean="0"/>
              <a:t>  </a:t>
            </a:r>
            <a:r>
              <a:rPr lang="en-US" b="1" dirty="0"/>
              <a:t>International Electronic Conference on Synthetic Organic Chemistry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6291141"/>
            <a:ext cx="276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15/11/2019 </a:t>
            </a:r>
            <a:r>
              <a:rPr lang="en-IN" b="1" dirty="0" smtClean="0"/>
              <a:t>to </a:t>
            </a:r>
            <a:r>
              <a:rPr lang="en-IN" b="1" dirty="0"/>
              <a:t>15/12/2019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00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3A1-1ED1-4A44-A5A4-5421673A91FF}" type="datetime5">
              <a:rPr lang="en-US" smtClean="0"/>
              <a:t>12-Nov-19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443A1-1ED1-4A44-A5A4-5421673A91FF}" type="datetime5">
              <a:rPr lang="en-US" smtClean="0"/>
              <a:pPr/>
              <a:t>12-Nov-19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0143" y="545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553587" y="3810000"/>
            <a:ext cx="3436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Quadratic Polynomial  Equation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Yield 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= 89.58 + 4.619 </a:t>
            </a:r>
            <a:r>
              <a:rPr lang="en-US" sz="1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Time     	+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1.08 Wattz + 5.61 Temp - </a:t>
            </a:r>
            <a:r>
              <a:rPr lang="en-US" sz="1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	3.59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en-US" sz="1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Time*Time  -	 5.96 Wattz*Wattz - 	10.70 Temp*Temp 	+ 2.43 Time*Wattz - 	1.49 Time*Temp -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en-US" sz="1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	6.01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Wattz*Temp</a:t>
            </a:r>
            <a:endParaRPr lang="en-IN" sz="12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781" y="1336431"/>
            <a:ext cx="896816" cy="87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12251"/>
              </p:ext>
            </p:extLst>
          </p:nvPr>
        </p:nvGraphicFramePr>
        <p:xfrm>
          <a:off x="120143" y="1343620"/>
          <a:ext cx="5366258" cy="4792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15"/>
                <a:gridCol w="427789"/>
                <a:gridCol w="791300"/>
                <a:gridCol w="798862"/>
                <a:gridCol w="857119"/>
                <a:gridCol w="823245"/>
                <a:gridCol w="505028"/>
              </a:tblGrid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Source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DF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Black" pitchFamily="34" charset="0"/>
                        </a:rPr>
                        <a:t>Seq</a:t>
                      </a: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 SS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Black" pitchFamily="34" charset="0"/>
                        </a:rPr>
                        <a:t>Adj</a:t>
                      </a: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 SS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Adj MS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F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P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Regression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9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1942.32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1942.324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215.814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22.51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0.000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Linear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1285.21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378.138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126.046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13.14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0.001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Square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3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447.82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574.436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191.479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19.97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0.000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Interaction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3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209.29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209.294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69.765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7.28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0.006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Residual Error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11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105.49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105.485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9.590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20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2047.81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10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Where DF – Degree of freedom, SS- Sum of Squares, MS- Mean Square </a:t>
                      </a: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34074" y="931522"/>
            <a:ext cx="6213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16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Variance (ANOVA</a:t>
            </a:r>
            <a:r>
              <a:rPr lang="en-US" sz="16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21505" name="Picture 1" descr="D:\paper\paper\Tetrahedron\Normplot of Residuals for yiel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65" y="1371600"/>
            <a:ext cx="3297237" cy="21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01597" y="2743200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IN" sz="1600" baseline="30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</a:t>
            </a:r>
            <a:r>
              <a:rPr lang="en-IN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= 0.948</a:t>
            </a:r>
            <a:endParaRPr lang="en-IN" sz="1600" baseline="30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8011"/>
            <a:ext cx="9144000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RSM optimization of pyrane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derivatives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 a-f)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8AF1C-8806-4D9C-95E8-E5C804F01016}" type="datetime5">
              <a:rPr lang="en-US"/>
              <a:pPr>
                <a:defRPr/>
              </a:pPr>
              <a:t>12-Nov-19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D6A41-4EF9-4596-ABA2-3A1F7F4CC8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56817"/>
              </p:ext>
            </p:extLst>
          </p:nvPr>
        </p:nvGraphicFramePr>
        <p:xfrm>
          <a:off x="1146175" y="914400"/>
          <a:ext cx="7170737" cy="5611816"/>
        </p:xfrm>
        <a:graphic>
          <a:graphicData uri="http://schemas.openxmlformats.org/drawingml/2006/table">
            <a:tbl>
              <a:tblPr/>
              <a:tblGrid>
                <a:gridCol w="1792287"/>
                <a:gridCol w="1346002"/>
                <a:gridCol w="2240161"/>
                <a:gridCol w="1792287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Compounds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 P. ( ⁰C )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%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a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206-208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b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228-230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c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136-138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d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162-164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F9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e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154-156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f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235-237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7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224194"/>
              </p:ext>
            </p:extLst>
          </p:nvPr>
        </p:nvGraphicFramePr>
        <p:xfrm>
          <a:off x="3276600" y="1676400"/>
          <a:ext cx="7508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r:id="rId3" imgW="805774" imgH="851371" progId="">
                  <p:embed/>
                </p:oleObj>
              </mc:Choice>
              <mc:Fallback>
                <p:oleObj r:id="rId3" imgW="805774" imgH="8513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7508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74513"/>
              </p:ext>
            </p:extLst>
          </p:nvPr>
        </p:nvGraphicFramePr>
        <p:xfrm>
          <a:off x="2895600" y="2590800"/>
          <a:ext cx="1338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r:id="rId5" imgW="1243078" imgH="668625" progId="">
                  <p:embed/>
                </p:oleObj>
              </mc:Choice>
              <mc:Fallback>
                <p:oleObj r:id="rId5" imgW="1243078" imgH="668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338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9348"/>
              </p:ext>
            </p:extLst>
          </p:nvPr>
        </p:nvGraphicFramePr>
        <p:xfrm>
          <a:off x="3200400" y="3352800"/>
          <a:ext cx="8636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r:id="rId7" imgW="805774" imgH="668625" progId="">
                  <p:embed/>
                </p:oleObj>
              </mc:Choice>
              <mc:Fallback>
                <p:oleObj r:id="rId7" imgW="805774" imgH="668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8636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46998"/>
              </p:ext>
            </p:extLst>
          </p:nvPr>
        </p:nvGraphicFramePr>
        <p:xfrm>
          <a:off x="3276600" y="4114800"/>
          <a:ext cx="3667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r:id="rId9" imgW="366850" imgH="822488" progId="">
                  <p:embed/>
                </p:oleObj>
              </mc:Choice>
              <mc:Fallback>
                <p:oleObj r:id="rId9" imgW="366850" imgH="8224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36671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56642"/>
              </p:ext>
            </p:extLst>
          </p:nvPr>
        </p:nvGraphicFramePr>
        <p:xfrm>
          <a:off x="3200400" y="5029200"/>
          <a:ext cx="6651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r:id="rId11" imgW="593870" imgH="594124" progId="">
                  <p:embed/>
                </p:oleObj>
              </mc:Choice>
              <mc:Fallback>
                <p:oleObj r:id="rId11" imgW="593870" imgH="5941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66516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4377" y="5751"/>
            <a:ext cx="9144000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 of synthesized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pyrane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derivatives (4.1a-f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72311"/>
              </p:ext>
            </p:extLst>
          </p:nvPr>
        </p:nvGraphicFramePr>
        <p:xfrm>
          <a:off x="3276600" y="5867400"/>
          <a:ext cx="3667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r:id="rId13" imgW="367120" imgH="595473" progId="ChemDraw.Document.6.0">
                  <p:embed/>
                </p:oleObj>
              </mc:Choice>
              <mc:Fallback>
                <p:oleObj r:id="rId13" imgW="367120" imgH="5954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67400"/>
                        <a:ext cx="3667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LC-Mass of 2-amino-10-chloro-4-(3,4-dimethoxyphenyl)-12-phenyl-5,6-dihydro-4H-pyrano[2,3-a]acridine-3-carbonitrile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(3b)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6" y="914400"/>
            <a:ext cx="8929687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59547"/>
              </p:ext>
            </p:extLst>
          </p:nvPr>
        </p:nvGraphicFramePr>
        <p:xfrm>
          <a:off x="5334000" y="2286000"/>
          <a:ext cx="31353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S ChemDraw Drawing" r:id="rId4" imgW="2334428" imgH="1267686" progId="ChemDraw.Document.6.0">
                  <p:embed/>
                </p:oleObj>
              </mc:Choice>
              <mc:Fallback>
                <p:oleObj name="CS ChemDraw Drawing" r:id="rId4" imgW="2334428" imgH="1267686" progId="ChemDraw.Document.6.0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313531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1414463"/>
            <a:ext cx="4608512" cy="3670300"/>
            <a:chOff x="0" y="0"/>
            <a:chExt cx="7257" cy="5782"/>
          </a:xfrm>
        </p:grpSpPr>
        <p:sp>
          <p:nvSpPr>
            <p:cNvPr id="74782" name="Line 4"/>
            <p:cNvSpPr>
              <a:spLocks noChangeShapeType="1"/>
            </p:cNvSpPr>
            <p:nvPr/>
          </p:nvSpPr>
          <p:spPr bwMode="auto">
            <a:xfrm flipH="1" flipV="1">
              <a:off x="3629" y="0"/>
              <a:ext cx="1" cy="124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3" name="Line 5"/>
            <p:cNvSpPr>
              <a:spLocks noChangeShapeType="1"/>
            </p:cNvSpPr>
            <p:nvPr/>
          </p:nvSpPr>
          <p:spPr bwMode="auto">
            <a:xfrm flipV="1">
              <a:off x="5445" y="793"/>
              <a:ext cx="1019" cy="90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4" name="Line 6"/>
            <p:cNvSpPr>
              <a:spLocks noChangeShapeType="1"/>
            </p:cNvSpPr>
            <p:nvPr/>
          </p:nvSpPr>
          <p:spPr bwMode="auto">
            <a:xfrm>
              <a:off x="5897" y="2835"/>
              <a:ext cx="1360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5" name="Line 7"/>
            <p:cNvSpPr>
              <a:spLocks noChangeShapeType="1"/>
            </p:cNvSpPr>
            <p:nvPr/>
          </p:nvSpPr>
          <p:spPr bwMode="auto">
            <a:xfrm>
              <a:off x="3742" y="4536"/>
              <a:ext cx="1" cy="124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6" name="Line 8"/>
            <p:cNvSpPr>
              <a:spLocks noChangeShapeType="1"/>
            </p:cNvSpPr>
            <p:nvPr/>
          </p:nvSpPr>
          <p:spPr bwMode="auto">
            <a:xfrm flipH="1">
              <a:off x="793" y="3856"/>
              <a:ext cx="1245" cy="10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7" name="Line 9"/>
            <p:cNvSpPr>
              <a:spLocks noChangeShapeType="1"/>
            </p:cNvSpPr>
            <p:nvPr/>
          </p:nvSpPr>
          <p:spPr bwMode="auto">
            <a:xfrm flipH="1" flipV="1">
              <a:off x="907" y="793"/>
              <a:ext cx="1132" cy="9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8" name="Line 10"/>
            <p:cNvSpPr>
              <a:spLocks noChangeShapeType="1"/>
            </p:cNvSpPr>
            <p:nvPr/>
          </p:nvSpPr>
          <p:spPr bwMode="auto">
            <a:xfrm>
              <a:off x="5443" y="4083"/>
              <a:ext cx="1020" cy="90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4789" name="Line 11"/>
            <p:cNvSpPr>
              <a:spLocks noChangeShapeType="1"/>
            </p:cNvSpPr>
            <p:nvPr/>
          </p:nvSpPr>
          <p:spPr bwMode="auto">
            <a:xfrm flipH="1">
              <a:off x="0" y="2835"/>
              <a:ext cx="1586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203575" y="2276475"/>
            <a:ext cx="2232025" cy="1873250"/>
            <a:chOff x="3203575" y="2276475"/>
            <a:chExt cx="2232025" cy="1873250"/>
          </a:xfrm>
        </p:grpSpPr>
        <p:sp>
          <p:nvSpPr>
            <p:cNvPr id="74780" name="Oval 2"/>
            <p:cNvSpPr>
              <a:spLocks noChangeArrowheads="1"/>
            </p:cNvSpPr>
            <p:nvPr/>
          </p:nvSpPr>
          <p:spPr bwMode="auto">
            <a:xfrm>
              <a:off x="3203575" y="2276475"/>
              <a:ext cx="2232025" cy="1873250"/>
            </a:xfrm>
            <a:prstGeom prst="ellipse">
              <a:avLst/>
            </a:prstGeom>
            <a:solidFill>
              <a:schemeClr val="accent1">
                <a:alpha val="18823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IN" altLang="en-US" b="1">
                <a:solidFill>
                  <a:srgbClr val="006600"/>
                </a:solidFill>
              </a:endParaRPr>
            </a:p>
          </p:txBody>
        </p:sp>
        <p:graphicFrame>
          <p:nvGraphicFramePr>
            <p:cNvPr id="74781" name="Object 26"/>
            <p:cNvGraphicFramePr>
              <a:graphicFrameLocks noChangeAspect="1"/>
            </p:cNvGraphicFramePr>
            <p:nvPr/>
          </p:nvGraphicFramePr>
          <p:xfrm>
            <a:off x="3563938" y="2551113"/>
            <a:ext cx="1503362" cy="152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9" r:id="rId3" imgW="843835" imgH="857579" progId="">
                    <p:embed/>
                  </p:oleObj>
                </mc:Choice>
                <mc:Fallback>
                  <p:oleObj r:id="rId3" imgW="843835" imgH="8575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938" y="2551113"/>
                          <a:ext cx="1503362" cy="152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44463" y="119063"/>
            <a:ext cx="8945562" cy="6694487"/>
            <a:chOff x="144463" y="119063"/>
            <a:chExt cx="8945562" cy="6694487"/>
          </a:xfrm>
        </p:grpSpPr>
        <p:graphicFrame>
          <p:nvGraphicFramePr>
            <p:cNvPr id="74759" name="Object 4"/>
            <p:cNvGraphicFramePr>
              <a:graphicFrameLocks noChangeAspect="1"/>
            </p:cNvGraphicFramePr>
            <p:nvPr/>
          </p:nvGraphicFramePr>
          <p:xfrm>
            <a:off x="3635375" y="119063"/>
            <a:ext cx="1368425" cy="1365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0" r:id="rId5" imgW="892694" imgH="891051" progId="">
                    <p:embed/>
                  </p:oleObj>
                </mc:Choice>
                <mc:Fallback>
                  <p:oleObj r:id="rId5" imgW="892694" imgH="89105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119063"/>
                          <a:ext cx="1368425" cy="1365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0" name="Rectangle 14"/>
            <p:cNvSpPr>
              <a:spLocks noChangeArrowheads="1"/>
            </p:cNvSpPr>
            <p:nvPr/>
          </p:nvSpPr>
          <p:spPr bwMode="auto">
            <a:xfrm>
              <a:off x="4787900" y="908050"/>
              <a:ext cx="19446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IN" sz="1400"/>
                <a:t>Kamdar </a:t>
              </a:r>
              <a:r>
                <a:rPr lang="en-IN" sz="1400" i="1"/>
                <a:t>et al., </a:t>
              </a:r>
              <a:r>
                <a:rPr lang="en-IN" sz="1400"/>
                <a:t>2011</a:t>
              </a:r>
            </a:p>
          </p:txBody>
        </p:sp>
        <p:graphicFrame>
          <p:nvGraphicFramePr>
            <p:cNvPr id="74761" name="Object 5"/>
            <p:cNvGraphicFramePr>
              <a:graphicFrameLocks noChangeAspect="1"/>
            </p:cNvGraphicFramePr>
            <p:nvPr/>
          </p:nvGraphicFramePr>
          <p:xfrm>
            <a:off x="6372225" y="549275"/>
            <a:ext cx="1382713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1" r:id="rId7" imgW="883516" imgH="1104298" progId="">
                    <p:embed/>
                  </p:oleObj>
                </mc:Choice>
                <mc:Fallback>
                  <p:oleObj r:id="rId7" imgW="883516" imgH="110429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25" y="549275"/>
                          <a:ext cx="1382713" cy="172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2" name="Object 6"/>
            <p:cNvGraphicFramePr>
              <a:graphicFrameLocks noChangeAspect="1"/>
            </p:cNvGraphicFramePr>
            <p:nvPr/>
          </p:nvGraphicFramePr>
          <p:xfrm>
            <a:off x="6732588" y="2708275"/>
            <a:ext cx="1511300" cy="153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2" r:id="rId9" imgW="824129" imgH="834635" progId="">
                    <p:embed/>
                  </p:oleObj>
                </mc:Choice>
                <mc:Fallback>
                  <p:oleObj r:id="rId9" imgW="824129" imgH="83463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588" y="2708275"/>
                          <a:ext cx="1511300" cy="153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3" name="Rectangle 17"/>
            <p:cNvSpPr>
              <a:spLocks noChangeArrowheads="1"/>
            </p:cNvSpPr>
            <p:nvPr/>
          </p:nvSpPr>
          <p:spPr bwMode="auto">
            <a:xfrm>
              <a:off x="7164388" y="2205038"/>
              <a:ext cx="19256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400"/>
                <a:t>J Banothu </a:t>
              </a:r>
              <a:r>
                <a:rPr lang="da-DK" sz="1400" i="1"/>
                <a:t>et al., </a:t>
              </a:r>
              <a:r>
                <a:rPr lang="da-DK" sz="1400"/>
                <a:t>2013</a:t>
              </a:r>
              <a:endParaRPr lang="en-IN" sz="1400"/>
            </a:p>
          </p:txBody>
        </p:sp>
        <p:graphicFrame>
          <p:nvGraphicFramePr>
            <p:cNvPr id="74764" name="Object 7"/>
            <p:cNvGraphicFramePr>
              <a:graphicFrameLocks noChangeAspect="1"/>
            </p:cNvGraphicFramePr>
            <p:nvPr/>
          </p:nvGraphicFramePr>
          <p:xfrm>
            <a:off x="6156325" y="4437063"/>
            <a:ext cx="1606550" cy="172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3" r:id="rId11" imgW="1026855" imgH="1104568" progId="">
                    <p:embed/>
                  </p:oleObj>
                </mc:Choice>
                <mc:Fallback>
                  <p:oleObj r:id="rId11" imgW="1026855" imgH="110456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325" y="4437063"/>
                          <a:ext cx="1606550" cy="1728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5" name="Object 8"/>
            <p:cNvGraphicFramePr>
              <a:graphicFrameLocks noChangeAspect="1"/>
            </p:cNvGraphicFramePr>
            <p:nvPr/>
          </p:nvGraphicFramePr>
          <p:xfrm>
            <a:off x="3635375" y="5132388"/>
            <a:ext cx="1570038" cy="168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4" r:id="rId13" imgW="1026585" imgH="1099979" progId="">
                    <p:embed/>
                  </p:oleObj>
                </mc:Choice>
                <mc:Fallback>
                  <p:oleObj r:id="rId13" imgW="1026585" imgH="10999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5132388"/>
                          <a:ext cx="1570038" cy="168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6" name="Object 9"/>
            <p:cNvGraphicFramePr>
              <a:graphicFrameLocks noChangeAspect="1"/>
            </p:cNvGraphicFramePr>
            <p:nvPr/>
          </p:nvGraphicFramePr>
          <p:xfrm>
            <a:off x="827088" y="4652963"/>
            <a:ext cx="1814512" cy="147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5" r:id="rId15" imgW="1023886" imgH="830316" progId="">
                    <p:embed/>
                  </p:oleObj>
                </mc:Choice>
                <mc:Fallback>
                  <p:oleObj r:id="rId15" imgW="1023886" imgH="83031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088" y="4652963"/>
                          <a:ext cx="1814512" cy="1471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7" name="Rectangle 21"/>
            <p:cNvSpPr>
              <a:spLocks noChangeArrowheads="1"/>
            </p:cNvSpPr>
            <p:nvPr/>
          </p:nvSpPr>
          <p:spPr bwMode="auto">
            <a:xfrm>
              <a:off x="4859338" y="6381750"/>
              <a:ext cx="2384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/>
                <a:t>A. R. Saundane </a:t>
              </a:r>
              <a:r>
                <a:rPr lang="fr-FR" sz="1400" i="1"/>
                <a:t>et al., </a:t>
              </a:r>
              <a:r>
                <a:rPr lang="fr-FR" sz="1400"/>
                <a:t>2013</a:t>
              </a:r>
              <a:endParaRPr lang="en-IN" sz="1400"/>
            </a:p>
          </p:txBody>
        </p:sp>
        <p:graphicFrame>
          <p:nvGraphicFramePr>
            <p:cNvPr id="74768" name="Object 10"/>
            <p:cNvGraphicFramePr>
              <a:graphicFrameLocks noChangeAspect="1"/>
            </p:cNvGraphicFramePr>
            <p:nvPr/>
          </p:nvGraphicFramePr>
          <p:xfrm>
            <a:off x="144463" y="2349500"/>
            <a:ext cx="1763712" cy="152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6" r:id="rId17" imgW="1026855" imgH="888081" progId="">
                    <p:embed/>
                  </p:oleObj>
                </mc:Choice>
                <mc:Fallback>
                  <p:oleObj r:id="rId17" imgW="1026855" imgH="8880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3" y="2349500"/>
                          <a:ext cx="1763712" cy="152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9" name="Rectangle 23"/>
            <p:cNvSpPr>
              <a:spLocks noChangeArrowheads="1"/>
            </p:cNvSpPr>
            <p:nvPr/>
          </p:nvSpPr>
          <p:spPr bwMode="auto">
            <a:xfrm>
              <a:off x="303213" y="3913188"/>
              <a:ext cx="1676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400"/>
                <a:t>McCoy </a:t>
              </a:r>
              <a:r>
                <a:rPr lang="en-IN" sz="1400" i="1"/>
                <a:t>et al., </a:t>
              </a:r>
              <a:r>
                <a:rPr lang="en-IN" sz="1400"/>
                <a:t>2010</a:t>
              </a:r>
            </a:p>
          </p:txBody>
        </p:sp>
        <p:graphicFrame>
          <p:nvGraphicFramePr>
            <p:cNvPr id="74770" name="Object 11"/>
            <p:cNvGraphicFramePr>
              <a:graphicFrameLocks noChangeAspect="1"/>
            </p:cNvGraphicFramePr>
            <p:nvPr/>
          </p:nvGraphicFramePr>
          <p:xfrm>
            <a:off x="990600" y="333375"/>
            <a:ext cx="1709738" cy="144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7" r:id="rId19" imgW="1013088" imgH="855959" progId="">
                    <p:embed/>
                  </p:oleObj>
                </mc:Choice>
                <mc:Fallback>
                  <p:oleObj r:id="rId19" imgW="1013088" imgH="8559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33375"/>
                          <a:ext cx="1709738" cy="1443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71" name="Rectangle 25"/>
            <p:cNvSpPr>
              <a:spLocks noChangeArrowheads="1"/>
            </p:cNvSpPr>
            <p:nvPr/>
          </p:nvSpPr>
          <p:spPr bwMode="auto">
            <a:xfrm>
              <a:off x="684213" y="1825625"/>
              <a:ext cx="1654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400"/>
                <a:t>Eshghi </a:t>
              </a:r>
              <a:r>
                <a:rPr lang="en-IN" sz="1400" i="1"/>
                <a:t>et al., </a:t>
              </a:r>
              <a:r>
                <a:rPr lang="en-IN" sz="1400"/>
                <a:t>2011</a:t>
              </a:r>
            </a:p>
          </p:txBody>
        </p:sp>
        <p:sp>
          <p:nvSpPr>
            <p:cNvPr id="74772" name="Rectangle 25"/>
            <p:cNvSpPr>
              <a:spLocks noChangeArrowheads="1"/>
            </p:cNvSpPr>
            <p:nvPr/>
          </p:nvSpPr>
          <p:spPr bwMode="auto">
            <a:xfrm>
              <a:off x="3563938" y="1700213"/>
              <a:ext cx="12192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HCOOH/reflux</a:t>
              </a:r>
            </a:p>
          </p:txBody>
        </p:sp>
        <p:sp>
          <p:nvSpPr>
            <p:cNvPr id="74773" name="Rectangle 26"/>
            <p:cNvSpPr>
              <a:spLocks noChangeArrowheads="1"/>
            </p:cNvSpPr>
            <p:nvPr/>
          </p:nvSpPr>
          <p:spPr bwMode="auto">
            <a:xfrm>
              <a:off x="5148263" y="2060575"/>
              <a:ext cx="10128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SOCl</a:t>
              </a:r>
              <a:r>
                <a:rPr lang="en-IN" sz="1200" baseline="-25000"/>
                <a:t>2</a:t>
              </a:r>
              <a:r>
                <a:rPr lang="en-IN" sz="1200"/>
                <a:t>/DMF</a:t>
              </a:r>
            </a:p>
          </p:txBody>
        </p:sp>
        <p:sp>
          <p:nvSpPr>
            <p:cNvPr id="74774" name="Rectangle 27"/>
            <p:cNvSpPr>
              <a:spLocks noChangeArrowheads="1"/>
            </p:cNvSpPr>
            <p:nvPr/>
          </p:nvSpPr>
          <p:spPr bwMode="auto">
            <a:xfrm>
              <a:off x="5580063" y="2935288"/>
              <a:ext cx="10890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SOCl</a:t>
              </a:r>
              <a:r>
                <a:rPr lang="en-IN" sz="1200" baseline="-25000"/>
                <a:t>2</a:t>
              </a:r>
              <a:r>
                <a:rPr lang="en-IN" sz="1200"/>
                <a:t>/AcOH</a:t>
              </a:r>
            </a:p>
          </p:txBody>
        </p:sp>
        <p:sp>
          <p:nvSpPr>
            <p:cNvPr id="74775" name="Rectangle 28"/>
            <p:cNvSpPr>
              <a:spLocks noChangeArrowheads="1"/>
            </p:cNvSpPr>
            <p:nvPr/>
          </p:nvSpPr>
          <p:spPr bwMode="auto">
            <a:xfrm>
              <a:off x="4859338" y="4149725"/>
              <a:ext cx="1565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NH</a:t>
              </a:r>
              <a:r>
                <a:rPr lang="en-IN" sz="1200" baseline="-25000"/>
                <a:t>2</a:t>
              </a:r>
              <a:r>
                <a:rPr lang="en-IN" sz="1200"/>
                <a:t>CONH</a:t>
              </a:r>
              <a:r>
                <a:rPr lang="en-IN" sz="1200" baseline="-25000"/>
                <a:t>2</a:t>
              </a:r>
              <a:r>
                <a:rPr lang="en-IN" sz="1200"/>
                <a:t>/ethanol</a:t>
              </a:r>
            </a:p>
          </p:txBody>
        </p:sp>
        <p:sp>
          <p:nvSpPr>
            <p:cNvPr id="74776" name="Rectangle 29"/>
            <p:cNvSpPr>
              <a:spLocks noChangeArrowheads="1"/>
            </p:cNvSpPr>
            <p:nvPr/>
          </p:nvSpPr>
          <p:spPr bwMode="auto">
            <a:xfrm>
              <a:off x="3478213" y="4581525"/>
              <a:ext cx="15986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NH</a:t>
              </a:r>
              <a:r>
                <a:rPr lang="en-IN" sz="1200" baseline="-25000"/>
                <a:t>2</a:t>
              </a:r>
              <a:r>
                <a:rPr lang="en-IN" sz="1200"/>
                <a:t>CSNH</a:t>
              </a:r>
              <a:r>
                <a:rPr lang="en-IN" sz="1200" baseline="-25000"/>
                <a:t>2</a:t>
              </a:r>
              <a:r>
                <a:rPr lang="en-IN" sz="1200"/>
                <a:t>/ ethanol</a:t>
              </a:r>
            </a:p>
          </p:txBody>
        </p:sp>
        <p:sp>
          <p:nvSpPr>
            <p:cNvPr id="74777" name="Rectangle 30"/>
            <p:cNvSpPr>
              <a:spLocks noChangeArrowheads="1"/>
            </p:cNvSpPr>
            <p:nvPr/>
          </p:nvSpPr>
          <p:spPr bwMode="auto">
            <a:xfrm>
              <a:off x="1979613" y="4057650"/>
              <a:ext cx="13985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N</a:t>
              </a:r>
              <a:r>
                <a:rPr lang="en-IN" sz="1200" baseline="-25000"/>
                <a:t>2</a:t>
              </a:r>
              <a:r>
                <a:rPr lang="en-IN" sz="1200"/>
                <a:t>H</a:t>
              </a:r>
              <a:r>
                <a:rPr lang="en-IN" sz="1200" baseline="-25000"/>
                <a:t>4</a:t>
              </a:r>
              <a:r>
                <a:rPr lang="en-IN" sz="1200"/>
                <a:t> H</a:t>
              </a:r>
              <a:r>
                <a:rPr lang="en-IN" sz="1200" baseline="-25000"/>
                <a:t>2</a:t>
              </a:r>
              <a:r>
                <a:rPr lang="en-IN" sz="1200"/>
                <a:t>O/ethanol</a:t>
              </a:r>
            </a:p>
          </p:txBody>
        </p:sp>
        <p:sp>
          <p:nvSpPr>
            <p:cNvPr id="74778" name="Rectangle 31"/>
            <p:cNvSpPr>
              <a:spLocks noChangeArrowheads="1"/>
            </p:cNvSpPr>
            <p:nvPr/>
          </p:nvSpPr>
          <p:spPr bwMode="auto">
            <a:xfrm>
              <a:off x="1835150" y="2843213"/>
              <a:ext cx="12239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H</a:t>
              </a:r>
              <a:r>
                <a:rPr lang="en-IN" sz="1200" baseline="-25000"/>
                <a:t>2</a:t>
              </a:r>
              <a:r>
                <a:rPr lang="en-IN" sz="1200"/>
                <a:t>NCHO/reflux</a:t>
              </a:r>
              <a:endParaRPr lang="en-IN"/>
            </a:p>
          </p:txBody>
        </p:sp>
        <p:sp>
          <p:nvSpPr>
            <p:cNvPr id="74779" name="Rectangle 32"/>
            <p:cNvSpPr>
              <a:spLocks noChangeArrowheads="1"/>
            </p:cNvSpPr>
            <p:nvPr/>
          </p:nvSpPr>
          <p:spPr bwMode="auto">
            <a:xfrm>
              <a:off x="2484438" y="2143125"/>
              <a:ext cx="9525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IN" sz="1200"/>
                <a:t>NaN</a:t>
              </a:r>
              <a:r>
                <a:rPr lang="en-IN" sz="1200" baseline="-25000"/>
                <a:t>3</a:t>
              </a:r>
              <a:r>
                <a:rPr lang="en-IN" sz="1200"/>
                <a:t>/DMF</a:t>
              </a:r>
            </a:p>
          </p:txBody>
        </p:sp>
      </p:grpSp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F92F98-F91B-44A2-B703-70847D0FFE6B}" type="datetime5">
              <a:rPr lang="en-US"/>
              <a:pPr>
                <a:defRPr/>
              </a:pPr>
              <a:t>12-Nov-19</a:t>
            </a:fld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9A835-856F-4D7C-B47C-89E8DCE3A8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5426F-333F-49B9-ABDD-EC838A65ACFB}" type="datetime5">
              <a:rPr lang="en-US" smtClean="0"/>
              <a:pPr>
                <a:defRPr/>
              </a:pPr>
              <a:t>12-Nov-19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E4D74-B11A-481A-B93B-9E225B6AD4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0825" y="1295400"/>
            <a:ext cx="8642350" cy="5229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Discovery of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synthetic drugs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with potential anti cancer activity is very initiative trend in various countries.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HeLa cell line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an immortal cell line used most commonly in medical research.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MTT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 assay is widely used to measure cell escalation and  screening of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anticancer</a:t>
            </a:r>
            <a:r>
              <a:rPr lang="en-IN" sz="2400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drugs.</a:t>
            </a:r>
          </a:p>
          <a:p>
            <a:pPr algn="just"/>
            <a:endParaRPr lang="en-IN" sz="2400" dirty="0" smtClean="0">
              <a:latin typeface="Times New Roman" pitchFamily="18" charset="0"/>
              <a:cs typeface="Calibri" pitchFamily="34" charset="0"/>
            </a:endParaRPr>
          </a:p>
          <a:p>
            <a:pPr algn="just"/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HDAC enzyme 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play crucial roles in various biological functions, including cell growth, differentiation, and apoptosis. </a:t>
            </a:r>
          </a:p>
          <a:p>
            <a:pPr algn="just"/>
            <a:endParaRPr lang="en-IN" sz="2400" dirty="0" smtClean="0">
              <a:latin typeface="Times New Roman" pitchFamily="18" charset="0"/>
              <a:cs typeface="Calibri" pitchFamily="34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Recent studies have utilized HDACs as a promising target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enzyme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 in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Calibri" pitchFamily="34" charset="0"/>
              </a:rPr>
              <a:t>anticancer drug 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development.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28600"/>
            <a:ext cx="9144000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Cytotoxicity study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5426F-333F-49B9-ABDD-EC838A65ACFB}" type="datetime5">
              <a:rPr lang="en-US" smtClean="0"/>
              <a:pPr>
                <a:defRPr/>
              </a:pPr>
              <a:t>12-Nov-19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DD0C7-DE10-449D-AF0D-F0388C96805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50825" y="53975"/>
            <a:ext cx="8642350" cy="1143000"/>
          </a:xfrm>
        </p:spPr>
        <p:txBody>
          <a:bodyPr/>
          <a:lstStyle/>
          <a:p>
            <a:endParaRPr lang="en-I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85214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 viability under concentration of 25 μ/L of synthetic compounds,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3a-f.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Devi Priya\Desktop\2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1"/>
            <a:ext cx="6400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7F8-5122-4686-B9AD-3CC14E73D2F1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:\Users\Devi Priya\Desktop\1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2672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052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9460" y="76200"/>
            <a:ext cx="885214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Dose-dependent inhibition of histone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deacetylase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enzyme activity by synthetic compounds (3a-f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4495800"/>
            <a:ext cx="1600200" cy="1524000"/>
          </a:xfrm>
          <a:prstGeom prst="ellipse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51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7F8-5122-4686-B9AD-3CC14E73D2F1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4" name="Straight Connector 32"/>
          <p:cNvCxnSpPr>
            <a:cxnSpLocks noChangeShapeType="1"/>
          </p:cNvCxnSpPr>
          <p:nvPr/>
        </p:nvCxnSpPr>
        <p:spPr bwMode="auto">
          <a:xfrm>
            <a:off x="3348038" y="3284538"/>
            <a:ext cx="863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0"/>
          <p:cNvCxnSpPr>
            <a:cxnSpLocks noChangeShapeType="1"/>
          </p:cNvCxnSpPr>
          <p:nvPr/>
        </p:nvCxnSpPr>
        <p:spPr bwMode="auto">
          <a:xfrm>
            <a:off x="4211638" y="1700213"/>
            <a:ext cx="36512" cy="32527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44"/>
          <p:cNvCxnSpPr>
            <a:cxnSpLocks noChangeShapeType="1"/>
          </p:cNvCxnSpPr>
          <p:nvPr/>
        </p:nvCxnSpPr>
        <p:spPr bwMode="auto">
          <a:xfrm>
            <a:off x="4187783" y="1715136"/>
            <a:ext cx="16557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47"/>
          <p:cNvCxnSpPr>
            <a:cxnSpLocks noChangeShapeType="1"/>
          </p:cNvCxnSpPr>
          <p:nvPr/>
        </p:nvCxnSpPr>
        <p:spPr bwMode="auto">
          <a:xfrm>
            <a:off x="4250532" y="4953000"/>
            <a:ext cx="16557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48964"/>
              </p:ext>
            </p:extLst>
          </p:nvPr>
        </p:nvGraphicFramePr>
        <p:xfrm>
          <a:off x="5926172" y="1295400"/>
          <a:ext cx="18764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r:id="rId3" imgW="1444184" imgH="1038974" progId="">
                  <p:embed/>
                </p:oleObj>
              </mc:Choice>
              <mc:Fallback>
                <p:oleObj r:id="rId3" imgW="1444184" imgH="10389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72" y="1295400"/>
                        <a:ext cx="187642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250532" y="139223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1400" b="1" dirty="0"/>
              <a:t>HCOOH/reflux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568031" y="45720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1400" b="1" dirty="0"/>
              <a:t>H</a:t>
            </a:r>
            <a:r>
              <a:rPr lang="en-IN" sz="1400" b="1" baseline="-25000" dirty="0"/>
              <a:t>2</a:t>
            </a:r>
            <a:r>
              <a:rPr lang="en-IN" sz="1400" b="1" dirty="0"/>
              <a:t>NCHO</a:t>
            </a: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850319"/>
              </p:ext>
            </p:extLst>
          </p:nvPr>
        </p:nvGraphicFramePr>
        <p:xfrm>
          <a:off x="6057900" y="4060824"/>
          <a:ext cx="18716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r:id="rId5" imgW="1462810" imgH="1038974" progId="">
                  <p:embed/>
                </p:oleObj>
              </mc:Choice>
              <mc:Fallback>
                <p:oleObj r:id="rId5" imgW="1462810" imgH="10389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060824"/>
                        <a:ext cx="1871663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100041-8A3D-4F6D-AC8D-A66B2725F2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7929563" y="199231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b="1" dirty="0" smtClean="0">
                <a:solidFill>
                  <a:srgbClr val="CC0099"/>
                </a:solidFill>
              </a:rPr>
              <a:t>4 a</a:t>
            </a:r>
            <a:endParaRPr lang="en-IN" b="1" dirty="0">
              <a:solidFill>
                <a:srgbClr val="CC0099"/>
              </a:solidFill>
            </a:endParaRP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8077200" y="4976454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b="1" dirty="0" smtClean="0">
                <a:solidFill>
                  <a:srgbClr val="CC0099"/>
                </a:solidFill>
              </a:rPr>
              <a:t>4 b</a:t>
            </a:r>
            <a:endParaRPr lang="en-IN" b="1" dirty="0">
              <a:solidFill>
                <a:srgbClr val="CC0099"/>
              </a:solidFill>
            </a:endParaRP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7785893" y="236220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dirty="0" err="1"/>
              <a:t>Pyrimidone</a:t>
            </a:r>
            <a:endParaRPr lang="en-IN" dirty="0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3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23201"/>
              </p:ext>
            </p:extLst>
          </p:nvPr>
        </p:nvGraphicFramePr>
        <p:xfrm>
          <a:off x="138113" y="2414588"/>
          <a:ext cx="31353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S ChemDraw Drawing" r:id="rId7" imgW="2334428" imgH="1267686" progId="ChemDraw.Document.6.0">
                  <p:embed/>
                </p:oleObj>
              </mc:Choice>
              <mc:Fallback>
                <p:oleObj name="CS ChemDraw Drawing" r:id="rId7" imgW="2334428" imgH="12676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2414588"/>
                        <a:ext cx="313531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itle 1"/>
          <p:cNvSpPr txBox="1">
            <a:spLocks/>
          </p:cNvSpPr>
          <p:nvPr/>
        </p:nvSpPr>
        <p:spPr>
          <a:xfrm>
            <a:off x="76200" y="18256"/>
            <a:ext cx="7238999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Future plan :Synthesis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pyrane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derivatives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a-e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1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5491B-7C82-4749-9F03-C7EB92B22999}" type="datetime5">
              <a:rPr lang="en-US"/>
              <a:pPr>
                <a:defRPr/>
              </a:pPr>
              <a:t>12-Nov-19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E505D-51AF-4034-84B2-6065602C66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915400" cy="655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13337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series of novel </a:t>
            </a:r>
            <a:r>
              <a:rPr lang="en-IN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Quinazalinone</a:t>
            </a:r>
            <a:r>
              <a:rPr lang="en-IN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Pyrimido</a:t>
            </a:r>
            <a:r>
              <a:rPr lang="en-IN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Pyrano</a:t>
            </a:r>
            <a:r>
              <a:rPr lang="en-IN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compounds were synthesized.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All Synthesized derivatives were confirmed with FT-IR, ESI-MS, </a:t>
            </a:r>
            <a:r>
              <a:rPr lang="en-IN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 and </a:t>
            </a:r>
            <a:r>
              <a:rPr lang="en-IN" sz="24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 NMR </a:t>
            </a:r>
            <a:r>
              <a:rPr lang="en-I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spectroscopic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techniques.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Cancer cell line studies, </a:t>
            </a:r>
            <a:r>
              <a:rPr lang="en-IN" sz="2400" dirty="0" smtClean="0">
                <a:latin typeface="Times New Roman" pitchFamily="18" charset="0"/>
                <a:cs typeface="Calibri" pitchFamily="34" charset="0"/>
              </a:rPr>
              <a:t>Apoptosis studies and HDAC enzymatic activities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synthesized derivatives were carried out.</a:t>
            </a:r>
          </a:p>
          <a:p>
            <a:pPr marL="0" indent="0"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Al-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Omran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Mohareb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R.M.; El-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Khair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A.A. Molecules. 2011, 16, 6129-6147. 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Bhattacharyya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Pradhan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K.; Paul, S.; Das, A.R. Tetrahedron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2012, 53, 4687-4691. 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Dokmanovic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M.; Clarke, C.; Marks, P.A. Mol. Cancer. Res. 2007, 5, 981-989.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A.T.;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M.; Ali, S.; Khan, M.M. Tetrahedron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2011, 52, 5327-5332.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Lingaiah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B.P.V.; Reddy, G.V.;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Yakaiah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T. Synth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Commun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2004, 34, 4431–4437.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Pandey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G.; Singh, R.P.; Gary, A.; Singh, V.K. Tetrahedron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2005, 46, 2137–2140.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Roopan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S.M.;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Bharathi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Palaniraja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Anand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Gengan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R.M. RSC Advances. 2015, 5, 38640-38645.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Williams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D.R.;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Heidebrecht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R.W. J. Am. Chem. Soc. 2013, 125, 1843–1850.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W.; Huang, H.C.; Lin, C.J.; Jiang, Z.F.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Bioorg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Med. Chem.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2010, 20, 3084-3088.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Yang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Y.;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Haung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Y.; Qing, F.L. Tetrahedron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2013, 29, 3826-3830.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Zahonero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B.B.; Parra, M.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Oncol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2012, 6, 579-589.</a:t>
            </a:r>
          </a:p>
          <a:p>
            <a:pPr marL="228600" lvl="0" indent="-2286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Roopan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S.M.;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Bharathi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A.; Al-Dhabi, N.A.;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Arasu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M.V.; 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Madhumitha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G.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Rep.  2017, 7, 39753.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600" dirty="0" smtClean="0">
              <a:ea typeface="Times New Roman"/>
              <a:cs typeface="Times New Roman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3A1-1ED1-4A44-A5A4-5421673A91FF}" type="datetime5">
              <a:rPr lang="en-US" smtClean="0"/>
              <a:t>12-Nov-19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0143" y="545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49382" y="1528373"/>
            <a:ext cx="88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 Black" panose="020B0A04020102020204" pitchFamily="34" charset="0"/>
              </a:rPr>
              <a:t>Heterocycles – Cyclic compounds with 2 different atoms.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3187" y="3886200"/>
            <a:ext cx="857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 Black" panose="020B0A04020102020204" pitchFamily="34" charset="0"/>
              </a:rPr>
              <a:t>Nitrogen heterocycles – Nitrogen atom present in the cyclic ring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65919"/>
            <a:ext cx="9144000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Introduction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751" y="2127728"/>
            <a:ext cx="8962896" cy="1383268"/>
            <a:chOff x="181104" y="1512332"/>
            <a:chExt cx="8962896" cy="1383268"/>
          </a:xfrm>
        </p:grpSpPr>
        <p:pic>
          <p:nvPicPr>
            <p:cNvPr id="3164" name="Picture 9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3" t="32219" r="20864" b="41764"/>
            <a:stretch/>
          </p:blipFill>
          <p:spPr bwMode="auto">
            <a:xfrm>
              <a:off x="181104" y="1664807"/>
              <a:ext cx="4466810" cy="123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3" t="58236" r="20864" b="15747"/>
            <a:stretch/>
          </p:blipFill>
          <p:spPr bwMode="auto">
            <a:xfrm>
              <a:off x="4677190" y="1512332"/>
              <a:ext cx="4466810" cy="123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65" name="Picture 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43225" r="6256" b="28388"/>
          <a:stretch/>
        </p:blipFill>
        <p:spPr bwMode="auto">
          <a:xfrm>
            <a:off x="441991" y="4629399"/>
            <a:ext cx="8260018" cy="14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Acknowledgement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would like to express my deepest thanks to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my students  for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support .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C:\Users\Elangovijay\Desktop\CV\Images 2\919865610356-1439464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65688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Importance of heterocyclic compounds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61491" y="6332733"/>
            <a:ext cx="6256841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00" dirty="0" err="1">
                <a:solidFill>
                  <a:srgbClr val="C00000"/>
                </a:solidFill>
                <a:latin typeface="Times New Roman" pitchFamily="18" charset="0"/>
              </a:rPr>
              <a:t>Mukhtyar</a:t>
            </a:r>
            <a:r>
              <a:rPr lang="en-US" altLang="en-US" sz="1000" dirty="0">
                <a:solidFill>
                  <a:srgbClr val="C00000"/>
                </a:solidFill>
                <a:latin typeface="Times New Roman" pitchFamily="18" charset="0"/>
              </a:rPr>
              <a:t>. S. </a:t>
            </a:r>
            <a:r>
              <a:rPr lang="en-US" altLang="en-US" sz="1000" dirty="0" err="1">
                <a:solidFill>
                  <a:srgbClr val="C00000"/>
                </a:solidFill>
                <a:latin typeface="Times New Roman" pitchFamily="18" charset="0"/>
              </a:rPr>
              <a:t>Saini</a:t>
            </a:r>
            <a:r>
              <a:rPr lang="en-US" altLang="en-US" sz="1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1000" i="1" dirty="0">
                <a:solidFill>
                  <a:srgbClr val="C00000"/>
                </a:solidFill>
                <a:latin typeface="Times New Roman" pitchFamily="18" charset="0"/>
              </a:rPr>
              <a:t>et al</a:t>
            </a:r>
            <a:r>
              <a:rPr lang="en-US" altLang="en-US" sz="1000" dirty="0">
                <a:solidFill>
                  <a:srgbClr val="C00000"/>
                </a:solidFill>
                <a:latin typeface="Times New Roman" pitchFamily="18" charset="0"/>
              </a:rPr>
              <a:t>., </a:t>
            </a:r>
            <a:r>
              <a:rPr lang="en-IN" altLang="en-US" sz="1000" b="1" dirty="0">
                <a:solidFill>
                  <a:srgbClr val="C00000"/>
                </a:solidFill>
                <a:latin typeface="Times New Roman" pitchFamily="18" charset="0"/>
              </a:rPr>
              <a:t>A </a:t>
            </a:r>
            <a:r>
              <a:rPr lang="en-US" altLang="en-US" sz="1000" b="1" dirty="0">
                <a:solidFill>
                  <a:srgbClr val="C00000"/>
                </a:solidFill>
                <a:latin typeface="Times New Roman" pitchFamily="18" charset="0"/>
              </a:rPr>
              <a:t> review: biological significances of heterocyclic</a:t>
            </a:r>
            <a:r>
              <a:rPr lang="en-IN" altLang="en-US" sz="1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1000" b="1" dirty="0">
                <a:solidFill>
                  <a:srgbClr val="C00000"/>
                </a:solidFill>
                <a:latin typeface="Times New Roman" pitchFamily="18" charset="0"/>
              </a:rPr>
              <a:t>Compounds.</a:t>
            </a:r>
            <a:r>
              <a:rPr lang="en-US" altLang="en-US" sz="1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1000" i="1" dirty="0">
                <a:solidFill>
                  <a:srgbClr val="C00000"/>
                </a:solidFill>
                <a:latin typeface="Times New Roman" pitchFamily="18" charset="0"/>
              </a:rPr>
              <a:t>IJPSR.</a:t>
            </a:r>
            <a:r>
              <a:rPr lang="en-US" altLang="en-US" sz="1000" dirty="0">
                <a:solidFill>
                  <a:srgbClr val="C00000"/>
                </a:solidFill>
                <a:latin typeface="Times New Roman" pitchFamily="18" charset="0"/>
              </a:rPr>
              <a:t> 2013, 4(3), 66-77</a:t>
            </a:r>
            <a:r>
              <a:rPr lang="en-US" altLang="en-US" sz="1000" dirty="0">
                <a:solidFill>
                  <a:schemeClr val="folHlink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" y="890613"/>
            <a:ext cx="8224641" cy="5436253"/>
            <a:chOff x="384175" y="117475"/>
            <a:chExt cx="8509000" cy="5826125"/>
          </a:xfrm>
        </p:grpSpPr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3276599" y="2492375"/>
              <a:ext cx="2374901" cy="1512308"/>
            </a:xfrm>
            <a:prstGeom prst="ellipse">
              <a:avLst/>
            </a:prstGeom>
            <a:solidFill>
              <a:schemeClr val="accent1">
                <a:alpha val="18823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altLang="en-US" b="1" dirty="0" err="1">
                  <a:solidFill>
                    <a:srgbClr val="006600"/>
                  </a:solidFill>
                </a:rPr>
                <a:t>Heterocycles</a:t>
              </a:r>
              <a:endParaRPr lang="en-IN" altLang="en-US" b="1" dirty="0">
                <a:solidFill>
                  <a:srgbClr val="006600"/>
                </a:solidFill>
              </a:endParaRPr>
            </a:p>
          </p:txBody>
        </p:sp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2052638" y="1412875"/>
              <a:ext cx="4608512" cy="3563022"/>
              <a:chOff x="0" y="0"/>
              <a:chExt cx="7257" cy="5613"/>
            </a:xfrm>
          </p:grpSpPr>
          <p:sp>
            <p:nvSpPr>
              <p:cNvPr id="46" name="Line 4"/>
              <p:cNvSpPr>
                <a:spLocks noChangeShapeType="1"/>
              </p:cNvSpPr>
              <p:nvPr/>
            </p:nvSpPr>
            <p:spPr bwMode="auto">
              <a:xfrm flipH="1" flipV="1">
                <a:off x="3629" y="0"/>
                <a:ext cx="1" cy="124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flipV="1">
                <a:off x="5445" y="793"/>
                <a:ext cx="1019" cy="90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5897" y="2835"/>
                <a:ext cx="1360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3783" y="4366"/>
                <a:ext cx="1" cy="124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 flipH="1">
                <a:off x="793" y="3856"/>
                <a:ext cx="1245" cy="102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 flipH="1" flipV="1">
                <a:off x="907" y="793"/>
                <a:ext cx="1132" cy="90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5443" y="4083"/>
                <a:ext cx="1020" cy="90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H="1">
                <a:off x="0" y="2835"/>
                <a:ext cx="1586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35325" y="590550"/>
              <a:ext cx="17684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142038" y="1055688"/>
              <a:ext cx="15271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061200" y="3032125"/>
              <a:ext cx="17589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129338" y="4895850"/>
              <a:ext cx="19716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206750" y="5445125"/>
              <a:ext cx="16541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563938" y="479425"/>
              <a:ext cx="1728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3581400" y="187325"/>
              <a:ext cx="13509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6257925" y="998538"/>
              <a:ext cx="1411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6937375" y="3092450"/>
              <a:ext cx="19558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416675" y="4852988"/>
              <a:ext cx="19002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813175" y="5541963"/>
              <a:ext cx="18383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874713" y="4714875"/>
              <a:ext cx="16097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384175" y="2878138"/>
              <a:ext cx="16668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431800" y="581025"/>
              <a:ext cx="17637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248025" y="260350"/>
              <a:ext cx="19002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3554413" y="581025"/>
              <a:ext cx="17383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6388100" y="4933950"/>
              <a:ext cx="236061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3552825" y="260350"/>
              <a:ext cx="13795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37" name="Group 30"/>
            <p:cNvGrpSpPr>
              <a:grpSpLocks/>
            </p:cNvGrpSpPr>
            <p:nvPr/>
          </p:nvGrpSpPr>
          <p:grpSpPr bwMode="auto">
            <a:xfrm>
              <a:off x="684213" y="117475"/>
              <a:ext cx="7624762" cy="5826125"/>
              <a:chOff x="0" y="0"/>
              <a:chExt cx="12009" cy="9176"/>
            </a:xfrm>
          </p:grpSpPr>
          <p:graphicFrame>
            <p:nvGraphicFramePr>
              <p:cNvPr id="38" name="Object 31"/>
              <p:cNvGraphicFramePr>
                <a:graphicFrameLocks/>
              </p:cNvGraphicFramePr>
              <p:nvPr/>
            </p:nvGraphicFramePr>
            <p:xfrm>
              <a:off x="5103" y="0"/>
              <a:ext cx="1372" cy="2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4" r:id="rId3" imgW="876738" imgH="1288127" progId="ChemDraw.Document.6.0">
                      <p:embed/>
                    </p:oleObj>
                  </mc:Choice>
                  <mc:Fallback>
                    <p:oleObj r:id="rId3" imgW="876738" imgH="1288127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3" y="0"/>
                            <a:ext cx="1372" cy="2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2"/>
              <p:cNvGraphicFramePr>
                <a:graphicFrameLocks/>
              </p:cNvGraphicFramePr>
              <p:nvPr/>
            </p:nvGraphicFramePr>
            <p:xfrm>
              <a:off x="8845" y="1020"/>
              <a:ext cx="1794" cy="1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5" r:id="rId5" imgW="1146077" imgH="1042546" progId="ChemDraw.Document.6.0">
                      <p:embed/>
                    </p:oleObj>
                  </mc:Choice>
                  <mc:Fallback>
                    <p:oleObj r:id="rId5" imgW="1146077" imgH="1042546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45" y="1020"/>
                            <a:ext cx="1794" cy="1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3"/>
              <p:cNvGraphicFramePr>
                <a:graphicFrameLocks/>
              </p:cNvGraphicFramePr>
              <p:nvPr/>
            </p:nvGraphicFramePr>
            <p:xfrm>
              <a:off x="9639" y="3742"/>
              <a:ext cx="2370" cy="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6" r:id="rId7" imgW="1513864" imgH="1317663" progId="ChemDraw.Document.6.0">
                      <p:embed/>
                    </p:oleObj>
                  </mc:Choice>
                  <mc:Fallback>
                    <p:oleObj r:id="rId7" imgW="1513864" imgH="1317663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39" y="3742"/>
                            <a:ext cx="2370" cy="2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34"/>
              <p:cNvGraphicFramePr>
                <a:graphicFrameLocks/>
              </p:cNvGraphicFramePr>
              <p:nvPr/>
            </p:nvGraphicFramePr>
            <p:xfrm>
              <a:off x="8958" y="7257"/>
              <a:ext cx="2226" cy="1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" r:id="rId9" imgW="1421555" imgH="894128" progId="ChemDraw.Document.6.0">
                      <p:embed/>
                    </p:oleObj>
                  </mc:Choice>
                  <mc:Fallback>
                    <p:oleObj r:id="rId9" imgW="1421555" imgH="894128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58" y="7257"/>
                            <a:ext cx="2226" cy="1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5"/>
              <p:cNvGraphicFramePr>
                <a:graphicFrameLocks/>
              </p:cNvGraphicFramePr>
              <p:nvPr/>
            </p:nvGraphicFramePr>
            <p:xfrm>
              <a:off x="4762" y="7484"/>
              <a:ext cx="2330" cy="1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8" r:id="rId11" imgW="1488162" imgH="1080556" progId="ChemDraw.Document.6.0">
                      <p:embed/>
                    </p:oleObj>
                  </mc:Choice>
                  <mc:Fallback>
                    <p:oleObj r:id="rId11" imgW="1488162" imgH="1080556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2" y="7484"/>
                            <a:ext cx="2330" cy="1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36"/>
              <p:cNvGraphicFramePr>
                <a:graphicFrameLocks/>
              </p:cNvGraphicFramePr>
              <p:nvPr/>
            </p:nvGraphicFramePr>
            <p:xfrm>
              <a:off x="113" y="7144"/>
              <a:ext cx="2968" cy="16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9" r:id="rId13" imgW="1885702" imgH="1046572" progId="ChemDraw.Document.6.0">
                      <p:embed/>
                    </p:oleObj>
                  </mc:Choice>
                  <mc:Fallback>
                    <p:oleObj r:id="rId13" imgW="1885702" imgH="1046572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" y="7144"/>
                            <a:ext cx="2968" cy="16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37"/>
              <p:cNvGraphicFramePr>
                <a:graphicFrameLocks/>
              </p:cNvGraphicFramePr>
              <p:nvPr/>
            </p:nvGraphicFramePr>
            <p:xfrm>
              <a:off x="0" y="4195"/>
              <a:ext cx="1593" cy="16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0" r:id="rId15" imgW="1017569" imgH="1066076" progId="ChemDraw.Document.6.0">
                      <p:embed/>
                    </p:oleObj>
                  </mc:Choice>
                  <mc:Fallback>
                    <p:oleObj r:id="rId15" imgW="1017569" imgH="1066076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4195"/>
                            <a:ext cx="1593" cy="16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38"/>
              <p:cNvGraphicFramePr>
                <a:graphicFrameLocks/>
              </p:cNvGraphicFramePr>
              <p:nvPr/>
            </p:nvGraphicFramePr>
            <p:xfrm>
              <a:off x="1247" y="1134"/>
              <a:ext cx="1328" cy="15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1" r:id="rId17" imgW="848155" imgH="1007433" progId="ChemDraw.Document.6.0">
                      <p:embed/>
                    </p:oleObj>
                  </mc:Choice>
                  <mc:Fallback>
                    <p:oleObj r:id="rId17" imgW="848155" imgH="1007433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7" y="1134"/>
                            <a:ext cx="1328" cy="15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64563" y="533400"/>
            <a:ext cx="7162799" cy="5619328"/>
            <a:chOff x="611188" y="155575"/>
            <a:chExt cx="7673975" cy="5973763"/>
          </a:xfrm>
        </p:grpSpPr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3276600" y="2492375"/>
              <a:ext cx="2232025" cy="1439863"/>
            </a:xfrm>
            <a:prstGeom prst="ellipse">
              <a:avLst/>
            </a:prstGeom>
            <a:solidFill>
              <a:schemeClr val="accent1">
                <a:alpha val="18823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altLang="en-US" b="1">
                  <a:solidFill>
                    <a:srgbClr val="006600"/>
                  </a:solidFill>
                </a:rPr>
                <a:t>Pyrane</a:t>
              </a:r>
            </a:p>
          </p:txBody>
        </p:sp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2052638" y="1412875"/>
              <a:ext cx="4608512" cy="3670300"/>
              <a:chOff x="0" y="0"/>
              <a:chExt cx="7257" cy="5782"/>
            </a:xfrm>
          </p:grpSpPr>
          <p:sp>
            <p:nvSpPr>
              <p:cNvPr id="27" name="Line 4"/>
              <p:cNvSpPr>
                <a:spLocks noChangeShapeType="1"/>
              </p:cNvSpPr>
              <p:nvPr/>
            </p:nvSpPr>
            <p:spPr bwMode="auto">
              <a:xfrm flipH="1" flipV="1">
                <a:off x="3629" y="0"/>
                <a:ext cx="1" cy="124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Line 5"/>
              <p:cNvSpPr>
                <a:spLocks noChangeShapeType="1"/>
              </p:cNvSpPr>
              <p:nvPr/>
            </p:nvSpPr>
            <p:spPr bwMode="auto">
              <a:xfrm flipV="1">
                <a:off x="5445" y="793"/>
                <a:ext cx="1019" cy="90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5897" y="2835"/>
                <a:ext cx="1360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3742" y="4536"/>
                <a:ext cx="1" cy="124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 flipH="1">
                <a:off x="793" y="3856"/>
                <a:ext cx="1245" cy="102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 flipV="1">
                <a:off x="907" y="793"/>
                <a:ext cx="1132" cy="90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5443" y="4083"/>
                <a:ext cx="1020" cy="90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H="1">
                <a:off x="0" y="2835"/>
                <a:ext cx="1586" cy="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611188" y="155575"/>
              <a:ext cx="7673975" cy="5973763"/>
              <a:chOff x="611188" y="155575"/>
              <a:chExt cx="7673975" cy="5973763"/>
            </a:xfrm>
          </p:grpSpPr>
          <p:graphicFrame>
            <p:nvGraphicFramePr>
              <p:cNvPr id="19" name="Object 2"/>
              <p:cNvGraphicFramePr>
                <a:graphicFrameLocks noChangeAspect="1"/>
              </p:cNvGraphicFramePr>
              <p:nvPr/>
            </p:nvGraphicFramePr>
            <p:xfrm>
              <a:off x="3635375" y="5157788"/>
              <a:ext cx="1803400" cy="971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8" r:id="rId3" imgW="1802665" imgH="971761" progId="ChemDraw.Document.6.0">
                      <p:embed/>
                    </p:oleObj>
                  </mc:Choice>
                  <mc:Fallback>
                    <p:oleObj r:id="rId3" imgW="1802665" imgH="97176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5375" y="5157788"/>
                            <a:ext cx="1803400" cy="971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3"/>
              <p:cNvGraphicFramePr>
                <a:graphicFrameLocks noChangeAspect="1"/>
              </p:cNvGraphicFramePr>
              <p:nvPr/>
            </p:nvGraphicFramePr>
            <p:xfrm>
              <a:off x="3779838" y="155575"/>
              <a:ext cx="1185862" cy="1257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9" r:id="rId5" imgW="1185310" imgH="1257081" progId="ChemDraw.Document.6.0">
                      <p:embed/>
                    </p:oleObj>
                  </mc:Choice>
                  <mc:Fallback>
                    <p:oleObj r:id="rId5" imgW="1185310" imgH="125708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9838" y="155575"/>
                            <a:ext cx="1185862" cy="1257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4"/>
              <p:cNvGraphicFramePr>
                <a:graphicFrameLocks noChangeAspect="1"/>
              </p:cNvGraphicFramePr>
              <p:nvPr/>
            </p:nvGraphicFramePr>
            <p:xfrm>
              <a:off x="6156325" y="549275"/>
              <a:ext cx="1379538" cy="1458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0" r:id="rId7" imgW="1378858" imgH="1458181" progId="ChemDraw.Document.6.0">
                      <p:embed/>
                    </p:oleObj>
                  </mc:Choice>
                  <mc:Fallback>
                    <p:oleObj r:id="rId7" imgW="1378858" imgH="145818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6325" y="549275"/>
                            <a:ext cx="1379538" cy="1458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5"/>
              <p:cNvGraphicFramePr>
                <a:graphicFrameLocks noChangeAspect="1"/>
              </p:cNvGraphicFramePr>
              <p:nvPr/>
            </p:nvGraphicFramePr>
            <p:xfrm>
              <a:off x="6659563" y="2565400"/>
              <a:ext cx="1625600" cy="1230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1" r:id="rId9" imgW="1625854" imgH="1229547" progId="ChemDraw.Document.6.0">
                      <p:embed/>
                    </p:oleObj>
                  </mc:Choice>
                  <mc:Fallback>
                    <p:oleObj r:id="rId9" imgW="1625854" imgH="1229547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9563" y="2565400"/>
                            <a:ext cx="1625600" cy="1230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6"/>
              <p:cNvGraphicFramePr>
                <a:graphicFrameLocks noChangeAspect="1"/>
              </p:cNvGraphicFramePr>
              <p:nvPr/>
            </p:nvGraphicFramePr>
            <p:xfrm>
              <a:off x="6156325" y="4365625"/>
              <a:ext cx="1760538" cy="1377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2" r:id="rId11" imgW="1759745" imgH="1377471" progId="ChemDraw.Document.6.0">
                      <p:embed/>
                    </p:oleObj>
                  </mc:Choice>
                  <mc:Fallback>
                    <p:oleObj r:id="rId11" imgW="1759745" imgH="137747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6325" y="4365625"/>
                            <a:ext cx="1760538" cy="1377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7"/>
              <p:cNvGraphicFramePr>
                <a:graphicFrameLocks noChangeAspect="1"/>
              </p:cNvGraphicFramePr>
              <p:nvPr/>
            </p:nvGraphicFramePr>
            <p:xfrm>
              <a:off x="1042988" y="4508500"/>
              <a:ext cx="1455737" cy="987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3" r:id="rId13" imgW="1483865" imgH="981209" progId="ChemDraw.Document.6.0">
                      <p:embed/>
                    </p:oleObj>
                  </mc:Choice>
                  <mc:Fallback>
                    <p:oleObj r:id="rId13" imgW="1483865" imgH="981209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2988" y="4508500"/>
                            <a:ext cx="1455737" cy="987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8"/>
              <p:cNvGraphicFramePr>
                <a:graphicFrameLocks noChangeAspect="1"/>
              </p:cNvGraphicFramePr>
              <p:nvPr/>
            </p:nvGraphicFramePr>
            <p:xfrm>
              <a:off x="611188" y="2492375"/>
              <a:ext cx="1370012" cy="1481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4" r:id="rId15" imgW="1369680" imgH="1480856" progId="ChemDraw.Document.6.0">
                      <p:embed/>
                    </p:oleObj>
                  </mc:Choice>
                  <mc:Fallback>
                    <p:oleObj r:id="rId15" imgW="1369680" imgH="1480856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188" y="2492375"/>
                            <a:ext cx="1370012" cy="1481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9"/>
              <p:cNvGraphicFramePr>
                <a:graphicFrameLocks noChangeAspect="1"/>
              </p:cNvGraphicFramePr>
              <p:nvPr/>
            </p:nvGraphicFramePr>
            <p:xfrm>
              <a:off x="971550" y="620713"/>
              <a:ext cx="1766888" cy="1296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85" r:id="rId17" imgW="1767303" imgH="1296491" progId="ChemDraw.Document.6.0">
                      <p:embed/>
                    </p:oleObj>
                  </mc:Choice>
                  <mc:Fallback>
                    <p:oleObj r:id="rId17" imgW="1767303" imgH="129649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550" y="620713"/>
                            <a:ext cx="1766888" cy="12969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61491" y="6332733"/>
            <a:ext cx="3254417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a-DK" altLang="en-US" sz="1000" dirty="0">
                <a:solidFill>
                  <a:srgbClr val="C00000"/>
                </a:solidFill>
                <a:latin typeface="Times New Roman" pitchFamily="18" charset="0"/>
              </a:rPr>
              <a:t>Vitaly A. Osyanin  et al., Tetrahedron 68 (2012) 5612-5618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7318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RSM (Response Surface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Methodology)</a:t>
            </a:r>
            <a:b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1229252"/>
              </p:ext>
            </p:extLst>
          </p:nvPr>
        </p:nvGraphicFramePr>
        <p:xfrm>
          <a:off x="3352800" y="8123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838200"/>
            <a:ext cx="419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 Methodology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(RSM) is useful for the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analysis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relationships between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several explanatory variables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one or more response </a:t>
            </a:r>
            <a:r>
              <a:rPr lang="en-US" sz="2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variables.</a:t>
            </a:r>
            <a:endParaRPr lang="en-IN" sz="2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better understand and </a:t>
            </a:r>
            <a:r>
              <a:rPr lang="en-I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optimize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response.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mage result for rsm meth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2895600" cy="19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762000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IN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Fathy</a:t>
            </a:r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A.E. </a:t>
            </a:r>
            <a:r>
              <a:rPr lang="en-IN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Synthesis and antimicrobial evaluation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naphtho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[2,1-b]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pyrano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[2,3-d]pyrimidine 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pyrano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[3,2-e][1,2,4]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triazolo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[1,5-c]pyrimidine derivatives.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73520"/>
              </p:ext>
            </p:extLst>
          </p:nvPr>
        </p:nvGraphicFramePr>
        <p:xfrm>
          <a:off x="256959" y="1295400"/>
          <a:ext cx="7215187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r:id="rId3" imgW="5332142" imgH="1037625" progId="ChemDraw.Document.6.0">
                  <p:embed/>
                </p:oleObj>
              </mc:Choice>
              <mc:Fallback>
                <p:oleObj r:id="rId3" imgW="5332142" imgH="103762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59" y="1295400"/>
                        <a:ext cx="7215187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54151" y="2725369"/>
            <a:ext cx="3214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Acta. Pharm.,54, 13–26, </a:t>
            </a:r>
            <a:r>
              <a:rPr lang="pt-BR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2004 </a:t>
            </a:r>
            <a:endParaRPr lang="en-IN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839" y="2881496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IN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D.H. </a:t>
            </a:r>
            <a:r>
              <a:rPr lang="en-IN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Synthesis and antimicrobial activity of  some new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cynopyridine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cynopyranes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towards mycobacterium and other microorganism.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15327"/>
              </p:ext>
            </p:extLst>
          </p:nvPr>
        </p:nvGraphicFramePr>
        <p:xfrm>
          <a:off x="152400" y="3186458"/>
          <a:ext cx="75723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r:id="rId5" imgW="5488978" imgH="1136420" progId="ChemDraw.Document.6.0">
                  <p:embed/>
                </p:oleObj>
              </mc:Choice>
              <mc:Fallback>
                <p:oleObj r:id="rId5" imgW="5488978" imgH="113642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86458"/>
                        <a:ext cx="75723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400800" y="4556668"/>
            <a:ext cx="2177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In. J. Chem., 48, 833-839, 2009</a:t>
            </a:r>
            <a:endParaRPr lang="en-IN" sz="1200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4802513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IN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Magedov</a:t>
            </a:r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I.V. </a:t>
            </a:r>
            <a:r>
              <a:rPr lang="en-IN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Structural simplification of bioactive natural products with multicomponent synthesis. 4. 4H-Pyrano-[2,3-b]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naphthoquinones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with anticancer activity</a:t>
            </a:r>
            <a:r>
              <a:rPr lang="en-I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19644"/>
              </p:ext>
            </p:extLst>
          </p:nvPr>
        </p:nvGraphicFramePr>
        <p:xfrm>
          <a:off x="250825" y="5324475"/>
          <a:ext cx="761047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CS ChemDraw Drawing" r:id="rId7" imgW="5298359" imgH="909537" progId="ChemDraw.Document.6.0">
                  <p:embed/>
                </p:oleObj>
              </mc:Choice>
              <mc:Fallback>
                <p:oleObj name="CS ChemDraw Drawing" r:id="rId7" imgW="5298359" imgH="909537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24475"/>
                        <a:ext cx="7610475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499978" y="6587236"/>
            <a:ext cx="4714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IN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Bioorg</a:t>
            </a:r>
            <a:r>
              <a:rPr lang="en-IN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Med. Chem. Let., 22, 5195–5198, 2012</a:t>
            </a:r>
            <a:endParaRPr lang="en-IN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853" y="44539"/>
            <a:ext cx="8996947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420812"/>
            <a:ext cx="9144000" cy="7318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2-amino-10-chloro-4-(3,4-dimethoxyphenyl)-	 12-phenyl-5,6-dihydro-4H-pyrano[2,3-a]acridine-3-carbonitriles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03803"/>
              </p:ext>
            </p:extLst>
          </p:nvPr>
        </p:nvGraphicFramePr>
        <p:xfrm>
          <a:off x="379413" y="2451100"/>
          <a:ext cx="82423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S ChemDraw Drawing" r:id="rId3" imgW="5554372" imgH="1326884" progId="ChemDraw.Document.6.0">
                  <p:embed/>
                </p:oleObj>
              </mc:Choice>
              <mc:Fallback>
                <p:oleObj name="CS ChemDraw Drawing" r:id="rId3" imgW="5554372" imgH="132688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451100"/>
                        <a:ext cx="82423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7318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Mechanism of the reaction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7EA0F3B-93AE-453A-B709-EB162BD2DDF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03190"/>
              </p:ext>
            </p:extLst>
          </p:nvPr>
        </p:nvGraphicFramePr>
        <p:xfrm>
          <a:off x="609600" y="1712913"/>
          <a:ext cx="7667625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3" imgW="6217548" imgH="3059967" progId="ChemDraw.Document.6.0">
                  <p:embed/>
                </p:oleObj>
              </mc:Choice>
              <mc:Fallback>
                <p:oleObj r:id="rId3" imgW="6217548" imgH="30599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12913"/>
                        <a:ext cx="7667625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8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3A1-1ED1-4A44-A5A4-5421673A91FF}" type="datetime5">
              <a:rPr lang="en-US" smtClean="0"/>
              <a:t>12-Nov-19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443A1-1ED1-4A44-A5A4-5421673A91FF}" type="datetime5">
              <a:rPr lang="en-US" smtClean="0"/>
              <a:pPr/>
              <a:t>12-Nov-19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120143" y="30217"/>
            <a:ext cx="8986842" cy="5585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3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0143" y="545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8880"/>
              </p:ext>
            </p:extLst>
          </p:nvPr>
        </p:nvGraphicFramePr>
        <p:xfrm>
          <a:off x="212508" y="1219200"/>
          <a:ext cx="4511891" cy="43698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0029"/>
                <a:gridCol w="774241"/>
                <a:gridCol w="708811"/>
                <a:gridCol w="708810"/>
              </a:tblGrid>
              <a:tr h="604798">
                <a:tc gridSpan="4">
                  <a:txBody>
                    <a:bodyPr/>
                    <a:lstStyle/>
                    <a:p>
                      <a:r>
                        <a:rPr lang="en-IN" sz="1400" kern="120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IN" sz="1400" kern="12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Selected variables and levels used in the CCD</a:t>
                      </a:r>
                      <a:endParaRPr lang="en-IN" sz="1400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46409" marR="4640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9" marR="61879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747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Variables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9" marR="464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Levels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9" marR="464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119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9" marR="464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9" marR="464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+1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9" marR="464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84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TIME (min)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2.5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7.5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WATTZ (W)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en-IN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TEMP (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C)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en-IN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9510"/>
              </p:ext>
            </p:extLst>
          </p:nvPr>
        </p:nvGraphicFramePr>
        <p:xfrm>
          <a:off x="4953000" y="1348111"/>
          <a:ext cx="3809999" cy="522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095"/>
                <a:gridCol w="628490"/>
                <a:gridCol w="571555"/>
                <a:gridCol w="947846"/>
                <a:gridCol w="1092013"/>
              </a:tblGrid>
              <a:tr h="427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Time</a:t>
                      </a:r>
                      <a:endParaRPr lang="en-IN" sz="10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(Min)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 Black" pitchFamily="34" charset="0"/>
                        </a:rPr>
                        <a:t>Wattz</a:t>
                      </a:r>
                      <a:endParaRPr lang="en-IN" sz="10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(W)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Temp</a:t>
                      </a:r>
                      <a:endParaRPr lang="en-IN" sz="100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>
                          <a:effectLst/>
                          <a:latin typeface="Arial Black" pitchFamily="34" charset="0"/>
                        </a:rPr>
                        <a:t>◦</a:t>
                      </a:r>
                      <a:r>
                        <a:rPr lang="en-US" sz="1000">
                          <a:effectLst/>
                          <a:latin typeface="Arial Black" pitchFamily="34" charset="0"/>
                        </a:rPr>
                        <a:t>C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Theoretical</a:t>
                      </a:r>
                      <a:endParaRPr lang="en-IN" sz="10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Yield (%)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Experimental Yield (%)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52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52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60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62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63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63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73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74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75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73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62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62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74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72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79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84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76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78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82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85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81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78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81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85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400" b="1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400" b="1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400" b="1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89</a:t>
                      </a:r>
                      <a:endParaRPr lang="en-IN" sz="14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Arial Black" pitchFamily="34" charset="0"/>
                        </a:rPr>
                        <a:t>90</a:t>
                      </a:r>
                      <a:endParaRPr lang="en-IN" sz="1400" b="1" dirty="0">
                        <a:solidFill>
                          <a:srgbClr val="0070C0"/>
                        </a:solidFill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90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88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74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73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84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85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88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87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79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76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83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82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  <a:tr h="23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-1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1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 Black" pitchFamily="34" charset="0"/>
                        </a:rPr>
                        <a:t>80</a:t>
                      </a:r>
                      <a:endParaRPr lang="en-IN" sz="100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84</a:t>
                      </a:r>
                      <a:endParaRPr lang="en-IN" sz="1000" dirty="0">
                        <a:effectLst/>
                        <a:latin typeface="Arial Black" pitchFamily="34" charset="0"/>
                        <a:ea typeface="MS Mincho"/>
                        <a:cs typeface="Times New Roman"/>
                      </a:endParaRPr>
                    </a:p>
                  </a:txBody>
                  <a:tcPr marL="64945" marR="64945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876800" y="928300"/>
            <a:ext cx="3944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Arial Black" pitchFamily="34" charset="0"/>
              </a:rPr>
              <a:t>Experimental </a:t>
            </a:r>
            <a:r>
              <a:rPr lang="de-DE" sz="1200" dirty="0">
                <a:latin typeface="Arial Black" pitchFamily="34" charset="0"/>
              </a:rPr>
              <a:t>analysis of the CCD model 3a-f</a:t>
            </a:r>
            <a:endParaRPr lang="en-IN" sz="1200" dirty="0">
              <a:latin typeface="Arial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8011"/>
            <a:ext cx="9144000" cy="731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RSM optimization of pyrane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derivatives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 a-f)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8951</TotalTime>
  <Words>1196</Words>
  <Application>Microsoft Office PowerPoint</Application>
  <PresentationFormat>On-screen Show (4:3)</PresentationFormat>
  <Paragraphs>346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CS ChemDraw Drawing</vt:lpstr>
      <vt:lpstr>Microwave assisted synthesis and its cytotoxicity study of 4H-pyrano[2,3-a]acridine-3-carbonitrile intermediate: Experiment design for optimization using Response Surface Methodology</vt:lpstr>
      <vt:lpstr>PowerPoint Presentation</vt:lpstr>
      <vt:lpstr> Importance of heterocyclic compounds  </vt:lpstr>
      <vt:lpstr>PowerPoint Presentation</vt:lpstr>
      <vt:lpstr>  RSM (Response Surface Methodology)  </vt:lpstr>
      <vt:lpstr>PowerPoint Presentation</vt:lpstr>
      <vt:lpstr>Synthesis of  2-amino-10-chloro-4-(3,4-dimethoxyphenyl)-  12-phenyl-5,6-dihydro-4H-pyrano[2,3-a]acridine-3-carbonitriles </vt:lpstr>
      <vt:lpstr>Mechanism of the reaction</vt:lpstr>
      <vt:lpstr>PowerPoint Presentation</vt:lpstr>
      <vt:lpstr>PowerPoint Presentation</vt:lpstr>
      <vt:lpstr>PowerPoint Presentation</vt:lpstr>
      <vt:lpstr>LC-Mass of 2-amino-10-chloro-4-(3,4-dimethoxyphenyl)-12-phenyl-5,6-dihydro-4H-pyrano[2,3-a]acridine-3-carbonitrile (3b)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Acknowledgement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SURENDRA</dc:creator>
  <cp:lastModifiedBy>Admin</cp:lastModifiedBy>
  <cp:revision>775</cp:revision>
  <dcterms:created xsi:type="dcterms:W3CDTF">2006-08-16T00:00:00Z</dcterms:created>
  <dcterms:modified xsi:type="dcterms:W3CDTF">2019-11-12T04:14:39Z</dcterms:modified>
</cp:coreProperties>
</file>