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6" r:id="rId6"/>
    <p:sldId id="275" r:id="rId7"/>
    <p:sldId id="277" r:id="rId8"/>
    <p:sldId id="284" r:id="rId9"/>
    <p:sldId id="285" r:id="rId10"/>
    <p:sldId id="286" r:id="rId11"/>
    <p:sldId id="276" r:id="rId12"/>
    <p:sldId id="267" r:id="rId13"/>
    <p:sldId id="282" r:id="rId14"/>
    <p:sldId id="270" r:id="rId15"/>
    <p:sldId id="283" r:id="rId16"/>
    <p:sldId id="278" r:id="rId17"/>
    <p:sldId id="279" r:id="rId18"/>
    <p:sldId id="26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D6361-1E3C-4214-95E1-B8DE93421F8F}" type="datetimeFigureOut">
              <a:rPr lang="en-US" smtClean="0"/>
              <a:t>08-Nov-19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0281-66A0-46B8-BDE2-AEF0C7453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9CFFA-1E2F-4435-8DD6-9B5CC3FF4505}" type="datetimeFigureOut">
              <a:rPr lang="en-US" smtClean="0"/>
              <a:t>08-Nov-19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DED1C-4656-4CF8-AD34-DC4A65BB3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02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09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09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81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29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7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22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51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58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04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38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66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27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0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08-Nov-19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A391C69-E52F-4DC0-B51A-0DABC54840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C3C7ED6A-DE7F-4002-9699-B659DE5512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48390FD-448E-4FF2-AEE8-C46960568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BD259F2-A289-4420-B3EB-BBC6A904F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163" y="1778052"/>
            <a:ext cx="6779808" cy="2806698"/>
          </a:xfrm>
        </p:spPr>
        <p:txBody>
          <a:bodyPr>
            <a:normAutofit/>
          </a:bodyPr>
          <a:lstStyle/>
          <a:p>
            <a:r>
              <a:rPr lang="en-US" sz="3100" dirty="0"/>
              <a:t>Synthesis, antibacterial and antifungal activities of hybrid molecules based on Alzheimer disease drugs and bearing an amino acid fragment</a:t>
            </a:r>
            <a:br>
              <a:rPr lang="en-US" sz="3100" dirty="0"/>
            </a:br>
            <a:endParaRPr lang="en-US" sz="3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163" y="4702629"/>
            <a:ext cx="6932141" cy="2037492"/>
          </a:xfrm>
        </p:spPr>
        <p:txBody>
          <a:bodyPr>
            <a:normAutofit/>
          </a:bodyPr>
          <a:lstStyle/>
          <a:p>
            <a:r>
              <a:rPr lang="en-US" dirty="0" err="1"/>
              <a:t>Radoslav</a:t>
            </a:r>
            <a:r>
              <a:rPr lang="en-US" dirty="0"/>
              <a:t> </a:t>
            </a:r>
            <a:r>
              <a:rPr lang="en-US" dirty="0" err="1"/>
              <a:t>Chayrov</a:t>
            </a:r>
            <a:r>
              <a:rPr lang="en-US" dirty="0"/>
              <a:t>, Aleksandra </a:t>
            </a:r>
            <a:r>
              <a:rPr lang="en-US" dirty="0" err="1"/>
              <a:t>Tencheva</a:t>
            </a:r>
            <a:r>
              <a:rPr lang="en-US" dirty="0"/>
              <a:t>, </a:t>
            </a:r>
            <a:r>
              <a:rPr lang="en-US" dirty="0" err="1"/>
              <a:t>Hristina</a:t>
            </a:r>
            <a:r>
              <a:rPr lang="en-US" dirty="0"/>
              <a:t> </a:t>
            </a:r>
            <a:r>
              <a:rPr lang="en-US" dirty="0" err="1"/>
              <a:t>Sbirkova-Dimitrova</a:t>
            </a:r>
            <a:r>
              <a:rPr lang="en-US" dirty="0"/>
              <a:t>, Boris </a:t>
            </a:r>
            <a:r>
              <a:rPr lang="en-US" dirty="0" err="1"/>
              <a:t>Shivachev</a:t>
            </a:r>
            <a:r>
              <a:rPr lang="en-US" dirty="0"/>
              <a:t>, Anna </a:t>
            </a:r>
            <a:r>
              <a:rPr lang="en-US" dirty="0" err="1"/>
              <a:t>Kujumdzieva</a:t>
            </a:r>
            <a:r>
              <a:rPr lang="en-US" dirty="0"/>
              <a:t>, </a:t>
            </a:r>
            <a:r>
              <a:rPr lang="en-US" dirty="0" err="1"/>
              <a:t>Trayana</a:t>
            </a:r>
            <a:r>
              <a:rPr lang="en-US" dirty="0"/>
              <a:t> </a:t>
            </a:r>
            <a:r>
              <a:rPr lang="en-US" dirty="0" err="1"/>
              <a:t>Nedeva</a:t>
            </a:r>
            <a:r>
              <a:rPr lang="en-US" dirty="0"/>
              <a:t>, </a:t>
            </a:r>
            <a:r>
              <a:rPr lang="en-US" dirty="0" err="1"/>
              <a:t>Ivanka</a:t>
            </a:r>
            <a:r>
              <a:rPr lang="en-US" dirty="0"/>
              <a:t> </a:t>
            </a:r>
            <a:r>
              <a:rPr lang="en-US" dirty="0" err="1"/>
              <a:t>Stankova</a:t>
            </a:r>
            <a:r>
              <a:rPr lang="en-US" dirty="0"/>
              <a:t> *</a:t>
            </a:r>
            <a:endParaRPr lang="en-US" baseline="30000" dirty="0"/>
          </a:p>
        </p:txBody>
      </p:sp>
      <p:pic>
        <p:nvPicPr>
          <p:cNvPr id="9" name="Content Placeholder 5" descr="Formula">
            <a:extLst>
              <a:ext uri="{FF2B5EF4-FFF2-40B4-BE49-F238E27FC236}">
                <a16:creationId xmlns:a16="http://schemas.microsoft.com/office/drawing/2014/main" xmlns="" id="{29B78601-F415-4A48-AB86-2F6B81FA91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357274" y="10"/>
            <a:ext cx="483472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813259" y="1827700"/>
            <a:ext cx="7722971" cy="46639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As shown in Table 1. </a:t>
            </a:r>
            <a:r>
              <a:rPr lang="en-US" sz="26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memantine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 with 4-F-Phenylalanine (</a:t>
            </a:r>
            <a:r>
              <a:rPr lang="en-US" sz="26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) showed activity against all tested bacteria and yeasts</a:t>
            </a:r>
          </a:p>
          <a:p>
            <a:pPr marL="0" indent="0" algn="just">
              <a:buNone/>
            </a:pPr>
            <a:r>
              <a:rPr lang="en-US" sz="26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Memantine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 analogues with Valine (</a:t>
            </a:r>
            <a:r>
              <a:rPr lang="en-US" sz="26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), β-Alanine (</a:t>
            </a:r>
            <a:r>
              <a:rPr lang="en-US" sz="26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) and  </a:t>
            </a:r>
            <a:r>
              <a:rPr lang="en-US" sz="26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Gly-Thiazole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6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) are active against most bacterial strains. </a:t>
            </a:r>
          </a:p>
        </p:txBody>
      </p:sp>
      <p:pic>
        <p:nvPicPr>
          <p:cNvPr id="12" name="Content Placeholder 5" descr="Formula">
            <a:extLst>
              <a:ext uri="{FF2B5EF4-FFF2-40B4-BE49-F238E27FC236}">
                <a16:creationId xmlns:a16="http://schemas.microsoft.com/office/drawing/2014/main" xmlns="" id="{29B78601-F415-4A48-AB86-2F6B81FA91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b="-2"/>
          <a:stretch/>
        </p:blipFill>
        <p:spPr>
          <a:xfrm>
            <a:off x="0" y="10"/>
            <a:ext cx="3396342" cy="685799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352799" y="10"/>
            <a:ext cx="8839201" cy="630185"/>
          </a:xfrm>
        </p:spPr>
        <p:txBody>
          <a:bodyPr>
            <a:normAutofit/>
          </a:bodyPr>
          <a:lstStyle/>
          <a:p>
            <a:pPr algn="r"/>
            <a:r>
              <a:rPr lang="en-US" sz="1600" i="1" dirty="0"/>
              <a:t>Synthesis, antibacterial and antifungal activities of </a:t>
            </a:r>
            <a:r>
              <a:rPr lang="en-US" sz="1600" i="1" dirty="0" err="1"/>
              <a:t>memantine</a:t>
            </a:r>
            <a:r>
              <a:rPr lang="en-US" sz="1600" i="1" dirty="0"/>
              <a:t> hybrid molecules</a:t>
            </a:r>
          </a:p>
        </p:txBody>
      </p:sp>
    </p:spTree>
    <p:extLst>
      <p:ext uri="{BB962C8B-B14F-4D97-AF65-F5344CB8AC3E}">
        <p14:creationId xmlns:p14="http://schemas.microsoft.com/office/powerpoint/2010/main" val="22495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799644" y="765118"/>
            <a:ext cx="8139328" cy="4663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Table 2. 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Investigation of Minimal Inhibitory  Concentration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675571"/>
              </p:ext>
            </p:extLst>
          </p:nvPr>
        </p:nvGraphicFramePr>
        <p:xfrm>
          <a:off x="3771732" y="1663066"/>
          <a:ext cx="8167239" cy="3904120"/>
        </p:xfrm>
        <a:graphic>
          <a:graphicData uri="http://schemas.openxmlformats.org/drawingml/2006/table">
            <a:tbl>
              <a:tblPr firstRow="1" firstCol="1" bandRow="1"/>
              <a:tblGrid>
                <a:gridCol w="1844698">
                  <a:extLst>
                    <a:ext uri="{9D8B030D-6E8A-4147-A177-3AD203B41FA5}">
                      <a16:colId xmlns:a16="http://schemas.microsoft.com/office/drawing/2014/main" xmlns="" val="2688860338"/>
                    </a:ext>
                  </a:extLst>
                </a:gridCol>
                <a:gridCol w="1519882">
                  <a:extLst>
                    <a:ext uri="{9D8B030D-6E8A-4147-A177-3AD203B41FA5}">
                      <a16:colId xmlns:a16="http://schemas.microsoft.com/office/drawing/2014/main" xmlns="" val="889783627"/>
                    </a:ext>
                  </a:extLst>
                </a:gridCol>
                <a:gridCol w="1618735">
                  <a:extLst>
                    <a:ext uri="{9D8B030D-6E8A-4147-A177-3AD203B41FA5}">
                      <a16:colId xmlns:a16="http://schemas.microsoft.com/office/drawing/2014/main" xmlns="" val="3876857908"/>
                    </a:ext>
                  </a:extLst>
                </a:gridCol>
                <a:gridCol w="1742302">
                  <a:extLst>
                    <a:ext uri="{9D8B030D-6E8A-4147-A177-3AD203B41FA5}">
                      <a16:colId xmlns:a16="http://schemas.microsoft.com/office/drawing/2014/main" xmlns="" val="2335137297"/>
                    </a:ext>
                  </a:extLst>
                </a:gridCol>
                <a:gridCol w="1441622">
                  <a:extLst>
                    <a:ext uri="{9D8B030D-6E8A-4147-A177-3AD203B41FA5}">
                      <a16:colId xmlns:a16="http://schemas.microsoft.com/office/drawing/2014/main" xmlns="" val="3739178111"/>
                    </a:ext>
                  </a:extLst>
                </a:gridCol>
              </a:tblGrid>
              <a:tr h="315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GRAM 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GRAM 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8423799"/>
                  </a:ext>
                </a:extLst>
              </a:tr>
              <a:tr h="3311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Memantine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derivatives (10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E. coli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NBIMCC 3397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S.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enterica</a:t>
                      </a:r>
                      <a:endParaRPr lang="en-US" sz="18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NBIMCC 8691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B.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megaterium</a:t>
                      </a:r>
                      <a:endParaRPr lang="en-US" sz="18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BF 145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St. aureus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NBIMCC 6538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3762369"/>
                  </a:ext>
                </a:extLst>
              </a:tr>
              <a:tr h="3153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 10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 10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 10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1290493"/>
                  </a:ext>
                </a:extLst>
              </a:tr>
              <a:tr h="3153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0.165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0.625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3509364"/>
                  </a:ext>
                </a:extLst>
              </a:tr>
              <a:tr h="3153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1.25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1751827"/>
                  </a:ext>
                </a:extLst>
              </a:tr>
              <a:tr h="3153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 10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 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 10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1642933"/>
                  </a:ext>
                </a:extLst>
              </a:tr>
              <a:tr h="3153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1736531"/>
                  </a:ext>
                </a:extLst>
              </a:tr>
              <a:tr h="3311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 10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 10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 10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 10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4385058"/>
                  </a:ext>
                </a:extLst>
              </a:tr>
              <a:tr h="315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324536"/>
                  </a:ext>
                </a:extLst>
              </a:tr>
              <a:tr h="3153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Inhibitory effect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N2→N5&amp;N3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N2→N3→N5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N2→N3→N5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N2→N3&amp;N5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7383558"/>
                  </a:ext>
                </a:extLst>
              </a:tr>
            </a:tbl>
          </a:graphicData>
        </a:graphic>
      </p:graphicFrame>
      <p:pic>
        <p:nvPicPr>
          <p:cNvPr id="7" name="Content Placeholder 5" descr="Formula">
            <a:extLst>
              <a:ext uri="{FF2B5EF4-FFF2-40B4-BE49-F238E27FC236}">
                <a16:creationId xmlns:a16="http://schemas.microsoft.com/office/drawing/2014/main" xmlns="" id="{29B78601-F415-4A48-AB86-2F6B81FA91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b="-2"/>
          <a:stretch/>
        </p:blipFill>
        <p:spPr>
          <a:xfrm>
            <a:off x="-43543" y="0"/>
            <a:ext cx="3396342" cy="685799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352799" y="10"/>
            <a:ext cx="8839201" cy="630185"/>
          </a:xfrm>
        </p:spPr>
        <p:txBody>
          <a:bodyPr>
            <a:normAutofit/>
          </a:bodyPr>
          <a:lstStyle/>
          <a:p>
            <a:pPr algn="r"/>
            <a:r>
              <a:rPr lang="en-US" sz="1600" i="1" dirty="0"/>
              <a:t>Synthesis, antibacterial and antifungal activities of </a:t>
            </a:r>
            <a:r>
              <a:rPr lang="en-US" sz="1600" i="1" dirty="0" err="1"/>
              <a:t>memantine</a:t>
            </a:r>
            <a:r>
              <a:rPr lang="en-US" sz="1600" i="1" dirty="0"/>
              <a:t> hybrid molecules</a:t>
            </a:r>
          </a:p>
        </p:txBody>
      </p:sp>
    </p:spTree>
    <p:extLst>
      <p:ext uri="{BB962C8B-B14F-4D97-AF65-F5344CB8AC3E}">
        <p14:creationId xmlns:p14="http://schemas.microsoft.com/office/powerpoint/2010/main" val="229125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799644" y="765118"/>
            <a:ext cx="8139328" cy="4663903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7000"/>
              </a:lnSpc>
              <a:spcBef>
                <a:spcPts val="0"/>
              </a:spcBef>
              <a:buClrTx/>
              <a:buNone/>
            </a:pPr>
            <a:endParaRPr lang="en-US" sz="2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457200">
              <a:lnSpc>
                <a:spcPct val="107000"/>
              </a:lnSpc>
              <a:spcBef>
                <a:spcPts val="0"/>
              </a:spcBef>
              <a:buClrTx/>
              <a:buNone/>
            </a:pPr>
            <a:endParaRPr lang="en-US" sz="2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457200">
              <a:lnSpc>
                <a:spcPct val="107000"/>
              </a:lnSpc>
              <a:spcBef>
                <a:spcPts val="0"/>
              </a:spcBef>
              <a:buClrTx/>
              <a:buNone/>
            </a:pPr>
            <a:endParaRPr lang="en-US" sz="2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457200">
              <a:lnSpc>
                <a:spcPct val="107000"/>
              </a:lnSpc>
              <a:spcBef>
                <a:spcPts val="0"/>
              </a:spcBef>
              <a:buClrTx/>
              <a:buNone/>
            </a:pPr>
            <a:endParaRPr lang="en-US" sz="2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defTabSz="457200">
              <a:lnSpc>
                <a:spcPct val="107000"/>
              </a:lnSpc>
              <a:spcBef>
                <a:spcPts val="0"/>
              </a:spcBef>
              <a:buClrTx/>
              <a:buNone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The results demonstrated that </a:t>
            </a:r>
            <a:r>
              <a:rPr lang="en-US" sz="26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memantine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 derivative with 4-F-Phenylalanine (2) have </a:t>
            </a:r>
            <a:r>
              <a:rPr lang="en-US" sz="2600" cap="none" dirty="0">
                <a:latin typeface="Calibri" panose="020F0502020204030204" pitchFamily="34" charset="0"/>
              </a:rPr>
              <a:t>t</a:t>
            </a:r>
            <a:r>
              <a:rPr lang="en-US" sz="2600" cap="none" dirty="0">
                <a:latin typeface="Calibri" panose="020F0502020204030204" pitchFamily="34" charset="0"/>
                <a:ea typeface="Calibri" panose="020F0502020204030204" pitchFamily="34" charset="0"/>
              </a:rPr>
              <a:t>he lowest values of MIC - 0.165 </a:t>
            </a:r>
            <a:r>
              <a:rPr lang="en-US" sz="2600" cap="none" dirty="0" err="1">
                <a:latin typeface="Calibri" panose="020F0502020204030204" pitchFamily="34" charset="0"/>
                <a:ea typeface="Calibri" panose="020F0502020204030204" pitchFamily="34" charset="0"/>
              </a:rPr>
              <a:t>mM</a:t>
            </a:r>
            <a:r>
              <a:rPr lang="en-US" sz="2600" cap="none" dirty="0">
                <a:latin typeface="Calibri" panose="020F0502020204030204" pitchFamily="34" charset="0"/>
                <a:ea typeface="Calibri" panose="020F0502020204030204" pitchFamily="34" charset="0"/>
              </a:rPr>
              <a:t> against </a:t>
            </a:r>
            <a:r>
              <a:rPr lang="en-US" sz="2600" i="1" cap="non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S. </a:t>
            </a:r>
            <a:r>
              <a:rPr lang="en-US" sz="2600" i="1" cap="none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enterica</a:t>
            </a:r>
            <a:r>
              <a:rPr lang="en-US" sz="2600" i="1" cap="non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00" cap="non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NBIMCC 8691) and MBC - 0.3 </a:t>
            </a:r>
            <a:r>
              <a:rPr lang="en-US" sz="26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mM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cap="none" dirty="0">
                <a:latin typeface="Calibri" panose="020F0502020204030204" pitchFamily="34" charset="0"/>
                <a:ea typeface="Calibri" panose="020F0502020204030204" pitchFamily="34" charset="0"/>
              </a:rPr>
              <a:t>against </a:t>
            </a:r>
            <a:r>
              <a:rPr lang="en-US" sz="2600" i="1" cap="non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S. </a:t>
            </a:r>
            <a:r>
              <a:rPr lang="en-US" sz="2600" i="1" cap="none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enterica</a:t>
            </a:r>
            <a:r>
              <a:rPr lang="en-US" sz="2600" i="1" cap="non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00" cap="non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NBIMCC 8691).</a:t>
            </a:r>
            <a:endParaRPr lang="en-US" sz="2600" cap="none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5" descr="Formula">
            <a:extLst>
              <a:ext uri="{FF2B5EF4-FFF2-40B4-BE49-F238E27FC236}">
                <a16:creationId xmlns:a16="http://schemas.microsoft.com/office/drawing/2014/main" xmlns="" id="{29B78601-F415-4A48-AB86-2F6B81FA91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b="-2"/>
          <a:stretch/>
        </p:blipFill>
        <p:spPr>
          <a:xfrm>
            <a:off x="-43543" y="0"/>
            <a:ext cx="3396342" cy="685799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352799" y="10"/>
            <a:ext cx="8839201" cy="630185"/>
          </a:xfrm>
        </p:spPr>
        <p:txBody>
          <a:bodyPr>
            <a:normAutofit/>
          </a:bodyPr>
          <a:lstStyle/>
          <a:p>
            <a:pPr algn="r"/>
            <a:r>
              <a:rPr lang="en-US" sz="1600" i="1" dirty="0"/>
              <a:t>Synthesis, antibacterial and antifungal activities of </a:t>
            </a:r>
            <a:r>
              <a:rPr lang="en-US" sz="1600" i="1" dirty="0" err="1"/>
              <a:t>memantine</a:t>
            </a:r>
            <a:r>
              <a:rPr lang="en-US" sz="1600" i="1" dirty="0"/>
              <a:t> hybrid molecules</a:t>
            </a:r>
          </a:p>
        </p:txBody>
      </p:sp>
    </p:spTree>
    <p:extLst>
      <p:ext uri="{BB962C8B-B14F-4D97-AF65-F5344CB8AC3E}">
        <p14:creationId xmlns:p14="http://schemas.microsoft.com/office/powerpoint/2010/main" val="450452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519712" y="644428"/>
            <a:ext cx="8146828" cy="46639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Table.3. Inhibition of radial growth rate (Kr) of filamentous fungi by MEM derivatives</a:t>
            </a:r>
          </a:p>
        </p:txBody>
      </p:sp>
      <p:pic>
        <p:nvPicPr>
          <p:cNvPr id="8" name="Content Placeholder 5" descr="Formula">
            <a:extLst>
              <a:ext uri="{FF2B5EF4-FFF2-40B4-BE49-F238E27FC236}">
                <a16:creationId xmlns:a16="http://schemas.microsoft.com/office/drawing/2014/main" xmlns="" id="{29B78601-F415-4A48-AB86-2F6B81FA91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b="-2"/>
          <a:stretch/>
        </p:blipFill>
        <p:spPr>
          <a:xfrm>
            <a:off x="0" y="10"/>
            <a:ext cx="3396342" cy="685799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424884"/>
              </p:ext>
            </p:extLst>
          </p:nvPr>
        </p:nvGraphicFramePr>
        <p:xfrm>
          <a:off x="3519712" y="1797952"/>
          <a:ext cx="8505373" cy="4031085"/>
        </p:xfrm>
        <a:graphic>
          <a:graphicData uri="http://schemas.openxmlformats.org/drawingml/2006/table">
            <a:tbl>
              <a:tblPr firstRow="1" firstCol="1" bandRow="1"/>
              <a:tblGrid>
                <a:gridCol w="1262745">
                  <a:extLst>
                    <a:ext uri="{9D8B030D-6E8A-4147-A177-3AD203B41FA5}">
                      <a16:colId xmlns:a16="http://schemas.microsoft.com/office/drawing/2014/main" xmlns="" val="3189414780"/>
                    </a:ext>
                  </a:extLst>
                </a:gridCol>
                <a:gridCol w="720840">
                  <a:extLst>
                    <a:ext uri="{9D8B030D-6E8A-4147-A177-3AD203B41FA5}">
                      <a16:colId xmlns:a16="http://schemas.microsoft.com/office/drawing/2014/main" xmlns="" val="960506886"/>
                    </a:ext>
                  </a:extLst>
                </a:gridCol>
                <a:gridCol w="931684">
                  <a:extLst>
                    <a:ext uri="{9D8B030D-6E8A-4147-A177-3AD203B41FA5}">
                      <a16:colId xmlns:a16="http://schemas.microsoft.com/office/drawing/2014/main" xmlns="" val="2282673696"/>
                    </a:ext>
                  </a:extLst>
                </a:gridCol>
                <a:gridCol w="931684">
                  <a:extLst>
                    <a:ext uri="{9D8B030D-6E8A-4147-A177-3AD203B41FA5}">
                      <a16:colId xmlns:a16="http://schemas.microsoft.com/office/drawing/2014/main" xmlns="" val="1540974186"/>
                    </a:ext>
                  </a:extLst>
                </a:gridCol>
                <a:gridCol w="1131449">
                  <a:extLst>
                    <a:ext uri="{9D8B030D-6E8A-4147-A177-3AD203B41FA5}">
                      <a16:colId xmlns:a16="http://schemas.microsoft.com/office/drawing/2014/main" xmlns="" val="3073091636"/>
                    </a:ext>
                  </a:extLst>
                </a:gridCol>
                <a:gridCol w="731919">
                  <a:extLst>
                    <a:ext uri="{9D8B030D-6E8A-4147-A177-3AD203B41FA5}">
                      <a16:colId xmlns:a16="http://schemas.microsoft.com/office/drawing/2014/main" xmlns="" val="26294964"/>
                    </a:ext>
                  </a:extLst>
                </a:gridCol>
                <a:gridCol w="931684">
                  <a:extLst>
                    <a:ext uri="{9D8B030D-6E8A-4147-A177-3AD203B41FA5}">
                      <a16:colId xmlns:a16="http://schemas.microsoft.com/office/drawing/2014/main" xmlns="" val="1764736073"/>
                    </a:ext>
                  </a:extLst>
                </a:gridCol>
                <a:gridCol w="931684">
                  <a:extLst>
                    <a:ext uri="{9D8B030D-6E8A-4147-A177-3AD203B41FA5}">
                      <a16:colId xmlns:a16="http://schemas.microsoft.com/office/drawing/2014/main" xmlns="" val="3785382821"/>
                    </a:ext>
                  </a:extLst>
                </a:gridCol>
                <a:gridCol w="931684">
                  <a:extLst>
                    <a:ext uri="{9D8B030D-6E8A-4147-A177-3AD203B41FA5}">
                      <a16:colId xmlns:a16="http://schemas.microsoft.com/office/drawing/2014/main" xmlns="" val="1171012121"/>
                    </a:ext>
                  </a:extLst>
                </a:gridCol>
              </a:tblGrid>
              <a:tr h="25553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Hour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Penicillium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chaviforme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(mm)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Fusarium</a:t>
                      </a:r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graminearum</a:t>
                      </a:r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(mm)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454301"/>
                  </a:ext>
                </a:extLst>
              </a:tr>
              <a:tr h="5110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Topsin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DMSO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N2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Topsin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DMSO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N2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0189207"/>
                  </a:ext>
                </a:extLst>
              </a:tr>
              <a:tr h="2555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5307444"/>
                  </a:ext>
                </a:extLst>
              </a:tr>
              <a:tr h="2555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5/6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0/0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9/8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7/6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10/7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15/16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20/22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7/7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308152"/>
                  </a:ext>
                </a:extLst>
              </a:tr>
              <a:tr h="511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11/12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0/0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14/13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26/26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39/39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39/39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35/35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9192697"/>
                  </a:ext>
                </a:extLst>
              </a:tr>
              <a:tr h="511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16/16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0/0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13/14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15/14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52/49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44/44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70/62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43/49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0909016"/>
                  </a:ext>
                </a:extLst>
              </a:tr>
              <a:tr h="511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21/21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0/0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23/23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20/19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71/70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49/45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83/82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46/50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4577863"/>
                  </a:ext>
                </a:extLst>
              </a:tr>
              <a:tr h="511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25/25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0/0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27/27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24/22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85/85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50/50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85/85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51/55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6403621"/>
                  </a:ext>
                </a:extLst>
              </a:tr>
              <a:tr h="2555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 (mm</a:t>
                      </a:r>
                      <a:r>
                        <a:rPr lang="bg-BG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h)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19,7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17,5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15,7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071" marR="5707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84,9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49,8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84,8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19,8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1903125"/>
                  </a:ext>
                </a:extLst>
              </a:tr>
            </a:tbl>
          </a:graphicData>
        </a:graphic>
      </p:graphicFrame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352799" y="10"/>
            <a:ext cx="8839201" cy="630185"/>
          </a:xfrm>
        </p:spPr>
        <p:txBody>
          <a:bodyPr>
            <a:normAutofit/>
          </a:bodyPr>
          <a:lstStyle/>
          <a:p>
            <a:pPr algn="r"/>
            <a:r>
              <a:rPr lang="en-US" sz="1600" i="1" dirty="0"/>
              <a:t>Synthesis, antibacterial and antifungal activities of </a:t>
            </a:r>
            <a:r>
              <a:rPr lang="en-US" sz="1600" i="1" dirty="0" err="1"/>
              <a:t>memantine</a:t>
            </a:r>
            <a:r>
              <a:rPr lang="en-US" sz="1600" i="1" dirty="0"/>
              <a:t> hybrid molecules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19712" y="6261346"/>
            <a:ext cx="8795658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</a:rPr>
              <a:t>Memantine-</a:t>
            </a: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4-F-Phenylalanyl (2)</a:t>
            </a: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strongly inhibits the Kr of Fusarium </a:t>
            </a:r>
            <a:r>
              <a:rPr lang="bg-BG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graminearum </a:t>
            </a: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(NBIMCC </a:t>
            </a:r>
            <a:r>
              <a:rPr lang="bg-BG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2294</a:t>
            </a: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7555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98985" y="692458"/>
            <a:ext cx="8146828" cy="554506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pPr algn="just"/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The investigated compounds  </a:t>
            </a:r>
            <a:r>
              <a:rPr lang="en-US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1-5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 exhibit inhibitory effects on individual test microorganisms.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4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memantine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 shows greater efficacy against Gram-negative bacterial employees, and toward Gram-positive conditions that raises a plant only on the Bacillus </a:t>
            </a:r>
            <a:r>
              <a:rPr lang="en-US" sz="24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megatermium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. β-Ala-</a:t>
            </a:r>
            <a:r>
              <a:rPr lang="en-US" sz="24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memantine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 has an effect exclusively on Salmonella </a:t>
            </a:r>
            <a:r>
              <a:rPr lang="en-US" sz="24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enterica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 plants, and </a:t>
            </a:r>
            <a:r>
              <a:rPr lang="en-US" sz="24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Gly-Thiazole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cap="none" dirty="0">
                <a:latin typeface="Calibri" panose="020F0502020204030204" pitchFamily="34" charset="0"/>
                <a:cs typeface="Calibri" panose="020F0502020204030204" pitchFamily="34" charset="0"/>
              </a:rPr>
              <a:t>(5) 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has a good inhibitory effect against Gram-positive bacteria. </a:t>
            </a:r>
          </a:p>
          <a:p>
            <a:pPr algn="just"/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The 4-F-Phe-memantine </a:t>
            </a:r>
            <a:r>
              <a:rPr lang="en-US" sz="2400" b="1" i="1" cap="none" dirty="0">
                <a:latin typeface="Calibri" panose="020F0502020204030204" pitchFamily="34" charset="0"/>
                <a:cs typeface="Calibri" panose="020F0502020204030204" pitchFamily="34" charset="0"/>
              </a:rPr>
              <a:t>(N2) 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being effective on all the strains required. The inhibitory effect is commensurate with this time to control the commercially available tetracycline and nystatin. </a:t>
            </a:r>
          </a:p>
          <a:p>
            <a:pPr algn="just"/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The hybrid 4-F-Phe-memantine </a:t>
            </a:r>
            <a:r>
              <a:rPr lang="en-US" sz="2400" b="1" i="1" cap="none" dirty="0">
                <a:latin typeface="Calibri" panose="020F0502020204030204" pitchFamily="34" charset="0"/>
                <a:cs typeface="Calibri" panose="020F0502020204030204" pitchFamily="34" charset="0"/>
              </a:rPr>
              <a:t>(N2) 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is the most promising for possible application as a new anti-infective host-directed therapeutic agent against clinically significant conditionally pathogenic bacteria in patients suffering from moderate to severe dementia of Alzheimer’s type. </a:t>
            </a:r>
          </a:p>
        </p:txBody>
      </p:sp>
      <p:pic>
        <p:nvPicPr>
          <p:cNvPr id="8" name="Content Placeholder 5" descr="Formula">
            <a:extLst>
              <a:ext uri="{FF2B5EF4-FFF2-40B4-BE49-F238E27FC236}">
                <a16:creationId xmlns:a16="http://schemas.microsoft.com/office/drawing/2014/main" xmlns="" id="{29B78601-F415-4A48-AB86-2F6B81FA91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b="-2"/>
          <a:stretch/>
        </p:blipFill>
        <p:spPr>
          <a:xfrm>
            <a:off x="0" y="10"/>
            <a:ext cx="3396342" cy="6857990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352799" y="10"/>
            <a:ext cx="8839201" cy="630185"/>
          </a:xfrm>
        </p:spPr>
        <p:txBody>
          <a:bodyPr>
            <a:normAutofit/>
          </a:bodyPr>
          <a:lstStyle/>
          <a:p>
            <a:pPr algn="r"/>
            <a:r>
              <a:rPr lang="en-US" sz="1600" i="1" dirty="0"/>
              <a:t>Synthesis, antibacterial and antifungal activities of </a:t>
            </a:r>
            <a:r>
              <a:rPr lang="en-US" sz="1600" i="1" dirty="0" err="1"/>
              <a:t>memantine</a:t>
            </a:r>
            <a:r>
              <a:rPr lang="en-US" sz="1600" i="1" dirty="0"/>
              <a:t> hybrid molecules</a:t>
            </a:r>
          </a:p>
        </p:txBody>
      </p:sp>
    </p:spTree>
    <p:extLst>
      <p:ext uri="{BB962C8B-B14F-4D97-AF65-F5344CB8AC3E}">
        <p14:creationId xmlns:p14="http://schemas.microsoft.com/office/powerpoint/2010/main" val="645949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>
            <a:extLst>
              <a:ext uri="{FF2B5EF4-FFF2-40B4-BE49-F238E27FC236}">
                <a16:creationId xmlns:a16="http://schemas.microsoft.com/office/drawing/2014/main" xmlns="" id="{22790EC5-ACA7-4536-8066-B60199F3C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CAD20AEA-7CAF-4A83-BE2E-EAF010B8B7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2255CADE-DCE0-447F-B290-2AE78E5E55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xmlns="" id="{240987D2-7FAC-4B65-A97B-0EAADE73B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4245587C-701C-48A1-9B6B-10C3DF81A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2E5CF545-7AAF-4A13-8871-089E929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8BA689-20E2-4C6E-9788-5A871F3D1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91899" y="2545259"/>
            <a:ext cx="7024960" cy="2679238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0"/>
              </a:spcBef>
              <a:buClrTx/>
            </a:pPr>
            <a:r>
              <a:rPr lang="en-US" altLang="bg-BG" sz="2400" b="1" i="1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  <a:p>
            <a:pPr algn="just">
              <a:spcBef>
                <a:spcPct val="0"/>
              </a:spcBef>
              <a:buClrTx/>
            </a:pPr>
            <a:endParaRPr lang="en-US" altLang="bg-BG" sz="2400" b="1" i="1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Tx/>
            </a:pPr>
            <a:r>
              <a:rPr lang="en-US" altLang="bg-BG" sz="24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We gratefully acknowledge the financial support from:</a:t>
            </a:r>
          </a:p>
          <a:p>
            <a:pPr marL="342900" indent="-342900" algn="just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bg-BG" sz="24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Bulgarian Science Fund </a:t>
            </a:r>
            <a:r>
              <a:rPr lang="en-US" altLang="bg-BG" sz="2400" i="1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(Project M23/8</a:t>
            </a:r>
            <a:r>
              <a:rPr lang="en-US" altLang="bg-BG" sz="2400" i="1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and</a:t>
            </a:r>
          </a:p>
          <a:p>
            <a:pPr marL="342900" indent="-342900" algn="just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bg-BG" sz="24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South-West University </a:t>
            </a:r>
            <a:r>
              <a:rPr lang="bg-BG" altLang="bg-BG" sz="24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altLang="bg-BG" sz="2400" i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Neofit</a:t>
            </a:r>
            <a:r>
              <a:rPr lang="en-US" altLang="bg-BG" sz="24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bg-BG" sz="2400" i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Rilski</a:t>
            </a:r>
            <a:r>
              <a:rPr lang="bg-BG" altLang="bg-BG" sz="24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bg-BG" sz="24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bg-BG" sz="2400" i="1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(Project RPY-A3/19)</a:t>
            </a:r>
            <a:endParaRPr lang="en-US" altLang="bg-BG" sz="2400" i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Content Placeholder 5" descr="Formula">
            <a:extLst>
              <a:ext uri="{FF2B5EF4-FFF2-40B4-BE49-F238E27FC236}">
                <a16:creationId xmlns:a16="http://schemas.microsoft.com/office/drawing/2014/main" xmlns="" id="{29B78601-F415-4A48-AB86-2F6B81FA91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b="-2"/>
          <a:stretch/>
        </p:blipFill>
        <p:spPr>
          <a:xfrm>
            <a:off x="7606566" y="14524"/>
            <a:ext cx="399324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1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563256" y="1180309"/>
            <a:ext cx="8461829" cy="5127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algn="just"/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Wide spread use of antibiotics is rising the incidence of infections with antibiotic resistance</a:t>
            </a:r>
          </a:p>
          <a:p>
            <a:pPr algn="just"/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Combat of antimicrobial resistance crisis encompasses synthesis of natural derivatives of well-known drugs </a:t>
            </a:r>
          </a:p>
          <a:p>
            <a:pPr algn="just"/>
            <a:r>
              <a:rPr lang="en-US" sz="26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Memantine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bg-BG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EM) is </a:t>
            </a:r>
            <a:r>
              <a:rPr lang="bg-BG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FDA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 and EU </a:t>
            </a:r>
            <a:r>
              <a:rPr lang="bg-BG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approved drug for treatment of 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patients with moderate to severe dementia of Alzheimer’s type</a:t>
            </a:r>
          </a:p>
          <a:p>
            <a:pPr algn="just"/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MEM could efficiently block </a:t>
            </a:r>
            <a:r>
              <a:rPr lang="en-US" sz="26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-caused bacteremia and meningitis in a mouse model </a:t>
            </a:r>
          </a:p>
          <a:p>
            <a:pPr algn="just"/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MEM could be used as a </a:t>
            </a:r>
            <a:r>
              <a:rPr lang="bg-BG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host-directed antimicrobial agent</a:t>
            </a:r>
            <a:endParaRPr lang="en-US" sz="2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2799" y="10"/>
            <a:ext cx="8839201" cy="630185"/>
          </a:xfrm>
        </p:spPr>
        <p:txBody>
          <a:bodyPr>
            <a:normAutofit/>
          </a:bodyPr>
          <a:lstStyle/>
          <a:p>
            <a:pPr algn="r"/>
            <a:r>
              <a:rPr lang="en-US" sz="1600" i="1" dirty="0"/>
              <a:t>Synthesis, antibacterial and antifungal activities of </a:t>
            </a:r>
            <a:r>
              <a:rPr lang="en-US" sz="1600" i="1" dirty="0" err="1"/>
              <a:t>memantine</a:t>
            </a:r>
            <a:r>
              <a:rPr lang="en-US" sz="1600" i="1" dirty="0"/>
              <a:t> hybrid molecules</a:t>
            </a:r>
          </a:p>
        </p:txBody>
      </p:sp>
      <p:pic>
        <p:nvPicPr>
          <p:cNvPr id="7" name="Content Placeholder 5" descr="Formula">
            <a:extLst>
              <a:ext uri="{FF2B5EF4-FFF2-40B4-BE49-F238E27FC236}">
                <a16:creationId xmlns:a16="http://schemas.microsoft.com/office/drawing/2014/main" xmlns="" id="{29B78601-F415-4A48-AB86-2F6B81FA91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b="-2"/>
          <a:stretch/>
        </p:blipFill>
        <p:spPr>
          <a:xfrm>
            <a:off x="0" y="10"/>
            <a:ext cx="339634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7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ormula">
            <a:extLst>
              <a:ext uri="{FF2B5EF4-FFF2-40B4-BE49-F238E27FC236}">
                <a16:creationId xmlns:a16="http://schemas.microsoft.com/office/drawing/2014/main" xmlns="" id="{29B78601-F415-4A48-AB86-2F6B81FA91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b="-2"/>
          <a:stretch/>
        </p:blipFill>
        <p:spPr>
          <a:xfrm>
            <a:off x="0" y="10"/>
            <a:ext cx="3396342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933371" y="2086024"/>
            <a:ext cx="8403773" cy="46639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Results and Discussion</a:t>
            </a:r>
          </a:p>
          <a:p>
            <a:pPr algn="just"/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Synthesis of novel compounds – </a:t>
            </a:r>
            <a:r>
              <a:rPr lang="en-US" sz="26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memantine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 hybrid molecules, with antimicrobial activity designed for application in treatment of bacterial and fungal infections in patients suffering dementia of Alzheimer’s type. </a:t>
            </a:r>
          </a:p>
          <a:p>
            <a:pPr marL="0" indent="0" algn="just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352799" y="10"/>
            <a:ext cx="8839201" cy="63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i="1"/>
              <a:t>Synthesis, antibacterial and antifungal activities of memantine hybrid molecules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00206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Formula">
            <a:extLst>
              <a:ext uri="{FF2B5EF4-FFF2-40B4-BE49-F238E27FC236}">
                <a16:creationId xmlns:a16="http://schemas.microsoft.com/office/drawing/2014/main" xmlns="" id="{29B78601-F415-4A48-AB86-2F6B81FA91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b="-2"/>
          <a:stretch/>
        </p:blipFill>
        <p:spPr>
          <a:xfrm>
            <a:off x="0" y="10"/>
            <a:ext cx="3396342" cy="6857990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3352799" y="10"/>
            <a:ext cx="8839201" cy="63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i="1" dirty="0"/>
              <a:t>Synthesis, antibacterial and antifungal activities of </a:t>
            </a:r>
            <a:r>
              <a:rPr lang="en-US" sz="1600" i="1" dirty="0" err="1"/>
              <a:t>memantine</a:t>
            </a:r>
            <a:r>
              <a:rPr lang="en-US" sz="1600" i="1" dirty="0"/>
              <a:t> hybrid molecules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098525" y="750107"/>
            <a:ext cx="6096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1" dirty="0">
                <a:latin typeface="Calibri" panose="020F0502020204030204" pitchFamily="34" charset="0"/>
              </a:rPr>
              <a:t>Chemistry</a:t>
            </a:r>
          </a:p>
          <a:p>
            <a:pPr algn="just"/>
            <a:r>
              <a:rPr lang="en-US" altLang="en-US" sz="2600" dirty="0">
                <a:latin typeface="Calibri" panose="020F0502020204030204" pitchFamily="34" charset="0"/>
              </a:rPr>
              <a:t>A series of </a:t>
            </a:r>
            <a:r>
              <a:rPr lang="en-US" altLang="en-US" sz="2600" dirty="0" err="1">
                <a:latin typeface="Calibri" panose="020F0502020204030204" pitchFamily="34" charset="0"/>
              </a:rPr>
              <a:t>memantine</a:t>
            </a:r>
            <a:r>
              <a:rPr lang="en-US" altLang="en-US" sz="2600" dirty="0">
                <a:latin typeface="Calibri" panose="020F0502020204030204" pitchFamily="34" charset="0"/>
              </a:rPr>
              <a:t> derivatives incorporating amino-acid residues have been synthesized </a:t>
            </a:r>
            <a:r>
              <a:rPr lang="en-US" sz="2600" dirty="0">
                <a:latin typeface="Calibri" panose="020F0502020204030204" pitchFamily="34" charset="0"/>
              </a:rPr>
              <a:t>by TBTU as a coupling reagent (Fig.1). </a:t>
            </a:r>
            <a:r>
              <a:rPr lang="en-US" sz="2800" dirty="0"/>
              <a:t>The synthesized memantine analogues were </a:t>
            </a:r>
            <a:r>
              <a:rPr lang="en-US" sz="2600" dirty="0">
                <a:latin typeface="Calibri" panose="020F0502020204030204" pitchFamily="34" charset="0"/>
              </a:rPr>
              <a:t>confirmed by 1H NMR, 13C NMR, and ESI–MS spectrometry.</a:t>
            </a:r>
          </a:p>
          <a:p>
            <a:pPr algn="just"/>
            <a:endParaRPr lang="en-US" sz="2600" dirty="0">
              <a:latin typeface="Calibri" panose="020F0502020204030204" pitchFamily="34" charset="0"/>
            </a:endParaRPr>
          </a:p>
          <a:p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</a:rPr>
              <a:t>Where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Glycine (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), 4-F-Phenylalanine (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), Valine (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l-G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sz="1600" i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Alanine (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Gly-Thiazole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Gly-Thiazolyl-Thiazole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000" b="1" dirty="0">
                <a:latin typeface="Calibri" panose="020F0502020204030204" pitchFamily="34" charset="0"/>
              </a:rPr>
              <a:t>Fig.1.</a:t>
            </a:r>
            <a:r>
              <a:rPr lang="en-US" sz="2000" dirty="0">
                <a:latin typeface="Calibri" panose="020F0502020204030204" pitchFamily="34" charset="0"/>
              </a:rPr>
              <a:t> Structures of the new </a:t>
            </a:r>
            <a:r>
              <a:rPr lang="en-US" sz="2000" dirty="0" err="1">
                <a:latin typeface="Calibri" panose="020F0502020204030204" pitchFamily="34" charset="0"/>
              </a:rPr>
              <a:t>memantine</a:t>
            </a:r>
            <a:r>
              <a:rPr lang="en-US" sz="2000" dirty="0">
                <a:latin typeface="Calibri" panose="020F0502020204030204" pitchFamily="34" charset="0"/>
              </a:rPr>
              <a:t> analogues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600" dirty="0"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60569"/>
              </p:ext>
            </p:extLst>
          </p:nvPr>
        </p:nvGraphicFramePr>
        <p:xfrm>
          <a:off x="6105664" y="3656059"/>
          <a:ext cx="1152525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ISIS/Draw Sketch" r:id="rId5" imgW="1152360" imgH="1761840" progId="ISISServer">
                  <p:embed/>
                </p:oleObj>
              </mc:Choice>
              <mc:Fallback>
                <p:oleObj name="ISIS/Draw Sketch" r:id="rId5" imgW="1152360" imgH="176184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05664" y="3656059"/>
                        <a:ext cx="1152525" cy="176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6879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Formula">
            <a:extLst>
              <a:ext uri="{FF2B5EF4-FFF2-40B4-BE49-F238E27FC236}">
                <a16:creationId xmlns:a16="http://schemas.microsoft.com/office/drawing/2014/main" xmlns="" id="{29B78601-F415-4A48-AB86-2F6B81FA91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b="-2"/>
          <a:stretch/>
        </p:blipFill>
        <p:spPr>
          <a:xfrm>
            <a:off x="0" y="10"/>
            <a:ext cx="3396342" cy="6857990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3352799" y="10"/>
            <a:ext cx="8839201" cy="63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i="1" dirty="0"/>
              <a:t>Synthesis, antibacterial and antifungal activities of </a:t>
            </a:r>
            <a:r>
              <a:rPr lang="en-US" sz="1600" i="1" dirty="0" err="1"/>
              <a:t>memantine</a:t>
            </a:r>
            <a:r>
              <a:rPr lang="en-US" sz="1600" i="1" dirty="0"/>
              <a:t> hybrid molecules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098524" y="605820"/>
            <a:ext cx="782162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Calibri" panose="020F0502020204030204" pitchFamily="34" charset="0"/>
              </a:rPr>
              <a:t>Crystal structure determination</a:t>
            </a:r>
          </a:p>
          <a:p>
            <a:endParaRPr lang="en-US" sz="2600" b="1" dirty="0">
              <a:latin typeface="Calibri" panose="020F0502020204030204" pitchFamily="34" charset="0"/>
            </a:endParaRPr>
          </a:p>
          <a:p>
            <a:pPr algn="just"/>
            <a:r>
              <a:rPr lang="en-US" dirty="0"/>
              <a:t>Two of the synthesized compounds - </a:t>
            </a:r>
            <a:r>
              <a:rPr lang="en-US" b="1" dirty="0"/>
              <a:t>Beta-Alanine-Memantine and 4-F-Phenilalanine-Memantine</a:t>
            </a:r>
            <a:r>
              <a:rPr lang="en-US" dirty="0"/>
              <a:t> - were recrystallized from acetone by slow evaporation and their crystal structures were determined (Figure 2) with Single crystal X-ray diffraction (SCXRD) experiment. </a:t>
            </a:r>
            <a:endParaRPr lang="en-US" sz="2600" dirty="0"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ADBC11F-B2E1-4499-82FC-0A74A283CDA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524" y="2699393"/>
            <a:ext cx="4101007" cy="2383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169075A-FA87-4F64-978D-00B63D93607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4" y="2699392"/>
            <a:ext cx="3576886" cy="23833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23554A-6C06-4907-9B16-93EA761F31BD}"/>
              </a:ext>
            </a:extLst>
          </p:cNvPr>
          <p:cNvSpPr txBox="1"/>
          <p:nvPr/>
        </p:nvSpPr>
        <p:spPr>
          <a:xfrm>
            <a:off x="4259223" y="5305168"/>
            <a:ext cx="706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Fig. 2 ORTEP views of the molecules in the asymmetric unit (ASU) of </a:t>
            </a:r>
            <a:r>
              <a:rPr lang="en-US" b="1" dirty="0"/>
              <a:t>Beta-Alanine-Memantine </a:t>
            </a:r>
            <a:r>
              <a:rPr lang="en-US" dirty="0"/>
              <a:t>(left) </a:t>
            </a:r>
            <a:r>
              <a:rPr lang="en-US" b="1" dirty="0"/>
              <a:t>4-F-Phenilalanine-Memantine</a:t>
            </a:r>
            <a:r>
              <a:rPr lang="en-US" dirty="0"/>
              <a:t> (right)</a:t>
            </a:r>
          </a:p>
        </p:txBody>
      </p:sp>
    </p:spTree>
    <p:extLst>
      <p:ext uri="{BB962C8B-B14F-4D97-AF65-F5344CB8AC3E}">
        <p14:creationId xmlns:p14="http://schemas.microsoft.com/office/powerpoint/2010/main" val="3693695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Formula">
            <a:extLst>
              <a:ext uri="{FF2B5EF4-FFF2-40B4-BE49-F238E27FC236}">
                <a16:creationId xmlns:a16="http://schemas.microsoft.com/office/drawing/2014/main" xmlns="" id="{29B78601-F415-4A48-AB86-2F6B81FA91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b="-2"/>
          <a:stretch/>
        </p:blipFill>
        <p:spPr>
          <a:xfrm>
            <a:off x="0" y="10"/>
            <a:ext cx="3396342" cy="6857990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3352799" y="10"/>
            <a:ext cx="8839201" cy="63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i="1" dirty="0"/>
              <a:t>Synthesis, antibacterial and antifungal activities of </a:t>
            </a:r>
            <a:r>
              <a:rPr lang="en-US" sz="1600" i="1" dirty="0" err="1"/>
              <a:t>memantine</a:t>
            </a:r>
            <a:r>
              <a:rPr lang="en-US" sz="1600" i="1" dirty="0"/>
              <a:t> hybrid molecules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073811" y="630195"/>
            <a:ext cx="78216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Calibri" panose="020F0502020204030204" pitchFamily="34" charset="0"/>
              </a:rPr>
              <a:t>Crystal structure determination</a:t>
            </a:r>
          </a:p>
          <a:p>
            <a:endParaRPr lang="en-US" sz="2600" b="1" dirty="0">
              <a:latin typeface="Calibri" panose="020F0502020204030204" pitchFamily="34" charset="0"/>
            </a:endParaRPr>
          </a:p>
          <a:p>
            <a:r>
              <a:rPr lang="en-US" dirty="0"/>
              <a:t>Overlaying of the molecules of </a:t>
            </a:r>
            <a:r>
              <a:rPr lang="en-US" b="1" dirty="0"/>
              <a:t>Beta-Alanine-Memantine </a:t>
            </a:r>
            <a:r>
              <a:rPr lang="en-US" dirty="0"/>
              <a:t>and</a:t>
            </a:r>
            <a:r>
              <a:rPr lang="en-US" b="1" dirty="0"/>
              <a:t> 4-F-Phenilalanine-Memantine </a:t>
            </a:r>
            <a:r>
              <a:rPr lang="en-US" dirty="0"/>
              <a:t>(Figure 3) showed that they have almost similar orientation with slight deviation due to the different AA </a:t>
            </a:r>
            <a:r>
              <a:rPr lang="en-US" dirty="0" err="1"/>
              <a:t>substitutent</a:t>
            </a:r>
            <a:r>
              <a:rPr lang="en-US" dirty="0"/>
              <a:t>. Both compounds have one acceptor (C=O group) and two donors (N-H and NH</a:t>
            </a:r>
            <a:r>
              <a:rPr lang="en-US" baseline="-25000" dirty="0"/>
              <a:t>3</a:t>
            </a:r>
            <a:r>
              <a:rPr lang="en-US" dirty="0"/>
              <a:t> groups) of hydrogen atoms that benefit the formation of intermolecular hydrogen bonding interactions  which are one of the main factors for the stabilization of the crystal structures. </a:t>
            </a:r>
            <a:endParaRPr lang="en-US" baseline="-25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84B962B-1EFC-4847-A281-0A6523D2C10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152" y="3304652"/>
            <a:ext cx="4032546" cy="24453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7BCD37-EECC-4773-B03F-D87A2F42E5E5}"/>
              </a:ext>
            </a:extLst>
          </p:cNvPr>
          <p:cNvSpPr txBox="1"/>
          <p:nvPr/>
        </p:nvSpPr>
        <p:spPr>
          <a:xfrm>
            <a:off x="4212640" y="5859197"/>
            <a:ext cx="7110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3. Overlay of the molecules of </a:t>
            </a:r>
            <a:r>
              <a:rPr lang="en-US" b="1" dirty="0"/>
              <a:t>Beta-Alanine-Memantine </a:t>
            </a:r>
            <a:r>
              <a:rPr lang="en-US" dirty="0"/>
              <a:t>(green) and</a:t>
            </a:r>
            <a:r>
              <a:rPr lang="en-US" b="1" dirty="0"/>
              <a:t> 4-F-Phenilalanine-Memantine </a:t>
            </a:r>
            <a:r>
              <a:rPr lang="en-US" dirty="0"/>
              <a:t>(gray)</a:t>
            </a:r>
            <a:r>
              <a:rPr lang="en-US" b="1" dirty="0"/>
              <a:t> </a:t>
            </a:r>
            <a:r>
              <a:rPr lang="en-US" dirty="0"/>
              <a:t>based on their identical memantine moiety </a:t>
            </a:r>
          </a:p>
        </p:txBody>
      </p:sp>
    </p:spTree>
    <p:extLst>
      <p:ext uri="{BB962C8B-B14F-4D97-AF65-F5344CB8AC3E}">
        <p14:creationId xmlns:p14="http://schemas.microsoft.com/office/powerpoint/2010/main" val="344983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Formula">
            <a:extLst>
              <a:ext uri="{FF2B5EF4-FFF2-40B4-BE49-F238E27FC236}">
                <a16:creationId xmlns:a16="http://schemas.microsoft.com/office/drawing/2014/main" xmlns="" id="{29B78601-F415-4A48-AB86-2F6B81FA91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b="-2"/>
          <a:stretch/>
        </p:blipFill>
        <p:spPr>
          <a:xfrm>
            <a:off x="0" y="10"/>
            <a:ext cx="3396342" cy="6857990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3352799" y="10"/>
            <a:ext cx="8839201" cy="63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i="1" dirty="0"/>
              <a:t>Synthesis, antibacterial and antifungal activities of </a:t>
            </a:r>
            <a:r>
              <a:rPr lang="en-US" sz="1600" i="1" dirty="0" err="1"/>
              <a:t>memantine</a:t>
            </a:r>
            <a:r>
              <a:rPr lang="en-US" sz="1600" i="1" dirty="0"/>
              <a:t> hybrid molecules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098525" y="630195"/>
            <a:ext cx="782162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Calibri" panose="020F0502020204030204" pitchFamily="34" charset="0"/>
              </a:rPr>
              <a:t>Thermal properties</a:t>
            </a:r>
          </a:p>
          <a:p>
            <a:pPr algn="just"/>
            <a:endParaRPr lang="en-US" sz="2600" b="1" dirty="0">
              <a:latin typeface="Calibri" panose="020F0502020204030204" pitchFamily="34" charset="0"/>
            </a:endParaRPr>
          </a:p>
          <a:p>
            <a:pPr algn="just"/>
            <a:r>
              <a:rPr lang="en-US" dirty="0"/>
              <a:t>Differential thermal (DTA) and thermogravimetric (TGA) analyzes of the two compounds in corundum crucibles were performed (Figure 4). The compounds are stable up to around 20</a:t>
            </a:r>
            <a:r>
              <a:rPr lang="en-US" baseline="30000" dirty="0"/>
              <a:t>o</a:t>
            </a:r>
            <a:r>
              <a:rPr lang="en-US" dirty="0"/>
              <a:t>C after the melting point (around 160</a:t>
            </a:r>
            <a:r>
              <a:rPr lang="en-US" baseline="30000" dirty="0"/>
              <a:t>o</a:t>
            </a:r>
            <a:r>
              <a:rPr lang="en-US" dirty="0"/>
              <a:t>C for </a:t>
            </a:r>
            <a:r>
              <a:rPr lang="en-US" b="1" dirty="0"/>
              <a:t>Beta-Alanine-Memantine </a:t>
            </a:r>
            <a:r>
              <a:rPr lang="en-US" dirty="0"/>
              <a:t>and 155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 for </a:t>
            </a:r>
            <a:r>
              <a:rPr lang="en-US" b="1" dirty="0"/>
              <a:t>4-F-Phenilalanine-Memantine). </a:t>
            </a:r>
            <a:r>
              <a:rPr lang="en-US" dirty="0"/>
              <a:t>After that point drastic weight losses due to thermal decomposition are recorded (60% for BAM and 35% for 4FPM). The reverse cooling process is not accompanied by visible weight change due to </a:t>
            </a:r>
            <a:r>
              <a:rPr lang="en-US" dirty="0" err="1"/>
              <a:t>adsorbtion</a:t>
            </a:r>
            <a:r>
              <a:rPr lang="en-US" dirty="0"/>
              <a:t>/adsorption of moisture etc.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004327-C294-425F-8CB0-CDFCE1B3D33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524" y="3461739"/>
            <a:ext cx="8047510" cy="25518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3202C26-4F7C-484A-8930-A3C14E315400}"/>
              </a:ext>
            </a:extLst>
          </p:cNvPr>
          <p:cNvSpPr/>
          <p:nvPr/>
        </p:nvSpPr>
        <p:spPr>
          <a:xfrm>
            <a:off x="4098524" y="6013628"/>
            <a:ext cx="7978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Figure 4.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DTA-TG curves: 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Beta-Alanine-Memantine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4-F-Phenilalanine-Memantine 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47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002703" y="866120"/>
            <a:ext cx="5863771" cy="46639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100" b="1" dirty="0">
                <a:latin typeface="Calibri" panose="020F0502020204030204" pitchFamily="34" charset="0"/>
              </a:rPr>
              <a:t>Biological part</a:t>
            </a:r>
          </a:p>
          <a:p>
            <a:pPr marL="0" indent="0">
              <a:buNone/>
            </a:pPr>
            <a:r>
              <a:rPr lang="en-US" sz="26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Test microorganisms:</a:t>
            </a:r>
          </a:p>
          <a:p>
            <a:r>
              <a:rPr lang="en-US" sz="26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Escherichia coli 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(NBIMCC 3397)</a:t>
            </a:r>
          </a:p>
          <a:p>
            <a:r>
              <a:rPr lang="en-US" sz="26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Salmonella </a:t>
            </a:r>
            <a:r>
              <a:rPr lang="en-US" sz="2600" i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enterica</a:t>
            </a:r>
            <a:r>
              <a:rPr lang="en-US" sz="26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(NBIMCC 8691)</a:t>
            </a:r>
          </a:p>
          <a:p>
            <a:r>
              <a:rPr lang="en-US" sz="26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Staphylococcus aureus 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(NBIMCC 6538)</a:t>
            </a:r>
          </a:p>
          <a:p>
            <a:r>
              <a:rPr lang="en-US" sz="26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Bacillus </a:t>
            </a:r>
            <a:r>
              <a:rPr lang="en-US" sz="2600" i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megaterum</a:t>
            </a:r>
            <a:r>
              <a:rPr lang="en-US" sz="26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(BF 145)</a:t>
            </a:r>
          </a:p>
          <a:p>
            <a:r>
              <a:rPr lang="en-US" sz="26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Candida </a:t>
            </a:r>
            <a:r>
              <a:rPr lang="en-US" sz="2600" i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lusitaniae</a:t>
            </a:r>
            <a:r>
              <a:rPr lang="en-US" sz="26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(BF 74-4)</a:t>
            </a:r>
          </a:p>
          <a:p>
            <a:r>
              <a:rPr lang="en-US" sz="2600" i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Rhodotorula</a:t>
            </a:r>
            <a:r>
              <a:rPr lang="en-US" sz="26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 sp. 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(BF 16-25)</a:t>
            </a:r>
          </a:p>
          <a:p>
            <a:r>
              <a:rPr lang="en-US" sz="2600" i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Fusarium</a:t>
            </a:r>
            <a:r>
              <a:rPr lang="en-US" sz="26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graminearum</a:t>
            </a:r>
            <a:r>
              <a:rPr lang="en-US" sz="26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(NBIMCC 2294)</a:t>
            </a:r>
          </a:p>
          <a:p>
            <a:r>
              <a:rPr lang="en-US" sz="2600" i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Penicillium</a:t>
            </a:r>
            <a:r>
              <a:rPr lang="en-US" sz="26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claviforme</a:t>
            </a:r>
            <a:r>
              <a:rPr lang="en-US" sz="26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(BT136)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5" descr="Formula">
            <a:extLst>
              <a:ext uri="{FF2B5EF4-FFF2-40B4-BE49-F238E27FC236}">
                <a16:creationId xmlns:a16="http://schemas.microsoft.com/office/drawing/2014/main" xmlns="" id="{29B78601-F415-4A48-AB86-2F6B81FA91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b="-2"/>
          <a:stretch/>
        </p:blipFill>
        <p:spPr>
          <a:xfrm>
            <a:off x="0" y="10"/>
            <a:ext cx="3396342" cy="685799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352799" y="10"/>
            <a:ext cx="8839201" cy="630185"/>
          </a:xfrm>
        </p:spPr>
        <p:txBody>
          <a:bodyPr>
            <a:normAutofit/>
          </a:bodyPr>
          <a:lstStyle/>
          <a:p>
            <a:pPr algn="r"/>
            <a:r>
              <a:rPr lang="en-US" sz="1600" i="1" dirty="0"/>
              <a:t>Synthesis, antibacterial and antifungal activities of </a:t>
            </a:r>
            <a:r>
              <a:rPr lang="en-US" sz="1600" i="1" dirty="0" err="1"/>
              <a:t>memantine</a:t>
            </a:r>
            <a:r>
              <a:rPr lang="en-US" sz="1600" i="1" dirty="0"/>
              <a:t> hybrid molecules</a:t>
            </a:r>
          </a:p>
        </p:txBody>
      </p:sp>
    </p:spTree>
    <p:extLst>
      <p:ext uri="{BB962C8B-B14F-4D97-AF65-F5344CB8AC3E}">
        <p14:creationId xmlns:p14="http://schemas.microsoft.com/office/powerpoint/2010/main" val="23169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910913" y="806768"/>
            <a:ext cx="7722971" cy="46639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Table 1</a:t>
            </a: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.Evaluation of compounds (</a:t>
            </a:r>
            <a:r>
              <a:rPr lang="en-US" sz="1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1-6</a:t>
            </a: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) inhibitory potential: qualitative assay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40657"/>
              </p:ext>
            </p:extLst>
          </p:nvPr>
        </p:nvGraphicFramePr>
        <p:xfrm>
          <a:off x="4167443" y="1399627"/>
          <a:ext cx="7209909" cy="4073881"/>
        </p:xfrm>
        <a:graphic>
          <a:graphicData uri="http://schemas.openxmlformats.org/drawingml/2006/table">
            <a:tbl>
              <a:tblPr firstRow="1" firstCol="1" bandRow="1"/>
              <a:tblGrid>
                <a:gridCol w="4189209">
                  <a:extLst>
                    <a:ext uri="{9D8B030D-6E8A-4147-A177-3AD203B41FA5}">
                      <a16:colId xmlns:a16="http://schemas.microsoft.com/office/drawing/2014/main" xmlns="" val="1806494486"/>
                    </a:ext>
                  </a:extLst>
                </a:gridCol>
                <a:gridCol w="503450">
                  <a:extLst>
                    <a:ext uri="{9D8B030D-6E8A-4147-A177-3AD203B41FA5}">
                      <a16:colId xmlns:a16="http://schemas.microsoft.com/office/drawing/2014/main" xmlns="" val="2054891726"/>
                    </a:ext>
                  </a:extLst>
                </a:gridCol>
                <a:gridCol w="503450">
                  <a:extLst>
                    <a:ext uri="{9D8B030D-6E8A-4147-A177-3AD203B41FA5}">
                      <a16:colId xmlns:a16="http://schemas.microsoft.com/office/drawing/2014/main" xmlns="" val="25871138"/>
                    </a:ext>
                  </a:extLst>
                </a:gridCol>
                <a:gridCol w="503450">
                  <a:extLst>
                    <a:ext uri="{9D8B030D-6E8A-4147-A177-3AD203B41FA5}">
                      <a16:colId xmlns:a16="http://schemas.microsoft.com/office/drawing/2014/main" xmlns="" val="881892743"/>
                    </a:ext>
                  </a:extLst>
                </a:gridCol>
                <a:gridCol w="503450">
                  <a:extLst>
                    <a:ext uri="{9D8B030D-6E8A-4147-A177-3AD203B41FA5}">
                      <a16:colId xmlns:a16="http://schemas.microsoft.com/office/drawing/2014/main" xmlns="" val="2169799455"/>
                    </a:ext>
                  </a:extLst>
                </a:gridCol>
                <a:gridCol w="503450">
                  <a:extLst>
                    <a:ext uri="{9D8B030D-6E8A-4147-A177-3AD203B41FA5}">
                      <a16:colId xmlns:a16="http://schemas.microsoft.com/office/drawing/2014/main" xmlns="" val="4275753992"/>
                    </a:ext>
                  </a:extLst>
                </a:gridCol>
                <a:gridCol w="503450">
                  <a:extLst>
                    <a:ext uri="{9D8B030D-6E8A-4147-A177-3AD203B41FA5}">
                      <a16:colId xmlns:a16="http://schemas.microsoft.com/office/drawing/2014/main" xmlns="" val="1907806808"/>
                    </a:ext>
                  </a:extLst>
                </a:gridCol>
              </a:tblGrid>
              <a:tr h="333985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Disk diffusion susceptibility test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2532591"/>
                  </a:ext>
                </a:extLst>
              </a:tr>
              <a:tr h="267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Inhibition area (mm)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0453407"/>
                  </a:ext>
                </a:extLst>
              </a:tr>
              <a:tr h="267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Memantine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derivatives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9941152"/>
                  </a:ext>
                </a:extLst>
              </a:tr>
              <a:tr h="267188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Bacteria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1181191"/>
                  </a:ext>
                </a:extLst>
              </a:tr>
              <a:tr h="267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GRAM negative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6341806"/>
                  </a:ext>
                </a:extLst>
              </a:tr>
              <a:tr h="267188">
                <a:tc>
                  <a:txBody>
                    <a:bodyPr/>
                    <a:lstStyle/>
                    <a:p>
                      <a:r>
                        <a:rPr lang="en-US" sz="2000" i="1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Escherichia coli </a:t>
                      </a:r>
                      <a:r>
                        <a:rPr lang="en-US" sz="2000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(NBIMCC 3397)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2376952"/>
                  </a:ext>
                </a:extLst>
              </a:tr>
              <a:tr h="267188">
                <a:tc>
                  <a:txBody>
                    <a:bodyPr/>
                    <a:lstStyle/>
                    <a:p>
                      <a:r>
                        <a:rPr lang="en-US" sz="2000" i="1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Salmonella </a:t>
                      </a:r>
                      <a:r>
                        <a:rPr lang="en-US" sz="2000" i="1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enterica</a:t>
                      </a:r>
                      <a:r>
                        <a:rPr lang="en-US" sz="2000" i="1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(NBIMCC 8691)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8157689"/>
                  </a:ext>
                </a:extLst>
              </a:tr>
              <a:tr h="267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GRAM positive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976194"/>
                  </a:ext>
                </a:extLst>
              </a:tr>
              <a:tr h="267188">
                <a:tc>
                  <a:txBody>
                    <a:bodyPr/>
                    <a:lstStyle/>
                    <a:p>
                      <a:r>
                        <a:rPr lang="en-US" sz="2000" i="1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Staphylococcus aureus </a:t>
                      </a:r>
                      <a:r>
                        <a:rPr lang="en-US" sz="2000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(NBIMCC 6538)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7472295"/>
                  </a:ext>
                </a:extLst>
              </a:tr>
              <a:tr h="267188">
                <a:tc>
                  <a:txBody>
                    <a:bodyPr/>
                    <a:lstStyle/>
                    <a:p>
                      <a:r>
                        <a:rPr lang="en-US" sz="2000" i="1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Bacillus </a:t>
                      </a:r>
                      <a:r>
                        <a:rPr lang="en-US" sz="2000" i="1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megaterium</a:t>
                      </a:r>
                      <a:r>
                        <a:rPr lang="en-US" sz="2000" i="1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(BF 145)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9671286"/>
                  </a:ext>
                </a:extLst>
              </a:tr>
              <a:tr h="267188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Yeasts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7179446"/>
                  </a:ext>
                </a:extLst>
              </a:tr>
              <a:tr h="267188">
                <a:tc>
                  <a:txBody>
                    <a:bodyPr/>
                    <a:lstStyle/>
                    <a:p>
                      <a:r>
                        <a:rPr lang="en-US" sz="2000" i="1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Candida </a:t>
                      </a:r>
                      <a:r>
                        <a:rPr lang="en-US" sz="2000" i="1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lusitaniae</a:t>
                      </a:r>
                      <a:r>
                        <a:rPr lang="en-US" sz="2000" i="1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(BF 74-4)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0525219"/>
                  </a:ext>
                </a:extLst>
              </a:tr>
              <a:tr h="267188">
                <a:tc>
                  <a:txBody>
                    <a:bodyPr/>
                    <a:lstStyle/>
                    <a:p>
                      <a:r>
                        <a:rPr lang="en-US" sz="2000" i="1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Rhodotorula</a:t>
                      </a:r>
                      <a:r>
                        <a:rPr lang="en-US" sz="2000" i="1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sp. </a:t>
                      </a:r>
                      <a:r>
                        <a:rPr lang="en-US" sz="2000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(BF 16-25)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154824"/>
                  </a:ext>
                </a:extLst>
              </a:tr>
            </a:tbl>
          </a:graphicData>
        </a:graphic>
      </p:graphicFrame>
      <p:pic>
        <p:nvPicPr>
          <p:cNvPr id="12" name="Content Placeholder 5" descr="Formula">
            <a:extLst>
              <a:ext uri="{FF2B5EF4-FFF2-40B4-BE49-F238E27FC236}">
                <a16:creationId xmlns:a16="http://schemas.microsoft.com/office/drawing/2014/main" xmlns="" id="{29B78601-F415-4A48-AB86-2F6B81FA91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b="-2"/>
          <a:stretch/>
        </p:blipFill>
        <p:spPr>
          <a:xfrm>
            <a:off x="0" y="10"/>
            <a:ext cx="3396342" cy="6857990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352799" y="10"/>
            <a:ext cx="8839201" cy="630185"/>
          </a:xfrm>
        </p:spPr>
        <p:txBody>
          <a:bodyPr>
            <a:normAutofit/>
          </a:bodyPr>
          <a:lstStyle/>
          <a:p>
            <a:pPr algn="r"/>
            <a:r>
              <a:rPr lang="en-US" sz="1600" i="1" dirty="0"/>
              <a:t>Synthesis, antibacterial and antifungal activities of </a:t>
            </a:r>
            <a:r>
              <a:rPr lang="en-US" sz="1600" i="1" dirty="0" err="1"/>
              <a:t>memantine</a:t>
            </a:r>
            <a:r>
              <a:rPr lang="en-US" sz="1600" i="1" dirty="0"/>
              <a:t> hybrid molecules</a:t>
            </a:r>
          </a:p>
        </p:txBody>
      </p:sp>
    </p:spTree>
    <p:extLst>
      <p:ext uri="{BB962C8B-B14F-4D97-AF65-F5344CB8AC3E}">
        <p14:creationId xmlns:p14="http://schemas.microsoft.com/office/powerpoint/2010/main" val="240515595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443810_Laboratory Droplet design_SL_V1.potx" id="{9EEFE6ED-ED6C-4238-B6CC-49FEA5C5B53A}" vid="{1A2AC40C-025B-4795-9EF9-54168E9320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AB9843-8233-452C-82B9-ECE749792D29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45FAD90-6BCF-4AC6-A758-9551F85E12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783F2E-97E2-484E-BF92-B33AEA715C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Laboratory Droplet design</Template>
  <TotalTime>0</TotalTime>
  <Words>1256</Words>
  <Application>Microsoft Office PowerPoint</Application>
  <PresentationFormat>Widescreen</PresentationFormat>
  <Paragraphs>276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Tw Cen MT</vt:lpstr>
      <vt:lpstr>Droplet</vt:lpstr>
      <vt:lpstr>ISIS/Draw Sketch</vt:lpstr>
      <vt:lpstr>Synthesis, antibacterial and antifungal activities of hybrid molecules based on Alzheimer disease drugs and bearing an amino acid fragment </vt:lpstr>
      <vt:lpstr>Synthesis, antibacterial and antifungal activities of memantine hybrid molecules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Synthesis, antibacterial and antifungal activities of memantine hybrid molecules</vt:lpstr>
      <vt:lpstr>Synthesis, antibacterial and antifungal activities of memantine hybrid molecules</vt:lpstr>
      <vt:lpstr>Synthesis, antibacterial and antifungal activities of memantine hybrid molecules</vt:lpstr>
      <vt:lpstr>Synthesis, antibacterial and antifungal activities of memantine hybrid molecules</vt:lpstr>
      <vt:lpstr>Synthesis, antibacterial and antifungal activities of memantine hybrid molecules</vt:lpstr>
      <vt:lpstr>Synthesis, antibacterial and antifungal activities of memantine hybrid molecules</vt:lpstr>
      <vt:lpstr>Synthesis, antibacterial and antifungal activities of memantine hybrid molecules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2019-06-25T20:25:32Z</dcterms:created>
  <dcterms:modified xsi:type="dcterms:W3CDTF">2019-11-08T18:00:30Z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