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8" r:id="rId3"/>
    <p:sldId id="261" r:id="rId4"/>
    <p:sldId id="273" r:id="rId5"/>
    <p:sldId id="274" r:id="rId6"/>
    <p:sldId id="264" r:id="rId7"/>
    <p:sldId id="265" r:id="rId8"/>
    <p:sldId id="268" r:id="rId9"/>
    <p:sldId id="267" r:id="rId10"/>
    <p:sldId id="266" r:id="rId11"/>
    <p:sldId id="269" r:id="rId12"/>
    <p:sldId id="270" r:id="rId13"/>
    <p:sldId id="271" r:id="rId14"/>
    <p:sldId id="272" r:id="rId15"/>
    <p:sldId id="275" r:id="rId16"/>
    <p:sldId id="276" r:id="rId17"/>
    <p:sldId id="26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era Ignatenko" initials="VI" lastIdx="1" clrIdx="0">
    <p:extLst>
      <p:ext uri="{19B8F6BF-5375-455C-9EA6-DF929625EA0E}">
        <p15:presenceInfo xmlns:p15="http://schemas.microsoft.com/office/powerpoint/2012/main" userId="328fa8e73c2a5e0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7B7C"/>
    <a:srgbClr val="EAEAEA"/>
    <a:srgbClr val="FCFBF2"/>
    <a:srgbClr val="000000"/>
    <a:srgbClr val="EBE4AF"/>
    <a:srgbClr val="EBFFFF"/>
    <a:srgbClr val="073759"/>
    <a:srgbClr val="CCFF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A80892-D774-48CC-A225-100832B4B054}" v="40" dt="2019-11-09T20:27:52.203"/>
  </p1510:revLst>
</p1510:revInfo>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1" d="100"/>
          <a:sy n="91" d="100"/>
        </p:scale>
        <p:origin x="423" y="5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ego Cabezas" userId="e5466f7be1c55f90" providerId="LiveId" clId="{D0A80892-D774-48CC-A225-100832B4B054}"/>
    <pc:docChg chg="modSld">
      <pc:chgData name="Diego Cabezas" userId="e5466f7be1c55f90" providerId="LiveId" clId="{D0A80892-D774-48CC-A225-100832B4B054}" dt="2019-11-09T20:29:10.127" v="95" actId="20577"/>
      <pc:docMkLst>
        <pc:docMk/>
      </pc:docMkLst>
      <pc:sldChg chg="modSp">
        <pc:chgData name="Diego Cabezas" userId="e5466f7be1c55f90" providerId="LiveId" clId="{D0A80892-D774-48CC-A225-100832B4B054}" dt="2019-11-09T20:28:01.014" v="50" actId="6549"/>
        <pc:sldMkLst>
          <pc:docMk/>
          <pc:sldMk cId="4172943861" sldId="265"/>
        </pc:sldMkLst>
        <pc:spChg chg="mod">
          <ac:chgData name="Diego Cabezas" userId="e5466f7be1c55f90" providerId="LiveId" clId="{D0A80892-D774-48CC-A225-100832B4B054}" dt="2019-11-09T20:28:01.014" v="50" actId="6549"/>
          <ac:spMkLst>
            <pc:docMk/>
            <pc:sldMk cId="4172943861" sldId="265"/>
            <ac:spMk id="4" creationId="{00000000-0000-0000-0000-000000000000}"/>
          </ac:spMkLst>
        </pc:spChg>
      </pc:sldChg>
      <pc:sldChg chg="modSp">
        <pc:chgData name="Diego Cabezas" userId="e5466f7be1c55f90" providerId="LiveId" clId="{D0A80892-D774-48CC-A225-100832B4B054}" dt="2019-11-09T20:28:35.595" v="68" actId="1035"/>
        <pc:sldMkLst>
          <pc:docMk/>
          <pc:sldMk cId="2641119895" sldId="266"/>
        </pc:sldMkLst>
        <pc:spChg chg="mod">
          <ac:chgData name="Diego Cabezas" userId="e5466f7be1c55f90" providerId="LiveId" clId="{D0A80892-D774-48CC-A225-100832B4B054}" dt="2019-11-09T20:28:35.595" v="68" actId="1035"/>
          <ac:spMkLst>
            <pc:docMk/>
            <pc:sldMk cId="2641119895" sldId="266"/>
            <ac:spMk id="7" creationId="{4203EA8E-F9F0-4211-89AA-793826065BCF}"/>
          </ac:spMkLst>
        </pc:spChg>
        <pc:spChg chg="mod">
          <ac:chgData name="Diego Cabezas" userId="e5466f7be1c55f90" providerId="LiveId" clId="{D0A80892-D774-48CC-A225-100832B4B054}" dt="2019-11-09T20:28:35.595" v="68" actId="1035"/>
          <ac:spMkLst>
            <pc:docMk/>
            <pc:sldMk cId="2641119895" sldId="266"/>
            <ac:spMk id="10" creationId="{E937F0EC-6DA2-49DB-BA19-320F76433B0A}"/>
          </ac:spMkLst>
        </pc:spChg>
        <pc:picChg chg="mod">
          <ac:chgData name="Diego Cabezas" userId="e5466f7be1c55f90" providerId="LiveId" clId="{D0A80892-D774-48CC-A225-100832B4B054}" dt="2019-11-09T20:28:35.595" v="68" actId="1035"/>
          <ac:picMkLst>
            <pc:docMk/>
            <pc:sldMk cId="2641119895" sldId="266"/>
            <ac:picMk id="6" creationId="{E2B3DD30-BEB9-4A46-B963-48B516263A19}"/>
          </ac:picMkLst>
        </pc:picChg>
        <pc:picChg chg="mod">
          <ac:chgData name="Diego Cabezas" userId="e5466f7be1c55f90" providerId="LiveId" clId="{D0A80892-D774-48CC-A225-100832B4B054}" dt="2019-11-09T20:28:35.595" v="68" actId="1035"/>
          <ac:picMkLst>
            <pc:docMk/>
            <pc:sldMk cId="2641119895" sldId="266"/>
            <ac:picMk id="9" creationId="{6F3587D8-88A8-4C75-80F3-6ECF875E122C}"/>
          </ac:picMkLst>
        </pc:picChg>
      </pc:sldChg>
      <pc:sldChg chg="modSp">
        <pc:chgData name="Diego Cabezas" userId="e5466f7be1c55f90" providerId="LiveId" clId="{D0A80892-D774-48CC-A225-100832B4B054}" dt="2019-11-09T20:28:52.783" v="94" actId="1036"/>
        <pc:sldMkLst>
          <pc:docMk/>
          <pc:sldMk cId="762906242" sldId="270"/>
        </pc:sldMkLst>
        <pc:spChg chg="mod">
          <ac:chgData name="Diego Cabezas" userId="e5466f7be1c55f90" providerId="LiveId" clId="{D0A80892-D774-48CC-A225-100832B4B054}" dt="2019-11-09T20:28:52.783" v="94" actId="1036"/>
          <ac:spMkLst>
            <pc:docMk/>
            <pc:sldMk cId="762906242" sldId="270"/>
            <ac:spMk id="7" creationId="{4203EA8E-F9F0-4211-89AA-793826065BCF}"/>
          </ac:spMkLst>
        </pc:spChg>
        <pc:spChg chg="mod">
          <ac:chgData name="Diego Cabezas" userId="e5466f7be1c55f90" providerId="LiveId" clId="{D0A80892-D774-48CC-A225-100832B4B054}" dt="2019-11-09T20:28:52.783" v="94" actId="1036"/>
          <ac:spMkLst>
            <pc:docMk/>
            <pc:sldMk cId="762906242" sldId="270"/>
            <ac:spMk id="10" creationId="{E937F0EC-6DA2-49DB-BA19-320F76433B0A}"/>
          </ac:spMkLst>
        </pc:spChg>
        <pc:picChg chg="mod">
          <ac:chgData name="Diego Cabezas" userId="e5466f7be1c55f90" providerId="LiveId" clId="{D0A80892-D774-48CC-A225-100832B4B054}" dt="2019-11-09T20:28:52.783" v="94" actId="1036"/>
          <ac:picMkLst>
            <pc:docMk/>
            <pc:sldMk cId="762906242" sldId="270"/>
            <ac:picMk id="8" creationId="{48690DBA-A3C7-4BBE-AFEE-E5A106461A04}"/>
          </ac:picMkLst>
        </pc:picChg>
        <pc:picChg chg="mod">
          <ac:chgData name="Diego Cabezas" userId="e5466f7be1c55f90" providerId="LiveId" clId="{D0A80892-D774-48CC-A225-100832B4B054}" dt="2019-11-09T20:28:52.783" v="94" actId="1036"/>
          <ac:picMkLst>
            <pc:docMk/>
            <pc:sldMk cId="762906242" sldId="270"/>
            <ac:picMk id="12" creationId="{460D44E8-42AC-4F19-98DB-B8BB9CC77F60}"/>
          </ac:picMkLst>
        </pc:picChg>
      </pc:sldChg>
      <pc:sldChg chg="modSp">
        <pc:chgData name="Diego Cabezas" userId="e5466f7be1c55f90" providerId="LiveId" clId="{D0A80892-D774-48CC-A225-100832B4B054}" dt="2019-11-09T20:29:10.127" v="95" actId="20577"/>
        <pc:sldMkLst>
          <pc:docMk/>
          <pc:sldMk cId="2069619084" sldId="272"/>
        </pc:sldMkLst>
        <pc:graphicFrameChg chg="modGraphic">
          <ac:chgData name="Diego Cabezas" userId="e5466f7be1c55f90" providerId="LiveId" clId="{D0A80892-D774-48CC-A225-100832B4B054}" dt="2019-11-09T20:29:10.127" v="95" actId="20577"/>
          <ac:graphicFrameMkLst>
            <pc:docMk/>
            <pc:sldMk cId="2069619084" sldId="272"/>
            <ac:graphicFrameMk id="2" creationId="{14DB42FF-3CB7-47E7-9186-70260EE19BFC}"/>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11/11/2019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2396829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11/11/2019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355457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11/11/2019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2058342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11/11/2019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1399348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19AEB6-5A5C-4DB2-9D46-98EABA38A501}" type="datetimeFigureOut">
              <a:rPr lang="en-US" smtClean="0"/>
              <a:t>11/11/2019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625898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19AEB6-5A5C-4DB2-9D46-98EABA38A501}" type="datetimeFigureOut">
              <a:rPr lang="en-US" smtClean="0"/>
              <a:t>11/11/2019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271448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19AEB6-5A5C-4DB2-9D46-98EABA38A501}" type="datetimeFigureOut">
              <a:rPr lang="en-US" smtClean="0"/>
              <a:t>11/11/2019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4223939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19AEB6-5A5C-4DB2-9D46-98EABA38A501}" type="datetimeFigureOut">
              <a:rPr lang="en-US" smtClean="0"/>
              <a:t>11/11/2019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3578077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19AEB6-5A5C-4DB2-9D46-98EABA38A501}" type="datetimeFigureOut">
              <a:rPr lang="en-US" smtClean="0"/>
              <a:t>11/11/2019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1629577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19AEB6-5A5C-4DB2-9D46-98EABA38A501}" type="datetimeFigureOut">
              <a:rPr lang="en-US" smtClean="0"/>
              <a:t>11/11/2019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3145317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19AEB6-5A5C-4DB2-9D46-98EABA38A501}" type="datetimeFigureOut">
              <a:rPr lang="en-US" smtClean="0"/>
              <a:t>11/11/2019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1990405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19AEB6-5A5C-4DB2-9D46-98EABA38A501}" type="datetimeFigureOut">
              <a:rPr lang="en-US" smtClean="0"/>
              <a:t>11/11/2019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6E8413-8B64-46A0-A043-DA7FCA8C4DD3}" type="slidenum">
              <a:rPr lang="en-US" smtClean="0"/>
              <a:t>‹#›</a:t>
            </a:fld>
            <a:endParaRPr lang="en-US"/>
          </a:p>
        </p:txBody>
      </p:sp>
    </p:spTree>
    <p:extLst>
      <p:ext uri="{BB962C8B-B14F-4D97-AF65-F5344CB8AC3E}">
        <p14:creationId xmlns:p14="http://schemas.microsoft.com/office/powerpoint/2010/main" val="71626441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s://www.sendspace.com/file/7pzm3j"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9100" y="2355574"/>
            <a:ext cx="8305800" cy="2893100"/>
          </a:xfrm>
          <a:prstGeom prst="rect">
            <a:avLst/>
          </a:prstGeom>
          <a:noFill/>
        </p:spPr>
        <p:txBody>
          <a:bodyPr wrap="square" rtlCol="0">
            <a:spAutoFit/>
          </a:bodyPr>
          <a:lstStyle/>
          <a:p>
            <a:pPr algn="ctr"/>
            <a:r>
              <a:rPr lang="en-US" sz="2400" b="1" dirty="0">
                <a:latin typeface="Palatino Linotype" panose="02040502050505030304" pitchFamily="18" charset="0"/>
              </a:rPr>
              <a:t>Fast tuning of topic models: an application of </a:t>
            </a:r>
            <a:r>
              <a:rPr lang="en-US" sz="2400" b="1" dirty="0" err="1">
                <a:latin typeface="Palatino Linotype" panose="02040502050505030304" pitchFamily="18" charset="0"/>
              </a:rPr>
              <a:t>Rényi</a:t>
            </a:r>
            <a:r>
              <a:rPr lang="en-US" sz="2400" b="1" dirty="0">
                <a:latin typeface="Palatino Linotype" panose="02040502050505030304" pitchFamily="18" charset="0"/>
              </a:rPr>
              <a:t> entropy and renormalization theory</a:t>
            </a:r>
          </a:p>
          <a:p>
            <a:pPr algn="ctr"/>
            <a:endParaRPr lang="fr-FR" dirty="0">
              <a:latin typeface="Palatino Linotype" panose="02040502050505030304" pitchFamily="18" charset="0"/>
            </a:endParaRPr>
          </a:p>
          <a:p>
            <a:pPr algn="ctr"/>
            <a:r>
              <a:rPr lang="it-IT" b="1" dirty="0">
                <a:latin typeface="Palatino Linotype" panose="02040502050505030304" pitchFamily="18" charset="0"/>
              </a:rPr>
              <a:t>Sergei Koltcov </a:t>
            </a:r>
            <a:r>
              <a:rPr lang="it-IT" b="1" baseline="30000" dirty="0">
                <a:latin typeface="Palatino Linotype" panose="02040502050505030304" pitchFamily="18" charset="0"/>
              </a:rPr>
              <a:t>1,</a:t>
            </a:r>
            <a:r>
              <a:rPr lang="it-IT" b="1" dirty="0">
                <a:latin typeface="Palatino Linotype" panose="02040502050505030304" pitchFamily="18" charset="0"/>
              </a:rPr>
              <a:t>*, Vera Ignatenko </a:t>
            </a:r>
            <a:r>
              <a:rPr lang="it-IT" b="1" baseline="30000" dirty="0">
                <a:latin typeface="Palatino Linotype" panose="02040502050505030304" pitchFamily="18" charset="0"/>
              </a:rPr>
              <a:t>1</a:t>
            </a:r>
            <a:r>
              <a:rPr lang="it-IT" b="1" dirty="0">
                <a:latin typeface="Palatino Linotype" panose="02040502050505030304" pitchFamily="18" charset="0"/>
              </a:rPr>
              <a:t> and Sergei Pashakhin</a:t>
            </a:r>
            <a:r>
              <a:rPr lang="it-IT" b="1" baseline="30000" dirty="0">
                <a:latin typeface="Palatino Linotype" panose="02040502050505030304" pitchFamily="18" charset="0"/>
              </a:rPr>
              <a:t>1</a:t>
            </a:r>
          </a:p>
          <a:p>
            <a:endParaRPr lang="it-IT" b="1" baseline="30000" dirty="0">
              <a:latin typeface="Palatino Linotype" panose="02040502050505030304" pitchFamily="18" charset="0"/>
            </a:endParaRPr>
          </a:p>
          <a:p>
            <a:endParaRPr lang="fr-FR" dirty="0">
              <a:latin typeface="Palatino Linotype" panose="02040502050505030304" pitchFamily="18" charset="0"/>
            </a:endParaRPr>
          </a:p>
          <a:p>
            <a:r>
              <a:rPr lang="en-US" baseline="30000" dirty="0">
                <a:latin typeface="Palatino Linotype" panose="02040502050505030304" pitchFamily="18" charset="0"/>
              </a:rPr>
              <a:t>1</a:t>
            </a:r>
            <a:r>
              <a:rPr lang="en-US" dirty="0">
                <a:latin typeface="Palatino Linotype" panose="02040502050505030304" pitchFamily="18" charset="0"/>
              </a:rPr>
              <a:t> Internet Studies Lab, National Research University Higher School of Economics, 55/2  </a:t>
            </a:r>
            <a:r>
              <a:rPr lang="en-US" dirty="0" err="1">
                <a:latin typeface="Palatino Linotype" panose="02040502050505030304" pitchFamily="18" charset="0"/>
              </a:rPr>
              <a:t>Sedova</a:t>
            </a:r>
            <a:r>
              <a:rPr lang="en-US" dirty="0">
                <a:latin typeface="Palatino Linotype" panose="02040502050505030304" pitchFamily="18" charset="0"/>
              </a:rPr>
              <a:t> St., St. Petersburg, Russia, 192148.</a:t>
            </a:r>
            <a:endParaRPr lang="fr-FR" dirty="0">
              <a:latin typeface="Palatino Linotype" panose="02040502050505030304" pitchFamily="18" charset="0"/>
            </a:endParaRPr>
          </a:p>
          <a:p>
            <a:endParaRPr lang="fr-FR" dirty="0">
              <a:latin typeface="Palatino Linotype" panose="02040502050505030304" pitchFamily="18" charset="0"/>
            </a:endParaRPr>
          </a:p>
          <a:p>
            <a:r>
              <a:rPr lang="en-US" sz="1400" b="1" dirty="0">
                <a:latin typeface="Palatino Linotype" panose="02040502050505030304" pitchFamily="18" charset="0"/>
              </a:rPr>
              <a:t>*</a:t>
            </a:r>
            <a:r>
              <a:rPr lang="en-US" sz="1400" dirty="0">
                <a:latin typeface="Palatino Linotype" panose="02040502050505030304" pitchFamily="18" charset="0"/>
              </a:rPr>
              <a:t> Corresponding author: skoltsov@hse.ru</a:t>
            </a:r>
            <a:endParaRPr lang="fr-FR" sz="1400" dirty="0">
              <a:latin typeface="Palatino Linotype" panose="02040502050505030304" pitchFamily="18" charset="0"/>
            </a:endParaRPr>
          </a:p>
        </p:txBody>
      </p:sp>
      <p:sp>
        <p:nvSpPr>
          <p:cNvPr id="6" name="Slide Number Placeholder 4"/>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1</a:t>
            </a:fld>
            <a:endParaRPr lang="fr-FR">
              <a:latin typeface="Palatino Linotype" panose="02040502050505030304" pitchFamily="18" charset="0"/>
            </a:endParaRPr>
          </a:p>
        </p:txBody>
      </p:sp>
      <p:pic>
        <p:nvPicPr>
          <p:cNvPr id="7" name="Picture 6">
            <a:extLst>
              <a:ext uri="{FF2B5EF4-FFF2-40B4-BE49-F238E27FC236}">
                <a16:creationId xmlns:a16="http://schemas.microsoft.com/office/drawing/2014/main" id="{D616DCCF-1419-4C6E-B557-9901D890CE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2024949"/>
          </a:xfrm>
          <a:prstGeom prst="rect">
            <a:avLst/>
          </a:prstGeom>
        </p:spPr>
      </p:pic>
      <p:pic>
        <p:nvPicPr>
          <p:cNvPr id="8" name="Рисунок 7">
            <a:extLst>
              <a:ext uri="{FF2B5EF4-FFF2-40B4-BE49-F238E27FC236}">
                <a16:creationId xmlns:a16="http://schemas.microsoft.com/office/drawing/2014/main" id="{113EA6BF-B1DB-4944-A508-46829AC71C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5579299"/>
            <a:ext cx="1950984" cy="589727"/>
          </a:xfrm>
          <a:prstGeom prst="rect">
            <a:avLst/>
          </a:prstGeom>
        </p:spPr>
      </p:pic>
      <p:pic>
        <p:nvPicPr>
          <p:cNvPr id="9" name="Picture 9">
            <a:extLst>
              <a:ext uri="{FF2B5EF4-FFF2-40B4-BE49-F238E27FC236}">
                <a16:creationId xmlns:a16="http://schemas.microsoft.com/office/drawing/2014/main" id="{0DA5E634-5189-4EE1-A3E2-B1E4A4D76A40}"/>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2967858" y="5407768"/>
            <a:ext cx="1041839" cy="1313707"/>
          </a:xfrm>
          <a:prstGeom prst="rect">
            <a:avLst/>
          </a:prstGeom>
        </p:spPr>
      </p:pic>
    </p:spTree>
    <p:extLst>
      <p:ext uri="{BB962C8B-B14F-4D97-AF65-F5344CB8AC3E}">
        <p14:creationId xmlns:p14="http://schemas.microsoft.com/office/powerpoint/2010/main" val="2008605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85800"/>
            <a:ext cx="8153400" cy="1569660"/>
          </a:xfrm>
          <a:prstGeom prst="rect">
            <a:avLst/>
          </a:prstGeom>
          <a:noFill/>
        </p:spPr>
        <p:txBody>
          <a:bodyPr wrap="square" rtlCol="0">
            <a:spAutoFit/>
          </a:bodyPr>
          <a:lstStyle/>
          <a:p>
            <a:r>
              <a:rPr lang="fr-FR" sz="2400" b="1" dirty="0">
                <a:latin typeface="Palatino Linotype" panose="02040502050505030304" pitchFamily="18" charset="0"/>
              </a:rPr>
              <a:t>Numerical experiments</a:t>
            </a:r>
          </a:p>
          <a:p>
            <a:endParaRPr lang="en-US" dirty="0"/>
          </a:p>
          <a:p>
            <a:r>
              <a:rPr lang="en-US" dirty="0">
                <a:latin typeface="Palatino Linotype" panose="02040502050505030304" pitchFamily="18" charset="0"/>
              </a:rPr>
              <a:t>Results for the dataset in Russian. </a:t>
            </a:r>
          </a:p>
          <a:p>
            <a:endParaRPr lang="en-US" dirty="0"/>
          </a:p>
          <a:p>
            <a:endParaRPr lang="fr-FR" b="1" dirty="0">
              <a:latin typeface="Palatino Linotype" panose="02040502050505030304" pitchFamily="18"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10</a:t>
            </a:fld>
            <a:endParaRPr lang="fr-FR">
              <a:latin typeface="Palatino Linotype" panose="02040502050505030304" pitchFamily="18" charset="0"/>
            </a:endParaRPr>
          </a:p>
        </p:txBody>
      </p:sp>
      <p:pic>
        <p:nvPicPr>
          <p:cNvPr id="3" name="Picture 2">
            <a:extLst>
              <a:ext uri="{FF2B5EF4-FFF2-40B4-BE49-F238E27FC236}">
                <a16:creationId xmlns:a16="http://schemas.microsoft.com/office/drawing/2014/main" id="{AC64EB03-51DB-4F39-A410-04B19374C1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65031"/>
            <a:ext cx="9144000" cy="892969"/>
          </a:xfrm>
          <a:prstGeom prst="rect">
            <a:avLst/>
          </a:prstGeom>
        </p:spPr>
      </p:pic>
      <p:pic>
        <p:nvPicPr>
          <p:cNvPr id="6" name="Рисунок 5">
            <a:extLst>
              <a:ext uri="{FF2B5EF4-FFF2-40B4-BE49-F238E27FC236}">
                <a16:creationId xmlns:a16="http://schemas.microsoft.com/office/drawing/2014/main" id="{E2B3DD30-BEB9-4A46-B963-48B516263A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1867268"/>
            <a:ext cx="3869707" cy="2958534"/>
          </a:xfrm>
          <a:prstGeom prst="rect">
            <a:avLst/>
          </a:prstGeom>
        </p:spPr>
      </p:pic>
      <p:sp>
        <p:nvSpPr>
          <p:cNvPr id="7" name="TextBox 6">
            <a:extLst>
              <a:ext uri="{FF2B5EF4-FFF2-40B4-BE49-F238E27FC236}">
                <a16:creationId xmlns:a16="http://schemas.microsoft.com/office/drawing/2014/main" id="{4203EA8E-F9F0-4211-89AA-793826065BCF}"/>
              </a:ext>
            </a:extLst>
          </p:cNvPr>
          <p:cNvSpPr txBox="1"/>
          <p:nvPr/>
        </p:nvSpPr>
        <p:spPr>
          <a:xfrm>
            <a:off x="467710" y="4867843"/>
            <a:ext cx="3782997" cy="1138773"/>
          </a:xfrm>
          <a:prstGeom prst="rect">
            <a:avLst/>
          </a:prstGeom>
          <a:noFill/>
        </p:spPr>
        <p:txBody>
          <a:bodyPr wrap="square" rtlCol="0">
            <a:spAutoFit/>
          </a:bodyPr>
          <a:lstStyle/>
          <a:p>
            <a:r>
              <a:rPr lang="en-US" sz="1700" dirty="0">
                <a:latin typeface="Palatino Linotype" panose="02040502050505030304" pitchFamily="18" charset="0"/>
              </a:rPr>
              <a:t>Fig. 1. </a:t>
            </a:r>
            <a:r>
              <a:rPr lang="en-US" sz="1700" dirty="0" err="1">
                <a:latin typeface="Palatino Linotype" panose="02040502050505030304" pitchFamily="18" charset="0"/>
              </a:rPr>
              <a:t>Rényi</a:t>
            </a:r>
            <a:r>
              <a:rPr lang="en-US" sz="1700" dirty="0">
                <a:latin typeface="Palatino Linotype" panose="02040502050505030304" pitchFamily="18" charset="0"/>
              </a:rPr>
              <a:t> entropy curves. Black: successive topic modeling. Other colors: renormalization with the random merging of topics.</a:t>
            </a:r>
          </a:p>
        </p:txBody>
      </p:sp>
      <p:pic>
        <p:nvPicPr>
          <p:cNvPr id="9" name="Рисунок 8" descr="Изображение выглядит как текст, карта&#10;&#10;Автоматически созданное описание">
            <a:extLst>
              <a:ext uri="{FF2B5EF4-FFF2-40B4-BE49-F238E27FC236}">
                <a16:creationId xmlns:a16="http://schemas.microsoft.com/office/drawing/2014/main" id="{6F3587D8-88A8-4C75-80F3-6ECF875E122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96962" y="1867269"/>
            <a:ext cx="4200783" cy="2958533"/>
          </a:xfrm>
          <a:prstGeom prst="rect">
            <a:avLst/>
          </a:prstGeom>
        </p:spPr>
      </p:pic>
      <p:sp>
        <p:nvSpPr>
          <p:cNvPr id="10" name="TextBox 9">
            <a:extLst>
              <a:ext uri="{FF2B5EF4-FFF2-40B4-BE49-F238E27FC236}">
                <a16:creationId xmlns:a16="http://schemas.microsoft.com/office/drawing/2014/main" id="{E937F0EC-6DA2-49DB-BA19-320F76433B0A}"/>
              </a:ext>
            </a:extLst>
          </p:cNvPr>
          <p:cNvSpPr txBox="1"/>
          <p:nvPr/>
        </p:nvSpPr>
        <p:spPr>
          <a:xfrm>
            <a:off x="4955627" y="4825802"/>
            <a:ext cx="3782997" cy="1431161"/>
          </a:xfrm>
          <a:prstGeom prst="rect">
            <a:avLst/>
          </a:prstGeom>
          <a:noFill/>
        </p:spPr>
        <p:txBody>
          <a:bodyPr wrap="square" rtlCol="0">
            <a:spAutoFit/>
          </a:bodyPr>
          <a:lstStyle/>
          <a:p>
            <a:r>
              <a:rPr lang="en-US" sz="1700" dirty="0">
                <a:latin typeface="Palatino Linotype" panose="02040502050505030304" pitchFamily="18" charset="0"/>
              </a:rPr>
              <a:t>Fig. 2. </a:t>
            </a:r>
            <a:r>
              <a:rPr lang="en-US" sz="1700" dirty="0" err="1">
                <a:latin typeface="Palatino Linotype" panose="02040502050505030304" pitchFamily="18" charset="0"/>
              </a:rPr>
              <a:t>Rényi</a:t>
            </a:r>
            <a:r>
              <a:rPr lang="en-US" sz="1700" dirty="0">
                <a:latin typeface="Palatino Linotype" panose="02040502050505030304" pitchFamily="18" charset="0"/>
              </a:rPr>
              <a:t> entropy curves. Black: successive topic modeling; red is renormalization with</a:t>
            </a:r>
          </a:p>
          <a:p>
            <a:r>
              <a:rPr lang="en-US" sz="1700" dirty="0">
                <a:latin typeface="Palatino Linotype" panose="02040502050505030304" pitchFamily="18" charset="0"/>
              </a:rPr>
              <a:t>minimum local entropy merging</a:t>
            </a:r>
            <a:r>
              <a:rPr lang="en-US" dirty="0"/>
              <a:t>.</a:t>
            </a:r>
          </a:p>
          <a:p>
            <a:endParaRPr lang="en-US" dirty="0"/>
          </a:p>
        </p:txBody>
      </p:sp>
    </p:spTree>
    <p:extLst>
      <p:ext uri="{BB962C8B-B14F-4D97-AF65-F5344CB8AC3E}">
        <p14:creationId xmlns:p14="http://schemas.microsoft.com/office/powerpoint/2010/main" val="26411198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85800"/>
            <a:ext cx="8153400" cy="1569660"/>
          </a:xfrm>
          <a:prstGeom prst="rect">
            <a:avLst/>
          </a:prstGeom>
          <a:noFill/>
        </p:spPr>
        <p:txBody>
          <a:bodyPr wrap="square" rtlCol="0">
            <a:spAutoFit/>
          </a:bodyPr>
          <a:lstStyle/>
          <a:p>
            <a:r>
              <a:rPr lang="fr-FR" sz="2400" b="1" dirty="0">
                <a:latin typeface="Palatino Linotype" panose="02040502050505030304" pitchFamily="18" charset="0"/>
              </a:rPr>
              <a:t>Numerical experiments</a:t>
            </a:r>
          </a:p>
          <a:p>
            <a:endParaRPr lang="en-US" dirty="0"/>
          </a:p>
          <a:p>
            <a:r>
              <a:rPr lang="en-US" dirty="0">
                <a:latin typeface="Palatino Linotype" panose="02040502050505030304" pitchFamily="18" charset="0"/>
              </a:rPr>
              <a:t>Results for the dataset in Russian. </a:t>
            </a:r>
          </a:p>
          <a:p>
            <a:endParaRPr lang="en-US" dirty="0"/>
          </a:p>
          <a:p>
            <a:endParaRPr lang="fr-FR" b="1" dirty="0">
              <a:latin typeface="Palatino Linotype" panose="02040502050505030304" pitchFamily="18"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11</a:t>
            </a:fld>
            <a:endParaRPr lang="fr-FR">
              <a:latin typeface="Palatino Linotype" panose="02040502050505030304" pitchFamily="18" charset="0"/>
            </a:endParaRPr>
          </a:p>
        </p:txBody>
      </p:sp>
      <p:pic>
        <p:nvPicPr>
          <p:cNvPr id="3" name="Picture 2">
            <a:extLst>
              <a:ext uri="{FF2B5EF4-FFF2-40B4-BE49-F238E27FC236}">
                <a16:creationId xmlns:a16="http://schemas.microsoft.com/office/drawing/2014/main" id="{AC64EB03-51DB-4F39-A410-04B19374C1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65031"/>
            <a:ext cx="9144000" cy="892969"/>
          </a:xfrm>
          <a:prstGeom prst="rect">
            <a:avLst/>
          </a:prstGeom>
        </p:spPr>
      </p:pic>
      <p:sp>
        <p:nvSpPr>
          <p:cNvPr id="10" name="TextBox 9">
            <a:extLst>
              <a:ext uri="{FF2B5EF4-FFF2-40B4-BE49-F238E27FC236}">
                <a16:creationId xmlns:a16="http://schemas.microsoft.com/office/drawing/2014/main" id="{E937F0EC-6DA2-49DB-BA19-320F76433B0A}"/>
              </a:ext>
            </a:extLst>
          </p:cNvPr>
          <p:cNvSpPr txBox="1"/>
          <p:nvPr/>
        </p:nvSpPr>
        <p:spPr>
          <a:xfrm>
            <a:off x="2749181" y="4604305"/>
            <a:ext cx="3782997" cy="1154162"/>
          </a:xfrm>
          <a:prstGeom prst="rect">
            <a:avLst/>
          </a:prstGeom>
          <a:noFill/>
        </p:spPr>
        <p:txBody>
          <a:bodyPr wrap="square" rtlCol="0">
            <a:spAutoFit/>
          </a:bodyPr>
          <a:lstStyle/>
          <a:p>
            <a:r>
              <a:rPr lang="en-US" sz="1700" dirty="0">
                <a:latin typeface="Palatino Linotype" panose="02040502050505030304" pitchFamily="18" charset="0"/>
              </a:rPr>
              <a:t>Fig. 3 </a:t>
            </a:r>
            <a:r>
              <a:rPr lang="en-US" sz="1700" dirty="0" err="1">
                <a:latin typeface="Palatino Linotype" panose="02040502050505030304" pitchFamily="18" charset="0"/>
              </a:rPr>
              <a:t>Rényi</a:t>
            </a:r>
            <a:r>
              <a:rPr lang="en-US" sz="1700" dirty="0">
                <a:latin typeface="Palatino Linotype" panose="02040502050505030304" pitchFamily="18" charset="0"/>
              </a:rPr>
              <a:t> entropy curves. Black: successive topic modeling. Red: renormalization with minimum KL divergence principle of merging</a:t>
            </a:r>
            <a:r>
              <a:rPr lang="en-US" dirty="0"/>
              <a:t>.</a:t>
            </a:r>
          </a:p>
        </p:txBody>
      </p:sp>
      <p:pic>
        <p:nvPicPr>
          <p:cNvPr id="8" name="Рисунок 7" descr="Изображение выглядит как карта, текст&#10;&#10;Автоматически созданное описание">
            <a:extLst>
              <a:ext uri="{FF2B5EF4-FFF2-40B4-BE49-F238E27FC236}">
                <a16:creationId xmlns:a16="http://schemas.microsoft.com/office/drawing/2014/main" id="{944336C1-44E7-4E40-85E1-5C32348C9C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06566" y="1933903"/>
            <a:ext cx="3936123" cy="2548759"/>
          </a:xfrm>
          <a:prstGeom prst="rect">
            <a:avLst/>
          </a:prstGeom>
        </p:spPr>
      </p:pic>
    </p:spTree>
    <p:extLst>
      <p:ext uri="{BB962C8B-B14F-4D97-AF65-F5344CB8AC3E}">
        <p14:creationId xmlns:p14="http://schemas.microsoft.com/office/powerpoint/2010/main" val="11785861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85800"/>
            <a:ext cx="8153400" cy="1569660"/>
          </a:xfrm>
          <a:prstGeom prst="rect">
            <a:avLst/>
          </a:prstGeom>
          <a:noFill/>
        </p:spPr>
        <p:txBody>
          <a:bodyPr wrap="square" rtlCol="0">
            <a:spAutoFit/>
          </a:bodyPr>
          <a:lstStyle/>
          <a:p>
            <a:r>
              <a:rPr lang="fr-FR" sz="2400" b="1" dirty="0">
                <a:latin typeface="Palatino Linotype" panose="02040502050505030304" pitchFamily="18" charset="0"/>
              </a:rPr>
              <a:t>Numerical experiments</a:t>
            </a:r>
          </a:p>
          <a:p>
            <a:endParaRPr lang="en-US" dirty="0"/>
          </a:p>
          <a:p>
            <a:r>
              <a:rPr lang="en-US" dirty="0">
                <a:latin typeface="Palatino Linotype" panose="02040502050505030304" pitchFamily="18" charset="0"/>
              </a:rPr>
              <a:t>Results for the dataset in English. </a:t>
            </a:r>
          </a:p>
          <a:p>
            <a:endParaRPr lang="en-US" dirty="0"/>
          </a:p>
          <a:p>
            <a:endParaRPr lang="fr-FR" b="1" dirty="0">
              <a:latin typeface="Palatino Linotype" panose="02040502050505030304" pitchFamily="18"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12</a:t>
            </a:fld>
            <a:endParaRPr lang="fr-FR">
              <a:latin typeface="Palatino Linotype" panose="02040502050505030304" pitchFamily="18" charset="0"/>
            </a:endParaRPr>
          </a:p>
        </p:txBody>
      </p:sp>
      <p:pic>
        <p:nvPicPr>
          <p:cNvPr id="3" name="Picture 2">
            <a:extLst>
              <a:ext uri="{FF2B5EF4-FFF2-40B4-BE49-F238E27FC236}">
                <a16:creationId xmlns:a16="http://schemas.microsoft.com/office/drawing/2014/main" id="{AC64EB03-51DB-4F39-A410-04B19374C1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65031"/>
            <a:ext cx="9144000" cy="892969"/>
          </a:xfrm>
          <a:prstGeom prst="rect">
            <a:avLst/>
          </a:prstGeom>
        </p:spPr>
      </p:pic>
      <p:sp>
        <p:nvSpPr>
          <p:cNvPr id="7" name="TextBox 6">
            <a:extLst>
              <a:ext uri="{FF2B5EF4-FFF2-40B4-BE49-F238E27FC236}">
                <a16:creationId xmlns:a16="http://schemas.microsoft.com/office/drawing/2014/main" id="{4203EA8E-F9F0-4211-89AA-793826065BCF}"/>
              </a:ext>
            </a:extLst>
          </p:cNvPr>
          <p:cNvSpPr txBox="1"/>
          <p:nvPr/>
        </p:nvSpPr>
        <p:spPr>
          <a:xfrm>
            <a:off x="467710" y="4803448"/>
            <a:ext cx="3782997" cy="1138773"/>
          </a:xfrm>
          <a:prstGeom prst="rect">
            <a:avLst/>
          </a:prstGeom>
          <a:noFill/>
        </p:spPr>
        <p:txBody>
          <a:bodyPr wrap="square" rtlCol="0">
            <a:spAutoFit/>
          </a:bodyPr>
          <a:lstStyle/>
          <a:p>
            <a:r>
              <a:rPr lang="en-US" sz="1700" dirty="0">
                <a:latin typeface="Palatino Linotype" panose="02040502050505030304" pitchFamily="18" charset="0"/>
              </a:rPr>
              <a:t>Fig. 4. </a:t>
            </a:r>
            <a:r>
              <a:rPr lang="en-US" sz="1700" dirty="0" err="1">
                <a:latin typeface="Palatino Linotype" panose="02040502050505030304" pitchFamily="18" charset="0"/>
              </a:rPr>
              <a:t>Rényi</a:t>
            </a:r>
            <a:r>
              <a:rPr lang="en-US" sz="1700" dirty="0">
                <a:latin typeface="Palatino Linotype" panose="02040502050505030304" pitchFamily="18" charset="0"/>
              </a:rPr>
              <a:t> entropy curves. Black: successive topic modeling. Other colors: renormalization with the random merging of topics.</a:t>
            </a:r>
          </a:p>
        </p:txBody>
      </p:sp>
      <p:sp>
        <p:nvSpPr>
          <p:cNvPr id="10" name="TextBox 9">
            <a:extLst>
              <a:ext uri="{FF2B5EF4-FFF2-40B4-BE49-F238E27FC236}">
                <a16:creationId xmlns:a16="http://schemas.microsoft.com/office/drawing/2014/main" id="{E937F0EC-6DA2-49DB-BA19-320F76433B0A}"/>
              </a:ext>
            </a:extLst>
          </p:cNvPr>
          <p:cNvSpPr txBox="1"/>
          <p:nvPr/>
        </p:nvSpPr>
        <p:spPr>
          <a:xfrm>
            <a:off x="4955627" y="4761407"/>
            <a:ext cx="3782997" cy="1431161"/>
          </a:xfrm>
          <a:prstGeom prst="rect">
            <a:avLst/>
          </a:prstGeom>
          <a:noFill/>
        </p:spPr>
        <p:txBody>
          <a:bodyPr wrap="square" rtlCol="0">
            <a:spAutoFit/>
          </a:bodyPr>
          <a:lstStyle/>
          <a:p>
            <a:r>
              <a:rPr lang="en-US" sz="1700" dirty="0">
                <a:latin typeface="Palatino Linotype" panose="02040502050505030304" pitchFamily="18" charset="0"/>
              </a:rPr>
              <a:t>Fig. 5. </a:t>
            </a:r>
            <a:r>
              <a:rPr lang="en-US" sz="1700" dirty="0" err="1">
                <a:latin typeface="Palatino Linotype" panose="02040502050505030304" pitchFamily="18" charset="0"/>
              </a:rPr>
              <a:t>Rényi</a:t>
            </a:r>
            <a:r>
              <a:rPr lang="en-US" sz="1700" dirty="0">
                <a:latin typeface="Palatino Linotype" panose="02040502050505030304" pitchFamily="18" charset="0"/>
              </a:rPr>
              <a:t> entropy curves. Black: successive topic modeling; red is renormalization with</a:t>
            </a:r>
          </a:p>
          <a:p>
            <a:r>
              <a:rPr lang="en-US" sz="1700" dirty="0">
                <a:latin typeface="Palatino Linotype" panose="02040502050505030304" pitchFamily="18" charset="0"/>
              </a:rPr>
              <a:t>minimum local entropy merging</a:t>
            </a:r>
            <a:r>
              <a:rPr lang="en-US" dirty="0"/>
              <a:t>.</a:t>
            </a:r>
          </a:p>
          <a:p>
            <a:endParaRPr lang="en-US" dirty="0"/>
          </a:p>
        </p:txBody>
      </p:sp>
      <p:pic>
        <p:nvPicPr>
          <p:cNvPr id="8" name="Рисунок 7" descr="Изображение выглядит как текст, карта&#10;&#10;Автоматически созданное описание">
            <a:extLst>
              <a:ext uri="{FF2B5EF4-FFF2-40B4-BE49-F238E27FC236}">
                <a16:creationId xmlns:a16="http://schemas.microsoft.com/office/drawing/2014/main" id="{48690DBA-A3C7-4BBE-AFEE-E5A106461A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1802874"/>
            <a:ext cx="3869707" cy="2958533"/>
          </a:xfrm>
          <a:prstGeom prst="rect">
            <a:avLst/>
          </a:prstGeom>
        </p:spPr>
      </p:pic>
      <p:pic>
        <p:nvPicPr>
          <p:cNvPr id="12" name="Рисунок 11" descr="Изображение выглядит как текст, карта&#10;&#10;Автоматически созданное описание">
            <a:extLst>
              <a:ext uri="{FF2B5EF4-FFF2-40B4-BE49-F238E27FC236}">
                <a16:creationId xmlns:a16="http://schemas.microsoft.com/office/drawing/2014/main" id="{460D44E8-42AC-4F19-98DB-B8BB9CC77F6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46948" y="1802874"/>
            <a:ext cx="3716052" cy="2958533"/>
          </a:xfrm>
          <a:prstGeom prst="rect">
            <a:avLst/>
          </a:prstGeom>
        </p:spPr>
      </p:pic>
    </p:spTree>
    <p:extLst>
      <p:ext uri="{BB962C8B-B14F-4D97-AF65-F5344CB8AC3E}">
        <p14:creationId xmlns:p14="http://schemas.microsoft.com/office/powerpoint/2010/main" val="7629062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85800"/>
            <a:ext cx="8153400" cy="1569660"/>
          </a:xfrm>
          <a:prstGeom prst="rect">
            <a:avLst/>
          </a:prstGeom>
          <a:noFill/>
        </p:spPr>
        <p:txBody>
          <a:bodyPr wrap="square" rtlCol="0">
            <a:spAutoFit/>
          </a:bodyPr>
          <a:lstStyle/>
          <a:p>
            <a:r>
              <a:rPr lang="fr-FR" sz="2400" b="1" dirty="0">
                <a:latin typeface="Palatino Linotype" panose="02040502050505030304" pitchFamily="18" charset="0"/>
              </a:rPr>
              <a:t>Numerical experiments</a:t>
            </a:r>
          </a:p>
          <a:p>
            <a:endParaRPr lang="en-US" dirty="0"/>
          </a:p>
          <a:p>
            <a:r>
              <a:rPr lang="en-US" dirty="0">
                <a:latin typeface="Palatino Linotype" panose="02040502050505030304" pitchFamily="18" charset="0"/>
              </a:rPr>
              <a:t>Results for the dataset in English. </a:t>
            </a:r>
          </a:p>
          <a:p>
            <a:endParaRPr lang="en-US" dirty="0"/>
          </a:p>
          <a:p>
            <a:endParaRPr lang="fr-FR" b="1" dirty="0">
              <a:latin typeface="Palatino Linotype" panose="02040502050505030304" pitchFamily="18"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13</a:t>
            </a:fld>
            <a:endParaRPr lang="fr-FR">
              <a:latin typeface="Palatino Linotype" panose="02040502050505030304" pitchFamily="18" charset="0"/>
            </a:endParaRPr>
          </a:p>
        </p:txBody>
      </p:sp>
      <p:pic>
        <p:nvPicPr>
          <p:cNvPr id="3" name="Picture 2">
            <a:extLst>
              <a:ext uri="{FF2B5EF4-FFF2-40B4-BE49-F238E27FC236}">
                <a16:creationId xmlns:a16="http://schemas.microsoft.com/office/drawing/2014/main" id="{AC64EB03-51DB-4F39-A410-04B19374C1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65031"/>
            <a:ext cx="9144000" cy="892969"/>
          </a:xfrm>
          <a:prstGeom prst="rect">
            <a:avLst/>
          </a:prstGeom>
        </p:spPr>
      </p:pic>
      <p:sp>
        <p:nvSpPr>
          <p:cNvPr id="10" name="TextBox 9">
            <a:extLst>
              <a:ext uri="{FF2B5EF4-FFF2-40B4-BE49-F238E27FC236}">
                <a16:creationId xmlns:a16="http://schemas.microsoft.com/office/drawing/2014/main" id="{E937F0EC-6DA2-49DB-BA19-320F76433B0A}"/>
              </a:ext>
            </a:extLst>
          </p:cNvPr>
          <p:cNvSpPr txBox="1"/>
          <p:nvPr/>
        </p:nvSpPr>
        <p:spPr>
          <a:xfrm>
            <a:off x="2749181" y="4604305"/>
            <a:ext cx="3782997" cy="1154162"/>
          </a:xfrm>
          <a:prstGeom prst="rect">
            <a:avLst/>
          </a:prstGeom>
          <a:noFill/>
        </p:spPr>
        <p:txBody>
          <a:bodyPr wrap="square" rtlCol="0">
            <a:spAutoFit/>
          </a:bodyPr>
          <a:lstStyle/>
          <a:p>
            <a:r>
              <a:rPr lang="en-US" sz="1700" dirty="0">
                <a:latin typeface="Palatino Linotype" panose="02040502050505030304" pitchFamily="18" charset="0"/>
              </a:rPr>
              <a:t>Fig. 3 </a:t>
            </a:r>
            <a:r>
              <a:rPr lang="en-US" sz="1700" dirty="0" err="1">
                <a:latin typeface="Palatino Linotype" panose="02040502050505030304" pitchFamily="18" charset="0"/>
              </a:rPr>
              <a:t>Rényi</a:t>
            </a:r>
            <a:r>
              <a:rPr lang="en-US" sz="1700" dirty="0">
                <a:latin typeface="Palatino Linotype" panose="02040502050505030304" pitchFamily="18" charset="0"/>
              </a:rPr>
              <a:t> entropy curves. Black: successive topic modeling. Red: renormalization with minimum KL divergence principle of merging</a:t>
            </a:r>
            <a:r>
              <a:rPr lang="en-US" dirty="0"/>
              <a:t>.</a:t>
            </a:r>
          </a:p>
        </p:txBody>
      </p:sp>
      <p:pic>
        <p:nvPicPr>
          <p:cNvPr id="6" name="Рисунок 5" descr="Изображение выглядит как текст, карта&#10;&#10;Автоматически созданное описание">
            <a:extLst>
              <a:ext uri="{FF2B5EF4-FFF2-40B4-BE49-F238E27FC236}">
                <a16:creationId xmlns:a16="http://schemas.microsoft.com/office/drawing/2014/main" id="{1F8DE138-9817-424D-AA1A-07098E8834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4750" y="2120462"/>
            <a:ext cx="3936124" cy="2329467"/>
          </a:xfrm>
          <a:prstGeom prst="rect">
            <a:avLst/>
          </a:prstGeom>
        </p:spPr>
      </p:pic>
    </p:spTree>
    <p:extLst>
      <p:ext uri="{BB962C8B-B14F-4D97-AF65-F5344CB8AC3E}">
        <p14:creationId xmlns:p14="http://schemas.microsoft.com/office/powerpoint/2010/main" val="8843915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85800"/>
            <a:ext cx="8153400" cy="1292662"/>
          </a:xfrm>
          <a:prstGeom prst="rect">
            <a:avLst/>
          </a:prstGeom>
          <a:noFill/>
        </p:spPr>
        <p:txBody>
          <a:bodyPr wrap="square" rtlCol="0">
            <a:spAutoFit/>
          </a:bodyPr>
          <a:lstStyle/>
          <a:p>
            <a:r>
              <a:rPr lang="fr-FR" sz="2400" b="1" dirty="0">
                <a:latin typeface="Palatino Linotype" panose="02040502050505030304" pitchFamily="18" charset="0"/>
              </a:rPr>
              <a:t>Computational speed</a:t>
            </a:r>
          </a:p>
          <a:p>
            <a:endParaRPr lang="en-US" dirty="0"/>
          </a:p>
          <a:p>
            <a:endParaRPr lang="en-US" dirty="0"/>
          </a:p>
          <a:p>
            <a:endParaRPr lang="fr-FR" b="1" dirty="0">
              <a:latin typeface="Palatino Linotype" panose="02040502050505030304" pitchFamily="18"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14</a:t>
            </a:fld>
            <a:endParaRPr lang="fr-FR">
              <a:latin typeface="Palatino Linotype" panose="02040502050505030304" pitchFamily="18" charset="0"/>
            </a:endParaRPr>
          </a:p>
        </p:txBody>
      </p:sp>
      <p:pic>
        <p:nvPicPr>
          <p:cNvPr id="3" name="Picture 2">
            <a:extLst>
              <a:ext uri="{FF2B5EF4-FFF2-40B4-BE49-F238E27FC236}">
                <a16:creationId xmlns:a16="http://schemas.microsoft.com/office/drawing/2014/main" id="{AC64EB03-51DB-4F39-A410-04B19374C1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65031"/>
            <a:ext cx="9144000" cy="892969"/>
          </a:xfrm>
          <a:prstGeom prst="rect">
            <a:avLst/>
          </a:prstGeom>
        </p:spPr>
      </p:pic>
      <p:graphicFrame>
        <p:nvGraphicFramePr>
          <p:cNvPr id="2" name="Таблица 6">
            <a:extLst>
              <a:ext uri="{FF2B5EF4-FFF2-40B4-BE49-F238E27FC236}">
                <a16:creationId xmlns:a16="http://schemas.microsoft.com/office/drawing/2014/main" id="{14DB42FF-3CB7-47E7-9186-70260EE19BFC}"/>
              </a:ext>
            </a:extLst>
          </p:cNvPr>
          <p:cNvGraphicFramePr>
            <a:graphicFrameLocks noGrp="1"/>
          </p:cNvGraphicFramePr>
          <p:nvPr>
            <p:extLst>
              <p:ext uri="{D42A27DB-BD31-4B8C-83A1-F6EECF244321}">
                <p14:modId xmlns:p14="http://schemas.microsoft.com/office/powerpoint/2010/main" val="3242070571"/>
              </p:ext>
            </p:extLst>
          </p:nvPr>
        </p:nvGraphicFramePr>
        <p:xfrm>
          <a:off x="609600" y="1507569"/>
          <a:ext cx="8008883" cy="2606040"/>
        </p:xfrm>
        <a:graphic>
          <a:graphicData uri="http://schemas.openxmlformats.org/drawingml/2006/table">
            <a:tbl>
              <a:tblPr firstRow="1" bandRow="1">
                <a:tableStyleId>{5940675A-B579-460E-94D1-54222C63F5DA}</a:tableStyleId>
              </a:tblPr>
              <a:tblGrid>
                <a:gridCol w="1219200">
                  <a:extLst>
                    <a:ext uri="{9D8B030D-6E8A-4147-A177-3AD203B41FA5}">
                      <a16:colId xmlns:a16="http://schemas.microsoft.com/office/drawing/2014/main" val="3712679885"/>
                    </a:ext>
                  </a:extLst>
                </a:gridCol>
                <a:gridCol w="1298028">
                  <a:extLst>
                    <a:ext uri="{9D8B030D-6E8A-4147-A177-3AD203B41FA5}">
                      <a16:colId xmlns:a16="http://schemas.microsoft.com/office/drawing/2014/main" val="552799936"/>
                    </a:ext>
                  </a:extLst>
                </a:gridCol>
                <a:gridCol w="1807779">
                  <a:extLst>
                    <a:ext uri="{9D8B030D-6E8A-4147-A177-3AD203B41FA5}">
                      <a16:colId xmlns:a16="http://schemas.microsoft.com/office/drawing/2014/main" val="3926096600"/>
                    </a:ext>
                  </a:extLst>
                </a:gridCol>
                <a:gridCol w="1834055">
                  <a:extLst>
                    <a:ext uri="{9D8B030D-6E8A-4147-A177-3AD203B41FA5}">
                      <a16:colId xmlns:a16="http://schemas.microsoft.com/office/drawing/2014/main" val="3005719719"/>
                    </a:ext>
                  </a:extLst>
                </a:gridCol>
                <a:gridCol w="1849821">
                  <a:extLst>
                    <a:ext uri="{9D8B030D-6E8A-4147-A177-3AD203B41FA5}">
                      <a16:colId xmlns:a16="http://schemas.microsoft.com/office/drawing/2014/main" val="1402155060"/>
                    </a:ext>
                  </a:extLst>
                </a:gridCol>
              </a:tblGrid>
              <a:tr h="1383690">
                <a:tc>
                  <a:txBody>
                    <a:bodyPr/>
                    <a:lstStyle/>
                    <a:p>
                      <a:r>
                        <a:rPr lang="en-US" sz="1700" dirty="0">
                          <a:latin typeface="Palatino Linotype" panose="02040502050505030304" pitchFamily="18" charset="0"/>
                        </a:rPr>
                        <a:t>Dataset</a:t>
                      </a:r>
                    </a:p>
                  </a:txBody>
                  <a:tcPr/>
                </a:tc>
                <a:tc>
                  <a:txBody>
                    <a:bodyPr/>
                    <a:lstStyle/>
                    <a:p>
                      <a:r>
                        <a:rPr lang="en-US" sz="1700" b="0" i="0" kern="1200" dirty="0">
                          <a:solidFill>
                            <a:schemeClr val="tx1"/>
                          </a:solidFill>
                          <a:effectLst/>
                          <a:latin typeface="Palatino Linotype" panose="02040502050505030304" pitchFamily="18" charset="0"/>
                          <a:ea typeface="+mn-ea"/>
                          <a:cs typeface="+mn-cs"/>
                        </a:rPr>
                        <a:t>Successive</a:t>
                      </a:r>
                    </a:p>
                    <a:p>
                      <a:r>
                        <a:rPr lang="en-US" sz="1700" b="0" i="0" kern="1200" dirty="0">
                          <a:solidFill>
                            <a:schemeClr val="tx1"/>
                          </a:solidFill>
                          <a:effectLst/>
                          <a:latin typeface="Palatino Linotype" panose="02040502050505030304" pitchFamily="18" charset="0"/>
                          <a:ea typeface="+mn-ea"/>
                          <a:cs typeface="+mn-cs"/>
                        </a:rPr>
                        <a:t>TM</a:t>
                      </a:r>
                    </a:p>
                    <a:p>
                      <a:r>
                        <a:rPr lang="en-US" sz="1700" b="0" i="0" kern="1200" dirty="0">
                          <a:solidFill>
                            <a:schemeClr val="tx1"/>
                          </a:solidFill>
                          <a:effectLst/>
                          <a:latin typeface="Palatino Linotype" panose="02040502050505030304" pitchFamily="18" charset="0"/>
                          <a:ea typeface="+mn-ea"/>
                          <a:cs typeface="+mn-cs"/>
                        </a:rPr>
                        <a:t>Simulation</a:t>
                      </a:r>
                    </a:p>
                  </a:txBody>
                  <a:tcPr/>
                </a:tc>
                <a:tc>
                  <a:txBody>
                    <a:bodyPr/>
                    <a:lstStyle/>
                    <a:p>
                      <a:r>
                        <a:rPr lang="en-US" sz="1700" b="0" i="0" kern="1200" dirty="0">
                          <a:solidFill>
                            <a:schemeClr val="tx1"/>
                          </a:solidFill>
                          <a:effectLst/>
                          <a:latin typeface="Palatino Linotype" panose="02040502050505030304" pitchFamily="18" charset="0"/>
                          <a:ea typeface="+mn-ea"/>
                          <a:cs typeface="+mn-cs"/>
                        </a:rPr>
                        <a:t>Renormalization</a:t>
                      </a:r>
                    </a:p>
                    <a:p>
                      <a:r>
                        <a:rPr lang="en-US" sz="1700" b="0" i="0" kern="1200" dirty="0">
                          <a:solidFill>
                            <a:schemeClr val="tx1"/>
                          </a:solidFill>
                          <a:effectLst/>
                          <a:latin typeface="Palatino Linotype" panose="02040502050505030304" pitchFamily="18" charset="0"/>
                          <a:ea typeface="+mn-ea"/>
                          <a:cs typeface="+mn-cs"/>
                        </a:rPr>
                        <a:t>(random)</a:t>
                      </a:r>
                    </a:p>
                    <a:p>
                      <a:endParaRPr lang="en-US" sz="1700" dirty="0">
                        <a:latin typeface="Palatino Linotype" panose="02040502050505030304" pitchFamily="18" charset="0"/>
                      </a:endParaRPr>
                    </a:p>
                  </a:txBody>
                  <a:tcPr/>
                </a:tc>
                <a:tc>
                  <a:txBody>
                    <a:bodyPr/>
                    <a:lstStyle/>
                    <a:p>
                      <a:r>
                        <a:rPr lang="en-US" sz="1700" b="0" i="0" kern="1200" dirty="0">
                          <a:solidFill>
                            <a:schemeClr val="tx1"/>
                          </a:solidFill>
                          <a:effectLst/>
                          <a:latin typeface="Palatino Linotype" panose="02040502050505030304" pitchFamily="18" charset="0"/>
                          <a:ea typeface="+mn-ea"/>
                          <a:cs typeface="+mn-cs"/>
                        </a:rPr>
                        <a:t>Renormalization</a:t>
                      </a:r>
                    </a:p>
                    <a:p>
                      <a:r>
                        <a:rPr lang="en-US" sz="1700" b="0" i="0" kern="1200" dirty="0">
                          <a:solidFill>
                            <a:schemeClr val="tx1"/>
                          </a:solidFill>
                          <a:effectLst/>
                          <a:latin typeface="Palatino Linotype" panose="02040502050505030304" pitchFamily="18" charset="0"/>
                          <a:ea typeface="+mn-ea"/>
                          <a:cs typeface="+mn-cs"/>
                        </a:rPr>
                        <a:t>(minimum</a:t>
                      </a:r>
                    </a:p>
                    <a:p>
                      <a:r>
                        <a:rPr lang="en-US" sz="1700" b="0" i="0" kern="1200" dirty="0" err="1">
                          <a:solidFill>
                            <a:schemeClr val="tx1"/>
                          </a:solidFill>
                          <a:effectLst/>
                          <a:latin typeface="Palatino Linotype" panose="02040502050505030304" pitchFamily="18" charset="0"/>
                          <a:ea typeface="+mn-ea"/>
                          <a:cs typeface="+mn-cs"/>
                        </a:rPr>
                        <a:t>Rényi</a:t>
                      </a:r>
                      <a:r>
                        <a:rPr lang="en-US" sz="1700" b="0" i="0" kern="1200" dirty="0">
                          <a:solidFill>
                            <a:schemeClr val="tx1"/>
                          </a:solidFill>
                          <a:effectLst/>
                          <a:latin typeface="Palatino Linotype" panose="02040502050505030304" pitchFamily="18" charset="0"/>
                          <a:ea typeface="+mn-ea"/>
                          <a:cs typeface="+mn-cs"/>
                        </a:rPr>
                        <a:t> entropy)</a:t>
                      </a:r>
                    </a:p>
                    <a:p>
                      <a:endParaRPr lang="en-US" sz="1700" dirty="0">
                        <a:latin typeface="Palatino Linotype" panose="02040502050505030304" pitchFamily="18" charset="0"/>
                      </a:endParaRPr>
                    </a:p>
                  </a:txBody>
                  <a:tcPr/>
                </a:tc>
                <a:tc>
                  <a:txBody>
                    <a:bodyPr/>
                    <a:lstStyle/>
                    <a:p>
                      <a:r>
                        <a:rPr lang="en-US" sz="1700" b="0" i="0" kern="1200" dirty="0">
                          <a:solidFill>
                            <a:schemeClr val="tx1"/>
                          </a:solidFill>
                          <a:effectLst/>
                          <a:latin typeface="Palatino Linotype" panose="02040502050505030304" pitchFamily="18" charset="0"/>
                          <a:ea typeface="+mn-ea"/>
                          <a:cs typeface="+mn-cs"/>
                        </a:rPr>
                        <a:t>Renormalization</a:t>
                      </a:r>
                    </a:p>
                    <a:p>
                      <a:r>
                        <a:rPr lang="en-US" sz="1700" b="0" i="0" kern="1200" dirty="0">
                          <a:solidFill>
                            <a:schemeClr val="tx1"/>
                          </a:solidFill>
                          <a:effectLst/>
                          <a:latin typeface="Palatino Linotype" panose="02040502050505030304" pitchFamily="18" charset="0"/>
                          <a:ea typeface="+mn-ea"/>
                          <a:cs typeface="+mn-cs"/>
                        </a:rPr>
                        <a:t>(minimum</a:t>
                      </a:r>
                    </a:p>
                    <a:p>
                      <a:r>
                        <a:rPr lang="en-US" sz="1700" b="0" i="0" kern="1200" dirty="0" err="1">
                          <a:solidFill>
                            <a:schemeClr val="tx1"/>
                          </a:solidFill>
                          <a:effectLst/>
                          <a:latin typeface="Palatino Linotype" panose="02040502050505030304" pitchFamily="18" charset="0"/>
                          <a:ea typeface="+mn-ea"/>
                          <a:cs typeface="+mn-cs"/>
                        </a:rPr>
                        <a:t>Kullback-Leibler</a:t>
                      </a:r>
                      <a:endParaRPr lang="en-US" sz="1700" b="0" i="0" kern="1200" dirty="0">
                        <a:solidFill>
                          <a:schemeClr val="tx1"/>
                        </a:solidFill>
                        <a:effectLst/>
                        <a:latin typeface="Palatino Linotype" panose="02040502050505030304" pitchFamily="18" charset="0"/>
                        <a:ea typeface="+mn-ea"/>
                        <a:cs typeface="+mn-cs"/>
                      </a:endParaRPr>
                    </a:p>
                    <a:p>
                      <a:r>
                        <a:rPr lang="en-US" sz="1700" b="0" i="0" kern="1200" dirty="0">
                          <a:solidFill>
                            <a:schemeClr val="tx1"/>
                          </a:solidFill>
                          <a:effectLst/>
                          <a:latin typeface="Palatino Linotype" panose="02040502050505030304" pitchFamily="18" charset="0"/>
                          <a:ea typeface="+mn-ea"/>
                          <a:cs typeface="+mn-cs"/>
                        </a:rPr>
                        <a:t>divergence)</a:t>
                      </a:r>
                    </a:p>
                    <a:p>
                      <a:endParaRPr lang="en-US" sz="1700" dirty="0">
                        <a:latin typeface="Palatino Linotype" panose="02040502050505030304" pitchFamily="18" charset="0"/>
                      </a:endParaRPr>
                    </a:p>
                  </a:txBody>
                  <a:tcPr/>
                </a:tc>
                <a:extLst>
                  <a:ext uri="{0D108BD9-81ED-4DB2-BD59-A6C34878D82A}">
                    <a16:rowId xmlns:a16="http://schemas.microsoft.com/office/drawing/2014/main" val="2049678962"/>
                  </a:ext>
                </a:extLst>
              </a:tr>
              <a:tr h="608215">
                <a:tc>
                  <a:txBody>
                    <a:bodyPr/>
                    <a:lstStyle/>
                    <a:p>
                      <a:r>
                        <a:rPr lang="en-US" sz="1700" dirty="0">
                          <a:latin typeface="Palatino Linotype" panose="02040502050505030304" pitchFamily="18" charset="0"/>
                        </a:rPr>
                        <a:t>Russian dataset</a:t>
                      </a:r>
                    </a:p>
                  </a:txBody>
                  <a:tcPr/>
                </a:tc>
                <a:tc>
                  <a:txBody>
                    <a:bodyPr/>
                    <a:lstStyle/>
                    <a:p>
                      <a:r>
                        <a:rPr lang="en-US" sz="1700" dirty="0">
                          <a:latin typeface="Palatino Linotype" panose="02040502050505030304" pitchFamily="18" charset="0"/>
                        </a:rPr>
                        <a:t>780 min</a:t>
                      </a:r>
                    </a:p>
                  </a:txBody>
                  <a:tcPr/>
                </a:tc>
                <a:tc>
                  <a:txBody>
                    <a:bodyPr/>
                    <a:lstStyle/>
                    <a:p>
                      <a:r>
                        <a:rPr lang="en-US" sz="1700" dirty="0">
                          <a:latin typeface="Palatino Linotype" panose="02040502050505030304" pitchFamily="18" charset="0"/>
                        </a:rPr>
                        <a:t>1 min</a:t>
                      </a:r>
                    </a:p>
                  </a:txBody>
                  <a:tcPr/>
                </a:tc>
                <a:tc>
                  <a:txBody>
                    <a:bodyPr/>
                    <a:lstStyle/>
                    <a:p>
                      <a:r>
                        <a:rPr lang="en-US" sz="1700" dirty="0">
                          <a:latin typeface="Palatino Linotype" panose="02040502050505030304" pitchFamily="18" charset="0"/>
                        </a:rPr>
                        <a:t>1 min</a:t>
                      </a:r>
                    </a:p>
                  </a:txBody>
                  <a:tcPr/>
                </a:tc>
                <a:tc>
                  <a:txBody>
                    <a:bodyPr/>
                    <a:lstStyle/>
                    <a:p>
                      <a:r>
                        <a:rPr lang="en-US" sz="1700" dirty="0">
                          <a:latin typeface="Palatino Linotype" panose="02040502050505030304" pitchFamily="18" charset="0"/>
                        </a:rPr>
                        <a:t>4 min</a:t>
                      </a:r>
                    </a:p>
                  </a:txBody>
                  <a:tcPr/>
                </a:tc>
                <a:extLst>
                  <a:ext uri="{0D108BD9-81ED-4DB2-BD59-A6C34878D82A}">
                    <a16:rowId xmlns:a16="http://schemas.microsoft.com/office/drawing/2014/main" val="1385507998"/>
                  </a:ext>
                </a:extLst>
              </a:tr>
              <a:tr h="608215">
                <a:tc>
                  <a:txBody>
                    <a:bodyPr/>
                    <a:lstStyle/>
                    <a:p>
                      <a:r>
                        <a:rPr lang="en-US" sz="1700" dirty="0">
                          <a:latin typeface="Palatino Linotype" panose="02040502050505030304" pitchFamily="18" charset="0"/>
                        </a:rPr>
                        <a:t>English dataset</a:t>
                      </a:r>
                    </a:p>
                  </a:txBody>
                  <a:tcPr/>
                </a:tc>
                <a:tc>
                  <a:txBody>
                    <a:bodyPr/>
                    <a:lstStyle/>
                    <a:p>
                      <a:r>
                        <a:rPr lang="en-US" sz="1700" dirty="0">
                          <a:latin typeface="Palatino Linotype" panose="02040502050505030304" pitchFamily="18" charset="0"/>
                        </a:rPr>
                        <a:t>1320 min</a:t>
                      </a:r>
                    </a:p>
                  </a:txBody>
                  <a:tcPr/>
                </a:tc>
                <a:tc>
                  <a:txBody>
                    <a:bodyPr/>
                    <a:lstStyle/>
                    <a:p>
                      <a:r>
                        <a:rPr lang="en-US" sz="1700" dirty="0">
                          <a:latin typeface="Palatino Linotype" panose="02040502050505030304" pitchFamily="18" charset="0"/>
                        </a:rPr>
                        <a:t>3 min</a:t>
                      </a:r>
                    </a:p>
                  </a:txBody>
                  <a:tcPr/>
                </a:tc>
                <a:tc>
                  <a:txBody>
                    <a:bodyPr/>
                    <a:lstStyle/>
                    <a:p>
                      <a:r>
                        <a:rPr lang="en-US" sz="1700" dirty="0">
                          <a:latin typeface="Palatino Linotype" panose="02040502050505030304" pitchFamily="18" charset="0"/>
                        </a:rPr>
                        <a:t>3 min</a:t>
                      </a:r>
                    </a:p>
                  </a:txBody>
                  <a:tcPr/>
                </a:tc>
                <a:tc>
                  <a:txBody>
                    <a:bodyPr/>
                    <a:lstStyle/>
                    <a:p>
                      <a:r>
                        <a:rPr lang="en-US" sz="1700" dirty="0">
                          <a:latin typeface="Palatino Linotype" panose="02040502050505030304" pitchFamily="18" charset="0"/>
                        </a:rPr>
                        <a:t>10 min</a:t>
                      </a:r>
                    </a:p>
                  </a:txBody>
                  <a:tcPr/>
                </a:tc>
                <a:extLst>
                  <a:ext uri="{0D108BD9-81ED-4DB2-BD59-A6C34878D82A}">
                    <a16:rowId xmlns:a16="http://schemas.microsoft.com/office/drawing/2014/main" val="2660847107"/>
                  </a:ext>
                </a:extLst>
              </a:tr>
            </a:tbl>
          </a:graphicData>
        </a:graphic>
      </p:graphicFrame>
      <p:sp>
        <p:nvSpPr>
          <p:cNvPr id="8" name="TextBox 7">
            <a:extLst>
              <a:ext uri="{FF2B5EF4-FFF2-40B4-BE49-F238E27FC236}">
                <a16:creationId xmlns:a16="http://schemas.microsoft.com/office/drawing/2014/main" id="{74A44B74-8AC6-4712-B55C-6C196DCE6500}"/>
              </a:ext>
            </a:extLst>
          </p:cNvPr>
          <p:cNvSpPr txBox="1"/>
          <p:nvPr/>
        </p:nvSpPr>
        <p:spPr>
          <a:xfrm>
            <a:off x="609600" y="4483309"/>
            <a:ext cx="8153400" cy="1400383"/>
          </a:xfrm>
          <a:prstGeom prst="rect">
            <a:avLst/>
          </a:prstGeom>
          <a:noFill/>
        </p:spPr>
        <p:txBody>
          <a:bodyPr wrap="square" rtlCol="0">
            <a:spAutoFit/>
          </a:bodyPr>
          <a:lstStyle/>
          <a:p>
            <a:r>
              <a:rPr lang="en-US" sz="1700" dirty="0">
                <a:latin typeface="Palatino Linotype" panose="02040502050505030304" pitchFamily="18" charset="0"/>
              </a:rPr>
              <a:t>The first column corresponds to successive runs of topic modeling for T= [2, 100] in the increments of one topic. Calculation of a single topic solution on 100 topics takes 26 min for the dataset in Russian and 40 min for the dataset in English. One can see that renormalization provides significant gain in time that is essential when dealing with big data.</a:t>
            </a:r>
          </a:p>
        </p:txBody>
      </p:sp>
    </p:spTree>
    <p:extLst>
      <p:ext uri="{BB962C8B-B14F-4D97-AF65-F5344CB8AC3E}">
        <p14:creationId xmlns:p14="http://schemas.microsoft.com/office/powerpoint/2010/main" val="20696190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85800"/>
            <a:ext cx="8153400" cy="4339650"/>
          </a:xfrm>
          <a:prstGeom prst="rect">
            <a:avLst/>
          </a:prstGeom>
          <a:noFill/>
        </p:spPr>
        <p:txBody>
          <a:bodyPr wrap="square" rtlCol="0">
            <a:spAutoFit/>
          </a:bodyPr>
          <a:lstStyle/>
          <a:p>
            <a:r>
              <a:rPr lang="fr-FR" sz="2400" b="1" dirty="0">
                <a:latin typeface="Palatino Linotype" panose="02040502050505030304" pitchFamily="18" charset="0"/>
              </a:rPr>
              <a:t>Results and Discussion</a:t>
            </a:r>
          </a:p>
          <a:p>
            <a:endParaRPr lang="en-US" dirty="0"/>
          </a:p>
          <a:p>
            <a:endParaRPr lang="en-US" dirty="0"/>
          </a:p>
          <a:p>
            <a:pPr marL="285750" indent="-285750">
              <a:buFont typeface="Arial" panose="020B0604020202020204" pitchFamily="34" charset="0"/>
              <a:buChar char="•"/>
            </a:pPr>
            <a:r>
              <a:rPr lang="en-US" dirty="0">
                <a:latin typeface="Palatino Linotype" panose="02040502050505030304" pitchFamily="18" charset="0"/>
              </a:rPr>
              <a:t>We demonstrated that renormalization based on merging of topics with minimum local </a:t>
            </a:r>
            <a:r>
              <a:rPr lang="en-US" dirty="0" err="1">
                <a:latin typeface="Palatino Linotype" panose="02040502050505030304" pitchFamily="18" charset="0"/>
              </a:rPr>
              <a:t>Rényi</a:t>
            </a:r>
            <a:r>
              <a:rPr lang="en-US" dirty="0">
                <a:latin typeface="Palatino Linotype" panose="02040502050505030304" pitchFamily="18" charset="0"/>
              </a:rPr>
              <a:t> entropy provides the best result in terms of accuracy and computational speed simultaneously. It was shown that for this type of renormalization, the global minimum point of </a:t>
            </a:r>
            <a:r>
              <a:rPr lang="en-US" dirty="0" err="1">
                <a:latin typeface="Palatino Linotype" panose="02040502050505030304" pitchFamily="18" charset="0"/>
              </a:rPr>
              <a:t>Rényi</a:t>
            </a:r>
            <a:r>
              <a:rPr lang="en-US" dirty="0">
                <a:latin typeface="Palatino Linotype" panose="02040502050505030304" pitchFamily="18" charset="0"/>
              </a:rPr>
              <a:t> entropy is almost equal (with an accuracy of ±1 topic) to the minimum point of </a:t>
            </a:r>
            <a:r>
              <a:rPr lang="en-US" dirty="0" err="1">
                <a:latin typeface="Palatino Linotype" panose="02040502050505030304" pitchFamily="18" charset="0"/>
              </a:rPr>
              <a:t>Rényi</a:t>
            </a:r>
            <a:r>
              <a:rPr lang="en-US" dirty="0">
                <a:latin typeface="Palatino Linotype" panose="02040502050505030304" pitchFamily="18" charset="0"/>
              </a:rPr>
              <a:t> entropy calculated according to successive topic modeling. </a:t>
            </a:r>
          </a:p>
          <a:p>
            <a:pPr marL="285750" indent="-285750">
              <a:buFont typeface="Arial" panose="020B0604020202020204" pitchFamily="34" charset="0"/>
              <a:buChar char="•"/>
            </a:pPr>
            <a:r>
              <a:rPr lang="en-US" dirty="0">
                <a:latin typeface="Palatino Linotype" panose="02040502050505030304" pitchFamily="18" charset="0"/>
              </a:rPr>
              <a:t>Renormalization with the merging of random topics also leads to satisfactory results; however, it requires multiple runs and subsequent averaging over all runs.</a:t>
            </a:r>
          </a:p>
          <a:p>
            <a:pPr marL="285750" indent="-285750">
              <a:buFont typeface="Arial" panose="020B0604020202020204" pitchFamily="34" charset="0"/>
              <a:buChar char="•"/>
            </a:pPr>
            <a:r>
              <a:rPr lang="en-US" dirty="0">
                <a:latin typeface="Palatino Linotype" panose="02040502050505030304" pitchFamily="18" charset="0"/>
              </a:rPr>
              <a:t>Renormalization based on minimum </a:t>
            </a:r>
            <a:r>
              <a:rPr lang="en-US" dirty="0" err="1">
                <a:latin typeface="Palatino Linotype" panose="02040502050505030304" pitchFamily="18" charset="0"/>
              </a:rPr>
              <a:t>Kullback-Leibler</a:t>
            </a:r>
            <a:r>
              <a:rPr lang="en-US" dirty="0">
                <a:latin typeface="Palatino Linotype" panose="02040502050505030304" pitchFamily="18" charset="0"/>
              </a:rPr>
              <a:t> divergence does not allow us to determine the optimal number of topics since there is no definite minimum of </a:t>
            </a:r>
            <a:r>
              <a:rPr lang="en-US" dirty="0" err="1">
                <a:latin typeface="Palatino Linotype" panose="02040502050505030304" pitchFamily="18" charset="0"/>
              </a:rPr>
              <a:t>Rényi</a:t>
            </a:r>
            <a:r>
              <a:rPr lang="en-US" dirty="0">
                <a:latin typeface="Palatino Linotype" panose="02040502050505030304" pitchFamily="18" charset="0"/>
              </a:rPr>
              <a:t> entropy. </a:t>
            </a: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15</a:t>
            </a:fld>
            <a:endParaRPr lang="fr-FR">
              <a:latin typeface="Palatino Linotype" panose="02040502050505030304" pitchFamily="18" charset="0"/>
            </a:endParaRPr>
          </a:p>
        </p:txBody>
      </p:sp>
      <p:pic>
        <p:nvPicPr>
          <p:cNvPr id="3" name="Picture 2">
            <a:extLst>
              <a:ext uri="{FF2B5EF4-FFF2-40B4-BE49-F238E27FC236}">
                <a16:creationId xmlns:a16="http://schemas.microsoft.com/office/drawing/2014/main" id="{AC64EB03-51DB-4F39-A410-04B19374C1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65031"/>
            <a:ext cx="9144000" cy="892969"/>
          </a:xfrm>
          <a:prstGeom prst="rect">
            <a:avLst/>
          </a:prstGeom>
        </p:spPr>
      </p:pic>
    </p:spTree>
    <p:extLst>
      <p:ext uri="{BB962C8B-B14F-4D97-AF65-F5344CB8AC3E}">
        <p14:creationId xmlns:p14="http://schemas.microsoft.com/office/powerpoint/2010/main" val="23409602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85800"/>
            <a:ext cx="8153400" cy="3785652"/>
          </a:xfrm>
          <a:prstGeom prst="rect">
            <a:avLst/>
          </a:prstGeom>
          <a:noFill/>
        </p:spPr>
        <p:txBody>
          <a:bodyPr wrap="square" rtlCol="0">
            <a:spAutoFit/>
          </a:bodyPr>
          <a:lstStyle/>
          <a:p>
            <a:r>
              <a:rPr lang="fr-FR" sz="2400" b="1" dirty="0">
                <a:latin typeface="Palatino Linotype" panose="02040502050505030304" pitchFamily="18" charset="0"/>
              </a:rPr>
              <a:t>Results and Discussion</a:t>
            </a:r>
          </a:p>
          <a:p>
            <a:endParaRPr lang="en-US" dirty="0"/>
          </a:p>
          <a:p>
            <a:endParaRPr lang="en-US" dirty="0"/>
          </a:p>
          <a:p>
            <a:endParaRPr lang="en-US" dirty="0"/>
          </a:p>
          <a:p>
            <a:pPr marL="285750" indent="-285750">
              <a:buFont typeface="Arial" panose="020B0604020202020204" pitchFamily="34" charset="0"/>
              <a:buChar char="•"/>
            </a:pPr>
            <a:r>
              <a:rPr lang="en-US" dirty="0">
                <a:latin typeface="Palatino Linotype" panose="02040502050505030304" pitchFamily="18" charset="0"/>
              </a:rPr>
              <a:t>Let us note that renormalization is applicable to datasets in different languages and  with  a  different  number  of  topics  in  the  collections.  </a:t>
            </a:r>
          </a:p>
          <a:p>
            <a:pPr marL="285750" indent="-285750">
              <a:buFont typeface="Arial" panose="020B0604020202020204" pitchFamily="34" charset="0"/>
              <a:buChar char="•"/>
            </a:pPr>
            <a:r>
              <a:rPr lang="en-US" dirty="0">
                <a:latin typeface="Palatino Linotype" panose="02040502050505030304" pitchFamily="18" charset="0"/>
              </a:rPr>
              <a:t>Application  of  renormalization  allows us to speed up the searching of the optimal number of topics, at least in 26 times. </a:t>
            </a:r>
          </a:p>
          <a:p>
            <a:pPr marL="285750" indent="-285750">
              <a:buFont typeface="Arial" panose="020B0604020202020204" pitchFamily="34" charset="0"/>
              <a:buChar char="•"/>
            </a:pPr>
            <a:r>
              <a:rPr lang="en-US" dirty="0">
                <a:latin typeface="Palatino Linotype" panose="02040502050505030304" pitchFamily="18" charset="0"/>
              </a:rPr>
              <a:t>The proposed renormalization approach could be adapted for other topic models including models with a sampling procedure of inference.</a:t>
            </a:r>
          </a:p>
          <a:p>
            <a:pPr marL="285750" indent="-285750">
              <a:buFont typeface="Arial" panose="020B0604020202020204" pitchFamily="34" charset="0"/>
              <a:buChar char="•"/>
            </a:pPr>
            <a:r>
              <a:rPr lang="en-US" dirty="0">
                <a:latin typeface="Palatino Linotype" panose="02040502050505030304" pitchFamily="18" charset="0"/>
              </a:rPr>
              <a:t> Furthermore, our renormalization approach can be adapted for simultaneous estimation of the number of topics and fast tuning of other hyper-parameters of topic models, including regularization parameters.</a:t>
            </a: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16</a:t>
            </a:fld>
            <a:endParaRPr lang="fr-FR">
              <a:latin typeface="Palatino Linotype" panose="02040502050505030304" pitchFamily="18" charset="0"/>
            </a:endParaRPr>
          </a:p>
        </p:txBody>
      </p:sp>
      <p:pic>
        <p:nvPicPr>
          <p:cNvPr id="3" name="Picture 2">
            <a:extLst>
              <a:ext uri="{FF2B5EF4-FFF2-40B4-BE49-F238E27FC236}">
                <a16:creationId xmlns:a16="http://schemas.microsoft.com/office/drawing/2014/main" id="{AC64EB03-51DB-4F39-A410-04B19374C1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65031"/>
            <a:ext cx="9144000" cy="892969"/>
          </a:xfrm>
          <a:prstGeom prst="rect">
            <a:avLst/>
          </a:prstGeom>
        </p:spPr>
      </p:pic>
    </p:spTree>
    <p:extLst>
      <p:ext uri="{BB962C8B-B14F-4D97-AF65-F5344CB8AC3E}">
        <p14:creationId xmlns:p14="http://schemas.microsoft.com/office/powerpoint/2010/main" val="4775256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09600"/>
            <a:ext cx="8153400" cy="4062651"/>
          </a:xfrm>
          <a:prstGeom prst="rect">
            <a:avLst/>
          </a:prstGeom>
          <a:noFill/>
        </p:spPr>
        <p:txBody>
          <a:bodyPr wrap="square" rtlCol="0">
            <a:spAutoFit/>
          </a:bodyPr>
          <a:lstStyle/>
          <a:p>
            <a:r>
              <a:rPr lang="fr-FR" sz="2400" b="1" dirty="0">
                <a:latin typeface="Palatino Linotype" panose="02040502050505030304" pitchFamily="18" charset="0"/>
              </a:rPr>
              <a:t>Supplementary Materials</a:t>
            </a:r>
          </a:p>
          <a:p>
            <a:endParaRPr lang="fr-FR" sz="2400" b="1" dirty="0">
              <a:latin typeface="Palatino Linotype" panose="02040502050505030304" pitchFamily="18" charset="0"/>
            </a:endParaRPr>
          </a:p>
          <a:p>
            <a:r>
              <a:rPr lang="en-US" dirty="0">
                <a:latin typeface="Palatino Linotype" panose="02040502050505030304" pitchFamily="18" charset="0"/>
              </a:rPr>
              <a:t>Samples of topic solutions and the source code of three types of renormalization  are available online: </a:t>
            </a:r>
            <a:r>
              <a:rPr lang="en-US" dirty="0">
                <a:solidFill>
                  <a:schemeClr val="accent1">
                    <a:lumMod val="75000"/>
                  </a:schemeClr>
                </a:solidFill>
                <a:latin typeface="Palatino Linotype" panose="02040502050505030304" pitchFamily="18" charset="0"/>
                <a:hlinkClick r:id="rId2"/>
              </a:rPr>
              <a:t>https://www.sendspace.com/file/7pzm3j</a:t>
            </a:r>
            <a:endParaRPr lang="en-US" dirty="0">
              <a:solidFill>
                <a:schemeClr val="accent1">
                  <a:lumMod val="75000"/>
                </a:schemeClr>
              </a:solidFill>
              <a:latin typeface="Palatino Linotype" panose="02040502050505030304" pitchFamily="18" charset="0"/>
            </a:endParaRPr>
          </a:p>
          <a:p>
            <a:endParaRPr lang="en-US" dirty="0">
              <a:solidFill>
                <a:schemeClr val="accent1">
                  <a:lumMod val="75000"/>
                </a:schemeClr>
              </a:solidFill>
              <a:latin typeface="Palatino Linotype" panose="02040502050505030304" pitchFamily="18" charset="0"/>
            </a:endParaRPr>
          </a:p>
          <a:p>
            <a:endParaRPr lang="en-US" dirty="0">
              <a:solidFill>
                <a:schemeClr val="accent1">
                  <a:lumMod val="75000"/>
                </a:schemeClr>
              </a:solidFill>
              <a:latin typeface="Palatino Linotype" panose="02040502050505030304" pitchFamily="18" charset="0"/>
            </a:endParaRPr>
          </a:p>
          <a:p>
            <a:endParaRPr lang="en-US" dirty="0">
              <a:solidFill>
                <a:schemeClr val="accent1">
                  <a:lumMod val="75000"/>
                </a:schemeClr>
              </a:solidFill>
              <a:latin typeface="Palatino Linotype" panose="02040502050505030304" pitchFamily="18" charset="0"/>
            </a:endParaRPr>
          </a:p>
          <a:p>
            <a:endParaRPr lang="en-US" dirty="0">
              <a:solidFill>
                <a:schemeClr val="accent1">
                  <a:lumMod val="75000"/>
                </a:schemeClr>
              </a:solidFill>
              <a:latin typeface="Palatino Linotype" panose="02040502050505030304" pitchFamily="18" charset="0"/>
            </a:endParaRPr>
          </a:p>
          <a:p>
            <a:r>
              <a:rPr lang="fr-FR" sz="2400" b="1" dirty="0">
                <a:latin typeface="Palatino Linotype" panose="02040502050505030304" pitchFamily="18" charset="0"/>
              </a:rPr>
              <a:t>Funding</a:t>
            </a:r>
          </a:p>
          <a:p>
            <a:endParaRPr lang="fr-FR" sz="2400" b="1" dirty="0">
              <a:latin typeface="Palatino Linotype" panose="02040502050505030304" pitchFamily="18" charset="0"/>
            </a:endParaRPr>
          </a:p>
          <a:p>
            <a:r>
              <a:rPr lang="en-US" dirty="0">
                <a:latin typeface="Palatino Linotype" panose="02040502050505030304" pitchFamily="18" charset="0"/>
              </a:rPr>
              <a:t>The study was implemented in the framework of the Basic Research Program at the National Research University Higher School of Economics (HSE) in 2019.</a:t>
            </a:r>
            <a:endParaRPr lang="fr-FR" dirty="0">
              <a:solidFill>
                <a:schemeClr val="accent1">
                  <a:lumMod val="75000"/>
                </a:schemeClr>
              </a:solidFill>
              <a:latin typeface="Palatino Linotype" panose="02040502050505030304" pitchFamily="18"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17</a:t>
            </a:fld>
            <a:endParaRPr lang="fr-FR">
              <a:latin typeface="Palatino Linotype" panose="02040502050505030304" pitchFamily="18" charset="0"/>
            </a:endParaRPr>
          </a:p>
        </p:txBody>
      </p:sp>
      <p:pic>
        <p:nvPicPr>
          <p:cNvPr id="3" name="Picture 2">
            <a:extLst>
              <a:ext uri="{FF2B5EF4-FFF2-40B4-BE49-F238E27FC236}">
                <a16:creationId xmlns:a16="http://schemas.microsoft.com/office/drawing/2014/main" id="{94A755DD-1EE1-42D4-A816-65ECC12F3D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65031"/>
            <a:ext cx="9144000" cy="892969"/>
          </a:xfrm>
          <a:prstGeom prst="rect">
            <a:avLst/>
          </a:prstGeom>
        </p:spPr>
      </p:pic>
      <p:pic>
        <p:nvPicPr>
          <p:cNvPr id="6" name="Picture 9">
            <a:extLst>
              <a:ext uri="{FF2B5EF4-FFF2-40B4-BE49-F238E27FC236}">
                <a16:creationId xmlns:a16="http://schemas.microsoft.com/office/drawing/2014/main" id="{4234FE3D-AA9F-4F85-AE83-F89AE2E8F7E3}"/>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7771085" y="4302919"/>
            <a:ext cx="1041839" cy="1313707"/>
          </a:xfrm>
          <a:prstGeom prst="rect">
            <a:avLst/>
          </a:prstGeom>
        </p:spPr>
      </p:pic>
    </p:spTree>
    <p:extLst>
      <p:ext uri="{BB962C8B-B14F-4D97-AF65-F5344CB8AC3E}">
        <p14:creationId xmlns:p14="http://schemas.microsoft.com/office/powerpoint/2010/main" val="1235145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6689" y="918504"/>
            <a:ext cx="7924800" cy="4770537"/>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Palatino Linotype" panose="02040502050505030304" pitchFamily="18" charset="0"/>
              </a:rPr>
              <a:t>In practice, the critical step in build machine learning models of big data (BD) involves costly in terms of time and computing resources procedure of parameter tuning with grid search. </a:t>
            </a:r>
          </a:p>
          <a:p>
            <a:pPr marL="285750" indent="-285750">
              <a:buFont typeface="Arial" panose="020B0604020202020204" pitchFamily="34" charset="0"/>
              <a:buChar char="•"/>
            </a:pPr>
            <a:r>
              <a:rPr lang="en-US" sz="1600" dirty="0">
                <a:latin typeface="Palatino Linotype" panose="02040502050505030304" pitchFamily="18" charset="0"/>
              </a:rPr>
              <a:t>We have shown that topic modeling (a clustering method for large document collections) demonstrates self-similar behavior under the condition of a varying number of clusters. Such behavior allows using a renormalization technique.</a:t>
            </a:r>
          </a:p>
          <a:p>
            <a:pPr marL="285750" indent="-285750">
              <a:buFont typeface="Arial" panose="020B0604020202020204" pitchFamily="34" charset="0"/>
              <a:buChar char="•"/>
            </a:pPr>
            <a:r>
              <a:rPr lang="en-US" sz="1600" dirty="0">
                <a:latin typeface="Palatino Linotype" panose="02040502050505030304" pitchFamily="18" charset="0"/>
              </a:rPr>
              <a:t> A combination of renormalization procedure with </a:t>
            </a:r>
            <a:r>
              <a:rPr lang="en-US" sz="1600" dirty="0" err="1">
                <a:latin typeface="Palatino Linotype" panose="02040502050505030304" pitchFamily="18" charset="0"/>
              </a:rPr>
              <a:t>Rényi</a:t>
            </a:r>
            <a:r>
              <a:rPr lang="en-US" sz="1600" dirty="0">
                <a:latin typeface="Palatino Linotype" panose="02040502050505030304" pitchFamily="18" charset="0"/>
              </a:rPr>
              <a:t> entropy approach allows for fast searching of the optimal number of clusters. </a:t>
            </a:r>
          </a:p>
          <a:p>
            <a:pPr marL="285750" indent="-285750">
              <a:buFont typeface="Arial" panose="020B0604020202020204" pitchFamily="34" charset="0"/>
              <a:buChar char="•"/>
            </a:pPr>
            <a:r>
              <a:rPr lang="en-US" sz="1600" dirty="0">
                <a:latin typeface="Palatino Linotype" panose="02040502050505030304" pitchFamily="18" charset="0"/>
              </a:rPr>
              <a:t>In this work, the renormalization procedure is developed for the Latent Dirichlet Allocation (LDA) model with variational Expectation-Maximization algorithm.</a:t>
            </a:r>
          </a:p>
          <a:p>
            <a:pPr marL="285750" indent="-285750">
              <a:buFont typeface="Arial" panose="020B0604020202020204" pitchFamily="34" charset="0"/>
              <a:buChar char="•"/>
            </a:pPr>
            <a:r>
              <a:rPr lang="en-US" sz="1600" dirty="0">
                <a:latin typeface="Palatino Linotype" panose="02040502050505030304" pitchFamily="18" charset="0"/>
              </a:rPr>
              <a:t> The numerical experiments were conducted on two document collections with a known number of clusters in two languages.</a:t>
            </a:r>
          </a:p>
          <a:p>
            <a:pPr marL="285750" indent="-285750">
              <a:buFont typeface="Arial" panose="020B0604020202020204" pitchFamily="34" charset="0"/>
              <a:buChar char="•"/>
            </a:pPr>
            <a:r>
              <a:rPr lang="en-US" sz="1600" dirty="0">
                <a:latin typeface="Palatino Linotype" panose="02040502050505030304" pitchFamily="18" charset="0"/>
              </a:rPr>
              <a:t>This work presents results for three versions of the renormalization procedure: (1) a renormalization with the random merging of clusters, (2) a renormalization based on minimal values of </a:t>
            </a:r>
            <a:r>
              <a:rPr lang="en-US" sz="1600" dirty="0" err="1">
                <a:latin typeface="Palatino Linotype" panose="02040502050505030304" pitchFamily="18" charset="0"/>
              </a:rPr>
              <a:t>Kullback-Leibler</a:t>
            </a:r>
            <a:r>
              <a:rPr lang="en-US" sz="1600" dirty="0">
                <a:latin typeface="Palatino Linotype" panose="02040502050505030304" pitchFamily="18" charset="0"/>
              </a:rPr>
              <a:t> divergence and (3) a renormalization with merging clusters with minimal values of </a:t>
            </a:r>
            <a:r>
              <a:rPr lang="en-US" sz="1600" dirty="0" err="1">
                <a:latin typeface="Palatino Linotype" panose="02040502050505030304" pitchFamily="18" charset="0"/>
              </a:rPr>
              <a:t>Rényi</a:t>
            </a:r>
            <a:r>
              <a:rPr lang="en-US" sz="1600" dirty="0">
                <a:latin typeface="Palatino Linotype" panose="02040502050505030304" pitchFamily="18" charset="0"/>
              </a:rPr>
              <a:t> entropy. </a:t>
            </a:r>
          </a:p>
          <a:p>
            <a:pPr marL="285750" indent="-285750">
              <a:buFont typeface="Arial" panose="020B0604020202020204" pitchFamily="34" charset="0"/>
              <a:buChar char="•"/>
            </a:pPr>
            <a:r>
              <a:rPr lang="en-US" sz="1600" dirty="0">
                <a:latin typeface="Palatino Linotype" panose="02040502050505030304" pitchFamily="18" charset="0"/>
              </a:rPr>
              <a:t>Our work shows that the renormalization procedure allows finding the optimal number of topics 26 times faster than grid search without significant loss of quality. </a:t>
            </a: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2</a:t>
            </a:fld>
            <a:endParaRPr lang="fr-FR">
              <a:latin typeface="Palatino Linotype" panose="02040502050505030304" pitchFamily="18" charset="0"/>
            </a:endParaRPr>
          </a:p>
        </p:txBody>
      </p:sp>
      <p:pic>
        <p:nvPicPr>
          <p:cNvPr id="3" name="Picture 2">
            <a:extLst>
              <a:ext uri="{FF2B5EF4-FFF2-40B4-BE49-F238E27FC236}">
                <a16:creationId xmlns:a16="http://schemas.microsoft.com/office/drawing/2014/main" id="{B5071B36-006F-41DD-BA90-E463DA7624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2427"/>
            <a:ext cx="9144000" cy="892969"/>
          </a:xfrm>
          <a:prstGeom prst="rect">
            <a:avLst/>
          </a:prstGeom>
        </p:spPr>
      </p:pic>
      <p:sp>
        <p:nvSpPr>
          <p:cNvPr id="2" name="TextBox 1">
            <a:extLst>
              <a:ext uri="{FF2B5EF4-FFF2-40B4-BE49-F238E27FC236}">
                <a16:creationId xmlns:a16="http://schemas.microsoft.com/office/drawing/2014/main" id="{0355F5E7-077E-447B-9EA3-971D08724AFB}"/>
              </a:ext>
            </a:extLst>
          </p:cNvPr>
          <p:cNvSpPr txBox="1"/>
          <p:nvPr/>
        </p:nvSpPr>
        <p:spPr>
          <a:xfrm>
            <a:off x="557048" y="283779"/>
            <a:ext cx="4351283" cy="461665"/>
          </a:xfrm>
          <a:prstGeom prst="rect">
            <a:avLst/>
          </a:prstGeom>
          <a:noFill/>
        </p:spPr>
        <p:txBody>
          <a:bodyPr wrap="square" rtlCol="0">
            <a:spAutoFit/>
          </a:bodyPr>
          <a:lstStyle/>
          <a:p>
            <a:r>
              <a:rPr lang="fr-FR" sz="2400" b="1" dirty="0">
                <a:latin typeface="Palatino Linotype" panose="02040502050505030304" pitchFamily="18" charset="0"/>
              </a:rPr>
              <a:t>Abstract</a:t>
            </a:r>
          </a:p>
        </p:txBody>
      </p:sp>
    </p:spTree>
    <p:extLst>
      <p:ext uri="{BB962C8B-B14F-4D97-AF65-F5344CB8AC3E}">
        <p14:creationId xmlns:p14="http://schemas.microsoft.com/office/powerpoint/2010/main" val="2099526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p:cNvSpPr txBox="1"/>
              <p:nvPr/>
            </p:nvSpPr>
            <p:spPr>
              <a:xfrm>
                <a:off x="609600" y="685800"/>
                <a:ext cx="8153400" cy="5565819"/>
              </a:xfrm>
              <a:prstGeom prst="rect">
                <a:avLst/>
              </a:prstGeom>
              <a:noFill/>
            </p:spPr>
            <p:txBody>
              <a:bodyPr wrap="square" rtlCol="0">
                <a:spAutoFit/>
              </a:bodyPr>
              <a:lstStyle/>
              <a:p>
                <a:r>
                  <a:rPr lang="fr-FR" sz="2400" b="1" dirty="0">
                    <a:latin typeface="Palatino Linotype" panose="02040502050505030304" pitchFamily="18" charset="0"/>
                  </a:rPr>
                  <a:t>Topic modeling</a:t>
                </a:r>
              </a:p>
              <a:p>
                <a:endParaRPr lang="en-US" dirty="0"/>
              </a:p>
              <a:p>
                <a:r>
                  <a:rPr lang="en-US" dirty="0">
                    <a:latin typeface="Palatino Linotype" panose="02040502050505030304" pitchFamily="18" charset="0"/>
                  </a:rPr>
                  <a:t>Topic modeling is based on the assumption that a document collection has a finite set of word distributions. Each such word distribution could be called a ‘topic’ or a thematical cluster. The probability of encountering a word </a:t>
                </a:r>
                <a:r>
                  <a:rPr lang="en-US" i="1" dirty="0">
                    <a:latin typeface="Palatino Linotype" panose="02040502050505030304" pitchFamily="18" charset="0"/>
                  </a:rPr>
                  <a:t>w </a:t>
                </a:r>
                <a:r>
                  <a:rPr lang="en-US" dirty="0">
                    <a:latin typeface="Palatino Linotype" panose="02040502050505030304" pitchFamily="18" charset="0"/>
                  </a:rPr>
                  <a:t>in a given document </a:t>
                </a:r>
                <a:r>
                  <a:rPr lang="en-US" i="1" dirty="0">
                    <a:latin typeface="Palatino Linotype" panose="02040502050505030304" pitchFamily="18" charset="0"/>
                  </a:rPr>
                  <a:t>d </a:t>
                </a:r>
                <a:r>
                  <a:rPr lang="en-US" dirty="0">
                    <a:latin typeface="Palatino Linotype" panose="02040502050505030304" pitchFamily="18" charset="0"/>
                  </a:rPr>
                  <a:t>is expressed as follows:</a:t>
                </a: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𝑝</m:t>
                      </m:r>
                      <m:d>
                        <m:dPr>
                          <m:ctrlPr>
                            <a:rPr lang="en-US" b="0" i="1" smtClean="0">
                              <a:latin typeface="Cambria Math" panose="02040503050406030204" pitchFamily="18" charset="0"/>
                            </a:rPr>
                          </m:ctrlPr>
                        </m:dPr>
                        <m:e>
                          <m:r>
                            <a:rPr lang="en-US" b="0" i="1" smtClean="0">
                              <a:latin typeface="Cambria Math" panose="02040503050406030204" pitchFamily="18" charset="0"/>
                            </a:rPr>
                            <m:t>𝑤</m:t>
                          </m:r>
                        </m:e>
                        <m:e>
                          <m:r>
                            <a:rPr lang="en-US" b="0" i="1" smtClean="0">
                              <a:latin typeface="Cambria Math" panose="02040503050406030204" pitchFamily="18" charset="0"/>
                            </a:rPr>
                            <m:t>𝑑</m:t>
                          </m:r>
                        </m:e>
                      </m:d>
                      <m: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r>
                            <a:rPr lang="en-US" b="0" i="1" smtClean="0">
                              <a:latin typeface="Cambria Math" panose="02040503050406030204" pitchFamily="18" charset="0"/>
                            </a:rPr>
                            <m:t>𝑡</m:t>
                          </m:r>
                        </m:sub>
                        <m:sup/>
                        <m:e>
                          <m:r>
                            <a:rPr lang="en-US" b="0" i="1" smtClean="0">
                              <a:latin typeface="Cambria Math" panose="02040503050406030204" pitchFamily="18" charset="0"/>
                            </a:rPr>
                            <m:t>𝑝</m:t>
                          </m:r>
                          <m:d>
                            <m:dPr>
                              <m:ctrlPr>
                                <a:rPr lang="en-US" b="0" i="1" smtClean="0">
                                  <a:latin typeface="Cambria Math" panose="02040503050406030204" pitchFamily="18" charset="0"/>
                                </a:rPr>
                              </m:ctrlPr>
                            </m:dPr>
                            <m:e>
                              <m:r>
                                <a:rPr lang="en-US" b="0" i="1" smtClean="0">
                                  <a:latin typeface="Cambria Math" panose="02040503050406030204" pitchFamily="18" charset="0"/>
                                </a:rPr>
                                <m:t>𝑤</m:t>
                              </m:r>
                            </m:e>
                            <m:e>
                              <m:r>
                                <a:rPr lang="en-US" b="0" i="1" smtClean="0">
                                  <a:latin typeface="Cambria Math" panose="02040503050406030204" pitchFamily="18" charset="0"/>
                                </a:rPr>
                                <m:t>𝑡</m:t>
                              </m:r>
                            </m:e>
                          </m:d>
                          <m:r>
                            <a:rPr lang="en-US" b="0" i="1" smtClean="0">
                              <a:latin typeface="Cambria Math" panose="02040503050406030204" pitchFamily="18" charset="0"/>
                            </a:rPr>
                            <m:t>𝑝</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e>
                              <m:r>
                                <a:rPr lang="en-US" b="0" i="1" smtClean="0">
                                  <a:latin typeface="Cambria Math" panose="02040503050406030204" pitchFamily="18" charset="0"/>
                                </a:rPr>
                                <m:t>𝑑</m:t>
                              </m:r>
                            </m:e>
                          </m:d>
                          <m: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r>
                                <a:rPr lang="en-US" b="0" i="1" smtClean="0">
                                  <a:latin typeface="Cambria Math" panose="02040503050406030204" pitchFamily="18" charset="0"/>
                                </a:rPr>
                                <m:t>𝑡</m:t>
                              </m:r>
                            </m:sub>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𝜙</m:t>
                                  </m:r>
                                </m:e>
                                <m:sub>
                                  <m:r>
                                    <a:rPr lang="en-US" b="0" i="1" smtClean="0">
                                      <a:latin typeface="Cambria Math" panose="02040503050406030204" pitchFamily="18" charset="0"/>
                                    </a:rPr>
                                    <m:t>𝑤𝑡</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𝑡𝑑</m:t>
                                  </m:r>
                                </m:sub>
                              </m:sSub>
                            </m:e>
                          </m:nary>
                          <m:r>
                            <a:rPr lang="en-US" b="0" i="1" smtClean="0">
                              <a:latin typeface="Cambria Math" panose="02040503050406030204" pitchFamily="18" charset="0"/>
                            </a:rPr>
                            <m:t>,</m:t>
                          </m:r>
                        </m:e>
                      </m:nary>
                    </m:oMath>
                  </m:oMathPara>
                </a14:m>
                <a:endParaRPr lang="en-US" b="0" dirty="0">
                  <a:latin typeface="Palatino Linotype" panose="02040502050505030304" pitchFamily="18" charset="0"/>
                </a:endParaRPr>
              </a:p>
              <a:p>
                <a:r>
                  <a:rPr lang="en-US" dirty="0">
                    <a:latin typeface="Palatino Linotype" panose="02040502050505030304" pitchFamily="18" charset="0"/>
                  </a:rPr>
                  <a:t>where </a:t>
                </a:r>
                <a:r>
                  <a:rPr lang="en-US" i="1" dirty="0">
                    <a:latin typeface="Palatino Linotype" panose="02040502050505030304" pitchFamily="18" charset="0"/>
                  </a:rPr>
                  <a:t>t </a:t>
                </a:r>
                <a:r>
                  <a:rPr lang="en-US" dirty="0">
                    <a:latin typeface="Palatino Linotype" panose="02040502050505030304" pitchFamily="18" charset="0"/>
                  </a:rPr>
                  <a:t>is a topic,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𝜙</m:t>
                        </m:r>
                      </m:e>
                      <m:sub>
                        <m:r>
                          <a:rPr lang="en-US" i="1">
                            <a:latin typeface="Cambria Math" panose="02040503050406030204" pitchFamily="18" charset="0"/>
                          </a:rPr>
                          <m:t>𝑤𝑡</m:t>
                        </m:r>
                      </m:sub>
                    </m:sSub>
                    <m:r>
                      <a:rPr lang="en-US" i="1">
                        <a:latin typeface="Cambria Math" panose="02040503050406030204" pitchFamily="18" charset="0"/>
                      </a:rPr>
                      <m:t> </m:t>
                    </m:r>
                  </m:oMath>
                </a14:m>
                <a:r>
                  <a:rPr lang="en-US" dirty="0">
                    <a:latin typeface="Palatino Linotype" panose="02040502050505030304" pitchFamily="18" charset="0"/>
                  </a:rPr>
                  <a:t>constitute matrix Φ (the distribution of words by topics), 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𝜃</m:t>
                        </m:r>
                      </m:e>
                      <m:sub>
                        <m:r>
                          <a:rPr lang="en-US" i="1">
                            <a:latin typeface="Cambria Math" panose="02040503050406030204" pitchFamily="18" charset="0"/>
                          </a:rPr>
                          <m:t>𝑡𝑑</m:t>
                        </m:r>
                      </m:sub>
                    </m:sSub>
                    <m:r>
                      <a:rPr lang="en-US" i="1">
                        <a:latin typeface="Cambria Math" panose="02040503050406030204" pitchFamily="18" charset="0"/>
                      </a:rPr>
                      <m:t> </m:t>
                    </m:r>
                  </m:oMath>
                </a14:m>
                <a:r>
                  <a:rPr lang="en-US" dirty="0">
                    <a:latin typeface="Palatino Linotype" panose="02040502050505030304" pitchFamily="18" charset="0"/>
                  </a:rPr>
                  <a:t>form matrix Θ (the distribution of documents by topics).</a:t>
                </a:r>
              </a:p>
              <a:p>
                <a:endParaRPr lang="en-US" dirty="0">
                  <a:latin typeface="Palatino Linotype" panose="02040502050505030304" pitchFamily="18" charset="0"/>
                </a:endParaRPr>
              </a:p>
              <a:p>
                <a:r>
                  <a:rPr lang="en-US" dirty="0">
                    <a:latin typeface="Palatino Linotype" panose="02040502050505030304" pitchFamily="18" charset="0"/>
                  </a:rPr>
                  <a:t>We consider the </a:t>
                </a:r>
                <a:r>
                  <a:rPr lang="en-US" dirty="0" err="1">
                    <a:latin typeface="Palatino Linotype" panose="02040502050505030304" pitchFamily="18" charset="0"/>
                  </a:rPr>
                  <a:t>Blei</a:t>
                </a:r>
                <a:r>
                  <a:rPr lang="en-US" dirty="0">
                    <a:latin typeface="Palatino Linotype" panose="02040502050505030304" pitchFamily="18" charset="0"/>
                  </a:rPr>
                  <a:t> model [</a:t>
                </a:r>
                <a:r>
                  <a:rPr lang="en-US" dirty="0" err="1">
                    <a:latin typeface="Palatino Linotype" panose="02040502050505030304" pitchFamily="18" charset="0"/>
                  </a:rPr>
                  <a:t>Blei</a:t>
                </a:r>
                <a:r>
                  <a:rPr lang="en-US" dirty="0">
                    <a:latin typeface="Palatino Linotype" panose="02040502050505030304" pitchFamily="18" charset="0"/>
                  </a:rPr>
                  <a:t>, D.M.; Ng, A.Y.; Jordan, M.I.; 2003] of Latent Dirichlet Allocation with variational Expectation-Maximization algorithm, where the distribution of topics by documents is assumed to be Dirichlet distribution with T-dimensional parameter α (T is the number of topics).</a:t>
                </a:r>
              </a:p>
              <a:p>
                <a:br>
                  <a:rPr lang="en-US" dirty="0"/>
                </a:br>
                <a:endParaRPr lang="en-US" dirty="0"/>
              </a:p>
              <a:p>
                <a:endParaRPr lang="en-US" dirty="0"/>
              </a:p>
              <a:p>
                <a:endParaRPr lang="fr-FR" b="1" dirty="0">
                  <a:latin typeface="Palatino Linotype" panose="02040502050505030304" pitchFamily="18"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609600" y="685800"/>
                <a:ext cx="8153400" cy="5565819"/>
              </a:xfrm>
              <a:prstGeom prst="rect">
                <a:avLst/>
              </a:prstGeom>
              <a:blipFill>
                <a:blip r:embed="rId2"/>
                <a:stretch>
                  <a:fillRect l="-1121" t="-876"/>
                </a:stretch>
              </a:blipFill>
            </p:spPr>
            <p:txBody>
              <a:bodyPr/>
              <a:lstStyle/>
              <a:p>
                <a:r>
                  <a:rPr lang="en-US">
                    <a:noFill/>
                  </a:rPr>
                  <a:t> </a:t>
                </a:r>
              </a:p>
            </p:txBody>
          </p:sp>
        </mc:Fallback>
      </mc:AlternateContent>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3</a:t>
            </a:fld>
            <a:endParaRPr lang="fr-FR">
              <a:latin typeface="Palatino Linotype" panose="02040502050505030304" pitchFamily="18" charset="0"/>
            </a:endParaRPr>
          </a:p>
        </p:txBody>
      </p:sp>
      <p:pic>
        <p:nvPicPr>
          <p:cNvPr id="3" name="Picture 2">
            <a:extLst>
              <a:ext uri="{FF2B5EF4-FFF2-40B4-BE49-F238E27FC236}">
                <a16:creationId xmlns:a16="http://schemas.microsoft.com/office/drawing/2014/main" id="{AC64EB03-51DB-4F39-A410-04B19374C1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65031"/>
            <a:ext cx="9144000" cy="892969"/>
          </a:xfrm>
          <a:prstGeom prst="rect">
            <a:avLst/>
          </a:prstGeom>
        </p:spPr>
      </p:pic>
    </p:spTree>
    <p:extLst>
      <p:ext uri="{BB962C8B-B14F-4D97-AF65-F5344CB8AC3E}">
        <p14:creationId xmlns:p14="http://schemas.microsoft.com/office/powerpoint/2010/main" val="885618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85800"/>
            <a:ext cx="8153400" cy="1661993"/>
          </a:xfrm>
          <a:prstGeom prst="rect">
            <a:avLst/>
          </a:prstGeom>
          <a:noFill/>
        </p:spPr>
        <p:txBody>
          <a:bodyPr wrap="square" rtlCol="0">
            <a:spAutoFit/>
          </a:bodyPr>
          <a:lstStyle/>
          <a:p>
            <a:r>
              <a:rPr lang="en-US" sz="2400" b="1" dirty="0">
                <a:latin typeface="Palatino Linotype" panose="02040502050505030304" pitchFamily="18" charset="0"/>
              </a:rPr>
              <a:t>An example of matrix Φ (the distribution of words by topics)</a:t>
            </a:r>
            <a:endParaRPr lang="fr-FR" sz="2400" b="1" dirty="0">
              <a:latin typeface="Palatino Linotype" panose="02040502050505030304" pitchFamily="18" charset="0"/>
            </a:endParaRPr>
          </a:p>
          <a:p>
            <a:endParaRPr lang="en-US" dirty="0"/>
          </a:p>
          <a:p>
            <a:endParaRPr lang="en-US" dirty="0"/>
          </a:p>
          <a:p>
            <a:endParaRPr lang="fr-FR" b="1" dirty="0">
              <a:latin typeface="Palatino Linotype" panose="02040502050505030304" pitchFamily="18"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4</a:t>
            </a:fld>
            <a:endParaRPr lang="fr-FR">
              <a:latin typeface="Palatino Linotype" panose="02040502050505030304" pitchFamily="18" charset="0"/>
            </a:endParaRPr>
          </a:p>
        </p:txBody>
      </p:sp>
      <p:pic>
        <p:nvPicPr>
          <p:cNvPr id="3" name="Picture 2">
            <a:extLst>
              <a:ext uri="{FF2B5EF4-FFF2-40B4-BE49-F238E27FC236}">
                <a16:creationId xmlns:a16="http://schemas.microsoft.com/office/drawing/2014/main" id="{AC64EB03-51DB-4F39-A410-04B19374C1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65031"/>
            <a:ext cx="9144000" cy="892969"/>
          </a:xfrm>
          <a:prstGeom prst="rect">
            <a:avLst/>
          </a:prstGeom>
        </p:spPr>
      </p:pic>
      <p:pic>
        <p:nvPicPr>
          <p:cNvPr id="7" name="Рисунок 6">
            <a:extLst>
              <a:ext uri="{FF2B5EF4-FFF2-40B4-BE49-F238E27FC236}">
                <a16:creationId xmlns:a16="http://schemas.microsoft.com/office/drawing/2014/main" id="{30DF9795-FE31-4E08-9A05-75AAE10987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115" y="1609323"/>
            <a:ext cx="8289769" cy="4118816"/>
          </a:xfrm>
          <a:prstGeom prst="rect">
            <a:avLst/>
          </a:prstGeom>
        </p:spPr>
      </p:pic>
    </p:spTree>
    <p:extLst>
      <p:ext uri="{BB962C8B-B14F-4D97-AF65-F5344CB8AC3E}">
        <p14:creationId xmlns:p14="http://schemas.microsoft.com/office/powerpoint/2010/main" val="40494690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85800"/>
            <a:ext cx="8153400" cy="1661993"/>
          </a:xfrm>
          <a:prstGeom prst="rect">
            <a:avLst/>
          </a:prstGeom>
          <a:noFill/>
        </p:spPr>
        <p:txBody>
          <a:bodyPr wrap="square" rtlCol="0">
            <a:spAutoFit/>
          </a:bodyPr>
          <a:lstStyle/>
          <a:p>
            <a:r>
              <a:rPr lang="en-US" sz="2400" b="1" dirty="0">
                <a:latin typeface="Palatino Linotype" panose="02040502050505030304" pitchFamily="18" charset="0"/>
              </a:rPr>
              <a:t>An example of matrix </a:t>
            </a:r>
            <a:r>
              <a:rPr lang="en-US" sz="2400" dirty="0">
                <a:latin typeface="Palatino Linotype" panose="02040502050505030304" pitchFamily="18" charset="0"/>
              </a:rPr>
              <a:t>Θ</a:t>
            </a:r>
            <a:r>
              <a:rPr lang="en-US" sz="2400" b="1" dirty="0">
                <a:latin typeface="Palatino Linotype" panose="02040502050505030304" pitchFamily="18" charset="0"/>
              </a:rPr>
              <a:t> (the distribution of documents by topics)</a:t>
            </a:r>
            <a:endParaRPr lang="fr-FR" sz="2400" b="1" dirty="0">
              <a:latin typeface="Palatino Linotype" panose="02040502050505030304" pitchFamily="18" charset="0"/>
            </a:endParaRPr>
          </a:p>
          <a:p>
            <a:endParaRPr lang="en-US" dirty="0"/>
          </a:p>
          <a:p>
            <a:endParaRPr lang="en-US" dirty="0"/>
          </a:p>
          <a:p>
            <a:endParaRPr lang="fr-FR" b="1" dirty="0">
              <a:latin typeface="Palatino Linotype" panose="02040502050505030304" pitchFamily="18"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5</a:t>
            </a:fld>
            <a:endParaRPr lang="fr-FR">
              <a:latin typeface="Palatino Linotype" panose="02040502050505030304" pitchFamily="18" charset="0"/>
            </a:endParaRPr>
          </a:p>
        </p:txBody>
      </p:sp>
      <p:pic>
        <p:nvPicPr>
          <p:cNvPr id="3" name="Picture 2">
            <a:extLst>
              <a:ext uri="{FF2B5EF4-FFF2-40B4-BE49-F238E27FC236}">
                <a16:creationId xmlns:a16="http://schemas.microsoft.com/office/drawing/2014/main" id="{AC64EB03-51DB-4F39-A410-04B19374C1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65031"/>
            <a:ext cx="9144000" cy="892969"/>
          </a:xfrm>
          <a:prstGeom prst="rect">
            <a:avLst/>
          </a:prstGeom>
        </p:spPr>
      </p:pic>
      <p:pic>
        <p:nvPicPr>
          <p:cNvPr id="9" name="Рисунок 8">
            <a:extLst>
              <a:ext uri="{FF2B5EF4-FFF2-40B4-BE49-F238E27FC236}">
                <a16:creationId xmlns:a16="http://schemas.microsoft.com/office/drawing/2014/main" id="{C23E5D66-0A7D-4E1D-868A-E27C2F2A30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651" y="1890505"/>
            <a:ext cx="8429297" cy="3107164"/>
          </a:xfrm>
          <a:prstGeom prst="rect">
            <a:avLst/>
          </a:prstGeom>
        </p:spPr>
      </p:pic>
    </p:spTree>
    <p:extLst>
      <p:ext uri="{BB962C8B-B14F-4D97-AF65-F5344CB8AC3E}">
        <p14:creationId xmlns:p14="http://schemas.microsoft.com/office/powerpoint/2010/main" val="927053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p:cNvSpPr txBox="1"/>
              <p:nvPr/>
            </p:nvSpPr>
            <p:spPr>
              <a:xfrm>
                <a:off x="609600" y="685800"/>
                <a:ext cx="8153400" cy="5906232"/>
              </a:xfrm>
              <a:prstGeom prst="rect">
                <a:avLst/>
              </a:prstGeom>
              <a:noFill/>
            </p:spPr>
            <p:txBody>
              <a:bodyPr wrap="square" rtlCol="0">
                <a:spAutoFit/>
              </a:bodyPr>
              <a:lstStyle/>
              <a:p>
                <a:r>
                  <a:rPr lang="fr-FR" sz="2400" b="1" dirty="0">
                    <a:latin typeface="Palatino Linotype" panose="02040502050505030304" pitchFamily="18" charset="0"/>
                  </a:rPr>
                  <a:t>Renyi entropy approach</a:t>
                </a:r>
              </a:p>
              <a:p>
                <a:endParaRPr lang="en-US" dirty="0"/>
              </a:p>
              <a:p>
                <a:r>
                  <a:rPr lang="en-US" sz="1700" dirty="0">
                    <a:latin typeface="Palatino Linotype" panose="02040502050505030304" pitchFamily="18" charset="0"/>
                  </a:rPr>
                  <a:t>The entropy approach to topic modeling (TM) tuning is based on computing </a:t>
                </a:r>
                <a:r>
                  <a:rPr lang="en-US" sz="1700" dirty="0" err="1">
                    <a:latin typeface="Palatino Linotype" panose="02040502050505030304" pitchFamily="18" charset="0"/>
                  </a:rPr>
                  <a:t>Rényi</a:t>
                </a:r>
                <a:r>
                  <a:rPr lang="en-US" sz="1700" dirty="0">
                    <a:latin typeface="Palatino Linotype" panose="02040502050505030304" pitchFamily="18" charset="0"/>
                  </a:rPr>
                  <a:t> entropy for each topic solution while varying the number of topics and hyperparameters [</a:t>
                </a:r>
                <a:r>
                  <a:rPr lang="en-US" sz="1700" dirty="0" err="1">
                    <a:latin typeface="Palatino Linotype" panose="02040502050505030304" pitchFamily="18" charset="0"/>
                  </a:rPr>
                  <a:t>Koltcov</a:t>
                </a:r>
                <a:r>
                  <a:rPr lang="en-US" sz="1700" dirty="0">
                    <a:latin typeface="Palatino Linotype" panose="02040502050505030304" pitchFamily="18" charset="0"/>
                  </a:rPr>
                  <a:t>, S.; 2018], [</a:t>
                </a:r>
                <a:r>
                  <a:rPr lang="fi-FI" sz="1700" dirty="0">
                    <a:latin typeface="Palatino Linotype" panose="02040502050505030304" pitchFamily="18" charset="0"/>
                  </a:rPr>
                  <a:t>Koltsov S.; Ignatenko V.; Koltsova O;2019</a:t>
                </a:r>
                <a:r>
                  <a:rPr lang="en-US" sz="1700" dirty="0">
                    <a:latin typeface="Palatino Linotype" panose="02040502050505030304" pitchFamily="18" charset="0"/>
                  </a:rPr>
                  <a:t>]. For TM, the </a:t>
                </a:r>
                <a:r>
                  <a:rPr lang="en-US" sz="1700" dirty="0" err="1">
                    <a:latin typeface="Palatino Linotype" panose="02040502050505030304" pitchFamily="18" charset="0"/>
                  </a:rPr>
                  <a:t>Rényi</a:t>
                </a:r>
                <a:r>
                  <a:rPr lang="en-US" sz="1700" dirty="0">
                    <a:latin typeface="Palatino Linotype" panose="02040502050505030304" pitchFamily="18" charset="0"/>
                  </a:rPr>
                  <a:t> entropy is expressed as follows:</a:t>
                </a:r>
              </a:p>
              <a:p>
                <a:pPr/>
                <a14:m>
                  <m:oMathPara xmlns:m="http://schemas.openxmlformats.org/officeDocument/2006/math">
                    <m:oMathParaPr>
                      <m:jc m:val="centerGroup"/>
                    </m:oMathParaPr>
                    <m:oMath xmlns:m="http://schemas.openxmlformats.org/officeDocument/2006/math">
                      <m:sSubSup>
                        <m:sSubSupPr>
                          <m:ctrlPr>
                            <a:rPr lang="en-US" sz="1700" b="0" i="1" smtClean="0">
                              <a:latin typeface="Cambria Math" panose="02040503050406030204" pitchFamily="18" charset="0"/>
                            </a:rPr>
                          </m:ctrlPr>
                        </m:sSubSupPr>
                        <m:e>
                          <m:r>
                            <a:rPr lang="en-US" sz="1700" b="0" i="1" smtClean="0">
                              <a:latin typeface="Cambria Math" panose="02040503050406030204" pitchFamily="18" charset="0"/>
                            </a:rPr>
                            <m:t>𝑆</m:t>
                          </m:r>
                        </m:e>
                        <m:sub>
                          <m:r>
                            <a:rPr lang="en-US" sz="1700" b="0" i="1" smtClean="0">
                              <a:latin typeface="Cambria Math" panose="02040503050406030204" pitchFamily="18" charset="0"/>
                            </a:rPr>
                            <m:t>𝑞</m:t>
                          </m:r>
                        </m:sub>
                        <m:sup>
                          <m:r>
                            <a:rPr lang="en-US" sz="1700" b="0" i="1" smtClean="0">
                              <a:latin typeface="Cambria Math" panose="02040503050406030204" pitchFamily="18" charset="0"/>
                            </a:rPr>
                            <m:t>𝑅</m:t>
                          </m:r>
                        </m:sup>
                      </m:sSubSup>
                      <m:r>
                        <a:rPr lang="en-US" sz="1700" b="0" i="1" smtClean="0">
                          <a:latin typeface="Cambria Math" panose="02040503050406030204" pitchFamily="18" charset="0"/>
                        </a:rPr>
                        <m:t>=</m:t>
                      </m:r>
                      <m:f>
                        <m:fPr>
                          <m:ctrlPr>
                            <a:rPr lang="en-US" sz="1700" b="0" i="1" smtClean="0">
                              <a:latin typeface="Cambria Math" panose="02040503050406030204" pitchFamily="18" charset="0"/>
                            </a:rPr>
                          </m:ctrlPr>
                        </m:fPr>
                        <m:num>
                          <m:func>
                            <m:funcPr>
                              <m:ctrlPr>
                                <a:rPr lang="en-US" sz="1700" b="0" i="1" smtClean="0">
                                  <a:latin typeface="Cambria Math" panose="02040503050406030204" pitchFamily="18" charset="0"/>
                                </a:rPr>
                              </m:ctrlPr>
                            </m:funcPr>
                            <m:fName>
                              <m:r>
                                <m:rPr>
                                  <m:sty m:val="p"/>
                                </m:rPr>
                                <a:rPr lang="en-US" sz="1700" b="0" i="0" smtClean="0">
                                  <a:latin typeface="Cambria Math" panose="02040503050406030204" pitchFamily="18" charset="0"/>
                                </a:rPr>
                                <m:t>ln</m:t>
                              </m:r>
                            </m:fName>
                            <m:e>
                              <m:d>
                                <m:dPr>
                                  <m:ctrlPr>
                                    <a:rPr lang="en-US" sz="1700" b="0" i="1" smtClean="0">
                                      <a:latin typeface="Cambria Math" panose="02040503050406030204" pitchFamily="18" charset="0"/>
                                    </a:rPr>
                                  </m:ctrlPr>
                                </m:dPr>
                                <m:e>
                                  <m:sSub>
                                    <m:sSubPr>
                                      <m:ctrlPr>
                                        <a:rPr lang="en-US" sz="1700" b="0" i="1" smtClean="0">
                                          <a:latin typeface="Cambria Math" panose="02040503050406030204" pitchFamily="18" charset="0"/>
                                        </a:rPr>
                                      </m:ctrlPr>
                                    </m:sSubPr>
                                    <m:e>
                                      <m:r>
                                        <a:rPr lang="en-US" sz="1700" b="0" i="1" smtClean="0">
                                          <a:latin typeface="Cambria Math" panose="02040503050406030204" pitchFamily="18" charset="0"/>
                                        </a:rPr>
                                        <m:t>𝑍</m:t>
                                      </m:r>
                                    </m:e>
                                    <m:sub>
                                      <m:r>
                                        <a:rPr lang="en-US" sz="1700" b="0" i="1" smtClean="0">
                                          <a:latin typeface="Cambria Math" panose="02040503050406030204" pitchFamily="18" charset="0"/>
                                        </a:rPr>
                                        <m:t>𝑞</m:t>
                                      </m:r>
                                    </m:sub>
                                  </m:sSub>
                                </m:e>
                              </m:d>
                            </m:e>
                          </m:func>
                        </m:num>
                        <m:den>
                          <m:r>
                            <a:rPr lang="en-US" sz="1700" b="0" i="1" smtClean="0">
                              <a:latin typeface="Cambria Math" panose="02040503050406030204" pitchFamily="18" charset="0"/>
                            </a:rPr>
                            <m:t>𝑞</m:t>
                          </m:r>
                          <m:r>
                            <a:rPr lang="en-US" sz="1700" b="0" i="1" smtClean="0">
                              <a:latin typeface="Cambria Math" panose="02040503050406030204" pitchFamily="18" charset="0"/>
                            </a:rPr>
                            <m:t>−1</m:t>
                          </m:r>
                        </m:den>
                      </m:f>
                      <m:r>
                        <a:rPr lang="en-US" sz="1700" b="0" i="1" smtClean="0">
                          <a:latin typeface="Cambria Math" panose="02040503050406030204" pitchFamily="18" charset="0"/>
                        </a:rPr>
                        <m:t>=</m:t>
                      </m:r>
                      <m:f>
                        <m:fPr>
                          <m:ctrlPr>
                            <a:rPr lang="en-US" sz="1700" b="0" i="1" smtClean="0">
                              <a:latin typeface="Cambria Math" panose="02040503050406030204" pitchFamily="18" charset="0"/>
                            </a:rPr>
                          </m:ctrlPr>
                        </m:fPr>
                        <m:num>
                          <m:r>
                            <a:rPr lang="en-US" sz="1700" b="0" i="1" smtClean="0">
                              <a:latin typeface="Cambria Math" panose="02040503050406030204" pitchFamily="18" charset="0"/>
                            </a:rPr>
                            <m:t>𝑞</m:t>
                          </m:r>
                          <m:r>
                            <m:rPr>
                              <m:sty m:val="p"/>
                            </m:rPr>
                            <a:rPr lang="en-US" sz="1700" b="0" i="0" smtClean="0">
                              <a:latin typeface="Cambria Math" panose="02040503050406030204" pitchFamily="18" charset="0"/>
                            </a:rPr>
                            <m:t>ln</m:t>
                          </m:r>
                          <m:d>
                            <m:dPr>
                              <m:ctrlPr>
                                <a:rPr lang="en-US" sz="1700" b="0" i="1" smtClean="0">
                                  <a:latin typeface="Cambria Math" panose="02040503050406030204" pitchFamily="18" charset="0"/>
                                </a:rPr>
                              </m:ctrlPr>
                            </m:dPr>
                            <m:e>
                              <m:r>
                                <a:rPr lang="en-US" sz="1700" b="0" i="1" smtClean="0">
                                  <a:latin typeface="Cambria Math" panose="02040503050406030204" pitchFamily="18" charset="0"/>
                                </a:rPr>
                                <m:t>𝑞</m:t>
                              </m:r>
                              <m:r>
                                <a:rPr lang="en-US" sz="1700" b="0" i="1" smtClean="0">
                                  <a:latin typeface="Cambria Math" panose="02040503050406030204" pitchFamily="18" charset="0"/>
                                </a:rPr>
                                <m:t> </m:t>
                              </m:r>
                              <m:acc>
                                <m:accPr>
                                  <m:chr m:val="̃"/>
                                  <m:ctrlPr>
                                    <a:rPr lang="en-US" sz="1700" b="0" i="1" smtClean="0">
                                      <a:latin typeface="Cambria Math" panose="02040503050406030204" pitchFamily="18" charset="0"/>
                                    </a:rPr>
                                  </m:ctrlPr>
                                </m:accPr>
                                <m:e>
                                  <m:r>
                                    <a:rPr lang="en-US" sz="1700" b="0" i="1" smtClean="0">
                                      <a:latin typeface="Cambria Math" panose="02040503050406030204" pitchFamily="18" charset="0"/>
                                    </a:rPr>
                                    <m:t>𝑃</m:t>
                                  </m:r>
                                </m:e>
                              </m:acc>
                            </m:e>
                          </m:d>
                          <m:r>
                            <a:rPr lang="en-US" sz="1700" b="0" i="1" smtClean="0">
                              <a:latin typeface="Cambria Math" panose="02040503050406030204" pitchFamily="18" charset="0"/>
                            </a:rPr>
                            <m:t>+</m:t>
                          </m:r>
                          <m:sSup>
                            <m:sSupPr>
                              <m:ctrlPr>
                                <a:rPr lang="en-US" sz="1700" b="0" i="1" smtClean="0">
                                  <a:latin typeface="Cambria Math" panose="02040503050406030204" pitchFamily="18" charset="0"/>
                                </a:rPr>
                              </m:ctrlPr>
                            </m:sSupPr>
                            <m:e>
                              <m:r>
                                <a:rPr lang="en-US" sz="1700" b="0" i="1" smtClean="0">
                                  <a:latin typeface="Cambria Math" panose="02040503050406030204" pitchFamily="18" charset="0"/>
                                </a:rPr>
                                <m:t>𝑞</m:t>
                              </m:r>
                            </m:e>
                            <m:sup>
                              <m:r>
                                <a:rPr lang="en-US" sz="1700" b="0" i="1" smtClean="0">
                                  <a:latin typeface="Cambria Math" panose="02040503050406030204" pitchFamily="18" charset="0"/>
                                </a:rPr>
                                <m:t>−1</m:t>
                              </m:r>
                            </m:sup>
                          </m:sSup>
                          <m:r>
                            <m:rPr>
                              <m:sty m:val="p"/>
                            </m:rPr>
                            <a:rPr lang="en-US" sz="1700" b="0" i="0" smtClean="0">
                              <a:latin typeface="Cambria Math" panose="02040503050406030204" pitchFamily="18" charset="0"/>
                            </a:rPr>
                            <m:t>ln</m:t>
                          </m:r>
                          <m:r>
                            <a:rPr lang="en-US" sz="1700" b="0" i="1" smtClean="0">
                              <a:latin typeface="Cambria Math" panose="02040503050406030204" pitchFamily="18" charset="0"/>
                            </a:rPr>
                            <m:t>⁡(</m:t>
                          </m:r>
                          <m:acc>
                            <m:accPr>
                              <m:chr m:val="̃"/>
                              <m:ctrlPr>
                                <a:rPr lang="en-US" sz="1700" b="0" i="1" smtClean="0">
                                  <a:latin typeface="Cambria Math" panose="02040503050406030204" pitchFamily="18" charset="0"/>
                                </a:rPr>
                              </m:ctrlPr>
                            </m:accPr>
                            <m:e>
                              <m:r>
                                <a:rPr lang="en-US" sz="1700" b="0" i="1" smtClean="0">
                                  <a:latin typeface="Cambria Math" panose="02040503050406030204" pitchFamily="18" charset="0"/>
                                </a:rPr>
                                <m:t>𝜌</m:t>
                              </m:r>
                            </m:e>
                          </m:acc>
                          <m:r>
                            <a:rPr lang="en-US" sz="1700" b="0" i="1" smtClean="0">
                              <a:latin typeface="Cambria Math" panose="02040503050406030204" pitchFamily="18" charset="0"/>
                            </a:rPr>
                            <m:t>)</m:t>
                          </m:r>
                        </m:num>
                        <m:den>
                          <m:r>
                            <a:rPr lang="en-US" sz="1700" b="0" i="1" smtClean="0">
                              <a:latin typeface="Cambria Math" panose="02040503050406030204" pitchFamily="18" charset="0"/>
                            </a:rPr>
                            <m:t>𝑞</m:t>
                          </m:r>
                          <m:r>
                            <a:rPr lang="en-US" sz="1700" b="0" i="1" smtClean="0">
                              <a:latin typeface="Cambria Math" panose="02040503050406030204" pitchFamily="18" charset="0"/>
                            </a:rPr>
                            <m:t>−1</m:t>
                          </m:r>
                        </m:den>
                      </m:f>
                    </m:oMath>
                  </m:oMathPara>
                </a14:m>
                <a:endParaRPr lang="en-US" sz="1700" dirty="0">
                  <a:latin typeface="Palatino Linotype" panose="02040502050505030304" pitchFamily="18" charset="0"/>
                </a:endParaRPr>
              </a:p>
              <a:p>
                <a:r>
                  <a:rPr lang="en-US" sz="1700" dirty="0">
                    <a:latin typeface="Palatino Linotype" panose="02040502050505030304" pitchFamily="18" charset="0"/>
                  </a:rPr>
                  <a:t>where </a:t>
                </a:r>
                <a:r>
                  <a:rPr lang="en-US" sz="1700" i="1" dirty="0">
                    <a:latin typeface="Palatino Linotype" panose="02040502050505030304" pitchFamily="18" charset="0"/>
                  </a:rPr>
                  <a:t>q=1/T</a:t>
                </a:r>
                <a:r>
                  <a:rPr lang="en-US" sz="1700" dirty="0">
                    <a:latin typeface="Palatino Linotype" panose="02040502050505030304" pitchFamily="18" charset="0"/>
                  </a:rPr>
                  <a:t>, </a:t>
                </a:r>
                <a:r>
                  <a:rPr lang="en-US" sz="1700" i="1" dirty="0">
                    <a:latin typeface="Palatino Linotype" panose="02040502050505030304" pitchFamily="18" charset="0"/>
                  </a:rPr>
                  <a:t>T</a:t>
                </a:r>
                <a:r>
                  <a:rPr lang="en-US" sz="1700" dirty="0">
                    <a:latin typeface="Palatino Linotype" panose="02040502050505030304" pitchFamily="18" charset="0"/>
                  </a:rPr>
                  <a:t> is the number of clusters or topics, </a:t>
                </a:r>
                <a14:m>
                  <m:oMath xmlns:m="http://schemas.openxmlformats.org/officeDocument/2006/math">
                    <m:acc>
                      <m:accPr>
                        <m:chr m:val="̃"/>
                        <m:ctrlPr>
                          <a:rPr lang="en-US" sz="1700" i="1">
                            <a:latin typeface="Cambria Math" panose="02040503050406030204" pitchFamily="18" charset="0"/>
                          </a:rPr>
                        </m:ctrlPr>
                      </m:accPr>
                      <m:e>
                        <m:r>
                          <a:rPr lang="en-US" sz="1700" i="1">
                            <a:latin typeface="Cambria Math" panose="02040503050406030204" pitchFamily="18" charset="0"/>
                          </a:rPr>
                          <m:t>𝜌</m:t>
                        </m:r>
                      </m:e>
                    </m:acc>
                    <m:r>
                      <a:rPr lang="en-US" sz="1700" b="0" i="1" smtClean="0">
                        <a:latin typeface="Cambria Math" panose="02040503050406030204" pitchFamily="18" charset="0"/>
                      </a:rPr>
                      <m:t>=</m:t>
                    </m:r>
                    <m:f>
                      <m:fPr>
                        <m:ctrlPr>
                          <a:rPr lang="en-US" sz="1700" b="0" i="1" smtClean="0">
                            <a:latin typeface="Cambria Math" panose="02040503050406030204" pitchFamily="18" charset="0"/>
                          </a:rPr>
                        </m:ctrlPr>
                      </m:fPr>
                      <m:num>
                        <m:r>
                          <a:rPr lang="en-US" sz="1700" b="0" i="1" smtClean="0">
                            <a:latin typeface="Cambria Math" panose="02040503050406030204" pitchFamily="18" charset="0"/>
                          </a:rPr>
                          <m:t>𝑁</m:t>
                        </m:r>
                      </m:num>
                      <m:den>
                        <m:r>
                          <a:rPr lang="en-US" sz="1700" b="0" i="1" smtClean="0">
                            <a:latin typeface="Cambria Math" panose="02040503050406030204" pitchFamily="18" charset="0"/>
                          </a:rPr>
                          <m:t>𝑊𝑇</m:t>
                        </m:r>
                      </m:den>
                    </m:f>
                    <m:r>
                      <a:rPr lang="en-US" sz="1700" b="0" i="1" smtClean="0">
                        <a:latin typeface="Cambria Math" panose="02040503050406030204" pitchFamily="18" charset="0"/>
                      </a:rPr>
                      <m:t> </m:t>
                    </m:r>
                  </m:oMath>
                </a14:m>
                <a:r>
                  <a:rPr lang="en-US" sz="1700" dirty="0">
                    <a:latin typeface="Palatino Linotype" panose="02040502050505030304" pitchFamily="18" charset="0"/>
                  </a:rPr>
                  <a:t>is the density-of-states function, </a:t>
                </a:r>
                <a:r>
                  <a:rPr lang="en-US" sz="1700" i="1" dirty="0">
                    <a:latin typeface="Palatino Linotype" panose="02040502050505030304" pitchFamily="18" charset="0"/>
                  </a:rPr>
                  <a:t>W</a:t>
                </a:r>
                <a:r>
                  <a:rPr lang="en-US" sz="1700" dirty="0">
                    <a:latin typeface="Palatino Linotype" panose="02040502050505030304" pitchFamily="18" charset="0"/>
                  </a:rPr>
                  <a:t> is the number of unique words in the dataset, N is the number of words with high probability (i.e. with </a:t>
                </a:r>
                <a14:m>
                  <m:oMath xmlns:m="http://schemas.openxmlformats.org/officeDocument/2006/math">
                    <m:sSub>
                      <m:sSubPr>
                        <m:ctrlPr>
                          <a:rPr lang="en-US" sz="1700" i="1">
                            <a:latin typeface="Cambria Math" panose="02040503050406030204" pitchFamily="18" charset="0"/>
                          </a:rPr>
                        </m:ctrlPr>
                      </m:sSubPr>
                      <m:e>
                        <m:r>
                          <a:rPr lang="en-US" sz="1700" i="1">
                            <a:latin typeface="Cambria Math" panose="02040503050406030204" pitchFamily="18" charset="0"/>
                          </a:rPr>
                          <m:t>𝜙</m:t>
                        </m:r>
                      </m:e>
                      <m:sub>
                        <m:r>
                          <a:rPr lang="en-US" sz="1700" i="1">
                            <a:latin typeface="Cambria Math" panose="02040503050406030204" pitchFamily="18" charset="0"/>
                          </a:rPr>
                          <m:t>𝑤𝑡</m:t>
                        </m:r>
                      </m:sub>
                    </m:sSub>
                  </m:oMath>
                </a14:m>
                <a:r>
                  <a:rPr lang="en-US" sz="1700" dirty="0">
                    <a:latin typeface="Palatino Linotype" panose="02040502050505030304" pitchFamily="18" charset="0"/>
                  </a:rPr>
                  <a:t>&gt;1/W),</a:t>
                </a:r>
              </a:p>
              <a:p>
                <a14:m>
                  <m:oMath xmlns:m="http://schemas.openxmlformats.org/officeDocument/2006/math">
                    <m:acc>
                      <m:accPr>
                        <m:chr m:val="̃"/>
                        <m:ctrlPr>
                          <a:rPr lang="en-US" sz="1700" i="1">
                            <a:latin typeface="Cambria Math" panose="02040503050406030204" pitchFamily="18" charset="0"/>
                          </a:rPr>
                        </m:ctrlPr>
                      </m:accPr>
                      <m:e>
                        <m:r>
                          <a:rPr lang="en-US" sz="1700" i="1">
                            <a:latin typeface="Cambria Math" panose="02040503050406030204" pitchFamily="18" charset="0"/>
                          </a:rPr>
                          <m:t>𝑃</m:t>
                        </m:r>
                      </m:e>
                    </m:acc>
                    <m:r>
                      <a:rPr lang="en-US" sz="1700" b="0" i="1" smtClean="0">
                        <a:latin typeface="Cambria Math" panose="02040503050406030204" pitchFamily="18" charset="0"/>
                      </a:rPr>
                      <m:t>=</m:t>
                    </m:r>
                    <m:f>
                      <m:fPr>
                        <m:ctrlPr>
                          <a:rPr lang="en-US" sz="1700" b="0" i="1" smtClean="0">
                            <a:latin typeface="Cambria Math" panose="02040503050406030204" pitchFamily="18" charset="0"/>
                          </a:rPr>
                        </m:ctrlPr>
                      </m:fPr>
                      <m:num>
                        <m:r>
                          <a:rPr lang="en-US" sz="1700" b="0" i="1" smtClean="0">
                            <a:latin typeface="Cambria Math" panose="02040503050406030204" pitchFamily="18" charset="0"/>
                          </a:rPr>
                          <m:t>1</m:t>
                        </m:r>
                      </m:num>
                      <m:den>
                        <m:r>
                          <a:rPr lang="en-US" sz="1700" b="0" i="1" smtClean="0">
                            <a:latin typeface="Cambria Math" panose="02040503050406030204" pitchFamily="18" charset="0"/>
                          </a:rPr>
                          <m:t>𝑇</m:t>
                        </m:r>
                      </m:den>
                    </m:f>
                    <m:sSub>
                      <m:sSubPr>
                        <m:ctrlPr>
                          <a:rPr lang="en-US" sz="1700" b="0" i="1" smtClean="0">
                            <a:latin typeface="Cambria Math" panose="02040503050406030204" pitchFamily="18" charset="0"/>
                          </a:rPr>
                        </m:ctrlPr>
                      </m:sSubPr>
                      <m:e>
                        <m:nary>
                          <m:naryPr>
                            <m:chr m:val="∑"/>
                            <m:supHide m:val="on"/>
                            <m:ctrlPr>
                              <a:rPr lang="en-US" sz="1700" b="0" i="1" smtClean="0">
                                <a:latin typeface="Cambria Math" panose="02040503050406030204" pitchFamily="18" charset="0"/>
                              </a:rPr>
                            </m:ctrlPr>
                          </m:naryPr>
                          <m:sub>
                            <m:r>
                              <a:rPr lang="en-US" sz="1700" b="0" i="1" smtClean="0">
                                <a:latin typeface="Cambria Math" panose="02040503050406030204" pitchFamily="18" charset="0"/>
                              </a:rPr>
                              <m:t>𝑤𝑡</m:t>
                            </m:r>
                          </m:sub>
                          <m:sup/>
                          <m:e>
                            <m:r>
                              <a:rPr lang="en-US" sz="1700" b="0" i="1" smtClean="0">
                                <a:latin typeface="Cambria Math" panose="02040503050406030204" pitchFamily="18" charset="0"/>
                              </a:rPr>
                              <m:t>𝜙</m:t>
                            </m:r>
                          </m:e>
                        </m:nary>
                      </m:e>
                      <m:sub>
                        <m:r>
                          <a:rPr lang="en-US" sz="1700" b="0" i="1" smtClean="0">
                            <a:latin typeface="Cambria Math" panose="02040503050406030204" pitchFamily="18" charset="0"/>
                          </a:rPr>
                          <m:t>𝑤𝑡</m:t>
                        </m:r>
                      </m:sub>
                    </m:sSub>
                    <m:sSub>
                      <m:sSubPr>
                        <m:ctrlPr>
                          <a:rPr lang="en-US" sz="1700" b="0" i="1" smtClean="0">
                            <a:latin typeface="Cambria Math" panose="02040503050406030204" pitchFamily="18" charset="0"/>
                          </a:rPr>
                        </m:ctrlPr>
                      </m:sSubPr>
                      <m:e>
                        <m:r>
                          <a:rPr lang="en-US" sz="1700" i="1">
                            <a:latin typeface="Cambria Math" panose="02040503050406030204" pitchFamily="18" charset="0"/>
                          </a:rPr>
                          <m:t>𝟙</m:t>
                        </m:r>
                      </m:e>
                      <m:sub>
                        <m:r>
                          <a:rPr lang="en-US" sz="1700" b="0" i="1" smtClean="0">
                            <a:latin typeface="Cambria Math" panose="02040503050406030204" pitchFamily="18" charset="0"/>
                          </a:rPr>
                          <m:t>{</m:t>
                        </m:r>
                        <m:sSub>
                          <m:sSubPr>
                            <m:ctrlPr>
                              <a:rPr lang="en-US" sz="1700" b="0" i="1" smtClean="0">
                                <a:latin typeface="Cambria Math" panose="02040503050406030204" pitchFamily="18" charset="0"/>
                              </a:rPr>
                            </m:ctrlPr>
                          </m:sSubPr>
                          <m:e>
                            <m:r>
                              <a:rPr lang="en-US" sz="1700" b="0" i="1" smtClean="0">
                                <a:latin typeface="Cambria Math" panose="02040503050406030204" pitchFamily="18" charset="0"/>
                              </a:rPr>
                              <m:t>𝜙</m:t>
                            </m:r>
                          </m:e>
                          <m:sub>
                            <m:r>
                              <a:rPr lang="en-US" sz="1700" b="0" i="1" smtClean="0">
                                <a:latin typeface="Cambria Math" panose="02040503050406030204" pitchFamily="18" charset="0"/>
                              </a:rPr>
                              <m:t>𝑤𝑡</m:t>
                            </m:r>
                          </m:sub>
                        </m:sSub>
                        <m:r>
                          <a:rPr lang="en-US" sz="1700" b="0" i="1" smtClean="0">
                            <a:latin typeface="Cambria Math" panose="02040503050406030204" pitchFamily="18" charset="0"/>
                          </a:rPr>
                          <m:t>−</m:t>
                        </m:r>
                        <m:f>
                          <m:fPr>
                            <m:ctrlPr>
                              <a:rPr lang="en-US" sz="1700" b="0" i="1" smtClean="0">
                                <a:latin typeface="Cambria Math" panose="02040503050406030204" pitchFamily="18" charset="0"/>
                              </a:rPr>
                            </m:ctrlPr>
                          </m:fPr>
                          <m:num>
                            <m:r>
                              <a:rPr lang="en-US" sz="1700" b="0" i="1" smtClean="0">
                                <a:latin typeface="Cambria Math" panose="02040503050406030204" pitchFamily="18" charset="0"/>
                              </a:rPr>
                              <m:t>1</m:t>
                            </m:r>
                          </m:num>
                          <m:den>
                            <m:r>
                              <a:rPr lang="en-US" sz="1700" b="0" i="1" smtClean="0">
                                <a:latin typeface="Cambria Math" panose="02040503050406030204" pitchFamily="18" charset="0"/>
                              </a:rPr>
                              <m:t>𝑊</m:t>
                            </m:r>
                          </m:den>
                        </m:f>
                        <m:r>
                          <a:rPr lang="en-US" sz="1700" b="0" i="1" smtClean="0">
                            <a:latin typeface="Cambria Math" panose="02040503050406030204" pitchFamily="18" charset="0"/>
                          </a:rPr>
                          <m:t>}</m:t>
                        </m:r>
                      </m:sub>
                    </m:sSub>
                  </m:oMath>
                </a14:m>
                <a:r>
                  <a:rPr lang="en-US" sz="1700" dirty="0">
                    <a:latin typeface="Palatino Linotype" panose="02040502050505030304" pitchFamily="18" charset="0"/>
                  </a:rPr>
                  <a:t>is the sum of probabilities of all words with high probability, </a:t>
                </a:r>
                <a14:m>
                  <m:oMath xmlns:m="http://schemas.openxmlformats.org/officeDocument/2006/math">
                    <m:sSub>
                      <m:sSubPr>
                        <m:ctrlPr>
                          <a:rPr lang="en-US" sz="1700" i="1">
                            <a:latin typeface="Cambria Math" panose="02040503050406030204" pitchFamily="18" charset="0"/>
                          </a:rPr>
                        </m:ctrlPr>
                      </m:sSubPr>
                      <m:e>
                        <m:r>
                          <a:rPr lang="en-US" sz="1700" i="1">
                            <a:latin typeface="Cambria Math" panose="02040503050406030204" pitchFamily="18" charset="0"/>
                          </a:rPr>
                          <m:t>𝟙</m:t>
                        </m:r>
                      </m:e>
                      <m:sub>
                        <m:r>
                          <a:rPr lang="en-US" sz="1700" i="1">
                            <a:latin typeface="Cambria Math" panose="02040503050406030204" pitchFamily="18" charset="0"/>
                          </a:rPr>
                          <m:t>{</m:t>
                        </m:r>
                        <m:r>
                          <a:rPr lang="en-US" sz="1700" b="0" i="1" smtClean="0">
                            <a:latin typeface="Cambria Math" panose="02040503050406030204" pitchFamily="18" charset="0"/>
                          </a:rPr>
                          <m:t>𝑥</m:t>
                        </m:r>
                        <m:r>
                          <a:rPr lang="en-US" sz="1700" i="1">
                            <a:latin typeface="Cambria Math" panose="02040503050406030204" pitchFamily="18" charset="0"/>
                          </a:rPr>
                          <m:t>−</m:t>
                        </m:r>
                        <m:r>
                          <a:rPr lang="en-US" sz="1700" b="0" i="1" smtClean="0">
                            <a:latin typeface="Cambria Math" panose="02040503050406030204" pitchFamily="18" charset="0"/>
                          </a:rPr>
                          <m:t>𝑦</m:t>
                        </m:r>
                        <m:r>
                          <a:rPr lang="en-US" sz="1700" i="1">
                            <a:latin typeface="Cambria Math" panose="02040503050406030204" pitchFamily="18" charset="0"/>
                          </a:rPr>
                          <m:t>}</m:t>
                        </m:r>
                      </m:sub>
                    </m:sSub>
                    <m:r>
                      <a:rPr lang="en-US" sz="1700" b="0" i="1" smtClean="0">
                        <a:latin typeface="Cambria Math" panose="02040503050406030204" pitchFamily="18" charset="0"/>
                      </a:rPr>
                      <m:t>=1</m:t>
                    </m:r>
                    <m:r>
                      <a:rPr lang="en-US" sz="1700" i="1">
                        <a:latin typeface="Cambria Math" panose="02040503050406030204" pitchFamily="18" charset="0"/>
                      </a:rPr>
                      <m:t> </m:t>
                    </m:r>
                  </m:oMath>
                </a14:m>
                <a:r>
                  <a:rPr lang="en-US" sz="1700" dirty="0">
                    <a:latin typeface="Palatino Linotype" panose="02040502050505030304" pitchFamily="18" charset="0"/>
                  </a:rPr>
                  <a:t>if </a:t>
                </a:r>
                <a14:m>
                  <m:oMath xmlns:m="http://schemas.openxmlformats.org/officeDocument/2006/math">
                    <m:r>
                      <a:rPr lang="en-US" sz="1700" b="0" i="1" smtClean="0">
                        <a:latin typeface="Cambria Math" panose="02040503050406030204" pitchFamily="18" charset="0"/>
                      </a:rPr>
                      <m:t>𝑥</m:t>
                    </m:r>
                    <m:r>
                      <a:rPr lang="en-US" sz="1700" b="0" i="1" smtClean="0">
                        <a:latin typeface="Cambria Math" panose="02040503050406030204" pitchFamily="18" charset="0"/>
                      </a:rPr>
                      <m:t>≥</m:t>
                    </m:r>
                    <m:r>
                      <a:rPr lang="en-US" sz="1700" b="0" i="1" smtClean="0">
                        <a:latin typeface="Cambria Math" panose="02040503050406030204" pitchFamily="18" charset="0"/>
                      </a:rPr>
                      <m:t>𝑦</m:t>
                    </m:r>
                  </m:oMath>
                </a14:m>
                <a:r>
                  <a:rPr lang="en-US" sz="1700" dirty="0">
                    <a:latin typeface="Palatino Linotype" panose="02040502050505030304" pitchFamily="18" charset="0"/>
                  </a:rPr>
                  <a:t> and </a:t>
                </a:r>
                <a14:m>
                  <m:oMath xmlns:m="http://schemas.openxmlformats.org/officeDocument/2006/math">
                    <m:sSub>
                      <m:sSubPr>
                        <m:ctrlPr>
                          <a:rPr lang="en-US" sz="1700" i="1">
                            <a:latin typeface="Cambria Math" panose="02040503050406030204" pitchFamily="18" charset="0"/>
                          </a:rPr>
                        </m:ctrlPr>
                      </m:sSubPr>
                      <m:e>
                        <m:r>
                          <a:rPr lang="en-US" sz="1700" i="1">
                            <a:latin typeface="Cambria Math" panose="02040503050406030204" pitchFamily="18" charset="0"/>
                          </a:rPr>
                          <m:t>𝟙</m:t>
                        </m:r>
                      </m:e>
                      <m:sub>
                        <m:r>
                          <a:rPr lang="en-US" sz="1700" i="1">
                            <a:latin typeface="Cambria Math" panose="02040503050406030204" pitchFamily="18" charset="0"/>
                          </a:rPr>
                          <m:t>{</m:t>
                        </m:r>
                        <m:r>
                          <a:rPr lang="en-US" sz="1700" i="1">
                            <a:latin typeface="Cambria Math" panose="02040503050406030204" pitchFamily="18" charset="0"/>
                          </a:rPr>
                          <m:t>𝑥</m:t>
                        </m:r>
                        <m:r>
                          <a:rPr lang="en-US" sz="1700" i="1">
                            <a:latin typeface="Cambria Math" panose="02040503050406030204" pitchFamily="18" charset="0"/>
                          </a:rPr>
                          <m:t>−</m:t>
                        </m:r>
                        <m:r>
                          <a:rPr lang="en-US" sz="1700" i="1">
                            <a:latin typeface="Cambria Math" panose="02040503050406030204" pitchFamily="18" charset="0"/>
                          </a:rPr>
                          <m:t>𝑦</m:t>
                        </m:r>
                        <m:r>
                          <a:rPr lang="en-US" sz="1700" i="1">
                            <a:latin typeface="Cambria Math" panose="02040503050406030204" pitchFamily="18" charset="0"/>
                          </a:rPr>
                          <m:t>}</m:t>
                        </m:r>
                      </m:sub>
                    </m:sSub>
                    <m:r>
                      <a:rPr lang="en-US" sz="1700" i="1">
                        <a:latin typeface="Cambria Math" panose="02040503050406030204" pitchFamily="18" charset="0"/>
                      </a:rPr>
                      <m:t>=</m:t>
                    </m:r>
                    <m:r>
                      <a:rPr lang="en-US" sz="1700" b="0" i="1" smtClean="0">
                        <a:latin typeface="Cambria Math" panose="02040503050406030204" pitchFamily="18" charset="0"/>
                      </a:rPr>
                      <m:t>0</m:t>
                    </m:r>
                    <m:r>
                      <a:rPr lang="en-US" sz="1700" i="1">
                        <a:latin typeface="Cambria Math" panose="02040503050406030204" pitchFamily="18" charset="0"/>
                      </a:rPr>
                      <m:t> </m:t>
                    </m:r>
                  </m:oMath>
                </a14:m>
                <a:r>
                  <a:rPr lang="en-US" sz="1700" dirty="0">
                    <a:latin typeface="Palatino Linotype" panose="02040502050505030304" pitchFamily="18" charset="0"/>
                  </a:rPr>
                  <a:t>if </a:t>
                </a:r>
                <a14:m>
                  <m:oMath xmlns:m="http://schemas.openxmlformats.org/officeDocument/2006/math">
                    <m:r>
                      <a:rPr lang="en-US" sz="1700" i="1">
                        <a:latin typeface="Cambria Math" panose="02040503050406030204" pitchFamily="18" charset="0"/>
                      </a:rPr>
                      <m:t>𝑥</m:t>
                    </m:r>
                    <m:r>
                      <a:rPr lang="en-US" sz="1700" b="0" i="1" smtClean="0">
                        <a:latin typeface="Cambria Math" panose="02040503050406030204" pitchFamily="18" charset="0"/>
                      </a:rPr>
                      <m:t>&lt;</m:t>
                    </m:r>
                    <m:r>
                      <a:rPr lang="en-US" sz="1700" i="1">
                        <a:latin typeface="Cambria Math" panose="02040503050406030204" pitchFamily="18" charset="0"/>
                      </a:rPr>
                      <m:t>𝑦</m:t>
                    </m:r>
                  </m:oMath>
                </a14:m>
                <a:r>
                  <a:rPr lang="en-US" sz="1700" dirty="0">
                    <a:latin typeface="Palatino Linotype" panose="02040502050505030304" pitchFamily="18" charset="0"/>
                  </a:rPr>
                  <a:t>. </a:t>
                </a:r>
              </a:p>
              <a:p>
                <a:r>
                  <a:rPr lang="en-US" sz="1700" dirty="0">
                    <a:latin typeface="Palatino Linotype" panose="02040502050505030304" pitchFamily="18" charset="0"/>
                  </a:rPr>
                  <a:t>It has been showed that the </a:t>
                </a:r>
                <a:r>
                  <a:rPr lang="en-US" sz="1700" b="1" dirty="0">
                    <a:latin typeface="Palatino Linotype" panose="02040502050505030304" pitchFamily="18" charset="0"/>
                  </a:rPr>
                  <a:t>minimum point </a:t>
                </a:r>
                <a:r>
                  <a:rPr lang="en-US" sz="1700" dirty="0">
                    <a:latin typeface="Palatino Linotype" panose="02040502050505030304" pitchFamily="18" charset="0"/>
                  </a:rPr>
                  <a:t>of </a:t>
                </a:r>
                <a:r>
                  <a:rPr lang="en-US" sz="1700" dirty="0" err="1">
                    <a:latin typeface="Palatino Linotype" panose="02040502050505030304" pitchFamily="18" charset="0"/>
                  </a:rPr>
                  <a:t>Rényi</a:t>
                </a:r>
                <a:r>
                  <a:rPr lang="en-US" sz="1700" dirty="0">
                    <a:latin typeface="Palatino Linotype" panose="02040502050505030304" pitchFamily="18" charset="0"/>
                  </a:rPr>
                  <a:t> entropy corresponds to the number of topics identified by human coders [</a:t>
                </a:r>
                <a:r>
                  <a:rPr lang="en-US" sz="1700" dirty="0" err="1">
                    <a:latin typeface="Palatino Linotype" panose="02040502050505030304" pitchFamily="18" charset="0"/>
                  </a:rPr>
                  <a:t>Koltcov</a:t>
                </a:r>
                <a:r>
                  <a:rPr lang="en-US" sz="1700" dirty="0">
                    <a:latin typeface="Palatino Linotype" panose="02040502050505030304" pitchFamily="18" charset="0"/>
                  </a:rPr>
                  <a:t>, S.; 2018]. Hence, the search for the </a:t>
                </a:r>
                <a14:m>
                  <m:oMath xmlns:m="http://schemas.openxmlformats.org/officeDocument/2006/math">
                    <m:sSubSup>
                      <m:sSubSupPr>
                        <m:ctrlPr>
                          <a:rPr lang="en-US" sz="1700" i="1">
                            <a:latin typeface="Cambria Math" panose="02040503050406030204" pitchFamily="18" charset="0"/>
                          </a:rPr>
                        </m:ctrlPr>
                      </m:sSubSupPr>
                      <m:e>
                        <m:r>
                          <a:rPr lang="en-US" sz="1700" i="1">
                            <a:latin typeface="Cambria Math" panose="02040503050406030204" pitchFamily="18" charset="0"/>
                          </a:rPr>
                          <m:t>𝑆</m:t>
                        </m:r>
                      </m:e>
                      <m:sub>
                        <m:r>
                          <a:rPr lang="en-US" sz="1700" i="1">
                            <a:latin typeface="Cambria Math" panose="02040503050406030204" pitchFamily="18" charset="0"/>
                          </a:rPr>
                          <m:t>𝑞</m:t>
                        </m:r>
                      </m:sub>
                      <m:sup>
                        <m:r>
                          <a:rPr lang="en-US" sz="1700" i="1">
                            <a:latin typeface="Cambria Math" panose="02040503050406030204" pitchFamily="18" charset="0"/>
                          </a:rPr>
                          <m:t>𝑅</m:t>
                        </m:r>
                      </m:sup>
                    </m:sSubSup>
                  </m:oMath>
                </a14:m>
                <a:r>
                  <a:rPr lang="en-US" sz="1700" dirty="0">
                    <a:latin typeface="Palatino Linotype" panose="02040502050505030304" pitchFamily="18" charset="0"/>
                  </a:rPr>
                  <a:t> minimum could substitute at least partly manual labor of marking up document collections, substantially simplifying TM tuning on </a:t>
                </a:r>
                <a:r>
                  <a:rPr lang="en-US" dirty="0" err="1">
                    <a:latin typeface="Palatino Linotype" panose="02040502050505030304" pitchFamily="18" charset="0"/>
                  </a:rPr>
                  <a:t>uncoded</a:t>
                </a:r>
                <a:r>
                  <a:rPr lang="en-US" dirty="0">
                    <a:latin typeface="Palatino Linotype" panose="02040502050505030304" pitchFamily="18" charset="0"/>
                  </a:rPr>
                  <a:t> datasets.</a:t>
                </a:r>
                <a:br>
                  <a:rPr lang="en-US" dirty="0">
                    <a:latin typeface="Palatino Linotype" panose="02040502050505030304" pitchFamily="18" charset="0"/>
                  </a:rPr>
                </a:br>
                <a:endParaRPr lang="en-US" dirty="0">
                  <a:latin typeface="Palatino Linotype" panose="02040502050505030304" pitchFamily="18" charset="0"/>
                </a:endParaRPr>
              </a:p>
              <a:p>
                <a:endParaRPr lang="en-US" dirty="0"/>
              </a:p>
              <a:p>
                <a:endParaRPr lang="fr-FR" b="1" dirty="0">
                  <a:latin typeface="Palatino Linotype" panose="02040502050505030304" pitchFamily="18"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609600" y="685800"/>
                <a:ext cx="8153400" cy="5906232"/>
              </a:xfrm>
              <a:prstGeom prst="rect">
                <a:avLst/>
              </a:prstGeom>
              <a:blipFill>
                <a:blip r:embed="rId2"/>
                <a:stretch>
                  <a:fillRect l="-1121" t="-826" r="-448"/>
                </a:stretch>
              </a:blipFill>
            </p:spPr>
            <p:txBody>
              <a:bodyPr/>
              <a:lstStyle/>
              <a:p>
                <a:r>
                  <a:rPr lang="en-US">
                    <a:noFill/>
                  </a:rPr>
                  <a:t> </a:t>
                </a:r>
              </a:p>
            </p:txBody>
          </p:sp>
        </mc:Fallback>
      </mc:AlternateContent>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6</a:t>
            </a:fld>
            <a:endParaRPr lang="fr-FR">
              <a:latin typeface="Palatino Linotype" panose="02040502050505030304" pitchFamily="18" charset="0"/>
            </a:endParaRPr>
          </a:p>
        </p:txBody>
      </p:sp>
      <p:pic>
        <p:nvPicPr>
          <p:cNvPr id="3" name="Picture 2">
            <a:extLst>
              <a:ext uri="{FF2B5EF4-FFF2-40B4-BE49-F238E27FC236}">
                <a16:creationId xmlns:a16="http://schemas.microsoft.com/office/drawing/2014/main" id="{AC64EB03-51DB-4F39-A410-04B19374C1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65031"/>
            <a:ext cx="9144000" cy="892969"/>
          </a:xfrm>
          <a:prstGeom prst="rect">
            <a:avLst/>
          </a:prstGeom>
        </p:spPr>
      </p:pic>
    </p:spTree>
    <p:extLst>
      <p:ext uri="{BB962C8B-B14F-4D97-AF65-F5344CB8AC3E}">
        <p14:creationId xmlns:p14="http://schemas.microsoft.com/office/powerpoint/2010/main" val="35468802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TextBox 3"/>
              <p:cNvSpPr txBox="1"/>
              <p:nvPr/>
            </p:nvSpPr>
            <p:spPr>
              <a:xfrm>
                <a:off x="609600" y="685800"/>
                <a:ext cx="8153400" cy="5008551"/>
              </a:xfrm>
              <a:prstGeom prst="rect">
                <a:avLst/>
              </a:prstGeom>
              <a:noFill/>
            </p:spPr>
            <p:txBody>
              <a:bodyPr wrap="square" rtlCol="0">
                <a:spAutoFit/>
              </a:bodyPr>
              <a:lstStyle/>
              <a:p>
                <a:r>
                  <a:rPr lang="fr-FR" sz="2400" b="1" dirty="0">
                    <a:latin typeface="Palatino Linotype" panose="02040502050505030304" pitchFamily="18" charset="0"/>
                  </a:rPr>
                  <a:t>Renormalization</a:t>
                </a:r>
              </a:p>
              <a:p>
                <a:endParaRPr lang="en-US" dirty="0"/>
              </a:p>
              <a:p>
                <a:r>
                  <a:rPr lang="en-US" dirty="0">
                    <a:latin typeface="Palatino Linotype" panose="02040502050505030304" pitchFamily="18" charset="0"/>
                  </a:rPr>
                  <a:t>The algorithm of renormalization consists of the following steps:</a:t>
                </a:r>
              </a:p>
              <a:p>
                <a:pPr marL="342900" indent="-342900">
                  <a:buFont typeface="+mj-lt"/>
                  <a:buAutoNum type="arabicPeriod"/>
                </a:pPr>
                <a:r>
                  <a:rPr lang="en-US" dirty="0">
                    <a:latin typeface="Palatino Linotype" panose="02040502050505030304" pitchFamily="18" charset="0"/>
                  </a:rPr>
                  <a:t>We choose a pair of topics for merging according to one of the three possible criteria (they will be discussed further). Let us denote the chosen topics by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1</m:t>
                        </m:r>
                      </m:sub>
                    </m:sSub>
                  </m:oMath>
                </a14:m>
                <a:r>
                  <a:rPr lang="en-US" dirty="0">
                    <a:latin typeface="Palatino Linotype" panose="02040502050505030304" pitchFamily="18" charset="0"/>
                  </a:rPr>
                  <a:t>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b="0" i="1" smtClean="0">
                            <a:latin typeface="Cambria Math" panose="02040503050406030204" pitchFamily="18" charset="0"/>
                          </a:rPr>
                          <m:t>2</m:t>
                        </m:r>
                      </m:sub>
                    </m:sSub>
                  </m:oMath>
                </a14:m>
                <a:r>
                  <a:rPr lang="en-US" dirty="0">
                    <a:latin typeface="Palatino Linotype" panose="02040502050505030304" pitchFamily="18" charset="0"/>
                  </a:rPr>
                  <a:t>.</a:t>
                </a:r>
              </a:p>
              <a:p>
                <a:pPr marL="342900" indent="-342900">
                  <a:buFont typeface="+mj-lt"/>
                  <a:buAutoNum type="arabicPeriod"/>
                </a:pPr>
                <a:r>
                  <a:rPr lang="en-US" dirty="0">
                    <a:latin typeface="Palatino Linotype" panose="02040502050505030304" pitchFamily="18" charset="0"/>
                  </a:rPr>
                  <a:t>We merge the chosen topics. The word distribution of a ’new’ topic resulted from merging of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1</m:t>
                        </m:r>
                      </m:sub>
                    </m:sSub>
                  </m:oMath>
                </a14:m>
                <a:r>
                  <a:rPr lang="en-US" dirty="0">
                    <a:latin typeface="Palatino Linotype" panose="02040502050505030304" pitchFamily="18" charset="0"/>
                  </a:rPr>
                  <a:t>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2</m:t>
                        </m:r>
                      </m:sub>
                    </m:sSub>
                  </m:oMath>
                </a14:m>
                <a:r>
                  <a:rPr lang="en-US" dirty="0">
                    <a:latin typeface="Palatino Linotype" panose="02040502050505030304" pitchFamily="18" charset="0"/>
                  </a:rPr>
                  <a:t> is stored in column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𝜙</m:t>
                        </m:r>
                      </m:e>
                      <m:sub>
                        <m:r>
                          <a:rPr lang="en-US"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1</m:t>
                            </m:r>
                          </m:sub>
                        </m:sSub>
                      </m:sub>
                    </m:sSub>
                  </m:oMath>
                </a14:m>
                <a:r>
                  <a:rPr lang="en-US" dirty="0">
                    <a:latin typeface="Palatino Linotype" panose="02040502050505030304" pitchFamily="18" charset="0"/>
                  </a:rPr>
                  <a:t>of matrix Φ: </a:t>
                </a:r>
              </a:p>
              <a:p>
                <a:pPr algn="ctr"/>
                <a14:m>
                  <m:oMath xmlns:m="http://schemas.openxmlformats.org/officeDocument/2006/math">
                    <m:r>
                      <a:rPr lang="en-US" b="0" i="0"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𝜙</m:t>
                        </m:r>
                      </m:e>
                      <m:sub>
                        <m:r>
                          <a:rPr lang="en-US" b="0" i="1" smtClean="0">
                            <a:latin typeface="Cambria Math" panose="02040503050406030204" pitchFamily="18" charset="0"/>
                          </a:rPr>
                          <m:t>𝑤</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1</m:t>
                            </m:r>
                          </m:sub>
                        </m:sSub>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𝜙</m:t>
                        </m:r>
                      </m:e>
                      <m:sub>
                        <m:r>
                          <a:rPr lang="en-US" b="0" i="1" smtClean="0">
                            <a:latin typeface="Cambria Math" panose="02040503050406030204" pitchFamily="18" charset="0"/>
                          </a:rPr>
                          <m:t>𝑤</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1</m:t>
                            </m:r>
                          </m:sub>
                        </m:sSub>
                      </m:sub>
                    </m:sSub>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exp</m:t>
                        </m:r>
                      </m:fName>
                      <m:e>
                        <m:d>
                          <m:dPr>
                            <m:ctrlPr>
                              <a:rPr lang="en-US" b="0" i="1" smtClean="0">
                                <a:latin typeface="Cambria Math" panose="02040503050406030204" pitchFamily="18" charset="0"/>
                              </a:rPr>
                            </m:ctrlPr>
                          </m:dPr>
                          <m:e>
                            <m:r>
                              <a:rPr lang="en-US" b="0" i="1" smtClean="0">
                                <a:latin typeface="Cambria Math" panose="02040503050406030204" pitchFamily="18" charset="0"/>
                              </a:rPr>
                              <m:t>𝜓</m:t>
                            </m:r>
                            <m:d>
                              <m:dPr>
                                <m:ctrlPr>
                                  <a:rPr lang="en-US" b="0" i="1" smtClean="0">
                                    <a:latin typeface="Cambria Math" panose="02040503050406030204" pitchFamily="18" charset="0"/>
                                  </a:rPr>
                                </m:ctrlPr>
                              </m:dPr>
                              <m:e>
                                <m:r>
                                  <a:rPr lang="en-US" b="0" i="1" smtClean="0">
                                    <a:latin typeface="Cambria Math" panose="02040503050406030204" pitchFamily="18" charset="0"/>
                                  </a:rPr>
                                  <m:t>𝛼</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1</m:t>
                                    </m:r>
                                  </m:sub>
                                </m:sSub>
                              </m:e>
                            </m:d>
                          </m:e>
                        </m:d>
                      </m:e>
                    </m:func>
                    <m:r>
                      <a:rPr lang="en-US" b="0" i="1" smtClean="0">
                        <a:latin typeface="Cambria Math" panose="02040503050406030204" pitchFamily="18" charset="0"/>
                      </a:rPr>
                      <m:t>+</m:t>
                    </m:r>
                  </m:oMath>
                </a14:m>
                <a:r>
                  <a:rPr lang="en-US" dirty="0">
                    <a:latin typeface="Palatino Linotype" panose="02040502050505030304" pitchFamily="18" charset="0"/>
                  </a:rPr>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𝜙</m:t>
                        </m:r>
                      </m:e>
                      <m:sub>
                        <m:r>
                          <a:rPr lang="en-US" i="1">
                            <a:latin typeface="Cambria Math" panose="02040503050406030204" pitchFamily="18" charset="0"/>
                          </a:rPr>
                          <m:t>𝑤</m:t>
                        </m:r>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b="0" i="1" smtClean="0">
                                <a:latin typeface="Cambria Math" panose="02040503050406030204" pitchFamily="18" charset="0"/>
                              </a:rPr>
                              <m:t>2</m:t>
                            </m:r>
                          </m:sub>
                        </m:sSub>
                      </m:sub>
                    </m:sSub>
                    <m:func>
                      <m:funcPr>
                        <m:ctrlPr>
                          <a:rPr lang="en-US" i="1">
                            <a:latin typeface="Cambria Math" panose="02040503050406030204" pitchFamily="18" charset="0"/>
                          </a:rPr>
                        </m:ctrlPr>
                      </m:funcPr>
                      <m:fName>
                        <m:r>
                          <m:rPr>
                            <m:sty m:val="p"/>
                          </m:rPr>
                          <a:rPr lang="en-US">
                            <a:latin typeface="Cambria Math" panose="02040503050406030204" pitchFamily="18" charset="0"/>
                          </a:rPr>
                          <m:t>exp</m:t>
                        </m:r>
                      </m:fName>
                      <m:e>
                        <m:d>
                          <m:dPr>
                            <m:ctrlPr>
                              <a:rPr lang="en-US" i="1">
                                <a:latin typeface="Cambria Math" panose="02040503050406030204" pitchFamily="18" charset="0"/>
                              </a:rPr>
                            </m:ctrlPr>
                          </m:dPr>
                          <m:e>
                            <m:r>
                              <a:rPr lang="en-US" i="1">
                                <a:latin typeface="Cambria Math" panose="02040503050406030204" pitchFamily="18" charset="0"/>
                              </a:rPr>
                              <m:t>𝜓</m:t>
                            </m:r>
                            <m:d>
                              <m:dPr>
                                <m:ctrlPr>
                                  <a:rPr lang="en-US" i="1">
                                    <a:latin typeface="Cambria Math" panose="02040503050406030204" pitchFamily="18" charset="0"/>
                                  </a:rPr>
                                </m:ctrlPr>
                              </m:dPr>
                              <m:e>
                                <m:r>
                                  <a:rPr lang="en-US" i="1">
                                    <a:latin typeface="Cambria Math" panose="02040503050406030204" pitchFamily="18" charset="0"/>
                                  </a:rPr>
                                  <m:t>𝛼</m:t>
                                </m:r>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b="0" i="1" smtClean="0">
                                        <a:latin typeface="Cambria Math" panose="02040503050406030204" pitchFamily="18" charset="0"/>
                                      </a:rPr>
                                      <m:t>2</m:t>
                                    </m:r>
                                  </m:sub>
                                </m:sSub>
                              </m:e>
                            </m:d>
                          </m:e>
                        </m:d>
                      </m:e>
                    </m:func>
                  </m:oMath>
                </a14:m>
                <a:r>
                  <a:rPr lang="en-US" dirty="0">
                    <a:latin typeface="Palatino Linotype" panose="02040502050505030304" pitchFamily="18" charset="0"/>
                  </a:rPr>
                  <a:t>, </a:t>
                </a:r>
              </a:p>
              <a:p>
                <a:pPr marL="360363"/>
                <a:r>
                  <a:rPr lang="en-US" dirty="0">
                    <a:latin typeface="Palatino Linotype" panose="02040502050505030304" pitchFamily="18" charset="0"/>
                  </a:rPr>
                  <a:t>where </a:t>
                </a:r>
                <a14:m>
                  <m:oMath xmlns:m="http://schemas.openxmlformats.org/officeDocument/2006/math">
                    <m:r>
                      <a:rPr lang="en-US" i="1">
                        <a:latin typeface="Cambria Math" panose="02040503050406030204" pitchFamily="18" charset="0"/>
                      </a:rPr>
                      <m:t>𝜓</m:t>
                    </m:r>
                  </m:oMath>
                </a14:m>
                <a:r>
                  <a:rPr lang="en-US" dirty="0">
                    <a:latin typeface="Palatino Linotype" panose="02040502050505030304" pitchFamily="18" charset="0"/>
                  </a:rPr>
                  <a:t> is a digamma function. Then, we normalize the obtained  column</a:t>
                </a:r>
                <a14:m>
                  <m:oMath xmlns:m="http://schemas.openxmlformats.org/officeDocument/2006/math">
                    <m:r>
                      <a:rPr lang="en-US" b="0" i="0" smtClean="0">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𝜙</m:t>
                        </m:r>
                      </m:e>
                      <m: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1</m:t>
                            </m:r>
                          </m:sub>
                        </m:sSub>
                      </m:sub>
                    </m:sSub>
                  </m:oMath>
                </a14:m>
                <a:r>
                  <a:rPr lang="en-US" dirty="0">
                    <a:latin typeface="Palatino Linotype" panose="02040502050505030304" pitchFamily="18" charset="0"/>
                  </a:rPr>
                  <a:t>  so that </a:t>
                </a:r>
                <a14:m>
                  <m:oMath xmlns:m="http://schemas.openxmlformats.org/officeDocument/2006/math">
                    <m:nary>
                      <m:naryPr>
                        <m:chr m:val="∑"/>
                        <m:supHide m:val="on"/>
                        <m:ctrlPr>
                          <a:rPr lang="en-US" b="0" i="1" smtClean="0">
                            <a:latin typeface="Cambria Math" panose="02040503050406030204" pitchFamily="18" charset="0"/>
                          </a:rPr>
                        </m:ctrlPr>
                      </m:naryPr>
                      <m:sub>
                        <m:r>
                          <a:rPr lang="en-US" b="0" i="1" smtClean="0">
                            <a:latin typeface="Cambria Math" panose="02040503050406030204" pitchFamily="18" charset="0"/>
                          </a:rPr>
                          <m:t>𝑡</m:t>
                        </m:r>
                      </m:sub>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𝜙</m:t>
                            </m:r>
                          </m:e>
                          <m:sub>
                            <m:r>
                              <a:rPr lang="en-US" b="0" i="1" smtClean="0">
                                <a:latin typeface="Cambria Math" panose="02040503050406030204" pitchFamily="18" charset="0"/>
                              </a:rPr>
                              <m:t>𝑤</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1</m:t>
                                </m:r>
                              </m:sub>
                            </m:sSub>
                          </m:sub>
                        </m:sSub>
                        <m:r>
                          <a:rPr lang="en-US" b="0" i="1" smtClean="0">
                            <a:latin typeface="Cambria Math" panose="02040503050406030204" pitchFamily="18" charset="0"/>
                          </a:rPr>
                          <m:t>=1</m:t>
                        </m:r>
                      </m:e>
                    </m:nary>
                  </m:oMath>
                </a14:m>
                <a:r>
                  <a:rPr lang="en-US" dirty="0">
                    <a:latin typeface="Palatino Linotype" panose="02040502050505030304" pitchFamily="18" charset="0"/>
                  </a:rPr>
                  <a:t> and recalculate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𝛼</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1</m:t>
                            </m:r>
                          </m:sub>
                        </m:sSub>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𝛼</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1</m:t>
                            </m:r>
                          </m:sub>
                        </m:sSub>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𝛼</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2</m:t>
                            </m:r>
                          </m:sub>
                        </m:sSub>
                      </m:sub>
                    </m:sSub>
                  </m:oMath>
                </a14:m>
                <a:r>
                  <a:rPr lang="en-US" dirty="0">
                    <a:latin typeface="Palatino Linotype" panose="02040502050505030304" pitchFamily="18" charset="0"/>
                  </a:rPr>
                  <a:t>. Then, we delete column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𝜙</m:t>
                        </m:r>
                      </m:e>
                      <m: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b="0" i="1" smtClean="0">
                                <a:latin typeface="Cambria Math" panose="02040503050406030204" pitchFamily="18" charset="0"/>
                              </a:rPr>
                              <m:t>2</m:t>
                            </m:r>
                          </m:sub>
                        </m:sSub>
                      </m:sub>
                    </m:sSub>
                    <m:r>
                      <a:rPr lang="en-US" i="1">
                        <a:latin typeface="Cambria Math" panose="02040503050406030204" pitchFamily="18" charset="0"/>
                      </a:rPr>
                      <m:t> </m:t>
                    </m:r>
                  </m:oMath>
                </a14:m>
                <a:r>
                  <a:rPr lang="en-US" dirty="0">
                    <a:latin typeface="Palatino Linotype" panose="02040502050505030304" pitchFamily="18" charset="0"/>
                  </a:rPr>
                  <a:t>from matrix Φ and element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𝛼</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2</m:t>
                            </m:r>
                          </m:sub>
                        </m:sSub>
                      </m:sub>
                    </m:sSub>
                  </m:oMath>
                </a14:m>
                <a:r>
                  <a:rPr lang="en-US" dirty="0">
                    <a:latin typeface="Palatino Linotype" panose="02040502050505030304" pitchFamily="18" charset="0"/>
                  </a:rPr>
                  <a:t>from vector </a:t>
                </a:r>
                <a14:m>
                  <m:oMath xmlns:m="http://schemas.openxmlformats.org/officeDocument/2006/math">
                    <m:r>
                      <a:rPr lang="en-US" b="0" i="1" smtClean="0">
                        <a:latin typeface="Cambria Math" panose="02040503050406030204" pitchFamily="18" charset="0"/>
                      </a:rPr>
                      <m:t>𝛼</m:t>
                    </m:r>
                  </m:oMath>
                </a14:m>
                <a:r>
                  <a:rPr lang="en-US" dirty="0">
                    <a:latin typeface="Palatino Linotype" panose="02040502050505030304" pitchFamily="18" charset="0"/>
                  </a:rPr>
                  <a:t>. Further, vector </a:t>
                </a:r>
                <a14:m>
                  <m:oMath xmlns:m="http://schemas.openxmlformats.org/officeDocument/2006/math">
                    <m:r>
                      <a:rPr lang="en-US" i="1">
                        <a:latin typeface="Cambria Math" panose="02040503050406030204" pitchFamily="18" charset="0"/>
                      </a:rPr>
                      <m:t>𝛼</m:t>
                    </m:r>
                  </m:oMath>
                </a14:m>
                <a:r>
                  <a:rPr lang="en-US" dirty="0">
                    <a:latin typeface="Palatino Linotype" panose="02040502050505030304" pitchFamily="18" charset="0"/>
                  </a:rPr>
                  <a:t> is normalized so that </a:t>
                </a:r>
                <a14:m>
                  <m:oMath xmlns:m="http://schemas.openxmlformats.org/officeDocument/2006/math">
                    <m:nary>
                      <m:naryPr>
                        <m:chr m:val="∑"/>
                        <m:supHide m:val="on"/>
                        <m:ctrlPr>
                          <a:rPr lang="en-US" b="0" i="1" smtClean="0">
                            <a:latin typeface="Cambria Math" panose="02040503050406030204" pitchFamily="18" charset="0"/>
                          </a:rPr>
                        </m:ctrlPr>
                      </m:naryPr>
                      <m:sub>
                        <m:r>
                          <a:rPr lang="en-US" b="0" i="1" smtClean="0">
                            <a:latin typeface="Cambria Math" panose="02040503050406030204" pitchFamily="18" charset="0"/>
                          </a:rPr>
                          <m:t>𝑡</m:t>
                        </m:r>
                      </m:sub>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𝛼</m:t>
                            </m:r>
                          </m:e>
                          <m:sub>
                            <m:r>
                              <a:rPr lang="en-US" b="0" i="1" smtClean="0">
                                <a:latin typeface="Cambria Math" panose="02040503050406030204" pitchFamily="18" charset="0"/>
                              </a:rPr>
                              <m:t>𝑡</m:t>
                            </m:r>
                          </m:sub>
                        </m:sSub>
                        <m:r>
                          <a:rPr lang="en-US" b="0" i="1" smtClean="0">
                            <a:latin typeface="Cambria Math" panose="02040503050406030204" pitchFamily="18" charset="0"/>
                          </a:rPr>
                          <m:t>=1</m:t>
                        </m:r>
                      </m:e>
                    </m:nary>
                  </m:oMath>
                </a14:m>
                <a:r>
                  <a:rPr lang="en-US" dirty="0">
                    <a:latin typeface="Palatino Linotype" panose="02040502050505030304" pitchFamily="18" charset="0"/>
                  </a:rPr>
                  <a:t>. We have </a:t>
                </a:r>
                <a:r>
                  <a:rPr lang="en-US" i="1" dirty="0">
                    <a:latin typeface="Palatino Linotype" panose="02040502050505030304" pitchFamily="18" charset="0"/>
                  </a:rPr>
                  <a:t>T−1</a:t>
                </a:r>
                <a:r>
                  <a:rPr lang="en-US" dirty="0">
                    <a:latin typeface="Palatino Linotype" panose="02040502050505030304" pitchFamily="18" charset="0"/>
                  </a:rPr>
                  <a:t> topics at the end of this step. </a:t>
                </a:r>
              </a:p>
              <a:p>
                <a:pPr marL="342900" indent="-342900">
                  <a:buFont typeface="+mj-lt"/>
                  <a:buAutoNum type="arabicPeriod" startAt="3"/>
                </a:pPr>
                <a:r>
                  <a:rPr lang="en-US" dirty="0">
                    <a:latin typeface="Palatino Linotype" panose="02040502050505030304" pitchFamily="18" charset="0"/>
                  </a:rPr>
                  <a:t>Since a new topic solution (matrix Φ) is formed in the previous step, we recalculate the global </a:t>
                </a:r>
                <a:r>
                  <a:rPr lang="en-US" dirty="0" err="1">
                    <a:latin typeface="Palatino Linotype" panose="02040502050505030304" pitchFamily="18" charset="0"/>
                  </a:rPr>
                  <a:t>Rényi</a:t>
                </a:r>
                <a:r>
                  <a:rPr lang="en-US" dirty="0">
                    <a:latin typeface="Palatino Linotype" panose="02040502050505030304" pitchFamily="18" charset="0"/>
                  </a:rPr>
                  <a:t> entropy for this solution. </a:t>
                </a:r>
              </a:p>
              <a:p>
                <a:endParaRPr lang="fr-FR" b="1" dirty="0">
                  <a:latin typeface="Palatino Linotype" panose="02040502050505030304" pitchFamily="18" charset="0"/>
                </a:endParaRPr>
              </a:p>
            </p:txBody>
          </p:sp>
        </mc:Choice>
        <mc:Fallback>
          <p:sp>
            <p:nvSpPr>
              <p:cNvPr id="4" name="TextBox 3"/>
              <p:cNvSpPr txBox="1">
                <a:spLocks noRot="1" noChangeAspect="1" noMove="1" noResize="1" noEditPoints="1" noAdjustHandles="1" noChangeArrowheads="1" noChangeShapeType="1" noTextEdit="1"/>
              </p:cNvSpPr>
              <p:nvPr/>
            </p:nvSpPr>
            <p:spPr>
              <a:xfrm>
                <a:off x="609600" y="685800"/>
                <a:ext cx="8153400" cy="5008551"/>
              </a:xfrm>
              <a:prstGeom prst="rect">
                <a:avLst/>
              </a:prstGeom>
              <a:blipFill>
                <a:blip r:embed="rId2"/>
                <a:stretch>
                  <a:fillRect l="-1121" t="-974"/>
                </a:stretch>
              </a:blipFill>
            </p:spPr>
            <p:txBody>
              <a:bodyPr/>
              <a:lstStyle/>
              <a:p>
                <a:r>
                  <a:rPr lang="en-US">
                    <a:noFill/>
                  </a:rPr>
                  <a:t> </a:t>
                </a:r>
              </a:p>
            </p:txBody>
          </p:sp>
        </mc:Fallback>
      </mc:AlternateContent>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7</a:t>
            </a:fld>
            <a:endParaRPr lang="fr-FR">
              <a:latin typeface="Palatino Linotype" panose="02040502050505030304" pitchFamily="18" charset="0"/>
            </a:endParaRPr>
          </a:p>
        </p:txBody>
      </p:sp>
      <p:pic>
        <p:nvPicPr>
          <p:cNvPr id="3" name="Picture 2">
            <a:extLst>
              <a:ext uri="{FF2B5EF4-FFF2-40B4-BE49-F238E27FC236}">
                <a16:creationId xmlns:a16="http://schemas.microsoft.com/office/drawing/2014/main" id="{AC64EB03-51DB-4F39-A410-04B19374C1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65031"/>
            <a:ext cx="9144000" cy="892969"/>
          </a:xfrm>
          <a:prstGeom prst="rect">
            <a:avLst/>
          </a:prstGeom>
        </p:spPr>
      </p:pic>
    </p:spTree>
    <p:extLst>
      <p:ext uri="{BB962C8B-B14F-4D97-AF65-F5344CB8AC3E}">
        <p14:creationId xmlns:p14="http://schemas.microsoft.com/office/powerpoint/2010/main" val="41729438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85800"/>
            <a:ext cx="8153400" cy="3570208"/>
          </a:xfrm>
          <a:prstGeom prst="rect">
            <a:avLst/>
          </a:prstGeom>
          <a:noFill/>
        </p:spPr>
        <p:txBody>
          <a:bodyPr wrap="square" rtlCol="0">
            <a:spAutoFit/>
          </a:bodyPr>
          <a:lstStyle/>
          <a:p>
            <a:r>
              <a:rPr lang="fr-FR" sz="2400" b="1" dirty="0">
                <a:latin typeface="Palatino Linotype" panose="02040502050505030304" pitchFamily="18" charset="0"/>
              </a:rPr>
              <a:t>Renormalization</a:t>
            </a:r>
          </a:p>
          <a:p>
            <a:endParaRPr lang="en-US" dirty="0"/>
          </a:p>
          <a:p>
            <a:r>
              <a:rPr lang="en-US" sz="2000" b="1" dirty="0">
                <a:latin typeface="Palatino Linotype" panose="02040502050505030304" pitchFamily="18" charset="0"/>
              </a:rPr>
              <a:t>Criteria of merging:</a:t>
            </a:r>
          </a:p>
          <a:p>
            <a:endParaRPr lang="en-US" sz="2000" b="1" dirty="0">
              <a:latin typeface="Palatino Linotype" panose="02040502050505030304" pitchFamily="18" charset="0"/>
            </a:endParaRPr>
          </a:p>
          <a:p>
            <a:pPr marL="342900" indent="-342900">
              <a:buFont typeface="+mj-lt"/>
              <a:buAutoNum type="arabicPeriod"/>
            </a:pPr>
            <a:r>
              <a:rPr lang="en-US" dirty="0">
                <a:latin typeface="Palatino Linotype" panose="02040502050505030304" pitchFamily="18" charset="0"/>
              </a:rPr>
              <a:t> Merging of similar topics, where the similarity is estimated with symmetric </a:t>
            </a:r>
            <a:r>
              <a:rPr lang="en-US" dirty="0" err="1">
                <a:latin typeface="Palatino Linotype" panose="02040502050505030304" pitchFamily="18" charset="0"/>
              </a:rPr>
              <a:t>Kullback-Leibler</a:t>
            </a:r>
            <a:r>
              <a:rPr lang="en-US" dirty="0">
                <a:latin typeface="Palatino Linotype" panose="02040502050505030304" pitchFamily="18" charset="0"/>
              </a:rPr>
              <a:t> (Jensen-Shannon) divergence, and the topic pair is chosen based on the minimal value computed </a:t>
            </a:r>
            <a:r>
              <a:rPr lang="en-US" dirty="0" err="1">
                <a:latin typeface="Palatino Linotype" panose="02040502050505030304" pitchFamily="18" charset="0"/>
              </a:rPr>
              <a:t>pairwisely</a:t>
            </a:r>
            <a:r>
              <a:rPr lang="en-US" dirty="0">
                <a:latin typeface="Palatino Linotype" panose="02040502050505030304" pitchFamily="18" charset="0"/>
              </a:rPr>
              <a:t>. </a:t>
            </a:r>
          </a:p>
          <a:p>
            <a:pPr marL="342900" indent="-342900">
              <a:buFont typeface="+mj-lt"/>
              <a:buAutoNum type="arabicPeriod"/>
            </a:pPr>
            <a:r>
              <a:rPr lang="en-US" dirty="0">
                <a:latin typeface="Palatino Linotype" panose="02040502050505030304" pitchFamily="18" charset="0"/>
              </a:rPr>
              <a:t>Merging based on the minimum of </a:t>
            </a:r>
            <a:r>
              <a:rPr lang="en-US" dirty="0" err="1">
                <a:latin typeface="Palatino Linotype" panose="02040502050505030304" pitchFamily="18" charset="0"/>
              </a:rPr>
              <a:t>Rényi</a:t>
            </a:r>
            <a:r>
              <a:rPr lang="en-US" dirty="0">
                <a:latin typeface="Palatino Linotype" panose="02040502050505030304" pitchFamily="18" charset="0"/>
              </a:rPr>
              <a:t> entropy, where the topics with local minima values are summed together. Here local </a:t>
            </a:r>
            <a:r>
              <a:rPr lang="en-US" dirty="0" err="1">
                <a:latin typeface="Palatino Linotype" panose="02040502050505030304" pitchFamily="18" charset="0"/>
              </a:rPr>
              <a:t>Rényi</a:t>
            </a:r>
            <a:r>
              <a:rPr lang="en-US" dirty="0">
                <a:latin typeface="Palatino Linotype" panose="02040502050505030304" pitchFamily="18" charset="0"/>
              </a:rPr>
              <a:t> entropy is computed for a single topic.</a:t>
            </a:r>
          </a:p>
          <a:p>
            <a:pPr marL="342900" indent="-342900">
              <a:buFont typeface="+mj-lt"/>
              <a:buAutoNum type="arabicPeriod"/>
            </a:pPr>
            <a:r>
              <a:rPr lang="en-US" dirty="0">
                <a:latin typeface="Palatino Linotype" panose="02040502050505030304" pitchFamily="18" charset="0"/>
              </a:rPr>
              <a:t>Merging randomly selected columns.</a:t>
            </a:r>
          </a:p>
          <a:p>
            <a:endParaRPr lang="fr-FR" b="1" dirty="0">
              <a:latin typeface="Palatino Linotype" panose="02040502050505030304" pitchFamily="18"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8</a:t>
            </a:fld>
            <a:endParaRPr lang="fr-FR">
              <a:latin typeface="Palatino Linotype" panose="02040502050505030304" pitchFamily="18" charset="0"/>
            </a:endParaRPr>
          </a:p>
        </p:txBody>
      </p:sp>
      <p:pic>
        <p:nvPicPr>
          <p:cNvPr id="3" name="Picture 2">
            <a:extLst>
              <a:ext uri="{FF2B5EF4-FFF2-40B4-BE49-F238E27FC236}">
                <a16:creationId xmlns:a16="http://schemas.microsoft.com/office/drawing/2014/main" id="{AC64EB03-51DB-4F39-A410-04B19374C1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65031"/>
            <a:ext cx="9144000" cy="892969"/>
          </a:xfrm>
          <a:prstGeom prst="rect">
            <a:avLst/>
          </a:prstGeom>
        </p:spPr>
      </p:pic>
    </p:spTree>
    <p:extLst>
      <p:ext uri="{BB962C8B-B14F-4D97-AF65-F5344CB8AC3E}">
        <p14:creationId xmlns:p14="http://schemas.microsoft.com/office/powerpoint/2010/main" val="2630912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85800"/>
            <a:ext cx="8153400" cy="4893647"/>
          </a:xfrm>
          <a:prstGeom prst="rect">
            <a:avLst/>
          </a:prstGeom>
          <a:noFill/>
        </p:spPr>
        <p:txBody>
          <a:bodyPr wrap="square" rtlCol="0">
            <a:spAutoFit/>
          </a:bodyPr>
          <a:lstStyle/>
          <a:p>
            <a:r>
              <a:rPr lang="fr-FR" sz="2400" b="1" dirty="0">
                <a:latin typeface="Palatino Linotype" panose="02040502050505030304" pitchFamily="18" charset="0"/>
              </a:rPr>
              <a:t>Datasets</a:t>
            </a:r>
          </a:p>
          <a:p>
            <a:endParaRPr lang="en-US" dirty="0"/>
          </a:p>
          <a:p>
            <a:pPr marL="285750" indent="-285750">
              <a:buFont typeface="Arial" panose="020B0604020202020204" pitchFamily="34" charset="0"/>
              <a:buChar char="•"/>
            </a:pPr>
            <a:r>
              <a:rPr lang="en-US" dirty="0">
                <a:latin typeface="Palatino Linotype" panose="02040502050505030304" pitchFamily="18" charset="0"/>
              </a:rPr>
              <a:t>Dataset in Russian (Lenta.ru). This dataset contains news articles in the Russian language where each news item was manually assigned to one of ten topic classes by the dataset provider [</a:t>
            </a:r>
            <a:r>
              <a:rPr lang="en-US" dirty="0">
                <a:solidFill>
                  <a:schemeClr val="accent1">
                    <a:lumMod val="75000"/>
                  </a:schemeClr>
                </a:solidFill>
                <a:latin typeface="Palatino Linotype" panose="02040502050505030304" pitchFamily="18" charset="0"/>
              </a:rPr>
              <a:t>https://www.kaggle.com/yutkin/corpus-of-russian-news-articles-from-lenta</a:t>
            </a:r>
            <a:r>
              <a:rPr lang="en-US" dirty="0">
                <a:latin typeface="Palatino Linotype" panose="02040502050505030304" pitchFamily="18" charset="0"/>
              </a:rPr>
              <a:t>]. However, as some of these topics could be considered folded or correlated, this dataset could be represented by 7--10 topics. We considered a class-balanced subset of this dataset, which consisted of 8,624 news texts (containing 23,297 unique words). </a:t>
            </a:r>
          </a:p>
          <a:p>
            <a:pPr marL="285750" indent="-285750">
              <a:buFont typeface="Arial" panose="020B0604020202020204" pitchFamily="34" charset="0"/>
              <a:buChar char="•"/>
            </a:pPr>
            <a:r>
              <a:rPr lang="en-US" dirty="0">
                <a:latin typeface="Palatino Linotype" panose="02040502050505030304" pitchFamily="18" charset="0"/>
              </a:rPr>
              <a:t>Dataset in English (20 Newsgroups dataset [</a:t>
            </a:r>
            <a:r>
              <a:rPr lang="en-US" dirty="0">
                <a:solidFill>
                  <a:schemeClr val="accent1">
                    <a:lumMod val="75000"/>
                  </a:schemeClr>
                </a:solidFill>
                <a:latin typeface="Palatino Linotype" panose="02040502050505030304" pitchFamily="18" charset="0"/>
              </a:rPr>
              <a:t>http://qwone.com/~jason/20Newsgroups/</a:t>
            </a:r>
            <a:r>
              <a:rPr lang="en-US" dirty="0">
                <a:latin typeface="Palatino Linotype" panose="02040502050505030304" pitchFamily="18" charset="0"/>
              </a:rPr>
              <a:t>]). This well-known dataset contains articles assigned by users to one of 20 newsgroups. Since some of these topics can be unified, this document collection can be represented by 14-20 topics [</a:t>
            </a:r>
            <a:r>
              <a:rPr lang="en-US" dirty="0" err="1">
                <a:latin typeface="Palatino Linotype" panose="02040502050505030304" pitchFamily="18" charset="0"/>
              </a:rPr>
              <a:t>Basu</a:t>
            </a:r>
            <a:r>
              <a:rPr lang="en-US" dirty="0">
                <a:latin typeface="Palatino Linotype" panose="02040502050505030304" pitchFamily="18" charset="0"/>
              </a:rPr>
              <a:t>, S.; Davidson, I.; Wagstaff, K. , 2008]. The dataset is composed of 15,404 documents with 50,948 unique words.</a:t>
            </a:r>
          </a:p>
          <a:p>
            <a:endParaRPr lang="fr-FR" b="1" dirty="0">
              <a:latin typeface="Palatino Linotype" panose="02040502050505030304" pitchFamily="18"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9</a:t>
            </a:fld>
            <a:endParaRPr lang="fr-FR">
              <a:latin typeface="Palatino Linotype" panose="02040502050505030304" pitchFamily="18" charset="0"/>
            </a:endParaRPr>
          </a:p>
        </p:txBody>
      </p:sp>
      <p:pic>
        <p:nvPicPr>
          <p:cNvPr id="3" name="Picture 2">
            <a:extLst>
              <a:ext uri="{FF2B5EF4-FFF2-40B4-BE49-F238E27FC236}">
                <a16:creationId xmlns:a16="http://schemas.microsoft.com/office/drawing/2014/main" id="{AC64EB03-51DB-4F39-A410-04B19374C1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65031"/>
            <a:ext cx="9144000" cy="892969"/>
          </a:xfrm>
          <a:prstGeom prst="rect">
            <a:avLst/>
          </a:prstGeom>
        </p:spPr>
      </p:pic>
    </p:spTree>
    <p:extLst>
      <p:ext uri="{BB962C8B-B14F-4D97-AF65-F5344CB8AC3E}">
        <p14:creationId xmlns:p14="http://schemas.microsoft.com/office/powerpoint/2010/main" val="271469404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4695</TotalTime>
  <Words>1672</Words>
  <Application>Microsoft Office PowerPoint</Application>
  <PresentationFormat>Экран (4:3)</PresentationFormat>
  <Paragraphs>141</Paragraphs>
  <Slides>17</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17</vt:i4>
      </vt:variant>
    </vt:vector>
  </HeadingPairs>
  <TitlesOfParts>
    <vt:vector size="23" baseType="lpstr">
      <vt:lpstr>Arial</vt:lpstr>
      <vt:lpstr>Calibri</vt:lpstr>
      <vt:lpstr>Calibri Light</vt:lpstr>
      <vt:lpstr>Cambria Math</vt:lpstr>
      <vt:lpstr>Palatino Linotype</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MDPI</dc:creator>
  <cp:lastModifiedBy>Vera Ignatenko</cp:lastModifiedBy>
  <cp:revision>105</cp:revision>
  <dcterms:created xsi:type="dcterms:W3CDTF">2017-05-27T02:37:01Z</dcterms:created>
  <dcterms:modified xsi:type="dcterms:W3CDTF">2019-11-11T11:13:01Z</dcterms:modified>
</cp:coreProperties>
</file>