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2"/>
  </p:notesMasterIdLst>
  <p:sldIdLst>
    <p:sldId id="256" r:id="rId2"/>
    <p:sldId id="258" r:id="rId3"/>
    <p:sldId id="264" r:id="rId4"/>
    <p:sldId id="282" r:id="rId5"/>
    <p:sldId id="287" r:id="rId6"/>
    <p:sldId id="265" r:id="rId7"/>
    <p:sldId id="284" r:id="rId8"/>
    <p:sldId id="285" r:id="rId9"/>
    <p:sldId id="286" r:id="rId10"/>
    <p:sldId id="289" r:id="rId11"/>
    <p:sldId id="266" r:id="rId12"/>
    <p:sldId id="267" r:id="rId13"/>
    <p:sldId id="268" r:id="rId14"/>
    <p:sldId id="269" r:id="rId15"/>
    <p:sldId id="270" r:id="rId16"/>
    <p:sldId id="271" r:id="rId17"/>
    <p:sldId id="272" r:id="rId18"/>
    <p:sldId id="273" r:id="rId19"/>
    <p:sldId id="274" r:id="rId20"/>
    <p:sldId id="288" r:id="rId21"/>
    <p:sldId id="290" r:id="rId22"/>
    <p:sldId id="299" r:id="rId23"/>
    <p:sldId id="292" r:id="rId24"/>
    <p:sldId id="295" r:id="rId25"/>
    <p:sldId id="296" r:id="rId26"/>
    <p:sldId id="297" r:id="rId27"/>
    <p:sldId id="298" r:id="rId28"/>
    <p:sldId id="277" r:id="rId29"/>
    <p:sldId id="278" r:id="rId30"/>
    <p:sldId id="27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94737" autoAdjust="0"/>
  </p:normalViewPr>
  <p:slideViewPr>
    <p:cSldViewPr snapToGrid="0">
      <p:cViewPr>
        <p:scale>
          <a:sx n="66" d="100"/>
          <a:sy n="66" d="100"/>
        </p:scale>
        <p:origin x="-378" y="2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303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268FA3-F484-4CB8-9192-0474C9F83F25}" type="datetimeFigureOut">
              <a:rPr lang="en-US" smtClean="0"/>
              <a:t>11/8/2019</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814E83-836B-4FF1-AC4A-5D14C28B5286}" type="slidenum">
              <a:rPr lang="en-US" smtClean="0"/>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5EFDDA19-70CE-4ABE-8E41-DE9691C0F758}"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BC68864A-BFF8-44CF-A593-F36C6C099A2A}" type="slidenum">
              <a:rPr lang="en-US" smtClean="0"/>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BC68864A-BFF8-44CF-A593-F36C6C099A2A}"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519AEB6-5A5C-4DB2-9D46-98EABA38A501}" type="datetimeFigureOut">
              <a:rPr lang="en-US" smtClean="0"/>
              <a:pPr/>
              <a:t>11/6/2019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CD6E8413-8B64-46A0-A043-DA7FCA8C4DD3}"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pPr/>
              <a:t>11/6/2019</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audio" Target="../media/audio12.wav"/><Relationship Id="rId5" Type="http://schemas.openxmlformats.org/officeDocument/2006/relationships/image" Target="../media/image8.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audio" Target="../media/audio13.wav"/><Relationship Id="rId6" Type="http://schemas.openxmlformats.org/officeDocument/2006/relationships/image" Target="../media/image41.jpeg"/><Relationship Id="rId5" Type="http://schemas.openxmlformats.org/officeDocument/2006/relationships/image" Target="../media/image3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54.png"/><Relationship Id="rId1" Type="http://schemas.openxmlformats.org/officeDocument/2006/relationships/audio" Target="../media/audio14.wav"/><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19.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audio" Target="../media/audio16.wav"/><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57.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54.png"/><Relationship Id="rId5" Type="http://schemas.openxmlformats.org/officeDocument/2006/relationships/image" Target="../media/image19.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8.png"/><Relationship Id="rId5" Type="http://schemas.openxmlformats.org/officeDocument/2006/relationships/image" Target="../media/image61.png"/><Relationship Id="rId4" Type="http://schemas.openxmlformats.org/officeDocument/2006/relationships/image" Target="../media/image60.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2.pn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5.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74.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12.png"/><Relationship Id="rId2" Type="http://schemas.openxmlformats.org/officeDocument/2006/relationships/slideLayout" Target="../slideLayouts/slideLayout9.xml"/><Relationship Id="rId16" Type="http://schemas.openxmlformats.org/officeDocument/2006/relationships/image" Target="../media/image19.png"/><Relationship Id="rId20" Type="http://schemas.openxmlformats.org/officeDocument/2006/relationships/image" Target="../media/image73.png"/><Relationship Id="rId1" Type="http://schemas.openxmlformats.org/officeDocument/2006/relationships/audio" Target="../media/audio28.wav"/><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66.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9.xml"/><Relationship Id="rId1" Type="http://schemas.openxmlformats.org/officeDocument/2006/relationships/audio" Target="../media/audio3.wav"/><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9.xml"/><Relationship Id="rId1" Type="http://schemas.openxmlformats.org/officeDocument/2006/relationships/audio" Target="../media/audio30.wav"/><Relationship Id="rId5" Type="http://schemas.openxmlformats.org/officeDocument/2006/relationships/image" Target="../media/image7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8.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audio" Target="../media/audio7.wav"/><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slideLayout" Target="../slideLayouts/slideLayout9.xml"/><Relationship Id="rId1" Type="http://schemas.openxmlformats.org/officeDocument/2006/relationships/audio" Target="../media/audio8.wav"/><Relationship Id="rId6" Type="http://schemas.openxmlformats.org/officeDocument/2006/relationships/image" Target="../media/image22.png"/><Relationship Id="rId5" Type="http://schemas.openxmlformats.org/officeDocument/2006/relationships/image" Target="../media/image17.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00" y="2355574"/>
            <a:ext cx="8305800" cy="3323987"/>
          </a:xfrm>
          <a:prstGeom prst="rect">
            <a:avLst/>
          </a:prstGeom>
          <a:noFill/>
        </p:spPr>
        <p:txBody>
          <a:bodyPr wrap="square" rtlCol="0">
            <a:spAutoFit/>
          </a:bodyPr>
          <a:lstStyle/>
          <a:p>
            <a:pPr algn="ctr"/>
            <a:r>
              <a:rPr lang="en-US" sz="3200" b="1" dirty="0" smtClean="0"/>
              <a:t>Photochemical dissipative structuring of the fundamental molecules of life</a:t>
            </a:r>
            <a:endParaRPr lang="en-US" sz="3200" b="1" dirty="0">
              <a:latin typeface="Palatino Linotype" panose="02040502050505030304" pitchFamily="18" charset="0"/>
            </a:endParaRPr>
          </a:p>
          <a:p>
            <a:pPr algn="ctr"/>
            <a:endParaRPr lang="fr-FR" dirty="0">
              <a:latin typeface="Palatino Linotype" panose="02040502050505030304" pitchFamily="18" charset="0"/>
            </a:endParaRPr>
          </a:p>
          <a:p>
            <a:pPr algn="ctr"/>
            <a:r>
              <a:rPr lang="it-IT" sz="2400" b="1" dirty="0" smtClean="0">
                <a:latin typeface="Palatino Linotype" panose="02040502050505030304" pitchFamily="18" charset="0"/>
              </a:rPr>
              <a:t>Karo</a:t>
            </a:r>
            <a:r>
              <a:rPr lang="it-IT" sz="2400" b="1" dirty="0" smtClean="0">
                <a:latin typeface="Palatino Linotype" panose="02040502050505030304" pitchFamily="18" charset="0"/>
              </a:rPr>
              <a:t> </a:t>
            </a:r>
            <a:r>
              <a:rPr lang="it-IT" sz="2400" b="1" dirty="0" smtClean="0">
                <a:latin typeface="Palatino Linotype" panose="02040502050505030304" pitchFamily="18" charset="0"/>
              </a:rPr>
              <a:t>Michaelian</a:t>
            </a:r>
            <a:r>
              <a:rPr lang="it-IT" sz="2400" b="1" dirty="0" smtClean="0">
                <a:latin typeface="Palatino Linotype" panose="02040502050505030304" pitchFamily="18" charset="0"/>
              </a:rPr>
              <a:t> </a:t>
            </a:r>
            <a:r>
              <a:rPr lang="it-IT" sz="2400" b="1" baseline="30000" dirty="0">
                <a:latin typeface="Palatino Linotype" panose="02040502050505030304" pitchFamily="18" charset="0"/>
              </a:rPr>
              <a:t>1</a:t>
            </a:r>
            <a:r>
              <a:rPr lang="it-IT" sz="2400" b="1" baseline="30000" dirty="0" smtClean="0">
                <a:latin typeface="Palatino Linotype" panose="02040502050505030304" pitchFamily="18" charset="0"/>
              </a:rPr>
              <a:t>,</a:t>
            </a:r>
            <a:r>
              <a:rPr lang="it-IT" sz="2400" b="1" dirty="0" smtClean="0">
                <a:latin typeface="Palatino Linotype" panose="02040502050505030304" pitchFamily="18" charset="0"/>
              </a:rPr>
              <a:t>*</a:t>
            </a:r>
            <a:endParaRPr lang="it-IT" sz="2400" b="1" baseline="30000" dirty="0">
              <a:latin typeface="Palatino Linotype" panose="02040502050505030304" pitchFamily="18" charset="0"/>
            </a:endParaRPr>
          </a:p>
          <a:p>
            <a:endParaRPr lang="fr-FR" dirty="0">
              <a:latin typeface="Palatino Linotype" panose="02040502050505030304" pitchFamily="18" charset="0"/>
            </a:endParaRPr>
          </a:p>
          <a:p>
            <a:r>
              <a:rPr lang="en-US" baseline="30000" dirty="0">
                <a:latin typeface="Palatino Linotype" panose="02040502050505030304" pitchFamily="18" charset="0"/>
              </a:rPr>
              <a:t>1</a:t>
            </a:r>
            <a:r>
              <a:rPr lang="en-US" dirty="0">
                <a:latin typeface="Palatino Linotype" panose="02040502050505030304" pitchFamily="18" charset="0"/>
              </a:rPr>
              <a:t> </a:t>
            </a:r>
            <a:r>
              <a:rPr lang="en-US" dirty="0" smtClean="0"/>
              <a:t>Department of Nuclear Physics and Application of Radiation, </a:t>
            </a:r>
            <a:r>
              <a:rPr lang="en-US" dirty="0" err="1" smtClean="0"/>
              <a:t>Instituto</a:t>
            </a:r>
            <a:r>
              <a:rPr lang="en-US" dirty="0" smtClean="0"/>
              <a:t> de </a:t>
            </a:r>
            <a:r>
              <a:rPr lang="en-US" dirty="0" err="1" smtClean="0"/>
              <a:t>Física</a:t>
            </a:r>
            <a:r>
              <a:rPr lang="en-US" dirty="0" smtClean="0"/>
              <a:t>, Universidad </a:t>
            </a:r>
            <a:r>
              <a:rPr lang="en-US" dirty="0" err="1" smtClean="0"/>
              <a:t>Nacional</a:t>
            </a:r>
            <a:r>
              <a:rPr lang="en-US" dirty="0" smtClean="0"/>
              <a:t> </a:t>
            </a:r>
            <a:r>
              <a:rPr lang="en-US" dirty="0" err="1" smtClean="0"/>
              <a:t>Aut</a:t>
            </a:r>
            <a:r>
              <a:rPr lang="en-US" dirty="0" err="1" smtClean="0"/>
              <a:t>ó</a:t>
            </a:r>
            <a:r>
              <a:rPr lang="en-US" dirty="0" err="1" smtClean="0"/>
              <a:t>noma</a:t>
            </a:r>
            <a:r>
              <a:rPr lang="en-US" dirty="0" smtClean="0"/>
              <a:t> </a:t>
            </a:r>
            <a:r>
              <a:rPr lang="en-US" dirty="0" smtClean="0"/>
              <a:t>de </a:t>
            </a:r>
            <a:r>
              <a:rPr lang="en-US" dirty="0" smtClean="0"/>
              <a:t>México</a:t>
            </a:r>
            <a:r>
              <a:rPr lang="en-US" dirty="0" smtClean="0"/>
              <a:t>, </a:t>
            </a:r>
            <a:r>
              <a:rPr lang="en-US" dirty="0" err="1" smtClean="0"/>
              <a:t>Circuito</a:t>
            </a:r>
            <a:r>
              <a:rPr lang="en-US" dirty="0" smtClean="0"/>
              <a:t> Interior de la </a:t>
            </a:r>
            <a:r>
              <a:rPr lang="en-US" dirty="0" err="1" smtClean="0"/>
              <a:t>Investigación</a:t>
            </a:r>
            <a:r>
              <a:rPr lang="en-US" dirty="0" smtClean="0"/>
              <a:t> </a:t>
            </a:r>
            <a:r>
              <a:rPr lang="en-US" dirty="0" err="1" smtClean="0"/>
              <a:t>Cient</a:t>
            </a:r>
            <a:r>
              <a:rPr lang="en-US" dirty="0" err="1" smtClean="0"/>
              <a:t>í</a:t>
            </a:r>
            <a:r>
              <a:rPr lang="en-US" dirty="0" err="1" smtClean="0"/>
              <a:t>fica</a:t>
            </a:r>
            <a:r>
              <a:rPr lang="en-US" dirty="0" smtClean="0"/>
              <a:t>, </a:t>
            </a:r>
            <a:r>
              <a:rPr lang="en-US" dirty="0" err="1" smtClean="0"/>
              <a:t>Cuidad</a:t>
            </a:r>
            <a:r>
              <a:rPr lang="en-US" dirty="0" smtClean="0"/>
              <a:t> </a:t>
            </a:r>
            <a:r>
              <a:rPr lang="en-US" dirty="0" err="1" smtClean="0"/>
              <a:t>Universitaria</a:t>
            </a:r>
            <a:r>
              <a:rPr lang="en-US" dirty="0" smtClean="0"/>
              <a:t>, </a:t>
            </a:r>
            <a:r>
              <a:rPr lang="en-US" dirty="0" smtClean="0"/>
              <a:t>México </a:t>
            </a:r>
            <a:r>
              <a:rPr lang="en-US" dirty="0" smtClean="0"/>
              <a:t>D.F., Mexico, C.P. 04510</a:t>
            </a:r>
            <a:r>
              <a:rPr lang="en-US" dirty="0" smtClean="0"/>
              <a:t>.</a:t>
            </a:r>
            <a:endParaRPr lang="en-US" dirty="0">
              <a:latin typeface="Palatino Linotype" panose="02040502050505030304" pitchFamily="18" charset="0"/>
            </a:endParaRPr>
          </a:p>
          <a:p>
            <a:endParaRPr lang="fr-FR" dirty="0">
              <a:latin typeface="Palatino Linotype" panose="02040502050505030304" pitchFamily="18" charset="0"/>
            </a:endParaRPr>
          </a:p>
          <a:p>
            <a:r>
              <a:rPr lang="en-US" sz="1400" b="1" dirty="0">
                <a:latin typeface="Palatino Linotype" panose="02040502050505030304" pitchFamily="18" charset="0"/>
              </a:rPr>
              <a:t>*</a:t>
            </a:r>
            <a:r>
              <a:rPr lang="en-US" sz="1400" dirty="0">
                <a:latin typeface="Palatino Linotype" panose="02040502050505030304" pitchFamily="18" charset="0"/>
              </a:rPr>
              <a:t> Corresponding author: </a:t>
            </a:r>
            <a:r>
              <a:rPr lang="en-US" sz="1400" dirty="0" smtClean="0">
                <a:latin typeface="Palatino Linotype" panose="02040502050505030304" pitchFamily="18" charset="0"/>
              </a:rPr>
              <a:t>karo</a:t>
            </a:r>
            <a:r>
              <a:rPr lang="en-US" sz="1400" dirty="0" smtClean="0">
                <a:latin typeface="Palatino Linotype" panose="02040502050505030304" pitchFamily="18" charset="0"/>
              </a:rPr>
              <a:t>@fisica.unam.mx</a:t>
            </a:r>
            <a:endParaRPr lang="fr-FR" sz="1400" dirty="0">
              <a:latin typeface="Palatino Linotype" panose="02040502050505030304" pitchFamily="18" charset="0"/>
            </a:endParaRPr>
          </a:p>
        </p:txBody>
      </p:sp>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a:t>
            </a:fld>
            <a:endParaRPr lang="fr-FR">
              <a:latin typeface="Palatino Linotype" panose="02040502050505030304" pitchFamily="18" charset="0"/>
            </a:endParaRPr>
          </a:p>
        </p:txBody>
      </p:sp>
      <p:pic>
        <p:nvPicPr>
          <p:cNvPr id="7" name="Picture 6">
            <a:extLst>
              <a:ext uri="{FF2B5EF4-FFF2-40B4-BE49-F238E27FC236}">
                <a16:creationId xmlns:a16="http://schemas.microsoft.com/office/drawing/2014/main" xmlns="" id="{D616DCCF-1419-4C6E-B557-9901D890CE8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2024949"/>
          </a:xfrm>
          <a:prstGeom prst="rect">
            <a:avLst/>
          </a:prstGeom>
        </p:spPr>
      </p:pic>
      <p:pic>
        <p:nvPicPr>
          <p:cNvPr id="5124" name="Picture 4" descr="Image result for Logo IFUNAM"/>
          <p:cNvPicPr>
            <a:picLocks noChangeAspect="1" noChangeArrowheads="1"/>
          </p:cNvPicPr>
          <p:nvPr/>
        </p:nvPicPr>
        <p:blipFill>
          <a:blip r:embed="rId4" cstate="print"/>
          <a:srcRect/>
          <a:stretch>
            <a:fillRect/>
          </a:stretch>
        </p:blipFill>
        <p:spPr bwMode="auto">
          <a:xfrm>
            <a:off x="7064353" y="5435603"/>
            <a:ext cx="1320799" cy="1320799"/>
          </a:xfrm>
          <a:prstGeom prst="rect">
            <a:avLst/>
          </a:prstGeom>
          <a:noFill/>
        </p:spPr>
      </p:pic>
      <p:pic>
        <p:nvPicPr>
          <p:cNvPr id="5126" name="Picture 6" descr="Image result for Logo UNAM"/>
          <p:cNvPicPr>
            <a:picLocks noChangeAspect="1" noChangeArrowheads="1"/>
          </p:cNvPicPr>
          <p:nvPr/>
        </p:nvPicPr>
        <p:blipFill>
          <a:blip r:embed="rId5" cstate="print"/>
          <a:srcRect/>
          <a:stretch>
            <a:fillRect/>
          </a:stretch>
        </p:blipFill>
        <p:spPr bwMode="auto">
          <a:xfrm>
            <a:off x="646626" y="5554131"/>
            <a:ext cx="1040891" cy="1168400"/>
          </a:xfrm>
          <a:prstGeom prst="rect">
            <a:avLst/>
          </a:prstGeom>
          <a:noFill/>
        </p:spPr>
      </p:pic>
      <p:pic>
        <p:nvPicPr>
          <p:cNvPr id="11" name="~PP1545.WAV">
            <a:hlinkClick r:id="" action="ppaction://media"/>
          </p:cNvPr>
          <p:cNvPicPr>
            <a:picLocks noRot="1" noChangeAspect="1"/>
          </p:cNvPicPr>
          <p:nvPr>
            <a:wavAudioFile r:embed="rId1" name="~PP1545.WAV"/>
          </p:nvPr>
        </p:nvPicPr>
        <p:blipFill>
          <a:blip r:embed="rId6"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008605295"/>
      </p:ext>
    </p:extLst>
  </p:cSld>
  <p:clrMapOvr>
    <a:masterClrMapping/>
  </p:clrMapOvr>
  <p:transition advTm="5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PhotchemicalSynthesisAdenine2.gif"/>
          <p:cNvPicPr>
            <a:picLocks noChangeAspect="1"/>
          </p:cNvPicPr>
          <p:nvPr/>
        </p:nvPicPr>
        <p:blipFill>
          <a:blip r:embed="rId3" cstate="print"/>
          <a:srcRect l="2471"/>
          <a:stretch>
            <a:fillRect/>
          </a:stretch>
        </p:blipFill>
        <p:spPr>
          <a:xfrm>
            <a:off x="5808" y="401212"/>
            <a:ext cx="9138192" cy="1869118"/>
          </a:xfrm>
          <a:prstGeom prst="rect">
            <a:avLst/>
          </a:prstGeom>
        </p:spPr>
      </p:pic>
      <p:grpSp>
        <p:nvGrpSpPr>
          <p:cNvPr id="9" name="8 Grupo"/>
          <p:cNvGrpSpPr/>
          <p:nvPr/>
        </p:nvGrpSpPr>
        <p:grpSpPr>
          <a:xfrm>
            <a:off x="6877756" y="2249745"/>
            <a:ext cx="2237216" cy="1865084"/>
            <a:chOff x="6471356" y="4853516"/>
            <a:chExt cx="2672644" cy="2004483"/>
          </a:xfrm>
        </p:grpSpPr>
        <p:pic>
          <p:nvPicPr>
            <p:cNvPr id="10" name="9 Imagen" descr="UVCregion.png"/>
            <p:cNvPicPr>
              <a:picLocks noChangeAspect="1"/>
            </p:cNvPicPr>
            <p:nvPr/>
          </p:nvPicPr>
          <p:blipFill>
            <a:blip r:embed="rId4" cstate="print"/>
            <a:stretch>
              <a:fillRect/>
            </a:stretch>
          </p:blipFill>
          <p:spPr>
            <a:xfrm>
              <a:off x="6471356" y="4853516"/>
              <a:ext cx="2672644" cy="2004483"/>
            </a:xfrm>
            <a:prstGeom prst="rect">
              <a:avLst/>
            </a:prstGeom>
          </p:spPr>
        </p:pic>
        <p:sp>
          <p:nvSpPr>
            <p:cNvPr id="11" name="10 CuadroTexto"/>
            <p:cNvSpPr txBox="1"/>
            <p:nvPr/>
          </p:nvSpPr>
          <p:spPr>
            <a:xfrm>
              <a:off x="8424853" y="6448410"/>
              <a:ext cx="250390" cy="246221"/>
            </a:xfrm>
            <a:prstGeom prst="rect">
              <a:avLst/>
            </a:prstGeom>
            <a:noFill/>
          </p:spPr>
          <p:txBody>
            <a:bodyPr wrap="none" rtlCol="0">
              <a:spAutoFit/>
            </a:bodyPr>
            <a:lstStyle/>
            <a:p>
              <a:r>
                <a:rPr lang="en-US" sz="1000" dirty="0" smtClean="0">
                  <a:solidFill>
                    <a:schemeClr val="bg1"/>
                  </a:solidFill>
                </a:rPr>
                <a:t>2</a:t>
              </a:r>
              <a:endParaRPr lang="en-US" sz="1000" dirty="0">
                <a:solidFill>
                  <a:schemeClr val="bg1"/>
                </a:solidFill>
              </a:endParaRPr>
            </a:p>
          </p:txBody>
        </p:sp>
        <p:sp>
          <p:nvSpPr>
            <p:cNvPr id="12" name="11 CuadroTexto"/>
            <p:cNvSpPr txBox="1"/>
            <p:nvPr/>
          </p:nvSpPr>
          <p:spPr>
            <a:xfrm>
              <a:off x="8148631" y="6448413"/>
              <a:ext cx="250390" cy="246221"/>
            </a:xfrm>
            <a:prstGeom prst="rect">
              <a:avLst/>
            </a:prstGeom>
            <a:noFill/>
          </p:spPr>
          <p:txBody>
            <a:bodyPr wrap="none" rtlCol="0">
              <a:spAutoFit/>
            </a:bodyPr>
            <a:lstStyle/>
            <a:p>
              <a:r>
                <a:rPr lang="en-US" sz="1000" dirty="0" smtClean="0">
                  <a:solidFill>
                    <a:schemeClr val="bg1"/>
                  </a:solidFill>
                </a:rPr>
                <a:t>4</a:t>
              </a:r>
              <a:endParaRPr lang="en-US" sz="1000" dirty="0">
                <a:solidFill>
                  <a:schemeClr val="bg1"/>
                </a:solidFill>
              </a:endParaRPr>
            </a:p>
          </p:txBody>
        </p:sp>
        <p:sp>
          <p:nvSpPr>
            <p:cNvPr id="13" name="12 CuadroTexto"/>
            <p:cNvSpPr txBox="1"/>
            <p:nvPr/>
          </p:nvSpPr>
          <p:spPr>
            <a:xfrm>
              <a:off x="7777155" y="6453176"/>
              <a:ext cx="250390" cy="246221"/>
            </a:xfrm>
            <a:prstGeom prst="rect">
              <a:avLst/>
            </a:prstGeom>
            <a:noFill/>
          </p:spPr>
          <p:txBody>
            <a:bodyPr wrap="none" rtlCol="0">
              <a:spAutoFit/>
            </a:bodyPr>
            <a:lstStyle/>
            <a:p>
              <a:r>
                <a:rPr lang="en-US" sz="1000" dirty="0" smtClean="0">
                  <a:solidFill>
                    <a:schemeClr val="bg1"/>
                  </a:solidFill>
                </a:rPr>
                <a:t>7</a:t>
              </a:r>
              <a:endParaRPr lang="en-US" sz="1000" dirty="0">
                <a:solidFill>
                  <a:schemeClr val="bg1"/>
                </a:solidFill>
              </a:endParaRPr>
            </a:p>
          </p:txBody>
        </p:sp>
        <p:sp>
          <p:nvSpPr>
            <p:cNvPr id="14" name="13 CuadroTexto"/>
            <p:cNvSpPr txBox="1"/>
            <p:nvPr/>
          </p:nvSpPr>
          <p:spPr>
            <a:xfrm>
              <a:off x="7943842" y="6448409"/>
              <a:ext cx="250390" cy="246221"/>
            </a:xfrm>
            <a:prstGeom prst="rect">
              <a:avLst/>
            </a:prstGeom>
            <a:noFill/>
          </p:spPr>
          <p:txBody>
            <a:bodyPr wrap="none" rtlCol="0">
              <a:spAutoFit/>
            </a:bodyPr>
            <a:lstStyle/>
            <a:p>
              <a:r>
                <a:rPr lang="en-US" sz="1000" dirty="0" smtClean="0">
                  <a:solidFill>
                    <a:schemeClr val="bg1"/>
                  </a:solidFill>
                </a:rPr>
                <a:t>8</a:t>
              </a:r>
              <a:endParaRPr lang="en-US" sz="1000" dirty="0">
                <a:solidFill>
                  <a:schemeClr val="bg1"/>
                </a:solidFill>
              </a:endParaRPr>
            </a:p>
          </p:txBody>
        </p:sp>
      </p:grpSp>
      <p:grpSp>
        <p:nvGrpSpPr>
          <p:cNvPr id="23" name="22 Grupo"/>
          <p:cNvGrpSpPr/>
          <p:nvPr/>
        </p:nvGrpSpPr>
        <p:grpSpPr>
          <a:xfrm>
            <a:off x="0" y="2252484"/>
            <a:ext cx="6868808" cy="4583740"/>
            <a:chOff x="0" y="2005746"/>
            <a:chExt cx="6868808" cy="4583740"/>
          </a:xfrm>
        </p:grpSpPr>
        <p:pic>
          <p:nvPicPr>
            <p:cNvPr id="18434" name="Picture 2"/>
            <p:cNvPicPr>
              <a:picLocks noChangeAspect="1" noChangeArrowheads="1"/>
            </p:cNvPicPr>
            <p:nvPr/>
          </p:nvPicPr>
          <p:blipFill>
            <a:blip r:embed="rId5" cstate="print"/>
            <a:srcRect/>
            <a:stretch>
              <a:fillRect/>
            </a:stretch>
          </p:blipFill>
          <p:spPr bwMode="auto">
            <a:xfrm>
              <a:off x="0" y="2005746"/>
              <a:ext cx="6868808" cy="4583740"/>
            </a:xfrm>
            <a:prstGeom prst="rect">
              <a:avLst/>
            </a:prstGeom>
            <a:noFill/>
            <a:ln w="9525">
              <a:noFill/>
              <a:miter lim="800000"/>
              <a:headEnd/>
              <a:tailEnd/>
            </a:ln>
          </p:spPr>
        </p:pic>
        <p:sp>
          <p:nvSpPr>
            <p:cNvPr id="16" name="15 CuadroTexto"/>
            <p:cNvSpPr txBox="1"/>
            <p:nvPr/>
          </p:nvSpPr>
          <p:spPr>
            <a:xfrm>
              <a:off x="314325" y="2493286"/>
              <a:ext cx="188686"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17" name="16 CuadroTexto"/>
            <p:cNvSpPr txBox="1"/>
            <p:nvPr/>
          </p:nvSpPr>
          <p:spPr>
            <a:xfrm>
              <a:off x="323850" y="2807611"/>
              <a:ext cx="188686"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18" name="17 CuadroTexto"/>
            <p:cNvSpPr txBox="1"/>
            <p:nvPr/>
          </p:nvSpPr>
          <p:spPr>
            <a:xfrm>
              <a:off x="342900" y="3760111"/>
              <a:ext cx="188686"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19" name="18 CuadroTexto"/>
            <p:cNvSpPr txBox="1"/>
            <p:nvPr/>
          </p:nvSpPr>
          <p:spPr>
            <a:xfrm>
              <a:off x="371475" y="5474611"/>
              <a:ext cx="188686" cy="369332"/>
            </a:xfrm>
            <a:prstGeom prst="rect">
              <a:avLst/>
            </a:prstGeom>
            <a:noFill/>
          </p:spPr>
          <p:txBody>
            <a:bodyPr wrap="square" rtlCol="0">
              <a:spAutoFit/>
            </a:bodyPr>
            <a:lstStyle/>
            <a:p>
              <a:r>
                <a:rPr lang="en-US" dirty="0" smtClean="0">
                  <a:solidFill>
                    <a:schemeClr val="bg1"/>
                  </a:solidFill>
                </a:rPr>
                <a:t>8</a:t>
              </a:r>
              <a:endParaRPr lang="en-US" dirty="0">
                <a:solidFill>
                  <a:schemeClr val="bg1"/>
                </a:solidFill>
              </a:endParaRPr>
            </a:p>
          </p:txBody>
        </p:sp>
        <p:sp>
          <p:nvSpPr>
            <p:cNvPr id="20" name="19 CuadroTexto"/>
            <p:cNvSpPr txBox="1"/>
            <p:nvPr/>
          </p:nvSpPr>
          <p:spPr>
            <a:xfrm>
              <a:off x="323850" y="4255411"/>
              <a:ext cx="188686"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21" name="20 CuadroTexto"/>
            <p:cNvSpPr txBox="1"/>
            <p:nvPr/>
          </p:nvSpPr>
          <p:spPr>
            <a:xfrm>
              <a:off x="314325" y="4588786"/>
              <a:ext cx="188686" cy="369332"/>
            </a:xfrm>
            <a:prstGeom prst="rect">
              <a:avLst/>
            </a:prstGeom>
            <a:noFill/>
          </p:spPr>
          <p:txBody>
            <a:bodyPr wrap="square" rtlCol="0">
              <a:spAutoFit/>
            </a:bodyPr>
            <a:lstStyle/>
            <a:p>
              <a:r>
                <a:rPr lang="en-US" dirty="0" smtClean="0">
                  <a:solidFill>
                    <a:schemeClr val="bg1"/>
                  </a:solidFill>
                </a:rPr>
                <a:t>7</a:t>
              </a:r>
              <a:endParaRPr lang="en-US" dirty="0">
                <a:solidFill>
                  <a:schemeClr val="bg1"/>
                </a:solidFill>
              </a:endParaRPr>
            </a:p>
          </p:txBody>
        </p:sp>
        <p:sp>
          <p:nvSpPr>
            <p:cNvPr id="22" name="21 Rectángulo"/>
            <p:cNvSpPr/>
            <p:nvPr/>
          </p:nvSpPr>
          <p:spPr>
            <a:xfrm>
              <a:off x="0" y="2619375"/>
              <a:ext cx="266700" cy="3409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P3599.WAV">
            <a:hlinkClick r:id="" action="ppaction://media"/>
          </p:cNvPr>
          <p:cNvPicPr>
            <a:picLocks noRot="1" noChangeAspect="1"/>
          </p:cNvPicPr>
          <p:nvPr>
            <a:wavAudioFile r:embed="rId1" name="~PP3599.WAV"/>
          </p:nvPr>
        </p:nvPicPr>
        <p:blipFill>
          <a:blip r:embed="rId6" cstate="print"/>
          <a:stretch>
            <a:fillRect/>
          </a:stretch>
        </p:blipFill>
        <p:spPr>
          <a:xfrm>
            <a:off x="8632825" y="6346825"/>
            <a:ext cx="304800" cy="304800"/>
          </a:xfrm>
          <a:prstGeom prst="rect">
            <a:avLst/>
          </a:prstGeom>
        </p:spPr>
      </p:pic>
    </p:spTree>
  </p:cSld>
  <p:clrMapOvr>
    <a:masterClrMapping/>
  </p:clrMapOvr>
  <p:transition advTm="613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nvPicPr>
        <p:blipFill>
          <a:blip r:embed="rId4" cstate="print"/>
          <a:srcRect/>
          <a:stretch>
            <a:fillRect/>
          </a:stretch>
        </p:blipFill>
        <p:spPr bwMode="auto">
          <a:xfrm>
            <a:off x="1" y="761999"/>
            <a:ext cx="5559326" cy="4054665"/>
          </a:xfrm>
          <a:prstGeom prst="rect">
            <a:avLst/>
          </a:prstGeom>
          <a:noFill/>
          <a:ln w="9525">
            <a:noFill/>
            <a:miter lim="800000"/>
            <a:headEnd/>
            <a:tailEnd/>
          </a:ln>
          <a:effectLst/>
        </p:spPr>
      </p:pic>
      <p:sp>
        <p:nvSpPr>
          <p:cNvPr id="36870" name="Text Box 6"/>
          <p:cNvSpPr txBox="1">
            <a:spLocks noChangeArrowheads="1"/>
          </p:cNvSpPr>
          <p:nvPr/>
        </p:nvSpPr>
        <p:spPr bwMode="auto">
          <a:xfrm>
            <a:off x="914400" y="4953000"/>
            <a:ext cx="3419475" cy="274637"/>
          </a:xfrm>
          <a:prstGeom prst="rect">
            <a:avLst/>
          </a:prstGeom>
          <a:noFill/>
          <a:ln w="9525">
            <a:noFill/>
            <a:miter lim="800000"/>
            <a:headEnd/>
            <a:tailEnd/>
          </a:ln>
          <a:effectLst/>
        </p:spPr>
        <p:txBody>
          <a:bodyPr>
            <a:spAutoFit/>
          </a:bodyPr>
          <a:lstStyle/>
          <a:p>
            <a:r>
              <a:rPr lang="en-US" sz="1200" dirty="0"/>
              <a:t>Kang et al., </a:t>
            </a:r>
            <a:r>
              <a:rPr lang="en-US" sz="1200" i="1" dirty="0" smtClean="0"/>
              <a:t>JACS</a:t>
            </a:r>
            <a:r>
              <a:rPr lang="en-US" sz="1200" dirty="0" smtClean="0"/>
              <a:t> </a:t>
            </a:r>
            <a:r>
              <a:rPr lang="en-US" sz="1200" b="1" dirty="0" smtClean="0"/>
              <a:t>124</a:t>
            </a:r>
            <a:r>
              <a:rPr lang="en-US" sz="1200" dirty="0"/>
              <a:t>, 12958-12959 </a:t>
            </a:r>
            <a:r>
              <a:rPr lang="en-US" sz="1200" dirty="0" smtClean="0"/>
              <a:t>(2002)</a:t>
            </a:r>
            <a:endParaRPr lang="en-US" sz="1200" dirty="0"/>
          </a:p>
        </p:txBody>
      </p:sp>
      <p:sp>
        <p:nvSpPr>
          <p:cNvPr id="36871" name="Text Box 7"/>
          <p:cNvSpPr txBox="1">
            <a:spLocks noChangeArrowheads="1"/>
          </p:cNvSpPr>
          <p:nvPr/>
        </p:nvSpPr>
        <p:spPr bwMode="auto">
          <a:xfrm>
            <a:off x="5742800" y="3276600"/>
            <a:ext cx="3172600" cy="276999"/>
          </a:xfrm>
          <a:prstGeom prst="rect">
            <a:avLst/>
          </a:prstGeom>
          <a:noFill/>
          <a:ln w="9525">
            <a:noFill/>
            <a:miter lim="800000"/>
            <a:headEnd/>
            <a:tailEnd/>
          </a:ln>
          <a:effectLst/>
        </p:spPr>
        <p:txBody>
          <a:bodyPr wrap="none">
            <a:spAutoFit/>
          </a:bodyPr>
          <a:lstStyle/>
          <a:p>
            <a:r>
              <a:rPr lang="en-US" sz="1200" dirty="0" err="1"/>
              <a:t>Canuel</a:t>
            </a:r>
            <a:r>
              <a:rPr lang="en-US" sz="1200" dirty="0"/>
              <a:t> et al., </a:t>
            </a:r>
            <a:r>
              <a:rPr lang="en-US" sz="1200" i="1" dirty="0"/>
              <a:t>J. Chem. Phys</a:t>
            </a:r>
            <a:r>
              <a:rPr lang="en-US" sz="1200" dirty="0"/>
              <a:t>. </a:t>
            </a:r>
            <a:r>
              <a:rPr lang="en-US" sz="1200" b="1" dirty="0" smtClean="0"/>
              <a:t>122</a:t>
            </a:r>
            <a:r>
              <a:rPr lang="en-US" sz="1200" dirty="0" smtClean="0"/>
              <a:t>, </a:t>
            </a:r>
            <a:r>
              <a:rPr lang="en-US" sz="1200" dirty="0"/>
              <a:t>074316 (2005)</a:t>
            </a:r>
          </a:p>
        </p:txBody>
      </p:sp>
      <p:sp>
        <p:nvSpPr>
          <p:cNvPr id="36873" name="Text Box 9"/>
          <p:cNvSpPr txBox="1">
            <a:spLocks noChangeArrowheads="1"/>
          </p:cNvSpPr>
          <p:nvPr/>
        </p:nvSpPr>
        <p:spPr bwMode="auto">
          <a:xfrm>
            <a:off x="231775" y="5753100"/>
            <a:ext cx="184150" cy="366713"/>
          </a:xfrm>
          <a:prstGeom prst="rect">
            <a:avLst/>
          </a:prstGeom>
          <a:noFill/>
          <a:ln w="9525">
            <a:noFill/>
            <a:miter lim="800000"/>
            <a:headEnd/>
            <a:tailEnd/>
          </a:ln>
          <a:effectLst/>
        </p:spPr>
        <p:txBody>
          <a:bodyPr wrap="none">
            <a:spAutoFit/>
          </a:bodyPr>
          <a:lstStyle/>
          <a:p>
            <a:endParaRPr lang="en-US"/>
          </a:p>
        </p:txBody>
      </p:sp>
      <p:pic>
        <p:nvPicPr>
          <p:cNvPr id="36875" name="Picture 11" descr="ConicalIntersection"/>
          <p:cNvPicPr>
            <a:picLocks noChangeAspect="1" noChangeArrowheads="1"/>
          </p:cNvPicPr>
          <p:nvPr/>
        </p:nvPicPr>
        <p:blipFill>
          <a:blip r:embed="rId5" cstate="print"/>
          <a:srcRect/>
          <a:stretch>
            <a:fillRect/>
          </a:stretch>
        </p:blipFill>
        <p:spPr bwMode="auto">
          <a:xfrm>
            <a:off x="5791200" y="228600"/>
            <a:ext cx="3162300" cy="2524125"/>
          </a:xfrm>
          <a:prstGeom prst="rect">
            <a:avLst/>
          </a:prstGeom>
          <a:noFill/>
        </p:spPr>
      </p:pic>
      <p:sp>
        <p:nvSpPr>
          <p:cNvPr id="36876" name="Text Box 12"/>
          <p:cNvSpPr txBox="1">
            <a:spLocks noChangeArrowheads="1"/>
          </p:cNvSpPr>
          <p:nvPr/>
        </p:nvSpPr>
        <p:spPr bwMode="auto">
          <a:xfrm>
            <a:off x="5855203" y="2819400"/>
            <a:ext cx="3060197" cy="523220"/>
          </a:xfrm>
          <a:prstGeom prst="rect">
            <a:avLst/>
          </a:prstGeom>
          <a:noFill/>
          <a:ln w="9525">
            <a:noFill/>
            <a:miter lim="800000"/>
            <a:headEnd/>
            <a:tailEnd/>
          </a:ln>
          <a:effectLst/>
        </p:spPr>
        <p:txBody>
          <a:bodyPr wrap="none">
            <a:spAutoFit/>
          </a:bodyPr>
          <a:lstStyle/>
          <a:p>
            <a:r>
              <a:rPr lang="en-US" sz="2800" dirty="0"/>
              <a:t>Conical Intersection</a:t>
            </a:r>
          </a:p>
        </p:txBody>
      </p:sp>
      <p:sp>
        <p:nvSpPr>
          <p:cNvPr id="36877" name="Text Box 13"/>
          <p:cNvSpPr txBox="1">
            <a:spLocks noChangeArrowheads="1"/>
          </p:cNvSpPr>
          <p:nvPr/>
        </p:nvSpPr>
        <p:spPr bwMode="auto">
          <a:xfrm>
            <a:off x="228600" y="5449669"/>
            <a:ext cx="4414029" cy="646331"/>
          </a:xfrm>
          <a:prstGeom prst="rect">
            <a:avLst/>
          </a:prstGeom>
          <a:noFill/>
          <a:ln w="9525">
            <a:noFill/>
            <a:miter lim="800000"/>
            <a:headEnd/>
            <a:tailEnd/>
          </a:ln>
          <a:effectLst/>
        </p:spPr>
        <p:txBody>
          <a:bodyPr wrap="none">
            <a:spAutoFit/>
          </a:bodyPr>
          <a:lstStyle/>
          <a:p>
            <a:r>
              <a:rPr lang="en-US" dirty="0" smtClean="0"/>
              <a:t>RNA/DNA bases extremely rapid </a:t>
            </a:r>
            <a:r>
              <a:rPr lang="en-US" dirty="0" err="1" smtClean="0"/>
              <a:t>dissipators</a:t>
            </a:r>
            <a:endParaRPr lang="en-US" dirty="0" smtClean="0"/>
          </a:p>
          <a:p>
            <a:r>
              <a:rPr lang="en-US" dirty="0" smtClean="0"/>
              <a:t>RNA/DNA </a:t>
            </a:r>
            <a:r>
              <a:rPr lang="en-US" dirty="0"/>
              <a:t>resistant to destruction by UV light</a:t>
            </a:r>
          </a:p>
        </p:txBody>
      </p:sp>
      <p:sp>
        <p:nvSpPr>
          <p:cNvPr id="11" name="10 CuadroTexto"/>
          <p:cNvSpPr txBox="1"/>
          <p:nvPr/>
        </p:nvSpPr>
        <p:spPr>
          <a:xfrm>
            <a:off x="150131" y="162580"/>
            <a:ext cx="5256439" cy="523220"/>
          </a:xfrm>
          <a:prstGeom prst="rect">
            <a:avLst/>
          </a:prstGeom>
          <a:noFill/>
        </p:spPr>
        <p:txBody>
          <a:bodyPr wrap="none" rtlCol="0">
            <a:spAutoFit/>
          </a:bodyPr>
          <a:lstStyle/>
          <a:p>
            <a:r>
              <a:rPr lang="es-ES" sz="2800" b="1" dirty="0" smtClean="0"/>
              <a:t>Rapid UV-C </a:t>
            </a:r>
            <a:r>
              <a:rPr lang="es-ES" sz="2800" b="1" dirty="0" err="1" smtClean="0"/>
              <a:t>Dissipation</a:t>
            </a:r>
            <a:r>
              <a:rPr lang="es-ES" sz="2800" b="1" dirty="0" smtClean="0"/>
              <a:t> RNA/DNA </a:t>
            </a:r>
            <a:endParaRPr lang="en-US" sz="2800" b="1" dirty="0"/>
          </a:p>
        </p:txBody>
      </p:sp>
      <p:pic>
        <p:nvPicPr>
          <p:cNvPr id="13" name="12 Imagen" descr="guanine.png"/>
          <p:cNvPicPr>
            <a:picLocks noChangeAspect="1"/>
          </p:cNvPicPr>
          <p:nvPr/>
        </p:nvPicPr>
        <p:blipFill>
          <a:blip r:embed="rId6" cstate="print"/>
          <a:stretch>
            <a:fillRect/>
          </a:stretch>
        </p:blipFill>
        <p:spPr>
          <a:xfrm>
            <a:off x="1828800" y="1473454"/>
            <a:ext cx="990600" cy="736346"/>
          </a:xfrm>
          <a:prstGeom prst="rect">
            <a:avLst/>
          </a:prstGeom>
        </p:spPr>
      </p:pic>
      <p:pic>
        <p:nvPicPr>
          <p:cNvPr id="14" name="13 Imagen" descr="Uracil.png"/>
          <p:cNvPicPr>
            <a:picLocks noChangeAspect="1"/>
          </p:cNvPicPr>
          <p:nvPr/>
        </p:nvPicPr>
        <p:blipFill>
          <a:blip r:embed="rId7" cstate="print"/>
          <a:stretch>
            <a:fillRect/>
          </a:stretch>
        </p:blipFill>
        <p:spPr>
          <a:xfrm>
            <a:off x="1733256" y="2890886"/>
            <a:ext cx="628944" cy="842914"/>
          </a:xfrm>
          <a:prstGeom prst="rect">
            <a:avLst/>
          </a:prstGeom>
        </p:spPr>
      </p:pic>
      <p:pic>
        <p:nvPicPr>
          <p:cNvPr id="15" name="14 Imagen" descr="Cytosine.png"/>
          <p:cNvPicPr>
            <a:picLocks noChangeAspect="1"/>
          </p:cNvPicPr>
          <p:nvPr/>
        </p:nvPicPr>
        <p:blipFill>
          <a:blip r:embed="rId8" cstate="print"/>
          <a:stretch>
            <a:fillRect/>
          </a:stretch>
        </p:blipFill>
        <p:spPr>
          <a:xfrm>
            <a:off x="3886200" y="990600"/>
            <a:ext cx="559266" cy="762000"/>
          </a:xfrm>
          <a:prstGeom prst="rect">
            <a:avLst/>
          </a:prstGeom>
        </p:spPr>
      </p:pic>
      <p:pic>
        <p:nvPicPr>
          <p:cNvPr id="17" name="16 Imagen" descr="Thymine.png"/>
          <p:cNvPicPr>
            <a:picLocks noChangeAspect="1"/>
          </p:cNvPicPr>
          <p:nvPr/>
        </p:nvPicPr>
        <p:blipFill>
          <a:blip r:embed="rId9" cstate="print"/>
          <a:stretch>
            <a:fillRect/>
          </a:stretch>
        </p:blipFill>
        <p:spPr>
          <a:xfrm>
            <a:off x="3886200" y="2971800"/>
            <a:ext cx="802532" cy="685800"/>
          </a:xfrm>
          <a:prstGeom prst="rect">
            <a:avLst/>
          </a:prstGeom>
        </p:spPr>
      </p:pic>
      <p:pic>
        <p:nvPicPr>
          <p:cNvPr id="3074" name="Picture 2"/>
          <p:cNvPicPr>
            <a:picLocks noChangeAspect="1" noChangeArrowheads="1"/>
          </p:cNvPicPr>
          <p:nvPr/>
        </p:nvPicPr>
        <p:blipFill>
          <a:blip r:embed="rId10" cstate="print"/>
          <a:srcRect/>
          <a:stretch>
            <a:fillRect/>
          </a:stretch>
        </p:blipFill>
        <p:spPr bwMode="auto">
          <a:xfrm>
            <a:off x="5562600" y="3814061"/>
            <a:ext cx="3593159" cy="1824739"/>
          </a:xfrm>
          <a:prstGeom prst="rect">
            <a:avLst/>
          </a:prstGeom>
          <a:noFill/>
          <a:ln w="9525">
            <a:noFill/>
            <a:miter lim="800000"/>
            <a:headEnd/>
            <a:tailEnd/>
          </a:ln>
        </p:spPr>
      </p:pic>
      <p:sp>
        <p:nvSpPr>
          <p:cNvPr id="16" name="15 CuadroTexto"/>
          <p:cNvSpPr txBox="1"/>
          <p:nvPr/>
        </p:nvSpPr>
        <p:spPr>
          <a:xfrm>
            <a:off x="5486400" y="5634335"/>
            <a:ext cx="3723135" cy="461665"/>
          </a:xfrm>
          <a:prstGeom prst="rect">
            <a:avLst/>
          </a:prstGeom>
          <a:noFill/>
        </p:spPr>
        <p:txBody>
          <a:bodyPr wrap="none" rtlCol="0">
            <a:spAutoFit/>
          </a:bodyPr>
          <a:lstStyle/>
          <a:p>
            <a:r>
              <a:rPr lang="en-US" sz="1200" dirty="0" err="1" smtClean="0"/>
              <a:t>Kleinermanns</a:t>
            </a:r>
            <a:r>
              <a:rPr lang="en-US" sz="1200" dirty="0" smtClean="0"/>
              <a:t> </a:t>
            </a:r>
            <a:r>
              <a:rPr lang="en-US" sz="1200" i="1" dirty="0" smtClean="0"/>
              <a:t>et al., Int. Rev. Phys. Chem. </a:t>
            </a:r>
            <a:r>
              <a:rPr lang="en-US" sz="1200" b="1" dirty="0" smtClean="0"/>
              <a:t>32, </a:t>
            </a:r>
            <a:r>
              <a:rPr lang="en-US" sz="1200" dirty="0" smtClean="0"/>
              <a:t>308 (2013) </a:t>
            </a:r>
          </a:p>
          <a:p>
            <a:r>
              <a:rPr lang="en-US" sz="1200" dirty="0" err="1" smtClean="0"/>
              <a:t>Barbatti</a:t>
            </a:r>
            <a:r>
              <a:rPr lang="en-US" sz="1200" dirty="0" smtClean="0"/>
              <a:t> et al., </a:t>
            </a:r>
            <a:r>
              <a:rPr lang="en-US" sz="1200" i="1" dirty="0" smtClean="0"/>
              <a:t>PNAS </a:t>
            </a:r>
            <a:r>
              <a:rPr lang="en-US" sz="1200" b="1" dirty="0" smtClean="0"/>
              <a:t>107</a:t>
            </a:r>
            <a:r>
              <a:rPr lang="en-US" sz="1200" b="1" i="1" dirty="0" smtClean="0"/>
              <a:t>, </a:t>
            </a:r>
            <a:r>
              <a:rPr lang="en-US" sz="1200" dirty="0" smtClean="0"/>
              <a:t>21453 (2010)</a:t>
            </a:r>
            <a:endParaRPr lang="en-US" sz="1200" dirty="0"/>
          </a:p>
        </p:txBody>
      </p:sp>
      <p:pic>
        <p:nvPicPr>
          <p:cNvPr id="23" name="~PP3076.WAV">
            <a:hlinkClick r:id="" action="ppaction://media"/>
          </p:cNvPr>
          <p:cNvPicPr>
            <a:picLocks noRot="1" noChangeAspect="1"/>
          </p:cNvPicPr>
          <p:nvPr>
            <a:wavAudioFile r:embed="rId1" name="~PP3076.WAV"/>
          </p:nvPr>
        </p:nvPicPr>
        <p:blipFill>
          <a:blip r:embed="rId11" cstate="print"/>
          <a:stretch>
            <a:fillRect/>
          </a:stretch>
        </p:blipFill>
        <p:spPr>
          <a:xfrm>
            <a:off x="8632825" y="6346825"/>
            <a:ext cx="304800" cy="304800"/>
          </a:xfrm>
          <a:prstGeom prst="rect">
            <a:avLst/>
          </a:prstGeom>
        </p:spPr>
      </p:pic>
    </p:spTree>
  </p:cSld>
  <p:clrMapOvr>
    <a:masterClrMapping/>
  </p:clrMapOvr>
  <p:transition advTm="161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57200"/>
            <a:ext cx="9144000" cy="1143000"/>
          </a:xfrm>
        </p:spPr>
        <p:txBody>
          <a:bodyPr>
            <a:normAutofit fontScale="90000"/>
          </a:bodyPr>
          <a:lstStyle/>
          <a:p>
            <a:r>
              <a:rPr lang="es-ES" sz="5300" dirty="0" err="1" smtClean="0"/>
              <a:t>Dissipation</a:t>
            </a:r>
            <a:r>
              <a:rPr lang="es-ES" dirty="0" smtClean="0"/>
              <a:t/>
            </a:r>
            <a:br>
              <a:rPr lang="es-ES" dirty="0" smtClean="0"/>
            </a:br>
            <a:r>
              <a:rPr lang="es-ES" sz="3600" dirty="0" smtClean="0"/>
              <a:t>RNA and DNA are </a:t>
            </a:r>
            <a:r>
              <a:rPr lang="es-ES" sz="3600" dirty="0" err="1" smtClean="0"/>
              <a:t>Excellent</a:t>
            </a:r>
            <a:r>
              <a:rPr lang="es-ES" sz="3600" dirty="0" smtClean="0">
                <a:solidFill>
                  <a:srgbClr val="FF0000"/>
                </a:solidFill>
              </a:rPr>
              <a:t> </a:t>
            </a:r>
            <a:r>
              <a:rPr lang="es-ES" sz="3600" dirty="0" err="1" smtClean="0"/>
              <a:t>Dissipative</a:t>
            </a:r>
            <a:r>
              <a:rPr lang="es-ES" sz="3600" dirty="0" smtClean="0"/>
              <a:t> </a:t>
            </a:r>
            <a:r>
              <a:rPr lang="es-ES" sz="3600" dirty="0" err="1" smtClean="0"/>
              <a:t>Structures</a:t>
            </a:r>
            <a:r>
              <a:rPr lang="es-ES" sz="3600" dirty="0" smtClean="0"/>
              <a:t> </a:t>
            </a:r>
            <a:r>
              <a:rPr lang="es-ES" sz="3600" dirty="0"/>
              <a:t> </a:t>
            </a:r>
            <a:r>
              <a:rPr lang="es-ES" sz="3600" dirty="0" smtClean="0"/>
              <a:t/>
            </a:r>
            <a:br>
              <a:rPr lang="es-ES" sz="3600" dirty="0" smtClean="0"/>
            </a:br>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304800" y="1981200"/>
            <a:ext cx="3557871" cy="3644438"/>
          </a:xfrm>
          <a:prstGeom prst="rect">
            <a:avLst/>
          </a:prstGeom>
          <a:noFill/>
          <a:ln w="9525">
            <a:noFill/>
            <a:miter lim="800000"/>
            <a:headEnd/>
            <a:tailEnd/>
          </a:ln>
        </p:spPr>
      </p:pic>
      <p:cxnSp>
        <p:nvCxnSpPr>
          <p:cNvPr id="5" name="4 Conector angular"/>
          <p:cNvCxnSpPr/>
          <p:nvPr/>
        </p:nvCxnSpPr>
        <p:spPr>
          <a:xfrm rot="16200000" flipH="1">
            <a:off x="2324100" y="3771900"/>
            <a:ext cx="3581400" cy="1524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4191000" y="3505200"/>
            <a:ext cx="933269" cy="461665"/>
          </a:xfrm>
          <a:prstGeom prst="rect">
            <a:avLst/>
          </a:prstGeom>
          <a:noFill/>
        </p:spPr>
        <p:txBody>
          <a:bodyPr wrap="none" rtlCol="0">
            <a:spAutoFit/>
          </a:bodyPr>
          <a:lstStyle/>
          <a:p>
            <a:r>
              <a:rPr lang="es-ES" sz="2400" dirty="0" smtClean="0"/>
              <a:t>10</a:t>
            </a:r>
            <a:r>
              <a:rPr lang="es-ES" sz="2400" baseline="30000" dirty="0" smtClean="0"/>
              <a:t>-12 </a:t>
            </a:r>
            <a:r>
              <a:rPr lang="es-ES" sz="2400" dirty="0" smtClean="0"/>
              <a:t>s</a:t>
            </a:r>
            <a:endParaRPr lang="en-US" sz="2400" dirty="0"/>
          </a:p>
        </p:txBody>
      </p:sp>
      <p:pic>
        <p:nvPicPr>
          <p:cNvPr id="7" name="Picture 2"/>
          <p:cNvPicPr>
            <a:picLocks noChangeAspect="1" noChangeArrowheads="1"/>
          </p:cNvPicPr>
          <p:nvPr/>
        </p:nvPicPr>
        <p:blipFill>
          <a:blip r:embed="rId4" cstate="print"/>
          <a:srcRect/>
          <a:stretch>
            <a:fillRect/>
          </a:stretch>
        </p:blipFill>
        <p:spPr bwMode="auto">
          <a:xfrm>
            <a:off x="5334000" y="2700132"/>
            <a:ext cx="3657600" cy="2862468"/>
          </a:xfrm>
          <a:prstGeom prst="rect">
            <a:avLst/>
          </a:prstGeom>
          <a:noFill/>
          <a:ln w="9525">
            <a:noFill/>
            <a:miter lim="800000"/>
            <a:headEnd/>
            <a:tailEnd/>
          </a:ln>
        </p:spPr>
      </p:pic>
      <p:grpSp>
        <p:nvGrpSpPr>
          <p:cNvPr id="3" name="29 Grupo"/>
          <p:cNvGrpSpPr/>
          <p:nvPr/>
        </p:nvGrpSpPr>
        <p:grpSpPr>
          <a:xfrm rot="6960000">
            <a:off x="6418946" y="4720733"/>
            <a:ext cx="1801825" cy="1543490"/>
            <a:chOff x="4276627" y="2549535"/>
            <a:chExt cx="1801825" cy="1543490"/>
          </a:xfrm>
        </p:grpSpPr>
        <p:sp>
          <p:nvSpPr>
            <p:cNvPr id="20" name="19 Forma libre"/>
            <p:cNvSpPr/>
            <p:nvPr/>
          </p:nvSpPr>
          <p:spPr>
            <a:xfrm rot="14640000">
              <a:off x="5355046" y="3369620"/>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20 Forma libre"/>
            <p:cNvSpPr/>
            <p:nvPr/>
          </p:nvSpPr>
          <p:spPr>
            <a:xfrm rot="14640000">
              <a:off x="5302706" y="3246507"/>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21 Forma libre"/>
            <p:cNvSpPr/>
            <p:nvPr/>
          </p:nvSpPr>
          <p:spPr>
            <a:xfrm rot="14640000">
              <a:off x="5235899" y="3109531"/>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22 Forma libre"/>
            <p:cNvSpPr/>
            <p:nvPr/>
          </p:nvSpPr>
          <p:spPr>
            <a:xfrm rot="14640000">
              <a:off x="5160848" y="2955655"/>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23 Forma libre"/>
            <p:cNvSpPr/>
            <p:nvPr/>
          </p:nvSpPr>
          <p:spPr>
            <a:xfrm rot="14640000">
              <a:off x="5094040" y="2818678"/>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24 Forma libre"/>
            <p:cNvSpPr/>
            <p:nvPr/>
          </p:nvSpPr>
          <p:spPr>
            <a:xfrm rot="14640000">
              <a:off x="5027233" y="2681702"/>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25 Forma libre"/>
            <p:cNvSpPr/>
            <p:nvPr/>
          </p:nvSpPr>
          <p:spPr>
            <a:xfrm rot="14640000">
              <a:off x="4752629" y="2073533"/>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26 Forma libre"/>
            <p:cNvSpPr/>
            <p:nvPr/>
          </p:nvSpPr>
          <p:spPr>
            <a:xfrm rot="14640000">
              <a:off x="4940469" y="2503811"/>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27 Forma libre"/>
            <p:cNvSpPr/>
            <p:nvPr/>
          </p:nvSpPr>
          <p:spPr>
            <a:xfrm rot="14640000">
              <a:off x="4891451" y="2358159"/>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28 Forma libre"/>
            <p:cNvSpPr/>
            <p:nvPr/>
          </p:nvSpPr>
          <p:spPr>
            <a:xfrm rot="14640000">
              <a:off x="4806854" y="2229859"/>
              <a:ext cx="247403"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30 Grupo"/>
          <p:cNvGrpSpPr/>
          <p:nvPr/>
        </p:nvGrpSpPr>
        <p:grpSpPr>
          <a:xfrm>
            <a:off x="6248400" y="1752600"/>
            <a:ext cx="2133600" cy="1219200"/>
            <a:chOff x="6400800" y="1981200"/>
            <a:chExt cx="2133600" cy="1219200"/>
          </a:xfrm>
        </p:grpSpPr>
        <p:grpSp>
          <p:nvGrpSpPr>
            <p:cNvPr id="8" name="85 Grupo"/>
            <p:cNvGrpSpPr/>
            <p:nvPr/>
          </p:nvGrpSpPr>
          <p:grpSpPr>
            <a:xfrm>
              <a:off x="6400800" y="1981200"/>
              <a:ext cx="762000" cy="1219200"/>
              <a:chOff x="6553200" y="2057400"/>
              <a:chExt cx="762000" cy="1219200"/>
            </a:xfrm>
          </p:grpSpPr>
          <p:sp>
            <p:nvSpPr>
              <p:cNvPr id="53" name="52 Forma libre"/>
              <p:cNvSpPr/>
              <p:nvPr/>
            </p:nvSpPr>
            <p:spPr>
              <a:xfrm>
                <a:off x="6553200" y="2077192"/>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53 Forma libre"/>
              <p:cNvSpPr/>
              <p:nvPr/>
            </p:nvSpPr>
            <p:spPr>
              <a:xfrm>
                <a:off x="66294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54 Forma libre"/>
              <p:cNvSpPr/>
              <p:nvPr/>
            </p:nvSpPr>
            <p:spPr>
              <a:xfrm>
                <a:off x="67056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55 Forma libre"/>
              <p:cNvSpPr/>
              <p:nvPr/>
            </p:nvSpPr>
            <p:spPr>
              <a:xfrm>
                <a:off x="6781800" y="2077192"/>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56 Forma libre"/>
              <p:cNvSpPr/>
              <p:nvPr/>
            </p:nvSpPr>
            <p:spPr>
              <a:xfrm>
                <a:off x="68580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57 Forma libre"/>
              <p:cNvSpPr/>
              <p:nvPr/>
            </p:nvSpPr>
            <p:spPr>
              <a:xfrm>
                <a:off x="69342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58 Forma libre"/>
              <p:cNvSpPr/>
              <p:nvPr/>
            </p:nvSpPr>
            <p:spPr>
              <a:xfrm>
                <a:off x="70104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59 Forma libre"/>
              <p:cNvSpPr/>
              <p:nvPr/>
            </p:nvSpPr>
            <p:spPr>
              <a:xfrm>
                <a:off x="70866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60 Forma libre"/>
              <p:cNvSpPr/>
              <p:nvPr/>
            </p:nvSpPr>
            <p:spPr>
              <a:xfrm>
                <a:off x="71628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86 Grupo"/>
            <p:cNvGrpSpPr/>
            <p:nvPr/>
          </p:nvGrpSpPr>
          <p:grpSpPr>
            <a:xfrm>
              <a:off x="7086600" y="1981200"/>
              <a:ext cx="762000" cy="1219200"/>
              <a:chOff x="6553200" y="2057400"/>
              <a:chExt cx="762000" cy="1219200"/>
            </a:xfrm>
          </p:grpSpPr>
          <p:sp>
            <p:nvSpPr>
              <p:cNvPr id="44" name="43 Forma libre"/>
              <p:cNvSpPr/>
              <p:nvPr/>
            </p:nvSpPr>
            <p:spPr>
              <a:xfrm>
                <a:off x="6553200" y="2077192"/>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44 Forma libre"/>
              <p:cNvSpPr/>
              <p:nvPr/>
            </p:nvSpPr>
            <p:spPr>
              <a:xfrm>
                <a:off x="66294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45 Forma libre"/>
              <p:cNvSpPr/>
              <p:nvPr/>
            </p:nvSpPr>
            <p:spPr>
              <a:xfrm>
                <a:off x="67056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46 Forma libre"/>
              <p:cNvSpPr/>
              <p:nvPr/>
            </p:nvSpPr>
            <p:spPr>
              <a:xfrm>
                <a:off x="6781800" y="2077192"/>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47 Forma libre"/>
              <p:cNvSpPr/>
              <p:nvPr/>
            </p:nvSpPr>
            <p:spPr>
              <a:xfrm>
                <a:off x="68580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48 Forma libre"/>
              <p:cNvSpPr/>
              <p:nvPr/>
            </p:nvSpPr>
            <p:spPr>
              <a:xfrm>
                <a:off x="69342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49 Forma libre"/>
              <p:cNvSpPr/>
              <p:nvPr/>
            </p:nvSpPr>
            <p:spPr>
              <a:xfrm>
                <a:off x="70104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0 Forma libre"/>
              <p:cNvSpPr/>
              <p:nvPr/>
            </p:nvSpPr>
            <p:spPr>
              <a:xfrm>
                <a:off x="70866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51 Forma libre"/>
              <p:cNvSpPr/>
              <p:nvPr/>
            </p:nvSpPr>
            <p:spPr>
              <a:xfrm>
                <a:off x="71628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96 Grupo"/>
            <p:cNvGrpSpPr/>
            <p:nvPr/>
          </p:nvGrpSpPr>
          <p:grpSpPr>
            <a:xfrm>
              <a:off x="7772400" y="1981200"/>
              <a:ext cx="762000" cy="1219200"/>
              <a:chOff x="6553200" y="2057400"/>
              <a:chExt cx="762000" cy="1219200"/>
            </a:xfrm>
          </p:grpSpPr>
          <p:sp>
            <p:nvSpPr>
              <p:cNvPr id="35" name="34 Forma libre"/>
              <p:cNvSpPr/>
              <p:nvPr/>
            </p:nvSpPr>
            <p:spPr>
              <a:xfrm>
                <a:off x="6553200" y="2077192"/>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35 Forma libre"/>
              <p:cNvSpPr/>
              <p:nvPr/>
            </p:nvSpPr>
            <p:spPr>
              <a:xfrm>
                <a:off x="66294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36 Forma libre"/>
              <p:cNvSpPr/>
              <p:nvPr/>
            </p:nvSpPr>
            <p:spPr>
              <a:xfrm>
                <a:off x="67056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37 Forma libre"/>
              <p:cNvSpPr/>
              <p:nvPr/>
            </p:nvSpPr>
            <p:spPr>
              <a:xfrm>
                <a:off x="6781800" y="2077192"/>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38 Forma libre"/>
              <p:cNvSpPr/>
              <p:nvPr/>
            </p:nvSpPr>
            <p:spPr>
              <a:xfrm>
                <a:off x="68580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39 Forma libre"/>
              <p:cNvSpPr/>
              <p:nvPr/>
            </p:nvSpPr>
            <p:spPr>
              <a:xfrm>
                <a:off x="69342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0 Forma libre"/>
              <p:cNvSpPr/>
              <p:nvPr/>
            </p:nvSpPr>
            <p:spPr>
              <a:xfrm>
                <a:off x="70104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1 Forma libre"/>
              <p:cNvSpPr/>
              <p:nvPr/>
            </p:nvSpPr>
            <p:spPr>
              <a:xfrm>
                <a:off x="70866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2 Forma libre"/>
              <p:cNvSpPr/>
              <p:nvPr/>
            </p:nvSpPr>
            <p:spPr>
              <a:xfrm>
                <a:off x="7162800" y="2057400"/>
                <a:ext cx="152400" cy="1199408"/>
              </a:xfrm>
              <a:custGeom>
                <a:avLst/>
                <a:gdLst>
                  <a:gd name="connsiteX0" fmla="*/ 71252 w 247403"/>
                  <a:gd name="connsiteY0" fmla="*/ 1199408 h 1199408"/>
                  <a:gd name="connsiteX1" fmla="*/ 213756 w 247403"/>
                  <a:gd name="connsiteY1" fmla="*/ 938150 h 1199408"/>
                  <a:gd name="connsiteX2" fmla="*/ 0 w 247403"/>
                  <a:gd name="connsiteY2" fmla="*/ 570015 h 1199408"/>
                  <a:gd name="connsiteX3" fmla="*/ 213756 w 247403"/>
                  <a:gd name="connsiteY3" fmla="*/ 237506 h 1199408"/>
                  <a:gd name="connsiteX4" fmla="*/ 201881 w 247403"/>
                  <a:gd name="connsiteY4" fmla="*/ 0 h 1199408"/>
                  <a:gd name="connsiteX5" fmla="*/ 201881 w 247403"/>
                  <a:gd name="connsiteY5" fmla="*/ 0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03" h="1199408">
                    <a:moveTo>
                      <a:pt x="71252" y="1199408"/>
                    </a:moveTo>
                    <a:cubicBezTo>
                      <a:pt x="148441" y="1121228"/>
                      <a:pt x="225631" y="1043049"/>
                      <a:pt x="213756" y="938150"/>
                    </a:cubicBezTo>
                    <a:cubicBezTo>
                      <a:pt x="201881" y="833251"/>
                      <a:pt x="0" y="686789"/>
                      <a:pt x="0" y="570015"/>
                    </a:cubicBezTo>
                    <a:cubicBezTo>
                      <a:pt x="0" y="453241"/>
                      <a:pt x="180109" y="332509"/>
                      <a:pt x="213756" y="237506"/>
                    </a:cubicBezTo>
                    <a:cubicBezTo>
                      <a:pt x="247403" y="142504"/>
                      <a:pt x="201881" y="0"/>
                      <a:pt x="201881" y="0"/>
                    </a:cubicBezTo>
                    <a:lnTo>
                      <a:pt x="201881" y="0"/>
                    </a:lnTo>
                  </a:path>
                </a:pathLst>
              </a:cu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2" name="61 CuadroTexto"/>
          <p:cNvSpPr txBox="1"/>
          <p:nvPr/>
        </p:nvSpPr>
        <p:spPr>
          <a:xfrm>
            <a:off x="914400" y="6096000"/>
            <a:ext cx="2812950" cy="523220"/>
          </a:xfrm>
          <a:prstGeom prst="rect">
            <a:avLst/>
          </a:prstGeom>
          <a:noFill/>
        </p:spPr>
        <p:txBody>
          <a:bodyPr wrap="none" rtlCol="0">
            <a:spAutoFit/>
          </a:bodyPr>
          <a:lstStyle/>
          <a:p>
            <a:r>
              <a:rPr lang="en-US" sz="2800" dirty="0" smtClean="0"/>
              <a:t>Microscopic,  UVC</a:t>
            </a:r>
            <a:endParaRPr lang="en-US" sz="2800" dirty="0"/>
          </a:p>
        </p:txBody>
      </p:sp>
      <p:sp>
        <p:nvSpPr>
          <p:cNvPr id="63" name="62 CuadroTexto"/>
          <p:cNvSpPr txBox="1"/>
          <p:nvPr/>
        </p:nvSpPr>
        <p:spPr>
          <a:xfrm>
            <a:off x="5715000" y="6172200"/>
            <a:ext cx="3361305" cy="523220"/>
          </a:xfrm>
          <a:prstGeom prst="rect">
            <a:avLst/>
          </a:prstGeom>
          <a:noFill/>
        </p:spPr>
        <p:txBody>
          <a:bodyPr wrap="none" rtlCol="0">
            <a:spAutoFit/>
          </a:bodyPr>
          <a:lstStyle/>
          <a:p>
            <a:r>
              <a:rPr lang="en-US" sz="2800" dirty="0" smtClean="0"/>
              <a:t>Macroscopic, Infrared</a:t>
            </a:r>
            <a:endParaRPr lang="en-US" sz="2800" dirty="0"/>
          </a:p>
        </p:txBody>
      </p:sp>
      <p:pic>
        <p:nvPicPr>
          <p:cNvPr id="64" name="~PP3026.WAV">
            <a:hlinkClick r:id="" action="ppaction://media"/>
          </p:cNvPr>
          <p:cNvPicPr>
            <a:picLocks noRot="1" noChangeAspect="1"/>
          </p:cNvPicPr>
          <p:nvPr>
            <a:wavAudioFile r:embed="rId1" name="~PP3026.WAV"/>
          </p:nvPr>
        </p:nvPicPr>
        <p:blipFill>
          <a:blip r:embed="rId5" cstate="print"/>
          <a:stretch>
            <a:fillRect/>
          </a:stretch>
        </p:blipFill>
        <p:spPr>
          <a:xfrm>
            <a:off x="8632825" y="6346825"/>
            <a:ext cx="304800" cy="304800"/>
          </a:xfrm>
          <a:prstGeom prst="rect">
            <a:avLst/>
          </a:prstGeom>
        </p:spPr>
      </p:pic>
    </p:spTree>
  </p:cSld>
  <p:clrMapOvr>
    <a:masterClrMapping/>
  </p:clrMapOvr>
  <p:transition advTm="46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6248400" cy="457200"/>
          </a:xfrm>
        </p:spPr>
        <p:txBody>
          <a:bodyPr>
            <a:normAutofit fontScale="90000"/>
          </a:bodyPr>
          <a:lstStyle/>
          <a:p>
            <a:r>
              <a:rPr lang="es-ES" dirty="0" smtClean="0"/>
              <a:t/>
            </a:r>
            <a:br>
              <a:rPr lang="es-ES" dirty="0" smtClean="0"/>
            </a:br>
            <a:r>
              <a:rPr lang="es-ES" dirty="0" err="1" smtClean="0"/>
              <a:t>Resonant</a:t>
            </a:r>
            <a:r>
              <a:rPr lang="es-ES" dirty="0" smtClean="0"/>
              <a:t> </a:t>
            </a:r>
            <a:r>
              <a:rPr lang="es-ES" dirty="0" err="1" smtClean="0"/>
              <a:t>Energy</a:t>
            </a:r>
            <a:r>
              <a:rPr lang="es-ES" dirty="0" smtClean="0"/>
              <a:t> Transfer</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4191000" y="1581056"/>
            <a:ext cx="4572000" cy="1396375"/>
          </a:xfrm>
          <a:prstGeom prst="rect">
            <a:avLst/>
          </a:prstGeom>
          <a:noFill/>
          <a:ln w="9525">
            <a:noFill/>
            <a:miter lim="800000"/>
            <a:headEnd/>
            <a:tailEnd/>
          </a:ln>
        </p:spPr>
      </p:pic>
      <p:sp>
        <p:nvSpPr>
          <p:cNvPr id="5" name="4 CuadroTexto"/>
          <p:cNvSpPr txBox="1"/>
          <p:nvPr/>
        </p:nvSpPr>
        <p:spPr>
          <a:xfrm>
            <a:off x="4876800" y="3124200"/>
            <a:ext cx="1566299" cy="646331"/>
          </a:xfrm>
          <a:prstGeom prst="rect">
            <a:avLst/>
          </a:prstGeom>
          <a:noFill/>
        </p:spPr>
        <p:txBody>
          <a:bodyPr wrap="square" rtlCol="0">
            <a:spAutoFit/>
          </a:bodyPr>
          <a:lstStyle/>
          <a:p>
            <a:r>
              <a:rPr lang="es-ES" dirty="0" smtClean="0"/>
              <a:t>    </a:t>
            </a:r>
            <a:r>
              <a:rPr lang="es-ES" dirty="0" err="1" smtClean="0"/>
              <a:t>Donor</a:t>
            </a:r>
            <a:r>
              <a:rPr lang="es-ES" dirty="0" smtClean="0"/>
              <a:t> </a:t>
            </a:r>
          </a:p>
          <a:p>
            <a:r>
              <a:rPr lang="es-ES" dirty="0" err="1" smtClean="0"/>
              <a:t>Tryptophan</a:t>
            </a:r>
            <a:endParaRPr lang="en-US" dirty="0"/>
          </a:p>
        </p:txBody>
      </p:sp>
      <p:sp>
        <p:nvSpPr>
          <p:cNvPr id="6" name="5 CuadroTexto"/>
          <p:cNvSpPr txBox="1"/>
          <p:nvPr/>
        </p:nvSpPr>
        <p:spPr>
          <a:xfrm>
            <a:off x="6691604" y="3124200"/>
            <a:ext cx="928396" cy="646331"/>
          </a:xfrm>
          <a:prstGeom prst="rect">
            <a:avLst/>
          </a:prstGeom>
          <a:noFill/>
        </p:spPr>
        <p:txBody>
          <a:bodyPr wrap="none" rtlCol="0">
            <a:spAutoFit/>
          </a:bodyPr>
          <a:lstStyle/>
          <a:p>
            <a:r>
              <a:rPr lang="es-ES" dirty="0" smtClean="0"/>
              <a:t>Aceptor</a:t>
            </a:r>
          </a:p>
          <a:p>
            <a:r>
              <a:rPr lang="es-ES" dirty="0" smtClean="0"/>
              <a:t>  DNA</a:t>
            </a:r>
            <a:endParaRPr lang="en-US" dirty="0"/>
          </a:p>
        </p:txBody>
      </p:sp>
      <p:pic>
        <p:nvPicPr>
          <p:cNvPr id="7" name="Picture 11" descr="ConicalIntersection"/>
          <p:cNvPicPr>
            <a:picLocks noChangeAspect="1" noChangeArrowheads="1"/>
          </p:cNvPicPr>
          <p:nvPr/>
        </p:nvPicPr>
        <p:blipFill>
          <a:blip r:embed="rId4" cstate="print"/>
          <a:srcRect/>
          <a:stretch>
            <a:fillRect/>
          </a:stretch>
        </p:blipFill>
        <p:spPr bwMode="auto">
          <a:xfrm>
            <a:off x="6342200" y="3751291"/>
            <a:ext cx="1887400" cy="1506509"/>
          </a:xfrm>
          <a:prstGeom prst="rect">
            <a:avLst/>
          </a:prstGeom>
          <a:noFill/>
        </p:spPr>
      </p:pic>
      <p:pic>
        <p:nvPicPr>
          <p:cNvPr id="8" name="Picture 2"/>
          <p:cNvPicPr>
            <a:picLocks noChangeAspect="1" noChangeArrowheads="1"/>
          </p:cNvPicPr>
          <p:nvPr/>
        </p:nvPicPr>
        <p:blipFill>
          <a:blip r:embed="rId5" cstate="print"/>
          <a:srcRect/>
          <a:stretch>
            <a:fillRect/>
          </a:stretch>
        </p:blipFill>
        <p:spPr bwMode="auto">
          <a:xfrm>
            <a:off x="0" y="1295400"/>
            <a:ext cx="3962400" cy="4058809"/>
          </a:xfrm>
          <a:prstGeom prst="rect">
            <a:avLst/>
          </a:prstGeom>
          <a:noFill/>
          <a:ln w="9525">
            <a:noFill/>
            <a:miter lim="800000"/>
            <a:headEnd/>
            <a:tailEnd/>
          </a:ln>
        </p:spPr>
      </p:pic>
      <p:pic>
        <p:nvPicPr>
          <p:cNvPr id="9" name="8 Imagen" descr="Tryptophan2.jpg"/>
          <p:cNvPicPr>
            <a:picLocks noChangeAspect="1"/>
          </p:cNvPicPr>
          <p:nvPr/>
        </p:nvPicPr>
        <p:blipFill>
          <a:blip r:embed="rId6" cstate="print"/>
          <a:stretch>
            <a:fillRect/>
          </a:stretch>
        </p:blipFill>
        <p:spPr>
          <a:xfrm>
            <a:off x="1600200" y="2209800"/>
            <a:ext cx="685800" cy="412904"/>
          </a:xfrm>
          <a:prstGeom prst="rect">
            <a:avLst/>
          </a:prstGeom>
        </p:spPr>
      </p:pic>
      <p:sp>
        <p:nvSpPr>
          <p:cNvPr id="10" name="9 CuadroTexto"/>
          <p:cNvSpPr txBox="1"/>
          <p:nvPr/>
        </p:nvSpPr>
        <p:spPr>
          <a:xfrm>
            <a:off x="-147524" y="1905000"/>
            <a:ext cx="2128724" cy="369332"/>
          </a:xfrm>
          <a:prstGeom prst="rect">
            <a:avLst/>
          </a:prstGeom>
          <a:noFill/>
        </p:spPr>
        <p:txBody>
          <a:bodyPr wrap="none" rtlCol="0">
            <a:spAutoFit/>
          </a:bodyPr>
          <a:lstStyle/>
          <a:p>
            <a:r>
              <a:rPr lang="es-ES" dirty="0" smtClean="0"/>
              <a:t>DNA + </a:t>
            </a:r>
            <a:r>
              <a:rPr lang="es-ES" dirty="0" smtClean="0">
                <a:solidFill>
                  <a:schemeClr val="bg1"/>
                </a:solidFill>
              </a:rPr>
              <a:t>L-</a:t>
            </a:r>
            <a:r>
              <a:rPr lang="es-ES" dirty="0" err="1" smtClean="0">
                <a:solidFill>
                  <a:schemeClr val="bg1"/>
                </a:solidFill>
              </a:rPr>
              <a:t>Tryptophan</a:t>
            </a:r>
            <a:endParaRPr lang="en-US" dirty="0">
              <a:solidFill>
                <a:schemeClr val="bg1"/>
              </a:solidFill>
            </a:endParaRPr>
          </a:p>
        </p:txBody>
      </p:sp>
      <p:sp>
        <p:nvSpPr>
          <p:cNvPr id="11" name="10 CuadroTexto"/>
          <p:cNvSpPr txBox="1"/>
          <p:nvPr/>
        </p:nvSpPr>
        <p:spPr>
          <a:xfrm>
            <a:off x="152400" y="5574268"/>
            <a:ext cx="8380179" cy="369332"/>
          </a:xfrm>
          <a:prstGeom prst="rect">
            <a:avLst/>
          </a:prstGeom>
          <a:noFill/>
        </p:spPr>
        <p:txBody>
          <a:bodyPr wrap="none" rtlCol="0">
            <a:spAutoFit/>
          </a:bodyPr>
          <a:lstStyle/>
          <a:p>
            <a:r>
              <a:rPr lang="es-ES" dirty="0" err="1" smtClean="0"/>
              <a:t>Tryptophan</a:t>
            </a:r>
            <a:r>
              <a:rPr lang="es-ES" dirty="0" smtClean="0"/>
              <a:t> has </a:t>
            </a:r>
            <a:r>
              <a:rPr lang="es-ES" dirty="0" err="1" smtClean="0"/>
              <a:t>affinity</a:t>
            </a:r>
            <a:r>
              <a:rPr lang="es-ES" dirty="0" smtClean="0"/>
              <a:t> </a:t>
            </a:r>
            <a:r>
              <a:rPr lang="es-ES" dirty="0" err="1" smtClean="0"/>
              <a:t>to</a:t>
            </a:r>
            <a:r>
              <a:rPr lang="es-ES" dirty="0" smtClean="0"/>
              <a:t> DNA </a:t>
            </a:r>
            <a:r>
              <a:rPr lang="es-ES" dirty="0" err="1" smtClean="0"/>
              <a:t>codon</a:t>
            </a:r>
            <a:r>
              <a:rPr lang="es-ES" dirty="0" smtClean="0"/>
              <a:t>.                    </a:t>
            </a:r>
            <a:r>
              <a:rPr lang="es-ES" dirty="0" err="1" smtClean="0"/>
              <a:t>Complex</a:t>
            </a:r>
            <a:r>
              <a:rPr lang="es-ES" dirty="0" smtClean="0"/>
              <a:t> </a:t>
            </a:r>
            <a:r>
              <a:rPr lang="es-ES" dirty="0" err="1" smtClean="0"/>
              <a:t>is</a:t>
            </a:r>
            <a:r>
              <a:rPr lang="es-ES" dirty="0" smtClean="0"/>
              <a:t> </a:t>
            </a:r>
            <a:r>
              <a:rPr lang="es-ES" dirty="0" err="1" smtClean="0"/>
              <a:t>greater</a:t>
            </a:r>
            <a:r>
              <a:rPr lang="es-ES" dirty="0" smtClean="0"/>
              <a:t> </a:t>
            </a:r>
            <a:r>
              <a:rPr lang="es-ES" dirty="0" err="1" smtClean="0"/>
              <a:t>dissipating</a:t>
            </a:r>
            <a:r>
              <a:rPr lang="es-ES" dirty="0" smtClean="0"/>
              <a:t> </a:t>
            </a:r>
            <a:r>
              <a:rPr lang="es-ES" dirty="0" err="1" smtClean="0"/>
              <a:t>system</a:t>
            </a:r>
            <a:r>
              <a:rPr lang="es-ES" dirty="0" smtClean="0"/>
              <a:t>.</a:t>
            </a:r>
          </a:p>
        </p:txBody>
      </p:sp>
      <p:sp>
        <p:nvSpPr>
          <p:cNvPr id="12" name="11 CuadroTexto"/>
          <p:cNvSpPr txBox="1"/>
          <p:nvPr/>
        </p:nvSpPr>
        <p:spPr>
          <a:xfrm>
            <a:off x="3962400" y="6172200"/>
            <a:ext cx="5029200" cy="369332"/>
          </a:xfrm>
          <a:prstGeom prst="rect">
            <a:avLst/>
          </a:prstGeom>
          <a:noFill/>
        </p:spPr>
        <p:txBody>
          <a:bodyPr wrap="square" rtlCol="0">
            <a:spAutoFit/>
          </a:bodyPr>
          <a:lstStyle/>
          <a:p>
            <a:r>
              <a:rPr lang="es-ES" dirty="0" err="1" smtClean="0"/>
              <a:t>Evolution</a:t>
            </a:r>
            <a:r>
              <a:rPr lang="es-ES" dirty="0" smtClean="0"/>
              <a:t> =&gt; </a:t>
            </a:r>
            <a:r>
              <a:rPr lang="es-ES" dirty="0" err="1" smtClean="0"/>
              <a:t>Complexation</a:t>
            </a:r>
            <a:r>
              <a:rPr lang="es-ES" dirty="0" smtClean="0"/>
              <a:t> =&gt; </a:t>
            </a:r>
            <a:r>
              <a:rPr lang="es-ES" dirty="0" err="1" smtClean="0"/>
              <a:t>Greater</a:t>
            </a:r>
            <a:r>
              <a:rPr lang="es-ES" dirty="0" smtClean="0"/>
              <a:t> </a:t>
            </a:r>
            <a:r>
              <a:rPr lang="es-ES" dirty="0" err="1" smtClean="0"/>
              <a:t>dissipation</a:t>
            </a:r>
            <a:endParaRPr lang="es-ES" dirty="0" smtClean="0"/>
          </a:p>
        </p:txBody>
      </p:sp>
      <p:sp>
        <p:nvSpPr>
          <p:cNvPr id="13" name="12 CuadroTexto"/>
          <p:cNvSpPr txBox="1"/>
          <p:nvPr/>
        </p:nvSpPr>
        <p:spPr>
          <a:xfrm>
            <a:off x="152400" y="101025"/>
            <a:ext cx="8635890" cy="523220"/>
          </a:xfrm>
          <a:prstGeom prst="rect">
            <a:avLst/>
          </a:prstGeom>
          <a:noFill/>
        </p:spPr>
        <p:txBody>
          <a:bodyPr wrap="none" rtlCol="0">
            <a:spAutoFit/>
          </a:bodyPr>
          <a:lstStyle/>
          <a:p>
            <a:r>
              <a:rPr lang="es-ES" sz="2800" dirty="0" err="1" smtClean="0"/>
              <a:t>Not</a:t>
            </a:r>
            <a:r>
              <a:rPr lang="es-ES" sz="2800" dirty="0" smtClean="0"/>
              <a:t> </a:t>
            </a:r>
            <a:r>
              <a:rPr lang="es-ES" sz="2800" dirty="0" err="1" smtClean="0"/>
              <a:t>all</a:t>
            </a:r>
            <a:r>
              <a:rPr lang="es-ES" sz="2800" dirty="0" smtClean="0"/>
              <a:t> fundamental </a:t>
            </a:r>
            <a:r>
              <a:rPr lang="es-ES" sz="2800" dirty="0" err="1" smtClean="0"/>
              <a:t>molecules</a:t>
            </a:r>
            <a:r>
              <a:rPr lang="es-ES" sz="2800" dirty="0" smtClean="0"/>
              <a:t> </a:t>
            </a:r>
            <a:r>
              <a:rPr lang="es-ES" sz="2800" dirty="0" err="1" smtClean="0"/>
              <a:t>have</a:t>
            </a:r>
            <a:r>
              <a:rPr lang="es-ES" sz="2800" dirty="0" smtClean="0"/>
              <a:t> a </a:t>
            </a:r>
            <a:r>
              <a:rPr lang="es-ES" sz="2800" dirty="0" err="1" smtClean="0"/>
              <a:t>conical</a:t>
            </a:r>
            <a:r>
              <a:rPr lang="es-ES" sz="2800" dirty="0" smtClean="0"/>
              <a:t> </a:t>
            </a:r>
            <a:r>
              <a:rPr lang="es-ES" sz="2800" dirty="0" err="1" smtClean="0"/>
              <a:t>intersection</a:t>
            </a:r>
            <a:endParaRPr lang="en-US" sz="2800" dirty="0"/>
          </a:p>
        </p:txBody>
      </p:sp>
      <p:pic>
        <p:nvPicPr>
          <p:cNvPr id="14" name="~PP748.WAV">
            <a:hlinkClick r:id="" action="ppaction://media"/>
          </p:cNvPr>
          <p:cNvPicPr>
            <a:picLocks noRot="1" noChangeAspect="1"/>
          </p:cNvPicPr>
          <p:nvPr>
            <a:wavAudioFile r:embed="rId1" name="~PP748.WAV"/>
          </p:nvPr>
        </p:nvPicPr>
        <p:blipFill>
          <a:blip r:embed="rId7" cstate="print"/>
          <a:stretch>
            <a:fillRect/>
          </a:stretch>
        </p:blipFill>
        <p:spPr>
          <a:xfrm>
            <a:off x="8632825" y="6346825"/>
            <a:ext cx="304800" cy="304800"/>
          </a:xfrm>
          <a:prstGeom prst="rect">
            <a:avLst/>
          </a:prstGeom>
        </p:spPr>
      </p:pic>
    </p:spTree>
  </p:cSld>
  <p:clrMapOvr>
    <a:masterClrMapping/>
  </p:clrMapOvr>
  <p:transition advTm="85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457200"/>
            <a:ext cx="9144000" cy="1143000"/>
          </a:xfrm>
        </p:spPr>
        <p:txBody>
          <a:bodyPr>
            <a:normAutofit fontScale="90000"/>
          </a:bodyPr>
          <a:lstStyle/>
          <a:p>
            <a:r>
              <a:rPr lang="es-MX" sz="4000" dirty="0" err="1" smtClean="0"/>
              <a:t>Dissipative</a:t>
            </a:r>
            <a:r>
              <a:rPr lang="es-MX" sz="4000" dirty="0" smtClean="0"/>
              <a:t> </a:t>
            </a:r>
            <a:r>
              <a:rPr lang="es-MX" sz="4000" dirty="0" err="1" smtClean="0"/>
              <a:t>Proliferation</a:t>
            </a:r>
            <a:r>
              <a:rPr lang="es-MX" sz="4000" dirty="0" smtClean="0"/>
              <a:t> of RNA/DNA</a:t>
            </a:r>
            <a:br>
              <a:rPr lang="es-MX" sz="4000" dirty="0" smtClean="0"/>
            </a:br>
            <a:r>
              <a:rPr lang="es-MX" sz="3600" dirty="0" smtClean="0"/>
              <a:t>(</a:t>
            </a:r>
            <a:r>
              <a:rPr lang="es-MX" sz="3600" dirty="0" err="1" smtClean="0"/>
              <a:t>enzymeless</a:t>
            </a:r>
            <a:r>
              <a:rPr lang="es-MX" sz="3600" dirty="0" smtClean="0"/>
              <a:t>) </a:t>
            </a:r>
            <a:r>
              <a:rPr lang="es-MX" sz="4000" dirty="0" smtClean="0"/>
              <a:t/>
            </a:r>
            <a:br>
              <a:rPr lang="es-MX" sz="4000" dirty="0" smtClean="0"/>
            </a:br>
            <a:r>
              <a:rPr lang="es-MX" sz="3600" dirty="0" smtClean="0">
                <a:solidFill>
                  <a:schemeClr val="tx1"/>
                </a:solidFill>
              </a:rPr>
              <a:t>UV and </a:t>
            </a:r>
            <a:r>
              <a:rPr lang="es-MX" sz="3600" dirty="0" err="1" smtClean="0">
                <a:solidFill>
                  <a:schemeClr val="tx1"/>
                </a:solidFill>
              </a:rPr>
              <a:t>Temperature</a:t>
            </a:r>
            <a:r>
              <a:rPr lang="es-MX" sz="3600" dirty="0" smtClean="0">
                <a:solidFill>
                  <a:schemeClr val="tx1"/>
                </a:solidFill>
              </a:rPr>
              <a:t> </a:t>
            </a:r>
            <a:r>
              <a:rPr lang="es-MX" sz="3600" dirty="0" err="1" smtClean="0">
                <a:solidFill>
                  <a:schemeClr val="tx1"/>
                </a:solidFill>
              </a:rPr>
              <a:t>Assisted</a:t>
            </a:r>
            <a:r>
              <a:rPr lang="es-MX" sz="3600" dirty="0" smtClean="0">
                <a:solidFill>
                  <a:schemeClr val="tx1"/>
                </a:solidFill>
              </a:rPr>
              <a:t> </a:t>
            </a:r>
            <a:r>
              <a:rPr lang="es-MX" sz="3600" dirty="0" err="1" smtClean="0">
                <a:solidFill>
                  <a:schemeClr val="tx1"/>
                </a:solidFill>
              </a:rPr>
              <a:t>Reproduction</a:t>
            </a:r>
            <a:r>
              <a:rPr lang="es-MX" sz="3600" dirty="0" smtClean="0">
                <a:solidFill>
                  <a:schemeClr val="tx1"/>
                </a:solidFill>
              </a:rPr>
              <a:t> (UVTAR)</a:t>
            </a:r>
            <a:br>
              <a:rPr lang="es-MX" sz="3600" dirty="0" smtClean="0">
                <a:solidFill>
                  <a:schemeClr val="tx1"/>
                </a:solidFill>
              </a:rPr>
            </a:br>
            <a:endParaRPr lang="es-ES" sz="4000" dirty="0" smtClean="0">
              <a:solidFill>
                <a:schemeClr val="tx1"/>
              </a:solidFill>
            </a:endParaRPr>
          </a:p>
        </p:txBody>
      </p:sp>
      <p:sp>
        <p:nvSpPr>
          <p:cNvPr id="20486" name="Text Box 6"/>
          <p:cNvSpPr txBox="1">
            <a:spLocks noChangeArrowheads="1"/>
          </p:cNvSpPr>
          <p:nvPr/>
        </p:nvSpPr>
        <p:spPr bwMode="auto">
          <a:xfrm>
            <a:off x="352796" y="6019800"/>
            <a:ext cx="6429004" cy="769441"/>
          </a:xfrm>
          <a:prstGeom prst="rect">
            <a:avLst/>
          </a:prstGeom>
          <a:noFill/>
          <a:ln w="9525">
            <a:noFill/>
            <a:miter lim="800000"/>
            <a:headEnd/>
            <a:tailEnd/>
          </a:ln>
        </p:spPr>
        <p:txBody>
          <a:bodyPr wrap="none">
            <a:spAutoFit/>
          </a:bodyPr>
          <a:lstStyle/>
          <a:p>
            <a:r>
              <a:rPr lang="es-MX" sz="2000" dirty="0" err="1" smtClean="0"/>
              <a:t>Template</a:t>
            </a:r>
            <a:r>
              <a:rPr lang="es-MX" sz="2000" dirty="0" smtClean="0"/>
              <a:t> </a:t>
            </a:r>
            <a:r>
              <a:rPr lang="es-MX" sz="2000" dirty="0" err="1" smtClean="0"/>
              <a:t>directed</a:t>
            </a:r>
            <a:r>
              <a:rPr lang="es-MX" sz="2000" dirty="0" smtClean="0"/>
              <a:t> </a:t>
            </a:r>
            <a:r>
              <a:rPr lang="es-MX" sz="2000" dirty="0" err="1" smtClean="0"/>
              <a:t>autocatalytic</a:t>
            </a:r>
            <a:r>
              <a:rPr lang="es-MX" sz="2000" dirty="0" smtClean="0"/>
              <a:t> </a:t>
            </a:r>
            <a:r>
              <a:rPr lang="es-MX" sz="2000" dirty="0" err="1" smtClean="0"/>
              <a:t>photochemical</a:t>
            </a:r>
            <a:r>
              <a:rPr lang="es-MX" sz="2000" dirty="0" smtClean="0"/>
              <a:t> </a:t>
            </a:r>
            <a:r>
              <a:rPr lang="es-MX" sz="2000" dirty="0" err="1" smtClean="0"/>
              <a:t>reaction</a:t>
            </a:r>
            <a:endParaRPr lang="es-MX" sz="2000" dirty="0" smtClean="0"/>
          </a:p>
          <a:p>
            <a:r>
              <a:rPr lang="es-MX" sz="2000" dirty="0" err="1" smtClean="0"/>
              <a:t>Replication</a:t>
            </a:r>
            <a:r>
              <a:rPr lang="es-MX" sz="2000" dirty="0" smtClean="0"/>
              <a:t> </a:t>
            </a:r>
            <a:r>
              <a:rPr lang="es-MX" sz="2000" dirty="0" err="1"/>
              <a:t>tied</a:t>
            </a:r>
            <a:r>
              <a:rPr lang="es-MX" sz="2000" dirty="0"/>
              <a:t> </a:t>
            </a:r>
            <a:r>
              <a:rPr lang="es-MX" sz="2000" dirty="0" err="1"/>
              <a:t>to</a:t>
            </a:r>
            <a:r>
              <a:rPr lang="es-MX" sz="2000" dirty="0"/>
              <a:t> </a:t>
            </a:r>
            <a:r>
              <a:rPr lang="es-MX" sz="2000" dirty="0" err="1"/>
              <a:t>photon</a:t>
            </a:r>
            <a:r>
              <a:rPr lang="es-MX" sz="2000" dirty="0"/>
              <a:t> </a:t>
            </a:r>
            <a:r>
              <a:rPr lang="es-MX" sz="2000" dirty="0" err="1"/>
              <a:t>dissipation</a:t>
            </a:r>
            <a:r>
              <a:rPr lang="es-MX" sz="2000" dirty="0"/>
              <a:t> – </a:t>
            </a:r>
            <a:r>
              <a:rPr lang="es-MX" sz="2000" dirty="0" err="1"/>
              <a:t>entropy</a:t>
            </a:r>
            <a:r>
              <a:rPr lang="es-MX" sz="2000" dirty="0"/>
              <a:t> </a:t>
            </a:r>
            <a:r>
              <a:rPr lang="es-MX" sz="2000" dirty="0" err="1"/>
              <a:t>production</a:t>
            </a:r>
            <a:r>
              <a:rPr lang="es-MX" sz="2400" dirty="0"/>
              <a:t>.</a:t>
            </a:r>
            <a:endParaRPr lang="es-ES" sz="2400" dirty="0"/>
          </a:p>
        </p:txBody>
      </p:sp>
      <p:grpSp>
        <p:nvGrpSpPr>
          <p:cNvPr id="2" name="20 Grupo"/>
          <p:cNvGrpSpPr/>
          <p:nvPr/>
        </p:nvGrpSpPr>
        <p:grpSpPr>
          <a:xfrm>
            <a:off x="144463" y="1873250"/>
            <a:ext cx="8999537" cy="5011738"/>
            <a:chOff x="144463" y="1873250"/>
            <a:chExt cx="8999537" cy="5011738"/>
          </a:xfrm>
        </p:grpSpPr>
        <p:pic>
          <p:nvPicPr>
            <p:cNvPr id="20483" name="Picture 3"/>
            <p:cNvPicPr>
              <a:picLocks noChangeAspect="1" noChangeArrowheads="1"/>
            </p:cNvPicPr>
            <p:nvPr/>
          </p:nvPicPr>
          <p:blipFill>
            <a:blip r:embed="rId3" cstate="print"/>
            <a:srcRect/>
            <a:stretch>
              <a:fillRect/>
            </a:stretch>
          </p:blipFill>
          <p:spPr bwMode="auto">
            <a:xfrm>
              <a:off x="7261225" y="1873250"/>
              <a:ext cx="839788" cy="2060575"/>
            </a:xfrm>
            <a:prstGeom prst="rect">
              <a:avLst/>
            </a:prstGeom>
            <a:noFill/>
            <a:ln w="9525">
              <a:noFill/>
              <a:miter lim="800000"/>
              <a:headEnd/>
              <a:tailEnd/>
            </a:ln>
          </p:spPr>
        </p:pic>
        <p:pic>
          <p:nvPicPr>
            <p:cNvPr id="20484" name="Picture 4"/>
            <p:cNvPicPr>
              <a:picLocks noChangeAspect="1" noChangeArrowheads="1"/>
            </p:cNvPicPr>
            <p:nvPr/>
          </p:nvPicPr>
          <p:blipFill>
            <a:blip r:embed="rId4" cstate="print"/>
            <a:srcRect/>
            <a:stretch>
              <a:fillRect/>
            </a:stretch>
          </p:blipFill>
          <p:spPr bwMode="auto">
            <a:xfrm>
              <a:off x="250825" y="1916113"/>
              <a:ext cx="788988" cy="1944687"/>
            </a:xfrm>
            <a:prstGeom prst="rect">
              <a:avLst/>
            </a:prstGeom>
            <a:noFill/>
            <a:ln w="9525">
              <a:noFill/>
              <a:miter lim="800000"/>
              <a:headEnd/>
              <a:tailEnd/>
            </a:ln>
          </p:spPr>
        </p:pic>
        <p:pic>
          <p:nvPicPr>
            <p:cNvPr id="20485" name="Picture 5"/>
            <p:cNvPicPr>
              <a:picLocks noChangeAspect="1" noChangeArrowheads="1"/>
            </p:cNvPicPr>
            <p:nvPr/>
          </p:nvPicPr>
          <p:blipFill>
            <a:blip r:embed="rId5" cstate="print"/>
            <a:srcRect/>
            <a:stretch>
              <a:fillRect/>
            </a:stretch>
          </p:blipFill>
          <p:spPr bwMode="auto">
            <a:xfrm>
              <a:off x="4443413" y="1916113"/>
              <a:ext cx="776287" cy="1944687"/>
            </a:xfrm>
            <a:prstGeom prst="rect">
              <a:avLst/>
            </a:prstGeom>
            <a:noFill/>
            <a:ln w="9525">
              <a:noFill/>
              <a:miter lim="800000"/>
              <a:headEnd/>
              <a:tailEnd/>
            </a:ln>
          </p:spPr>
        </p:pic>
        <p:pic>
          <p:nvPicPr>
            <p:cNvPr id="20487" name="Picture 7"/>
            <p:cNvPicPr>
              <a:picLocks noChangeAspect="1" noChangeArrowheads="1"/>
            </p:cNvPicPr>
            <p:nvPr/>
          </p:nvPicPr>
          <p:blipFill>
            <a:blip r:embed="rId6" cstate="print"/>
            <a:srcRect/>
            <a:stretch>
              <a:fillRect/>
            </a:stretch>
          </p:blipFill>
          <p:spPr bwMode="auto">
            <a:xfrm>
              <a:off x="3492500" y="4652963"/>
              <a:ext cx="2592388" cy="1373187"/>
            </a:xfrm>
            <a:prstGeom prst="rect">
              <a:avLst/>
            </a:prstGeom>
            <a:noFill/>
            <a:ln w="9525">
              <a:noFill/>
              <a:miter lim="800000"/>
              <a:headEnd/>
              <a:tailEnd/>
            </a:ln>
          </p:spPr>
        </p:pic>
        <p:pic>
          <p:nvPicPr>
            <p:cNvPr id="20488" name="Picture 8"/>
            <p:cNvPicPr>
              <a:picLocks noChangeAspect="1" noChangeArrowheads="1"/>
            </p:cNvPicPr>
            <p:nvPr/>
          </p:nvPicPr>
          <p:blipFill>
            <a:blip r:embed="rId7" cstate="print"/>
            <a:srcRect/>
            <a:stretch>
              <a:fillRect/>
            </a:stretch>
          </p:blipFill>
          <p:spPr bwMode="auto">
            <a:xfrm>
              <a:off x="144463" y="4611688"/>
              <a:ext cx="2627312" cy="688975"/>
            </a:xfrm>
            <a:prstGeom prst="rect">
              <a:avLst/>
            </a:prstGeom>
            <a:noFill/>
            <a:ln w="9525">
              <a:noFill/>
              <a:miter lim="800000"/>
              <a:headEnd/>
              <a:tailEnd/>
            </a:ln>
          </p:spPr>
        </p:pic>
        <p:sp>
          <p:nvSpPr>
            <p:cNvPr id="20489" name="Text Box 9"/>
            <p:cNvSpPr txBox="1">
              <a:spLocks noChangeArrowheads="1"/>
            </p:cNvSpPr>
            <p:nvPr/>
          </p:nvSpPr>
          <p:spPr bwMode="auto">
            <a:xfrm>
              <a:off x="5035550" y="4286250"/>
              <a:ext cx="1746250" cy="366713"/>
            </a:xfrm>
            <a:prstGeom prst="rect">
              <a:avLst/>
            </a:prstGeom>
            <a:noFill/>
            <a:ln w="9525">
              <a:noFill/>
              <a:miter lim="800000"/>
              <a:headEnd/>
              <a:tailEnd/>
            </a:ln>
          </p:spPr>
          <p:txBody>
            <a:bodyPr wrap="none">
              <a:spAutoFit/>
            </a:bodyPr>
            <a:lstStyle/>
            <a:p>
              <a:r>
                <a:rPr lang="es-MX" dirty="0" err="1"/>
                <a:t>hyperchromism</a:t>
              </a:r>
              <a:endParaRPr lang="es-ES" dirty="0"/>
            </a:p>
          </p:txBody>
        </p:sp>
        <p:pic>
          <p:nvPicPr>
            <p:cNvPr id="20490" name="Picture 10"/>
            <p:cNvPicPr>
              <a:picLocks noChangeAspect="1" noChangeArrowheads="1"/>
            </p:cNvPicPr>
            <p:nvPr/>
          </p:nvPicPr>
          <p:blipFill>
            <a:blip r:embed="rId8" cstate="print"/>
            <a:srcRect/>
            <a:stretch>
              <a:fillRect/>
            </a:stretch>
          </p:blipFill>
          <p:spPr bwMode="auto">
            <a:xfrm>
              <a:off x="6911975" y="4292600"/>
              <a:ext cx="2232025" cy="773113"/>
            </a:xfrm>
            <a:prstGeom prst="rect">
              <a:avLst/>
            </a:prstGeom>
            <a:noFill/>
            <a:ln w="9525">
              <a:noFill/>
              <a:miter lim="800000"/>
              <a:headEnd/>
              <a:tailEnd/>
            </a:ln>
          </p:spPr>
        </p:pic>
        <p:pic>
          <p:nvPicPr>
            <p:cNvPr id="20491" name="Picture 11"/>
            <p:cNvPicPr>
              <a:picLocks noChangeAspect="1" noChangeArrowheads="1"/>
            </p:cNvPicPr>
            <p:nvPr/>
          </p:nvPicPr>
          <p:blipFill>
            <a:blip r:embed="rId9" cstate="print"/>
            <a:srcRect/>
            <a:stretch>
              <a:fillRect/>
            </a:stretch>
          </p:blipFill>
          <p:spPr bwMode="auto">
            <a:xfrm>
              <a:off x="7524750" y="4437063"/>
              <a:ext cx="287338" cy="246062"/>
            </a:xfrm>
            <a:prstGeom prst="rect">
              <a:avLst/>
            </a:prstGeom>
            <a:noFill/>
            <a:ln w="9525">
              <a:noFill/>
              <a:miter lim="800000"/>
              <a:headEnd/>
              <a:tailEnd/>
            </a:ln>
          </p:spPr>
        </p:pic>
        <p:pic>
          <p:nvPicPr>
            <p:cNvPr id="20492" name="Picture 12"/>
            <p:cNvPicPr>
              <a:picLocks noChangeAspect="1" noChangeArrowheads="1"/>
            </p:cNvPicPr>
            <p:nvPr/>
          </p:nvPicPr>
          <p:blipFill>
            <a:blip r:embed="rId10" cstate="print"/>
            <a:srcRect/>
            <a:stretch>
              <a:fillRect/>
            </a:stretch>
          </p:blipFill>
          <p:spPr bwMode="auto">
            <a:xfrm>
              <a:off x="8656638" y="4437063"/>
              <a:ext cx="487362" cy="346075"/>
            </a:xfrm>
            <a:prstGeom prst="rect">
              <a:avLst/>
            </a:prstGeom>
            <a:noFill/>
            <a:ln w="9525">
              <a:noFill/>
              <a:miter lim="800000"/>
              <a:headEnd/>
              <a:tailEnd/>
            </a:ln>
          </p:spPr>
        </p:pic>
        <p:pic>
          <p:nvPicPr>
            <p:cNvPr id="20493" name="Picture 13"/>
            <p:cNvPicPr>
              <a:picLocks noChangeAspect="1" noChangeArrowheads="1"/>
            </p:cNvPicPr>
            <p:nvPr/>
          </p:nvPicPr>
          <p:blipFill>
            <a:blip r:embed="rId11" cstate="print"/>
            <a:srcRect/>
            <a:stretch>
              <a:fillRect/>
            </a:stretch>
          </p:blipFill>
          <p:spPr bwMode="auto">
            <a:xfrm>
              <a:off x="7019925" y="5340350"/>
              <a:ext cx="1512888" cy="1544638"/>
            </a:xfrm>
            <a:prstGeom prst="rect">
              <a:avLst/>
            </a:prstGeom>
            <a:noFill/>
            <a:ln w="9525">
              <a:noFill/>
              <a:miter lim="800000"/>
              <a:headEnd/>
              <a:tailEnd/>
            </a:ln>
          </p:spPr>
        </p:pic>
        <p:pic>
          <p:nvPicPr>
            <p:cNvPr id="20495" name="Picture 15"/>
            <p:cNvPicPr>
              <a:picLocks noChangeAspect="1" noChangeArrowheads="1"/>
            </p:cNvPicPr>
            <p:nvPr/>
          </p:nvPicPr>
          <p:blipFill>
            <a:blip r:embed="rId12" cstate="print"/>
            <a:srcRect/>
            <a:stretch>
              <a:fillRect/>
            </a:stretch>
          </p:blipFill>
          <p:spPr bwMode="auto">
            <a:xfrm>
              <a:off x="7669213" y="6213475"/>
              <a:ext cx="431800" cy="311150"/>
            </a:xfrm>
            <a:prstGeom prst="rect">
              <a:avLst/>
            </a:prstGeom>
            <a:noFill/>
            <a:ln w="9525">
              <a:noFill/>
              <a:miter lim="800000"/>
              <a:headEnd/>
              <a:tailEnd/>
            </a:ln>
          </p:spPr>
        </p:pic>
        <p:pic>
          <p:nvPicPr>
            <p:cNvPr id="20496" name="Picture 16"/>
            <p:cNvPicPr>
              <a:picLocks noChangeAspect="1" noChangeArrowheads="1"/>
            </p:cNvPicPr>
            <p:nvPr/>
          </p:nvPicPr>
          <p:blipFill>
            <a:blip r:embed="rId13" cstate="print"/>
            <a:srcRect/>
            <a:stretch>
              <a:fillRect/>
            </a:stretch>
          </p:blipFill>
          <p:spPr bwMode="auto">
            <a:xfrm>
              <a:off x="8405813" y="6237288"/>
              <a:ext cx="269875" cy="360362"/>
            </a:xfrm>
            <a:prstGeom prst="rect">
              <a:avLst/>
            </a:prstGeom>
            <a:noFill/>
            <a:ln w="9525">
              <a:noFill/>
              <a:miter lim="800000"/>
              <a:headEnd/>
              <a:tailEnd/>
            </a:ln>
          </p:spPr>
        </p:pic>
        <p:pic>
          <p:nvPicPr>
            <p:cNvPr id="20497" name="Picture 17"/>
            <p:cNvPicPr>
              <a:picLocks noChangeAspect="1" noChangeArrowheads="1"/>
            </p:cNvPicPr>
            <p:nvPr/>
          </p:nvPicPr>
          <p:blipFill>
            <a:blip r:embed="rId14" cstate="print"/>
            <a:srcRect/>
            <a:stretch>
              <a:fillRect/>
            </a:stretch>
          </p:blipFill>
          <p:spPr bwMode="auto">
            <a:xfrm>
              <a:off x="7667625" y="5516563"/>
              <a:ext cx="361950" cy="403225"/>
            </a:xfrm>
            <a:prstGeom prst="rect">
              <a:avLst/>
            </a:prstGeom>
            <a:noFill/>
            <a:ln w="9525">
              <a:noFill/>
              <a:miter lim="800000"/>
              <a:headEnd/>
              <a:tailEnd/>
            </a:ln>
          </p:spPr>
        </p:pic>
        <p:pic>
          <p:nvPicPr>
            <p:cNvPr id="20498" name="Picture 18"/>
            <p:cNvPicPr>
              <a:picLocks noChangeAspect="1" noChangeArrowheads="1"/>
            </p:cNvPicPr>
            <p:nvPr/>
          </p:nvPicPr>
          <p:blipFill>
            <a:blip r:embed="rId15" cstate="print"/>
            <a:srcRect/>
            <a:stretch>
              <a:fillRect/>
            </a:stretch>
          </p:blipFill>
          <p:spPr bwMode="auto">
            <a:xfrm>
              <a:off x="4211638" y="4173538"/>
              <a:ext cx="355600" cy="550862"/>
            </a:xfrm>
            <a:prstGeom prst="rect">
              <a:avLst/>
            </a:prstGeom>
            <a:noFill/>
            <a:ln w="9525">
              <a:noFill/>
              <a:miter lim="800000"/>
              <a:headEnd/>
              <a:tailEnd/>
            </a:ln>
          </p:spPr>
        </p:pic>
        <p:sp>
          <p:nvSpPr>
            <p:cNvPr id="19" name="18 CuadroTexto"/>
            <p:cNvSpPr txBox="1"/>
            <p:nvPr/>
          </p:nvSpPr>
          <p:spPr>
            <a:xfrm>
              <a:off x="1219200" y="2190690"/>
              <a:ext cx="2185663" cy="400110"/>
            </a:xfrm>
            <a:prstGeom prst="rect">
              <a:avLst/>
            </a:prstGeom>
            <a:noFill/>
          </p:spPr>
          <p:txBody>
            <a:bodyPr wrap="none" rtlCol="0">
              <a:spAutoFit/>
            </a:bodyPr>
            <a:lstStyle/>
            <a:p>
              <a:r>
                <a:rPr lang="es-ES" sz="2000" dirty="0" err="1" smtClean="0"/>
                <a:t>Ocean</a:t>
              </a:r>
              <a:r>
                <a:rPr lang="es-ES" sz="2000" dirty="0" smtClean="0"/>
                <a:t> </a:t>
              </a:r>
              <a:r>
                <a:rPr lang="es-ES" sz="2000" dirty="0" err="1" smtClean="0"/>
                <a:t>temp</a:t>
              </a:r>
              <a:r>
                <a:rPr lang="es-ES" sz="2000" dirty="0" smtClean="0"/>
                <a:t> &lt; 85°C</a:t>
              </a:r>
              <a:endParaRPr lang="en-US" sz="2000" dirty="0"/>
            </a:p>
          </p:txBody>
        </p:sp>
      </p:grpSp>
      <p:sp>
        <p:nvSpPr>
          <p:cNvPr id="20" name="19 CuadroTexto"/>
          <p:cNvSpPr txBox="1"/>
          <p:nvPr/>
        </p:nvSpPr>
        <p:spPr>
          <a:xfrm>
            <a:off x="0" y="5486400"/>
            <a:ext cx="3633302" cy="307777"/>
          </a:xfrm>
          <a:prstGeom prst="rect">
            <a:avLst/>
          </a:prstGeom>
          <a:noFill/>
        </p:spPr>
        <p:txBody>
          <a:bodyPr wrap="none" rtlCol="0">
            <a:spAutoFit/>
          </a:bodyPr>
          <a:lstStyle/>
          <a:p>
            <a:r>
              <a:rPr lang="en-US" sz="1400" dirty="0" err="1" smtClean="0"/>
              <a:t>Michaelian</a:t>
            </a:r>
            <a:r>
              <a:rPr lang="en-US" sz="1400" i="1" dirty="0" smtClean="0"/>
              <a:t>, Earth Syst. </a:t>
            </a:r>
            <a:r>
              <a:rPr lang="en-US" sz="1400" i="1" dirty="0" err="1" smtClean="0"/>
              <a:t>Dynam</a:t>
            </a:r>
            <a:r>
              <a:rPr lang="en-US" sz="1400" dirty="0" smtClean="0"/>
              <a:t>. </a:t>
            </a:r>
            <a:r>
              <a:rPr lang="en-US" sz="1400" b="1" dirty="0" smtClean="0"/>
              <a:t>2</a:t>
            </a:r>
            <a:r>
              <a:rPr lang="en-US" sz="1400" dirty="0" smtClean="0"/>
              <a:t>, 37–51 (2011)</a:t>
            </a:r>
            <a:endParaRPr lang="en-US" sz="1400" dirty="0"/>
          </a:p>
        </p:txBody>
      </p:sp>
      <p:pic>
        <p:nvPicPr>
          <p:cNvPr id="22" name="Picture 5"/>
          <p:cNvPicPr>
            <a:picLocks noChangeAspect="1" noChangeArrowheads="1"/>
          </p:cNvPicPr>
          <p:nvPr/>
        </p:nvPicPr>
        <p:blipFill>
          <a:blip r:embed="rId16" cstate="print"/>
          <a:srcRect l="20737"/>
          <a:stretch>
            <a:fillRect/>
          </a:stretch>
        </p:blipFill>
        <p:spPr bwMode="auto">
          <a:xfrm>
            <a:off x="5257800" y="2895600"/>
            <a:ext cx="1391239" cy="1447800"/>
          </a:xfrm>
          <a:prstGeom prst="rect">
            <a:avLst/>
          </a:prstGeom>
          <a:noFill/>
          <a:ln w="9525">
            <a:noFill/>
            <a:miter lim="800000"/>
            <a:headEnd/>
            <a:tailEnd/>
          </a:ln>
        </p:spPr>
      </p:pic>
      <p:pic>
        <p:nvPicPr>
          <p:cNvPr id="20494" name="Picture 14"/>
          <p:cNvPicPr>
            <a:picLocks noChangeAspect="1" noChangeArrowheads="1"/>
          </p:cNvPicPr>
          <p:nvPr/>
        </p:nvPicPr>
        <p:blipFill>
          <a:blip r:embed="rId12" cstate="print"/>
          <a:srcRect/>
          <a:stretch>
            <a:fillRect/>
          </a:stretch>
        </p:blipFill>
        <p:spPr bwMode="auto">
          <a:xfrm>
            <a:off x="6883400" y="4557713"/>
            <a:ext cx="431800" cy="311150"/>
          </a:xfrm>
          <a:prstGeom prst="rect">
            <a:avLst/>
          </a:prstGeom>
          <a:noFill/>
          <a:ln w="9525">
            <a:noFill/>
            <a:miter lim="800000"/>
            <a:headEnd/>
            <a:tailEnd/>
          </a:ln>
        </p:spPr>
      </p:pic>
      <p:pic>
        <p:nvPicPr>
          <p:cNvPr id="23" name="~PP2141.WAV">
            <a:hlinkClick r:id="" action="ppaction://media"/>
          </p:cNvPr>
          <p:cNvPicPr>
            <a:picLocks noRot="1" noChangeAspect="1"/>
          </p:cNvPicPr>
          <p:nvPr>
            <a:wavAudioFile r:embed="rId1" name="~PP2141.WAV"/>
          </p:nvPr>
        </p:nvPicPr>
        <p:blipFill>
          <a:blip r:embed="rId17" cstate="print"/>
          <a:stretch>
            <a:fillRect/>
          </a:stretch>
        </p:blipFill>
        <p:spPr>
          <a:xfrm>
            <a:off x="8632825" y="6346825"/>
            <a:ext cx="304800" cy="304800"/>
          </a:xfrm>
          <a:prstGeom prst="rect">
            <a:avLst/>
          </a:prstGeom>
        </p:spPr>
      </p:pic>
    </p:spTree>
  </p:cSld>
  <p:clrMapOvr>
    <a:masterClrMapping/>
  </p:clrMapOvr>
  <p:transition advTm="169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lstStyle/>
          <a:p>
            <a:r>
              <a:rPr lang="es-ES" dirty="0" err="1" smtClean="0"/>
              <a:t>Experiment</a:t>
            </a:r>
            <a:endParaRPr lang="en-US" dirty="0"/>
          </a:p>
        </p:txBody>
      </p:sp>
      <p:pic>
        <p:nvPicPr>
          <p:cNvPr id="4" name="3 Imagen" descr="Experiment.JPG"/>
          <p:cNvPicPr>
            <a:picLocks noChangeAspect="1"/>
          </p:cNvPicPr>
          <p:nvPr/>
        </p:nvPicPr>
        <p:blipFill>
          <a:blip r:embed="rId3" cstate="print"/>
          <a:stretch>
            <a:fillRect/>
          </a:stretch>
        </p:blipFill>
        <p:spPr>
          <a:xfrm>
            <a:off x="838200" y="1066800"/>
            <a:ext cx="7518400" cy="5638800"/>
          </a:xfrm>
          <a:prstGeom prst="rect">
            <a:avLst/>
          </a:prstGeom>
        </p:spPr>
      </p:pic>
      <p:pic>
        <p:nvPicPr>
          <p:cNvPr id="5" name="~PP127.WAV">
            <a:hlinkClick r:id="" action="ppaction://media"/>
          </p:cNvPr>
          <p:cNvPicPr>
            <a:picLocks noRot="1" noChangeAspect="1"/>
          </p:cNvPicPr>
          <p:nvPr>
            <a:wavAudioFile r:embed="rId1" name="~PP127.WAV"/>
          </p:nvPr>
        </p:nvPicPr>
        <p:blipFill>
          <a:blip r:embed="rId4" cstate="print"/>
          <a:stretch>
            <a:fillRect/>
          </a:stretch>
        </p:blipFill>
        <p:spPr>
          <a:xfrm>
            <a:off x="8632825" y="6346825"/>
            <a:ext cx="304800" cy="304800"/>
          </a:xfrm>
          <a:prstGeom prst="rect">
            <a:avLst/>
          </a:prstGeom>
        </p:spPr>
      </p:pic>
    </p:spTree>
  </p:cSld>
  <p:clrMapOvr>
    <a:masterClrMapping/>
  </p:clrMapOvr>
  <p:transition advTm="37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400"/>
            <a:ext cx="8229600" cy="1143000"/>
          </a:xfrm>
        </p:spPr>
        <p:txBody>
          <a:bodyPr>
            <a:normAutofit/>
          </a:bodyPr>
          <a:lstStyle/>
          <a:p>
            <a:r>
              <a:rPr lang="en-US" dirty="0" smtClean="0"/>
              <a:t>Absorption Spectrum DNA</a:t>
            </a:r>
            <a:endParaRPr lang="en-US" dirty="0"/>
          </a:p>
        </p:txBody>
      </p:sp>
      <p:pic>
        <p:nvPicPr>
          <p:cNvPr id="4" name="3 Marcador de contenido" descr="Fig1.png"/>
          <p:cNvPicPr>
            <a:picLocks noGrp="1" noChangeAspect="1"/>
          </p:cNvPicPr>
          <p:nvPr>
            <p:ph idx="1"/>
          </p:nvPr>
        </p:nvPicPr>
        <p:blipFill>
          <a:blip r:embed="rId3" cstate="print"/>
          <a:stretch>
            <a:fillRect/>
          </a:stretch>
        </p:blipFill>
        <p:spPr>
          <a:xfrm>
            <a:off x="792692" y="1013619"/>
            <a:ext cx="7741708" cy="5234781"/>
          </a:xfrm>
        </p:spPr>
      </p:pic>
      <p:sp>
        <p:nvSpPr>
          <p:cNvPr id="5" name="4 CuadroTexto"/>
          <p:cNvSpPr txBox="1"/>
          <p:nvPr/>
        </p:nvSpPr>
        <p:spPr>
          <a:xfrm>
            <a:off x="994250" y="6324601"/>
            <a:ext cx="6321923" cy="646331"/>
          </a:xfrm>
          <a:prstGeom prst="rect">
            <a:avLst/>
          </a:prstGeom>
          <a:noFill/>
        </p:spPr>
        <p:txBody>
          <a:bodyPr wrap="square" rtlCol="0">
            <a:spAutoFit/>
          </a:bodyPr>
          <a:lstStyle/>
          <a:p>
            <a:r>
              <a:rPr lang="en-US" dirty="0" smtClean="0"/>
              <a:t>Michaelian, K. and </a:t>
            </a:r>
            <a:r>
              <a:rPr lang="en-US" dirty="0" err="1" smtClean="0"/>
              <a:t>Santillán</a:t>
            </a:r>
            <a:r>
              <a:rPr lang="en-US" dirty="0" smtClean="0"/>
              <a:t> Padilla, N., </a:t>
            </a:r>
            <a:r>
              <a:rPr lang="en-US" i="1" dirty="0" err="1" smtClean="0"/>
              <a:t>Heliyon</a:t>
            </a:r>
            <a:r>
              <a:rPr lang="en-US" i="1" dirty="0" smtClean="0"/>
              <a:t> </a:t>
            </a:r>
            <a:r>
              <a:rPr lang="en-US" dirty="0" smtClean="0"/>
              <a:t>5, e01902 (2019). </a:t>
            </a:r>
          </a:p>
          <a:p>
            <a:endParaRPr lang="en-US" dirty="0"/>
          </a:p>
        </p:txBody>
      </p:sp>
      <p:pic>
        <p:nvPicPr>
          <p:cNvPr id="6" name="Picture 8"/>
          <p:cNvPicPr>
            <a:picLocks noChangeAspect="1" noChangeArrowheads="1"/>
          </p:cNvPicPr>
          <p:nvPr/>
        </p:nvPicPr>
        <p:blipFill>
          <a:blip r:embed="rId4" cstate="print"/>
          <a:srcRect/>
          <a:stretch>
            <a:fillRect/>
          </a:stretch>
        </p:blipFill>
        <p:spPr bwMode="auto">
          <a:xfrm>
            <a:off x="4114800" y="1936913"/>
            <a:ext cx="1331193" cy="349087"/>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3962400" y="1143000"/>
            <a:ext cx="914400" cy="484357"/>
          </a:xfrm>
          <a:prstGeom prst="rect">
            <a:avLst/>
          </a:prstGeom>
          <a:noFill/>
          <a:ln w="9525">
            <a:noFill/>
            <a:miter lim="800000"/>
            <a:headEnd/>
            <a:tailEnd/>
          </a:ln>
        </p:spPr>
      </p:pic>
      <p:sp>
        <p:nvSpPr>
          <p:cNvPr id="9" name="8 CuadroTexto"/>
          <p:cNvSpPr txBox="1"/>
          <p:nvPr/>
        </p:nvSpPr>
        <p:spPr>
          <a:xfrm>
            <a:off x="4419600" y="1535668"/>
            <a:ext cx="1752600" cy="369332"/>
          </a:xfrm>
          <a:prstGeom prst="rect">
            <a:avLst/>
          </a:prstGeom>
          <a:noFill/>
        </p:spPr>
        <p:txBody>
          <a:bodyPr wrap="square" rtlCol="0">
            <a:spAutoFit/>
          </a:bodyPr>
          <a:lstStyle/>
          <a:p>
            <a:r>
              <a:rPr lang="es-ES" dirty="0" err="1" smtClean="0">
                <a:solidFill>
                  <a:schemeClr val="bg1"/>
                </a:solidFill>
              </a:rPr>
              <a:t>Hyperchromism</a:t>
            </a:r>
            <a:endParaRPr lang="en-US" dirty="0">
              <a:solidFill>
                <a:schemeClr val="bg1"/>
              </a:solidFill>
            </a:endParaRPr>
          </a:p>
        </p:txBody>
      </p:sp>
      <p:pic>
        <p:nvPicPr>
          <p:cNvPr id="8" name="~PP3186.WAV">
            <a:hlinkClick r:id="" action="ppaction://media"/>
          </p:cNvPr>
          <p:cNvPicPr>
            <a:picLocks noRot="1" noChangeAspect="1"/>
          </p:cNvPicPr>
          <p:nvPr>
            <a:wavAudioFile r:embed="rId1" name="~PP3186.WAV"/>
          </p:nvPr>
        </p:nvPicPr>
        <p:blipFill>
          <a:blip r:embed="rId6" cstate="print"/>
          <a:stretch>
            <a:fillRect/>
          </a:stretch>
        </p:blipFill>
        <p:spPr>
          <a:xfrm>
            <a:off x="8632825" y="6346825"/>
            <a:ext cx="304800" cy="304800"/>
          </a:xfrm>
          <a:prstGeom prst="rect">
            <a:avLst/>
          </a:prstGeom>
        </p:spPr>
      </p:pic>
    </p:spTree>
  </p:cSld>
  <p:clrMapOvr>
    <a:masterClrMapping/>
  </p:clrMapOvr>
  <p:transition advTm="62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normAutofit fontScale="90000"/>
          </a:bodyPr>
          <a:lstStyle/>
          <a:p>
            <a:r>
              <a:rPr lang="en-US" dirty="0" smtClean="0"/>
              <a:t>Expt.--UVC Light-induced Denaturing</a:t>
            </a:r>
            <a:endParaRPr lang="en-US" dirty="0"/>
          </a:p>
        </p:txBody>
      </p:sp>
      <p:pic>
        <p:nvPicPr>
          <p:cNvPr id="4" name="3 Marcador de contenido" descr="Fig4.png"/>
          <p:cNvPicPr>
            <a:picLocks noGrp="1" noChangeAspect="1"/>
          </p:cNvPicPr>
          <p:nvPr>
            <p:ph idx="1"/>
          </p:nvPr>
        </p:nvPicPr>
        <p:blipFill>
          <a:blip r:embed="rId3" cstate="print"/>
          <a:stretch>
            <a:fillRect/>
          </a:stretch>
        </p:blipFill>
        <p:spPr>
          <a:xfrm>
            <a:off x="4470400" y="1752600"/>
            <a:ext cx="4749800" cy="3562350"/>
          </a:xfrm>
        </p:spPr>
      </p:pic>
      <p:sp>
        <p:nvSpPr>
          <p:cNvPr id="5" name="4 CuadroTexto"/>
          <p:cNvSpPr txBox="1"/>
          <p:nvPr/>
        </p:nvSpPr>
        <p:spPr>
          <a:xfrm>
            <a:off x="1450477" y="5500920"/>
            <a:ext cx="6321923" cy="646331"/>
          </a:xfrm>
          <a:prstGeom prst="rect">
            <a:avLst/>
          </a:prstGeom>
          <a:noFill/>
        </p:spPr>
        <p:txBody>
          <a:bodyPr wrap="none" rtlCol="0">
            <a:spAutoFit/>
          </a:bodyPr>
          <a:lstStyle/>
          <a:p>
            <a:r>
              <a:rPr lang="en-US" dirty="0" smtClean="0"/>
              <a:t>Michaelian, K. and </a:t>
            </a:r>
            <a:r>
              <a:rPr lang="en-US" dirty="0" err="1" smtClean="0"/>
              <a:t>Santillán</a:t>
            </a:r>
            <a:r>
              <a:rPr lang="en-US" dirty="0" smtClean="0"/>
              <a:t> Padilla, N., </a:t>
            </a:r>
            <a:r>
              <a:rPr lang="en-US" i="1" dirty="0" err="1" smtClean="0"/>
              <a:t>Heliyon</a:t>
            </a:r>
            <a:r>
              <a:rPr lang="en-US" i="1" dirty="0" smtClean="0"/>
              <a:t> </a:t>
            </a:r>
            <a:r>
              <a:rPr lang="en-US" dirty="0" smtClean="0"/>
              <a:t>5, e01902 (2019). </a:t>
            </a:r>
          </a:p>
          <a:p>
            <a:endParaRPr lang="en-US" dirty="0"/>
          </a:p>
        </p:txBody>
      </p:sp>
      <p:pic>
        <p:nvPicPr>
          <p:cNvPr id="6" name="5 Imagen" descr="Expt.jpg"/>
          <p:cNvPicPr>
            <a:picLocks noChangeAspect="1"/>
          </p:cNvPicPr>
          <p:nvPr/>
        </p:nvPicPr>
        <p:blipFill>
          <a:blip r:embed="rId4" cstate="print"/>
          <a:stretch>
            <a:fillRect/>
          </a:stretch>
        </p:blipFill>
        <p:spPr>
          <a:xfrm>
            <a:off x="0" y="1676400"/>
            <a:ext cx="4419600" cy="3726476"/>
          </a:xfrm>
          <a:prstGeom prst="rect">
            <a:avLst/>
          </a:prstGeom>
        </p:spPr>
      </p:pic>
      <p:pic>
        <p:nvPicPr>
          <p:cNvPr id="7" name="Picture 18"/>
          <p:cNvPicPr>
            <a:picLocks noChangeAspect="1" noChangeArrowheads="1"/>
          </p:cNvPicPr>
          <p:nvPr/>
        </p:nvPicPr>
        <p:blipFill>
          <a:blip r:embed="rId5" cstate="print"/>
          <a:srcRect/>
          <a:stretch>
            <a:fillRect/>
          </a:stretch>
        </p:blipFill>
        <p:spPr bwMode="auto">
          <a:xfrm>
            <a:off x="1295400" y="1139940"/>
            <a:ext cx="641441" cy="993660"/>
          </a:xfrm>
          <a:prstGeom prst="rect">
            <a:avLst/>
          </a:prstGeom>
          <a:noFill/>
          <a:ln w="9525">
            <a:noFill/>
            <a:miter lim="800000"/>
            <a:headEnd/>
            <a:tailEnd/>
          </a:ln>
        </p:spPr>
      </p:pic>
      <p:sp>
        <p:nvSpPr>
          <p:cNvPr id="8" name="7 CuadroTexto"/>
          <p:cNvSpPr txBox="1"/>
          <p:nvPr/>
        </p:nvSpPr>
        <p:spPr>
          <a:xfrm>
            <a:off x="1981200" y="1752600"/>
            <a:ext cx="2020105" cy="369332"/>
          </a:xfrm>
          <a:prstGeom prst="rect">
            <a:avLst/>
          </a:prstGeom>
          <a:noFill/>
        </p:spPr>
        <p:txBody>
          <a:bodyPr wrap="none" rtlCol="0">
            <a:spAutoFit/>
          </a:bodyPr>
          <a:lstStyle/>
          <a:p>
            <a:r>
              <a:rPr lang="en-US" dirty="0" smtClean="0">
                <a:solidFill>
                  <a:schemeClr val="bg1"/>
                </a:solidFill>
              </a:rPr>
              <a:t>Salmon Sperm DNA</a:t>
            </a:r>
            <a:endParaRPr lang="en-US" dirty="0">
              <a:solidFill>
                <a:schemeClr val="bg1"/>
              </a:solidFill>
            </a:endParaRPr>
          </a:p>
        </p:txBody>
      </p:sp>
      <p:sp>
        <p:nvSpPr>
          <p:cNvPr id="9" name="8 CuadroTexto"/>
          <p:cNvSpPr txBox="1"/>
          <p:nvPr/>
        </p:nvSpPr>
        <p:spPr>
          <a:xfrm>
            <a:off x="6934200" y="1905000"/>
            <a:ext cx="1192955" cy="369332"/>
          </a:xfrm>
          <a:prstGeom prst="rect">
            <a:avLst/>
          </a:prstGeom>
          <a:noFill/>
        </p:spPr>
        <p:txBody>
          <a:bodyPr wrap="none" rtlCol="0">
            <a:spAutoFit/>
          </a:bodyPr>
          <a:lstStyle/>
          <a:p>
            <a:r>
              <a:rPr lang="en-US" dirty="0" smtClean="0">
                <a:solidFill>
                  <a:schemeClr val="bg1"/>
                </a:solidFill>
              </a:rPr>
              <a:t>25 </a:t>
            </a:r>
            <a:r>
              <a:rPr lang="en-US" dirty="0" err="1" smtClean="0">
                <a:solidFill>
                  <a:schemeClr val="bg1"/>
                </a:solidFill>
              </a:rPr>
              <a:t>bp</a:t>
            </a:r>
            <a:r>
              <a:rPr lang="en-US" dirty="0" smtClean="0">
                <a:solidFill>
                  <a:schemeClr val="bg1"/>
                </a:solidFill>
              </a:rPr>
              <a:t> DNA</a:t>
            </a:r>
            <a:endParaRPr lang="en-US" dirty="0">
              <a:solidFill>
                <a:schemeClr val="bg1"/>
              </a:solidFill>
            </a:endParaRPr>
          </a:p>
        </p:txBody>
      </p:sp>
      <p:pic>
        <p:nvPicPr>
          <p:cNvPr id="10" name="Picture 5"/>
          <p:cNvPicPr>
            <a:picLocks noChangeAspect="1" noChangeArrowheads="1"/>
          </p:cNvPicPr>
          <p:nvPr/>
        </p:nvPicPr>
        <p:blipFill>
          <a:blip r:embed="rId6" cstate="print"/>
          <a:srcRect l="20737"/>
          <a:stretch>
            <a:fillRect/>
          </a:stretch>
        </p:blipFill>
        <p:spPr bwMode="auto">
          <a:xfrm>
            <a:off x="1524000" y="3352800"/>
            <a:ext cx="1025123" cy="1066800"/>
          </a:xfrm>
          <a:prstGeom prst="rect">
            <a:avLst/>
          </a:prstGeom>
          <a:noFill/>
          <a:ln w="9525">
            <a:noFill/>
            <a:miter lim="800000"/>
            <a:headEnd/>
            <a:tailEnd/>
          </a:ln>
        </p:spPr>
      </p:pic>
      <p:pic>
        <p:nvPicPr>
          <p:cNvPr id="11" name="~PP1406.WAV">
            <a:hlinkClick r:id="" action="ppaction://media"/>
          </p:cNvPr>
          <p:cNvPicPr>
            <a:picLocks noRot="1" noChangeAspect="1"/>
          </p:cNvPicPr>
          <p:nvPr>
            <a:wavAudioFile r:embed="rId1" name="~PP1406.WAV"/>
          </p:nvPr>
        </p:nvPicPr>
        <p:blipFill>
          <a:blip r:embed="rId7" cstate="print"/>
          <a:stretch>
            <a:fillRect/>
          </a:stretch>
        </p:blipFill>
        <p:spPr>
          <a:xfrm>
            <a:off x="8632825" y="6346825"/>
            <a:ext cx="304800" cy="304800"/>
          </a:xfrm>
          <a:prstGeom prst="rect">
            <a:avLst/>
          </a:prstGeom>
        </p:spPr>
      </p:pic>
      <p:pic>
        <p:nvPicPr>
          <p:cNvPr id="12" name="Picture 2">
            <a:extLst>
              <a:ext uri="{FF2B5EF4-FFF2-40B4-BE49-F238E27FC236}">
                <a16:creationId xmlns:a16="http://schemas.microsoft.com/office/drawing/2014/main" xmlns="" id="{B5071B36-006F-41DD-BA90-E463DA76242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6092427"/>
            <a:ext cx="9144000" cy="892969"/>
          </a:xfrm>
          <a:prstGeom prst="rect">
            <a:avLst/>
          </a:prstGeom>
        </p:spPr>
      </p:pic>
    </p:spTree>
  </p:cSld>
  <p:clrMapOvr>
    <a:masterClrMapping/>
  </p:clrMapOvr>
  <p:transition advTm="171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400"/>
            <a:ext cx="8229600" cy="1143000"/>
          </a:xfrm>
        </p:spPr>
        <p:txBody>
          <a:bodyPr>
            <a:normAutofit fontScale="90000"/>
          </a:bodyPr>
          <a:lstStyle/>
          <a:p>
            <a:r>
              <a:rPr lang="en-US" dirty="0" smtClean="0"/>
              <a:t>Temperature Dependence of UVC Light-induced Denaturing</a:t>
            </a:r>
            <a:endParaRPr lang="en-US" dirty="0"/>
          </a:p>
        </p:txBody>
      </p:sp>
      <p:pic>
        <p:nvPicPr>
          <p:cNvPr id="4" name="3 Imagen" descr="Fig8.png"/>
          <p:cNvPicPr>
            <a:picLocks noChangeAspect="1"/>
          </p:cNvPicPr>
          <p:nvPr/>
        </p:nvPicPr>
        <p:blipFill>
          <a:blip r:embed="rId3" cstate="print"/>
          <a:stretch>
            <a:fillRect/>
          </a:stretch>
        </p:blipFill>
        <p:spPr>
          <a:xfrm>
            <a:off x="1219200" y="1409700"/>
            <a:ext cx="6553200" cy="4914900"/>
          </a:xfrm>
          <a:prstGeom prst="rect">
            <a:avLst/>
          </a:prstGeom>
        </p:spPr>
      </p:pic>
      <p:sp>
        <p:nvSpPr>
          <p:cNvPr id="5" name="4 CuadroTexto"/>
          <p:cNvSpPr txBox="1"/>
          <p:nvPr/>
        </p:nvSpPr>
        <p:spPr>
          <a:xfrm>
            <a:off x="1374277" y="6364069"/>
            <a:ext cx="6321923" cy="646331"/>
          </a:xfrm>
          <a:prstGeom prst="rect">
            <a:avLst/>
          </a:prstGeom>
          <a:noFill/>
        </p:spPr>
        <p:txBody>
          <a:bodyPr wrap="square" rtlCol="0">
            <a:spAutoFit/>
          </a:bodyPr>
          <a:lstStyle/>
          <a:p>
            <a:r>
              <a:rPr lang="en-US" dirty="0" smtClean="0"/>
              <a:t>Michaelian, K. and </a:t>
            </a:r>
            <a:r>
              <a:rPr lang="en-US" dirty="0" err="1" smtClean="0"/>
              <a:t>Santillán</a:t>
            </a:r>
            <a:r>
              <a:rPr lang="en-US" dirty="0" smtClean="0"/>
              <a:t> Padilla, N., </a:t>
            </a:r>
            <a:r>
              <a:rPr lang="en-US" i="1" dirty="0" err="1" smtClean="0"/>
              <a:t>Heliyon</a:t>
            </a:r>
            <a:r>
              <a:rPr lang="en-US" i="1" dirty="0" smtClean="0"/>
              <a:t> </a:t>
            </a:r>
            <a:r>
              <a:rPr lang="en-US" dirty="0" smtClean="0"/>
              <a:t>5, e01902 (2019). </a:t>
            </a:r>
          </a:p>
          <a:p>
            <a:endParaRPr lang="en-US" dirty="0"/>
          </a:p>
        </p:txBody>
      </p:sp>
      <p:pic>
        <p:nvPicPr>
          <p:cNvPr id="6" name="~PP2359.WAV">
            <a:hlinkClick r:id="" action="ppaction://media"/>
          </p:cNvPr>
          <p:cNvPicPr>
            <a:picLocks noRot="1" noChangeAspect="1"/>
          </p:cNvPicPr>
          <p:nvPr>
            <a:wavAudioFile r:embed="rId1" name="~PP2359.WAV"/>
          </p:nvPr>
        </p:nvPicPr>
        <p:blipFill>
          <a:blip r:embed="rId4" cstate="print"/>
          <a:stretch>
            <a:fillRect/>
          </a:stretch>
        </p:blipFill>
        <p:spPr>
          <a:xfrm>
            <a:off x="8632825" y="6346825"/>
            <a:ext cx="304800" cy="304800"/>
          </a:xfrm>
          <a:prstGeom prst="rect">
            <a:avLst/>
          </a:prstGeom>
        </p:spPr>
      </p:pic>
    </p:spTree>
  </p:cSld>
  <p:clrMapOvr>
    <a:masterClrMapping/>
  </p:clrMapOvr>
  <p:transition advTm="27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NA_orbit_animated"/>
          <p:cNvPicPr>
            <a:picLocks noChangeAspect="1" noChangeArrowheads="1" noCrop="1"/>
          </p:cNvPicPr>
          <p:nvPr/>
        </p:nvPicPr>
        <p:blipFill>
          <a:blip r:embed="rId4" cstate="print"/>
          <a:srcRect/>
          <a:stretch>
            <a:fillRect/>
          </a:stretch>
        </p:blipFill>
        <p:spPr bwMode="auto">
          <a:xfrm>
            <a:off x="2987675" y="830262"/>
            <a:ext cx="3108325" cy="5113338"/>
          </a:xfrm>
          <a:prstGeom prst="rect">
            <a:avLst/>
          </a:prstGeom>
          <a:noFill/>
        </p:spPr>
      </p:pic>
      <p:pic>
        <p:nvPicPr>
          <p:cNvPr id="18" name="17 Imagen" descr="DNADenatured2.png"/>
          <p:cNvPicPr>
            <a:picLocks noChangeAspect="1"/>
          </p:cNvPicPr>
          <p:nvPr/>
        </p:nvPicPr>
        <p:blipFill>
          <a:blip r:embed="rId5" cstate="print"/>
          <a:stretch>
            <a:fillRect/>
          </a:stretch>
        </p:blipFill>
        <p:spPr>
          <a:xfrm>
            <a:off x="3009682" y="861654"/>
            <a:ext cx="3086318" cy="5134692"/>
          </a:xfrm>
          <a:prstGeom prst="rect">
            <a:avLst/>
          </a:prstGeom>
        </p:spPr>
      </p:pic>
      <p:sp>
        <p:nvSpPr>
          <p:cNvPr id="53251" name="Oval 3"/>
          <p:cNvSpPr>
            <a:spLocks noChangeArrowheads="1"/>
          </p:cNvSpPr>
          <p:nvPr/>
        </p:nvSpPr>
        <p:spPr bwMode="auto">
          <a:xfrm>
            <a:off x="4029075" y="4027488"/>
            <a:ext cx="1152525" cy="1154112"/>
          </a:xfrm>
          <a:prstGeom prst="ellipse">
            <a:avLst/>
          </a:prstGeom>
          <a:solidFill>
            <a:srgbClr val="B3A1FD">
              <a:alpha val="35001"/>
            </a:srgbClr>
          </a:solidFill>
          <a:ln w="9525">
            <a:solidFill>
              <a:schemeClr val="tx1"/>
            </a:solidFill>
            <a:round/>
            <a:headEnd/>
            <a:tailEnd/>
          </a:ln>
          <a:effectLst/>
        </p:spPr>
        <p:txBody>
          <a:bodyPr wrap="none" anchor="ctr"/>
          <a:lstStyle/>
          <a:p>
            <a:pPr algn="ctr"/>
            <a:endParaRPr lang="en-US">
              <a:solidFill>
                <a:schemeClr val="accent2"/>
              </a:solidFill>
            </a:endParaRPr>
          </a:p>
        </p:txBody>
      </p:sp>
      <p:sp>
        <p:nvSpPr>
          <p:cNvPr id="53252" name="AutoShape 4"/>
          <p:cNvSpPr>
            <a:spLocks noChangeArrowheads="1"/>
          </p:cNvSpPr>
          <p:nvPr/>
        </p:nvSpPr>
        <p:spPr bwMode="auto">
          <a:xfrm>
            <a:off x="2209800" y="1371600"/>
            <a:ext cx="2376488" cy="3289300"/>
          </a:xfrm>
          <a:prstGeom prst="lightningBolt">
            <a:avLst/>
          </a:prstGeom>
          <a:solidFill>
            <a:srgbClr val="800080"/>
          </a:solidFill>
          <a:ln w="9525">
            <a:solidFill>
              <a:schemeClr val="tx1"/>
            </a:solidFill>
            <a:miter lim="800000"/>
            <a:headEnd/>
            <a:tailEnd/>
          </a:ln>
          <a:effectLst/>
        </p:spPr>
        <p:txBody>
          <a:bodyPr wrap="none" anchor="ctr"/>
          <a:lstStyle/>
          <a:p>
            <a:pPr algn="ctr"/>
            <a:endParaRPr lang="en-US">
              <a:solidFill>
                <a:schemeClr val="accent2"/>
              </a:solidFill>
            </a:endParaRPr>
          </a:p>
        </p:txBody>
      </p:sp>
      <p:sp>
        <p:nvSpPr>
          <p:cNvPr id="8" name="7 CuadroTexto"/>
          <p:cNvSpPr txBox="1"/>
          <p:nvPr/>
        </p:nvSpPr>
        <p:spPr>
          <a:xfrm>
            <a:off x="1295400" y="-36731"/>
            <a:ext cx="6205610" cy="769441"/>
          </a:xfrm>
          <a:prstGeom prst="rect">
            <a:avLst/>
          </a:prstGeom>
          <a:noFill/>
        </p:spPr>
        <p:txBody>
          <a:bodyPr wrap="none" rtlCol="0">
            <a:spAutoFit/>
          </a:bodyPr>
          <a:lstStyle/>
          <a:p>
            <a:r>
              <a:rPr lang="en-US" sz="4400" b="1" dirty="0" smtClean="0"/>
              <a:t>UVC –induced Denaturing</a:t>
            </a:r>
            <a:endParaRPr lang="en-US" sz="4400" b="1" dirty="0"/>
          </a:p>
        </p:txBody>
      </p:sp>
      <p:pic>
        <p:nvPicPr>
          <p:cNvPr id="9" name="~PP1637.WAV">
            <a:hlinkClick r:id="" action="ppaction://media"/>
          </p:cNvPr>
          <p:cNvPicPr>
            <a:picLocks noRot="1" noChangeAspect="1"/>
          </p:cNvPicPr>
          <p:nvPr>
            <a:wavAudioFile r:embed="rId1" name="~PP1637.WAV"/>
          </p:nvPr>
        </p:nvPicPr>
        <p:blipFill>
          <a:blip r:embed="rId6" cstate="print"/>
          <a:stretch>
            <a:fillRect/>
          </a:stretch>
        </p:blipFill>
        <p:spPr>
          <a:xfrm>
            <a:off x="8632825" y="6346825"/>
            <a:ext cx="304800" cy="304800"/>
          </a:xfrm>
          <a:prstGeom prst="rect">
            <a:avLst/>
          </a:prstGeom>
        </p:spPr>
      </p:pic>
    </p:spTree>
  </p:cSld>
  <p:clrMapOvr>
    <a:masterClrMapping/>
  </p:clrMapOvr>
  <p:transition spd="med" advTm="31118">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53252"/>
                                        </p:tgtEl>
                                        <p:attrNameLst>
                                          <p:attrName>style.visibility</p:attrName>
                                        </p:attrNameLst>
                                      </p:cBhvr>
                                      <p:to>
                                        <p:strVal val="visible"/>
                                      </p:to>
                                    </p:set>
                                    <p:anim calcmode="lin" valueType="num">
                                      <p:cBhvr>
                                        <p:cTn id="10" dur="2000" fill="hold"/>
                                        <p:tgtEl>
                                          <p:spTgt spid="53252"/>
                                        </p:tgtEl>
                                        <p:attrNameLst>
                                          <p:attrName>ppt_w</p:attrName>
                                        </p:attrNameLst>
                                      </p:cBhvr>
                                      <p:tavLst>
                                        <p:tav tm="0">
                                          <p:val>
                                            <p:fltVal val="0"/>
                                          </p:val>
                                        </p:tav>
                                        <p:tav tm="100000">
                                          <p:val>
                                            <p:strVal val="#ppt_w"/>
                                          </p:val>
                                        </p:tav>
                                      </p:tavLst>
                                    </p:anim>
                                    <p:anim calcmode="lin" valueType="num">
                                      <p:cBhvr>
                                        <p:cTn id="11" dur="2000" fill="hold"/>
                                        <p:tgtEl>
                                          <p:spTgt spid="53252"/>
                                        </p:tgtEl>
                                        <p:attrNameLst>
                                          <p:attrName>ppt_h</p:attrName>
                                        </p:attrNameLst>
                                      </p:cBhvr>
                                      <p:tavLst>
                                        <p:tav tm="0">
                                          <p:val>
                                            <p:fltVal val="0"/>
                                          </p:val>
                                        </p:tav>
                                        <p:tav tm="100000">
                                          <p:val>
                                            <p:strVal val="#ppt_h"/>
                                          </p:val>
                                        </p:tav>
                                      </p:tavLst>
                                    </p:anim>
                                    <p:animEffect transition="in" filter="fade">
                                      <p:cBhvr>
                                        <p:cTn id="12" dur="2000"/>
                                        <p:tgtEl>
                                          <p:spTgt spid="53252"/>
                                        </p:tgtEl>
                                      </p:cBhvr>
                                    </p:animEffect>
                                  </p:childTnLst>
                                </p:cTn>
                              </p:par>
                            </p:childTnLst>
                          </p:cTn>
                        </p:par>
                        <p:par>
                          <p:cTn id="13" fill="hold">
                            <p:stCondLst>
                              <p:cond delay="2000"/>
                            </p:stCondLst>
                            <p:childTnLst>
                              <p:par>
                                <p:cTn id="14" presetID="3" presetClass="exit" presetSubtype="10" fill="hold" grpId="1" nodeType="afterEffect">
                                  <p:stCondLst>
                                    <p:cond delay="0"/>
                                  </p:stCondLst>
                                  <p:childTnLst>
                                    <p:animEffect transition="out" filter="blinds(horizontal)">
                                      <p:cBhvr>
                                        <p:cTn id="15" dur="2000"/>
                                        <p:tgtEl>
                                          <p:spTgt spid="53252"/>
                                        </p:tgtEl>
                                      </p:cBhvr>
                                    </p:animEffect>
                                    <p:set>
                                      <p:cBhvr>
                                        <p:cTn id="16" dur="1" fill="hold">
                                          <p:stCondLst>
                                            <p:cond delay="1999"/>
                                          </p:stCondLst>
                                        </p:cTn>
                                        <p:tgtEl>
                                          <p:spTgt spid="53252"/>
                                        </p:tgtEl>
                                        <p:attrNameLst>
                                          <p:attrName>style.visibility</p:attrName>
                                        </p:attrNameLst>
                                      </p:cBhvr>
                                      <p:to>
                                        <p:strVal val="hidden"/>
                                      </p:to>
                                    </p:set>
                                  </p:childTnLst>
                                </p:cTn>
                              </p:par>
                            </p:childTnLst>
                          </p:cTn>
                        </p:par>
                        <p:par>
                          <p:cTn id="17" fill="hold">
                            <p:stCondLst>
                              <p:cond delay="4000"/>
                            </p:stCondLst>
                            <p:childTnLst>
                              <p:par>
                                <p:cTn id="18" presetID="5" presetClass="exit" presetSubtype="10" fill="hold" grpId="2" nodeType="afterEffect">
                                  <p:stCondLst>
                                    <p:cond delay="0"/>
                                  </p:stCondLst>
                                  <p:childTnLst>
                                    <p:animEffect transition="out" filter="checkerboard(across)">
                                      <p:cBhvr>
                                        <p:cTn id="19" dur="2000"/>
                                        <p:tgtEl>
                                          <p:spTgt spid="53252"/>
                                        </p:tgtEl>
                                      </p:cBhvr>
                                    </p:animEffect>
                                    <p:set>
                                      <p:cBhvr>
                                        <p:cTn id="20" dur="1" fill="hold">
                                          <p:stCondLst>
                                            <p:cond delay="1999"/>
                                          </p:stCondLst>
                                        </p:cTn>
                                        <p:tgtEl>
                                          <p:spTgt spid="53252"/>
                                        </p:tgtEl>
                                        <p:attrNameLst>
                                          <p:attrName>style.visibility</p:attrName>
                                        </p:attrNameLst>
                                      </p:cBhvr>
                                      <p:to>
                                        <p:strVal val="hidden"/>
                                      </p:to>
                                    </p:set>
                                  </p:childTnLst>
                                </p:cTn>
                              </p:par>
                              <p:par>
                                <p:cTn id="21" presetID="6" presetClass="emph" presetSubtype="0" fill="hold" grpId="0" nodeType="withEffect">
                                  <p:stCondLst>
                                    <p:cond delay="0"/>
                                  </p:stCondLst>
                                  <p:childTnLst>
                                    <p:animScale>
                                      <p:cBhvr>
                                        <p:cTn id="22" dur="2000" fill="hold"/>
                                        <p:tgtEl>
                                          <p:spTgt spid="53251"/>
                                        </p:tgtEl>
                                      </p:cBhvr>
                                      <p:by x="400000" y="400000"/>
                                    </p:animScale>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53251" grpId="0" animBg="1"/>
      <p:bldP spid="53252" grpId="0" animBg="1"/>
      <p:bldP spid="53252" grpId="1" animBg="1"/>
      <p:bldP spid="5325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84677"/>
            <a:ext cx="8246533" cy="5909310"/>
          </a:xfrm>
          <a:prstGeom prst="rect">
            <a:avLst/>
          </a:prstGeom>
          <a:noFill/>
        </p:spPr>
        <p:txBody>
          <a:bodyPr wrap="square" rtlCol="0">
            <a:spAutoFit/>
          </a:bodyPr>
          <a:lstStyle/>
          <a:p>
            <a:r>
              <a:rPr lang="fr-FR" b="1" dirty="0" smtClean="0">
                <a:latin typeface="Palatino Linotype" panose="02040502050505030304" pitchFamily="18" charset="0"/>
              </a:rPr>
              <a:t>Abstract: </a:t>
            </a:r>
            <a:r>
              <a:rPr lang="en-US" dirty="0" smtClean="0"/>
              <a:t>It </a:t>
            </a:r>
            <a:r>
              <a:rPr lang="en-US" dirty="0" smtClean="0"/>
              <a:t>has been conjectured that the origin of the fundamental molecules of life, their proliferation over the surface of Earth, and their </a:t>
            </a:r>
            <a:r>
              <a:rPr lang="en-US" dirty="0" err="1" smtClean="0"/>
              <a:t>complexation</a:t>
            </a:r>
            <a:r>
              <a:rPr lang="en-US" dirty="0" smtClean="0"/>
              <a:t> through time, are examples of photochemical dissipative structuring, dissipative proliferation, and dissipative selection, respectively, arising out of the non-equilibrium conditions created on Earth's surface by the solar photon spectrum. Here I describe the non-equilibrium thermodynamics and the photochemical mechanisms involved in the synthesis and evolution of the fundamental molecules of life from simpler more common precursor molecules under the long wavelength UVC and UVB solar photons prevailing at Earth's surface during the </a:t>
            </a:r>
            <a:r>
              <a:rPr lang="en-US" dirty="0" err="1" smtClean="0"/>
              <a:t>Archean</a:t>
            </a:r>
            <a:r>
              <a:rPr lang="en-US" dirty="0" smtClean="0"/>
              <a:t>. D</a:t>
            </a:r>
            <a:r>
              <a:rPr lang="en-US" dirty="0" smtClean="0"/>
              <a:t>issipative </a:t>
            </a:r>
            <a:r>
              <a:rPr lang="en-US" dirty="0" smtClean="0"/>
              <a:t>structuring through photochemical mechanisms leads to carbon based UVC pigments with peaked conical intersections which endow them with a large photon </a:t>
            </a:r>
            <a:r>
              <a:rPr lang="en-US" dirty="0" err="1" smtClean="0"/>
              <a:t>disipative</a:t>
            </a:r>
            <a:r>
              <a:rPr lang="en-US" dirty="0" smtClean="0"/>
              <a:t> capacity (broad wavelength absorption and rapid </a:t>
            </a:r>
            <a:r>
              <a:rPr lang="en-US" dirty="0" err="1" smtClean="0"/>
              <a:t>radiationless</a:t>
            </a:r>
            <a:r>
              <a:rPr lang="en-US" dirty="0" smtClean="0"/>
              <a:t> </a:t>
            </a:r>
            <a:r>
              <a:rPr lang="en-US" dirty="0" err="1" smtClean="0"/>
              <a:t>dexcitation</a:t>
            </a:r>
            <a:r>
              <a:rPr lang="en-US" dirty="0" smtClean="0"/>
              <a:t>). </a:t>
            </a:r>
            <a:r>
              <a:rPr lang="en-US" dirty="0" smtClean="0"/>
              <a:t>Dissipative proliferation </a:t>
            </a:r>
            <a:r>
              <a:rPr lang="en-US" dirty="0" smtClean="0"/>
              <a:t>occurs when the </a:t>
            </a:r>
            <a:r>
              <a:rPr lang="en-US" dirty="0" smtClean="0"/>
              <a:t>photochemical dissipative structuring </a:t>
            </a:r>
            <a:r>
              <a:rPr lang="en-US" dirty="0" smtClean="0"/>
              <a:t>becomes </a:t>
            </a:r>
            <a:r>
              <a:rPr lang="en-US" dirty="0" smtClean="0"/>
              <a:t>autocatalytic. Dissipative selection arises when fluctuations lead the system to new stationary states (corresponding to different molecular concentration profiles) of greater dissipative capacity as predicted by the </a:t>
            </a:r>
            <a:r>
              <a:rPr lang="en-US" i="1" dirty="0" smtClean="0"/>
              <a:t>universal evolution criterion</a:t>
            </a:r>
            <a:r>
              <a:rPr lang="en-US" dirty="0" smtClean="0"/>
              <a:t> of non-equilibrium thermodynamics established by Onsager, </a:t>
            </a:r>
            <a:r>
              <a:rPr lang="en-US" dirty="0" err="1" smtClean="0"/>
              <a:t>Glansdorff</a:t>
            </a:r>
            <a:r>
              <a:rPr lang="en-US" dirty="0" smtClean="0"/>
              <a:t>, and Prigogine. An example of the UV photochemical dissipative structuring, proliferation, and selection of the </a:t>
            </a:r>
            <a:r>
              <a:rPr lang="en-US" dirty="0" err="1" smtClean="0"/>
              <a:t>nucleobase</a:t>
            </a:r>
            <a:r>
              <a:rPr lang="en-US" dirty="0" smtClean="0"/>
              <a:t> </a:t>
            </a:r>
            <a:r>
              <a:rPr lang="en-US" b="1" dirty="0" smtClean="0"/>
              <a:t>adenine</a:t>
            </a:r>
            <a:r>
              <a:rPr lang="en-US" dirty="0" smtClean="0"/>
              <a:t> from an aqueous solution of HCN under UVC light is given</a:t>
            </a:r>
            <a:r>
              <a:rPr lang="en-US" dirty="0" smtClean="0"/>
              <a:t>.</a:t>
            </a:r>
          </a:p>
          <a:p>
            <a:endParaRPr lang="en-US" dirty="0">
              <a:latin typeface="Palatino Linotype" panose="02040502050505030304" pitchFamily="18" charset="0"/>
            </a:endParaRPr>
          </a:p>
          <a:p>
            <a:r>
              <a:rPr lang="fr-FR" b="1" dirty="0">
                <a:latin typeface="Palatino Linotype" panose="02040502050505030304" pitchFamily="18" charset="0"/>
              </a:rPr>
              <a:t>Keywords: </a:t>
            </a:r>
            <a:r>
              <a:rPr lang="en-US" dirty="0" smtClean="0"/>
              <a:t>origin of life; </a:t>
            </a:r>
            <a:r>
              <a:rPr lang="en-US" dirty="0" err="1" smtClean="0"/>
              <a:t>disspative</a:t>
            </a:r>
            <a:r>
              <a:rPr lang="en-US" dirty="0" smtClean="0"/>
              <a:t> structuring; </a:t>
            </a:r>
            <a:r>
              <a:rPr lang="en-US" dirty="0" err="1" smtClean="0"/>
              <a:t>prebiotic</a:t>
            </a:r>
            <a:r>
              <a:rPr lang="en-US" dirty="0" smtClean="0"/>
              <a:t> chemistry; adenine</a:t>
            </a:r>
            <a:endParaRPr lang="fr-FR"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xmlns="" id="{B5071B36-006F-41DD-BA90-E463DA76242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92427"/>
            <a:ext cx="9144000" cy="892969"/>
          </a:xfrm>
          <a:prstGeom prst="rect">
            <a:avLst/>
          </a:prstGeom>
        </p:spPr>
      </p:pic>
      <p:pic>
        <p:nvPicPr>
          <p:cNvPr id="6" name="~PP3033.WAV">
            <a:hlinkClick r:id="" action="ppaction://media"/>
          </p:cNvPr>
          <p:cNvPicPr>
            <a:picLocks noRot="1" noChangeAspect="1"/>
          </p:cNvPicPr>
          <p:nvPr>
            <a:wavAudioFile r:embed="rId1" name="~PP3033.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099526233"/>
      </p:ext>
    </p:extLst>
  </p:cSld>
  <p:clrMapOvr>
    <a:masterClrMapping/>
  </p:clrMapOvr>
  <p:transition advTm="115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4022"/>
            <a:ext cx="8229600" cy="1143000"/>
          </a:xfrm>
        </p:spPr>
        <p:txBody>
          <a:bodyPr/>
          <a:lstStyle/>
          <a:p>
            <a:r>
              <a:rPr lang="en-US" dirty="0" smtClean="0"/>
              <a:t>Dissipative Selection</a:t>
            </a:r>
            <a:endParaRPr lang="en-US" dirty="0"/>
          </a:p>
        </p:txBody>
      </p:sp>
      <p:pic>
        <p:nvPicPr>
          <p:cNvPr id="4" name="3 Imagen" descr="TDSelection.png"/>
          <p:cNvPicPr>
            <a:picLocks noChangeAspect="1"/>
          </p:cNvPicPr>
          <p:nvPr/>
        </p:nvPicPr>
        <p:blipFill>
          <a:blip r:embed="rId3" cstate="print"/>
          <a:stretch>
            <a:fillRect/>
          </a:stretch>
        </p:blipFill>
        <p:spPr>
          <a:xfrm>
            <a:off x="381009" y="3665110"/>
            <a:ext cx="3505200" cy="2557849"/>
          </a:xfrm>
          <a:prstGeom prst="rect">
            <a:avLst/>
          </a:prstGeom>
        </p:spPr>
      </p:pic>
      <p:sp>
        <p:nvSpPr>
          <p:cNvPr id="5" name="4 CuadroTexto"/>
          <p:cNvSpPr txBox="1"/>
          <p:nvPr/>
        </p:nvSpPr>
        <p:spPr>
          <a:xfrm>
            <a:off x="389536" y="3212053"/>
            <a:ext cx="2434962" cy="369332"/>
          </a:xfrm>
          <a:prstGeom prst="rect">
            <a:avLst/>
          </a:prstGeom>
          <a:noFill/>
        </p:spPr>
        <p:txBody>
          <a:bodyPr wrap="none" rtlCol="0">
            <a:spAutoFit/>
          </a:bodyPr>
          <a:lstStyle/>
          <a:p>
            <a:r>
              <a:rPr lang="en-US" dirty="0" smtClean="0"/>
              <a:t>Non-linear relation;  X, J</a:t>
            </a:r>
            <a:endParaRPr lang="en-US" dirty="0"/>
          </a:p>
        </p:txBody>
      </p:sp>
      <p:pic>
        <p:nvPicPr>
          <p:cNvPr id="19459" name="Picture 3"/>
          <p:cNvPicPr>
            <a:picLocks noChangeAspect="1" noChangeArrowheads="1"/>
          </p:cNvPicPr>
          <p:nvPr/>
        </p:nvPicPr>
        <p:blipFill>
          <a:blip r:embed="rId4" cstate="print"/>
          <a:srcRect/>
          <a:stretch>
            <a:fillRect/>
          </a:stretch>
        </p:blipFill>
        <p:spPr bwMode="auto">
          <a:xfrm>
            <a:off x="412750" y="942151"/>
            <a:ext cx="5141384" cy="916286"/>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347174" y="2076460"/>
            <a:ext cx="2412959" cy="8226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3094139" y="2099195"/>
            <a:ext cx="5837625" cy="847210"/>
          </a:xfrm>
          <a:prstGeom prst="rect">
            <a:avLst/>
          </a:prstGeom>
          <a:noFill/>
          <a:ln w="9525">
            <a:noFill/>
            <a:miter lim="800000"/>
            <a:headEnd/>
            <a:tailEnd/>
          </a:ln>
        </p:spPr>
      </p:pic>
      <p:pic>
        <p:nvPicPr>
          <p:cNvPr id="19462" name="Picture 6"/>
          <p:cNvPicPr>
            <a:picLocks noChangeAspect="1" noChangeArrowheads="1"/>
          </p:cNvPicPr>
          <p:nvPr/>
        </p:nvPicPr>
        <p:blipFill>
          <a:blip r:embed="rId7" cstate="print"/>
          <a:srcRect/>
          <a:stretch>
            <a:fillRect/>
          </a:stretch>
        </p:blipFill>
        <p:spPr bwMode="auto">
          <a:xfrm>
            <a:off x="5350918" y="3279808"/>
            <a:ext cx="1303867" cy="658796"/>
          </a:xfrm>
          <a:prstGeom prst="rect">
            <a:avLst/>
          </a:prstGeom>
          <a:noFill/>
          <a:ln w="9525">
            <a:noFill/>
            <a:miter lim="800000"/>
            <a:headEnd/>
            <a:tailEnd/>
          </a:ln>
        </p:spPr>
      </p:pic>
      <p:sp>
        <p:nvSpPr>
          <p:cNvPr id="11" name="10 CuadroTexto"/>
          <p:cNvSpPr txBox="1"/>
          <p:nvPr/>
        </p:nvSpPr>
        <p:spPr>
          <a:xfrm>
            <a:off x="4538135" y="5063061"/>
            <a:ext cx="3600666" cy="369332"/>
          </a:xfrm>
          <a:prstGeom prst="rect">
            <a:avLst/>
          </a:prstGeom>
          <a:noFill/>
        </p:spPr>
        <p:txBody>
          <a:bodyPr wrap="none" rtlCol="0">
            <a:spAutoFit/>
          </a:bodyPr>
          <a:lstStyle/>
          <a:p>
            <a:r>
              <a:rPr lang="en-US" dirty="0" smtClean="0"/>
              <a:t>For autocatalytic chemical reactions </a:t>
            </a:r>
            <a:endParaRPr lang="en-US" dirty="0"/>
          </a:p>
        </p:txBody>
      </p:sp>
      <p:sp>
        <p:nvSpPr>
          <p:cNvPr id="12" name="11 CuadroTexto"/>
          <p:cNvSpPr txBox="1"/>
          <p:nvPr/>
        </p:nvSpPr>
        <p:spPr>
          <a:xfrm>
            <a:off x="4588933" y="4080939"/>
            <a:ext cx="2994794" cy="646331"/>
          </a:xfrm>
          <a:prstGeom prst="rect">
            <a:avLst/>
          </a:prstGeom>
          <a:noFill/>
        </p:spPr>
        <p:txBody>
          <a:bodyPr wrap="none" rtlCol="0">
            <a:spAutoFit/>
          </a:bodyPr>
          <a:lstStyle/>
          <a:p>
            <a:r>
              <a:rPr lang="en-US" dirty="0" smtClean="0"/>
              <a:t>Universal Evolution Criterion</a:t>
            </a:r>
          </a:p>
          <a:p>
            <a:r>
              <a:rPr lang="en-US" dirty="0" err="1" smtClean="0"/>
              <a:t>Glansdorff</a:t>
            </a:r>
            <a:r>
              <a:rPr lang="en-US" dirty="0" smtClean="0"/>
              <a:t>-Prigogine Criterion</a:t>
            </a:r>
            <a:endParaRPr lang="en-US" dirty="0"/>
          </a:p>
        </p:txBody>
      </p:sp>
      <p:pic>
        <p:nvPicPr>
          <p:cNvPr id="19463" name="Picture 7"/>
          <p:cNvPicPr>
            <a:picLocks noChangeAspect="1" noChangeArrowheads="1"/>
          </p:cNvPicPr>
          <p:nvPr/>
        </p:nvPicPr>
        <p:blipFill>
          <a:blip r:embed="rId8" cstate="print"/>
          <a:srcRect/>
          <a:stretch>
            <a:fillRect/>
          </a:stretch>
        </p:blipFill>
        <p:spPr bwMode="auto">
          <a:xfrm>
            <a:off x="5063066" y="5585242"/>
            <a:ext cx="2473325" cy="764230"/>
          </a:xfrm>
          <a:prstGeom prst="rect">
            <a:avLst/>
          </a:prstGeom>
          <a:noFill/>
          <a:ln w="9525">
            <a:noFill/>
            <a:miter lim="800000"/>
            <a:headEnd/>
            <a:tailEnd/>
          </a:ln>
        </p:spPr>
      </p:pic>
      <p:pic>
        <p:nvPicPr>
          <p:cNvPr id="15" name="~PP4070.WAV">
            <a:hlinkClick r:id="" action="ppaction://media"/>
          </p:cNvPr>
          <p:cNvPicPr>
            <a:picLocks noRot="1" noChangeAspect="1"/>
          </p:cNvPicPr>
          <p:nvPr>
            <a:wavAudioFile r:embed="rId1" name="~PP4070.WAV"/>
          </p:nvPr>
        </p:nvPicPr>
        <p:blipFill>
          <a:blip r:embed="rId9" cstate="print"/>
          <a:stretch>
            <a:fillRect/>
          </a:stretch>
        </p:blipFill>
        <p:spPr>
          <a:xfrm>
            <a:off x="8632825" y="6346825"/>
            <a:ext cx="304800" cy="304800"/>
          </a:xfrm>
          <a:prstGeom prst="rect">
            <a:avLst/>
          </a:prstGeom>
        </p:spPr>
      </p:pic>
    </p:spTree>
  </p:cSld>
  <p:clrMapOvr>
    <a:masterClrMapping/>
  </p:clrMapOvr>
  <p:transition advTm="294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pic>
        <p:nvPicPr>
          <p:cNvPr id="5" name="4 Imagen" descr="PhotchemicalSynthesisAdenine2.gif"/>
          <p:cNvPicPr>
            <a:picLocks noChangeAspect="1"/>
          </p:cNvPicPr>
          <p:nvPr/>
        </p:nvPicPr>
        <p:blipFill>
          <a:blip r:embed="rId3" cstate="print"/>
          <a:srcRect l="2471"/>
          <a:stretch>
            <a:fillRect/>
          </a:stretch>
        </p:blipFill>
        <p:spPr>
          <a:xfrm>
            <a:off x="0" y="110929"/>
            <a:ext cx="9138192" cy="1869118"/>
          </a:xfrm>
          <a:prstGeom prst="rect">
            <a:avLst/>
          </a:prstGeom>
        </p:spPr>
      </p:pic>
      <p:pic>
        <p:nvPicPr>
          <p:cNvPr id="6" name="Picture 4"/>
          <p:cNvPicPr>
            <a:picLocks noChangeAspect="1" noChangeArrowheads="1"/>
          </p:cNvPicPr>
          <p:nvPr/>
        </p:nvPicPr>
        <p:blipFill>
          <a:blip r:embed="rId4" cstate="print"/>
          <a:srcRect/>
          <a:stretch>
            <a:fillRect/>
          </a:stretch>
        </p:blipFill>
        <p:spPr bwMode="auto">
          <a:xfrm>
            <a:off x="1291768" y="1948712"/>
            <a:ext cx="6342746" cy="4929058"/>
          </a:xfrm>
          <a:prstGeom prst="rect">
            <a:avLst/>
          </a:prstGeom>
          <a:noFill/>
          <a:ln w="9525">
            <a:noFill/>
            <a:miter lim="800000"/>
            <a:headEnd/>
            <a:tailEnd/>
          </a:ln>
        </p:spPr>
      </p:pic>
      <p:pic>
        <p:nvPicPr>
          <p:cNvPr id="7" name="~PP2897.WAV">
            <a:hlinkClick r:id="" action="ppaction://media"/>
          </p:cNvPr>
          <p:cNvPicPr>
            <a:picLocks noRot="1" noChangeAspect="1"/>
          </p:cNvPicPr>
          <p:nvPr>
            <a:wavAudioFile r:embed="rId1" name="~PP2897.WAV"/>
          </p:nvPr>
        </p:nvPicPr>
        <p:blipFill>
          <a:blip r:embed="rId5" cstate="print"/>
          <a:stretch>
            <a:fillRect/>
          </a:stretch>
        </p:blipFill>
        <p:spPr>
          <a:xfrm>
            <a:off x="8632825" y="6346825"/>
            <a:ext cx="304800" cy="304800"/>
          </a:xfrm>
          <a:prstGeom prst="rect">
            <a:avLst/>
          </a:prstGeom>
        </p:spPr>
      </p:pic>
    </p:spTree>
  </p:cSld>
  <p:clrMapOvr>
    <a:masterClrMapping/>
  </p:clrMapOvr>
  <p:transition advTm="131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3" cstate="print"/>
          <a:srcRect/>
          <a:stretch>
            <a:fillRect/>
          </a:stretch>
        </p:blipFill>
        <p:spPr bwMode="auto">
          <a:xfrm>
            <a:off x="614440" y="84272"/>
            <a:ext cx="8009170" cy="6730186"/>
          </a:xfrm>
          <a:prstGeom prst="rect">
            <a:avLst/>
          </a:prstGeom>
          <a:noFill/>
          <a:ln w="9525">
            <a:noFill/>
            <a:miter lim="800000"/>
            <a:headEnd/>
            <a:tailEnd/>
          </a:ln>
        </p:spPr>
      </p:pic>
      <p:pic>
        <p:nvPicPr>
          <p:cNvPr id="5" name="~PP176.WAV">
            <a:hlinkClick r:id="" action="ppaction://media"/>
          </p:cNvPr>
          <p:cNvPicPr>
            <a:picLocks noRot="1" noChangeAspect="1"/>
          </p:cNvPicPr>
          <p:nvPr>
            <a:wavAudioFile r:embed="rId1" name="~PP176.WAV"/>
          </p:nvPr>
        </p:nvPicPr>
        <p:blipFill>
          <a:blip r:embed="rId4" cstate="print"/>
          <a:stretch>
            <a:fillRect/>
          </a:stretch>
        </p:blipFill>
        <p:spPr>
          <a:xfrm>
            <a:off x="8632825" y="6346825"/>
            <a:ext cx="304800" cy="304800"/>
          </a:xfrm>
          <a:prstGeom prst="rect">
            <a:avLst/>
          </a:prstGeom>
        </p:spPr>
      </p:pic>
    </p:spTree>
  </p:cSld>
  <p:clrMapOvr>
    <a:masterClrMapping/>
  </p:clrMapOvr>
  <p:transition advTm="54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oncenInit.png"/>
          <p:cNvPicPr>
            <a:picLocks noGrp="1" noChangeAspect="1"/>
          </p:cNvPicPr>
          <p:nvPr>
            <p:ph idx="1"/>
          </p:nvPr>
        </p:nvPicPr>
        <p:blipFill>
          <a:blip r:embed="rId3" cstate="print"/>
          <a:stretch>
            <a:fillRect/>
          </a:stretch>
        </p:blipFill>
        <p:spPr>
          <a:xfrm>
            <a:off x="751554" y="203199"/>
            <a:ext cx="7606999" cy="5705249"/>
          </a:xfrm>
        </p:spPr>
      </p:pic>
      <p:pic>
        <p:nvPicPr>
          <p:cNvPr id="5" name="~PP688.WAV">
            <a:hlinkClick r:id="" action="ppaction://media"/>
          </p:cNvPr>
          <p:cNvPicPr>
            <a:picLocks noRot="1" noChangeAspect="1"/>
          </p:cNvPicPr>
          <p:nvPr>
            <a:wavAudioFile r:embed="rId1" name="~PP688.WAV"/>
          </p:nvPr>
        </p:nvPicPr>
        <p:blipFill>
          <a:blip r:embed="rId4" cstate="print"/>
          <a:stretch>
            <a:fillRect/>
          </a:stretch>
        </p:blipFill>
        <p:spPr>
          <a:xfrm>
            <a:off x="8632825" y="6346825"/>
            <a:ext cx="304800" cy="304800"/>
          </a:xfrm>
          <a:prstGeom prst="rect">
            <a:avLst/>
          </a:prstGeom>
        </p:spPr>
      </p:pic>
      <p:pic>
        <p:nvPicPr>
          <p:cNvPr id="6" name="Picture 2">
            <a:extLst>
              <a:ext uri="{FF2B5EF4-FFF2-40B4-BE49-F238E27FC236}">
                <a16:creationId xmlns:a16="http://schemas.microsoft.com/office/drawing/2014/main" xmlns="" id="{B5071B36-006F-41DD-BA90-E463DA76242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6092427"/>
            <a:ext cx="9144000" cy="892969"/>
          </a:xfrm>
          <a:prstGeom prst="rect">
            <a:avLst/>
          </a:prstGeom>
        </p:spPr>
      </p:pic>
    </p:spTree>
  </p:cSld>
  <p:clrMapOvr>
    <a:masterClrMapping/>
  </p:clrMapOvr>
  <p:transition advTm="70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4" name="3 Marcador de contenido" descr="ConcenCom.png"/>
          <p:cNvPicPr>
            <a:picLocks noGrp="1" noChangeAspect="1"/>
          </p:cNvPicPr>
          <p:nvPr>
            <p:ph idx="1"/>
          </p:nvPr>
        </p:nvPicPr>
        <p:blipFill>
          <a:blip r:embed="rId3" cstate="print"/>
          <a:stretch>
            <a:fillRect/>
          </a:stretch>
        </p:blipFill>
        <p:spPr>
          <a:xfrm>
            <a:off x="476552" y="188007"/>
            <a:ext cx="8341780" cy="6256336"/>
          </a:xfrm>
        </p:spPr>
      </p:pic>
      <p:pic>
        <p:nvPicPr>
          <p:cNvPr id="5" name="~PP2472.WAV">
            <a:hlinkClick r:id="" action="ppaction://media"/>
          </p:cNvPr>
          <p:cNvPicPr>
            <a:picLocks noRot="1" noChangeAspect="1"/>
          </p:cNvPicPr>
          <p:nvPr>
            <a:wavAudioFile r:embed="rId1" name="~PP2472.WAV"/>
          </p:nvPr>
        </p:nvPicPr>
        <p:blipFill>
          <a:blip r:embed="rId4" cstate="print"/>
          <a:stretch>
            <a:fillRect/>
          </a:stretch>
        </p:blipFill>
        <p:spPr>
          <a:xfrm>
            <a:off x="8632825" y="6346825"/>
            <a:ext cx="304800" cy="304800"/>
          </a:xfrm>
          <a:prstGeom prst="rect">
            <a:avLst/>
          </a:prstGeom>
        </p:spPr>
      </p:pic>
    </p:spTree>
  </p:cSld>
  <p:clrMapOvr>
    <a:masterClrMapping/>
  </p:clrMapOvr>
  <p:transition advTm="80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4" name="3 Marcador de contenido" descr="ConcenVarDifPertrb1.png"/>
          <p:cNvPicPr>
            <a:picLocks noGrp="1" noChangeAspect="1"/>
          </p:cNvPicPr>
          <p:nvPr>
            <p:ph idx="1"/>
          </p:nvPr>
        </p:nvPicPr>
        <p:blipFill>
          <a:blip r:embed="rId3" cstate="print"/>
          <a:stretch>
            <a:fillRect/>
          </a:stretch>
        </p:blipFill>
        <p:spPr>
          <a:xfrm>
            <a:off x="595084" y="191072"/>
            <a:ext cx="8011885" cy="6008914"/>
          </a:xfrm>
        </p:spPr>
      </p:pic>
      <p:pic>
        <p:nvPicPr>
          <p:cNvPr id="5" name="~PP259.WAV">
            <a:hlinkClick r:id="" action="ppaction://media"/>
          </p:cNvPr>
          <p:cNvPicPr>
            <a:picLocks noRot="1" noChangeAspect="1"/>
          </p:cNvPicPr>
          <p:nvPr>
            <a:wavAudioFile r:embed="rId1" name="~PP259.WAV"/>
          </p:nvPr>
        </p:nvPicPr>
        <p:blipFill>
          <a:blip r:embed="rId4" cstate="print"/>
          <a:stretch>
            <a:fillRect/>
          </a:stretch>
        </p:blipFill>
        <p:spPr>
          <a:xfrm>
            <a:off x="8632825" y="6346825"/>
            <a:ext cx="304800" cy="304800"/>
          </a:xfrm>
          <a:prstGeom prst="rect">
            <a:avLst/>
          </a:prstGeom>
        </p:spPr>
      </p:pic>
    </p:spTree>
  </p:cSld>
  <p:clrMapOvr>
    <a:masterClrMapping/>
  </p:clrMapOvr>
  <p:transition advTm="42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4" name="3 Marcador de contenido" descr="ConcenVarDifPertrb2.png"/>
          <p:cNvPicPr>
            <a:picLocks noGrp="1" noChangeAspect="1"/>
          </p:cNvPicPr>
          <p:nvPr>
            <p:ph idx="1"/>
          </p:nvPr>
        </p:nvPicPr>
        <p:blipFill>
          <a:blip r:embed="rId3" cstate="print"/>
          <a:stretch>
            <a:fillRect/>
          </a:stretch>
        </p:blipFill>
        <p:spPr>
          <a:xfrm>
            <a:off x="365283" y="362175"/>
            <a:ext cx="8283724" cy="6212794"/>
          </a:xfrm>
        </p:spPr>
      </p:pic>
      <p:pic>
        <p:nvPicPr>
          <p:cNvPr id="6" name="~PP1494.WAV">
            <a:hlinkClick r:id="" action="ppaction://media"/>
          </p:cNvPr>
          <p:cNvPicPr>
            <a:picLocks noRot="1" noChangeAspect="1"/>
          </p:cNvPicPr>
          <p:nvPr>
            <a:wavAudioFile r:embed="rId1" name="~PP1494.WAV"/>
          </p:nvPr>
        </p:nvPicPr>
        <p:blipFill>
          <a:blip r:embed="rId4" cstate="print"/>
          <a:stretch>
            <a:fillRect/>
          </a:stretch>
        </p:blipFill>
        <p:spPr>
          <a:xfrm>
            <a:off x="8632825" y="6346825"/>
            <a:ext cx="304800" cy="304800"/>
          </a:xfrm>
          <a:prstGeom prst="rect">
            <a:avLst/>
          </a:prstGeom>
        </p:spPr>
      </p:pic>
    </p:spTree>
  </p:cSld>
  <p:clrMapOvr>
    <a:masterClrMapping/>
  </p:clrMapOvr>
  <p:transition advTm="70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4" name="3 Marcador de contenido" descr="EntProd.png"/>
          <p:cNvPicPr>
            <a:picLocks noGrp="1" noChangeAspect="1"/>
          </p:cNvPicPr>
          <p:nvPr>
            <p:ph idx="1"/>
          </p:nvPr>
        </p:nvPicPr>
        <p:blipFill>
          <a:blip r:embed="rId3" cstate="print"/>
          <a:stretch>
            <a:fillRect/>
          </a:stretch>
        </p:blipFill>
        <p:spPr>
          <a:xfrm>
            <a:off x="741907" y="188686"/>
            <a:ext cx="7761821" cy="5821366"/>
          </a:xfrm>
        </p:spPr>
      </p:pic>
      <p:pic>
        <p:nvPicPr>
          <p:cNvPr id="5" name="~PP2951.WAV">
            <a:hlinkClick r:id="" action="ppaction://media"/>
          </p:cNvPr>
          <p:cNvPicPr>
            <a:picLocks noRot="1" noChangeAspect="1"/>
          </p:cNvPicPr>
          <p:nvPr>
            <a:wavAudioFile r:embed="rId1" name="~PP2951.WAV"/>
          </p:nvPr>
        </p:nvPicPr>
        <p:blipFill>
          <a:blip r:embed="rId4" cstate="print"/>
          <a:stretch>
            <a:fillRect/>
          </a:stretch>
        </p:blipFill>
        <p:spPr>
          <a:xfrm>
            <a:off x="8632825" y="6346825"/>
            <a:ext cx="304800" cy="304800"/>
          </a:xfrm>
          <a:prstGeom prst="rect">
            <a:avLst/>
          </a:prstGeom>
        </p:spPr>
      </p:pic>
    </p:spTree>
  </p:cSld>
  <p:clrMapOvr>
    <a:masterClrMapping/>
  </p:clrMapOvr>
  <p:transition advTm="82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876800" y="6477000"/>
            <a:ext cx="4876800" cy="400110"/>
          </a:xfrm>
          <a:prstGeom prst="rect">
            <a:avLst/>
          </a:prstGeom>
          <a:noFill/>
        </p:spPr>
        <p:txBody>
          <a:bodyPr wrap="square" rtlCol="0">
            <a:spAutoFit/>
          </a:bodyPr>
          <a:lstStyle/>
          <a:p>
            <a:r>
              <a:rPr lang="es-ES" sz="2000" b="1" dirty="0" err="1" smtClean="0"/>
              <a:t>Karo</a:t>
            </a:r>
            <a:r>
              <a:rPr lang="es-ES" sz="2000" b="1" dirty="0" smtClean="0"/>
              <a:t> Michaelian, Inst. Física, UNAM</a:t>
            </a:r>
            <a:endParaRPr lang="en-US" sz="2000" dirty="0">
              <a:solidFill>
                <a:schemeClr val="bg1"/>
              </a:solidFill>
            </a:endParaRPr>
          </a:p>
        </p:txBody>
      </p:sp>
      <p:sp>
        <p:nvSpPr>
          <p:cNvPr id="7" name="6 CuadroTexto"/>
          <p:cNvSpPr txBox="1"/>
          <p:nvPr/>
        </p:nvSpPr>
        <p:spPr>
          <a:xfrm>
            <a:off x="0" y="5648980"/>
            <a:ext cx="184731" cy="523220"/>
          </a:xfrm>
          <a:prstGeom prst="rect">
            <a:avLst/>
          </a:prstGeom>
          <a:noFill/>
        </p:spPr>
        <p:txBody>
          <a:bodyPr wrap="none" rtlCol="0">
            <a:spAutoFit/>
          </a:bodyPr>
          <a:lstStyle/>
          <a:p>
            <a:endParaRPr lang="en-US" sz="2800" dirty="0">
              <a:solidFill>
                <a:schemeClr val="bg1"/>
              </a:solidFill>
            </a:endParaRPr>
          </a:p>
        </p:txBody>
      </p:sp>
      <p:sp>
        <p:nvSpPr>
          <p:cNvPr id="8" name="7 CuadroTexto"/>
          <p:cNvSpPr txBox="1"/>
          <p:nvPr/>
        </p:nvSpPr>
        <p:spPr>
          <a:xfrm>
            <a:off x="228600" y="2895600"/>
            <a:ext cx="8610600" cy="369332"/>
          </a:xfrm>
          <a:prstGeom prst="rect">
            <a:avLst/>
          </a:prstGeom>
          <a:noFill/>
        </p:spPr>
        <p:txBody>
          <a:bodyPr wrap="square" rtlCol="0">
            <a:spAutoFit/>
          </a:bodyPr>
          <a:lstStyle/>
          <a:p>
            <a:endParaRPr lang="en-US" dirty="0" smtClean="0">
              <a:solidFill>
                <a:schemeClr val="bg1"/>
              </a:solidFill>
            </a:endParaRPr>
          </a:p>
        </p:txBody>
      </p:sp>
      <p:sp>
        <p:nvSpPr>
          <p:cNvPr id="12" name="11 CuadroTexto"/>
          <p:cNvSpPr txBox="1"/>
          <p:nvPr/>
        </p:nvSpPr>
        <p:spPr>
          <a:xfrm>
            <a:off x="381000" y="2233136"/>
            <a:ext cx="184731" cy="738664"/>
          </a:xfrm>
          <a:prstGeom prst="rect">
            <a:avLst/>
          </a:prstGeom>
          <a:noFill/>
        </p:spPr>
        <p:txBody>
          <a:bodyPr wrap="none" rtlCol="0">
            <a:spAutoFit/>
          </a:bodyPr>
          <a:lstStyle/>
          <a:p>
            <a:endParaRPr lang="en-US" sz="2400" dirty="0" smtClean="0">
              <a:solidFill>
                <a:schemeClr val="bg1"/>
              </a:solidFill>
            </a:endParaRPr>
          </a:p>
          <a:p>
            <a:endParaRPr lang="en-US" dirty="0"/>
          </a:p>
        </p:txBody>
      </p:sp>
      <p:sp>
        <p:nvSpPr>
          <p:cNvPr id="19" name="18 CuadroTexto"/>
          <p:cNvSpPr txBox="1"/>
          <p:nvPr/>
        </p:nvSpPr>
        <p:spPr>
          <a:xfrm>
            <a:off x="1595420" y="-228600"/>
            <a:ext cx="4729180" cy="1200329"/>
          </a:xfrm>
          <a:prstGeom prst="rect">
            <a:avLst/>
          </a:prstGeom>
          <a:noFill/>
        </p:spPr>
        <p:txBody>
          <a:bodyPr wrap="none" rtlCol="0">
            <a:spAutoFit/>
          </a:bodyPr>
          <a:lstStyle/>
          <a:p>
            <a:r>
              <a:rPr lang="en-US" sz="7200" b="1" dirty="0" smtClean="0"/>
              <a:t>Conclusions</a:t>
            </a:r>
          </a:p>
        </p:txBody>
      </p:sp>
      <p:pic>
        <p:nvPicPr>
          <p:cNvPr id="17" name="16 Imagen" descr="Cover.png"/>
          <p:cNvPicPr>
            <a:picLocks noChangeAspect="1"/>
          </p:cNvPicPr>
          <p:nvPr/>
        </p:nvPicPr>
        <p:blipFill>
          <a:blip r:embed="rId3" cstate="print"/>
          <a:stretch>
            <a:fillRect/>
          </a:stretch>
        </p:blipFill>
        <p:spPr>
          <a:xfrm>
            <a:off x="76201" y="838200"/>
            <a:ext cx="4267200" cy="3202000"/>
          </a:xfrm>
          <a:prstGeom prst="rect">
            <a:avLst/>
          </a:prstGeom>
        </p:spPr>
      </p:pic>
      <p:sp>
        <p:nvSpPr>
          <p:cNvPr id="18" name="17 CuadroTexto"/>
          <p:cNvSpPr txBox="1"/>
          <p:nvPr/>
        </p:nvSpPr>
        <p:spPr>
          <a:xfrm>
            <a:off x="4419600" y="838200"/>
            <a:ext cx="4547655" cy="954107"/>
          </a:xfrm>
          <a:prstGeom prst="rect">
            <a:avLst/>
          </a:prstGeom>
          <a:noFill/>
        </p:spPr>
        <p:txBody>
          <a:bodyPr wrap="none" rtlCol="0">
            <a:spAutoFit/>
          </a:bodyPr>
          <a:lstStyle/>
          <a:p>
            <a:r>
              <a:rPr lang="en-US" sz="2800" b="1" dirty="0" smtClean="0"/>
              <a:t>Life’s function</a:t>
            </a:r>
          </a:p>
          <a:p>
            <a:r>
              <a:rPr lang="en-US" sz="2800" b="1" dirty="0" smtClean="0"/>
              <a:t>Sunlight </a:t>
            </a:r>
            <a:r>
              <a:rPr lang="en-US" sz="2800" b="1" dirty="0" smtClean="0">
                <a:sym typeface="Wingdings" pitchFamily="2" charset="2"/>
              </a:rPr>
              <a:t> Heat (dissipation)</a:t>
            </a:r>
            <a:endParaRPr lang="en-US" sz="2800" b="1" dirty="0"/>
          </a:p>
        </p:txBody>
      </p:sp>
      <p:sp>
        <p:nvSpPr>
          <p:cNvPr id="20" name="19 CuadroTexto"/>
          <p:cNvSpPr txBox="1"/>
          <p:nvPr/>
        </p:nvSpPr>
        <p:spPr>
          <a:xfrm>
            <a:off x="4419600" y="1944231"/>
            <a:ext cx="2049535" cy="2246769"/>
          </a:xfrm>
          <a:prstGeom prst="rect">
            <a:avLst/>
          </a:prstGeom>
          <a:noFill/>
        </p:spPr>
        <p:txBody>
          <a:bodyPr wrap="none" rtlCol="0">
            <a:spAutoFit/>
          </a:bodyPr>
          <a:lstStyle/>
          <a:p>
            <a:r>
              <a:rPr lang="en-US" sz="2800" b="1" dirty="0" smtClean="0"/>
              <a:t>Dissipative</a:t>
            </a:r>
          </a:p>
          <a:p>
            <a:r>
              <a:rPr lang="en-US" sz="2800" b="1" dirty="0" smtClean="0"/>
              <a:t>Structuring</a:t>
            </a:r>
          </a:p>
          <a:p>
            <a:endParaRPr lang="en-US" sz="2800" b="1" dirty="0" smtClean="0"/>
          </a:p>
          <a:p>
            <a:r>
              <a:rPr lang="en-US" sz="2800" b="1" dirty="0" smtClean="0"/>
              <a:t>Dissipative </a:t>
            </a:r>
          </a:p>
          <a:p>
            <a:r>
              <a:rPr lang="en-US" sz="2800" b="1" dirty="0" smtClean="0"/>
              <a:t>Proliferation</a:t>
            </a:r>
          </a:p>
        </p:txBody>
      </p:sp>
      <p:sp>
        <p:nvSpPr>
          <p:cNvPr id="34" name="33 CuadroTexto"/>
          <p:cNvSpPr txBox="1"/>
          <p:nvPr/>
        </p:nvSpPr>
        <p:spPr>
          <a:xfrm>
            <a:off x="381000" y="4191000"/>
            <a:ext cx="1800236" cy="954107"/>
          </a:xfrm>
          <a:prstGeom prst="rect">
            <a:avLst/>
          </a:prstGeom>
          <a:noFill/>
        </p:spPr>
        <p:txBody>
          <a:bodyPr wrap="none" rtlCol="0">
            <a:spAutoFit/>
          </a:bodyPr>
          <a:lstStyle/>
          <a:p>
            <a:r>
              <a:rPr lang="en-US" sz="2800" b="1" dirty="0" smtClean="0"/>
              <a:t>Dissipative</a:t>
            </a:r>
          </a:p>
          <a:p>
            <a:r>
              <a:rPr lang="en-US" sz="2800" b="1" dirty="0" smtClean="0"/>
              <a:t>Selection</a:t>
            </a:r>
            <a:endParaRPr lang="en-US" sz="2800" b="1" dirty="0"/>
          </a:p>
        </p:txBody>
      </p:sp>
      <p:grpSp>
        <p:nvGrpSpPr>
          <p:cNvPr id="2" name="37 Grupo"/>
          <p:cNvGrpSpPr/>
          <p:nvPr/>
        </p:nvGrpSpPr>
        <p:grpSpPr>
          <a:xfrm>
            <a:off x="6621463" y="3378198"/>
            <a:ext cx="2370137" cy="1443413"/>
            <a:chOff x="6240463" y="2209800"/>
            <a:chExt cx="2370137" cy="1443413"/>
          </a:xfrm>
        </p:grpSpPr>
        <p:grpSp>
          <p:nvGrpSpPr>
            <p:cNvPr id="3" name="10 Grupo"/>
            <p:cNvGrpSpPr/>
            <p:nvPr/>
          </p:nvGrpSpPr>
          <p:grpSpPr>
            <a:xfrm>
              <a:off x="6240463" y="2209800"/>
              <a:ext cx="2370137" cy="1443413"/>
              <a:chOff x="144463" y="1873250"/>
              <a:chExt cx="8999537" cy="5011738"/>
            </a:xfrm>
          </p:grpSpPr>
          <p:pic>
            <p:nvPicPr>
              <p:cNvPr id="13" name="Picture 3"/>
              <p:cNvPicPr>
                <a:picLocks noChangeAspect="1" noChangeArrowheads="1"/>
              </p:cNvPicPr>
              <p:nvPr/>
            </p:nvPicPr>
            <p:blipFill>
              <a:blip r:embed="rId4" cstate="print"/>
              <a:srcRect/>
              <a:stretch>
                <a:fillRect/>
              </a:stretch>
            </p:blipFill>
            <p:spPr bwMode="auto">
              <a:xfrm>
                <a:off x="7261225" y="1873250"/>
                <a:ext cx="839788" cy="2060575"/>
              </a:xfrm>
              <a:prstGeom prst="rect">
                <a:avLst/>
              </a:prstGeom>
              <a:noFill/>
              <a:ln w="9525">
                <a:noFill/>
                <a:miter lim="800000"/>
                <a:headEnd/>
                <a:tailEnd/>
              </a:ln>
            </p:spPr>
          </p:pic>
          <p:pic>
            <p:nvPicPr>
              <p:cNvPr id="14" name="Picture 4"/>
              <p:cNvPicPr>
                <a:picLocks noChangeAspect="1" noChangeArrowheads="1"/>
              </p:cNvPicPr>
              <p:nvPr/>
            </p:nvPicPr>
            <p:blipFill>
              <a:blip r:embed="rId5" cstate="print"/>
              <a:srcRect/>
              <a:stretch>
                <a:fillRect/>
              </a:stretch>
            </p:blipFill>
            <p:spPr bwMode="auto">
              <a:xfrm>
                <a:off x="250825" y="1916113"/>
                <a:ext cx="788988" cy="1944687"/>
              </a:xfrm>
              <a:prstGeom prst="rect">
                <a:avLst/>
              </a:prstGeom>
              <a:noFill/>
              <a:ln w="9525">
                <a:noFill/>
                <a:miter lim="800000"/>
                <a:headEnd/>
                <a:tailEnd/>
              </a:ln>
            </p:spPr>
          </p:pic>
          <p:pic>
            <p:nvPicPr>
              <p:cNvPr id="15" name="Picture 5"/>
              <p:cNvPicPr>
                <a:picLocks noChangeAspect="1" noChangeArrowheads="1"/>
              </p:cNvPicPr>
              <p:nvPr/>
            </p:nvPicPr>
            <p:blipFill>
              <a:blip r:embed="rId6" cstate="print"/>
              <a:srcRect/>
              <a:stretch>
                <a:fillRect/>
              </a:stretch>
            </p:blipFill>
            <p:spPr bwMode="auto">
              <a:xfrm>
                <a:off x="4443413" y="1916113"/>
                <a:ext cx="776287" cy="1944687"/>
              </a:xfrm>
              <a:prstGeom prst="rect">
                <a:avLst/>
              </a:prstGeom>
              <a:noFill/>
              <a:ln w="9525">
                <a:noFill/>
                <a:miter lim="800000"/>
                <a:headEnd/>
                <a:tailEnd/>
              </a:ln>
            </p:spPr>
          </p:pic>
          <p:pic>
            <p:nvPicPr>
              <p:cNvPr id="16" name="Picture 7"/>
              <p:cNvPicPr>
                <a:picLocks noChangeAspect="1" noChangeArrowheads="1"/>
              </p:cNvPicPr>
              <p:nvPr/>
            </p:nvPicPr>
            <p:blipFill>
              <a:blip r:embed="rId7" cstate="print"/>
              <a:srcRect/>
              <a:stretch>
                <a:fillRect/>
              </a:stretch>
            </p:blipFill>
            <p:spPr bwMode="auto">
              <a:xfrm>
                <a:off x="3492500" y="4652963"/>
                <a:ext cx="2592388" cy="1373187"/>
              </a:xfrm>
              <a:prstGeom prst="rect">
                <a:avLst/>
              </a:prstGeom>
              <a:noFill/>
              <a:ln w="9525">
                <a:noFill/>
                <a:miter lim="800000"/>
                <a:headEnd/>
                <a:tailEnd/>
              </a:ln>
            </p:spPr>
          </p:pic>
          <p:pic>
            <p:nvPicPr>
              <p:cNvPr id="21" name="Picture 8"/>
              <p:cNvPicPr>
                <a:picLocks noChangeAspect="1" noChangeArrowheads="1"/>
              </p:cNvPicPr>
              <p:nvPr/>
            </p:nvPicPr>
            <p:blipFill>
              <a:blip r:embed="rId8" cstate="print"/>
              <a:srcRect/>
              <a:stretch>
                <a:fillRect/>
              </a:stretch>
            </p:blipFill>
            <p:spPr bwMode="auto">
              <a:xfrm>
                <a:off x="144463" y="4611688"/>
                <a:ext cx="2627312" cy="688975"/>
              </a:xfrm>
              <a:prstGeom prst="rect">
                <a:avLst/>
              </a:prstGeom>
              <a:noFill/>
              <a:ln w="9525">
                <a:noFill/>
                <a:miter lim="800000"/>
                <a:headEnd/>
                <a:tailEnd/>
              </a:ln>
            </p:spPr>
          </p:pic>
          <p:pic>
            <p:nvPicPr>
              <p:cNvPr id="23" name="Picture 10"/>
              <p:cNvPicPr>
                <a:picLocks noChangeAspect="1" noChangeArrowheads="1"/>
              </p:cNvPicPr>
              <p:nvPr/>
            </p:nvPicPr>
            <p:blipFill>
              <a:blip r:embed="rId9" cstate="print"/>
              <a:srcRect/>
              <a:stretch>
                <a:fillRect/>
              </a:stretch>
            </p:blipFill>
            <p:spPr bwMode="auto">
              <a:xfrm>
                <a:off x="6911975" y="4292600"/>
                <a:ext cx="2232025" cy="773113"/>
              </a:xfrm>
              <a:prstGeom prst="rect">
                <a:avLst/>
              </a:prstGeom>
              <a:noFill/>
              <a:ln w="9525">
                <a:noFill/>
                <a:miter lim="800000"/>
                <a:headEnd/>
                <a:tailEnd/>
              </a:ln>
            </p:spPr>
          </p:pic>
          <p:pic>
            <p:nvPicPr>
              <p:cNvPr id="24" name="Picture 11"/>
              <p:cNvPicPr>
                <a:picLocks noChangeAspect="1" noChangeArrowheads="1"/>
              </p:cNvPicPr>
              <p:nvPr/>
            </p:nvPicPr>
            <p:blipFill>
              <a:blip r:embed="rId10" cstate="print"/>
              <a:srcRect/>
              <a:stretch>
                <a:fillRect/>
              </a:stretch>
            </p:blipFill>
            <p:spPr bwMode="auto">
              <a:xfrm>
                <a:off x="7524750" y="4437063"/>
                <a:ext cx="287338" cy="246062"/>
              </a:xfrm>
              <a:prstGeom prst="rect">
                <a:avLst/>
              </a:prstGeom>
              <a:noFill/>
              <a:ln w="9525">
                <a:noFill/>
                <a:miter lim="800000"/>
                <a:headEnd/>
                <a:tailEnd/>
              </a:ln>
            </p:spPr>
          </p:pic>
          <p:pic>
            <p:nvPicPr>
              <p:cNvPr id="25" name="Picture 12"/>
              <p:cNvPicPr>
                <a:picLocks noChangeAspect="1" noChangeArrowheads="1"/>
              </p:cNvPicPr>
              <p:nvPr/>
            </p:nvPicPr>
            <p:blipFill>
              <a:blip r:embed="rId11" cstate="print"/>
              <a:srcRect/>
              <a:stretch>
                <a:fillRect/>
              </a:stretch>
            </p:blipFill>
            <p:spPr bwMode="auto">
              <a:xfrm>
                <a:off x="8656638" y="4437063"/>
                <a:ext cx="487362" cy="346075"/>
              </a:xfrm>
              <a:prstGeom prst="rect">
                <a:avLst/>
              </a:prstGeom>
              <a:noFill/>
              <a:ln w="9525">
                <a:noFill/>
                <a:miter lim="800000"/>
                <a:headEnd/>
                <a:tailEnd/>
              </a:ln>
            </p:spPr>
          </p:pic>
          <p:pic>
            <p:nvPicPr>
              <p:cNvPr id="27" name="Picture 13"/>
              <p:cNvPicPr>
                <a:picLocks noChangeAspect="1" noChangeArrowheads="1"/>
              </p:cNvPicPr>
              <p:nvPr/>
            </p:nvPicPr>
            <p:blipFill>
              <a:blip r:embed="rId12" cstate="print"/>
              <a:srcRect/>
              <a:stretch>
                <a:fillRect/>
              </a:stretch>
            </p:blipFill>
            <p:spPr bwMode="auto">
              <a:xfrm>
                <a:off x="7019925" y="5340350"/>
                <a:ext cx="1512888" cy="1544638"/>
              </a:xfrm>
              <a:prstGeom prst="rect">
                <a:avLst/>
              </a:prstGeom>
              <a:noFill/>
              <a:ln w="9525">
                <a:noFill/>
                <a:miter lim="800000"/>
                <a:headEnd/>
                <a:tailEnd/>
              </a:ln>
            </p:spPr>
          </p:pic>
          <p:pic>
            <p:nvPicPr>
              <p:cNvPr id="28" name="Picture 15"/>
              <p:cNvPicPr>
                <a:picLocks noChangeAspect="1" noChangeArrowheads="1"/>
              </p:cNvPicPr>
              <p:nvPr/>
            </p:nvPicPr>
            <p:blipFill>
              <a:blip r:embed="rId13" cstate="print"/>
              <a:srcRect/>
              <a:stretch>
                <a:fillRect/>
              </a:stretch>
            </p:blipFill>
            <p:spPr bwMode="auto">
              <a:xfrm>
                <a:off x="7669213" y="6213475"/>
                <a:ext cx="431800" cy="311150"/>
              </a:xfrm>
              <a:prstGeom prst="rect">
                <a:avLst/>
              </a:prstGeom>
              <a:noFill/>
              <a:ln w="9525">
                <a:noFill/>
                <a:miter lim="800000"/>
                <a:headEnd/>
                <a:tailEnd/>
              </a:ln>
            </p:spPr>
          </p:pic>
          <p:pic>
            <p:nvPicPr>
              <p:cNvPr id="29" name="Picture 16"/>
              <p:cNvPicPr>
                <a:picLocks noChangeAspect="1" noChangeArrowheads="1"/>
              </p:cNvPicPr>
              <p:nvPr/>
            </p:nvPicPr>
            <p:blipFill>
              <a:blip r:embed="rId14" cstate="print"/>
              <a:srcRect/>
              <a:stretch>
                <a:fillRect/>
              </a:stretch>
            </p:blipFill>
            <p:spPr bwMode="auto">
              <a:xfrm>
                <a:off x="8405813" y="6237288"/>
                <a:ext cx="269875" cy="360362"/>
              </a:xfrm>
              <a:prstGeom prst="rect">
                <a:avLst/>
              </a:prstGeom>
              <a:noFill/>
              <a:ln w="9525">
                <a:noFill/>
                <a:miter lim="800000"/>
                <a:headEnd/>
                <a:tailEnd/>
              </a:ln>
            </p:spPr>
          </p:pic>
          <p:pic>
            <p:nvPicPr>
              <p:cNvPr id="30" name="Picture 17"/>
              <p:cNvPicPr>
                <a:picLocks noChangeAspect="1" noChangeArrowheads="1"/>
              </p:cNvPicPr>
              <p:nvPr/>
            </p:nvPicPr>
            <p:blipFill>
              <a:blip r:embed="rId15" cstate="print"/>
              <a:srcRect/>
              <a:stretch>
                <a:fillRect/>
              </a:stretch>
            </p:blipFill>
            <p:spPr bwMode="auto">
              <a:xfrm>
                <a:off x="7667625" y="5516563"/>
                <a:ext cx="361950" cy="403225"/>
              </a:xfrm>
              <a:prstGeom prst="rect">
                <a:avLst/>
              </a:prstGeom>
              <a:noFill/>
              <a:ln w="9525">
                <a:noFill/>
                <a:miter lim="800000"/>
                <a:headEnd/>
                <a:tailEnd/>
              </a:ln>
            </p:spPr>
          </p:pic>
          <p:pic>
            <p:nvPicPr>
              <p:cNvPr id="31" name="Picture 18"/>
              <p:cNvPicPr>
                <a:picLocks noChangeAspect="1" noChangeArrowheads="1"/>
              </p:cNvPicPr>
              <p:nvPr/>
            </p:nvPicPr>
            <p:blipFill>
              <a:blip r:embed="rId16" cstate="print"/>
              <a:srcRect/>
              <a:stretch>
                <a:fillRect/>
              </a:stretch>
            </p:blipFill>
            <p:spPr bwMode="auto">
              <a:xfrm>
                <a:off x="4211638" y="4173538"/>
                <a:ext cx="355600" cy="550862"/>
              </a:xfrm>
              <a:prstGeom prst="rect">
                <a:avLst/>
              </a:prstGeom>
              <a:noFill/>
              <a:ln w="9525">
                <a:noFill/>
                <a:miter lim="800000"/>
                <a:headEnd/>
                <a:tailEnd/>
              </a:ln>
            </p:spPr>
          </p:pic>
        </p:grpSp>
        <p:sp>
          <p:nvSpPr>
            <p:cNvPr id="36" name="35 CuadroTexto"/>
            <p:cNvSpPr txBox="1"/>
            <p:nvPr/>
          </p:nvSpPr>
          <p:spPr>
            <a:xfrm>
              <a:off x="6553200" y="2347493"/>
              <a:ext cx="747320" cy="338554"/>
            </a:xfrm>
            <a:prstGeom prst="rect">
              <a:avLst/>
            </a:prstGeom>
            <a:noFill/>
          </p:spPr>
          <p:txBody>
            <a:bodyPr wrap="none" rtlCol="0">
              <a:spAutoFit/>
            </a:bodyPr>
            <a:lstStyle/>
            <a:p>
              <a:r>
                <a:rPr lang="en-US" sz="1600" dirty="0" smtClean="0"/>
                <a:t>UVTAR</a:t>
              </a:r>
              <a:endParaRPr lang="en-US" sz="1600" dirty="0"/>
            </a:p>
          </p:txBody>
        </p:sp>
      </p:grpSp>
      <p:pic>
        <p:nvPicPr>
          <p:cNvPr id="39" name="Picture 2"/>
          <p:cNvPicPr>
            <a:picLocks noChangeAspect="1" noChangeArrowheads="1"/>
          </p:cNvPicPr>
          <p:nvPr/>
        </p:nvPicPr>
        <p:blipFill>
          <a:blip r:embed="rId17" cstate="print"/>
          <a:srcRect/>
          <a:stretch>
            <a:fillRect/>
          </a:stretch>
        </p:blipFill>
        <p:spPr bwMode="auto">
          <a:xfrm>
            <a:off x="6705600" y="1828800"/>
            <a:ext cx="2028706" cy="1295400"/>
          </a:xfrm>
          <a:prstGeom prst="rect">
            <a:avLst/>
          </a:prstGeom>
          <a:noFill/>
          <a:ln w="9525">
            <a:noFill/>
            <a:miter lim="800000"/>
            <a:headEnd/>
            <a:tailEnd/>
          </a:ln>
        </p:spPr>
      </p:pic>
      <p:pic>
        <p:nvPicPr>
          <p:cNvPr id="37" name="36 Imagen" descr="TDSelection.png"/>
          <p:cNvPicPr>
            <a:picLocks noChangeAspect="1"/>
          </p:cNvPicPr>
          <p:nvPr/>
        </p:nvPicPr>
        <p:blipFill>
          <a:blip r:embed="rId18" cstate="print"/>
          <a:stretch>
            <a:fillRect/>
          </a:stretch>
        </p:blipFill>
        <p:spPr>
          <a:xfrm>
            <a:off x="2133600" y="4318001"/>
            <a:ext cx="2135805" cy="1558561"/>
          </a:xfrm>
          <a:prstGeom prst="rect">
            <a:avLst/>
          </a:prstGeom>
        </p:spPr>
      </p:pic>
      <p:pic>
        <p:nvPicPr>
          <p:cNvPr id="38" name="Picture 7"/>
          <p:cNvPicPr>
            <a:picLocks noChangeAspect="1" noChangeArrowheads="1"/>
          </p:cNvPicPr>
          <p:nvPr/>
        </p:nvPicPr>
        <p:blipFill>
          <a:blip r:embed="rId19" cstate="print"/>
          <a:srcRect/>
          <a:stretch>
            <a:fillRect/>
          </a:stretch>
        </p:blipFill>
        <p:spPr bwMode="auto">
          <a:xfrm>
            <a:off x="2184384" y="6009473"/>
            <a:ext cx="2032000" cy="627865"/>
          </a:xfrm>
          <a:prstGeom prst="rect">
            <a:avLst/>
          </a:prstGeom>
          <a:noFill/>
          <a:ln w="9525">
            <a:noFill/>
            <a:miter lim="800000"/>
            <a:headEnd/>
            <a:tailEnd/>
          </a:ln>
        </p:spPr>
      </p:pic>
      <p:sp>
        <p:nvSpPr>
          <p:cNvPr id="40" name="39 CuadroTexto"/>
          <p:cNvSpPr txBox="1"/>
          <p:nvPr/>
        </p:nvSpPr>
        <p:spPr>
          <a:xfrm>
            <a:off x="4470407" y="5029202"/>
            <a:ext cx="4710520" cy="1200329"/>
          </a:xfrm>
          <a:prstGeom prst="rect">
            <a:avLst/>
          </a:prstGeom>
          <a:noFill/>
        </p:spPr>
        <p:txBody>
          <a:bodyPr wrap="none" rtlCol="0">
            <a:spAutoFit/>
          </a:bodyPr>
          <a:lstStyle/>
          <a:p>
            <a:r>
              <a:rPr lang="en-US" sz="2400" b="1" dirty="0" smtClean="0"/>
              <a:t>Necessary and sufficient elements</a:t>
            </a:r>
          </a:p>
          <a:p>
            <a:r>
              <a:rPr lang="en-US" sz="2400" b="1" dirty="0" smtClean="0"/>
              <a:t> for explaining origin and evolution </a:t>
            </a:r>
          </a:p>
          <a:p>
            <a:r>
              <a:rPr lang="en-US" sz="2400" b="1" dirty="0" smtClean="0"/>
              <a:t>of life</a:t>
            </a:r>
            <a:endParaRPr lang="en-US" sz="2400" b="1" dirty="0"/>
          </a:p>
        </p:txBody>
      </p:sp>
      <p:pic>
        <p:nvPicPr>
          <p:cNvPr id="42" name="3 Marcador de contenido" descr="EntProd.png"/>
          <p:cNvPicPr>
            <a:picLocks noChangeAspect="1"/>
          </p:cNvPicPr>
          <p:nvPr/>
        </p:nvPicPr>
        <p:blipFill>
          <a:blip r:embed="rId20" cstate="print"/>
          <a:stretch>
            <a:fillRect/>
          </a:stretch>
        </p:blipFill>
        <p:spPr>
          <a:xfrm>
            <a:off x="233891" y="5151446"/>
            <a:ext cx="1688395" cy="1266296"/>
          </a:xfrm>
          <a:prstGeom prst="rect">
            <a:avLst/>
          </a:prstGeom>
        </p:spPr>
      </p:pic>
      <p:pic>
        <p:nvPicPr>
          <p:cNvPr id="43" name="~PP810.WAV">
            <a:hlinkClick r:id="" action="ppaction://media"/>
          </p:cNvPr>
          <p:cNvPicPr>
            <a:picLocks noRot="1" noChangeAspect="1"/>
          </p:cNvPicPr>
          <p:nvPr>
            <a:wavAudioFile r:embed="rId1" name="~PP810.WAV"/>
          </p:nvPr>
        </p:nvPicPr>
        <p:blipFill>
          <a:blip r:embed="rId21" cstate="print"/>
          <a:stretch>
            <a:fillRect/>
          </a:stretch>
        </p:blipFill>
        <p:spPr>
          <a:xfrm>
            <a:off x="8632825" y="6346825"/>
            <a:ext cx="304800" cy="304800"/>
          </a:xfrm>
          <a:prstGeom prst="rect">
            <a:avLst/>
          </a:prstGeom>
        </p:spPr>
      </p:pic>
    </p:spTree>
  </p:cSld>
  <p:clrMapOvr>
    <a:masterClrMapping/>
  </p:clrMapOvr>
  <p:transition advTm="203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28600"/>
            <a:ext cx="5257800" cy="1143000"/>
          </a:xfrm>
        </p:spPr>
        <p:txBody>
          <a:bodyPr>
            <a:normAutofit/>
          </a:bodyPr>
          <a:lstStyle/>
          <a:p>
            <a:r>
              <a:rPr lang="es-ES" sz="4000" dirty="0" err="1" smtClean="0"/>
              <a:t>Participants</a:t>
            </a:r>
            <a:endParaRPr lang="en-US" sz="4000" dirty="0"/>
          </a:p>
        </p:txBody>
      </p:sp>
      <p:sp>
        <p:nvSpPr>
          <p:cNvPr id="7" name="6 CuadroTexto"/>
          <p:cNvSpPr txBox="1"/>
          <p:nvPr/>
        </p:nvSpPr>
        <p:spPr>
          <a:xfrm>
            <a:off x="166915" y="2556808"/>
            <a:ext cx="8991600" cy="1938992"/>
          </a:xfrm>
          <a:prstGeom prst="rect">
            <a:avLst/>
          </a:prstGeom>
          <a:noFill/>
        </p:spPr>
        <p:txBody>
          <a:bodyPr wrap="square" rtlCol="0">
            <a:spAutoFit/>
          </a:bodyPr>
          <a:lstStyle/>
          <a:p>
            <a:r>
              <a:rPr lang="es-MX" sz="2000" dirty="0" err="1" smtClean="0">
                <a:effectLst>
                  <a:outerShdw blurRad="38100" dist="38100" dir="2700000" algn="tl">
                    <a:srgbClr val="000000">
                      <a:alpha val="43137"/>
                    </a:srgbClr>
                  </a:outerShdw>
                </a:effectLst>
              </a:rPr>
              <a:t>Vasthi</a:t>
            </a:r>
            <a:r>
              <a:rPr lang="es-MX" sz="2000" dirty="0" smtClean="0">
                <a:effectLst>
                  <a:outerShdw blurRad="38100" dist="38100" dir="2700000" algn="tl">
                    <a:srgbClr val="000000">
                      <a:alpha val="43137"/>
                    </a:srgbClr>
                  </a:outerShdw>
                </a:effectLst>
              </a:rPr>
              <a:t> Alonso Chávez		Zulema Armas </a:t>
            </a:r>
            <a:r>
              <a:rPr lang="es-MX" sz="2000" dirty="0" err="1" smtClean="0">
                <a:effectLst>
                  <a:outerShdw blurRad="38100" dist="38100" dir="2700000" algn="tl">
                    <a:srgbClr val="000000">
                      <a:alpha val="43137"/>
                    </a:srgbClr>
                  </a:outerShdw>
                </a:effectLst>
              </a:rPr>
              <a:t>Vazquez</a:t>
            </a:r>
            <a:r>
              <a:rPr lang="es-MX" sz="2000" dirty="0" smtClean="0">
                <a:effectLst>
                  <a:outerShdw blurRad="38100" dist="38100" dir="2700000" algn="tl">
                    <a:srgbClr val="000000">
                      <a:alpha val="43137"/>
                    </a:srgbClr>
                  </a:outerShdw>
                </a:effectLst>
              </a:rPr>
              <a:t>        Iván  Lechuga Jiménez</a:t>
            </a:r>
          </a:p>
          <a:p>
            <a:r>
              <a:rPr lang="es-MX" sz="2000" dirty="0" smtClean="0">
                <a:effectLst>
                  <a:outerShdw blurRad="38100" dist="38100" dir="2700000" algn="tl">
                    <a:srgbClr val="000000">
                      <a:alpha val="43137"/>
                    </a:srgbClr>
                  </a:outerShdw>
                </a:effectLst>
              </a:rPr>
              <a:t>Julián González </a:t>
            </a:r>
            <a:r>
              <a:rPr lang="es-MX" sz="2000" dirty="0" err="1" smtClean="0">
                <a:effectLst>
                  <a:outerShdw blurRad="38100" dist="38100" dir="2700000" algn="tl">
                    <a:srgbClr val="000000">
                      <a:alpha val="43137"/>
                    </a:srgbClr>
                  </a:outerShdw>
                </a:effectLst>
              </a:rPr>
              <a:t>González</a:t>
            </a:r>
            <a:r>
              <a:rPr lang="es-MX" sz="2000" dirty="0" smtClean="0">
                <a:effectLst>
                  <a:outerShdw blurRad="38100" dist="38100" dir="2700000" algn="tl">
                    <a:srgbClr val="000000">
                      <a:alpha val="43137"/>
                    </a:srgbClr>
                  </a:outerShdw>
                </a:effectLst>
              </a:rPr>
              <a:t>		Jorge Arroyo Leonor</a:t>
            </a:r>
          </a:p>
          <a:p>
            <a:r>
              <a:rPr lang="es-MX" sz="2000" dirty="0" smtClean="0">
                <a:effectLst>
                  <a:outerShdw blurRad="38100" dist="38100" dir="2700000" algn="tl">
                    <a:srgbClr val="000000">
                      <a:alpha val="43137"/>
                    </a:srgbClr>
                  </a:outerShdw>
                </a:effectLst>
              </a:rPr>
              <a:t>Noemí Hernández Carmona	 Julián Mejía Morales</a:t>
            </a:r>
          </a:p>
          <a:p>
            <a:r>
              <a:rPr lang="es-MX" sz="2000" dirty="0" err="1" smtClean="0">
                <a:effectLst>
                  <a:outerShdw blurRad="38100" dist="38100" dir="2700000" algn="tl">
                    <a:srgbClr val="000000">
                      <a:alpha val="43137"/>
                    </a:srgbClr>
                  </a:outerShdw>
                </a:effectLst>
              </a:rPr>
              <a:t>Paty</a:t>
            </a:r>
            <a:r>
              <a:rPr lang="es-MX" sz="2000" dirty="0" smtClean="0">
                <a:effectLst>
                  <a:outerShdw blurRad="38100" dist="38100" dir="2700000" algn="tl">
                    <a:srgbClr val="000000">
                      <a:alpha val="43137"/>
                    </a:srgbClr>
                  </a:outerShdw>
                </a:effectLst>
              </a:rPr>
              <a:t> Jácome Paz			 Adriana Reyna  Lara 		</a:t>
            </a:r>
          </a:p>
          <a:p>
            <a:r>
              <a:rPr lang="es-MX" sz="2000" dirty="0" smtClean="0">
                <a:effectLst>
                  <a:outerShdw blurRad="38100" dist="38100" dir="2700000" algn="tl">
                    <a:srgbClr val="000000">
                      <a:alpha val="43137"/>
                    </a:srgbClr>
                  </a:outerShdw>
                </a:effectLst>
              </a:rPr>
              <a:t>Jessica Gatica Martínez		Eduardo Cano  Mateo	</a:t>
            </a:r>
            <a:r>
              <a:rPr lang="en-US" sz="2000" dirty="0" smtClean="0">
                <a:effectLst>
                  <a:outerShdw blurRad="38100" dist="38100" dir="2700000" algn="tl">
                    <a:srgbClr val="000000">
                      <a:alpha val="43137"/>
                    </a:srgbClr>
                  </a:outerShdw>
                </a:effectLst>
              </a:rPr>
              <a:t> </a:t>
            </a:r>
            <a:endParaRPr lang="es-MX" sz="2000" dirty="0" smtClean="0">
              <a:effectLst>
                <a:outerShdw blurRad="38100" dist="38100" dir="2700000" algn="tl">
                  <a:srgbClr val="000000">
                    <a:alpha val="43137"/>
                  </a:srgbClr>
                </a:outerShdw>
              </a:effectLst>
            </a:endParaRPr>
          </a:p>
          <a:p>
            <a:r>
              <a:rPr lang="es-MX" sz="2000" dirty="0" smtClean="0">
                <a:effectLst>
                  <a:outerShdw blurRad="38100" dist="38100" dir="2700000" algn="tl">
                    <a:srgbClr val="000000">
                      <a:alpha val="43137"/>
                    </a:srgbClr>
                  </a:outerShdw>
                </a:effectLst>
              </a:rPr>
              <a:t>Norberto Santillán Padilla		Oscar Rodríguez Reza	</a:t>
            </a:r>
            <a:endParaRPr lang="es-MX" dirty="0" smtClean="0">
              <a:effectLst>
                <a:outerShdw blurRad="38100" dist="38100" dir="2700000" algn="tl">
                  <a:srgbClr val="C0C0C0"/>
                </a:outerShdw>
              </a:effectLst>
            </a:endParaRPr>
          </a:p>
        </p:txBody>
      </p:sp>
      <p:sp>
        <p:nvSpPr>
          <p:cNvPr id="8" name="7 CuadroTexto"/>
          <p:cNvSpPr txBox="1"/>
          <p:nvPr/>
        </p:nvSpPr>
        <p:spPr>
          <a:xfrm>
            <a:off x="117281" y="2129135"/>
            <a:ext cx="1287853" cy="461665"/>
          </a:xfrm>
          <a:prstGeom prst="rect">
            <a:avLst/>
          </a:prstGeom>
          <a:noFill/>
        </p:spPr>
        <p:txBody>
          <a:bodyPr wrap="none" rtlCol="0">
            <a:spAutoFit/>
          </a:bodyPr>
          <a:lstStyle/>
          <a:p>
            <a:r>
              <a:rPr lang="es-ES" sz="2400" dirty="0" err="1" smtClean="0"/>
              <a:t>Students</a:t>
            </a:r>
            <a:endParaRPr lang="en-US" sz="2400" dirty="0"/>
          </a:p>
        </p:txBody>
      </p:sp>
      <p:sp>
        <p:nvSpPr>
          <p:cNvPr id="10" name="1 Título"/>
          <p:cNvSpPr txBox="1">
            <a:spLocks/>
          </p:cNvSpPr>
          <p:nvPr/>
        </p:nvSpPr>
        <p:spPr>
          <a:xfrm>
            <a:off x="0" y="4343400"/>
            <a:ext cx="5867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err="1" smtClean="0">
                <a:ln>
                  <a:noFill/>
                </a:ln>
                <a:effectLst/>
                <a:uLnTx/>
                <a:uFillTx/>
                <a:latin typeface="+mj-lt"/>
                <a:ea typeface="+mj-ea"/>
                <a:cs typeface="+mj-cs"/>
              </a:rPr>
              <a:t>Projects</a:t>
            </a:r>
            <a:r>
              <a:rPr kumimoji="0" lang="es-ES" sz="4000" b="0" i="0" u="none" strike="noStrike" kern="1200" cap="none" spc="0" normalizeH="0" baseline="0" noProof="0" dirty="0" smtClean="0">
                <a:ln>
                  <a:noFill/>
                </a:ln>
                <a:effectLst/>
                <a:uLnTx/>
                <a:uFillTx/>
                <a:latin typeface="+mj-lt"/>
                <a:ea typeface="+mj-ea"/>
                <a:cs typeface="+mj-cs"/>
              </a:rPr>
              <a:t> </a:t>
            </a:r>
            <a:r>
              <a:rPr kumimoji="0" lang="es-ES" sz="3600" b="0" i="0" u="none" strike="noStrike" kern="1200" cap="none" spc="0" normalizeH="0" baseline="0" noProof="0" dirty="0" smtClean="0">
                <a:ln>
                  <a:noFill/>
                </a:ln>
                <a:effectLst/>
                <a:uLnTx/>
                <a:uFillTx/>
                <a:latin typeface="+mj-lt"/>
                <a:ea typeface="+mj-ea"/>
                <a:cs typeface="+mj-cs"/>
              </a:rPr>
              <a:t>DGAPA-PAPIIT</a:t>
            </a:r>
            <a:endParaRPr kumimoji="0" lang="en-US" sz="3600" b="0" i="0" u="none" strike="noStrike" kern="1200" cap="none" spc="0" normalizeH="0" baseline="0" noProof="0" dirty="0">
              <a:ln>
                <a:noFill/>
              </a:ln>
              <a:effectLst/>
              <a:uLnTx/>
              <a:uFillTx/>
              <a:latin typeface="+mj-lt"/>
              <a:ea typeface="+mj-ea"/>
              <a:cs typeface="+mj-cs"/>
            </a:endParaRPr>
          </a:p>
        </p:txBody>
      </p:sp>
      <p:sp>
        <p:nvSpPr>
          <p:cNvPr id="11" name="10 CuadroTexto"/>
          <p:cNvSpPr txBox="1"/>
          <p:nvPr/>
        </p:nvSpPr>
        <p:spPr>
          <a:xfrm>
            <a:off x="76200" y="528935"/>
            <a:ext cx="1781450" cy="461665"/>
          </a:xfrm>
          <a:prstGeom prst="rect">
            <a:avLst/>
          </a:prstGeom>
          <a:noFill/>
        </p:spPr>
        <p:txBody>
          <a:bodyPr wrap="none" rtlCol="0">
            <a:spAutoFit/>
          </a:bodyPr>
          <a:lstStyle/>
          <a:p>
            <a:r>
              <a:rPr lang="es-ES" sz="2400" dirty="0" err="1" smtClean="0"/>
              <a:t>Colaborators</a:t>
            </a:r>
            <a:endParaRPr lang="en-US" sz="2400" dirty="0"/>
          </a:p>
        </p:txBody>
      </p:sp>
      <p:sp>
        <p:nvSpPr>
          <p:cNvPr id="12" name="11 CuadroTexto"/>
          <p:cNvSpPr txBox="1"/>
          <p:nvPr/>
        </p:nvSpPr>
        <p:spPr>
          <a:xfrm>
            <a:off x="249352" y="968826"/>
            <a:ext cx="6444906" cy="1292662"/>
          </a:xfrm>
          <a:prstGeom prst="rect">
            <a:avLst/>
          </a:prstGeom>
          <a:noFill/>
        </p:spPr>
        <p:txBody>
          <a:bodyPr wrap="none" rtlCol="0">
            <a:spAutoFit/>
          </a:bodyPr>
          <a:lstStyle/>
          <a:p>
            <a:r>
              <a:rPr lang="en-US" sz="2000" dirty="0" smtClean="0"/>
              <a:t>Oliver Manuel --- U. Missouri, </a:t>
            </a:r>
            <a:r>
              <a:rPr lang="en-US" sz="2000" dirty="0" smtClean="0"/>
              <a:t>US</a:t>
            </a:r>
            <a:endParaRPr lang="en-US" sz="2000" dirty="0" smtClean="0"/>
          </a:p>
          <a:p>
            <a:r>
              <a:rPr lang="en-US" sz="2000" dirty="0" smtClean="0"/>
              <a:t>Alex </a:t>
            </a:r>
            <a:r>
              <a:rPr lang="en-US" sz="2000" dirty="0" err="1" smtClean="0"/>
              <a:t>Simenov</a:t>
            </a:r>
            <a:r>
              <a:rPr lang="en-US" sz="2000" dirty="0" smtClean="0"/>
              <a:t>  --  Cyril and Methodius University, Macedonia</a:t>
            </a:r>
          </a:p>
          <a:p>
            <a:r>
              <a:rPr lang="en-US" sz="2000" dirty="0" smtClean="0"/>
              <a:t>José Manuel Nieto – U. </a:t>
            </a:r>
            <a:r>
              <a:rPr lang="en-US" sz="2000" dirty="0" smtClean="0"/>
              <a:t>of</a:t>
            </a:r>
            <a:r>
              <a:rPr lang="en-US" sz="2000" dirty="0" smtClean="0"/>
              <a:t> Havana</a:t>
            </a:r>
            <a:r>
              <a:rPr lang="en-US" sz="2000" dirty="0" smtClean="0"/>
              <a:t>, </a:t>
            </a:r>
            <a:r>
              <a:rPr lang="en-US" sz="2000" dirty="0" smtClean="0"/>
              <a:t>Cuba</a:t>
            </a:r>
            <a:endParaRPr lang="en-US" sz="2000" dirty="0" smtClean="0"/>
          </a:p>
          <a:p>
            <a:endParaRPr lang="en-US" dirty="0"/>
          </a:p>
        </p:txBody>
      </p:sp>
      <p:sp>
        <p:nvSpPr>
          <p:cNvPr id="13" name="12 CuadroTexto"/>
          <p:cNvSpPr txBox="1"/>
          <p:nvPr/>
        </p:nvSpPr>
        <p:spPr>
          <a:xfrm>
            <a:off x="685800" y="5200471"/>
            <a:ext cx="4424353" cy="1477328"/>
          </a:xfrm>
          <a:prstGeom prst="rect">
            <a:avLst/>
          </a:prstGeom>
          <a:noFill/>
        </p:spPr>
        <p:txBody>
          <a:bodyPr wrap="none" rtlCol="0">
            <a:spAutoFit/>
          </a:bodyPr>
          <a:lstStyle/>
          <a:p>
            <a:pPr marL="342900" indent="-342900">
              <a:buFont typeface="+mj-lt"/>
              <a:buAutoNum type="arabicPeriod"/>
            </a:pPr>
            <a:r>
              <a:rPr lang="es-ES" dirty="0" smtClean="0"/>
              <a:t>DGAPA-UNAM IN-118206</a:t>
            </a:r>
            <a:r>
              <a:rPr lang="es-ES" dirty="0" smtClean="0"/>
              <a:t>,  </a:t>
            </a:r>
            <a:r>
              <a:rPr lang="es-ES" dirty="0" smtClean="0"/>
              <a:t>J</a:t>
            </a:r>
            <a:r>
              <a:rPr lang="es-ES" dirty="0" smtClean="0"/>
              <a:t>une, </a:t>
            </a:r>
            <a:r>
              <a:rPr lang="es-ES" dirty="0" smtClean="0"/>
              <a:t>2005.</a:t>
            </a:r>
          </a:p>
          <a:p>
            <a:r>
              <a:rPr lang="es-ES" dirty="0" smtClean="0"/>
              <a:t>2.   DGAPA-UNAM IN-112809, </a:t>
            </a:r>
            <a:r>
              <a:rPr lang="es-ES" dirty="0" smtClean="0"/>
              <a:t> </a:t>
            </a:r>
            <a:r>
              <a:rPr lang="es-ES" dirty="0" err="1" smtClean="0"/>
              <a:t>January</a:t>
            </a:r>
            <a:r>
              <a:rPr lang="es-ES" dirty="0" smtClean="0"/>
              <a:t> </a:t>
            </a:r>
            <a:r>
              <a:rPr lang="es-ES" dirty="0" smtClean="0"/>
              <a:t>2009.</a:t>
            </a:r>
          </a:p>
          <a:p>
            <a:r>
              <a:rPr lang="es-ES" dirty="0" smtClean="0"/>
              <a:t>3.   DGAPA-UNAM IN-103113</a:t>
            </a:r>
            <a:r>
              <a:rPr lang="es-ES" dirty="0" smtClean="0"/>
              <a:t>,  </a:t>
            </a:r>
            <a:r>
              <a:rPr lang="es-ES" dirty="0" err="1" smtClean="0"/>
              <a:t>January</a:t>
            </a:r>
            <a:r>
              <a:rPr lang="es-ES" dirty="0" smtClean="0"/>
              <a:t> </a:t>
            </a:r>
            <a:r>
              <a:rPr lang="es-ES" dirty="0" smtClean="0"/>
              <a:t>2013. </a:t>
            </a:r>
          </a:p>
          <a:p>
            <a:pPr marL="342900" indent="-342900">
              <a:buAutoNum type="arabicPeriod" startAt="4"/>
            </a:pPr>
            <a:r>
              <a:rPr lang="es-ES" dirty="0" smtClean="0"/>
              <a:t>DGAPA-UNAM </a:t>
            </a:r>
            <a:r>
              <a:rPr lang="es-ES" dirty="0" smtClean="0"/>
              <a:t>IN-102316</a:t>
            </a:r>
            <a:r>
              <a:rPr lang="es-ES" dirty="0" smtClean="0"/>
              <a:t>,  </a:t>
            </a:r>
            <a:r>
              <a:rPr lang="es-ES" dirty="0" err="1" smtClean="0"/>
              <a:t>January</a:t>
            </a:r>
            <a:r>
              <a:rPr lang="es-ES" dirty="0" smtClean="0"/>
              <a:t> </a:t>
            </a:r>
            <a:r>
              <a:rPr lang="es-ES" dirty="0" smtClean="0"/>
              <a:t>2016</a:t>
            </a:r>
            <a:r>
              <a:rPr lang="es-ES" dirty="0" smtClean="0"/>
              <a:t>.</a:t>
            </a:r>
          </a:p>
          <a:p>
            <a:pPr marL="342900" indent="-342900">
              <a:buAutoNum type="arabicPeriod" startAt="4"/>
            </a:pPr>
            <a:r>
              <a:rPr lang="es-ES" dirty="0" smtClean="0"/>
              <a:t>DGAPA-UNAM IN-104920,  </a:t>
            </a:r>
            <a:r>
              <a:rPr lang="es-ES" dirty="0" err="1" smtClean="0"/>
              <a:t>January</a:t>
            </a:r>
            <a:r>
              <a:rPr lang="es-ES" dirty="0" smtClean="0"/>
              <a:t>, 2020.</a:t>
            </a:r>
            <a:endParaRPr lang="en-US" dirty="0"/>
          </a:p>
        </p:txBody>
      </p:sp>
      <p:pic>
        <p:nvPicPr>
          <p:cNvPr id="9" name="~PP202.WAV">
            <a:hlinkClick r:id="" action="ppaction://media"/>
          </p:cNvPr>
          <p:cNvPicPr>
            <a:picLocks noRot="1" noChangeAspect="1"/>
          </p:cNvPicPr>
          <p:nvPr>
            <a:wavAudioFile r:embed="rId1" name="~PP202.WAV"/>
          </p:nvPr>
        </p:nvPicPr>
        <p:blipFill>
          <a:blip r:embed="rId3" cstate="print"/>
          <a:stretch>
            <a:fillRect/>
          </a:stretch>
        </p:blipFill>
        <p:spPr>
          <a:xfrm>
            <a:off x="8632825" y="6346825"/>
            <a:ext cx="304800" cy="304800"/>
          </a:xfrm>
          <a:prstGeom prst="rect">
            <a:avLst/>
          </a:prstGeom>
        </p:spPr>
      </p:pic>
    </p:spTree>
  </p:cSld>
  <p:clrMapOvr>
    <a:masterClrMapping/>
  </p:clrMapOvr>
  <p:transition advTm="64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5648980"/>
            <a:ext cx="184731" cy="523220"/>
          </a:xfrm>
          <a:prstGeom prst="rect">
            <a:avLst/>
          </a:prstGeom>
          <a:noFill/>
        </p:spPr>
        <p:txBody>
          <a:bodyPr wrap="none" rtlCol="0">
            <a:spAutoFit/>
          </a:bodyPr>
          <a:lstStyle/>
          <a:p>
            <a:endParaRPr lang="en-US" sz="2800" dirty="0">
              <a:solidFill>
                <a:schemeClr val="bg1"/>
              </a:solidFill>
            </a:endParaRPr>
          </a:p>
        </p:txBody>
      </p:sp>
      <p:sp>
        <p:nvSpPr>
          <p:cNvPr id="8" name="7 CuadroTexto"/>
          <p:cNvSpPr txBox="1"/>
          <p:nvPr/>
        </p:nvSpPr>
        <p:spPr>
          <a:xfrm>
            <a:off x="228600" y="2895600"/>
            <a:ext cx="8610600" cy="369332"/>
          </a:xfrm>
          <a:prstGeom prst="rect">
            <a:avLst/>
          </a:prstGeom>
          <a:noFill/>
        </p:spPr>
        <p:txBody>
          <a:bodyPr wrap="square" rtlCol="0">
            <a:spAutoFit/>
          </a:bodyPr>
          <a:lstStyle/>
          <a:p>
            <a:endParaRPr lang="en-US" dirty="0" smtClean="0">
              <a:solidFill>
                <a:schemeClr val="bg1"/>
              </a:solidFill>
            </a:endParaRPr>
          </a:p>
        </p:txBody>
      </p:sp>
      <p:sp>
        <p:nvSpPr>
          <p:cNvPr id="12" name="11 CuadroTexto"/>
          <p:cNvSpPr txBox="1"/>
          <p:nvPr/>
        </p:nvSpPr>
        <p:spPr>
          <a:xfrm>
            <a:off x="381000" y="2233136"/>
            <a:ext cx="184731" cy="738664"/>
          </a:xfrm>
          <a:prstGeom prst="rect">
            <a:avLst/>
          </a:prstGeom>
          <a:noFill/>
        </p:spPr>
        <p:txBody>
          <a:bodyPr wrap="none" rtlCol="0">
            <a:spAutoFit/>
          </a:bodyPr>
          <a:lstStyle/>
          <a:p>
            <a:endParaRPr lang="en-US" sz="2400" dirty="0" smtClean="0">
              <a:solidFill>
                <a:schemeClr val="bg1"/>
              </a:solidFill>
            </a:endParaRPr>
          </a:p>
          <a:p>
            <a:endParaRPr lang="en-US" dirty="0"/>
          </a:p>
        </p:txBody>
      </p:sp>
      <p:sp>
        <p:nvSpPr>
          <p:cNvPr id="19" name="18 CuadroTexto"/>
          <p:cNvSpPr txBox="1"/>
          <p:nvPr/>
        </p:nvSpPr>
        <p:spPr>
          <a:xfrm>
            <a:off x="194734" y="16946"/>
            <a:ext cx="8763000" cy="1200329"/>
          </a:xfrm>
          <a:prstGeom prst="rect">
            <a:avLst/>
          </a:prstGeom>
          <a:noFill/>
        </p:spPr>
        <p:txBody>
          <a:bodyPr wrap="square" rtlCol="0">
            <a:spAutoFit/>
          </a:bodyPr>
          <a:lstStyle/>
          <a:p>
            <a:r>
              <a:rPr lang="en-US" sz="4000" b="1" dirty="0" smtClean="0"/>
              <a:t>  </a:t>
            </a:r>
            <a:r>
              <a:rPr lang="en-US" sz="3200" b="1" dirty="0" smtClean="0"/>
              <a:t>Thermodynamic </a:t>
            </a:r>
            <a:r>
              <a:rPr lang="en-US" sz="3200" b="1" dirty="0" smtClean="0"/>
              <a:t>Dissipation Theory </a:t>
            </a:r>
            <a:r>
              <a:rPr lang="en-US" sz="3200" b="1" dirty="0" smtClean="0"/>
              <a:t> </a:t>
            </a:r>
          </a:p>
          <a:p>
            <a:r>
              <a:rPr lang="en-US" sz="3200" b="1" dirty="0" smtClean="0"/>
              <a:t> </a:t>
            </a:r>
            <a:r>
              <a:rPr lang="en-US" sz="3200" b="1" dirty="0" smtClean="0"/>
              <a:t>   </a:t>
            </a:r>
            <a:r>
              <a:rPr lang="en-US" sz="3200" b="1" dirty="0" smtClean="0"/>
              <a:t>of </a:t>
            </a:r>
            <a:r>
              <a:rPr lang="en-US" sz="3200" b="1" dirty="0" smtClean="0"/>
              <a:t>the Origin and Evolution of Life</a:t>
            </a:r>
          </a:p>
        </p:txBody>
      </p:sp>
      <p:pic>
        <p:nvPicPr>
          <p:cNvPr id="17" name="16 Imagen" descr="Cover.png"/>
          <p:cNvPicPr>
            <a:picLocks noChangeAspect="1"/>
          </p:cNvPicPr>
          <p:nvPr/>
        </p:nvPicPr>
        <p:blipFill>
          <a:blip r:embed="rId3" cstate="print"/>
          <a:stretch>
            <a:fillRect/>
          </a:stretch>
        </p:blipFill>
        <p:spPr>
          <a:xfrm>
            <a:off x="76200" y="1600200"/>
            <a:ext cx="6248400" cy="4688643"/>
          </a:xfrm>
          <a:prstGeom prst="rect">
            <a:avLst/>
          </a:prstGeom>
        </p:spPr>
      </p:pic>
      <p:sp>
        <p:nvSpPr>
          <p:cNvPr id="18" name="17 CuadroTexto"/>
          <p:cNvSpPr txBox="1"/>
          <p:nvPr/>
        </p:nvSpPr>
        <p:spPr>
          <a:xfrm>
            <a:off x="6477000" y="1441968"/>
            <a:ext cx="2670668" cy="954107"/>
          </a:xfrm>
          <a:prstGeom prst="rect">
            <a:avLst/>
          </a:prstGeom>
          <a:noFill/>
        </p:spPr>
        <p:txBody>
          <a:bodyPr wrap="none" rtlCol="0">
            <a:spAutoFit/>
          </a:bodyPr>
          <a:lstStyle/>
          <a:p>
            <a:r>
              <a:rPr lang="en-US" sz="2800" b="1" dirty="0" smtClean="0"/>
              <a:t>Life´s Function;</a:t>
            </a:r>
          </a:p>
          <a:p>
            <a:r>
              <a:rPr lang="en-US" sz="2800" b="1" dirty="0" smtClean="0"/>
              <a:t>Sunlight --&gt; Heat</a:t>
            </a:r>
          </a:p>
        </p:txBody>
      </p:sp>
      <p:sp>
        <p:nvSpPr>
          <p:cNvPr id="20" name="19 CuadroTexto"/>
          <p:cNvSpPr txBox="1"/>
          <p:nvPr/>
        </p:nvSpPr>
        <p:spPr>
          <a:xfrm>
            <a:off x="6763620" y="2692404"/>
            <a:ext cx="1878078" cy="830997"/>
          </a:xfrm>
          <a:prstGeom prst="rect">
            <a:avLst/>
          </a:prstGeom>
          <a:noFill/>
        </p:spPr>
        <p:txBody>
          <a:bodyPr wrap="none" rtlCol="0">
            <a:spAutoFit/>
          </a:bodyPr>
          <a:lstStyle/>
          <a:p>
            <a:r>
              <a:rPr lang="en-US" sz="2400" b="1" dirty="0" smtClean="0"/>
              <a:t>1. Dissipative</a:t>
            </a:r>
            <a:endParaRPr lang="en-US" sz="2400" b="1" dirty="0" smtClean="0"/>
          </a:p>
          <a:p>
            <a:r>
              <a:rPr lang="en-US" sz="2400" b="1" dirty="0" smtClean="0"/>
              <a:t>    Structuring</a:t>
            </a:r>
            <a:endParaRPr lang="en-US" sz="2400" b="1" dirty="0" smtClean="0"/>
          </a:p>
        </p:txBody>
      </p:sp>
      <p:sp>
        <p:nvSpPr>
          <p:cNvPr id="11" name="10 CuadroTexto"/>
          <p:cNvSpPr txBox="1"/>
          <p:nvPr/>
        </p:nvSpPr>
        <p:spPr>
          <a:xfrm>
            <a:off x="76200" y="6324600"/>
            <a:ext cx="9131411" cy="584775"/>
          </a:xfrm>
          <a:prstGeom prst="rect">
            <a:avLst/>
          </a:prstGeom>
          <a:noFill/>
        </p:spPr>
        <p:txBody>
          <a:bodyPr wrap="none" rtlCol="0">
            <a:spAutoFit/>
          </a:bodyPr>
          <a:lstStyle/>
          <a:p>
            <a:r>
              <a:rPr lang="en-US" sz="1600" dirty="0" smtClean="0"/>
              <a:t>Michaelian, K., Thermodynamic Origin of Life, </a:t>
            </a:r>
            <a:r>
              <a:rPr lang="en-US" sz="1600" i="1" dirty="0" smtClean="0"/>
              <a:t>Cornell </a:t>
            </a:r>
            <a:r>
              <a:rPr lang="en-US" sz="1600" i="1" dirty="0" err="1" smtClean="0"/>
              <a:t>ArXivv</a:t>
            </a:r>
            <a:r>
              <a:rPr lang="en-US" sz="1600" i="1" dirty="0" smtClean="0"/>
              <a:t>, </a:t>
            </a:r>
            <a:r>
              <a:rPr lang="en-US" sz="1600" dirty="0" smtClean="0"/>
              <a:t>arXiv:0907.0042 [</a:t>
            </a:r>
            <a:r>
              <a:rPr lang="en-US" sz="1600" dirty="0" err="1" smtClean="0"/>
              <a:t>physics.gen</a:t>
            </a:r>
            <a:r>
              <a:rPr lang="en-US" sz="1600" dirty="0" smtClean="0"/>
              <a:t>-ph] 2009.</a:t>
            </a:r>
          </a:p>
          <a:p>
            <a:r>
              <a:rPr lang="en-US" sz="1600" dirty="0" smtClean="0"/>
              <a:t>Michaelian, K., Thermodynamic Dissipation Theory for the Origin of Life, </a:t>
            </a:r>
            <a:r>
              <a:rPr lang="en-US" sz="1600" i="1" dirty="0" smtClean="0"/>
              <a:t>Earth Syst. </a:t>
            </a:r>
            <a:r>
              <a:rPr lang="en-US" sz="1600" i="1" dirty="0" err="1" smtClean="0"/>
              <a:t>Dynam</a:t>
            </a:r>
            <a:r>
              <a:rPr lang="en-US" sz="1600" i="1" dirty="0" smtClean="0"/>
              <a:t>., </a:t>
            </a:r>
            <a:r>
              <a:rPr lang="en-US" sz="1600" dirty="0" smtClean="0"/>
              <a:t>2 (2011) 37-51.</a:t>
            </a:r>
            <a:endParaRPr lang="en-US" sz="1600" dirty="0"/>
          </a:p>
        </p:txBody>
      </p:sp>
      <p:sp>
        <p:nvSpPr>
          <p:cNvPr id="13" name="12 CuadroTexto"/>
          <p:cNvSpPr txBox="1"/>
          <p:nvPr/>
        </p:nvSpPr>
        <p:spPr>
          <a:xfrm>
            <a:off x="6781800" y="4538122"/>
            <a:ext cx="1947008" cy="830997"/>
          </a:xfrm>
          <a:prstGeom prst="rect">
            <a:avLst/>
          </a:prstGeom>
          <a:noFill/>
        </p:spPr>
        <p:txBody>
          <a:bodyPr wrap="none" rtlCol="0">
            <a:spAutoFit/>
          </a:bodyPr>
          <a:lstStyle/>
          <a:p>
            <a:r>
              <a:rPr lang="en-US" sz="2400" b="1" dirty="0" smtClean="0"/>
              <a:t>3.  Dissipative</a:t>
            </a:r>
            <a:endParaRPr lang="en-US" sz="2400" b="1" dirty="0" smtClean="0"/>
          </a:p>
          <a:p>
            <a:r>
              <a:rPr lang="en-US" sz="2400" b="1" dirty="0" smtClean="0"/>
              <a:t>     Selec</a:t>
            </a:r>
            <a:r>
              <a:rPr lang="en-US" sz="2400" b="1" dirty="0" smtClean="0"/>
              <a:t>tion</a:t>
            </a:r>
            <a:endParaRPr lang="en-US" sz="2400" b="1" dirty="0" smtClean="0"/>
          </a:p>
        </p:txBody>
      </p:sp>
      <p:sp>
        <p:nvSpPr>
          <p:cNvPr id="15" name="14 CuadroTexto"/>
          <p:cNvSpPr txBox="1"/>
          <p:nvPr/>
        </p:nvSpPr>
        <p:spPr>
          <a:xfrm>
            <a:off x="6798736" y="3623743"/>
            <a:ext cx="2126351" cy="830997"/>
          </a:xfrm>
          <a:prstGeom prst="rect">
            <a:avLst/>
          </a:prstGeom>
          <a:noFill/>
        </p:spPr>
        <p:txBody>
          <a:bodyPr wrap="none" rtlCol="0">
            <a:spAutoFit/>
          </a:bodyPr>
          <a:lstStyle/>
          <a:p>
            <a:r>
              <a:rPr lang="en-US" sz="2400" b="1" dirty="0" smtClean="0"/>
              <a:t>2. Dissipative</a:t>
            </a:r>
            <a:endParaRPr lang="en-US" sz="2400" b="1" dirty="0" smtClean="0"/>
          </a:p>
          <a:p>
            <a:r>
              <a:rPr lang="en-US" sz="2400" b="1" dirty="0" smtClean="0"/>
              <a:t>    Proliferation</a:t>
            </a:r>
            <a:endParaRPr lang="en-US" sz="2400" b="1" dirty="0" smtClean="0"/>
          </a:p>
        </p:txBody>
      </p:sp>
      <p:pic>
        <p:nvPicPr>
          <p:cNvPr id="16" name="~PP71.WAV">
            <a:hlinkClick r:id="" action="ppaction://media"/>
          </p:cNvPr>
          <p:cNvPicPr>
            <a:picLocks noRot="1" noChangeAspect="1"/>
          </p:cNvPicPr>
          <p:nvPr>
            <a:wavAudioFile r:embed="rId1" name="~PP71.WAV"/>
          </p:nvPr>
        </p:nvPicPr>
        <p:blipFill>
          <a:blip r:embed="rId4" cstate="print"/>
          <a:stretch>
            <a:fillRect/>
          </a:stretch>
        </p:blipFill>
        <p:spPr>
          <a:xfrm>
            <a:off x="8632825" y="6346825"/>
            <a:ext cx="304800" cy="304800"/>
          </a:xfrm>
          <a:prstGeom prst="rect">
            <a:avLst/>
          </a:prstGeom>
        </p:spPr>
      </p:pic>
    </p:spTree>
  </p:cSld>
  <p:clrMapOvr>
    <a:masterClrMapping/>
  </p:clrMapOvr>
  <p:transition advTm="92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5" name="4 Rectángulo"/>
          <p:cNvSpPr/>
          <p:nvPr/>
        </p:nvSpPr>
        <p:spPr>
          <a:xfrm>
            <a:off x="594226" y="0"/>
            <a:ext cx="2377574" cy="523220"/>
          </a:xfrm>
          <a:prstGeom prst="rect">
            <a:avLst/>
          </a:prstGeom>
        </p:spPr>
        <p:txBody>
          <a:bodyPr wrap="none">
            <a:spAutoFit/>
          </a:bodyPr>
          <a:lstStyle/>
          <a:p>
            <a:r>
              <a:rPr lang="es-ES" sz="2800" dirty="0" err="1" smtClean="0"/>
              <a:t>Book</a:t>
            </a:r>
            <a:r>
              <a:rPr lang="es-ES" sz="2800" dirty="0" smtClean="0"/>
              <a:t> </a:t>
            </a:r>
            <a:r>
              <a:rPr lang="es-ES" sz="2800" dirty="0" err="1" smtClean="0"/>
              <a:t>available</a:t>
            </a:r>
            <a:r>
              <a:rPr lang="es-ES" sz="2800" dirty="0" smtClean="0"/>
              <a:t>;</a:t>
            </a:r>
            <a:endParaRPr lang="en-US" sz="2800" dirty="0"/>
          </a:p>
        </p:txBody>
      </p:sp>
      <p:pic>
        <p:nvPicPr>
          <p:cNvPr id="20482" name="Picture 2" descr="C:\work\life\Book2\Cover\BookCoverPreview.do.jpg"/>
          <p:cNvPicPr>
            <a:picLocks noChangeAspect="1" noChangeArrowheads="1"/>
          </p:cNvPicPr>
          <p:nvPr/>
        </p:nvPicPr>
        <p:blipFill>
          <a:blip r:embed="rId3" cstate="print"/>
          <a:srcRect/>
          <a:stretch>
            <a:fillRect/>
          </a:stretch>
        </p:blipFill>
        <p:spPr bwMode="auto">
          <a:xfrm>
            <a:off x="533400" y="601818"/>
            <a:ext cx="7362371" cy="4952990"/>
          </a:xfrm>
          <a:prstGeom prst="rect">
            <a:avLst/>
          </a:prstGeom>
          <a:noFill/>
        </p:spPr>
      </p:pic>
      <p:sp>
        <p:nvSpPr>
          <p:cNvPr id="7" name="6 CuadroTexto"/>
          <p:cNvSpPr txBox="1"/>
          <p:nvPr/>
        </p:nvSpPr>
        <p:spPr>
          <a:xfrm>
            <a:off x="816474" y="5628650"/>
            <a:ext cx="6876143" cy="369332"/>
          </a:xfrm>
          <a:prstGeom prst="rect">
            <a:avLst/>
          </a:prstGeom>
          <a:noFill/>
        </p:spPr>
        <p:txBody>
          <a:bodyPr wrap="square" rtlCol="0">
            <a:spAutoFit/>
          </a:bodyPr>
          <a:lstStyle/>
          <a:p>
            <a:r>
              <a:rPr lang="es-ES" dirty="0" smtClean="0"/>
              <a:t> </a:t>
            </a:r>
            <a:r>
              <a:rPr lang="es-ES" dirty="0" err="1" smtClean="0"/>
              <a:t>ebook</a:t>
            </a:r>
            <a:r>
              <a:rPr lang="es-ES" dirty="0" smtClean="0"/>
              <a:t>, </a:t>
            </a:r>
            <a:r>
              <a:rPr lang="es-ES" dirty="0" smtClean="0">
                <a:latin typeface="Georgia"/>
              </a:rPr>
              <a:t>ẞ-</a:t>
            </a:r>
            <a:r>
              <a:rPr lang="es-ES" dirty="0" err="1" smtClean="0">
                <a:latin typeface="Georgia"/>
              </a:rPr>
              <a:t>version</a:t>
            </a:r>
            <a:r>
              <a:rPr lang="es-ES" dirty="0" smtClean="0">
                <a:latin typeface="Georgia"/>
              </a:rPr>
              <a:t>- </a:t>
            </a:r>
            <a:r>
              <a:rPr lang="es-ES" dirty="0" err="1" smtClean="0"/>
              <a:t>ResearchGate</a:t>
            </a:r>
            <a:r>
              <a:rPr lang="en-US" dirty="0" smtClean="0"/>
              <a:t>   </a:t>
            </a:r>
            <a:r>
              <a:rPr lang="es-ES" dirty="0" smtClean="0"/>
              <a:t>DOI</a:t>
            </a:r>
            <a:r>
              <a:rPr lang="es-ES" dirty="0" smtClean="0"/>
              <a:t>: 10.13140/RG.2.1.3222.7443 </a:t>
            </a:r>
            <a:endParaRPr lang="en-US" dirty="0"/>
          </a:p>
        </p:txBody>
      </p:sp>
      <p:pic>
        <p:nvPicPr>
          <p:cNvPr id="11" name="Picture 2">
            <a:extLst>
              <a:ext uri="{FF2B5EF4-FFF2-40B4-BE49-F238E27FC236}">
                <a16:creationId xmlns:a16="http://schemas.microsoft.com/office/drawing/2014/main" xmlns="" id="{B5071B36-006F-41DD-BA90-E463DA76242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6092427"/>
            <a:ext cx="9144000" cy="892969"/>
          </a:xfrm>
          <a:prstGeom prst="rect">
            <a:avLst/>
          </a:prstGeom>
        </p:spPr>
      </p:pic>
      <p:pic>
        <p:nvPicPr>
          <p:cNvPr id="12" name="~PP597.WAV">
            <a:hlinkClick r:id="" action="ppaction://media"/>
          </p:cNvPr>
          <p:cNvPicPr>
            <a:picLocks noRot="1" noChangeAspect="1"/>
          </p:cNvPicPr>
          <p:nvPr>
            <a:wavAudioFile r:embed="rId1" name="~PP597.WAV"/>
          </p:nvPr>
        </p:nvPicPr>
        <p:blipFill>
          <a:blip r:embed="rId5" cstate="print"/>
          <a:stretch>
            <a:fillRect/>
          </a:stretch>
        </p:blipFill>
        <p:spPr>
          <a:xfrm>
            <a:off x="8632825" y="6346825"/>
            <a:ext cx="304800" cy="304800"/>
          </a:xfrm>
          <a:prstGeom prst="rect">
            <a:avLst/>
          </a:prstGeom>
        </p:spPr>
      </p:pic>
    </p:spTree>
  </p:cSld>
  <p:clrMapOvr>
    <a:masterClrMapping/>
  </p:clrMapOvr>
  <p:transition advTm="68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457200"/>
            <a:ext cx="4191000" cy="990600"/>
          </a:xfrm>
        </p:spPr>
        <p:txBody>
          <a:bodyPr>
            <a:noAutofit/>
          </a:bodyPr>
          <a:lstStyle/>
          <a:p>
            <a:pPr eaLnBrk="1" hangingPunct="1"/>
            <a:r>
              <a:rPr lang="es-ES" sz="3600" b="1" dirty="0" err="1" smtClean="0"/>
              <a:t>Physical</a:t>
            </a:r>
            <a:r>
              <a:rPr lang="es-ES" sz="3600" b="1" dirty="0" smtClean="0"/>
              <a:t> </a:t>
            </a:r>
            <a:r>
              <a:rPr lang="es-ES" sz="3600" b="1" dirty="0" err="1" smtClean="0"/>
              <a:t>Conditions</a:t>
            </a:r>
            <a:r>
              <a:rPr lang="es-ES" sz="3600" b="1" dirty="0" smtClean="0"/>
              <a:t> </a:t>
            </a:r>
            <a:br>
              <a:rPr lang="es-ES" sz="3600" b="1" dirty="0" smtClean="0"/>
            </a:br>
            <a:r>
              <a:rPr lang="es-ES" sz="3600" b="1" dirty="0" smtClean="0"/>
              <a:t>at </a:t>
            </a:r>
            <a:r>
              <a:rPr lang="es-ES" sz="3600" b="1" dirty="0" err="1" smtClean="0"/>
              <a:t>Life’s</a:t>
            </a:r>
            <a:r>
              <a:rPr lang="es-ES" sz="3600" b="1" dirty="0" smtClean="0"/>
              <a:t> </a:t>
            </a:r>
            <a:r>
              <a:rPr lang="es-ES" sz="3600" b="1" dirty="0" err="1" smtClean="0"/>
              <a:t>Origin</a:t>
            </a:r>
            <a:r>
              <a:rPr lang="es-ES" sz="3600" b="1" dirty="0" smtClean="0"/>
              <a:t/>
            </a:r>
            <a:br>
              <a:rPr lang="es-ES" sz="3600" b="1" dirty="0" smtClean="0"/>
            </a:br>
            <a:r>
              <a:rPr lang="es-ES" sz="3600" b="1" dirty="0" smtClean="0"/>
              <a:t>(</a:t>
            </a:r>
            <a:r>
              <a:rPr lang="es-ES" sz="3600" b="1" dirty="0" err="1" smtClean="0"/>
              <a:t>Sunlight</a:t>
            </a:r>
            <a:r>
              <a:rPr lang="es-ES" sz="3600" b="1" dirty="0" smtClean="0"/>
              <a:t>?)</a:t>
            </a:r>
          </a:p>
        </p:txBody>
      </p:sp>
      <p:sp>
        <p:nvSpPr>
          <p:cNvPr id="16387" name="Rectangle 3"/>
          <p:cNvSpPr>
            <a:spLocks noGrp="1" noChangeArrowheads="1"/>
          </p:cNvSpPr>
          <p:nvPr>
            <p:ph type="body" idx="1"/>
          </p:nvPr>
        </p:nvSpPr>
        <p:spPr>
          <a:xfrm>
            <a:off x="395287" y="2667000"/>
            <a:ext cx="3033713" cy="3657600"/>
          </a:xfrm>
        </p:spPr>
        <p:txBody>
          <a:bodyPr>
            <a:normAutofit/>
          </a:bodyPr>
          <a:lstStyle/>
          <a:p>
            <a:pPr>
              <a:lnSpc>
                <a:spcPct val="80000"/>
              </a:lnSpc>
              <a:buNone/>
            </a:pPr>
            <a:r>
              <a:rPr lang="es-MX" sz="2000" dirty="0" smtClean="0"/>
              <a:t>Vulcanos </a:t>
            </a:r>
            <a:r>
              <a:rPr lang="es-MX" sz="2000" dirty="0" smtClean="0"/>
              <a:t>H</a:t>
            </a:r>
            <a:r>
              <a:rPr lang="es-MX" sz="2000" baseline="-25000" dirty="0" smtClean="0"/>
              <a:t>2</a:t>
            </a:r>
            <a:r>
              <a:rPr lang="es-MX" sz="2000" dirty="0" smtClean="0"/>
              <a:t>S,</a:t>
            </a:r>
            <a:r>
              <a:rPr lang="es-MX" sz="2000" baseline="-25000" dirty="0" smtClean="0"/>
              <a:t> </a:t>
            </a:r>
            <a:r>
              <a:rPr lang="es-MX" sz="2000" dirty="0" smtClean="0"/>
              <a:t>H</a:t>
            </a:r>
            <a:r>
              <a:rPr lang="es-MX" sz="2000" baseline="-25000" dirty="0" smtClean="0"/>
              <a:t>2</a:t>
            </a:r>
            <a:r>
              <a:rPr lang="es-MX" sz="2000" dirty="0" smtClean="0"/>
              <a:t>O, CO</a:t>
            </a:r>
            <a:r>
              <a:rPr lang="es-MX" sz="2000" baseline="-25000" dirty="0" smtClean="0"/>
              <a:t>2</a:t>
            </a:r>
          </a:p>
          <a:p>
            <a:pPr>
              <a:lnSpc>
                <a:spcPct val="80000"/>
              </a:lnSpc>
              <a:buNone/>
            </a:pPr>
            <a:endParaRPr lang="es-MX" sz="2000" dirty="0" smtClean="0"/>
          </a:p>
          <a:p>
            <a:pPr>
              <a:lnSpc>
                <a:spcPct val="80000"/>
              </a:lnSpc>
              <a:buNone/>
            </a:pPr>
            <a:r>
              <a:rPr lang="es-MX" sz="2000" dirty="0" smtClean="0"/>
              <a:t>Hot seas, 85°C </a:t>
            </a:r>
            <a:endParaRPr lang="es-MX" sz="1400" dirty="0" smtClean="0"/>
          </a:p>
          <a:p>
            <a:pPr>
              <a:lnSpc>
                <a:spcPct val="80000"/>
              </a:lnSpc>
              <a:buNone/>
            </a:pPr>
            <a:r>
              <a:rPr lang="es-MX" sz="2000" dirty="0" smtClean="0"/>
              <a:t> </a:t>
            </a:r>
          </a:p>
          <a:p>
            <a:pPr>
              <a:lnSpc>
                <a:spcPct val="80000"/>
              </a:lnSpc>
              <a:buNone/>
            </a:pPr>
            <a:endParaRPr lang="es-MX" sz="2000" dirty="0" smtClean="0"/>
          </a:p>
          <a:p>
            <a:pPr>
              <a:lnSpc>
                <a:spcPct val="80000"/>
              </a:lnSpc>
              <a:buNone/>
            </a:pPr>
            <a:r>
              <a:rPr lang="es-MX" sz="2000" dirty="0" err="1" smtClean="0"/>
              <a:t>Atmosphere</a:t>
            </a:r>
            <a:r>
              <a:rPr lang="es-MX" sz="2000" dirty="0" smtClean="0"/>
              <a:t>;</a:t>
            </a:r>
          </a:p>
          <a:p>
            <a:pPr>
              <a:lnSpc>
                <a:spcPct val="80000"/>
              </a:lnSpc>
              <a:buNone/>
            </a:pPr>
            <a:r>
              <a:rPr lang="es-MX" sz="2000" dirty="0" smtClean="0"/>
              <a:t>N</a:t>
            </a:r>
            <a:r>
              <a:rPr lang="es-MX" sz="2000" baseline="-25000" dirty="0" smtClean="0"/>
              <a:t>2</a:t>
            </a:r>
            <a:r>
              <a:rPr lang="es-MX" sz="2000" dirty="0" smtClean="0"/>
              <a:t>, CO</a:t>
            </a:r>
            <a:r>
              <a:rPr lang="es-MX" sz="2000" baseline="-25000" dirty="0" smtClean="0"/>
              <a:t>2</a:t>
            </a:r>
            <a:r>
              <a:rPr lang="es-MX" sz="2000" dirty="0" smtClean="0"/>
              <a:t>, H</a:t>
            </a:r>
            <a:r>
              <a:rPr lang="es-MX" sz="2000" baseline="-25000" dirty="0" smtClean="0"/>
              <a:t>2</a:t>
            </a:r>
            <a:r>
              <a:rPr lang="es-MX" sz="2000" dirty="0" smtClean="0"/>
              <a:t>O, CH</a:t>
            </a:r>
            <a:r>
              <a:rPr lang="es-MX" sz="2000" baseline="-25000" dirty="0" smtClean="0"/>
              <a:t>4</a:t>
            </a:r>
            <a:r>
              <a:rPr lang="es-MX" sz="2000" dirty="0" smtClean="0"/>
              <a:t>, H</a:t>
            </a:r>
            <a:r>
              <a:rPr lang="es-MX" sz="2000" baseline="-25000" dirty="0" smtClean="0"/>
              <a:t>2</a:t>
            </a:r>
          </a:p>
          <a:p>
            <a:pPr eaLnBrk="1" hangingPunct="1">
              <a:lnSpc>
                <a:spcPct val="80000"/>
              </a:lnSpc>
              <a:buFontTx/>
              <a:buNone/>
            </a:pPr>
            <a:r>
              <a:rPr lang="es-MX" sz="2000" dirty="0" smtClean="0"/>
              <a:t>No O</a:t>
            </a:r>
            <a:r>
              <a:rPr lang="es-MX" sz="2000" baseline="-25000" dirty="0" smtClean="0"/>
              <a:t>2</a:t>
            </a:r>
            <a:r>
              <a:rPr lang="es-MX" sz="2000" dirty="0" smtClean="0"/>
              <a:t>, no O</a:t>
            </a:r>
            <a:r>
              <a:rPr lang="es-MX" sz="2000" baseline="-25000" dirty="0" smtClean="0"/>
              <a:t>3</a:t>
            </a:r>
          </a:p>
          <a:p>
            <a:pPr eaLnBrk="1" hangingPunct="1">
              <a:lnSpc>
                <a:spcPct val="80000"/>
              </a:lnSpc>
              <a:buFontTx/>
              <a:buNone/>
            </a:pPr>
            <a:r>
              <a:rPr lang="es-MX" sz="2000" dirty="0" smtClean="0"/>
              <a:t>UV light intense</a:t>
            </a:r>
          </a:p>
          <a:p>
            <a:pPr eaLnBrk="1" hangingPunct="1">
              <a:lnSpc>
                <a:spcPct val="80000"/>
              </a:lnSpc>
              <a:buFontTx/>
              <a:buNone/>
            </a:pPr>
            <a:endParaRPr lang="es-MX" sz="2000" dirty="0" smtClean="0"/>
          </a:p>
          <a:p>
            <a:pPr eaLnBrk="1" hangingPunct="1">
              <a:lnSpc>
                <a:spcPct val="80000"/>
              </a:lnSpc>
              <a:buFontTx/>
              <a:buNone/>
            </a:pPr>
            <a:r>
              <a:rPr lang="es-MX" sz="2000" dirty="0" smtClean="0"/>
              <a:t>Solar </a:t>
            </a:r>
            <a:r>
              <a:rPr lang="es-MX" sz="2000" dirty="0" err="1" smtClean="0"/>
              <a:t>spectrum</a:t>
            </a:r>
            <a:r>
              <a:rPr lang="es-MX" sz="2000" dirty="0" smtClean="0"/>
              <a:t>?</a:t>
            </a:r>
          </a:p>
        </p:txBody>
      </p:sp>
      <p:pic>
        <p:nvPicPr>
          <p:cNvPr id="16388" name="Picture 4" descr="Cometa"/>
          <p:cNvPicPr>
            <a:picLocks noChangeAspect="1" noChangeArrowheads="1"/>
          </p:cNvPicPr>
          <p:nvPr/>
        </p:nvPicPr>
        <p:blipFill>
          <a:blip r:embed="rId4" cstate="print"/>
          <a:srcRect/>
          <a:stretch>
            <a:fillRect/>
          </a:stretch>
        </p:blipFill>
        <p:spPr bwMode="auto">
          <a:xfrm>
            <a:off x="4381772" y="0"/>
            <a:ext cx="4762228" cy="6858000"/>
          </a:xfrm>
          <a:prstGeom prst="rect">
            <a:avLst/>
          </a:prstGeom>
          <a:noFill/>
          <a:ln w="9525">
            <a:noFill/>
            <a:miter lim="800000"/>
            <a:headEnd/>
            <a:tailEnd/>
          </a:ln>
        </p:spPr>
      </p:pic>
      <p:sp>
        <p:nvSpPr>
          <p:cNvPr id="16389" name="Text Box 5"/>
          <p:cNvSpPr txBox="1">
            <a:spLocks noChangeArrowheads="1"/>
          </p:cNvSpPr>
          <p:nvPr/>
        </p:nvSpPr>
        <p:spPr bwMode="auto">
          <a:xfrm>
            <a:off x="293256" y="1900535"/>
            <a:ext cx="3288144" cy="461665"/>
          </a:xfrm>
          <a:prstGeom prst="rect">
            <a:avLst/>
          </a:prstGeom>
          <a:noFill/>
          <a:ln w="9525">
            <a:noFill/>
            <a:miter lim="800000"/>
            <a:headEnd/>
            <a:tailEnd/>
          </a:ln>
        </p:spPr>
        <p:txBody>
          <a:bodyPr wrap="none">
            <a:spAutoFit/>
          </a:bodyPr>
          <a:lstStyle/>
          <a:p>
            <a:r>
              <a:rPr lang="es-MX" sz="2400" dirty="0" smtClean="0"/>
              <a:t>3,850,000,000  </a:t>
            </a:r>
            <a:r>
              <a:rPr lang="es-MX" sz="2400" dirty="0" err="1"/>
              <a:t>years</a:t>
            </a:r>
            <a:r>
              <a:rPr lang="es-MX" sz="2400" dirty="0"/>
              <a:t> </a:t>
            </a:r>
            <a:r>
              <a:rPr lang="es-MX" sz="2400" dirty="0" err="1"/>
              <a:t>ago</a:t>
            </a:r>
            <a:endParaRPr lang="es-ES" sz="2400" dirty="0"/>
          </a:p>
        </p:txBody>
      </p:sp>
      <p:pic>
        <p:nvPicPr>
          <p:cNvPr id="7" name="~PP3195.WAV">
            <a:hlinkClick r:id="" action="ppaction://media"/>
          </p:cNvPr>
          <p:cNvPicPr>
            <a:picLocks noRot="1" noChangeAspect="1"/>
          </p:cNvPicPr>
          <p:nvPr>
            <a:wavAudioFile r:embed="rId1" name="~PP3195.WAV"/>
          </p:nvPr>
        </p:nvPicPr>
        <p:blipFill>
          <a:blip r:embed="rId5" cstate="print"/>
          <a:stretch>
            <a:fillRect/>
          </a:stretch>
        </p:blipFill>
        <p:spPr>
          <a:xfrm>
            <a:off x="8632825" y="6346825"/>
            <a:ext cx="304800" cy="304800"/>
          </a:xfrm>
          <a:prstGeom prst="rect">
            <a:avLst/>
          </a:prstGeom>
        </p:spPr>
      </p:pic>
    </p:spTree>
  </p:cSld>
  <p:clrMapOvr>
    <a:masterClrMapping/>
  </p:clrMapOvr>
  <p:transition advTm="107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200" y="76200"/>
            <a:ext cx="8229600" cy="1143000"/>
          </a:xfrm>
        </p:spPr>
        <p:txBody>
          <a:bodyPr>
            <a:normAutofit/>
          </a:bodyPr>
          <a:lstStyle/>
          <a:p>
            <a:r>
              <a:rPr lang="es-ES" dirty="0" smtClean="0"/>
              <a:t>Solar </a:t>
            </a:r>
            <a:r>
              <a:rPr lang="es-ES" dirty="0" err="1" smtClean="0"/>
              <a:t>Spectrum</a:t>
            </a:r>
            <a:r>
              <a:rPr lang="es-ES" dirty="0" smtClean="0"/>
              <a:t>, </a:t>
            </a:r>
            <a:r>
              <a:rPr lang="es-ES" dirty="0" err="1" smtClean="0"/>
              <a:t>Earth’s</a:t>
            </a:r>
            <a:r>
              <a:rPr lang="es-ES" dirty="0" smtClean="0"/>
              <a:t> </a:t>
            </a:r>
            <a:r>
              <a:rPr lang="es-ES" dirty="0" err="1" smtClean="0"/>
              <a:t>Surface</a:t>
            </a:r>
            <a:endParaRPr lang="en-US" dirty="0"/>
          </a:p>
        </p:txBody>
      </p:sp>
      <p:sp>
        <p:nvSpPr>
          <p:cNvPr id="6" name="5 CuadroTexto"/>
          <p:cNvSpPr txBox="1"/>
          <p:nvPr/>
        </p:nvSpPr>
        <p:spPr>
          <a:xfrm>
            <a:off x="1143000" y="6172200"/>
            <a:ext cx="6959149" cy="369332"/>
          </a:xfrm>
          <a:prstGeom prst="rect">
            <a:avLst/>
          </a:prstGeom>
          <a:noFill/>
        </p:spPr>
        <p:txBody>
          <a:bodyPr wrap="none" rtlCol="0">
            <a:spAutoFit/>
          </a:bodyPr>
          <a:lstStyle/>
          <a:p>
            <a:r>
              <a:rPr lang="en-US" dirty="0" err="1" smtClean="0"/>
              <a:t>Michaelian</a:t>
            </a:r>
            <a:r>
              <a:rPr lang="en-US" dirty="0" smtClean="0"/>
              <a:t>, K. and </a:t>
            </a:r>
            <a:r>
              <a:rPr lang="en-US" dirty="0" err="1" smtClean="0"/>
              <a:t>Simeonov</a:t>
            </a:r>
            <a:r>
              <a:rPr lang="en-US" dirty="0" smtClean="0"/>
              <a:t>, A., </a:t>
            </a:r>
            <a:r>
              <a:rPr lang="en-US" i="1" dirty="0" err="1" smtClean="0"/>
              <a:t>Biogeosciences</a:t>
            </a:r>
            <a:r>
              <a:rPr lang="en-US" dirty="0" smtClean="0"/>
              <a:t> </a:t>
            </a:r>
            <a:r>
              <a:rPr lang="en-US" b="1" dirty="0" smtClean="0"/>
              <a:t>12</a:t>
            </a:r>
            <a:r>
              <a:rPr lang="en-US" dirty="0" smtClean="0"/>
              <a:t>, 4913—4937 (2015).</a:t>
            </a:r>
          </a:p>
        </p:txBody>
      </p:sp>
      <p:pic>
        <p:nvPicPr>
          <p:cNvPr id="11266" name="Picture 2"/>
          <p:cNvPicPr>
            <a:picLocks noChangeAspect="1" noChangeArrowheads="1"/>
          </p:cNvPicPr>
          <p:nvPr/>
        </p:nvPicPr>
        <p:blipFill>
          <a:blip r:embed="rId3" cstate="print"/>
          <a:srcRect/>
          <a:stretch>
            <a:fillRect/>
          </a:stretch>
        </p:blipFill>
        <p:spPr bwMode="auto">
          <a:xfrm>
            <a:off x="0" y="1524000"/>
            <a:ext cx="9177874" cy="4419600"/>
          </a:xfrm>
          <a:prstGeom prst="rect">
            <a:avLst/>
          </a:prstGeom>
          <a:noFill/>
          <a:ln w="9525">
            <a:noFill/>
            <a:miter lim="800000"/>
            <a:headEnd/>
            <a:tailEnd/>
          </a:ln>
        </p:spPr>
      </p:pic>
      <p:sp>
        <p:nvSpPr>
          <p:cNvPr id="12" name="11 CuadroTexto"/>
          <p:cNvSpPr txBox="1"/>
          <p:nvPr/>
        </p:nvSpPr>
        <p:spPr>
          <a:xfrm>
            <a:off x="3591316" y="1818144"/>
            <a:ext cx="2047484" cy="2677656"/>
          </a:xfrm>
          <a:prstGeom prst="rect">
            <a:avLst/>
          </a:prstGeom>
          <a:noFill/>
        </p:spPr>
        <p:txBody>
          <a:bodyPr wrap="none" rtlCol="0">
            <a:spAutoFit/>
          </a:bodyPr>
          <a:lstStyle/>
          <a:p>
            <a:r>
              <a:rPr lang="es-ES" sz="1400" dirty="0" smtClean="0">
                <a:solidFill>
                  <a:schemeClr val="bg1"/>
                </a:solidFill>
              </a:rPr>
              <a:t> </a:t>
            </a:r>
            <a:r>
              <a:rPr lang="es-ES" sz="1400" dirty="0" err="1" smtClean="0">
                <a:solidFill>
                  <a:schemeClr val="bg1"/>
                </a:solidFill>
              </a:rPr>
              <a:t>Sun</a:t>
            </a:r>
            <a:r>
              <a:rPr lang="es-ES" sz="1400" dirty="0" smtClean="0">
                <a:solidFill>
                  <a:schemeClr val="bg1"/>
                </a:solidFill>
              </a:rPr>
              <a:t> </a:t>
            </a:r>
            <a:r>
              <a:rPr lang="es-ES" sz="1400" dirty="0" err="1" smtClean="0">
                <a:solidFill>
                  <a:schemeClr val="bg1"/>
                </a:solidFill>
              </a:rPr>
              <a:t>Through</a:t>
            </a:r>
            <a:r>
              <a:rPr lang="es-ES" sz="1400" dirty="0" smtClean="0">
                <a:solidFill>
                  <a:schemeClr val="bg1"/>
                </a:solidFill>
              </a:rPr>
              <a:t> Time</a:t>
            </a:r>
          </a:p>
          <a:p>
            <a:r>
              <a:rPr lang="es-ES" sz="1400" dirty="0" err="1" smtClean="0">
                <a:solidFill>
                  <a:schemeClr val="bg1"/>
                </a:solidFill>
              </a:rPr>
              <a:t>Atmosphere</a:t>
            </a:r>
            <a:r>
              <a:rPr lang="es-ES" sz="1400" dirty="0" smtClean="0">
                <a:solidFill>
                  <a:schemeClr val="bg1"/>
                </a:solidFill>
              </a:rPr>
              <a:t> </a:t>
            </a:r>
            <a:r>
              <a:rPr lang="es-ES" sz="1400" dirty="0" err="1" smtClean="0">
                <a:solidFill>
                  <a:schemeClr val="bg1"/>
                </a:solidFill>
              </a:rPr>
              <a:t>extinction</a:t>
            </a:r>
            <a:r>
              <a:rPr lang="es-ES" sz="1400" dirty="0" smtClean="0">
                <a:solidFill>
                  <a:schemeClr val="bg1"/>
                </a:solidFill>
              </a:rPr>
              <a:t>,</a:t>
            </a:r>
          </a:p>
          <a:p>
            <a:r>
              <a:rPr lang="es-ES" sz="1400" dirty="0" smtClean="0">
                <a:solidFill>
                  <a:schemeClr val="bg1"/>
                </a:solidFill>
              </a:rPr>
              <a:t>(</a:t>
            </a:r>
            <a:r>
              <a:rPr lang="es-ES" sz="1400" dirty="0" err="1" smtClean="0">
                <a:solidFill>
                  <a:schemeClr val="bg1"/>
                </a:solidFill>
              </a:rPr>
              <a:t>abs</a:t>
            </a:r>
            <a:r>
              <a:rPr lang="es-ES" sz="1400" dirty="0" smtClean="0">
                <a:solidFill>
                  <a:schemeClr val="bg1"/>
                </a:solidFill>
              </a:rPr>
              <a:t>., </a:t>
            </a:r>
            <a:r>
              <a:rPr lang="es-ES" sz="1400" dirty="0" err="1" smtClean="0">
                <a:solidFill>
                  <a:schemeClr val="bg1"/>
                </a:solidFill>
              </a:rPr>
              <a:t>scat</a:t>
            </a:r>
            <a:r>
              <a:rPr lang="es-ES" sz="1400" dirty="0" smtClean="0">
                <a:solidFill>
                  <a:schemeClr val="bg1"/>
                </a:solidFill>
              </a:rPr>
              <a:t>. ) P=2 atm.</a:t>
            </a:r>
          </a:p>
          <a:p>
            <a:r>
              <a:rPr lang="es-ES" sz="1400" dirty="0" smtClean="0">
                <a:solidFill>
                  <a:schemeClr val="bg1"/>
                </a:solidFill>
              </a:rPr>
              <a:t>         N</a:t>
            </a:r>
            <a:r>
              <a:rPr lang="es-ES" sz="1400" baseline="-25000" dirty="0" smtClean="0">
                <a:solidFill>
                  <a:schemeClr val="bg1"/>
                </a:solidFill>
              </a:rPr>
              <a:t>2</a:t>
            </a:r>
          </a:p>
          <a:p>
            <a:r>
              <a:rPr lang="es-ES" sz="1400" dirty="0" smtClean="0">
                <a:solidFill>
                  <a:schemeClr val="bg1"/>
                </a:solidFill>
              </a:rPr>
              <a:t>         CO</a:t>
            </a:r>
            <a:r>
              <a:rPr lang="es-ES" sz="1400" baseline="-25000" dirty="0" smtClean="0">
                <a:solidFill>
                  <a:schemeClr val="bg1"/>
                </a:solidFill>
              </a:rPr>
              <a:t>2</a:t>
            </a:r>
          </a:p>
          <a:p>
            <a:r>
              <a:rPr lang="es-ES" sz="1400" dirty="0" smtClean="0">
                <a:solidFill>
                  <a:schemeClr val="bg1"/>
                </a:solidFill>
              </a:rPr>
              <a:t>         H</a:t>
            </a:r>
            <a:r>
              <a:rPr lang="es-ES" sz="1400" baseline="-25000" dirty="0" smtClean="0">
                <a:solidFill>
                  <a:schemeClr val="bg1"/>
                </a:solidFill>
              </a:rPr>
              <a:t>2</a:t>
            </a:r>
            <a:r>
              <a:rPr lang="es-ES" sz="1400" dirty="0" smtClean="0">
                <a:solidFill>
                  <a:schemeClr val="bg1"/>
                </a:solidFill>
              </a:rPr>
              <a:t>O</a:t>
            </a:r>
          </a:p>
          <a:p>
            <a:r>
              <a:rPr lang="es-ES" sz="1400" dirty="0" smtClean="0">
                <a:solidFill>
                  <a:schemeClr val="bg1"/>
                </a:solidFill>
              </a:rPr>
              <a:t>         H</a:t>
            </a:r>
            <a:r>
              <a:rPr lang="es-ES" sz="1400" baseline="-25000" dirty="0" smtClean="0">
                <a:solidFill>
                  <a:schemeClr val="bg1"/>
                </a:solidFill>
              </a:rPr>
              <a:t>2</a:t>
            </a:r>
            <a:r>
              <a:rPr lang="es-ES" sz="1400" dirty="0" smtClean="0">
                <a:solidFill>
                  <a:schemeClr val="bg1"/>
                </a:solidFill>
              </a:rPr>
              <a:t>S</a:t>
            </a:r>
          </a:p>
          <a:p>
            <a:r>
              <a:rPr lang="es-ES" sz="1400" dirty="0" smtClean="0">
                <a:solidFill>
                  <a:schemeClr val="bg1"/>
                </a:solidFill>
              </a:rPr>
              <a:t>         CH</a:t>
            </a:r>
            <a:r>
              <a:rPr lang="es-ES" sz="1400" baseline="-25000" dirty="0" smtClean="0">
                <a:solidFill>
                  <a:schemeClr val="bg1"/>
                </a:solidFill>
              </a:rPr>
              <a:t>4</a:t>
            </a:r>
          </a:p>
          <a:p>
            <a:r>
              <a:rPr lang="es-ES" sz="1400" dirty="0" smtClean="0">
                <a:solidFill>
                  <a:schemeClr val="bg1"/>
                </a:solidFill>
              </a:rPr>
              <a:t>         </a:t>
            </a:r>
            <a:r>
              <a:rPr lang="es-ES" sz="1400" dirty="0" err="1" smtClean="0">
                <a:solidFill>
                  <a:schemeClr val="bg1"/>
                </a:solidFill>
              </a:rPr>
              <a:t>Aldehydes</a:t>
            </a:r>
            <a:r>
              <a:rPr lang="es-ES" sz="1400" dirty="0" smtClean="0">
                <a:solidFill>
                  <a:schemeClr val="bg1"/>
                </a:solidFill>
              </a:rPr>
              <a:t>; </a:t>
            </a:r>
            <a:r>
              <a:rPr lang="en-US" sz="1400" dirty="0" smtClean="0">
                <a:solidFill>
                  <a:schemeClr val="bg1"/>
                </a:solidFill>
              </a:rPr>
              <a:t>CH</a:t>
            </a:r>
            <a:r>
              <a:rPr lang="en-US" sz="1400" baseline="-25000" dirty="0" smtClean="0">
                <a:solidFill>
                  <a:schemeClr val="bg1"/>
                </a:solidFill>
              </a:rPr>
              <a:t>2</a:t>
            </a:r>
            <a:r>
              <a:rPr lang="en-US" sz="1400" dirty="0" smtClean="0">
                <a:solidFill>
                  <a:schemeClr val="bg1"/>
                </a:solidFill>
              </a:rPr>
              <a:t>O</a:t>
            </a:r>
            <a:endParaRPr lang="es-ES" sz="1400" dirty="0" smtClean="0">
              <a:solidFill>
                <a:schemeClr val="bg1"/>
              </a:solidFill>
            </a:endParaRPr>
          </a:p>
          <a:p>
            <a:r>
              <a:rPr lang="es-ES" sz="1400" dirty="0" smtClean="0">
                <a:solidFill>
                  <a:schemeClr val="bg1"/>
                </a:solidFill>
              </a:rPr>
              <a:t>         O</a:t>
            </a:r>
            <a:r>
              <a:rPr lang="es-ES" sz="1400" baseline="-25000" dirty="0" smtClean="0">
                <a:solidFill>
                  <a:schemeClr val="bg1"/>
                </a:solidFill>
              </a:rPr>
              <a:t>2</a:t>
            </a:r>
            <a:r>
              <a:rPr lang="es-ES" sz="1400" dirty="0" smtClean="0">
                <a:solidFill>
                  <a:schemeClr val="bg1"/>
                </a:solidFill>
              </a:rPr>
              <a:t>, O</a:t>
            </a:r>
            <a:r>
              <a:rPr lang="es-ES" sz="1400" baseline="-25000" dirty="0" smtClean="0">
                <a:solidFill>
                  <a:schemeClr val="bg1"/>
                </a:solidFill>
              </a:rPr>
              <a:t>3</a:t>
            </a:r>
            <a:r>
              <a:rPr lang="es-ES" sz="1400" dirty="0" smtClean="0">
                <a:solidFill>
                  <a:schemeClr val="bg1"/>
                </a:solidFill>
              </a:rPr>
              <a:t>  &gt;2.8 Ga </a:t>
            </a:r>
          </a:p>
          <a:p>
            <a:r>
              <a:rPr lang="es-ES" sz="1400" dirty="0" smtClean="0">
                <a:solidFill>
                  <a:schemeClr val="bg1"/>
                </a:solidFill>
              </a:rPr>
              <a:t>    </a:t>
            </a:r>
            <a:r>
              <a:rPr lang="es-ES" sz="1400" dirty="0" err="1" smtClean="0">
                <a:solidFill>
                  <a:schemeClr val="bg1"/>
                </a:solidFill>
              </a:rPr>
              <a:t>scattering</a:t>
            </a:r>
            <a:endParaRPr lang="es-ES" sz="1400" dirty="0" smtClean="0">
              <a:solidFill>
                <a:schemeClr val="bg1"/>
              </a:solidFill>
            </a:endParaRPr>
          </a:p>
          <a:p>
            <a:r>
              <a:rPr lang="es-ES" sz="1400" dirty="0" smtClean="0">
                <a:solidFill>
                  <a:schemeClr val="bg1"/>
                </a:solidFill>
              </a:rPr>
              <a:t>    </a:t>
            </a:r>
            <a:r>
              <a:rPr lang="es-ES" sz="1400" dirty="0" err="1" smtClean="0">
                <a:solidFill>
                  <a:schemeClr val="bg1"/>
                </a:solidFill>
              </a:rPr>
              <a:t>haze</a:t>
            </a:r>
            <a:r>
              <a:rPr lang="es-ES" sz="1400" dirty="0" smtClean="0">
                <a:solidFill>
                  <a:schemeClr val="bg1"/>
                </a:solidFill>
              </a:rPr>
              <a:t> </a:t>
            </a:r>
            <a:r>
              <a:rPr lang="es-ES" sz="1400" dirty="0" err="1" smtClean="0">
                <a:solidFill>
                  <a:schemeClr val="bg1"/>
                </a:solidFill>
              </a:rPr>
              <a:t>formation</a:t>
            </a:r>
            <a:r>
              <a:rPr lang="es-ES" sz="1400" dirty="0" smtClean="0">
                <a:solidFill>
                  <a:schemeClr val="bg1"/>
                </a:solidFill>
              </a:rPr>
              <a:t> &lt;2.8 Ga</a:t>
            </a:r>
            <a:endParaRPr lang="es-ES" dirty="0" smtClean="0">
              <a:solidFill>
                <a:schemeClr val="bg1"/>
              </a:solidFill>
            </a:endParaRPr>
          </a:p>
        </p:txBody>
      </p:sp>
      <p:sp>
        <p:nvSpPr>
          <p:cNvPr id="13" name="12 CuadroTexto"/>
          <p:cNvSpPr txBox="1"/>
          <p:nvPr/>
        </p:nvSpPr>
        <p:spPr>
          <a:xfrm>
            <a:off x="7315200" y="3048000"/>
            <a:ext cx="561629" cy="276999"/>
          </a:xfrm>
          <a:prstGeom prst="rect">
            <a:avLst/>
          </a:prstGeom>
          <a:noFill/>
        </p:spPr>
        <p:txBody>
          <a:bodyPr wrap="none" rtlCol="0">
            <a:spAutoFit/>
          </a:bodyPr>
          <a:lstStyle/>
          <a:p>
            <a:r>
              <a:rPr lang="en-US" sz="1200" dirty="0" smtClean="0"/>
              <a:t>L-UVC</a:t>
            </a:r>
            <a:endParaRPr lang="en-US" sz="1200" dirty="0"/>
          </a:p>
        </p:txBody>
      </p:sp>
      <p:sp>
        <p:nvSpPr>
          <p:cNvPr id="14" name="13 CuadroTexto"/>
          <p:cNvSpPr txBox="1"/>
          <p:nvPr/>
        </p:nvSpPr>
        <p:spPr>
          <a:xfrm>
            <a:off x="6096000" y="3124200"/>
            <a:ext cx="628955" cy="276999"/>
          </a:xfrm>
          <a:prstGeom prst="rect">
            <a:avLst/>
          </a:prstGeom>
          <a:noFill/>
        </p:spPr>
        <p:txBody>
          <a:bodyPr wrap="none" rtlCol="0">
            <a:spAutoFit/>
          </a:bodyPr>
          <a:lstStyle/>
          <a:p>
            <a:r>
              <a:rPr lang="en-US" sz="1200" dirty="0" smtClean="0"/>
              <a:t>M-UVC</a:t>
            </a:r>
            <a:endParaRPr lang="en-US" sz="1200" dirty="0"/>
          </a:p>
        </p:txBody>
      </p:sp>
      <p:pic>
        <p:nvPicPr>
          <p:cNvPr id="8" name="~PP3829.WAV">
            <a:hlinkClick r:id="" action="ppaction://media"/>
          </p:cNvPr>
          <p:cNvPicPr>
            <a:picLocks noRot="1" noChangeAspect="1"/>
          </p:cNvPicPr>
          <p:nvPr>
            <a:wavAudioFile r:embed="rId1" name="~PP3829.WAV"/>
          </p:nvPr>
        </p:nvPicPr>
        <p:blipFill>
          <a:blip r:embed="rId4" cstate="print"/>
          <a:stretch>
            <a:fillRect/>
          </a:stretch>
        </p:blipFill>
        <p:spPr>
          <a:xfrm>
            <a:off x="8632825" y="6346825"/>
            <a:ext cx="304800" cy="304800"/>
          </a:xfrm>
          <a:prstGeom prst="rect">
            <a:avLst/>
          </a:prstGeom>
        </p:spPr>
      </p:pic>
    </p:spTree>
  </p:cSld>
  <p:clrMapOvr>
    <a:masterClrMapping/>
  </p:clrMapOvr>
  <p:transition advTm="144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normAutofit fontScale="90000"/>
          </a:bodyPr>
          <a:lstStyle/>
          <a:p>
            <a:r>
              <a:rPr lang="es-ES" dirty="0" err="1" smtClean="0"/>
              <a:t>Nucleic</a:t>
            </a:r>
            <a:r>
              <a:rPr lang="es-ES" dirty="0" smtClean="0"/>
              <a:t> </a:t>
            </a:r>
            <a:r>
              <a:rPr lang="es-ES" dirty="0" err="1" smtClean="0"/>
              <a:t>acids</a:t>
            </a:r>
            <a:r>
              <a:rPr lang="es-ES" dirty="0" smtClean="0"/>
              <a:t>, amino </a:t>
            </a:r>
            <a:r>
              <a:rPr lang="es-ES" dirty="0" err="1" smtClean="0"/>
              <a:t>acids</a:t>
            </a:r>
            <a:r>
              <a:rPr lang="es-ES" dirty="0" smtClean="0"/>
              <a:t>, </a:t>
            </a:r>
            <a:r>
              <a:rPr lang="es-ES" dirty="0" err="1" smtClean="0"/>
              <a:t>fatty</a:t>
            </a:r>
            <a:r>
              <a:rPr lang="es-ES" dirty="0" smtClean="0"/>
              <a:t> </a:t>
            </a:r>
            <a:r>
              <a:rPr lang="es-ES" dirty="0" err="1" smtClean="0"/>
              <a:t>acids</a:t>
            </a:r>
            <a:r>
              <a:rPr lang="es-ES" dirty="0" smtClean="0"/>
              <a:t>, </a:t>
            </a:r>
            <a:r>
              <a:rPr lang="es-ES" dirty="0" err="1" smtClean="0"/>
              <a:t>coemzymes</a:t>
            </a:r>
            <a:r>
              <a:rPr lang="es-ES" dirty="0" smtClean="0"/>
              <a:t>, are UV-C </a:t>
            </a:r>
            <a:r>
              <a:rPr lang="es-ES" dirty="0" err="1" smtClean="0"/>
              <a:t>Pigments</a:t>
            </a:r>
            <a:endParaRPr lang="en-US" dirty="0"/>
          </a:p>
        </p:txBody>
      </p:sp>
      <p:pic>
        <p:nvPicPr>
          <p:cNvPr id="7" name="Picture 4"/>
          <p:cNvPicPr>
            <a:picLocks noChangeAspect="1" noChangeArrowheads="1"/>
          </p:cNvPicPr>
          <p:nvPr/>
        </p:nvPicPr>
        <p:blipFill>
          <a:blip r:embed="rId3" cstate="print"/>
          <a:srcRect/>
          <a:stretch>
            <a:fillRect/>
          </a:stretch>
        </p:blipFill>
        <p:spPr bwMode="auto">
          <a:xfrm>
            <a:off x="5867400" y="3009796"/>
            <a:ext cx="1676400" cy="1181204"/>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838200" y="1425838"/>
            <a:ext cx="7671876" cy="4898762"/>
          </a:xfrm>
          <a:prstGeom prst="rect">
            <a:avLst/>
          </a:prstGeom>
          <a:noFill/>
          <a:ln w="9525">
            <a:noFill/>
            <a:miter lim="800000"/>
            <a:headEnd/>
            <a:tailEnd/>
          </a:ln>
        </p:spPr>
      </p:pic>
      <p:sp>
        <p:nvSpPr>
          <p:cNvPr id="8" name="7 CuadroTexto"/>
          <p:cNvSpPr txBox="1"/>
          <p:nvPr/>
        </p:nvSpPr>
        <p:spPr>
          <a:xfrm>
            <a:off x="1143000" y="6412468"/>
            <a:ext cx="6959149" cy="369332"/>
          </a:xfrm>
          <a:prstGeom prst="rect">
            <a:avLst/>
          </a:prstGeom>
          <a:noFill/>
        </p:spPr>
        <p:txBody>
          <a:bodyPr wrap="none" rtlCol="0">
            <a:spAutoFit/>
          </a:bodyPr>
          <a:lstStyle/>
          <a:p>
            <a:r>
              <a:rPr lang="en-US" dirty="0" err="1" smtClean="0"/>
              <a:t>Michaelian</a:t>
            </a:r>
            <a:r>
              <a:rPr lang="en-US" dirty="0" smtClean="0"/>
              <a:t>, K. and </a:t>
            </a:r>
            <a:r>
              <a:rPr lang="en-US" dirty="0" err="1" smtClean="0"/>
              <a:t>Simeonov</a:t>
            </a:r>
            <a:r>
              <a:rPr lang="en-US" dirty="0" smtClean="0"/>
              <a:t>, A., </a:t>
            </a:r>
            <a:r>
              <a:rPr lang="en-US" i="1" dirty="0" err="1" smtClean="0"/>
              <a:t>Biogeosciences</a:t>
            </a:r>
            <a:r>
              <a:rPr lang="en-US" dirty="0" smtClean="0"/>
              <a:t> </a:t>
            </a:r>
            <a:r>
              <a:rPr lang="en-US" b="1" dirty="0" smtClean="0"/>
              <a:t>12</a:t>
            </a:r>
            <a:r>
              <a:rPr lang="en-US" dirty="0" smtClean="0"/>
              <a:t>, 4913—4937 (2015).</a:t>
            </a:r>
          </a:p>
        </p:txBody>
      </p:sp>
      <p:pic>
        <p:nvPicPr>
          <p:cNvPr id="9" name="~PP3659.WAV">
            <a:hlinkClick r:id="" action="ppaction://media"/>
          </p:cNvPr>
          <p:cNvPicPr>
            <a:picLocks noRot="1" noChangeAspect="1"/>
          </p:cNvPicPr>
          <p:nvPr>
            <a:wavAudioFile r:embed="rId1" name="~PP3659.WAV"/>
          </p:nvPr>
        </p:nvPicPr>
        <p:blipFill>
          <a:blip r:embed="rId5" cstate="print"/>
          <a:stretch>
            <a:fillRect/>
          </a:stretch>
        </p:blipFill>
        <p:spPr>
          <a:xfrm>
            <a:off x="8632825" y="6346825"/>
            <a:ext cx="304800" cy="304800"/>
          </a:xfrm>
          <a:prstGeom prst="rect">
            <a:avLst/>
          </a:prstGeom>
        </p:spPr>
      </p:pic>
    </p:spTree>
  </p:cSld>
  <p:clrMapOvr>
    <a:masterClrMapping/>
  </p:clrMapOvr>
  <p:transition advTm="150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52400" y="666214"/>
            <a:ext cx="9296400" cy="3600986"/>
          </a:xfrm>
          <a:prstGeom prst="rect">
            <a:avLst/>
          </a:prstGeom>
          <a:noFill/>
        </p:spPr>
        <p:txBody>
          <a:bodyPr wrap="square" rtlCol="0">
            <a:spAutoFit/>
          </a:bodyPr>
          <a:lstStyle/>
          <a:p>
            <a:r>
              <a:rPr lang="es-ES" sz="3200" b="1" dirty="0" err="1" smtClean="0"/>
              <a:t>Two</a:t>
            </a:r>
            <a:r>
              <a:rPr lang="es-ES" sz="3200" b="1" dirty="0" smtClean="0"/>
              <a:t> </a:t>
            </a:r>
            <a:r>
              <a:rPr lang="es-ES" sz="3200" b="1" dirty="0" err="1" smtClean="0"/>
              <a:t>classes</a:t>
            </a:r>
            <a:r>
              <a:rPr lang="es-ES" sz="3200" b="1" dirty="0" smtClean="0"/>
              <a:t> of </a:t>
            </a:r>
            <a:r>
              <a:rPr lang="es-ES" sz="3200" b="1" dirty="0" err="1" smtClean="0"/>
              <a:t>structures</a:t>
            </a:r>
            <a:r>
              <a:rPr lang="es-ES" sz="2800" b="1" dirty="0" smtClean="0"/>
              <a:t>;</a:t>
            </a:r>
          </a:p>
          <a:p>
            <a:r>
              <a:rPr lang="es-ES" sz="2800" b="1" dirty="0" smtClean="0"/>
              <a:t>   1) </a:t>
            </a:r>
            <a:r>
              <a:rPr lang="es-ES" sz="2800" b="1" dirty="0" err="1" smtClean="0"/>
              <a:t>Equilibrium</a:t>
            </a:r>
            <a:r>
              <a:rPr lang="es-ES" sz="2800" b="1" dirty="0" smtClean="0"/>
              <a:t> – </a:t>
            </a:r>
            <a:r>
              <a:rPr lang="es-ES" sz="2800" b="1" dirty="0" err="1" smtClean="0"/>
              <a:t>minimization</a:t>
            </a:r>
            <a:r>
              <a:rPr lang="es-ES" sz="2800" b="1" dirty="0" smtClean="0"/>
              <a:t> of </a:t>
            </a:r>
            <a:r>
              <a:rPr lang="es-ES" sz="2800" b="1" dirty="0" err="1" smtClean="0"/>
              <a:t>Gibb’s</a:t>
            </a:r>
            <a:r>
              <a:rPr lang="es-ES" sz="2800" b="1" dirty="0" smtClean="0"/>
              <a:t> </a:t>
            </a:r>
            <a:r>
              <a:rPr lang="es-ES" sz="2800" b="1" dirty="0" err="1" smtClean="0"/>
              <a:t>potential</a:t>
            </a:r>
            <a:endParaRPr lang="es-ES" sz="2800" b="1" dirty="0" smtClean="0"/>
          </a:p>
          <a:p>
            <a:endParaRPr lang="es-ES" sz="2800" b="1" dirty="0" smtClean="0"/>
          </a:p>
          <a:p>
            <a:endParaRPr lang="es-ES" sz="2800" b="1" dirty="0" smtClean="0"/>
          </a:p>
          <a:p>
            <a:endParaRPr lang="es-ES" sz="2800" b="1" dirty="0" smtClean="0"/>
          </a:p>
          <a:p>
            <a:endParaRPr lang="es-ES" sz="2800" b="1" dirty="0" smtClean="0"/>
          </a:p>
          <a:p>
            <a:endParaRPr lang="es-ES" sz="2800" b="1" dirty="0" smtClean="0"/>
          </a:p>
          <a:p>
            <a:r>
              <a:rPr lang="es-ES" sz="2800" b="1" dirty="0" smtClean="0"/>
              <a:t>   2) Non-</a:t>
            </a:r>
            <a:r>
              <a:rPr lang="es-ES" sz="2800" b="1" dirty="0" err="1" smtClean="0"/>
              <a:t>equilibrium</a:t>
            </a:r>
            <a:r>
              <a:rPr lang="es-ES" sz="2800" b="1" dirty="0" smtClean="0"/>
              <a:t> – </a:t>
            </a:r>
            <a:r>
              <a:rPr lang="es-ES" sz="2800" b="1" dirty="0" err="1" smtClean="0"/>
              <a:t>optimization</a:t>
            </a:r>
            <a:r>
              <a:rPr lang="es-ES" sz="2800" b="1" dirty="0" smtClean="0"/>
              <a:t> of </a:t>
            </a:r>
            <a:r>
              <a:rPr lang="es-ES" sz="2800" b="1" dirty="0" err="1" smtClean="0"/>
              <a:t>dissipation</a:t>
            </a:r>
            <a:r>
              <a:rPr lang="es-ES" sz="2400" b="1" dirty="0" smtClean="0"/>
              <a:t> </a:t>
            </a:r>
            <a:r>
              <a:rPr lang="es-ES" sz="2400" dirty="0" smtClean="0">
                <a:solidFill>
                  <a:schemeClr val="bg1"/>
                </a:solidFill>
              </a:rPr>
              <a:t>        </a:t>
            </a:r>
            <a:endParaRPr lang="en-US" sz="2400" dirty="0">
              <a:solidFill>
                <a:schemeClr val="bg1"/>
              </a:solidFill>
            </a:endParaRPr>
          </a:p>
        </p:txBody>
      </p:sp>
      <p:pic>
        <p:nvPicPr>
          <p:cNvPr id="6" name="Picture 4" descr="Imagen relacionada"/>
          <p:cNvPicPr>
            <a:picLocks noChangeAspect="1" noChangeArrowheads="1"/>
          </p:cNvPicPr>
          <p:nvPr/>
        </p:nvPicPr>
        <p:blipFill>
          <a:blip r:embed="rId3" cstate="print"/>
          <a:srcRect/>
          <a:stretch>
            <a:fillRect/>
          </a:stretch>
        </p:blipFill>
        <p:spPr bwMode="auto">
          <a:xfrm>
            <a:off x="1143000" y="1828800"/>
            <a:ext cx="1725310" cy="1670908"/>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457200" y="4572000"/>
            <a:ext cx="2133600" cy="2133600"/>
          </a:xfrm>
          <a:prstGeom prst="rect">
            <a:avLst/>
          </a:prstGeom>
          <a:noFill/>
          <a:ln w="9525">
            <a:noFill/>
            <a:miter lim="800000"/>
            <a:headEnd/>
            <a:tailEnd/>
          </a:ln>
        </p:spPr>
      </p:pic>
      <p:pic>
        <p:nvPicPr>
          <p:cNvPr id="8" name="7 Imagen" descr="DNA2.png"/>
          <p:cNvPicPr>
            <a:picLocks noChangeAspect="1"/>
          </p:cNvPicPr>
          <p:nvPr/>
        </p:nvPicPr>
        <p:blipFill>
          <a:blip r:embed="rId5" cstate="print"/>
          <a:stretch>
            <a:fillRect/>
          </a:stretch>
        </p:blipFill>
        <p:spPr>
          <a:xfrm>
            <a:off x="5943600" y="4724400"/>
            <a:ext cx="2880035" cy="1752600"/>
          </a:xfrm>
          <a:prstGeom prst="rect">
            <a:avLst/>
          </a:prstGeom>
        </p:spPr>
      </p:pic>
      <p:pic>
        <p:nvPicPr>
          <p:cNvPr id="9" name="Picture 3"/>
          <p:cNvPicPr>
            <a:picLocks noChangeAspect="1" noChangeArrowheads="1"/>
          </p:cNvPicPr>
          <p:nvPr/>
        </p:nvPicPr>
        <p:blipFill>
          <a:blip r:embed="rId6" cstate="print"/>
          <a:srcRect/>
          <a:stretch>
            <a:fillRect/>
          </a:stretch>
        </p:blipFill>
        <p:spPr bwMode="auto">
          <a:xfrm>
            <a:off x="3505200" y="5715000"/>
            <a:ext cx="1318005" cy="1143000"/>
          </a:xfrm>
          <a:prstGeom prst="rect">
            <a:avLst/>
          </a:prstGeom>
          <a:noFill/>
          <a:ln w="9525">
            <a:noFill/>
            <a:miter lim="800000"/>
            <a:headEnd/>
            <a:tailEnd/>
          </a:ln>
        </p:spPr>
      </p:pic>
      <p:pic>
        <p:nvPicPr>
          <p:cNvPr id="10" name="Picture 6" descr="BENARD4"/>
          <p:cNvPicPr>
            <a:picLocks noChangeAspect="1" noChangeArrowheads="1"/>
          </p:cNvPicPr>
          <p:nvPr/>
        </p:nvPicPr>
        <p:blipFill>
          <a:blip r:embed="rId7" cstate="print"/>
          <a:srcRect/>
          <a:stretch>
            <a:fillRect/>
          </a:stretch>
        </p:blipFill>
        <p:spPr bwMode="auto">
          <a:xfrm>
            <a:off x="3048000" y="4572000"/>
            <a:ext cx="2177769" cy="1066800"/>
          </a:xfrm>
          <a:prstGeom prst="rect">
            <a:avLst/>
          </a:prstGeom>
          <a:noFill/>
        </p:spPr>
      </p:pic>
      <p:sp>
        <p:nvSpPr>
          <p:cNvPr id="11" name="10 CuadroTexto"/>
          <p:cNvSpPr txBox="1"/>
          <p:nvPr/>
        </p:nvSpPr>
        <p:spPr>
          <a:xfrm>
            <a:off x="6019800" y="4267200"/>
            <a:ext cx="1620124" cy="461665"/>
          </a:xfrm>
          <a:prstGeom prst="rect">
            <a:avLst/>
          </a:prstGeom>
          <a:noFill/>
        </p:spPr>
        <p:txBody>
          <a:bodyPr wrap="none" rtlCol="0">
            <a:spAutoFit/>
          </a:bodyPr>
          <a:lstStyle/>
          <a:p>
            <a:r>
              <a:rPr lang="en-US" sz="2400" dirty="0" smtClean="0"/>
              <a:t>Conjecture </a:t>
            </a:r>
            <a:endParaRPr lang="en-US" sz="2400" dirty="0"/>
          </a:p>
        </p:txBody>
      </p:sp>
      <p:sp>
        <p:nvSpPr>
          <p:cNvPr id="12" name="11 CuadroTexto"/>
          <p:cNvSpPr txBox="1"/>
          <p:nvPr/>
        </p:nvSpPr>
        <p:spPr>
          <a:xfrm>
            <a:off x="5257800" y="6488668"/>
            <a:ext cx="3516540" cy="369332"/>
          </a:xfrm>
          <a:prstGeom prst="rect">
            <a:avLst/>
          </a:prstGeom>
          <a:noFill/>
        </p:spPr>
        <p:txBody>
          <a:bodyPr wrap="none" rtlCol="0">
            <a:spAutoFit/>
          </a:bodyPr>
          <a:lstStyle/>
          <a:p>
            <a:r>
              <a:rPr lang="en-US" dirty="0" smtClean="0"/>
              <a:t>Michaelian, K.  Earth Sys. </a:t>
            </a:r>
            <a:r>
              <a:rPr lang="en-US" dirty="0" err="1" smtClean="0"/>
              <a:t>Dyn</a:t>
            </a:r>
            <a:r>
              <a:rPr lang="en-US" dirty="0" smtClean="0"/>
              <a:t>. 2011</a:t>
            </a:r>
            <a:endParaRPr lang="en-US" dirty="0"/>
          </a:p>
        </p:txBody>
      </p:sp>
      <p:pic>
        <p:nvPicPr>
          <p:cNvPr id="13" name="12 Imagen" descr="SolarSystem.jpg"/>
          <p:cNvPicPr>
            <a:picLocks noChangeAspect="1"/>
          </p:cNvPicPr>
          <p:nvPr/>
        </p:nvPicPr>
        <p:blipFill>
          <a:blip r:embed="rId8" cstate="print"/>
          <a:stretch>
            <a:fillRect/>
          </a:stretch>
        </p:blipFill>
        <p:spPr>
          <a:xfrm>
            <a:off x="3733800" y="1825752"/>
            <a:ext cx="3962400" cy="1755648"/>
          </a:xfrm>
          <a:prstGeom prst="rect">
            <a:avLst/>
          </a:prstGeom>
        </p:spPr>
      </p:pic>
      <p:sp>
        <p:nvSpPr>
          <p:cNvPr id="14" name="13 CuadroTexto"/>
          <p:cNvSpPr txBox="1"/>
          <p:nvPr/>
        </p:nvSpPr>
        <p:spPr>
          <a:xfrm>
            <a:off x="381000" y="7203"/>
            <a:ext cx="5940857" cy="830997"/>
          </a:xfrm>
          <a:prstGeom prst="rect">
            <a:avLst/>
          </a:prstGeom>
          <a:noFill/>
        </p:spPr>
        <p:txBody>
          <a:bodyPr wrap="none" rtlCol="0">
            <a:spAutoFit/>
          </a:bodyPr>
          <a:lstStyle/>
          <a:p>
            <a:r>
              <a:rPr lang="en-US" sz="4800" b="1" dirty="0" smtClean="0"/>
              <a:t>Dissipative Structuring</a:t>
            </a:r>
            <a:endParaRPr lang="en-US" sz="4800" b="1" dirty="0"/>
          </a:p>
        </p:txBody>
      </p:sp>
      <p:pic>
        <p:nvPicPr>
          <p:cNvPr id="15" name="Picture 18"/>
          <p:cNvPicPr>
            <a:picLocks noChangeAspect="1" noChangeArrowheads="1"/>
          </p:cNvPicPr>
          <p:nvPr/>
        </p:nvPicPr>
        <p:blipFill>
          <a:blip r:embed="rId9" cstate="print"/>
          <a:srcRect/>
          <a:stretch>
            <a:fillRect/>
          </a:stretch>
        </p:blipFill>
        <p:spPr bwMode="auto">
          <a:xfrm>
            <a:off x="7569200" y="4402138"/>
            <a:ext cx="355600" cy="550862"/>
          </a:xfrm>
          <a:prstGeom prst="rect">
            <a:avLst/>
          </a:prstGeom>
          <a:noFill/>
          <a:ln w="9525">
            <a:noFill/>
            <a:miter lim="800000"/>
            <a:headEnd/>
            <a:tailEnd/>
          </a:ln>
        </p:spPr>
      </p:pic>
      <p:pic>
        <p:nvPicPr>
          <p:cNvPr id="16" name="~PP623.WAV">
            <a:hlinkClick r:id="" action="ppaction://media"/>
          </p:cNvPr>
          <p:cNvPicPr>
            <a:picLocks noRot="1" noChangeAspect="1"/>
          </p:cNvPicPr>
          <p:nvPr>
            <a:wavAudioFile r:embed="rId1" name="~PP623.WAV"/>
          </p:nvPr>
        </p:nvPicPr>
        <p:blipFill>
          <a:blip r:embed="rId10" cstate="print"/>
          <a:stretch>
            <a:fillRect/>
          </a:stretch>
        </p:blipFill>
        <p:spPr>
          <a:xfrm>
            <a:off x="8632825" y="6346825"/>
            <a:ext cx="304800" cy="304800"/>
          </a:xfrm>
          <a:prstGeom prst="rect">
            <a:avLst/>
          </a:prstGeom>
        </p:spPr>
      </p:pic>
    </p:spTree>
  </p:cSld>
  <p:clrMapOvr>
    <a:masterClrMapping/>
  </p:clrMapOvr>
  <p:transition advTm="113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374343" y="-68997"/>
            <a:ext cx="5940857" cy="830997"/>
          </a:xfrm>
          <a:prstGeom prst="rect">
            <a:avLst/>
          </a:prstGeom>
          <a:noFill/>
        </p:spPr>
        <p:txBody>
          <a:bodyPr wrap="none" rtlCol="0">
            <a:spAutoFit/>
          </a:bodyPr>
          <a:lstStyle/>
          <a:p>
            <a:r>
              <a:rPr lang="en-US" sz="4800" b="1" dirty="0" smtClean="0"/>
              <a:t>Dissipative Structuring</a:t>
            </a:r>
            <a:endParaRPr lang="en-US" sz="4800" b="1" dirty="0"/>
          </a:p>
        </p:txBody>
      </p:sp>
      <p:pic>
        <p:nvPicPr>
          <p:cNvPr id="7" name="6 Imagen" descr="BenardCell1.gif"/>
          <p:cNvPicPr>
            <a:picLocks noChangeAspect="1"/>
          </p:cNvPicPr>
          <p:nvPr/>
        </p:nvPicPr>
        <p:blipFill>
          <a:blip r:embed="rId3" cstate="print"/>
          <a:stretch>
            <a:fillRect/>
          </a:stretch>
        </p:blipFill>
        <p:spPr>
          <a:xfrm>
            <a:off x="228600" y="3733800"/>
            <a:ext cx="3750013" cy="2057400"/>
          </a:xfrm>
          <a:prstGeom prst="rect">
            <a:avLst/>
          </a:prstGeom>
        </p:spPr>
      </p:pic>
      <p:pic>
        <p:nvPicPr>
          <p:cNvPr id="8" name="7 Imagen" descr="BenardCell2.jpg"/>
          <p:cNvPicPr>
            <a:picLocks noChangeAspect="1"/>
          </p:cNvPicPr>
          <p:nvPr/>
        </p:nvPicPr>
        <p:blipFill>
          <a:blip r:embed="rId4" cstate="print"/>
          <a:stretch>
            <a:fillRect/>
          </a:stretch>
        </p:blipFill>
        <p:spPr>
          <a:xfrm>
            <a:off x="0" y="1567737"/>
            <a:ext cx="3890486" cy="1937463"/>
          </a:xfrm>
          <a:prstGeom prst="rect">
            <a:avLst/>
          </a:prstGeom>
        </p:spPr>
      </p:pic>
      <p:sp>
        <p:nvSpPr>
          <p:cNvPr id="9" name="8 CuadroTexto"/>
          <p:cNvSpPr txBox="1"/>
          <p:nvPr/>
        </p:nvSpPr>
        <p:spPr>
          <a:xfrm>
            <a:off x="76200" y="533400"/>
            <a:ext cx="9067800" cy="1077218"/>
          </a:xfrm>
          <a:prstGeom prst="rect">
            <a:avLst/>
          </a:prstGeom>
          <a:noFill/>
        </p:spPr>
        <p:txBody>
          <a:bodyPr wrap="square" rtlCol="0">
            <a:spAutoFit/>
          </a:bodyPr>
          <a:lstStyle/>
          <a:p>
            <a:r>
              <a:rPr lang="en-US" sz="3200" dirty="0" smtClean="0"/>
              <a:t>Macroscopic – coordinate degrees of freedom,            e.g. </a:t>
            </a:r>
            <a:r>
              <a:rPr lang="en-US" sz="3200" dirty="0" err="1" smtClean="0"/>
              <a:t>Bénard</a:t>
            </a:r>
            <a:r>
              <a:rPr lang="en-US" sz="3200" dirty="0" smtClean="0"/>
              <a:t> Cell</a:t>
            </a:r>
            <a:endParaRPr lang="en-US" sz="3200" dirty="0"/>
          </a:p>
        </p:txBody>
      </p:sp>
      <p:pic>
        <p:nvPicPr>
          <p:cNvPr id="10" name="Picture 6" descr="BENARD4"/>
          <p:cNvPicPr>
            <a:picLocks noChangeAspect="1" noChangeArrowheads="1"/>
          </p:cNvPicPr>
          <p:nvPr/>
        </p:nvPicPr>
        <p:blipFill>
          <a:blip r:embed="rId5" cstate="print"/>
          <a:srcRect/>
          <a:stretch>
            <a:fillRect/>
          </a:stretch>
        </p:blipFill>
        <p:spPr bwMode="auto">
          <a:xfrm>
            <a:off x="4267200" y="1524000"/>
            <a:ext cx="4114800" cy="2015672"/>
          </a:xfrm>
          <a:prstGeom prst="rect">
            <a:avLst/>
          </a:prstGeom>
          <a:noFill/>
        </p:spPr>
      </p:pic>
      <p:pic>
        <p:nvPicPr>
          <p:cNvPr id="11" name="10 Imagen" descr="TDSelection.png"/>
          <p:cNvPicPr>
            <a:picLocks noChangeAspect="1"/>
          </p:cNvPicPr>
          <p:nvPr/>
        </p:nvPicPr>
        <p:blipFill>
          <a:blip r:embed="rId6" cstate="print"/>
          <a:stretch>
            <a:fillRect/>
          </a:stretch>
        </p:blipFill>
        <p:spPr>
          <a:xfrm>
            <a:off x="4648200" y="3766751"/>
            <a:ext cx="3505200" cy="2557849"/>
          </a:xfrm>
          <a:prstGeom prst="rect">
            <a:avLst/>
          </a:prstGeom>
        </p:spPr>
      </p:pic>
      <p:sp>
        <p:nvSpPr>
          <p:cNvPr id="12" name="11 CuadroTexto"/>
          <p:cNvSpPr txBox="1"/>
          <p:nvPr/>
        </p:nvSpPr>
        <p:spPr>
          <a:xfrm>
            <a:off x="5638800" y="6412468"/>
            <a:ext cx="2434962" cy="369332"/>
          </a:xfrm>
          <a:prstGeom prst="rect">
            <a:avLst/>
          </a:prstGeom>
          <a:noFill/>
        </p:spPr>
        <p:txBody>
          <a:bodyPr wrap="none" rtlCol="0">
            <a:spAutoFit/>
          </a:bodyPr>
          <a:lstStyle/>
          <a:p>
            <a:r>
              <a:rPr lang="en-US" dirty="0" smtClean="0"/>
              <a:t>Non-linear relation;  X, J</a:t>
            </a:r>
            <a:endParaRPr lang="en-US" dirty="0"/>
          </a:p>
        </p:txBody>
      </p:sp>
      <p:pic>
        <p:nvPicPr>
          <p:cNvPr id="2" name="Picture 2"/>
          <p:cNvPicPr>
            <a:picLocks noChangeAspect="1" noChangeArrowheads="1"/>
          </p:cNvPicPr>
          <p:nvPr/>
        </p:nvPicPr>
        <p:blipFill>
          <a:blip r:embed="rId7" cstate="print"/>
          <a:srcRect/>
          <a:stretch>
            <a:fillRect/>
          </a:stretch>
        </p:blipFill>
        <p:spPr bwMode="auto">
          <a:xfrm>
            <a:off x="609600" y="5943600"/>
            <a:ext cx="2930236" cy="685800"/>
          </a:xfrm>
          <a:prstGeom prst="rect">
            <a:avLst/>
          </a:prstGeom>
          <a:noFill/>
          <a:ln w="9525">
            <a:noFill/>
            <a:miter lim="800000"/>
            <a:headEnd/>
            <a:tailEnd/>
          </a:ln>
        </p:spPr>
      </p:pic>
      <p:pic>
        <p:nvPicPr>
          <p:cNvPr id="14" name="~PP1738.WAV">
            <a:hlinkClick r:id="" action="ppaction://media"/>
          </p:cNvPr>
          <p:cNvPicPr>
            <a:picLocks noRot="1" noChangeAspect="1"/>
          </p:cNvPicPr>
          <p:nvPr>
            <a:wavAudioFile r:embed="rId1" name="~PP1738.WAV"/>
          </p:nvPr>
        </p:nvPicPr>
        <p:blipFill>
          <a:blip r:embed="rId8" cstate="print"/>
          <a:stretch>
            <a:fillRect/>
          </a:stretch>
        </p:blipFill>
        <p:spPr>
          <a:xfrm>
            <a:off x="8632825" y="6346825"/>
            <a:ext cx="304800" cy="304800"/>
          </a:xfrm>
          <a:prstGeom prst="rect">
            <a:avLst/>
          </a:prstGeom>
        </p:spPr>
      </p:pic>
    </p:spTree>
  </p:cSld>
  <p:clrMapOvr>
    <a:masterClrMapping/>
  </p:clrMapOvr>
  <p:transition advTm="290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isTrans1860-5397-8-113-2.png"/>
          <p:cNvPicPr>
            <a:picLocks noChangeAspect="1"/>
          </p:cNvPicPr>
          <p:nvPr/>
        </p:nvPicPr>
        <p:blipFill>
          <a:blip r:embed="rId3" cstate="print"/>
          <a:stretch>
            <a:fillRect/>
          </a:stretch>
        </p:blipFill>
        <p:spPr>
          <a:xfrm>
            <a:off x="160135" y="4607864"/>
            <a:ext cx="2568551" cy="2250136"/>
          </a:xfrm>
          <a:prstGeom prst="rect">
            <a:avLst/>
          </a:prstGeom>
        </p:spPr>
      </p:pic>
      <p:sp>
        <p:nvSpPr>
          <p:cNvPr id="7" name="6 CuadroTexto"/>
          <p:cNvSpPr txBox="1"/>
          <p:nvPr/>
        </p:nvSpPr>
        <p:spPr>
          <a:xfrm>
            <a:off x="2830213" y="4969927"/>
            <a:ext cx="3701270" cy="584775"/>
          </a:xfrm>
          <a:prstGeom prst="rect">
            <a:avLst/>
          </a:prstGeom>
          <a:noFill/>
        </p:spPr>
        <p:txBody>
          <a:bodyPr wrap="none" rtlCol="0">
            <a:spAutoFit/>
          </a:bodyPr>
          <a:lstStyle/>
          <a:p>
            <a:r>
              <a:rPr lang="en-US" sz="1600" dirty="0" smtClean="0"/>
              <a:t>Reactions can go “up hill” in energy or </a:t>
            </a:r>
          </a:p>
          <a:p>
            <a:r>
              <a:rPr lang="en-US" sz="1600" dirty="0" smtClean="0"/>
              <a:t>                                 “down hill” in entropy </a:t>
            </a:r>
            <a:endParaRPr lang="en-US" sz="1600" dirty="0"/>
          </a:p>
        </p:txBody>
      </p:sp>
      <p:sp>
        <p:nvSpPr>
          <p:cNvPr id="14" name="13 CuadroTexto"/>
          <p:cNvSpPr txBox="1"/>
          <p:nvPr/>
        </p:nvSpPr>
        <p:spPr>
          <a:xfrm>
            <a:off x="2868185" y="5613393"/>
            <a:ext cx="3617337" cy="338554"/>
          </a:xfrm>
          <a:prstGeom prst="rect">
            <a:avLst/>
          </a:prstGeom>
          <a:noFill/>
        </p:spPr>
        <p:txBody>
          <a:bodyPr wrap="none" rtlCol="0">
            <a:spAutoFit/>
          </a:bodyPr>
          <a:lstStyle/>
          <a:p>
            <a:r>
              <a:rPr lang="en-US" sz="1600" dirty="0" smtClean="0"/>
              <a:t>Structuring to dissipate photon potential.</a:t>
            </a:r>
          </a:p>
        </p:txBody>
      </p:sp>
      <p:sp>
        <p:nvSpPr>
          <p:cNvPr id="12" name="11 CuadroTexto"/>
          <p:cNvSpPr txBox="1"/>
          <p:nvPr/>
        </p:nvSpPr>
        <p:spPr>
          <a:xfrm>
            <a:off x="2441855" y="2382330"/>
            <a:ext cx="5789534" cy="1015663"/>
          </a:xfrm>
          <a:prstGeom prst="rect">
            <a:avLst/>
          </a:prstGeom>
          <a:noFill/>
        </p:spPr>
        <p:txBody>
          <a:bodyPr wrap="none" rtlCol="0">
            <a:spAutoFit/>
          </a:bodyPr>
          <a:lstStyle/>
          <a:p>
            <a:r>
              <a:rPr lang="en-US" sz="2400" dirty="0" smtClean="0"/>
              <a:t>e.g. Adenine     (Ferris and </a:t>
            </a:r>
            <a:r>
              <a:rPr lang="en-US" sz="2400" dirty="0" err="1" smtClean="0"/>
              <a:t>Orgel</a:t>
            </a:r>
            <a:r>
              <a:rPr lang="en-US" sz="2400" dirty="0" smtClean="0"/>
              <a:t>, 1966</a:t>
            </a:r>
            <a:r>
              <a:rPr lang="en-US" dirty="0" smtClean="0"/>
              <a:t>)</a:t>
            </a:r>
          </a:p>
          <a:p>
            <a:r>
              <a:rPr lang="en-US" dirty="0" smtClean="0"/>
              <a:t> </a:t>
            </a:r>
            <a:r>
              <a:rPr lang="en-US" dirty="0" smtClean="0"/>
              <a:t>         Boulanger et al., </a:t>
            </a:r>
            <a:r>
              <a:rPr lang="de-DE" dirty="0" smtClean="0"/>
              <a:t>Angew</a:t>
            </a:r>
            <a:r>
              <a:rPr lang="de-DE" dirty="0" smtClean="0"/>
              <a:t>. Chem. Int. Ed. 2013, 52, 8000</a:t>
            </a:r>
            <a:endParaRPr lang="en-US" dirty="0" smtClean="0"/>
          </a:p>
          <a:p>
            <a:endParaRPr lang="en-US" dirty="0"/>
          </a:p>
        </p:txBody>
      </p:sp>
      <p:sp>
        <p:nvSpPr>
          <p:cNvPr id="24" name="23 CuadroTexto"/>
          <p:cNvSpPr txBox="1"/>
          <p:nvPr/>
        </p:nvSpPr>
        <p:spPr>
          <a:xfrm>
            <a:off x="2963389" y="6019797"/>
            <a:ext cx="3325141" cy="738664"/>
          </a:xfrm>
          <a:prstGeom prst="rect">
            <a:avLst/>
          </a:prstGeom>
          <a:noFill/>
        </p:spPr>
        <p:txBody>
          <a:bodyPr wrap="none" rtlCol="0">
            <a:spAutoFit/>
          </a:bodyPr>
          <a:lstStyle/>
          <a:p>
            <a:r>
              <a:rPr lang="en-US" sz="1400" b="1" dirty="0" smtClean="0"/>
              <a:t>Michaelian, K., Microscopic Dissipative </a:t>
            </a:r>
          </a:p>
          <a:p>
            <a:r>
              <a:rPr lang="en-US" sz="1400" b="1" dirty="0" smtClean="0"/>
              <a:t>Structuring and Proliferation at the Origin </a:t>
            </a:r>
          </a:p>
          <a:p>
            <a:r>
              <a:rPr lang="en-US" sz="1400" b="1" dirty="0" smtClean="0"/>
              <a:t>Of Life</a:t>
            </a:r>
            <a:r>
              <a:rPr lang="en-US" sz="1400" i="1" dirty="0" smtClean="0"/>
              <a:t>, </a:t>
            </a:r>
            <a:r>
              <a:rPr lang="en-US" sz="1400" i="1" dirty="0" err="1" smtClean="0"/>
              <a:t>Heliyon</a:t>
            </a:r>
            <a:r>
              <a:rPr lang="en-US" sz="1400" i="1" dirty="0" smtClean="0"/>
              <a:t>, </a:t>
            </a:r>
            <a:r>
              <a:rPr lang="en-US" sz="1400" b="1" dirty="0" smtClean="0"/>
              <a:t>3 </a:t>
            </a:r>
            <a:r>
              <a:rPr lang="en-US" sz="1400" dirty="0" smtClean="0"/>
              <a:t>e00424 (2017) </a:t>
            </a:r>
            <a:endParaRPr lang="en-US" sz="1400" dirty="0"/>
          </a:p>
        </p:txBody>
      </p:sp>
      <p:sp>
        <p:nvSpPr>
          <p:cNvPr id="25" name="24 CuadroTexto"/>
          <p:cNvSpPr txBox="1"/>
          <p:nvPr/>
        </p:nvSpPr>
        <p:spPr>
          <a:xfrm>
            <a:off x="76200" y="-76200"/>
            <a:ext cx="9139553" cy="830997"/>
          </a:xfrm>
          <a:prstGeom prst="rect">
            <a:avLst/>
          </a:prstGeom>
          <a:noFill/>
        </p:spPr>
        <p:txBody>
          <a:bodyPr wrap="none" rtlCol="0">
            <a:spAutoFit/>
          </a:bodyPr>
          <a:lstStyle/>
          <a:p>
            <a:r>
              <a:rPr lang="en-US" sz="4800" b="1" dirty="0" smtClean="0"/>
              <a:t>Microscopic Dissipative Structuring</a:t>
            </a:r>
            <a:endParaRPr lang="en-US" sz="4800" b="1" dirty="0"/>
          </a:p>
        </p:txBody>
      </p:sp>
      <p:sp>
        <p:nvSpPr>
          <p:cNvPr id="26" name="25 CuadroTexto"/>
          <p:cNvSpPr txBox="1"/>
          <p:nvPr/>
        </p:nvSpPr>
        <p:spPr>
          <a:xfrm>
            <a:off x="0" y="569655"/>
            <a:ext cx="9144000" cy="1323439"/>
          </a:xfrm>
          <a:prstGeom prst="rect">
            <a:avLst/>
          </a:prstGeom>
          <a:noFill/>
        </p:spPr>
        <p:txBody>
          <a:bodyPr wrap="square" rtlCol="0">
            <a:spAutoFit/>
          </a:bodyPr>
          <a:lstStyle/>
          <a:p>
            <a:r>
              <a:rPr lang="en-US" sz="2800" b="1" dirty="0" smtClean="0"/>
              <a:t> Microscopic </a:t>
            </a:r>
            <a:r>
              <a:rPr lang="en-US" sz="2800" dirty="0" smtClean="0"/>
              <a:t>– molecular degrees of freedom </a:t>
            </a:r>
          </a:p>
          <a:p>
            <a:r>
              <a:rPr lang="en-US" sz="2800" dirty="0" smtClean="0"/>
              <a:t>     </a:t>
            </a:r>
            <a:r>
              <a:rPr lang="en-US" sz="2400" dirty="0" smtClean="0"/>
              <a:t>-- </a:t>
            </a:r>
            <a:r>
              <a:rPr lang="en-US" sz="2400" dirty="0" err="1" smtClean="0"/>
              <a:t>isomerizations</a:t>
            </a:r>
            <a:r>
              <a:rPr lang="en-US" sz="2400" dirty="0" smtClean="0"/>
              <a:t>, </a:t>
            </a:r>
            <a:r>
              <a:rPr lang="en-US" sz="2400" dirty="0" err="1" smtClean="0"/>
              <a:t>tautomerizations</a:t>
            </a:r>
            <a:r>
              <a:rPr lang="en-US" sz="2400" dirty="0" smtClean="0"/>
              <a:t>, </a:t>
            </a:r>
            <a:r>
              <a:rPr lang="en-US" sz="2400" dirty="0" smtClean="0"/>
              <a:t>rotations around bonds, </a:t>
            </a:r>
            <a:r>
              <a:rPr lang="en-US" sz="2400" dirty="0" smtClean="0"/>
              <a:t>charge transfer,  </a:t>
            </a:r>
            <a:r>
              <a:rPr lang="en-US" sz="2400" dirty="0" err="1" smtClean="0"/>
              <a:t>exciplex</a:t>
            </a:r>
            <a:r>
              <a:rPr lang="en-US" sz="2400" dirty="0" smtClean="0"/>
              <a:t> formation, etc</a:t>
            </a:r>
            <a:r>
              <a:rPr lang="en-US" sz="2400" dirty="0" smtClean="0"/>
              <a:t>. (molecular reconfigurations)</a:t>
            </a:r>
            <a:endParaRPr lang="en-US" sz="2400" dirty="0"/>
          </a:p>
        </p:txBody>
      </p:sp>
      <p:sp>
        <p:nvSpPr>
          <p:cNvPr id="11" name="10 Rectángulo"/>
          <p:cNvSpPr/>
          <p:nvPr/>
        </p:nvSpPr>
        <p:spPr>
          <a:xfrm>
            <a:off x="192317" y="6226628"/>
            <a:ext cx="2565397" cy="665237"/>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12 Conector recto de flecha"/>
          <p:cNvCxnSpPr/>
          <p:nvPr/>
        </p:nvCxnSpPr>
        <p:spPr>
          <a:xfrm rot="540000" flipV="1">
            <a:off x="648013" y="5863504"/>
            <a:ext cx="1828800" cy="990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914400" y="1981200"/>
            <a:ext cx="540341" cy="338554"/>
          </a:xfrm>
          <a:prstGeom prst="rect">
            <a:avLst/>
          </a:prstGeom>
          <a:noFill/>
        </p:spPr>
        <p:txBody>
          <a:bodyPr wrap="none" rtlCol="0">
            <a:spAutoFit/>
          </a:bodyPr>
          <a:lstStyle/>
          <a:p>
            <a:r>
              <a:rPr lang="en-US" sz="1600" dirty="0" smtClean="0">
                <a:solidFill>
                  <a:schemeClr val="bg1"/>
                </a:solidFill>
              </a:rPr>
              <a:t>UVC</a:t>
            </a:r>
            <a:endParaRPr lang="en-US" sz="1600" dirty="0">
              <a:solidFill>
                <a:schemeClr val="bg1"/>
              </a:solidFill>
            </a:endParaRPr>
          </a:p>
        </p:txBody>
      </p:sp>
      <p:sp>
        <p:nvSpPr>
          <p:cNvPr id="30" name="29 Rectángulo"/>
          <p:cNvSpPr/>
          <p:nvPr/>
        </p:nvSpPr>
        <p:spPr>
          <a:xfrm>
            <a:off x="2047724" y="5842000"/>
            <a:ext cx="6096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34 Imagen" descr="PhotchemicalSynthesisAdenine2.gif"/>
          <p:cNvPicPr>
            <a:picLocks noChangeAspect="1"/>
          </p:cNvPicPr>
          <p:nvPr/>
        </p:nvPicPr>
        <p:blipFill>
          <a:blip r:embed="rId4" cstate="print"/>
          <a:srcRect l="2471"/>
          <a:stretch>
            <a:fillRect/>
          </a:stretch>
        </p:blipFill>
        <p:spPr>
          <a:xfrm>
            <a:off x="22741" y="3115385"/>
            <a:ext cx="9138192" cy="1869118"/>
          </a:xfrm>
          <a:prstGeom prst="rect">
            <a:avLst/>
          </a:prstGeom>
        </p:spPr>
      </p:pic>
      <p:pic>
        <p:nvPicPr>
          <p:cNvPr id="17" name="16 Imagen" descr="IncidentLightWater.jpg"/>
          <p:cNvPicPr>
            <a:picLocks noChangeAspect="1"/>
          </p:cNvPicPr>
          <p:nvPr/>
        </p:nvPicPr>
        <p:blipFill>
          <a:blip r:embed="rId5" cstate="print"/>
          <a:stretch>
            <a:fillRect/>
          </a:stretch>
        </p:blipFill>
        <p:spPr>
          <a:xfrm>
            <a:off x="33866" y="1905000"/>
            <a:ext cx="2173258" cy="1519237"/>
          </a:xfrm>
          <a:prstGeom prst="rect">
            <a:avLst/>
          </a:prstGeom>
        </p:spPr>
      </p:pic>
      <p:sp>
        <p:nvSpPr>
          <p:cNvPr id="37" name="36 CuadroTexto"/>
          <p:cNvSpPr txBox="1"/>
          <p:nvPr/>
        </p:nvSpPr>
        <p:spPr>
          <a:xfrm>
            <a:off x="8701077" y="6448411"/>
            <a:ext cx="250390" cy="246221"/>
          </a:xfrm>
          <a:prstGeom prst="rect">
            <a:avLst/>
          </a:prstGeom>
          <a:noFill/>
        </p:spPr>
        <p:txBody>
          <a:bodyPr wrap="none" rtlCol="0">
            <a:spAutoFit/>
          </a:bodyPr>
          <a:lstStyle/>
          <a:p>
            <a:r>
              <a:rPr lang="en-US" sz="1000" dirty="0" smtClean="0">
                <a:solidFill>
                  <a:schemeClr val="bg1"/>
                </a:solidFill>
              </a:rPr>
              <a:t>3</a:t>
            </a:r>
            <a:endParaRPr lang="en-US" sz="1000" dirty="0">
              <a:solidFill>
                <a:schemeClr val="bg1"/>
              </a:solidFill>
            </a:endParaRPr>
          </a:p>
        </p:txBody>
      </p:sp>
      <p:grpSp>
        <p:nvGrpSpPr>
          <p:cNvPr id="45" name="44 Grupo"/>
          <p:cNvGrpSpPr/>
          <p:nvPr/>
        </p:nvGrpSpPr>
        <p:grpSpPr>
          <a:xfrm>
            <a:off x="6471356" y="4853516"/>
            <a:ext cx="2672644" cy="2004483"/>
            <a:chOff x="6471356" y="4853516"/>
            <a:chExt cx="2672644" cy="2004483"/>
          </a:xfrm>
        </p:grpSpPr>
        <p:pic>
          <p:nvPicPr>
            <p:cNvPr id="20" name="19 Imagen" descr="UVCregion.png"/>
            <p:cNvPicPr>
              <a:picLocks noChangeAspect="1"/>
            </p:cNvPicPr>
            <p:nvPr/>
          </p:nvPicPr>
          <p:blipFill>
            <a:blip r:embed="rId6" cstate="print"/>
            <a:stretch>
              <a:fillRect/>
            </a:stretch>
          </p:blipFill>
          <p:spPr>
            <a:xfrm>
              <a:off x="6471356" y="4853516"/>
              <a:ext cx="2672644" cy="2004483"/>
            </a:xfrm>
            <a:prstGeom prst="rect">
              <a:avLst/>
            </a:prstGeom>
          </p:spPr>
        </p:pic>
        <p:sp>
          <p:nvSpPr>
            <p:cNvPr id="36" name="35 CuadroTexto"/>
            <p:cNvSpPr txBox="1"/>
            <p:nvPr/>
          </p:nvSpPr>
          <p:spPr>
            <a:xfrm>
              <a:off x="8424853" y="6448410"/>
              <a:ext cx="250390" cy="246221"/>
            </a:xfrm>
            <a:prstGeom prst="rect">
              <a:avLst/>
            </a:prstGeom>
            <a:noFill/>
          </p:spPr>
          <p:txBody>
            <a:bodyPr wrap="none" rtlCol="0">
              <a:spAutoFit/>
            </a:bodyPr>
            <a:lstStyle/>
            <a:p>
              <a:r>
                <a:rPr lang="en-US" sz="1000" dirty="0" smtClean="0">
                  <a:solidFill>
                    <a:schemeClr val="bg1"/>
                  </a:solidFill>
                </a:rPr>
                <a:t>2</a:t>
              </a:r>
              <a:endParaRPr lang="en-US" sz="1000" dirty="0">
                <a:solidFill>
                  <a:schemeClr val="bg1"/>
                </a:solidFill>
              </a:endParaRPr>
            </a:p>
          </p:txBody>
        </p:sp>
        <p:sp>
          <p:nvSpPr>
            <p:cNvPr id="38" name="37 CuadroTexto"/>
            <p:cNvSpPr txBox="1"/>
            <p:nvPr/>
          </p:nvSpPr>
          <p:spPr>
            <a:xfrm>
              <a:off x="8148631" y="6448413"/>
              <a:ext cx="250390" cy="246221"/>
            </a:xfrm>
            <a:prstGeom prst="rect">
              <a:avLst/>
            </a:prstGeom>
            <a:noFill/>
          </p:spPr>
          <p:txBody>
            <a:bodyPr wrap="none" rtlCol="0">
              <a:spAutoFit/>
            </a:bodyPr>
            <a:lstStyle/>
            <a:p>
              <a:r>
                <a:rPr lang="en-US" sz="1000" dirty="0" smtClean="0">
                  <a:solidFill>
                    <a:schemeClr val="bg1"/>
                  </a:solidFill>
                </a:rPr>
                <a:t>4</a:t>
              </a:r>
              <a:endParaRPr lang="en-US" sz="1000" dirty="0">
                <a:solidFill>
                  <a:schemeClr val="bg1"/>
                </a:solidFill>
              </a:endParaRPr>
            </a:p>
          </p:txBody>
        </p:sp>
        <p:sp>
          <p:nvSpPr>
            <p:cNvPr id="39" name="38 CuadroTexto"/>
            <p:cNvSpPr txBox="1"/>
            <p:nvPr/>
          </p:nvSpPr>
          <p:spPr>
            <a:xfrm>
              <a:off x="7777155" y="6453176"/>
              <a:ext cx="250390" cy="246221"/>
            </a:xfrm>
            <a:prstGeom prst="rect">
              <a:avLst/>
            </a:prstGeom>
            <a:noFill/>
          </p:spPr>
          <p:txBody>
            <a:bodyPr wrap="none" rtlCol="0">
              <a:spAutoFit/>
            </a:bodyPr>
            <a:lstStyle/>
            <a:p>
              <a:r>
                <a:rPr lang="en-US" sz="1000" dirty="0" smtClean="0">
                  <a:solidFill>
                    <a:schemeClr val="bg1"/>
                  </a:solidFill>
                </a:rPr>
                <a:t>7</a:t>
              </a:r>
              <a:endParaRPr lang="en-US" sz="1000" dirty="0">
                <a:solidFill>
                  <a:schemeClr val="bg1"/>
                </a:solidFill>
              </a:endParaRPr>
            </a:p>
          </p:txBody>
        </p:sp>
        <p:sp>
          <p:nvSpPr>
            <p:cNvPr id="40" name="39 CuadroTexto"/>
            <p:cNvSpPr txBox="1"/>
            <p:nvPr/>
          </p:nvSpPr>
          <p:spPr>
            <a:xfrm>
              <a:off x="7943842" y="6448409"/>
              <a:ext cx="250390" cy="246221"/>
            </a:xfrm>
            <a:prstGeom prst="rect">
              <a:avLst/>
            </a:prstGeom>
            <a:noFill/>
          </p:spPr>
          <p:txBody>
            <a:bodyPr wrap="none" rtlCol="0">
              <a:spAutoFit/>
            </a:bodyPr>
            <a:lstStyle/>
            <a:p>
              <a:r>
                <a:rPr lang="en-US" sz="1000" dirty="0" smtClean="0">
                  <a:solidFill>
                    <a:schemeClr val="bg1"/>
                  </a:solidFill>
                </a:rPr>
                <a:t>8</a:t>
              </a:r>
              <a:endParaRPr lang="en-US" sz="1000" dirty="0">
                <a:solidFill>
                  <a:schemeClr val="bg1"/>
                </a:solidFill>
              </a:endParaRPr>
            </a:p>
          </p:txBody>
        </p:sp>
        <p:pic>
          <p:nvPicPr>
            <p:cNvPr id="44" name="~PP1701.WAV">
              <a:hlinkClick r:id="" action="ppaction://media"/>
            </p:cNvPr>
            <p:cNvPicPr>
              <a:picLocks noRot="1" noChangeAspect="1"/>
            </p:cNvPicPr>
            <p:nvPr>
              <a:wavAudioFile r:embed="rId1" name="~PP1701.WAV"/>
            </p:nvPr>
          </p:nvPicPr>
          <p:blipFill>
            <a:blip r:embed="rId7" cstate="print"/>
            <a:stretch>
              <a:fillRect/>
            </a:stretch>
          </p:blipFill>
          <p:spPr>
            <a:xfrm>
              <a:off x="8632825" y="6346825"/>
              <a:ext cx="304800" cy="304800"/>
            </a:xfrm>
            <a:prstGeom prst="rect">
              <a:avLst/>
            </a:prstGeom>
          </p:spPr>
        </p:pic>
      </p:grpSp>
    </p:spTree>
  </p:cSld>
  <p:clrMapOvr>
    <a:masterClrMapping/>
  </p:clrMapOvr>
  <p:transition advTm="217118"/>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10596</TotalTime>
  <Words>1051</Words>
  <Application>Microsoft Office PowerPoint</Application>
  <PresentationFormat>Presentación en pantalla (4:3)</PresentationFormat>
  <Paragraphs>177</Paragraphs>
  <Slides>30</Slides>
  <Notes>3</Notes>
  <HiddenSlides>0</HiddenSlides>
  <MMClips>30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Diapositiva 1</vt:lpstr>
      <vt:lpstr>Diapositiva 2</vt:lpstr>
      <vt:lpstr>Diapositiva 3</vt:lpstr>
      <vt:lpstr>Physical Conditions  at Life’s Origin (Sunlight?)</vt:lpstr>
      <vt:lpstr>Solar Spectrum, Earth’s Surface</vt:lpstr>
      <vt:lpstr>Nucleic acids, amino acids, fatty acids, coemzymes, are UV-C Pigments</vt:lpstr>
      <vt:lpstr>Diapositiva 7</vt:lpstr>
      <vt:lpstr>Diapositiva 8</vt:lpstr>
      <vt:lpstr>Diapositiva 9</vt:lpstr>
      <vt:lpstr>Diapositiva 10</vt:lpstr>
      <vt:lpstr>Diapositiva 11</vt:lpstr>
      <vt:lpstr>Dissipation RNA and DNA are Excellent Dissipative Structures   </vt:lpstr>
      <vt:lpstr> Resonant Energy Transfer</vt:lpstr>
      <vt:lpstr>Dissipative Proliferation of RNA/DNA (enzymeless)  UV and Temperature Assisted Reproduction (UVTAR) </vt:lpstr>
      <vt:lpstr>Experiment</vt:lpstr>
      <vt:lpstr>Absorption Spectrum DNA</vt:lpstr>
      <vt:lpstr>Expt.--UVC Light-induced Denaturing</vt:lpstr>
      <vt:lpstr>Temperature Dependence of UVC Light-induced Denaturing</vt:lpstr>
      <vt:lpstr>Diapositiva 19</vt:lpstr>
      <vt:lpstr>Dissipative Selection</vt:lpstr>
      <vt:lpstr>Diapositiva 21</vt:lpstr>
      <vt:lpstr>Diapositiva 22</vt:lpstr>
      <vt:lpstr>Diapositiva 23</vt:lpstr>
      <vt:lpstr>Diapositiva 24</vt:lpstr>
      <vt:lpstr>Diapositiva 25</vt:lpstr>
      <vt:lpstr>Diapositiva 26</vt:lpstr>
      <vt:lpstr>Diapositiva 27</vt:lpstr>
      <vt:lpstr>Diapositiva 28</vt:lpstr>
      <vt:lpstr>Participants</vt:lpstr>
      <vt:lpstr>Diapositiva 30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Karo2</cp:lastModifiedBy>
  <cp:revision>77</cp:revision>
  <dcterms:created xsi:type="dcterms:W3CDTF">2017-05-27T02:37:01Z</dcterms:created>
  <dcterms:modified xsi:type="dcterms:W3CDTF">2019-11-14T03:42:38Z</dcterms:modified>
</cp:coreProperties>
</file>