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9" r:id="rId7"/>
    <p:sldId id="261" r:id="rId8"/>
    <p:sldId id="267" r:id="rId9"/>
    <p:sldId id="268" r:id="rId10"/>
    <p:sldId id="273" r:id="rId11"/>
    <p:sldId id="271" r:id="rId12"/>
    <p:sldId id="262" r:id="rId13"/>
    <p:sldId id="272" r:id="rId14"/>
    <p:sldId id="263" r:id="rId15"/>
    <p:sldId id="264" r:id="rId16"/>
    <p:sldId id="266"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66"/>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AB3B-911C-4BD7-89F9-06F5977219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A171DFF-518E-4779-98A3-A800F4C28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B231480-56D6-4CFF-9630-EB6121507AD6}"/>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2E9F3EDF-2837-4C4D-ABC9-5B287DB57C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90C11E-89AB-47B0-8EA1-2DBEDC639FDB}"/>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250552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E344-59F1-429D-96D4-F20E145D11C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047F936-5B1F-4DBA-A029-963782217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25AE11-5F20-414D-B090-EB85785A8F1D}"/>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19885DA0-D743-45D1-934D-10FA55CEDE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5059C7-EAA6-4D67-8973-5ECEE535E6AA}"/>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170992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9B540-C265-4C33-9FA5-9BBC559007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787E28-E8D0-449F-A1DC-F80F9DBB3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011836-0325-4109-A619-54E5E67BA4A7}"/>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556CB381-08AE-492F-9D9D-F3699186F6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792D3D-AE58-47BC-B8B2-1F4B3DBC8FD7}"/>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195025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B08B-CC4D-41CA-8326-D5EB5999AD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A75909-3222-450B-87C4-B7E74E614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A4EA2E-F3EC-4ACA-B1CC-CFE4512AC305}"/>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79CD8F27-A6D3-442B-8294-1D5CEDA0A1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EB0C79-884A-4290-A8E5-17391509B479}"/>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291661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DED1-2323-4AF4-8740-8A3E70FBF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C9F4B8-1AB0-4B42-B15C-08A8CFF1C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91028-AB7D-4559-BB24-D345E4092248}"/>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CA8A063C-F004-40E6-B45B-55889F8EB3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C5539F-BE78-42BE-B63D-B881597F837A}"/>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375209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769B-49A7-464F-A39A-F0C40FDD4D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4E531CE-628A-4556-8504-AA3301CFF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8042950-2AAE-4026-BFEF-3C4D18C2E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8ABB816-0B05-4E06-9828-B504076229C3}"/>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6" name="Footer Placeholder 5">
            <a:extLst>
              <a:ext uri="{FF2B5EF4-FFF2-40B4-BE49-F238E27FC236}">
                <a16:creationId xmlns:a16="http://schemas.microsoft.com/office/drawing/2014/main" id="{F43A8BA1-4BE2-483C-A847-838E6B6A35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4E7A2A-E1BB-4225-9E5B-76E3EDE0D981}"/>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368189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400B-03F4-4AED-BF0A-6743BC8A73D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F68BF1-5E6D-464C-BC16-2B6594B93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57936C-F30E-45AC-90FE-EAE8847D5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9FBE2E4-C6F2-4EC7-A70B-72E98DFDA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A39ED-B6A7-45DA-945E-FC2196FD7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3FEFEEB-855D-4D5A-A916-664569F3CC1C}"/>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8" name="Footer Placeholder 7">
            <a:extLst>
              <a:ext uri="{FF2B5EF4-FFF2-40B4-BE49-F238E27FC236}">
                <a16:creationId xmlns:a16="http://schemas.microsoft.com/office/drawing/2014/main" id="{050C2E6C-F5C2-444B-AA4A-DCE8F15AA94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18AF223-4B08-4DBA-A57C-7CC269FD5845}"/>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354928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EBF3-8FA0-4798-980F-4C4F2C390AC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CA78753-137E-4960-99B5-330953346567}"/>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4" name="Footer Placeholder 3">
            <a:extLst>
              <a:ext uri="{FF2B5EF4-FFF2-40B4-BE49-F238E27FC236}">
                <a16:creationId xmlns:a16="http://schemas.microsoft.com/office/drawing/2014/main" id="{A275FD43-3261-4743-ACD0-E4586688D59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2F2ED4F-50B1-4300-888B-1FB03639FB54}"/>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149547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F0CF9-0847-4339-A928-57BEE6C8B413}"/>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3" name="Footer Placeholder 2">
            <a:extLst>
              <a:ext uri="{FF2B5EF4-FFF2-40B4-BE49-F238E27FC236}">
                <a16:creationId xmlns:a16="http://schemas.microsoft.com/office/drawing/2014/main" id="{3F3B66EF-9DED-4E27-B3DA-E847735C7CD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9E47440-5F2D-4E66-82F2-E5CCECAC4486}"/>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132980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D03E-BBE3-4378-B42E-3761A03DF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D0174A4-2315-41A2-987B-003A87E38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2441B4-CECC-48BB-81D6-79BB9177F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384D0-6896-4306-9C02-9EDC39DA05FC}"/>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6" name="Footer Placeholder 5">
            <a:extLst>
              <a:ext uri="{FF2B5EF4-FFF2-40B4-BE49-F238E27FC236}">
                <a16:creationId xmlns:a16="http://schemas.microsoft.com/office/drawing/2014/main" id="{C2611E6E-7417-46F0-8CDC-7B7C7D5AD9B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C1CEAC-7DE6-4574-B36A-652C538FBEB8}"/>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343429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51B6-3D3D-44F5-A343-9E51FA6A1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A27582A-F2A0-4EE0-AF48-19CA6F068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0C55702-88CB-4592-A8D1-9C1B34DEE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2ABED-CF2E-4C04-B3FE-277D49B8325C}"/>
              </a:ext>
            </a:extLst>
          </p:cNvPr>
          <p:cNvSpPr>
            <a:spLocks noGrp="1"/>
          </p:cNvSpPr>
          <p:nvPr>
            <p:ph type="dt" sz="half" idx="10"/>
          </p:nvPr>
        </p:nvSpPr>
        <p:spPr/>
        <p:txBody>
          <a:bodyPr/>
          <a:lstStyle/>
          <a:p>
            <a:fld id="{26197A1A-A862-4BFD-A195-F315AA6941F4}" type="datetimeFigureOut">
              <a:rPr lang="en-IN" smtClean="0"/>
              <a:t>17-11-2019</a:t>
            </a:fld>
            <a:endParaRPr lang="en-IN"/>
          </a:p>
        </p:txBody>
      </p:sp>
      <p:sp>
        <p:nvSpPr>
          <p:cNvPr id="6" name="Footer Placeholder 5">
            <a:extLst>
              <a:ext uri="{FF2B5EF4-FFF2-40B4-BE49-F238E27FC236}">
                <a16:creationId xmlns:a16="http://schemas.microsoft.com/office/drawing/2014/main" id="{D0878596-72BB-4DB7-87BA-1FD7119EF3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A3EBA7-A028-4680-822A-5A4DC0315244}"/>
              </a:ext>
            </a:extLst>
          </p:cNvPr>
          <p:cNvSpPr>
            <a:spLocks noGrp="1"/>
          </p:cNvSpPr>
          <p:nvPr>
            <p:ph type="sldNum" sz="quarter" idx="12"/>
          </p:nvPr>
        </p:nvSpPr>
        <p:spPr/>
        <p:txBody>
          <a:bodyPr/>
          <a:lstStyle/>
          <a:p>
            <a:fld id="{B9D8C6AC-231F-419A-94E1-9DF85A38097C}" type="slidenum">
              <a:rPr lang="en-IN" smtClean="0"/>
              <a:t>‹#›</a:t>
            </a:fld>
            <a:endParaRPr lang="en-IN"/>
          </a:p>
        </p:txBody>
      </p:sp>
    </p:spTree>
    <p:extLst>
      <p:ext uri="{BB962C8B-B14F-4D97-AF65-F5344CB8AC3E}">
        <p14:creationId xmlns:p14="http://schemas.microsoft.com/office/powerpoint/2010/main" val="395796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1C918-4823-4461-8A8C-545023E51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C0667D8-0BCD-40FD-9C31-93ECF0F21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13D06F-08B8-4A5D-80DC-83FC98108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97A1A-A862-4BFD-A195-F315AA6941F4}" type="datetimeFigureOut">
              <a:rPr lang="en-IN" smtClean="0"/>
              <a:t>17-11-2019</a:t>
            </a:fld>
            <a:endParaRPr lang="en-IN"/>
          </a:p>
        </p:txBody>
      </p:sp>
      <p:sp>
        <p:nvSpPr>
          <p:cNvPr id="5" name="Footer Placeholder 4">
            <a:extLst>
              <a:ext uri="{FF2B5EF4-FFF2-40B4-BE49-F238E27FC236}">
                <a16:creationId xmlns:a16="http://schemas.microsoft.com/office/drawing/2014/main" id="{45C08227-A862-468C-85E0-EE5474AAA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47ECB8D-EB8B-494B-81BD-76BC12874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8C6AC-231F-419A-94E1-9DF85A38097C}" type="slidenum">
              <a:rPr lang="en-IN" smtClean="0"/>
              <a:t>‹#›</a:t>
            </a:fld>
            <a:endParaRPr lang="en-IN"/>
          </a:p>
        </p:txBody>
      </p:sp>
    </p:spTree>
    <p:extLst>
      <p:ext uri="{BB962C8B-B14F-4D97-AF65-F5344CB8AC3E}">
        <p14:creationId xmlns:p14="http://schemas.microsoft.com/office/powerpoint/2010/main" val="278274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CD19-F42C-4806-96E7-464D63C52C4C}"/>
              </a:ext>
            </a:extLst>
          </p:cNvPr>
          <p:cNvSpPr>
            <a:spLocks noGrp="1"/>
          </p:cNvSpPr>
          <p:nvPr>
            <p:ph type="ctrTitle"/>
          </p:nvPr>
        </p:nvSpPr>
        <p:spPr>
          <a:xfrm>
            <a:off x="0" y="227013"/>
            <a:ext cx="12192000" cy="2387600"/>
          </a:xfrm>
        </p:spPr>
        <p:txBody>
          <a:bodyPr>
            <a:normAutofit/>
          </a:bodyPr>
          <a:lstStyle/>
          <a:p>
            <a:r>
              <a:rPr lang="en-US" sz="4200" b="1" dirty="0">
                <a:solidFill>
                  <a:srgbClr val="FF3399"/>
                </a:solidFill>
                <a:latin typeface="Arial" panose="020B0604020202020204" pitchFamily="34" charset="0"/>
                <a:cs typeface="Arial" panose="020B0604020202020204" pitchFamily="34" charset="0"/>
              </a:rPr>
              <a:t>A THERMAL SENSOR-BASED DECISION SUPPORT SYSTEM FOR THE IDENTIFICATION OF ROOF LEAKS AND CRACKS</a:t>
            </a:r>
            <a:endParaRPr lang="en-IN" sz="4200" dirty="0">
              <a:solidFill>
                <a:srgbClr val="FF3399"/>
              </a:solidFill>
            </a:endParaRPr>
          </a:p>
        </p:txBody>
      </p:sp>
      <p:sp>
        <p:nvSpPr>
          <p:cNvPr id="3" name="Subtitle 2">
            <a:extLst>
              <a:ext uri="{FF2B5EF4-FFF2-40B4-BE49-F238E27FC236}">
                <a16:creationId xmlns:a16="http://schemas.microsoft.com/office/drawing/2014/main" id="{CDB576AD-8DC8-44F7-80F8-8B7B3B75AF71}"/>
              </a:ext>
            </a:extLst>
          </p:cNvPr>
          <p:cNvSpPr>
            <a:spLocks noGrp="1"/>
          </p:cNvSpPr>
          <p:nvPr>
            <p:ph type="subTitle" idx="1"/>
          </p:nvPr>
        </p:nvSpPr>
        <p:spPr>
          <a:xfrm>
            <a:off x="457201" y="4497388"/>
            <a:ext cx="11287124" cy="1655762"/>
          </a:xfrm>
        </p:spPr>
        <p:txBody>
          <a:bodyPr>
            <a:normAutofit/>
          </a:bodyPr>
          <a:lstStyle/>
          <a:p>
            <a:r>
              <a:rPr lang="en-IN" sz="2800" b="1" dirty="0" err="1">
                <a:solidFill>
                  <a:srgbClr val="0000FF"/>
                </a:solidFill>
              </a:rPr>
              <a:t>Dr.</a:t>
            </a:r>
            <a:r>
              <a:rPr lang="en-IN" sz="2800" b="1" dirty="0">
                <a:solidFill>
                  <a:srgbClr val="0000FF"/>
                </a:solidFill>
              </a:rPr>
              <a:t> A. Paramasivam</a:t>
            </a:r>
            <a:r>
              <a:rPr lang="en-IN" sz="2800" b="1" baseline="30000" dirty="0">
                <a:solidFill>
                  <a:srgbClr val="0000FF"/>
                </a:solidFill>
              </a:rPr>
              <a:t>1 </a:t>
            </a:r>
            <a:r>
              <a:rPr lang="en-IN" sz="2800" b="1" dirty="0">
                <a:solidFill>
                  <a:srgbClr val="0000FF"/>
                </a:solidFill>
              </a:rPr>
              <a:t>&amp; </a:t>
            </a:r>
            <a:r>
              <a:rPr lang="en-IN" sz="2800" b="1" dirty="0" err="1">
                <a:solidFill>
                  <a:srgbClr val="0000FF"/>
                </a:solidFill>
              </a:rPr>
              <a:t>Dr.</a:t>
            </a:r>
            <a:r>
              <a:rPr lang="en-IN" sz="2800" b="1" dirty="0">
                <a:solidFill>
                  <a:srgbClr val="0000FF"/>
                </a:solidFill>
              </a:rPr>
              <a:t> K. Kamalanand</a:t>
            </a:r>
            <a:r>
              <a:rPr lang="en-IN" sz="2800" b="1" baseline="30000" dirty="0">
                <a:solidFill>
                  <a:srgbClr val="0000FF"/>
                </a:solidFill>
              </a:rPr>
              <a:t>2</a:t>
            </a:r>
          </a:p>
          <a:p>
            <a:r>
              <a:rPr lang="en-IN" sz="2200" b="1" baseline="30000" dirty="0">
                <a:solidFill>
                  <a:schemeClr val="accent6">
                    <a:lumMod val="75000"/>
                  </a:schemeClr>
                </a:solidFill>
              </a:rPr>
              <a:t>1</a:t>
            </a:r>
            <a:r>
              <a:rPr lang="en-IN" sz="2200" b="1" dirty="0">
                <a:solidFill>
                  <a:schemeClr val="accent6">
                    <a:lumMod val="75000"/>
                  </a:schemeClr>
                </a:solidFill>
              </a:rPr>
              <a:t>Department of Electrical and Electronics Engineering, </a:t>
            </a:r>
            <a:r>
              <a:rPr lang="en-IN" sz="2200" b="1" dirty="0" err="1">
                <a:solidFill>
                  <a:schemeClr val="accent6">
                    <a:lumMod val="75000"/>
                  </a:schemeClr>
                </a:solidFill>
              </a:rPr>
              <a:t>B.S.Abdur</a:t>
            </a:r>
            <a:r>
              <a:rPr lang="en-IN" sz="2200" b="1" dirty="0">
                <a:solidFill>
                  <a:schemeClr val="accent6">
                    <a:lumMod val="75000"/>
                  </a:schemeClr>
                </a:solidFill>
              </a:rPr>
              <a:t> Rahman Crescent Institute of Science and Technology, Chennai 600048.</a:t>
            </a:r>
          </a:p>
          <a:p>
            <a:r>
              <a:rPr lang="en-IN" sz="2200" b="1" baseline="30000" dirty="0">
                <a:solidFill>
                  <a:schemeClr val="accent6">
                    <a:lumMod val="75000"/>
                  </a:schemeClr>
                </a:solidFill>
              </a:rPr>
              <a:t>2</a:t>
            </a:r>
            <a:r>
              <a:rPr lang="en-IN" sz="2200" b="1" dirty="0">
                <a:solidFill>
                  <a:schemeClr val="accent6">
                    <a:lumMod val="75000"/>
                  </a:schemeClr>
                </a:solidFill>
              </a:rPr>
              <a:t>Department of Instrumentation Engineering, MIT Campus, Anna University, Chennai 600044.</a:t>
            </a:r>
          </a:p>
        </p:txBody>
      </p:sp>
      <p:pic>
        <p:nvPicPr>
          <p:cNvPr id="4" name="Picture 3" descr="Log without Address">
            <a:extLst>
              <a:ext uri="{FF2B5EF4-FFF2-40B4-BE49-F238E27FC236}">
                <a16:creationId xmlns:a16="http://schemas.microsoft.com/office/drawing/2014/main" id="{4CB06493-5A65-4ADC-B266-E0F3B03D5F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3511" y="3084829"/>
            <a:ext cx="3572828" cy="1039495"/>
          </a:xfrm>
          <a:prstGeom prst="rect">
            <a:avLst/>
          </a:prstGeom>
          <a:noFill/>
        </p:spPr>
      </p:pic>
      <p:pic>
        <p:nvPicPr>
          <p:cNvPr id="5" name="Picture 10" descr="http://upload.wikimedia.org/wikipedia/en/thumb/4/49/Anna_University_Logo.svg/150px-Anna_University_Logo.svg.png">
            <a:extLst>
              <a:ext uri="{FF2B5EF4-FFF2-40B4-BE49-F238E27FC236}">
                <a16:creationId xmlns:a16="http://schemas.microsoft.com/office/drawing/2014/main" id="{69841079-1F3C-4719-B769-DCDD71141AE9}"/>
              </a:ext>
            </a:extLst>
          </p:cNvPr>
          <p:cNvPicPr>
            <a:picLocks noChangeAspect="1" noChangeArrowheads="1"/>
          </p:cNvPicPr>
          <p:nvPr/>
        </p:nvPicPr>
        <p:blipFill>
          <a:blip r:embed="rId3"/>
          <a:srcRect/>
          <a:stretch>
            <a:fillRect/>
          </a:stretch>
        </p:blipFill>
        <p:spPr bwMode="auto">
          <a:xfrm>
            <a:off x="7432076" y="2885033"/>
            <a:ext cx="1311874" cy="1239291"/>
          </a:xfrm>
          <a:prstGeom prst="rect">
            <a:avLst/>
          </a:prstGeom>
          <a:noFill/>
          <a:ln w="9525">
            <a:noFill/>
            <a:miter lim="800000"/>
            <a:headEnd/>
            <a:tailEnd/>
          </a:ln>
        </p:spPr>
      </p:pic>
    </p:spTree>
    <p:extLst>
      <p:ext uri="{BB962C8B-B14F-4D97-AF65-F5344CB8AC3E}">
        <p14:creationId xmlns:p14="http://schemas.microsoft.com/office/powerpoint/2010/main" val="59966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EC1C-9403-492B-8BEF-5AD8FF4450E0}"/>
              </a:ext>
            </a:extLst>
          </p:cNvPr>
          <p:cNvSpPr>
            <a:spLocks noGrp="1"/>
          </p:cNvSpPr>
          <p:nvPr>
            <p:ph type="title"/>
          </p:nvPr>
        </p:nvSpPr>
        <p:spPr>
          <a:xfrm>
            <a:off x="838200" y="107951"/>
            <a:ext cx="10515600" cy="787400"/>
          </a:xfrm>
        </p:spPr>
        <p:txBody>
          <a:bodyPr>
            <a:normAutofit/>
          </a:bodyPr>
          <a:lstStyle/>
          <a:p>
            <a:r>
              <a:rPr lang="en-IN" sz="3800" b="1" dirty="0">
                <a:solidFill>
                  <a:srgbClr val="FF3399"/>
                </a:solidFill>
                <a:latin typeface="Arial" panose="020B0604020202020204" pitchFamily="34" charset="0"/>
                <a:cs typeface="Arial" panose="020B0604020202020204" pitchFamily="34" charset="0"/>
              </a:rPr>
              <a:t>SUPPORT VECTOR MACHINE CLASSIFIER</a:t>
            </a:r>
            <a:endParaRPr lang="en-IN" sz="3800" dirty="0"/>
          </a:p>
        </p:txBody>
      </p:sp>
      <p:sp>
        <p:nvSpPr>
          <p:cNvPr id="3" name="Content Placeholder 2">
            <a:extLst>
              <a:ext uri="{FF2B5EF4-FFF2-40B4-BE49-F238E27FC236}">
                <a16:creationId xmlns:a16="http://schemas.microsoft.com/office/drawing/2014/main" id="{650FC3D1-3C8A-4E99-933F-BC308B0F4E8C}"/>
              </a:ext>
            </a:extLst>
          </p:cNvPr>
          <p:cNvSpPr>
            <a:spLocks noGrp="1"/>
          </p:cNvSpPr>
          <p:nvPr>
            <p:ph idx="1"/>
          </p:nvPr>
        </p:nvSpPr>
        <p:spPr>
          <a:xfrm>
            <a:off x="838200" y="1009652"/>
            <a:ext cx="10515600" cy="5572118"/>
          </a:xfrm>
        </p:spPr>
        <p:txBody>
          <a:bodyPr>
            <a:normAutofit lnSpcReduction="10000"/>
          </a:bodyPr>
          <a:lstStyle/>
          <a:p>
            <a:pPr algn="just"/>
            <a:r>
              <a:rPr lang="en-US" dirty="0">
                <a:solidFill>
                  <a:schemeClr val="accent2">
                    <a:lumMod val="50000"/>
                  </a:schemeClr>
                </a:solidFill>
              </a:rPr>
              <a:t>SVM classifier has different kernel functions such as </a:t>
            </a:r>
          </a:p>
          <a:p>
            <a:pPr lvl="1" algn="just"/>
            <a:r>
              <a:rPr lang="en-US" dirty="0">
                <a:solidFill>
                  <a:schemeClr val="accent2">
                    <a:lumMod val="50000"/>
                  </a:schemeClr>
                </a:solidFill>
              </a:rPr>
              <a:t>Linear, </a:t>
            </a:r>
          </a:p>
          <a:p>
            <a:pPr lvl="1" algn="just"/>
            <a:r>
              <a:rPr lang="en-US" dirty="0">
                <a:solidFill>
                  <a:schemeClr val="accent2">
                    <a:lumMod val="50000"/>
                  </a:schemeClr>
                </a:solidFill>
              </a:rPr>
              <a:t>Gaussian, </a:t>
            </a:r>
          </a:p>
          <a:p>
            <a:pPr lvl="1" algn="just"/>
            <a:r>
              <a:rPr lang="en-US" dirty="0">
                <a:solidFill>
                  <a:schemeClr val="accent2">
                    <a:lumMod val="50000"/>
                  </a:schemeClr>
                </a:solidFill>
              </a:rPr>
              <a:t>Polynomial etc. which can be assigned for the decision function. </a:t>
            </a:r>
          </a:p>
          <a:p>
            <a:pPr algn="just"/>
            <a:r>
              <a:rPr lang="en-US" dirty="0">
                <a:solidFill>
                  <a:srgbClr val="7030A0"/>
                </a:solidFill>
              </a:rPr>
              <a:t>The kernel functions are used to construct optimal hyperplane in the new high dimensional feature space. The Linear SVM (LSVM) maps the non-linear input space into the new linearly separable space and it can be expressed as,</a:t>
            </a:r>
            <a:endParaRPr lang="en-IN" b="1" dirty="0">
              <a:solidFill>
                <a:srgbClr val="7030A0"/>
              </a:solidFill>
            </a:endParaRPr>
          </a:p>
          <a:p>
            <a:pPr algn="just"/>
            <a:endParaRPr lang="en-IN" dirty="0"/>
          </a:p>
          <a:p>
            <a:pPr algn="just"/>
            <a:endParaRPr lang="en-IN" dirty="0"/>
          </a:p>
          <a:p>
            <a:pPr algn="just"/>
            <a:r>
              <a:rPr lang="en-US" dirty="0">
                <a:solidFill>
                  <a:srgbClr val="FF5050"/>
                </a:solidFill>
              </a:rPr>
              <a:t>where, </a:t>
            </a:r>
            <a:r>
              <a:rPr lang="en-US" i="1" dirty="0">
                <a:solidFill>
                  <a:srgbClr val="FF5050"/>
                </a:solidFill>
              </a:rPr>
              <a:t>x</a:t>
            </a:r>
            <a:r>
              <a:rPr lang="en-US" i="1" baseline="-25000" dirty="0">
                <a:solidFill>
                  <a:srgbClr val="FF5050"/>
                </a:solidFill>
              </a:rPr>
              <a:t>i</a:t>
            </a:r>
            <a:r>
              <a:rPr lang="en-US" baseline="-25000" dirty="0">
                <a:solidFill>
                  <a:srgbClr val="FF5050"/>
                </a:solidFill>
              </a:rPr>
              <a:t> </a:t>
            </a:r>
            <a:r>
              <a:rPr lang="en-US" dirty="0">
                <a:solidFill>
                  <a:srgbClr val="FF5050"/>
                </a:solidFill>
              </a:rPr>
              <a:t>and </a:t>
            </a:r>
            <a:r>
              <a:rPr lang="en-US" i="1" dirty="0" err="1">
                <a:solidFill>
                  <a:srgbClr val="FF5050"/>
                </a:solidFill>
              </a:rPr>
              <a:t>x</a:t>
            </a:r>
            <a:r>
              <a:rPr lang="en-US" i="1" baseline="-25000" dirty="0" err="1">
                <a:solidFill>
                  <a:srgbClr val="FF5050"/>
                </a:solidFill>
              </a:rPr>
              <a:t>j</a:t>
            </a:r>
            <a:r>
              <a:rPr lang="en-US" dirty="0">
                <a:solidFill>
                  <a:srgbClr val="FF5050"/>
                </a:solidFill>
              </a:rPr>
              <a:t> are the input feature vectors. Further, the optimal separating hyperplane is constructed and all the vectors lying on one side of the hyperplane are labeled as -1, and all vectors lying on another side are labeled as +1 </a:t>
            </a:r>
            <a:endParaRPr lang="en-IN" dirty="0">
              <a:solidFill>
                <a:srgbClr val="FF5050"/>
              </a:solidFill>
            </a:endParaRPr>
          </a:p>
        </p:txBody>
      </p:sp>
      <p:sp>
        <p:nvSpPr>
          <p:cNvPr id="14" name="Rectangle 12">
            <a:extLst>
              <a:ext uri="{FF2B5EF4-FFF2-40B4-BE49-F238E27FC236}">
                <a16:creationId xmlns:a16="http://schemas.microsoft.com/office/drawing/2014/main" id="{48AD938A-27DC-46B2-B312-BC8BB147C26A}"/>
              </a:ext>
            </a:extLst>
          </p:cNvPr>
          <p:cNvSpPr>
            <a:spLocks noChangeArrowheads="1"/>
          </p:cNvSpPr>
          <p:nvPr/>
        </p:nvSpPr>
        <p:spPr bwMode="auto">
          <a:xfrm>
            <a:off x="5162550" y="4257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5" name="Object 14">
            <a:extLst>
              <a:ext uri="{FF2B5EF4-FFF2-40B4-BE49-F238E27FC236}">
                <a16:creationId xmlns:a16="http://schemas.microsoft.com/office/drawing/2014/main" id="{BE478037-3D62-48CA-9468-67EB3E8F9359}"/>
              </a:ext>
            </a:extLst>
          </p:cNvPr>
          <p:cNvGraphicFramePr>
            <a:graphicFrameLocks noChangeAspect="1"/>
          </p:cNvGraphicFramePr>
          <p:nvPr>
            <p:extLst>
              <p:ext uri="{D42A27DB-BD31-4B8C-83A1-F6EECF244321}">
                <p14:modId xmlns:p14="http://schemas.microsoft.com/office/powerpoint/2010/main" val="2621283529"/>
              </p:ext>
            </p:extLst>
          </p:nvPr>
        </p:nvGraphicFramePr>
        <p:xfrm>
          <a:off x="4393856" y="4257675"/>
          <a:ext cx="3404287" cy="542925"/>
        </p:xfrm>
        <a:graphic>
          <a:graphicData uri="http://schemas.openxmlformats.org/presentationml/2006/ole">
            <mc:AlternateContent xmlns:mc="http://schemas.openxmlformats.org/markup-compatibility/2006">
              <mc:Choice xmlns:v="urn:schemas-microsoft-com:vml" Requires="v">
                <p:oleObj spid="_x0000_s3087" name="Equation" r:id="rId3" imgW="1473200" imgH="241300" progId="Equation.DSMT4">
                  <p:embed/>
                </p:oleObj>
              </mc:Choice>
              <mc:Fallback>
                <p:oleObj name="Equation" r:id="rId3" imgW="1473200" imgH="2413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856" y="4257675"/>
                        <a:ext cx="3404287" cy="542925"/>
                      </a:xfrm>
                      <a:prstGeom prst="rect">
                        <a:avLst/>
                      </a:prstGeom>
                      <a:noFill/>
                    </p:spPr>
                  </p:pic>
                </p:oleObj>
              </mc:Fallback>
            </mc:AlternateContent>
          </a:graphicData>
        </a:graphic>
      </p:graphicFrame>
    </p:spTree>
    <p:extLst>
      <p:ext uri="{BB962C8B-B14F-4D97-AF65-F5344CB8AC3E}">
        <p14:creationId xmlns:p14="http://schemas.microsoft.com/office/powerpoint/2010/main" val="125991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156DAF-EA8E-4A90-B23A-9AA825953709}"/>
              </a:ext>
            </a:extLst>
          </p:cNvPr>
          <p:cNvSpPr>
            <a:spLocks noGrp="1"/>
          </p:cNvSpPr>
          <p:nvPr>
            <p:ph type="title"/>
          </p:nvPr>
        </p:nvSpPr>
        <p:spPr>
          <a:xfrm>
            <a:off x="838200" y="2603500"/>
            <a:ext cx="10515600" cy="1025525"/>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RESULTS AND DISCUSSION</a:t>
            </a:r>
          </a:p>
        </p:txBody>
      </p:sp>
    </p:spTree>
    <p:extLst>
      <p:ext uri="{BB962C8B-B14F-4D97-AF65-F5344CB8AC3E}">
        <p14:creationId xmlns:p14="http://schemas.microsoft.com/office/powerpoint/2010/main" val="28325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234B-6935-436D-B7CB-D1E204B37149}"/>
              </a:ext>
            </a:extLst>
          </p:cNvPr>
          <p:cNvSpPr>
            <a:spLocks noGrp="1"/>
          </p:cNvSpPr>
          <p:nvPr>
            <p:ph type="title"/>
          </p:nvPr>
        </p:nvSpPr>
        <p:spPr>
          <a:xfrm>
            <a:off x="838200" y="260350"/>
            <a:ext cx="10515600" cy="1025525"/>
          </a:xfrm>
        </p:spPr>
        <p:txBody>
          <a:bodyPr>
            <a:normAutofit fontScale="90000"/>
          </a:bodyPr>
          <a:lstStyle/>
          <a:p>
            <a:pPr algn="ctr"/>
            <a:r>
              <a:rPr lang="en-IN" sz="4200" b="1" dirty="0">
                <a:solidFill>
                  <a:srgbClr val="FF3399"/>
                </a:solidFill>
                <a:latin typeface="Arial" panose="020B0604020202020204" pitchFamily="34" charset="0"/>
                <a:cs typeface="Arial" panose="020B0604020202020204" pitchFamily="34" charset="0"/>
              </a:rPr>
              <a:t>ACQUIRED IMAGES USING THERMAL CAMERA</a:t>
            </a:r>
          </a:p>
        </p:txBody>
      </p:sp>
      <p:sp>
        <p:nvSpPr>
          <p:cNvPr id="3" name="Content Placeholder 2">
            <a:extLst>
              <a:ext uri="{FF2B5EF4-FFF2-40B4-BE49-F238E27FC236}">
                <a16:creationId xmlns:a16="http://schemas.microsoft.com/office/drawing/2014/main" id="{52C2DC4D-D689-4108-B5FA-D61B61749E22}"/>
              </a:ext>
            </a:extLst>
          </p:cNvPr>
          <p:cNvSpPr>
            <a:spLocks noGrp="1"/>
          </p:cNvSpPr>
          <p:nvPr>
            <p:ph idx="1"/>
          </p:nvPr>
        </p:nvSpPr>
        <p:spPr>
          <a:xfrm>
            <a:off x="838200" y="3962400"/>
            <a:ext cx="10515600" cy="790576"/>
          </a:xfrm>
        </p:spPr>
        <p:txBody>
          <a:bodyPr>
            <a:noAutofit/>
          </a:bodyPr>
          <a:lstStyle/>
          <a:p>
            <a:pPr marL="0" indent="0" algn="ctr">
              <a:buNone/>
            </a:pPr>
            <a:r>
              <a:rPr lang="en-US" sz="2200" dirty="0">
                <a:solidFill>
                  <a:srgbClr val="7030A0"/>
                </a:solidFill>
              </a:rPr>
              <a:t>(a)						(b)</a:t>
            </a:r>
          </a:p>
          <a:p>
            <a:pPr marL="0" indent="0" algn="ctr">
              <a:buNone/>
            </a:pPr>
            <a:r>
              <a:rPr lang="en-US" sz="2200" dirty="0">
                <a:solidFill>
                  <a:srgbClr val="7030A0"/>
                </a:solidFill>
              </a:rPr>
              <a:t>Typical image acquired using thermal camera (a) with leak (b) without leak. </a:t>
            </a:r>
            <a:endParaRPr lang="en-IN" sz="2200" dirty="0">
              <a:solidFill>
                <a:srgbClr val="7030A0"/>
              </a:solidFill>
            </a:endParaRPr>
          </a:p>
        </p:txBody>
      </p:sp>
      <p:pic>
        <p:nvPicPr>
          <p:cNvPr id="4" name="Picture 3">
            <a:extLst>
              <a:ext uri="{FF2B5EF4-FFF2-40B4-BE49-F238E27FC236}">
                <a16:creationId xmlns:a16="http://schemas.microsoft.com/office/drawing/2014/main" id="{DE704709-5BF7-418D-9A35-A6352071FCA1}"/>
              </a:ext>
            </a:extLst>
          </p:cNvPr>
          <p:cNvPicPr/>
          <p:nvPr/>
        </p:nvPicPr>
        <p:blipFill rotWithShape="1">
          <a:blip r:embed="rId2">
            <a:extLst>
              <a:ext uri="{28A0092B-C50C-407E-A947-70E740481C1C}">
                <a14:useLocalDpi xmlns:a14="http://schemas.microsoft.com/office/drawing/2010/main" val="0"/>
              </a:ext>
            </a:extLst>
          </a:blip>
          <a:srcRect l="10819"/>
          <a:stretch/>
        </p:blipFill>
        <p:spPr bwMode="auto">
          <a:xfrm>
            <a:off x="2043430" y="1576703"/>
            <a:ext cx="3060000" cy="234000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51A9A17-6135-42AA-B266-EF08B1024157}"/>
              </a:ext>
            </a:extLst>
          </p:cNvPr>
          <p:cNvPicPr/>
          <p:nvPr/>
        </p:nvPicPr>
        <p:blipFill rotWithShape="1">
          <a:blip r:embed="rId3">
            <a:extLst>
              <a:ext uri="{28A0092B-C50C-407E-A947-70E740481C1C}">
                <a14:useLocalDpi xmlns:a14="http://schemas.microsoft.com/office/drawing/2010/main" val="0"/>
              </a:ext>
            </a:extLst>
          </a:blip>
          <a:srcRect l="8269"/>
          <a:stretch/>
        </p:blipFill>
        <p:spPr bwMode="auto">
          <a:xfrm>
            <a:off x="7005636" y="1576703"/>
            <a:ext cx="3060000" cy="2340000"/>
          </a:xfrm>
          <a:prstGeom prst="rect">
            <a:avLst/>
          </a:prstGeom>
          <a:noFill/>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4B271AB8-76A3-454C-A96D-B55C9F2D9BA1}"/>
              </a:ext>
            </a:extLst>
          </p:cNvPr>
          <p:cNvSpPr txBox="1">
            <a:spLocks/>
          </p:cNvSpPr>
          <p:nvPr/>
        </p:nvSpPr>
        <p:spPr>
          <a:xfrm>
            <a:off x="819150" y="5019675"/>
            <a:ext cx="10515600" cy="1383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solidFill>
                  <a:srgbClr val="C00000"/>
                </a:solidFill>
                <a:latin typeface="Arial" panose="020B0604020202020204" pitchFamily="34" charset="0"/>
                <a:cs typeface="Arial" panose="020B0604020202020204" pitchFamily="34" charset="0"/>
              </a:rPr>
              <a:t>The 100 train images with and without leaks were acquired with thermal camera module at different locations were utilized to train SVM classifiers. </a:t>
            </a:r>
          </a:p>
          <a:p>
            <a:pPr algn="just"/>
            <a:r>
              <a:rPr lang="en-US" sz="2200" dirty="0">
                <a:solidFill>
                  <a:srgbClr val="C00000"/>
                </a:solidFill>
                <a:latin typeface="Arial" panose="020B0604020202020204" pitchFamily="34" charset="0"/>
                <a:cs typeface="Arial" panose="020B0604020202020204" pitchFamily="34" charset="0"/>
              </a:rPr>
              <a:t>Also, 50 test images were acquired using thermal camera module, in which 25 images were with leaks and 25 images were without leaks.</a:t>
            </a:r>
            <a:endParaRPr lang="en-IN" sz="2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76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B8EE-7E11-4077-8732-754DF941498A}"/>
              </a:ext>
            </a:extLst>
          </p:cNvPr>
          <p:cNvSpPr>
            <a:spLocks noGrp="1"/>
          </p:cNvSpPr>
          <p:nvPr>
            <p:ph type="title"/>
          </p:nvPr>
        </p:nvSpPr>
        <p:spPr>
          <a:xfrm>
            <a:off x="838200" y="22225"/>
            <a:ext cx="10515600" cy="911225"/>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PERFORMANCE OF SVM CLASSIFIERS</a:t>
            </a:r>
          </a:p>
        </p:txBody>
      </p:sp>
      <p:sp>
        <p:nvSpPr>
          <p:cNvPr id="3" name="Content Placeholder 2">
            <a:extLst>
              <a:ext uri="{FF2B5EF4-FFF2-40B4-BE49-F238E27FC236}">
                <a16:creationId xmlns:a16="http://schemas.microsoft.com/office/drawing/2014/main" id="{0350A6EC-97D4-4D02-8484-9C9F9F571B0D}"/>
              </a:ext>
            </a:extLst>
          </p:cNvPr>
          <p:cNvSpPr>
            <a:spLocks noGrp="1"/>
          </p:cNvSpPr>
          <p:nvPr>
            <p:ph idx="1"/>
          </p:nvPr>
        </p:nvSpPr>
        <p:spPr>
          <a:xfrm>
            <a:off x="6400799" y="1025385"/>
            <a:ext cx="5571135" cy="5959475"/>
          </a:xfrm>
        </p:spPr>
        <p:txBody>
          <a:bodyPr>
            <a:normAutofit fontScale="85000" lnSpcReduction="20000"/>
          </a:bodyPr>
          <a:lstStyle/>
          <a:p>
            <a:pPr algn="just"/>
            <a:r>
              <a:rPr lang="en-US" dirty="0">
                <a:solidFill>
                  <a:srgbClr val="C00000"/>
                </a:solidFill>
              </a:rPr>
              <a:t>It is seen that the accuracy and sensitivity of SVM classifier with polynomial kernel is higher when compared to the other SVM kernels.</a:t>
            </a:r>
          </a:p>
          <a:p>
            <a:pPr algn="just"/>
            <a:r>
              <a:rPr lang="en-US" dirty="0">
                <a:solidFill>
                  <a:srgbClr val="FF0000"/>
                </a:solidFill>
              </a:rPr>
              <a:t>Also, it is observed that the SVM classifier with Gaussian kernel has very good sensitivity (91.6%) almost similar to the SVM classifier with Polynomial kernel. </a:t>
            </a:r>
          </a:p>
          <a:p>
            <a:pPr algn="just"/>
            <a:r>
              <a:rPr lang="en-US" dirty="0">
                <a:solidFill>
                  <a:schemeClr val="accent6">
                    <a:lumMod val="75000"/>
                  </a:schemeClr>
                </a:solidFill>
              </a:rPr>
              <a:t>It is seen that the accuracy and sensitivity of the adopted SVM classifier with polynomial kernel (order = 8) is 94% and 92% respectively. Also, it is observed that the performance of an SVM classifier can be improved by increasing various train images.</a:t>
            </a:r>
            <a:endParaRPr lang="en-IN" dirty="0">
              <a:solidFill>
                <a:schemeClr val="accent6">
                  <a:lumMod val="75000"/>
                </a:schemeClr>
              </a:solidFill>
            </a:endParaRPr>
          </a:p>
          <a:p>
            <a:pPr algn="just"/>
            <a:r>
              <a:rPr lang="en-US" dirty="0">
                <a:solidFill>
                  <a:srgbClr val="0000FF"/>
                </a:solidFill>
              </a:rPr>
              <a:t>Therefore, the SVM classifier with Polynomial kernel is utilized to design an automated decision support system since it has good performance measures when compare to other SVM classifiers. </a:t>
            </a:r>
          </a:p>
        </p:txBody>
      </p:sp>
      <p:sp>
        <p:nvSpPr>
          <p:cNvPr id="4" name="Rectangle 2">
            <a:extLst>
              <a:ext uri="{FF2B5EF4-FFF2-40B4-BE49-F238E27FC236}">
                <a16:creationId xmlns:a16="http://schemas.microsoft.com/office/drawing/2014/main" id="{21AFF988-266A-4DEB-8B65-5E63E17647C4}"/>
              </a:ext>
            </a:extLst>
          </p:cNvPr>
          <p:cNvSpPr>
            <a:spLocks noChangeArrowheads="1"/>
          </p:cNvSpPr>
          <p:nvPr/>
        </p:nvSpPr>
        <p:spPr bwMode="auto">
          <a:xfrm>
            <a:off x="838199" y="1866899"/>
            <a:ext cx="160722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5" name="Object 4">
            <a:extLst>
              <a:ext uri="{FF2B5EF4-FFF2-40B4-BE49-F238E27FC236}">
                <a16:creationId xmlns:a16="http://schemas.microsoft.com/office/drawing/2014/main" id="{8F817307-8F4D-4811-90E8-D691D4A81E1F}"/>
              </a:ext>
            </a:extLst>
          </p:cNvPr>
          <p:cNvGraphicFramePr>
            <a:graphicFrameLocks noChangeAspect="1"/>
          </p:cNvGraphicFramePr>
          <p:nvPr>
            <p:extLst>
              <p:ext uri="{D42A27DB-BD31-4B8C-83A1-F6EECF244321}">
                <p14:modId xmlns:p14="http://schemas.microsoft.com/office/powerpoint/2010/main" val="619586377"/>
              </p:ext>
            </p:extLst>
          </p:nvPr>
        </p:nvGraphicFramePr>
        <p:xfrm>
          <a:off x="220065" y="1361661"/>
          <a:ext cx="5908767" cy="4829589"/>
        </p:xfrm>
        <a:graphic>
          <a:graphicData uri="http://schemas.openxmlformats.org/presentationml/2006/ole">
            <mc:AlternateContent xmlns:mc="http://schemas.openxmlformats.org/markup-compatibility/2006">
              <mc:Choice xmlns:v="urn:schemas-microsoft-com:vml" Requires="v">
                <p:oleObj spid="_x0000_s2054" name="Graph" r:id="rId3" imgW="4297187" imgH="3285534" progId="Origin50.Graph">
                  <p:embed/>
                </p:oleObj>
              </mc:Choice>
              <mc:Fallback>
                <p:oleObj name="Graph" r:id="rId3" imgW="4297187" imgH="3285534"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5231" t="8563" r="13091" b="4059"/>
                      <a:stretch>
                        <a:fillRect/>
                      </a:stretch>
                    </p:blipFill>
                    <p:spPr bwMode="auto">
                      <a:xfrm>
                        <a:off x="220065" y="1361661"/>
                        <a:ext cx="5908767" cy="4829589"/>
                      </a:xfrm>
                      <a:prstGeom prst="rect">
                        <a:avLst/>
                      </a:prstGeom>
                      <a:noFill/>
                    </p:spPr>
                  </p:pic>
                </p:oleObj>
              </mc:Fallback>
            </mc:AlternateContent>
          </a:graphicData>
        </a:graphic>
      </p:graphicFrame>
    </p:spTree>
    <p:extLst>
      <p:ext uri="{BB962C8B-B14F-4D97-AF65-F5344CB8AC3E}">
        <p14:creationId xmlns:p14="http://schemas.microsoft.com/office/powerpoint/2010/main" val="8657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FD97-A0E1-4BE6-954A-9921FBDBA5E6}"/>
              </a:ext>
            </a:extLst>
          </p:cNvPr>
          <p:cNvSpPr>
            <a:spLocks noGrp="1"/>
          </p:cNvSpPr>
          <p:nvPr>
            <p:ph type="title"/>
          </p:nvPr>
        </p:nvSpPr>
        <p:spPr>
          <a:xfrm>
            <a:off x="838200" y="3175"/>
            <a:ext cx="10515600" cy="1325563"/>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A18FC036-15D1-4EF1-B59E-1BD06C3E4A49}"/>
              </a:ext>
            </a:extLst>
          </p:cNvPr>
          <p:cNvSpPr>
            <a:spLocks noGrp="1"/>
          </p:cNvSpPr>
          <p:nvPr>
            <p:ph idx="1"/>
          </p:nvPr>
        </p:nvSpPr>
        <p:spPr>
          <a:xfrm>
            <a:off x="838200" y="1171575"/>
            <a:ext cx="10515600" cy="5200650"/>
          </a:xfrm>
        </p:spPr>
        <p:txBody>
          <a:bodyPr>
            <a:normAutofit fontScale="92500" lnSpcReduction="20000"/>
          </a:bodyPr>
          <a:lstStyle/>
          <a:p>
            <a:pPr algn="just"/>
            <a:r>
              <a:rPr lang="en-US" dirty="0">
                <a:solidFill>
                  <a:srgbClr val="C00000"/>
                </a:solidFill>
              </a:rPr>
              <a:t>In this work, a decision support system was developed to the identify leaks and cracks in walls of buildings. The images of walls with and without leaks/cracks were acquired using thermal camera module. </a:t>
            </a:r>
          </a:p>
          <a:p>
            <a:pPr algn="just"/>
            <a:r>
              <a:rPr lang="en-US" dirty="0">
                <a:solidFill>
                  <a:schemeClr val="accent6">
                    <a:lumMod val="75000"/>
                  </a:schemeClr>
                </a:solidFill>
              </a:rPr>
              <a:t>Further, the informative features namely Image Entropy and GLCM Energy was extracted from the acquired thermal images and was utilized to develop efficient classification systems. </a:t>
            </a:r>
          </a:p>
          <a:p>
            <a:pPr algn="just"/>
            <a:r>
              <a:rPr lang="en-US" dirty="0">
                <a:solidFill>
                  <a:schemeClr val="accent2">
                    <a:lumMod val="75000"/>
                  </a:schemeClr>
                </a:solidFill>
              </a:rPr>
              <a:t>Also, the supervised learning-based Support Vector Machine (SVM) with three different kernels such as Linear, Gaussian and Polynomial (order=8) were used for the classification of images with and without leaks/cracks. </a:t>
            </a:r>
          </a:p>
          <a:p>
            <a:pPr algn="just"/>
            <a:r>
              <a:rPr lang="en-US" dirty="0">
                <a:solidFill>
                  <a:srgbClr val="FF0000"/>
                </a:solidFill>
              </a:rPr>
              <a:t>Results demonstrate that the SVM classifier with Polynomial kernel is good when compared to SVM with Linear and Gaussian kernels. It is observed that the accuracy and sensitivity of SVM classifier with Polynomial kernel is 94% and 92% respectively. </a:t>
            </a:r>
          </a:p>
          <a:p>
            <a:pPr algn="just"/>
            <a:r>
              <a:rPr lang="en-US" dirty="0">
                <a:solidFill>
                  <a:srgbClr val="0070C0"/>
                </a:solidFill>
              </a:rPr>
              <a:t>Therefore, the SVM classifier with Polynomial kernel was adopted as decision support system for the classification of leaks/cracks in walls of buildings.</a:t>
            </a:r>
            <a:endParaRPr lang="en-IN" dirty="0">
              <a:solidFill>
                <a:srgbClr val="0070C0"/>
              </a:solidFill>
            </a:endParaRPr>
          </a:p>
          <a:p>
            <a:endParaRPr lang="en-IN" dirty="0"/>
          </a:p>
        </p:txBody>
      </p:sp>
    </p:spTree>
    <p:extLst>
      <p:ext uri="{BB962C8B-B14F-4D97-AF65-F5344CB8AC3E}">
        <p14:creationId xmlns:p14="http://schemas.microsoft.com/office/powerpoint/2010/main" val="56075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C2A-2A18-485A-A384-3D780FB799DF}"/>
              </a:ext>
            </a:extLst>
          </p:cNvPr>
          <p:cNvSpPr>
            <a:spLocks noGrp="1"/>
          </p:cNvSpPr>
          <p:nvPr>
            <p:ph type="title"/>
          </p:nvPr>
        </p:nvSpPr>
        <p:spPr>
          <a:xfrm>
            <a:off x="838200" y="3175"/>
            <a:ext cx="10515600" cy="1325563"/>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0E59FB6D-2B0C-4FF2-B00B-0160217F71A7}"/>
              </a:ext>
            </a:extLst>
          </p:cNvPr>
          <p:cNvSpPr>
            <a:spLocks noGrp="1"/>
          </p:cNvSpPr>
          <p:nvPr>
            <p:ph idx="1"/>
          </p:nvPr>
        </p:nvSpPr>
        <p:spPr>
          <a:xfrm>
            <a:off x="838200" y="1028699"/>
            <a:ext cx="10515600" cy="5648325"/>
          </a:xfrm>
        </p:spPr>
        <p:txBody>
          <a:bodyPr>
            <a:normAutofit fontScale="85000" lnSpcReduction="20000"/>
          </a:bodyPr>
          <a:lstStyle/>
          <a:p>
            <a:pPr lvl="0" algn="just"/>
            <a:r>
              <a:rPr lang="en-US" dirty="0" err="1">
                <a:solidFill>
                  <a:srgbClr val="0000FF"/>
                </a:solidFill>
              </a:rPr>
              <a:t>Maniruzzaman</a:t>
            </a:r>
            <a:r>
              <a:rPr lang="en-US" dirty="0">
                <a:solidFill>
                  <a:srgbClr val="0000FF"/>
                </a:solidFill>
              </a:rPr>
              <a:t>, M, Kumar, N, Abedin, MM, Islam, MS, Suri, HS, El-Baz, A S &amp; Suri, JS 2017, ‘Comparative approaches for classification of diabetes mellitus data: Machine learning paradigm’, Computer Methods and Programs in Biomedicine, vol. 152, pp. 23-34.</a:t>
            </a:r>
            <a:endParaRPr lang="en-IN" dirty="0">
              <a:solidFill>
                <a:srgbClr val="0000FF"/>
              </a:solidFill>
            </a:endParaRPr>
          </a:p>
          <a:p>
            <a:pPr lvl="0" algn="just"/>
            <a:r>
              <a:rPr lang="en-US" dirty="0" err="1">
                <a:solidFill>
                  <a:srgbClr val="0000FF"/>
                </a:solidFill>
              </a:rPr>
              <a:t>Nikam</a:t>
            </a:r>
            <a:r>
              <a:rPr lang="en-US" dirty="0">
                <a:solidFill>
                  <a:srgbClr val="0000FF"/>
                </a:solidFill>
              </a:rPr>
              <a:t>, S. S. (2015). A comparative study of classification techniques in data mining algorithms. Oriental journal of computer science &amp; technology, 8(1), 13-19.</a:t>
            </a:r>
            <a:endParaRPr lang="en-IN" dirty="0">
              <a:solidFill>
                <a:srgbClr val="0000FF"/>
              </a:solidFill>
            </a:endParaRPr>
          </a:p>
          <a:p>
            <a:pPr lvl="0" algn="just"/>
            <a:r>
              <a:rPr lang="en-US" dirty="0">
                <a:solidFill>
                  <a:srgbClr val="0000FF"/>
                </a:solidFill>
              </a:rPr>
              <a:t>Sung, K. K., &amp;</a:t>
            </a:r>
            <a:r>
              <a:rPr lang="en-US" dirty="0" err="1">
                <a:solidFill>
                  <a:srgbClr val="0000FF"/>
                </a:solidFill>
              </a:rPr>
              <a:t>Poggio</a:t>
            </a:r>
            <a:r>
              <a:rPr lang="en-US" dirty="0">
                <a:solidFill>
                  <a:srgbClr val="0000FF"/>
                </a:solidFill>
              </a:rPr>
              <a:t>, T. (1998). Example-based learning for view-based human face detection. IEEE Transactions on pattern analysis and machine intelligence, 20(1), 39-51.</a:t>
            </a:r>
            <a:endParaRPr lang="en-IN" dirty="0">
              <a:solidFill>
                <a:srgbClr val="0000FF"/>
              </a:solidFill>
            </a:endParaRPr>
          </a:p>
          <a:p>
            <a:pPr lvl="0" algn="just"/>
            <a:r>
              <a:rPr lang="en-US" dirty="0">
                <a:solidFill>
                  <a:srgbClr val="0000FF"/>
                </a:solidFill>
              </a:rPr>
              <a:t>Dollar, P., </a:t>
            </a:r>
            <a:r>
              <a:rPr lang="en-US" dirty="0" err="1">
                <a:solidFill>
                  <a:srgbClr val="0000FF"/>
                </a:solidFill>
              </a:rPr>
              <a:t>Wojek</a:t>
            </a:r>
            <a:r>
              <a:rPr lang="en-US" dirty="0">
                <a:solidFill>
                  <a:srgbClr val="0000FF"/>
                </a:solidFill>
              </a:rPr>
              <a:t>, C., Schiele, B., &amp;</a:t>
            </a:r>
            <a:r>
              <a:rPr lang="en-US" dirty="0" err="1">
                <a:solidFill>
                  <a:srgbClr val="0000FF"/>
                </a:solidFill>
              </a:rPr>
              <a:t>Perona</a:t>
            </a:r>
            <a:r>
              <a:rPr lang="en-US" dirty="0">
                <a:solidFill>
                  <a:srgbClr val="0000FF"/>
                </a:solidFill>
              </a:rPr>
              <a:t>, P. (2012). Pedestrian detection: An evaluation of the state of the art. IEEE transactions on pattern analysis and machine intelligence, 34(4), 743-761.</a:t>
            </a:r>
            <a:endParaRPr lang="en-IN" dirty="0">
              <a:solidFill>
                <a:srgbClr val="0000FF"/>
              </a:solidFill>
            </a:endParaRPr>
          </a:p>
          <a:p>
            <a:pPr lvl="0" algn="just"/>
            <a:r>
              <a:rPr lang="en-US" dirty="0">
                <a:solidFill>
                  <a:srgbClr val="0000FF"/>
                </a:solidFill>
              </a:rPr>
              <a:t>Wacker, M., &amp; Witte, H. “Time-frequency techniques in biomedical signal analysis.” Methods of Information in Medicine, 52(4), (2013): 279-296.</a:t>
            </a:r>
            <a:endParaRPr lang="en-IN" dirty="0">
              <a:solidFill>
                <a:srgbClr val="0000FF"/>
              </a:solidFill>
            </a:endParaRPr>
          </a:p>
          <a:p>
            <a:pPr lvl="0" algn="just"/>
            <a:r>
              <a:rPr lang="en-US" dirty="0" err="1">
                <a:solidFill>
                  <a:srgbClr val="0000FF"/>
                </a:solidFill>
              </a:rPr>
              <a:t>Viertiö‐Oja</a:t>
            </a:r>
            <a:r>
              <a:rPr lang="en-US" dirty="0">
                <a:solidFill>
                  <a:srgbClr val="0000FF"/>
                </a:solidFill>
              </a:rPr>
              <a:t>, H., Maja, V., </a:t>
            </a:r>
            <a:r>
              <a:rPr lang="en-US" dirty="0" err="1">
                <a:solidFill>
                  <a:srgbClr val="0000FF"/>
                </a:solidFill>
              </a:rPr>
              <a:t>Särkelä</a:t>
            </a:r>
            <a:r>
              <a:rPr lang="en-US" dirty="0">
                <a:solidFill>
                  <a:srgbClr val="0000FF"/>
                </a:solidFill>
              </a:rPr>
              <a:t>, M., </a:t>
            </a:r>
            <a:r>
              <a:rPr lang="en-US" dirty="0" err="1">
                <a:solidFill>
                  <a:srgbClr val="0000FF"/>
                </a:solidFill>
              </a:rPr>
              <a:t>Talja</a:t>
            </a:r>
            <a:r>
              <a:rPr lang="en-US" dirty="0">
                <a:solidFill>
                  <a:srgbClr val="0000FF"/>
                </a:solidFill>
              </a:rPr>
              <a:t>, P., </a:t>
            </a:r>
            <a:r>
              <a:rPr lang="en-US" dirty="0" err="1">
                <a:solidFill>
                  <a:srgbClr val="0000FF"/>
                </a:solidFill>
              </a:rPr>
              <a:t>Tenkanen</a:t>
            </a:r>
            <a:r>
              <a:rPr lang="en-US" dirty="0">
                <a:solidFill>
                  <a:srgbClr val="0000FF"/>
                </a:solidFill>
              </a:rPr>
              <a:t>, N., </a:t>
            </a:r>
            <a:r>
              <a:rPr lang="en-US" dirty="0" err="1">
                <a:solidFill>
                  <a:srgbClr val="0000FF"/>
                </a:solidFill>
              </a:rPr>
              <a:t>Tolvanen‐Laakso</a:t>
            </a:r>
            <a:r>
              <a:rPr lang="en-US" dirty="0">
                <a:solidFill>
                  <a:srgbClr val="0000FF"/>
                </a:solidFill>
              </a:rPr>
              <a:t>, H., &amp; </a:t>
            </a:r>
            <a:r>
              <a:rPr lang="en-US" dirty="0" err="1">
                <a:solidFill>
                  <a:srgbClr val="0000FF"/>
                </a:solidFill>
              </a:rPr>
              <a:t>Meriläinen</a:t>
            </a:r>
            <a:r>
              <a:rPr lang="en-US" dirty="0">
                <a:solidFill>
                  <a:srgbClr val="0000FF"/>
                </a:solidFill>
              </a:rPr>
              <a:t>, P.  “Description of the Entropy™ algorithm as applied in the </a:t>
            </a:r>
            <a:r>
              <a:rPr lang="en-US" dirty="0" err="1">
                <a:solidFill>
                  <a:srgbClr val="0000FF"/>
                </a:solidFill>
              </a:rPr>
              <a:t>Datex‐Ohmeda</a:t>
            </a:r>
            <a:r>
              <a:rPr lang="en-US" dirty="0">
                <a:solidFill>
                  <a:srgbClr val="0000FF"/>
                </a:solidFill>
              </a:rPr>
              <a:t> S/5™ Entropy Module.” Acta </a:t>
            </a:r>
            <a:r>
              <a:rPr lang="en-US" dirty="0" err="1">
                <a:solidFill>
                  <a:srgbClr val="0000FF"/>
                </a:solidFill>
              </a:rPr>
              <a:t>Anaesthesiologica</a:t>
            </a:r>
            <a:r>
              <a:rPr lang="en-US" dirty="0">
                <a:solidFill>
                  <a:srgbClr val="0000FF"/>
                </a:solidFill>
              </a:rPr>
              <a:t> </a:t>
            </a:r>
            <a:r>
              <a:rPr lang="en-US" dirty="0" err="1">
                <a:solidFill>
                  <a:srgbClr val="0000FF"/>
                </a:solidFill>
              </a:rPr>
              <a:t>Scandinavica</a:t>
            </a:r>
            <a:r>
              <a:rPr lang="en-US" dirty="0">
                <a:solidFill>
                  <a:srgbClr val="0000FF"/>
                </a:solidFill>
              </a:rPr>
              <a:t>, 48(2), (2004): 154-161.</a:t>
            </a:r>
            <a:endParaRPr lang="en-IN" dirty="0">
              <a:solidFill>
                <a:srgbClr val="0000FF"/>
              </a:solidFill>
            </a:endParaRPr>
          </a:p>
          <a:p>
            <a:endParaRPr lang="en-IN" dirty="0"/>
          </a:p>
        </p:txBody>
      </p:sp>
    </p:spTree>
    <p:extLst>
      <p:ext uri="{BB962C8B-B14F-4D97-AF65-F5344CB8AC3E}">
        <p14:creationId xmlns:p14="http://schemas.microsoft.com/office/powerpoint/2010/main" val="136754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0AF5-21C1-42C7-BDB7-2BB3E2572013}"/>
              </a:ext>
            </a:extLst>
          </p:cNvPr>
          <p:cNvSpPr>
            <a:spLocks noGrp="1"/>
          </p:cNvSpPr>
          <p:nvPr>
            <p:ph type="title"/>
          </p:nvPr>
        </p:nvSpPr>
        <p:spPr>
          <a:xfrm>
            <a:off x="838200" y="3175"/>
            <a:ext cx="10515600" cy="1325563"/>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A8C87C6D-EE2D-431F-8173-1A4C7DD297BA}"/>
              </a:ext>
            </a:extLst>
          </p:cNvPr>
          <p:cNvSpPr>
            <a:spLocks noGrp="1"/>
          </p:cNvSpPr>
          <p:nvPr>
            <p:ph idx="1"/>
          </p:nvPr>
        </p:nvSpPr>
        <p:spPr>
          <a:xfrm>
            <a:off x="838200" y="1266825"/>
            <a:ext cx="10515600" cy="5391150"/>
          </a:xfrm>
        </p:spPr>
        <p:txBody>
          <a:bodyPr>
            <a:normAutofit fontScale="85000" lnSpcReduction="10000"/>
          </a:bodyPr>
          <a:lstStyle/>
          <a:p>
            <a:pPr lvl="0" algn="just"/>
            <a:r>
              <a:rPr lang="en-US" dirty="0" err="1">
                <a:solidFill>
                  <a:srgbClr val="0000FF"/>
                </a:solidFill>
              </a:rPr>
              <a:t>Ekštein</a:t>
            </a:r>
            <a:r>
              <a:rPr lang="en-US" dirty="0">
                <a:solidFill>
                  <a:srgbClr val="0000FF"/>
                </a:solidFill>
              </a:rPr>
              <a:t>, K., &amp; </a:t>
            </a:r>
            <a:r>
              <a:rPr lang="en-US" dirty="0" err="1">
                <a:solidFill>
                  <a:srgbClr val="0000FF"/>
                </a:solidFill>
              </a:rPr>
              <a:t>Pavelka</a:t>
            </a:r>
            <a:r>
              <a:rPr lang="en-US" dirty="0">
                <a:solidFill>
                  <a:srgbClr val="0000FF"/>
                </a:solidFill>
              </a:rPr>
              <a:t>, T. “Entropy and entropy-based features in signal processing.” In Proceedings of PhD workshop systems &amp; control, (2004).</a:t>
            </a:r>
            <a:endParaRPr lang="en-IN" dirty="0">
              <a:solidFill>
                <a:srgbClr val="0000FF"/>
              </a:solidFill>
            </a:endParaRPr>
          </a:p>
          <a:p>
            <a:pPr lvl="0" algn="just"/>
            <a:r>
              <a:rPr lang="en-US" dirty="0" err="1">
                <a:solidFill>
                  <a:srgbClr val="0000FF"/>
                </a:solidFill>
              </a:rPr>
              <a:t>Panek</a:t>
            </a:r>
            <a:r>
              <a:rPr lang="en-US" dirty="0">
                <a:solidFill>
                  <a:srgbClr val="0000FF"/>
                </a:solidFill>
              </a:rPr>
              <a:t>, D., </a:t>
            </a:r>
            <a:r>
              <a:rPr lang="en-US" dirty="0" err="1">
                <a:solidFill>
                  <a:srgbClr val="0000FF"/>
                </a:solidFill>
              </a:rPr>
              <a:t>Kropik</a:t>
            </a:r>
            <a:r>
              <a:rPr lang="en-US" dirty="0">
                <a:solidFill>
                  <a:srgbClr val="0000FF"/>
                </a:solidFill>
              </a:rPr>
              <a:t>, P., &amp; </a:t>
            </a:r>
            <a:r>
              <a:rPr lang="en-US" dirty="0" err="1">
                <a:solidFill>
                  <a:srgbClr val="0000FF"/>
                </a:solidFill>
              </a:rPr>
              <a:t>Predota</a:t>
            </a:r>
            <a:r>
              <a:rPr lang="en-US" dirty="0">
                <a:solidFill>
                  <a:srgbClr val="0000FF"/>
                </a:solidFill>
              </a:rPr>
              <a:t>, A. “On fractal dimension estimation.” </a:t>
            </a:r>
            <a:r>
              <a:rPr lang="en-US" dirty="0" err="1">
                <a:solidFill>
                  <a:srgbClr val="0000FF"/>
                </a:solidFill>
              </a:rPr>
              <a:t>Przeglad</a:t>
            </a:r>
            <a:r>
              <a:rPr lang="en-US" dirty="0">
                <a:solidFill>
                  <a:srgbClr val="0000FF"/>
                </a:solidFill>
              </a:rPr>
              <a:t> </a:t>
            </a:r>
            <a:r>
              <a:rPr lang="en-US" dirty="0" err="1">
                <a:solidFill>
                  <a:srgbClr val="0000FF"/>
                </a:solidFill>
              </a:rPr>
              <a:t>Elektrotechniczny</a:t>
            </a:r>
            <a:r>
              <a:rPr lang="en-US" dirty="0">
                <a:solidFill>
                  <a:srgbClr val="0000FF"/>
                </a:solidFill>
              </a:rPr>
              <a:t> (Electrical Review), 5, (2011): 120-122.</a:t>
            </a:r>
            <a:endParaRPr lang="en-IN" dirty="0">
              <a:solidFill>
                <a:srgbClr val="0000FF"/>
              </a:solidFill>
            </a:endParaRPr>
          </a:p>
          <a:p>
            <a:pPr lvl="0" algn="just"/>
            <a:r>
              <a:rPr lang="en-US" dirty="0" err="1">
                <a:solidFill>
                  <a:srgbClr val="0000FF"/>
                </a:solidFill>
              </a:rPr>
              <a:t>Boser</a:t>
            </a:r>
            <a:r>
              <a:rPr lang="en-US" dirty="0">
                <a:solidFill>
                  <a:srgbClr val="0000FF"/>
                </a:solidFill>
              </a:rPr>
              <a:t>, B et al. 1992, ‘A training algorithm for optimal margin classifiers’, In Proceedings of the fifth annual workshop on Computational learning theory, ACM, pp. 144-152.  </a:t>
            </a:r>
            <a:endParaRPr lang="en-IN" dirty="0">
              <a:solidFill>
                <a:srgbClr val="0000FF"/>
              </a:solidFill>
            </a:endParaRPr>
          </a:p>
          <a:p>
            <a:pPr lvl="0" algn="just"/>
            <a:r>
              <a:rPr lang="en-US" dirty="0" err="1">
                <a:solidFill>
                  <a:srgbClr val="0000FF"/>
                </a:solidFill>
              </a:rPr>
              <a:t>Onay</a:t>
            </a:r>
            <a:r>
              <a:rPr lang="en-US" dirty="0">
                <a:solidFill>
                  <a:srgbClr val="0000FF"/>
                </a:solidFill>
              </a:rPr>
              <a:t>, A, </a:t>
            </a:r>
            <a:r>
              <a:rPr lang="en-US" dirty="0" err="1">
                <a:solidFill>
                  <a:srgbClr val="0000FF"/>
                </a:solidFill>
              </a:rPr>
              <a:t>Onay</a:t>
            </a:r>
            <a:r>
              <a:rPr lang="en-US" dirty="0">
                <a:solidFill>
                  <a:srgbClr val="0000FF"/>
                </a:solidFill>
              </a:rPr>
              <a:t>, M &amp; Abul, O 2017, ‘Classification of nervous system withdrawn &amp; approved drugs with </a:t>
            </a:r>
            <a:r>
              <a:rPr lang="en-US" dirty="0" err="1">
                <a:solidFill>
                  <a:srgbClr val="0000FF"/>
                </a:solidFill>
              </a:rPr>
              <a:t>ToxPrint</a:t>
            </a:r>
            <a:r>
              <a:rPr lang="en-US" dirty="0">
                <a:solidFill>
                  <a:srgbClr val="0000FF"/>
                </a:solidFill>
              </a:rPr>
              <a:t> features via machine learning strategies’, Computer Methods and Programs in Biomedicine, vol. 142, pp. 9-19.</a:t>
            </a:r>
            <a:endParaRPr lang="en-IN" dirty="0">
              <a:solidFill>
                <a:srgbClr val="0000FF"/>
              </a:solidFill>
            </a:endParaRPr>
          </a:p>
          <a:p>
            <a:pPr lvl="0" algn="just"/>
            <a:r>
              <a:rPr lang="en-US" dirty="0">
                <a:solidFill>
                  <a:srgbClr val="0000FF"/>
                </a:solidFill>
              </a:rPr>
              <a:t>Huang, MW, Chen, CW, Lin, WC, </a:t>
            </a:r>
            <a:r>
              <a:rPr lang="en-US" dirty="0" err="1">
                <a:solidFill>
                  <a:srgbClr val="0000FF"/>
                </a:solidFill>
              </a:rPr>
              <a:t>Ke</a:t>
            </a:r>
            <a:r>
              <a:rPr lang="en-US" dirty="0">
                <a:solidFill>
                  <a:srgbClr val="0000FF"/>
                </a:solidFill>
              </a:rPr>
              <a:t>, SW &amp; Tsai, CF 2017, ‘SVM and SVM ensembles in breast cancer prediction’, </a:t>
            </a:r>
            <a:r>
              <a:rPr lang="en-US" dirty="0" err="1">
                <a:solidFill>
                  <a:srgbClr val="0000FF"/>
                </a:solidFill>
              </a:rPr>
              <a:t>PloS</a:t>
            </a:r>
            <a:r>
              <a:rPr lang="en-US" dirty="0">
                <a:solidFill>
                  <a:srgbClr val="0000FF"/>
                </a:solidFill>
              </a:rPr>
              <a:t> one, vol. 12, no. 1, pp. e0161501.</a:t>
            </a:r>
            <a:endParaRPr lang="en-IN" dirty="0">
              <a:solidFill>
                <a:srgbClr val="0000FF"/>
              </a:solidFill>
            </a:endParaRPr>
          </a:p>
          <a:p>
            <a:pPr lvl="0" algn="just"/>
            <a:r>
              <a:rPr lang="en-US" dirty="0">
                <a:solidFill>
                  <a:srgbClr val="0000FF"/>
                </a:solidFill>
              </a:rPr>
              <a:t>Lee, G, </a:t>
            </a:r>
            <a:r>
              <a:rPr lang="en-US" dirty="0" err="1">
                <a:solidFill>
                  <a:srgbClr val="0000FF"/>
                </a:solidFill>
              </a:rPr>
              <a:t>Gurm</a:t>
            </a:r>
            <a:r>
              <a:rPr lang="en-US" dirty="0">
                <a:solidFill>
                  <a:srgbClr val="0000FF"/>
                </a:solidFill>
              </a:rPr>
              <a:t>, HS &amp; Syed, Z 2013, ‘Predicting complications of percutaneous coronary intervention using a novel support vector method’, Journal of the American Medical Informatics Association, vol. 20, no. 4, pp. 778-786.</a:t>
            </a:r>
            <a:endParaRPr lang="en-IN" dirty="0">
              <a:solidFill>
                <a:srgbClr val="0000FF"/>
              </a:solidFill>
            </a:endParaRPr>
          </a:p>
        </p:txBody>
      </p:sp>
    </p:spTree>
    <p:extLst>
      <p:ext uri="{BB962C8B-B14F-4D97-AF65-F5344CB8AC3E}">
        <p14:creationId xmlns:p14="http://schemas.microsoft.com/office/powerpoint/2010/main" val="353027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5B85-80FB-4893-96C5-31B203911310}"/>
              </a:ext>
            </a:extLst>
          </p:cNvPr>
          <p:cNvSpPr>
            <a:spLocks noGrp="1"/>
          </p:cNvSpPr>
          <p:nvPr>
            <p:ph type="title"/>
          </p:nvPr>
        </p:nvSpPr>
        <p:spPr>
          <a:xfrm>
            <a:off x="838200" y="2108993"/>
            <a:ext cx="10515600" cy="1325563"/>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812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DC90-FE27-4F8D-8EFE-4B06E10DAB8E}"/>
              </a:ext>
            </a:extLst>
          </p:cNvPr>
          <p:cNvSpPr>
            <a:spLocks noGrp="1"/>
          </p:cNvSpPr>
          <p:nvPr>
            <p:ph type="title"/>
          </p:nvPr>
        </p:nvSpPr>
        <p:spPr>
          <a:xfrm>
            <a:off x="838200" y="365125"/>
            <a:ext cx="10515600" cy="1101725"/>
          </a:xfrm>
        </p:spPr>
        <p:txBody>
          <a:bodyPr/>
          <a:lstStyle/>
          <a:p>
            <a:pPr algn="ctr"/>
            <a:r>
              <a:rPr lang="en-IN" b="1" dirty="0">
                <a:solidFill>
                  <a:srgbClr val="FF3399"/>
                </a:solidFill>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0DC0E1DC-E18D-4B01-B214-70FE9081CE5A}"/>
              </a:ext>
            </a:extLst>
          </p:cNvPr>
          <p:cNvSpPr>
            <a:spLocks noGrp="1"/>
          </p:cNvSpPr>
          <p:nvPr>
            <p:ph idx="1"/>
          </p:nvPr>
        </p:nvSpPr>
        <p:spPr>
          <a:xfrm>
            <a:off x="838200" y="1644650"/>
            <a:ext cx="10515600" cy="4351338"/>
          </a:xfrm>
        </p:spPr>
        <p:txBody>
          <a:bodyPr>
            <a:normAutofit fontScale="85000" lnSpcReduction="20000"/>
          </a:bodyPr>
          <a:lstStyle/>
          <a:p>
            <a:pPr>
              <a:lnSpc>
                <a:spcPct val="150000"/>
              </a:lnSpc>
            </a:pPr>
            <a:r>
              <a:rPr lang="en-IN" b="1" dirty="0">
                <a:solidFill>
                  <a:srgbClr val="0070C0"/>
                </a:solidFill>
              </a:rPr>
              <a:t>Introduction</a:t>
            </a:r>
          </a:p>
          <a:p>
            <a:pPr>
              <a:lnSpc>
                <a:spcPct val="150000"/>
              </a:lnSpc>
            </a:pPr>
            <a:r>
              <a:rPr lang="en-IN" b="1" dirty="0">
                <a:solidFill>
                  <a:srgbClr val="FF0000"/>
                </a:solidFill>
              </a:rPr>
              <a:t>Literature Survey</a:t>
            </a:r>
          </a:p>
          <a:p>
            <a:pPr>
              <a:lnSpc>
                <a:spcPct val="150000"/>
              </a:lnSpc>
            </a:pPr>
            <a:r>
              <a:rPr lang="en-IN" b="1" dirty="0">
                <a:solidFill>
                  <a:srgbClr val="C00000"/>
                </a:solidFill>
              </a:rPr>
              <a:t>Objectives</a:t>
            </a:r>
          </a:p>
          <a:p>
            <a:pPr>
              <a:lnSpc>
                <a:spcPct val="150000"/>
              </a:lnSpc>
            </a:pPr>
            <a:r>
              <a:rPr lang="en-IN" b="1" dirty="0">
                <a:solidFill>
                  <a:schemeClr val="accent6">
                    <a:lumMod val="75000"/>
                  </a:schemeClr>
                </a:solidFill>
              </a:rPr>
              <a:t>Methodology</a:t>
            </a:r>
          </a:p>
          <a:p>
            <a:pPr>
              <a:lnSpc>
                <a:spcPct val="150000"/>
              </a:lnSpc>
            </a:pPr>
            <a:r>
              <a:rPr lang="en-IN" b="1" dirty="0">
                <a:solidFill>
                  <a:schemeClr val="accent1">
                    <a:lumMod val="50000"/>
                  </a:schemeClr>
                </a:solidFill>
              </a:rPr>
              <a:t>Results and Discussion</a:t>
            </a:r>
          </a:p>
          <a:p>
            <a:pPr>
              <a:lnSpc>
                <a:spcPct val="150000"/>
              </a:lnSpc>
            </a:pPr>
            <a:r>
              <a:rPr lang="en-IN" b="1" dirty="0">
                <a:solidFill>
                  <a:schemeClr val="accent2">
                    <a:lumMod val="75000"/>
                  </a:schemeClr>
                </a:solidFill>
              </a:rPr>
              <a:t>Summary and Conclusions</a:t>
            </a:r>
          </a:p>
          <a:p>
            <a:pPr>
              <a:lnSpc>
                <a:spcPct val="150000"/>
              </a:lnSpc>
            </a:pPr>
            <a:r>
              <a:rPr lang="en-IN" b="1" dirty="0">
                <a:solidFill>
                  <a:srgbClr val="7030A0"/>
                </a:solidFill>
              </a:rPr>
              <a:t>References</a:t>
            </a:r>
          </a:p>
        </p:txBody>
      </p:sp>
    </p:spTree>
    <p:extLst>
      <p:ext uri="{BB962C8B-B14F-4D97-AF65-F5344CB8AC3E}">
        <p14:creationId xmlns:p14="http://schemas.microsoft.com/office/powerpoint/2010/main" val="414277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FCD5-DAAD-49C7-8B76-92AC1573815B}"/>
              </a:ext>
            </a:extLst>
          </p:cNvPr>
          <p:cNvSpPr>
            <a:spLocks noGrp="1"/>
          </p:cNvSpPr>
          <p:nvPr>
            <p:ph type="title"/>
          </p:nvPr>
        </p:nvSpPr>
        <p:spPr>
          <a:xfrm>
            <a:off x="838200" y="12701"/>
            <a:ext cx="10515600" cy="1025524"/>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883CADA5-1A96-4D74-9281-749B73BF23FB}"/>
              </a:ext>
            </a:extLst>
          </p:cNvPr>
          <p:cNvSpPr>
            <a:spLocks noGrp="1"/>
          </p:cNvSpPr>
          <p:nvPr>
            <p:ph idx="1"/>
          </p:nvPr>
        </p:nvSpPr>
        <p:spPr>
          <a:xfrm>
            <a:off x="838200" y="1038225"/>
            <a:ext cx="10515600" cy="5138738"/>
          </a:xfrm>
        </p:spPr>
        <p:txBody>
          <a:bodyPr>
            <a:normAutofit lnSpcReduction="10000"/>
          </a:bodyPr>
          <a:lstStyle/>
          <a:p>
            <a:pPr algn="just"/>
            <a:r>
              <a:rPr lang="en-US" dirty="0">
                <a:solidFill>
                  <a:srgbClr val="C00000"/>
                </a:solidFill>
              </a:rPr>
              <a:t>Recent years, the majority of the commercial buildings in developing countries like India, Pakistan, Bangladesh etc. are constructed with cement material. </a:t>
            </a:r>
          </a:p>
          <a:p>
            <a:pPr algn="just"/>
            <a:r>
              <a:rPr lang="en-US" dirty="0">
                <a:solidFill>
                  <a:srgbClr val="7030A0"/>
                </a:solidFill>
              </a:rPr>
              <a:t>Due to the climatic changes, the cracks and leaks in the roofs/walls are very common since the walls are subjected to several seasons. So, it is mandatory to identify the leaks and cracks of walls at the initial stage to minimize severe effects. </a:t>
            </a:r>
          </a:p>
          <a:p>
            <a:pPr algn="just"/>
            <a:r>
              <a:rPr lang="en-US" dirty="0">
                <a:solidFill>
                  <a:schemeClr val="accent6">
                    <a:lumMod val="50000"/>
                  </a:schemeClr>
                </a:solidFill>
              </a:rPr>
              <a:t>The early detection of leaks and cracks avoids various drawbacks such as structural damage, repair cost etc. </a:t>
            </a:r>
            <a:endParaRPr lang="en-IN" dirty="0">
              <a:solidFill>
                <a:schemeClr val="accent6">
                  <a:lumMod val="50000"/>
                </a:schemeClr>
              </a:solidFill>
            </a:endParaRPr>
          </a:p>
          <a:p>
            <a:pPr algn="just"/>
            <a:r>
              <a:rPr lang="en-US" dirty="0">
                <a:solidFill>
                  <a:schemeClr val="accent4">
                    <a:lumMod val="50000"/>
                  </a:schemeClr>
                </a:solidFill>
              </a:rPr>
              <a:t>In many cases, the paint coating hides the cracks of walls which is occurred internally leads to leaks at later stages. These internal cracks cannot be visualized by normal sights results in development of assistance systems. </a:t>
            </a:r>
            <a:endParaRPr lang="en-IN" dirty="0">
              <a:solidFill>
                <a:schemeClr val="accent4">
                  <a:lumMod val="50000"/>
                </a:schemeClr>
              </a:solidFill>
            </a:endParaRPr>
          </a:p>
          <a:p>
            <a:endParaRPr lang="en-IN" dirty="0"/>
          </a:p>
        </p:txBody>
      </p:sp>
    </p:spTree>
    <p:extLst>
      <p:ext uri="{BB962C8B-B14F-4D97-AF65-F5344CB8AC3E}">
        <p14:creationId xmlns:p14="http://schemas.microsoft.com/office/powerpoint/2010/main" val="423824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62C0-BE14-49E1-AEE0-9B70CE744E1D}"/>
              </a:ext>
            </a:extLst>
          </p:cNvPr>
          <p:cNvSpPr>
            <a:spLocks noGrp="1"/>
          </p:cNvSpPr>
          <p:nvPr>
            <p:ph type="title"/>
          </p:nvPr>
        </p:nvSpPr>
        <p:spPr>
          <a:xfrm>
            <a:off x="838200" y="12700"/>
            <a:ext cx="10515600" cy="1325563"/>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A BRIEF SURVEY OF LITERATURE</a:t>
            </a:r>
          </a:p>
        </p:txBody>
      </p:sp>
      <p:sp>
        <p:nvSpPr>
          <p:cNvPr id="3" name="Content Placeholder 2">
            <a:extLst>
              <a:ext uri="{FF2B5EF4-FFF2-40B4-BE49-F238E27FC236}">
                <a16:creationId xmlns:a16="http://schemas.microsoft.com/office/drawing/2014/main" id="{98EF450A-09A1-4936-A637-36BCE4BE7E7A}"/>
              </a:ext>
            </a:extLst>
          </p:cNvPr>
          <p:cNvSpPr>
            <a:spLocks noGrp="1"/>
          </p:cNvSpPr>
          <p:nvPr>
            <p:ph idx="1"/>
          </p:nvPr>
        </p:nvSpPr>
        <p:spPr>
          <a:xfrm>
            <a:off x="838200" y="1219200"/>
            <a:ext cx="10515600" cy="5410200"/>
          </a:xfrm>
        </p:spPr>
        <p:txBody>
          <a:bodyPr>
            <a:normAutofit lnSpcReduction="10000"/>
          </a:bodyPr>
          <a:lstStyle/>
          <a:p>
            <a:pPr algn="just"/>
            <a:r>
              <a:rPr lang="en-US" dirty="0">
                <a:solidFill>
                  <a:srgbClr val="C00000"/>
                </a:solidFill>
              </a:rPr>
              <a:t>An automated decision support system has increased significantly over the past few years and algorithms such as Naive Bayes classifier, support vector machines, artificial neural networks, etc. are widely used techniques in approaching the decision support problem. </a:t>
            </a:r>
          </a:p>
          <a:p>
            <a:pPr algn="just"/>
            <a:r>
              <a:rPr lang="en-US" dirty="0" err="1">
                <a:solidFill>
                  <a:srgbClr val="7030A0"/>
                </a:solidFill>
              </a:rPr>
              <a:t>Maniruzzaman</a:t>
            </a:r>
            <a:r>
              <a:rPr lang="en-US" dirty="0">
                <a:solidFill>
                  <a:srgbClr val="7030A0"/>
                </a:solidFill>
              </a:rPr>
              <a:t> et al. (2017) have adapted Gaussian Process based classification technique using three kernels such as linear, polynomial and radial basis kernel to classify diabetes.  Further, the authors have investigated the performance of a GP-based classification technique in comparison to existing techniques such as Linear Discriminant Analysis (LDA), Quadratic Discriminant Analysis (QDA), and Naïve Bayes (NB). </a:t>
            </a:r>
          </a:p>
          <a:p>
            <a:pPr algn="just"/>
            <a:r>
              <a:rPr lang="en-US" dirty="0" err="1">
                <a:solidFill>
                  <a:srgbClr val="FF0000"/>
                </a:solidFill>
              </a:rPr>
              <a:t>Nikam</a:t>
            </a:r>
            <a:r>
              <a:rPr lang="en-US" dirty="0">
                <a:solidFill>
                  <a:srgbClr val="FF0000"/>
                </a:solidFill>
              </a:rPr>
              <a:t> (2015) have discussed the various classification algorithms such as K-Nearest Neighbor, Naïve Bayes, SVM and ANN along with their features and limitations.</a:t>
            </a:r>
            <a:endParaRPr lang="en-IN" dirty="0">
              <a:solidFill>
                <a:srgbClr val="FF0000"/>
              </a:solidFill>
            </a:endParaRPr>
          </a:p>
        </p:txBody>
      </p:sp>
    </p:spTree>
    <p:extLst>
      <p:ext uri="{BB962C8B-B14F-4D97-AF65-F5344CB8AC3E}">
        <p14:creationId xmlns:p14="http://schemas.microsoft.com/office/powerpoint/2010/main" val="92318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378C-C386-4841-858B-D4E0429AF883}"/>
              </a:ext>
            </a:extLst>
          </p:cNvPr>
          <p:cNvSpPr>
            <a:spLocks noGrp="1"/>
          </p:cNvSpPr>
          <p:nvPr>
            <p:ph type="title"/>
          </p:nvPr>
        </p:nvSpPr>
        <p:spPr>
          <a:xfrm>
            <a:off x="838200" y="536576"/>
            <a:ext cx="10515600" cy="882650"/>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OBJECTIVE</a:t>
            </a:r>
          </a:p>
        </p:txBody>
      </p:sp>
      <p:sp>
        <p:nvSpPr>
          <p:cNvPr id="3" name="Content Placeholder 2">
            <a:extLst>
              <a:ext uri="{FF2B5EF4-FFF2-40B4-BE49-F238E27FC236}">
                <a16:creationId xmlns:a16="http://schemas.microsoft.com/office/drawing/2014/main" id="{8C89F491-5881-441D-8087-B5346DCF3D84}"/>
              </a:ext>
            </a:extLst>
          </p:cNvPr>
          <p:cNvSpPr>
            <a:spLocks noGrp="1"/>
          </p:cNvSpPr>
          <p:nvPr>
            <p:ph idx="1"/>
          </p:nvPr>
        </p:nvSpPr>
        <p:spPr/>
        <p:txBody>
          <a:bodyPr/>
          <a:lstStyle/>
          <a:p>
            <a:pPr algn="just"/>
            <a:r>
              <a:rPr lang="en-US" dirty="0">
                <a:solidFill>
                  <a:srgbClr val="7030A0"/>
                </a:solidFill>
              </a:rPr>
              <a:t>The objective of this work is to develop an automated decision support system to identify the leaks and cracks in walls of buildings. </a:t>
            </a:r>
            <a:endParaRPr lang="en-IN" dirty="0">
              <a:solidFill>
                <a:srgbClr val="7030A0"/>
              </a:solidFill>
            </a:endParaRPr>
          </a:p>
          <a:p>
            <a:endParaRPr lang="en-IN" dirty="0"/>
          </a:p>
        </p:txBody>
      </p:sp>
    </p:spTree>
    <p:extLst>
      <p:ext uri="{BB962C8B-B14F-4D97-AF65-F5344CB8AC3E}">
        <p14:creationId xmlns:p14="http://schemas.microsoft.com/office/powerpoint/2010/main" val="379882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126-9E05-45AF-A631-09FB74D1FA4E}"/>
              </a:ext>
            </a:extLst>
          </p:cNvPr>
          <p:cNvSpPr>
            <a:spLocks noGrp="1"/>
          </p:cNvSpPr>
          <p:nvPr>
            <p:ph type="title"/>
          </p:nvPr>
        </p:nvSpPr>
        <p:spPr>
          <a:xfrm>
            <a:off x="838200" y="2517776"/>
            <a:ext cx="10515600" cy="1054100"/>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2314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FC02-DA26-4C08-96C3-9967409F0EAF}"/>
              </a:ext>
            </a:extLst>
          </p:cNvPr>
          <p:cNvSpPr>
            <a:spLocks noGrp="1"/>
          </p:cNvSpPr>
          <p:nvPr>
            <p:ph type="title"/>
          </p:nvPr>
        </p:nvSpPr>
        <p:spPr>
          <a:xfrm>
            <a:off x="838200" y="60325"/>
            <a:ext cx="10515600" cy="1103719"/>
          </a:xfrm>
        </p:spPr>
        <p:txBody>
          <a:bodyPr>
            <a:normAutofit fontScale="90000"/>
          </a:bodyPr>
          <a:lstStyle/>
          <a:p>
            <a:pPr algn="ctr"/>
            <a:r>
              <a:rPr lang="en-IN" sz="4200" b="1" dirty="0">
                <a:solidFill>
                  <a:srgbClr val="FF3399"/>
                </a:solidFill>
                <a:latin typeface="Arial" panose="020B0604020202020204" pitchFamily="34" charset="0"/>
                <a:cs typeface="Arial" panose="020B0604020202020204" pitchFamily="34" charset="0"/>
              </a:rPr>
              <a:t>DESIGN OF DECISION SUPPORT SYSTEM</a:t>
            </a:r>
          </a:p>
        </p:txBody>
      </p:sp>
      <p:pic>
        <p:nvPicPr>
          <p:cNvPr id="4" name="Picture 3">
            <a:extLst>
              <a:ext uri="{FF2B5EF4-FFF2-40B4-BE49-F238E27FC236}">
                <a16:creationId xmlns:a16="http://schemas.microsoft.com/office/drawing/2014/main" id="{B1EED201-7A3F-47F2-B9BA-E52CEAE49D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234" y="1262172"/>
            <a:ext cx="9218428" cy="5060544"/>
          </a:xfrm>
          <a:prstGeom prst="rect">
            <a:avLst/>
          </a:prstGeom>
          <a:noFill/>
          <a:ln>
            <a:noFill/>
          </a:ln>
        </p:spPr>
      </p:pic>
    </p:spTree>
    <p:extLst>
      <p:ext uri="{BB962C8B-B14F-4D97-AF65-F5344CB8AC3E}">
        <p14:creationId xmlns:p14="http://schemas.microsoft.com/office/powerpoint/2010/main" val="185788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07DA-1DA5-40EF-841C-5A2D0E7F222C}"/>
              </a:ext>
            </a:extLst>
          </p:cNvPr>
          <p:cNvSpPr>
            <a:spLocks noGrp="1"/>
          </p:cNvSpPr>
          <p:nvPr>
            <p:ph type="title"/>
          </p:nvPr>
        </p:nvSpPr>
        <p:spPr>
          <a:xfrm>
            <a:off x="838200" y="3176"/>
            <a:ext cx="10515600" cy="977900"/>
          </a:xfrm>
        </p:spPr>
        <p:txBody>
          <a:bodyPr>
            <a:normAutofit/>
          </a:bodyPr>
          <a:lstStyle/>
          <a:p>
            <a:pPr algn="ctr"/>
            <a:r>
              <a:rPr lang="en-IN" sz="4200" b="1" dirty="0">
                <a:solidFill>
                  <a:srgbClr val="FF3399"/>
                </a:solidFill>
                <a:latin typeface="Arial" panose="020B0604020202020204" pitchFamily="34" charset="0"/>
                <a:cs typeface="Arial" panose="020B0604020202020204" pitchFamily="34" charset="0"/>
              </a:rPr>
              <a:t>FEATURE EXTRACTION TECHNIQUES</a:t>
            </a:r>
          </a:p>
        </p:txBody>
      </p:sp>
      <p:sp>
        <p:nvSpPr>
          <p:cNvPr id="3" name="Content Placeholder 2">
            <a:extLst>
              <a:ext uri="{FF2B5EF4-FFF2-40B4-BE49-F238E27FC236}">
                <a16:creationId xmlns:a16="http://schemas.microsoft.com/office/drawing/2014/main" id="{81EAEDEF-BA2B-4CBF-B6F9-23A837E4F91E}"/>
              </a:ext>
            </a:extLst>
          </p:cNvPr>
          <p:cNvSpPr>
            <a:spLocks noGrp="1"/>
          </p:cNvSpPr>
          <p:nvPr>
            <p:ph idx="1"/>
          </p:nvPr>
        </p:nvSpPr>
        <p:spPr>
          <a:xfrm>
            <a:off x="838200" y="981076"/>
            <a:ext cx="10515600" cy="5648321"/>
          </a:xfrm>
        </p:spPr>
        <p:txBody>
          <a:bodyPr/>
          <a:lstStyle/>
          <a:p>
            <a:r>
              <a:rPr lang="en-US" dirty="0">
                <a:solidFill>
                  <a:srgbClr val="FF0000"/>
                </a:solidFill>
              </a:rPr>
              <a:t>Image Entropy is a</a:t>
            </a:r>
          </a:p>
          <a:p>
            <a:pPr lvl="2" algn="just"/>
            <a:r>
              <a:rPr lang="en-US" sz="2600" dirty="0">
                <a:solidFill>
                  <a:schemeClr val="accent6">
                    <a:lumMod val="75000"/>
                  </a:schemeClr>
                </a:solidFill>
              </a:rPr>
              <a:t>scalar value which represents the entropy of grayscale image.</a:t>
            </a:r>
          </a:p>
          <a:p>
            <a:pPr lvl="2" algn="just"/>
            <a:r>
              <a:rPr lang="en-US" sz="2600" dirty="0">
                <a:solidFill>
                  <a:schemeClr val="accent6">
                    <a:lumMod val="75000"/>
                  </a:schemeClr>
                </a:solidFill>
              </a:rPr>
              <a:t>measure of the disorder or randomness that can be used to characterize the texture of the input image. </a:t>
            </a:r>
          </a:p>
          <a:p>
            <a:r>
              <a:rPr lang="en-US" dirty="0">
                <a:solidFill>
                  <a:srgbClr val="FF0000"/>
                </a:solidFill>
              </a:rPr>
              <a:t>Image entropy is expressed by an equation:</a:t>
            </a:r>
          </a:p>
          <a:p>
            <a:pPr marL="0" indent="0">
              <a:buNone/>
            </a:pPr>
            <a:endParaRPr lang="en-US" dirty="0"/>
          </a:p>
          <a:p>
            <a:pPr marL="0" indent="0">
              <a:buNone/>
            </a:pPr>
            <a:endParaRPr lang="en-US" dirty="0"/>
          </a:p>
          <a:p>
            <a:pPr marL="0" indent="0" algn="just">
              <a:buNone/>
            </a:pPr>
            <a:r>
              <a:rPr lang="en-US" dirty="0">
                <a:solidFill>
                  <a:srgbClr val="7030A0"/>
                </a:solidFill>
              </a:rPr>
              <a:t>where, </a:t>
            </a:r>
            <a:r>
              <a:rPr lang="en-US" i="1" dirty="0">
                <a:solidFill>
                  <a:srgbClr val="7030A0"/>
                </a:solidFill>
              </a:rPr>
              <a:t>P</a:t>
            </a:r>
            <a:r>
              <a:rPr lang="en-US" i="1" baseline="-25000" dirty="0">
                <a:solidFill>
                  <a:srgbClr val="7030A0"/>
                </a:solidFill>
              </a:rPr>
              <a:t>i</a:t>
            </a:r>
            <a:r>
              <a:rPr lang="en-US" baseline="-25000" dirty="0">
                <a:solidFill>
                  <a:srgbClr val="7030A0"/>
                </a:solidFill>
              </a:rPr>
              <a:t> </a:t>
            </a:r>
            <a:r>
              <a:rPr lang="en-US" dirty="0">
                <a:solidFill>
                  <a:srgbClr val="7030A0"/>
                </a:solidFill>
              </a:rPr>
              <a:t>is the probability that the difference between two adjacent pixels is equal to </a:t>
            </a:r>
            <a:r>
              <a:rPr lang="en-US" i="1" dirty="0" err="1">
                <a:solidFill>
                  <a:srgbClr val="7030A0"/>
                </a:solidFill>
              </a:rPr>
              <a:t>i</a:t>
            </a:r>
            <a:r>
              <a:rPr lang="en-US" dirty="0">
                <a:solidFill>
                  <a:srgbClr val="7030A0"/>
                </a:solidFill>
              </a:rPr>
              <a:t>, and </a:t>
            </a:r>
            <a:r>
              <a:rPr lang="en-US" i="1" dirty="0">
                <a:solidFill>
                  <a:srgbClr val="7030A0"/>
                </a:solidFill>
              </a:rPr>
              <a:t>log</a:t>
            </a:r>
            <a:r>
              <a:rPr lang="en-US" i="1" baseline="-25000" dirty="0">
                <a:solidFill>
                  <a:srgbClr val="7030A0"/>
                </a:solidFill>
              </a:rPr>
              <a:t>2</a:t>
            </a:r>
            <a:r>
              <a:rPr lang="en-US" baseline="-25000" dirty="0">
                <a:solidFill>
                  <a:srgbClr val="7030A0"/>
                </a:solidFill>
              </a:rPr>
              <a:t> </a:t>
            </a:r>
            <a:r>
              <a:rPr lang="en-US" dirty="0">
                <a:solidFill>
                  <a:srgbClr val="7030A0"/>
                </a:solidFill>
              </a:rPr>
              <a:t>is the base 2 logarithm.</a:t>
            </a:r>
          </a:p>
          <a:p>
            <a:r>
              <a:rPr lang="en-US" dirty="0">
                <a:solidFill>
                  <a:srgbClr val="FF0000"/>
                </a:solidFill>
              </a:rPr>
              <a:t>The GLCM Energy is a sum of squared elements in the GLCM matrix.</a:t>
            </a:r>
          </a:p>
          <a:p>
            <a:pPr marL="0" indent="0">
              <a:buNone/>
            </a:pPr>
            <a:endParaRPr lang="en-US" dirty="0"/>
          </a:p>
          <a:p>
            <a:pPr marL="0" indent="0">
              <a:buNone/>
            </a:pPr>
            <a:endParaRPr lang="en-IN" dirty="0"/>
          </a:p>
        </p:txBody>
      </p:sp>
      <p:sp>
        <p:nvSpPr>
          <p:cNvPr id="16" name="Rectangle 14">
            <a:extLst>
              <a:ext uri="{FF2B5EF4-FFF2-40B4-BE49-F238E27FC236}">
                <a16:creationId xmlns:a16="http://schemas.microsoft.com/office/drawing/2014/main" id="{875B24D2-4AFA-4D27-83F2-EBE1392196B2}"/>
              </a:ext>
            </a:extLst>
          </p:cNvPr>
          <p:cNvSpPr>
            <a:spLocks noChangeArrowheads="1"/>
          </p:cNvSpPr>
          <p:nvPr/>
        </p:nvSpPr>
        <p:spPr bwMode="auto">
          <a:xfrm>
            <a:off x="4058478" y="39599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7" name="Object 16">
            <a:extLst>
              <a:ext uri="{FF2B5EF4-FFF2-40B4-BE49-F238E27FC236}">
                <a16:creationId xmlns:a16="http://schemas.microsoft.com/office/drawing/2014/main" id="{1428D224-A61B-44FF-88DF-AB761C75629B}"/>
              </a:ext>
            </a:extLst>
          </p:cNvPr>
          <p:cNvGraphicFramePr>
            <a:graphicFrameLocks noChangeAspect="1"/>
          </p:cNvGraphicFramePr>
          <p:nvPr>
            <p:extLst>
              <p:ext uri="{D42A27DB-BD31-4B8C-83A1-F6EECF244321}">
                <p14:modId xmlns:p14="http://schemas.microsoft.com/office/powerpoint/2010/main" val="1593464302"/>
              </p:ext>
            </p:extLst>
          </p:nvPr>
        </p:nvGraphicFramePr>
        <p:xfrm>
          <a:off x="4910130" y="3377307"/>
          <a:ext cx="2371740" cy="640949"/>
        </p:xfrm>
        <a:graphic>
          <a:graphicData uri="http://schemas.openxmlformats.org/presentationml/2006/ole">
            <mc:AlternateContent xmlns:mc="http://schemas.openxmlformats.org/markup-compatibility/2006">
              <mc:Choice xmlns:v="urn:schemas-microsoft-com:vml" Requires="v">
                <p:oleObj spid="_x0000_s1048" name="Equation" r:id="rId3" imgW="1143000" imgH="342900" progId="Equation.DSMT4">
                  <p:embed/>
                </p:oleObj>
              </mc:Choice>
              <mc:Fallback>
                <p:oleObj name="Equation" r:id="rId3" imgW="1143000" imgH="34290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130" y="3377307"/>
                        <a:ext cx="2371740" cy="640949"/>
                      </a:xfrm>
                      <a:prstGeom prst="rect">
                        <a:avLst/>
                      </a:prstGeom>
                      <a:noFill/>
                    </p:spPr>
                  </p:pic>
                </p:oleObj>
              </mc:Fallback>
            </mc:AlternateContent>
          </a:graphicData>
        </a:graphic>
      </p:graphicFrame>
      <p:sp>
        <p:nvSpPr>
          <p:cNvPr id="18" name="Rectangle 17">
            <a:extLst>
              <a:ext uri="{FF2B5EF4-FFF2-40B4-BE49-F238E27FC236}">
                <a16:creationId xmlns:a16="http://schemas.microsoft.com/office/drawing/2014/main" id="{5C18555C-58DB-4DE2-8FD7-D6DDFAE49E05}"/>
              </a:ext>
            </a:extLst>
          </p:cNvPr>
          <p:cNvSpPr>
            <a:spLocks noChangeArrowheads="1"/>
          </p:cNvSpPr>
          <p:nvPr/>
        </p:nvSpPr>
        <p:spPr bwMode="auto">
          <a:xfrm>
            <a:off x="5207828" y="58086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9" name="Object 18">
            <a:extLst>
              <a:ext uri="{FF2B5EF4-FFF2-40B4-BE49-F238E27FC236}">
                <a16:creationId xmlns:a16="http://schemas.microsoft.com/office/drawing/2014/main" id="{A03BABB5-39C2-43CA-9BC0-2D967CFEBD6C}"/>
              </a:ext>
            </a:extLst>
          </p:cNvPr>
          <p:cNvGraphicFramePr>
            <a:graphicFrameLocks noChangeAspect="1"/>
          </p:cNvGraphicFramePr>
          <p:nvPr>
            <p:extLst>
              <p:ext uri="{D42A27DB-BD31-4B8C-83A1-F6EECF244321}">
                <p14:modId xmlns:p14="http://schemas.microsoft.com/office/powerpoint/2010/main" val="3381604105"/>
              </p:ext>
            </p:extLst>
          </p:nvPr>
        </p:nvGraphicFramePr>
        <p:xfrm>
          <a:off x="5088749" y="5791200"/>
          <a:ext cx="2014502" cy="645143"/>
        </p:xfrm>
        <a:graphic>
          <a:graphicData uri="http://schemas.openxmlformats.org/presentationml/2006/ole">
            <mc:AlternateContent xmlns:mc="http://schemas.openxmlformats.org/markup-compatibility/2006">
              <mc:Choice xmlns:v="urn:schemas-microsoft-com:vml" Requires="v">
                <p:oleObj spid="_x0000_s1049" name="Equation" r:id="rId5" imgW="939392" imgH="355446" progId="Equation.DSMT4">
                  <p:embed/>
                </p:oleObj>
              </mc:Choice>
              <mc:Fallback>
                <p:oleObj name="Equation" r:id="rId5" imgW="939392" imgH="355446"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749" y="5791200"/>
                        <a:ext cx="2014502" cy="645143"/>
                      </a:xfrm>
                      <a:prstGeom prst="rect">
                        <a:avLst/>
                      </a:prstGeom>
                      <a:noFill/>
                    </p:spPr>
                  </p:pic>
                </p:oleObj>
              </mc:Fallback>
            </mc:AlternateContent>
          </a:graphicData>
        </a:graphic>
      </p:graphicFrame>
    </p:spTree>
    <p:extLst>
      <p:ext uri="{BB962C8B-B14F-4D97-AF65-F5344CB8AC3E}">
        <p14:creationId xmlns:p14="http://schemas.microsoft.com/office/powerpoint/2010/main" val="332642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86D2-CBDD-4873-AEE6-6F79BC109E06}"/>
              </a:ext>
            </a:extLst>
          </p:cNvPr>
          <p:cNvSpPr>
            <a:spLocks noGrp="1"/>
          </p:cNvSpPr>
          <p:nvPr>
            <p:ph type="title"/>
          </p:nvPr>
        </p:nvSpPr>
        <p:spPr>
          <a:xfrm>
            <a:off x="838200" y="127001"/>
            <a:ext cx="10515600" cy="787400"/>
          </a:xfrm>
        </p:spPr>
        <p:txBody>
          <a:bodyPr>
            <a:normAutofit/>
          </a:bodyPr>
          <a:lstStyle/>
          <a:p>
            <a:pPr algn="ctr"/>
            <a:r>
              <a:rPr lang="en-IN" sz="3800" b="1" dirty="0">
                <a:solidFill>
                  <a:srgbClr val="FF3399"/>
                </a:solidFill>
                <a:latin typeface="Arial" panose="020B0604020202020204" pitchFamily="34" charset="0"/>
                <a:cs typeface="Arial" panose="020B0604020202020204" pitchFamily="34" charset="0"/>
              </a:rPr>
              <a:t>SUPPORT VECTOR MACHINE CLASSIFIER</a:t>
            </a:r>
          </a:p>
        </p:txBody>
      </p:sp>
      <p:sp>
        <p:nvSpPr>
          <p:cNvPr id="3" name="Content Placeholder 2">
            <a:extLst>
              <a:ext uri="{FF2B5EF4-FFF2-40B4-BE49-F238E27FC236}">
                <a16:creationId xmlns:a16="http://schemas.microsoft.com/office/drawing/2014/main" id="{987E8307-5B70-4072-BCB0-D16E6331440E}"/>
              </a:ext>
            </a:extLst>
          </p:cNvPr>
          <p:cNvSpPr>
            <a:spLocks noGrp="1"/>
          </p:cNvSpPr>
          <p:nvPr>
            <p:ph idx="1"/>
          </p:nvPr>
        </p:nvSpPr>
        <p:spPr>
          <a:xfrm>
            <a:off x="838200" y="1047749"/>
            <a:ext cx="10515600" cy="5705474"/>
          </a:xfrm>
        </p:spPr>
        <p:txBody>
          <a:bodyPr>
            <a:normAutofit fontScale="92500"/>
          </a:bodyPr>
          <a:lstStyle/>
          <a:p>
            <a:pPr algn="just"/>
            <a:r>
              <a:rPr lang="en-US" dirty="0">
                <a:solidFill>
                  <a:srgbClr val="0000FF"/>
                </a:solidFill>
              </a:rPr>
              <a:t>The proposed research work is a two-class binary classification problem, the adopted SVM classifier finds the most effective hyperplane which is a classification line and divides all input samples into two classes. </a:t>
            </a:r>
          </a:p>
          <a:p>
            <a:pPr algn="just"/>
            <a:r>
              <a:rPr lang="en-US" dirty="0">
                <a:solidFill>
                  <a:srgbClr val="FF0000"/>
                </a:solidFill>
              </a:rPr>
              <a:t>The input samples nearest to the classification line are called support vectors. The training set of the SVM classifier is expressed as </a:t>
            </a:r>
          </a:p>
          <a:p>
            <a:pPr algn="just"/>
            <a:endParaRPr lang="en-US" dirty="0"/>
          </a:p>
          <a:p>
            <a:pPr algn="just"/>
            <a:endParaRPr lang="en-US" dirty="0"/>
          </a:p>
          <a:p>
            <a:pPr algn="just"/>
            <a:r>
              <a:rPr lang="en-US" dirty="0">
                <a:solidFill>
                  <a:srgbClr val="FF0000"/>
                </a:solidFill>
              </a:rPr>
              <a:t>The classification line is derived as:</a:t>
            </a:r>
          </a:p>
          <a:p>
            <a:pPr algn="just"/>
            <a:endParaRPr lang="en-IN" b="1" dirty="0"/>
          </a:p>
          <a:p>
            <a:pPr algn="just"/>
            <a:endParaRPr lang="en-IN" dirty="0"/>
          </a:p>
          <a:p>
            <a:pPr algn="just"/>
            <a:r>
              <a:rPr lang="en-US" dirty="0">
                <a:solidFill>
                  <a:schemeClr val="accent6">
                    <a:lumMod val="75000"/>
                  </a:schemeClr>
                </a:solidFill>
              </a:rPr>
              <a:t>where, </a:t>
            </a:r>
            <a:r>
              <a:rPr lang="en-US" i="1" dirty="0">
                <a:solidFill>
                  <a:schemeClr val="accent6">
                    <a:lumMod val="75000"/>
                  </a:schemeClr>
                </a:solidFill>
              </a:rPr>
              <a:t>n</a:t>
            </a:r>
            <a:r>
              <a:rPr lang="en-US" dirty="0">
                <a:solidFill>
                  <a:schemeClr val="accent6">
                    <a:lumMod val="75000"/>
                  </a:schemeClr>
                </a:solidFill>
              </a:rPr>
              <a:t> is a sample vector represented to a high dimensional space, </a:t>
            </a:r>
            <a:r>
              <a:rPr lang="en-US" i="1" dirty="0">
                <a:solidFill>
                  <a:schemeClr val="accent6">
                    <a:lumMod val="75000"/>
                  </a:schemeClr>
                </a:solidFill>
              </a:rPr>
              <a:t>z</a:t>
            </a:r>
            <a:r>
              <a:rPr lang="en-US" dirty="0">
                <a:solidFill>
                  <a:schemeClr val="accent6">
                    <a:lumMod val="75000"/>
                  </a:schemeClr>
                </a:solidFill>
              </a:rPr>
              <a:t> is the class label of </a:t>
            </a:r>
            <a:r>
              <a:rPr lang="en-US" i="1" dirty="0">
                <a:solidFill>
                  <a:schemeClr val="accent6">
                    <a:lumMod val="75000"/>
                  </a:schemeClr>
                </a:solidFill>
              </a:rPr>
              <a:t>X</a:t>
            </a:r>
            <a:r>
              <a:rPr lang="en-US" dirty="0">
                <a:solidFill>
                  <a:schemeClr val="accent6">
                    <a:lumMod val="75000"/>
                  </a:schemeClr>
                </a:solidFill>
              </a:rPr>
              <a:t>. Further, the SVM classifier estimates and obtains the equation of classification line with the help of </a:t>
            </a:r>
            <a:r>
              <a:rPr lang="en-US" i="1" dirty="0">
                <a:solidFill>
                  <a:schemeClr val="accent6">
                    <a:lumMod val="75000"/>
                  </a:schemeClr>
                </a:solidFill>
              </a:rPr>
              <a:t>w</a:t>
            </a:r>
            <a:r>
              <a:rPr lang="en-US" dirty="0">
                <a:solidFill>
                  <a:schemeClr val="accent6">
                    <a:lumMod val="75000"/>
                  </a:schemeClr>
                </a:solidFill>
              </a:rPr>
              <a:t> and </a:t>
            </a:r>
            <a:r>
              <a:rPr lang="en-US" i="1" dirty="0">
                <a:solidFill>
                  <a:schemeClr val="accent6">
                    <a:lumMod val="75000"/>
                  </a:schemeClr>
                </a:solidFill>
              </a:rPr>
              <a:t>a</a:t>
            </a:r>
            <a:r>
              <a:rPr lang="en-US" dirty="0">
                <a:solidFill>
                  <a:schemeClr val="accent6">
                    <a:lumMod val="75000"/>
                  </a:schemeClr>
                </a:solidFill>
              </a:rPr>
              <a:t> parameters. </a:t>
            </a:r>
            <a:endParaRPr lang="en-IN" dirty="0">
              <a:solidFill>
                <a:schemeClr val="accent6">
                  <a:lumMod val="75000"/>
                </a:schemeClr>
              </a:solidFill>
            </a:endParaRPr>
          </a:p>
        </p:txBody>
      </p:sp>
      <p:sp>
        <p:nvSpPr>
          <p:cNvPr id="4" name="Rectangle 2">
            <a:extLst>
              <a:ext uri="{FF2B5EF4-FFF2-40B4-BE49-F238E27FC236}">
                <a16:creationId xmlns:a16="http://schemas.microsoft.com/office/drawing/2014/main" id="{668BAA03-5D1E-40AC-A6B8-8994F2B1851B}"/>
              </a:ext>
            </a:extLst>
          </p:cNvPr>
          <p:cNvSpPr>
            <a:spLocks noChangeArrowheads="1"/>
          </p:cNvSpPr>
          <p:nvPr/>
        </p:nvSpPr>
        <p:spPr bwMode="auto">
          <a:xfrm>
            <a:off x="4314825" y="3648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a:extLst>
              <a:ext uri="{FF2B5EF4-FFF2-40B4-BE49-F238E27FC236}">
                <a16:creationId xmlns:a16="http://schemas.microsoft.com/office/drawing/2014/main" id="{4F80D75D-DA2B-443E-A25A-B56B8E05A0A8}"/>
              </a:ext>
            </a:extLst>
          </p:cNvPr>
          <p:cNvGraphicFramePr>
            <a:graphicFrameLocks noChangeAspect="1"/>
          </p:cNvGraphicFramePr>
          <p:nvPr>
            <p:extLst>
              <p:ext uri="{D42A27DB-BD31-4B8C-83A1-F6EECF244321}">
                <p14:modId xmlns:p14="http://schemas.microsoft.com/office/powerpoint/2010/main" val="178942997"/>
              </p:ext>
            </p:extLst>
          </p:nvPr>
        </p:nvGraphicFramePr>
        <p:xfrm>
          <a:off x="2867024" y="3267074"/>
          <a:ext cx="7047807" cy="514337"/>
        </p:xfrm>
        <a:graphic>
          <a:graphicData uri="http://schemas.openxmlformats.org/presentationml/2006/ole">
            <mc:AlternateContent xmlns:mc="http://schemas.openxmlformats.org/markup-compatibility/2006">
              <mc:Choice xmlns:v="urn:schemas-microsoft-com:vml" Requires="v">
                <p:oleObj spid="_x0000_s4105" name="Equation" r:id="rId3" imgW="3225800" imgH="228600" progId="Equation.DSMT4">
                  <p:embed/>
                </p:oleObj>
              </mc:Choice>
              <mc:Fallback>
                <p:oleObj name="Equation" r:id="rId3" imgW="32258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4" y="3267074"/>
                        <a:ext cx="7047807" cy="514337"/>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2F91B490-4476-49C2-A41B-C5B72097ECB4}"/>
              </a:ext>
            </a:extLst>
          </p:cNvPr>
          <p:cNvSpPr>
            <a:spLocks noChangeArrowheads="1"/>
          </p:cNvSpPr>
          <p:nvPr/>
        </p:nvSpPr>
        <p:spPr bwMode="auto">
          <a:xfrm>
            <a:off x="5276850" y="44997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a:extLst>
              <a:ext uri="{FF2B5EF4-FFF2-40B4-BE49-F238E27FC236}">
                <a16:creationId xmlns:a16="http://schemas.microsoft.com/office/drawing/2014/main" id="{87F855F4-B128-496E-A53C-3481D24396D9}"/>
              </a:ext>
            </a:extLst>
          </p:cNvPr>
          <p:cNvGraphicFramePr>
            <a:graphicFrameLocks noChangeAspect="1"/>
          </p:cNvGraphicFramePr>
          <p:nvPr>
            <p:extLst>
              <p:ext uri="{D42A27DB-BD31-4B8C-83A1-F6EECF244321}">
                <p14:modId xmlns:p14="http://schemas.microsoft.com/office/powerpoint/2010/main" val="504146152"/>
              </p:ext>
            </p:extLst>
          </p:nvPr>
        </p:nvGraphicFramePr>
        <p:xfrm>
          <a:off x="4872036" y="4795977"/>
          <a:ext cx="2447927" cy="471340"/>
        </p:xfrm>
        <a:graphic>
          <a:graphicData uri="http://schemas.openxmlformats.org/presentationml/2006/ole">
            <mc:AlternateContent xmlns:mc="http://schemas.openxmlformats.org/markup-compatibility/2006">
              <mc:Choice xmlns:v="urn:schemas-microsoft-com:vml" Requires="v">
                <p:oleObj spid="_x0000_s4106" name="Equation" r:id="rId5" imgW="1129810" imgH="215806" progId="Equation.DSMT4">
                  <p:embed/>
                </p:oleObj>
              </mc:Choice>
              <mc:Fallback>
                <p:oleObj name="Equation" r:id="rId5" imgW="1129810" imgH="215806"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6" y="4795977"/>
                        <a:ext cx="2447927" cy="471340"/>
                      </a:xfrm>
                      <a:prstGeom prst="rect">
                        <a:avLst/>
                      </a:prstGeom>
                      <a:noFill/>
                    </p:spPr>
                  </p:pic>
                </p:oleObj>
              </mc:Fallback>
            </mc:AlternateContent>
          </a:graphicData>
        </a:graphic>
      </p:graphicFrame>
    </p:spTree>
    <p:extLst>
      <p:ext uri="{BB962C8B-B14F-4D97-AF65-F5344CB8AC3E}">
        <p14:creationId xmlns:p14="http://schemas.microsoft.com/office/powerpoint/2010/main" val="3307680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1601</Words>
  <Application>Microsoft Office PowerPoint</Application>
  <PresentationFormat>Widescreen</PresentationFormat>
  <Paragraphs>84</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3" baseType="lpstr">
      <vt:lpstr>Arial</vt:lpstr>
      <vt:lpstr>Calibri</vt:lpstr>
      <vt:lpstr>Calibri Light</vt:lpstr>
      <vt:lpstr>Office Theme</vt:lpstr>
      <vt:lpstr>Equation</vt:lpstr>
      <vt:lpstr>Graph</vt:lpstr>
      <vt:lpstr>A THERMAL SENSOR-BASED DECISION SUPPORT SYSTEM FOR THE IDENTIFICATION OF ROOF LEAKS AND CRACKS</vt:lpstr>
      <vt:lpstr>OUTLINE</vt:lpstr>
      <vt:lpstr>INTRODUCTION</vt:lpstr>
      <vt:lpstr>A BRIEF SURVEY OF LITERATURE</vt:lpstr>
      <vt:lpstr>OBJECTIVE</vt:lpstr>
      <vt:lpstr>METHODOLOGY</vt:lpstr>
      <vt:lpstr>DESIGN OF DECISION SUPPORT SYSTEM</vt:lpstr>
      <vt:lpstr>FEATURE EXTRACTION TECHNIQUES</vt:lpstr>
      <vt:lpstr>SUPPORT VECTOR MACHINE CLASSIFIER</vt:lpstr>
      <vt:lpstr>SUPPORT VECTOR MACHINE CLASSIFIER</vt:lpstr>
      <vt:lpstr>RESULTS AND DISCUSSION</vt:lpstr>
      <vt:lpstr>ACQUIRED IMAGES USING THERMAL CAMERA</vt:lpstr>
      <vt:lpstr>PERFORMANCE OF SVM CLASSIFIERS</vt:lpstr>
      <vt:lpstr>CONCLUSION</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Paramasivam Alagumariappan</dc:creator>
  <cp:lastModifiedBy>Paramasivam Alagumariappan</cp:lastModifiedBy>
  <cp:revision>14</cp:revision>
  <dcterms:created xsi:type="dcterms:W3CDTF">2019-11-10T13:49:04Z</dcterms:created>
  <dcterms:modified xsi:type="dcterms:W3CDTF">2019-11-17T06:41:09Z</dcterms:modified>
</cp:coreProperties>
</file>