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307" r:id="rId4"/>
    <p:sldId id="310" r:id="rId5"/>
    <p:sldId id="311" r:id="rId6"/>
    <p:sldId id="262" r:id="rId7"/>
    <p:sldId id="264" r:id="rId8"/>
    <p:sldId id="265" r:id="rId9"/>
    <p:sldId id="266" r:id="rId10"/>
    <p:sldId id="286" r:id="rId11"/>
    <p:sldId id="308" r:id="rId12"/>
    <p:sldId id="309" r:id="rId13"/>
    <p:sldId id="275" r:id="rId14"/>
    <p:sldId id="278" r:id="rId15"/>
    <p:sldId id="298" r:id="rId16"/>
    <p:sldId id="300" r:id="rId17"/>
    <p:sldId id="302" r:id="rId18"/>
    <p:sldId id="312" r:id="rId19"/>
    <p:sldId id="258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Emmanuel Akintunde" initials="EA" lastIdx="1" clrIdx="0">
    <p:extLst>
      <p:ext uri="{19B8F6BF-5375-455C-9EA6-DF929625EA0E}">
        <p15:presenceInfo xmlns:p15="http://schemas.microsoft.com/office/powerpoint/2012/main" userId="S-1-5-21-527237240-492894223-682003330-19809941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5"/>
    <p:restoredTop sz="94714" autoAdjust="0"/>
  </p:normalViewPr>
  <p:slideViewPr>
    <p:cSldViewPr snapToGrid="0" snapToObjects="1">
      <p:cViewPr varScale="1">
        <p:scale>
          <a:sx n="62" d="100"/>
          <a:sy n="62" d="100"/>
        </p:scale>
        <p:origin x="804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commentAuthors" Target="commentAuthor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768E5A-796C-7E4C-8C14-CC4F409268BC}" type="datetimeFigureOut">
              <a:rPr lang="en-US" smtClean="0"/>
              <a:t>11/18/2019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E8DAC5-4B05-CB4D-A8F6-8BE6FE04B4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79594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768E5A-796C-7E4C-8C14-CC4F409268BC}" type="datetimeFigureOut">
              <a:rPr lang="en-US" smtClean="0"/>
              <a:t>11/18/2019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E8DAC5-4B05-CB4D-A8F6-8BE6FE04B4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07586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768E5A-796C-7E4C-8C14-CC4F409268BC}" type="datetimeFigureOut">
              <a:rPr lang="en-US" smtClean="0"/>
              <a:t>11/18/2019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E8DAC5-4B05-CB4D-A8F6-8BE6FE04B4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61287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768E5A-796C-7E4C-8C14-CC4F409268BC}" type="datetimeFigureOut">
              <a:rPr lang="en-US" smtClean="0"/>
              <a:t>11/18/2019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E8DAC5-4B05-CB4D-A8F6-8BE6FE04B4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2255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768E5A-796C-7E4C-8C14-CC4F409268BC}" type="datetimeFigureOut">
              <a:rPr lang="en-US" smtClean="0"/>
              <a:t>11/18/2019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E8DAC5-4B05-CB4D-A8F6-8BE6FE04B4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8642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768E5A-796C-7E4C-8C14-CC4F409268BC}" type="datetimeFigureOut">
              <a:rPr lang="en-US" smtClean="0"/>
              <a:t>11/18/2019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E8DAC5-4B05-CB4D-A8F6-8BE6FE04B4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7754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768E5A-796C-7E4C-8C14-CC4F409268BC}" type="datetimeFigureOut">
              <a:rPr lang="en-US" smtClean="0"/>
              <a:t>11/18/2019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E8DAC5-4B05-CB4D-A8F6-8BE6FE04B4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3829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768E5A-796C-7E4C-8C14-CC4F409268BC}" type="datetimeFigureOut">
              <a:rPr lang="en-US" smtClean="0"/>
              <a:t>11/18/2019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E8DAC5-4B05-CB4D-A8F6-8BE6FE04B4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25506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768E5A-796C-7E4C-8C14-CC4F409268BC}" type="datetimeFigureOut">
              <a:rPr lang="en-US" smtClean="0"/>
              <a:t>11/18/2019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E8DAC5-4B05-CB4D-A8F6-8BE6FE04B4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62867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768E5A-796C-7E4C-8C14-CC4F409268BC}" type="datetimeFigureOut">
              <a:rPr lang="en-US" smtClean="0"/>
              <a:t>11/18/2019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E8DAC5-4B05-CB4D-A8F6-8BE6FE04B4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4504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768E5A-796C-7E4C-8C14-CC4F409268BC}" type="datetimeFigureOut">
              <a:rPr lang="en-US" smtClean="0"/>
              <a:t>11/18/2019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E8DAC5-4B05-CB4D-A8F6-8BE6FE04B4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74822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768E5A-796C-7E4C-8C14-CC4F409268BC}" type="datetimeFigureOut">
              <a:rPr lang="en-US" smtClean="0"/>
              <a:t>11/18/2019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E8DAC5-4B05-CB4D-A8F6-8BE6FE04B4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60827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9752" y="-19740"/>
            <a:ext cx="12192000" cy="685868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3251" y="2751826"/>
            <a:ext cx="12192000" cy="988559"/>
          </a:xfrm>
        </p:spPr>
        <p:txBody>
          <a:bodyPr>
            <a:noAutofit/>
          </a:bodyPr>
          <a:lstStyle/>
          <a:p>
            <a:r>
              <a:rPr lang="en-US" sz="3200" b="1" dirty="0">
                <a:latin typeface="Arial" charset="0"/>
                <a:ea typeface="Arial" charset="0"/>
                <a:cs typeface="Arial" charset="0"/>
              </a:rPr>
              <a:t>Full-Scale Experiments for Development and Validation of a Robust Damage Detection Tool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6502" y="4355869"/>
            <a:ext cx="12125498" cy="1088967"/>
          </a:xfrm>
        </p:spPr>
        <p:txBody>
          <a:bodyPr>
            <a:normAutofit/>
          </a:bodyPr>
          <a:lstStyle/>
          <a:p>
            <a:r>
              <a:rPr lang="en-US" sz="1800" dirty="0">
                <a:latin typeface="Arial" charset="0"/>
                <a:ea typeface="Arial" charset="0"/>
                <a:cs typeface="Arial" charset="0"/>
              </a:rPr>
              <a:t>Emmanuel Akintunde, Saeed Eftekhar Azam, Ahmed Rageh, Daniel Linzell</a:t>
            </a:r>
          </a:p>
          <a:p>
            <a:r>
              <a:rPr lang="en-US" sz="1800" dirty="0">
                <a:latin typeface="Arial" charset="0"/>
                <a:ea typeface="Arial" charset="0"/>
                <a:cs typeface="Arial" charset="0"/>
              </a:rPr>
              <a:t>Department of Civil Engineering, University of Nebraska – Lincoln, Lincoln (NE), USA</a:t>
            </a:r>
          </a:p>
        </p:txBody>
      </p:sp>
    </p:spTree>
    <p:extLst>
      <p:ext uri="{BB962C8B-B14F-4D97-AF65-F5344CB8AC3E}">
        <p14:creationId xmlns:p14="http://schemas.microsoft.com/office/powerpoint/2010/main" val="161760072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56" y="2327"/>
            <a:ext cx="12186644" cy="6855673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6255" y="365125"/>
            <a:ext cx="11852563" cy="570057"/>
          </a:xfrm>
        </p:spPr>
        <p:txBody>
          <a:bodyPr>
            <a:normAutofit fontScale="90000"/>
          </a:bodyPr>
          <a:lstStyle/>
          <a:p>
            <a:r>
              <a:rPr lang="en-US" sz="4000" dirty="0">
                <a:latin typeface="Arial" charset="0"/>
                <a:ea typeface="Arial" charset="0"/>
                <a:cs typeface="Arial" charset="0"/>
              </a:rPr>
              <a:t>Strain Comparison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51189" y="3000375"/>
            <a:ext cx="2753663" cy="3657600"/>
          </a:xfrm>
          <a:prstGeom prst="rect">
            <a:avLst/>
          </a:prstGeom>
        </p:spPr>
      </p:pic>
      <p:sp>
        <p:nvSpPr>
          <p:cNvPr id="5" name="Oval 4"/>
          <p:cNvSpPr/>
          <p:nvPr/>
        </p:nvSpPr>
        <p:spPr>
          <a:xfrm>
            <a:off x="10843742" y="6413924"/>
            <a:ext cx="376707" cy="344063"/>
          </a:xfrm>
          <a:prstGeom prst="ellipse">
            <a:avLst/>
          </a:prstGeom>
          <a:noFill/>
          <a:ln w="444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0040" y="1316736"/>
            <a:ext cx="9144000" cy="45933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7513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86" y="0"/>
            <a:ext cx="12186644" cy="6855673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6255" y="365125"/>
            <a:ext cx="11852563" cy="570057"/>
          </a:xfrm>
        </p:spPr>
        <p:txBody>
          <a:bodyPr>
            <a:normAutofit fontScale="90000"/>
          </a:bodyPr>
          <a:lstStyle/>
          <a:p>
            <a:r>
              <a:rPr lang="en-US" sz="4000" dirty="0">
                <a:latin typeface="Arial" charset="0"/>
                <a:ea typeface="Arial" charset="0"/>
                <a:cs typeface="Arial" charset="0"/>
              </a:rPr>
              <a:t>POMs for Filled Dump Truck 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51189" y="3000375"/>
            <a:ext cx="2753663" cy="36576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0080" y="1316736"/>
            <a:ext cx="7787745" cy="45902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26587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86" y="0"/>
            <a:ext cx="12186644" cy="6855673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6255" y="365125"/>
            <a:ext cx="11852563" cy="570057"/>
          </a:xfrm>
        </p:spPr>
        <p:txBody>
          <a:bodyPr>
            <a:normAutofit fontScale="90000"/>
          </a:bodyPr>
          <a:lstStyle/>
          <a:p>
            <a:r>
              <a:rPr lang="en-US" sz="4000" dirty="0">
                <a:latin typeface="Arial" charset="0"/>
                <a:ea typeface="Arial" charset="0"/>
                <a:cs typeface="Arial" charset="0"/>
              </a:rPr>
              <a:t>POMs for Pickup Truck @15mph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51189" y="3000375"/>
            <a:ext cx="2753663" cy="36576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0080" y="1316736"/>
            <a:ext cx="8018022" cy="45902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83376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86" y="0"/>
            <a:ext cx="12186644" cy="6855673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6255" y="365125"/>
            <a:ext cx="11852563" cy="570057"/>
          </a:xfrm>
        </p:spPr>
        <p:txBody>
          <a:bodyPr>
            <a:normAutofit fontScale="90000"/>
          </a:bodyPr>
          <a:lstStyle/>
          <a:p>
            <a:r>
              <a:rPr lang="en-US" sz="4000" dirty="0">
                <a:latin typeface="Arial" charset="0"/>
                <a:ea typeface="Arial" charset="0"/>
                <a:cs typeface="Arial" charset="0"/>
              </a:rPr>
              <a:t>ICMs for Filled Dump Truck 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51189" y="3000375"/>
            <a:ext cx="2753663" cy="36576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0080" y="1316736"/>
            <a:ext cx="7503813" cy="45902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45750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86" y="0"/>
            <a:ext cx="12186644" cy="6855673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6255" y="365125"/>
            <a:ext cx="11852563" cy="570057"/>
          </a:xfrm>
        </p:spPr>
        <p:txBody>
          <a:bodyPr>
            <a:normAutofit fontScale="90000"/>
          </a:bodyPr>
          <a:lstStyle/>
          <a:p>
            <a:r>
              <a:rPr lang="en-US" sz="4000" dirty="0">
                <a:latin typeface="Arial" charset="0"/>
                <a:ea typeface="Arial" charset="0"/>
                <a:cs typeface="Arial" charset="0"/>
              </a:rPr>
              <a:t>ICMs for Pickup Truck @ 15mph 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51189" y="3000375"/>
            <a:ext cx="2753663" cy="36576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0080" y="1316736"/>
            <a:ext cx="7622515" cy="45902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163850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86" y="0"/>
            <a:ext cx="12186644" cy="6855673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6255" y="365125"/>
            <a:ext cx="11852563" cy="570057"/>
          </a:xfrm>
        </p:spPr>
        <p:txBody>
          <a:bodyPr>
            <a:normAutofit fontScale="90000"/>
          </a:bodyPr>
          <a:lstStyle/>
          <a:p>
            <a:r>
              <a:rPr lang="en-US" sz="4000" dirty="0">
                <a:latin typeface="Arial" charset="0"/>
                <a:ea typeface="Arial" charset="0"/>
                <a:cs typeface="Arial" charset="0"/>
              </a:rPr>
              <a:t>Novelty Detection from PCA using Sensors 1 – 24 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51189" y="3000375"/>
            <a:ext cx="2753663" cy="365760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0080" y="1316736"/>
            <a:ext cx="7903902" cy="45902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688529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86" y="0"/>
            <a:ext cx="12186644" cy="6855673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6255" y="365125"/>
            <a:ext cx="11852563" cy="570057"/>
          </a:xfrm>
        </p:spPr>
        <p:txBody>
          <a:bodyPr>
            <a:normAutofit fontScale="90000"/>
          </a:bodyPr>
          <a:lstStyle/>
          <a:p>
            <a:r>
              <a:rPr lang="en-US" sz="4000" dirty="0">
                <a:latin typeface="Arial" charset="0"/>
                <a:ea typeface="Arial" charset="0"/>
                <a:cs typeface="Arial" charset="0"/>
              </a:rPr>
              <a:t>Novelty Detection from PCA using Sensors 1 – 8 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51189" y="3000375"/>
            <a:ext cx="2753663" cy="3657600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10828020" y="2951162"/>
            <a:ext cx="508000" cy="3756025"/>
          </a:xfrm>
          <a:prstGeom prst="ellipse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0080" y="1316736"/>
            <a:ext cx="7935261" cy="45902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783334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86" y="0"/>
            <a:ext cx="12186644" cy="6855673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6255" y="365125"/>
            <a:ext cx="11852563" cy="570057"/>
          </a:xfrm>
        </p:spPr>
        <p:txBody>
          <a:bodyPr>
            <a:normAutofit fontScale="90000"/>
          </a:bodyPr>
          <a:lstStyle/>
          <a:p>
            <a:r>
              <a:rPr lang="en-US" sz="4000" dirty="0">
                <a:latin typeface="Arial" charset="0"/>
                <a:ea typeface="Arial" charset="0"/>
                <a:cs typeface="Arial" charset="0"/>
              </a:rPr>
              <a:t>Novelty Detection from ICA using Sensors 1 - 24 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51189" y="3000375"/>
            <a:ext cx="2753663" cy="36576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0080" y="1316736"/>
            <a:ext cx="7854810" cy="45902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691371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56" y="8626"/>
            <a:ext cx="12186644" cy="6855673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6255" y="365125"/>
            <a:ext cx="11852563" cy="570057"/>
          </a:xfrm>
        </p:spPr>
        <p:txBody>
          <a:bodyPr>
            <a:normAutofit fontScale="90000"/>
          </a:bodyPr>
          <a:lstStyle/>
          <a:p>
            <a:r>
              <a:rPr lang="en-US" sz="4000" dirty="0">
                <a:latin typeface="Arial" charset="0"/>
                <a:ea typeface="Arial" charset="0"/>
                <a:cs typeface="Arial" charset="0"/>
              </a:rPr>
              <a:t>Conclusions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15884" y="1313411"/>
            <a:ext cx="11260765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690563" indent="-406400" algn="just">
              <a:buFont typeface="Wingdings" panose="05000000000000000000" pitchFamily="2" charset="2"/>
              <a:buChar char="§"/>
            </a:pPr>
            <a:r>
              <a:rPr lang="en-US" dirty="0">
                <a:solidFill>
                  <a:srgbClr val="0000FF"/>
                </a:solidFill>
              </a:rPr>
              <a:t>Both PCA and ICA can be used for bridge damage detection under operational conditions in case the load trajectory is known</a:t>
            </a:r>
          </a:p>
          <a:p>
            <a:pPr marL="690563" indent="-406400" algn="just">
              <a:buFont typeface="Wingdings" panose="05000000000000000000" pitchFamily="2" charset="2"/>
              <a:buChar char="§"/>
            </a:pPr>
            <a:endParaRPr lang="en-US" dirty="0">
              <a:solidFill>
                <a:srgbClr val="0000FF"/>
              </a:solidFill>
            </a:endParaRPr>
          </a:p>
          <a:p>
            <a:pPr marL="690563" indent="-406400" algn="just">
              <a:buFont typeface="Wingdings" panose="05000000000000000000" pitchFamily="2" charset="2"/>
              <a:buChar char="§"/>
            </a:pPr>
            <a:r>
              <a:rPr lang="en-US" dirty="0">
                <a:solidFill>
                  <a:srgbClr val="0000FF"/>
                </a:solidFill>
              </a:rPr>
              <a:t>Both PCA and ICA are robust to measurement noise</a:t>
            </a:r>
          </a:p>
          <a:p>
            <a:pPr marL="690563" indent="-406400" algn="just">
              <a:buFont typeface="Wingdings" panose="05000000000000000000" pitchFamily="2" charset="2"/>
              <a:buChar char="§"/>
            </a:pPr>
            <a:endParaRPr lang="en-US" dirty="0">
              <a:solidFill>
                <a:srgbClr val="0000FF"/>
              </a:solidFill>
            </a:endParaRPr>
          </a:p>
          <a:p>
            <a:pPr marL="690563" indent="-406400" algn="just">
              <a:buFont typeface="Wingdings" panose="05000000000000000000" pitchFamily="2" charset="2"/>
              <a:buChar char="§"/>
            </a:pPr>
            <a:r>
              <a:rPr lang="en-US" dirty="0">
                <a:solidFill>
                  <a:srgbClr val="0000FF"/>
                </a:solidFill>
              </a:rPr>
              <a:t>Sparse strain measurements were enough for damage detection in the considered bridge type</a:t>
            </a:r>
          </a:p>
          <a:p>
            <a:pPr marL="690563" indent="-406400" algn="just">
              <a:buFont typeface="Wingdings" panose="05000000000000000000" pitchFamily="2" charset="2"/>
              <a:buChar char="§"/>
            </a:pPr>
            <a:endParaRPr lang="en-US" dirty="0">
              <a:solidFill>
                <a:srgbClr val="0000FF"/>
              </a:solidFill>
            </a:endParaRPr>
          </a:p>
          <a:p>
            <a:pPr marL="690563" indent="-406400" algn="just">
              <a:buFont typeface="Wingdings" panose="05000000000000000000" pitchFamily="2" charset="2"/>
              <a:buChar char="§"/>
            </a:pPr>
            <a:r>
              <a:rPr lang="en-US" dirty="0">
                <a:solidFill>
                  <a:srgbClr val="0000FF"/>
                </a:solidFill>
              </a:rPr>
              <a:t>An invisible damage was quantitatively detected</a:t>
            </a:r>
          </a:p>
          <a:p>
            <a:pPr marL="284163" algn="just"/>
            <a:endParaRPr lang="en-US" dirty="0">
              <a:solidFill>
                <a:srgbClr val="0000FF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371899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686"/>
          </a:xfrm>
        </p:spPr>
      </p:pic>
    </p:spTree>
    <p:extLst>
      <p:ext uri="{BB962C8B-B14F-4D97-AF65-F5344CB8AC3E}">
        <p14:creationId xmlns:p14="http://schemas.microsoft.com/office/powerpoint/2010/main" val="6421412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56" y="2327"/>
            <a:ext cx="12186644" cy="6855673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6255" y="365125"/>
            <a:ext cx="11852563" cy="570057"/>
          </a:xfrm>
        </p:spPr>
        <p:txBody>
          <a:bodyPr>
            <a:normAutofit fontScale="90000"/>
          </a:bodyPr>
          <a:lstStyle/>
          <a:p>
            <a:r>
              <a:rPr lang="en-US" sz="4000" dirty="0">
                <a:latin typeface="Arial" charset="0"/>
                <a:ea typeface="Arial" charset="0"/>
                <a:cs typeface="Arial" charset="0"/>
              </a:rPr>
              <a:t>Problem Statement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15884" y="1313411"/>
            <a:ext cx="11260765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v"/>
            </a:pPr>
            <a:r>
              <a:rPr lang="en-US" dirty="0"/>
              <a:t>Aging  Infrastructure, climate change, and increased traffic load motivates monitoring of infrastructure health</a:t>
            </a:r>
          </a:p>
          <a:p>
            <a:pPr marL="285750" indent="-285750" algn="just">
              <a:buFont typeface="Wingdings" panose="05000000000000000000" pitchFamily="2" charset="2"/>
              <a:buChar char="v"/>
            </a:pPr>
            <a:endParaRPr lang="en-US" dirty="0"/>
          </a:p>
          <a:p>
            <a:pPr marL="285750" indent="-285750" algn="just">
              <a:buFont typeface="Wingdings" panose="05000000000000000000" pitchFamily="2" charset="2"/>
              <a:buChar char="v"/>
            </a:pPr>
            <a:endParaRPr lang="en-US" dirty="0"/>
          </a:p>
          <a:p>
            <a:pPr marL="285750" indent="-285750" algn="just">
              <a:buFont typeface="Wingdings" panose="05000000000000000000" pitchFamily="2" charset="2"/>
              <a:buChar char="v"/>
            </a:pPr>
            <a:r>
              <a:rPr lang="en-US" dirty="0"/>
              <a:t>Visual Inspection considered inefficient </a:t>
            </a:r>
          </a:p>
          <a:p>
            <a:pPr marL="285750" indent="-285750" algn="just">
              <a:buFont typeface="Wingdings" panose="05000000000000000000" pitchFamily="2" charset="2"/>
              <a:buChar char="v"/>
            </a:pPr>
            <a:endParaRPr lang="en-US" dirty="0"/>
          </a:p>
          <a:p>
            <a:pPr marL="285750" indent="-285750" algn="just">
              <a:buFont typeface="Wingdings" panose="05000000000000000000" pitchFamily="2" charset="2"/>
              <a:buChar char="v"/>
            </a:pPr>
            <a:endParaRPr lang="en-US" dirty="0"/>
          </a:p>
          <a:p>
            <a:pPr marL="285750" indent="-285750" algn="just">
              <a:buFont typeface="Wingdings" panose="05000000000000000000" pitchFamily="2" charset="2"/>
              <a:buChar char="v"/>
            </a:pPr>
            <a:r>
              <a:rPr lang="en-US" dirty="0"/>
              <a:t>Necessity for smart monitoring of structural condition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28342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56" y="8626"/>
            <a:ext cx="12186644" cy="6855673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6255" y="365125"/>
            <a:ext cx="11852563" cy="570057"/>
          </a:xfrm>
        </p:spPr>
        <p:txBody>
          <a:bodyPr>
            <a:normAutofit fontScale="90000"/>
          </a:bodyPr>
          <a:lstStyle/>
          <a:p>
            <a:r>
              <a:rPr lang="en-US" sz="4000" dirty="0">
                <a:latin typeface="Arial" charset="0"/>
                <a:ea typeface="Arial" charset="0"/>
                <a:cs typeface="Arial" charset="0"/>
              </a:rPr>
              <a:t>Objective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15884" y="1313411"/>
            <a:ext cx="11260765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v"/>
            </a:pPr>
            <a:r>
              <a:rPr lang="en-US" sz="2000" dirty="0"/>
              <a:t>Develop and validate damage feature that is : </a:t>
            </a:r>
          </a:p>
          <a:p>
            <a:pPr marL="285750" indent="-285750" algn="just">
              <a:buFont typeface="Wingdings" panose="05000000000000000000" pitchFamily="2" charset="2"/>
              <a:buChar char="v"/>
            </a:pPr>
            <a:endParaRPr lang="en-US" dirty="0"/>
          </a:p>
          <a:p>
            <a:pPr marL="690563" indent="-406400" algn="just">
              <a:buFont typeface="Wingdings" panose="05000000000000000000" pitchFamily="2" charset="2"/>
              <a:buChar char="§"/>
            </a:pPr>
            <a:r>
              <a:rPr lang="en-US" dirty="0">
                <a:solidFill>
                  <a:srgbClr val="0000FF"/>
                </a:solidFill>
              </a:rPr>
              <a:t>Independent of traffic load</a:t>
            </a:r>
          </a:p>
          <a:p>
            <a:pPr marL="690563" indent="-406400" algn="just">
              <a:buFont typeface="Wingdings" panose="05000000000000000000" pitchFamily="2" charset="2"/>
              <a:buChar char="§"/>
            </a:pPr>
            <a:endParaRPr lang="en-US" dirty="0">
              <a:solidFill>
                <a:srgbClr val="0000FF"/>
              </a:solidFill>
            </a:endParaRPr>
          </a:p>
          <a:p>
            <a:pPr marL="690563" indent="-406400" algn="just">
              <a:buFont typeface="Wingdings" panose="05000000000000000000" pitchFamily="2" charset="2"/>
              <a:buChar char="§"/>
            </a:pPr>
            <a:r>
              <a:rPr lang="en-US" dirty="0">
                <a:solidFill>
                  <a:srgbClr val="0000FF"/>
                </a:solidFill>
              </a:rPr>
              <a:t>Independent of speed</a:t>
            </a:r>
          </a:p>
          <a:p>
            <a:pPr marL="690563" indent="-406400" algn="just">
              <a:buFont typeface="Wingdings" panose="05000000000000000000" pitchFamily="2" charset="2"/>
              <a:buChar char="§"/>
            </a:pPr>
            <a:endParaRPr lang="en-US" dirty="0">
              <a:solidFill>
                <a:srgbClr val="0000FF"/>
              </a:solidFill>
            </a:endParaRPr>
          </a:p>
          <a:p>
            <a:pPr marL="690563" indent="-406400" algn="just">
              <a:buFont typeface="Wingdings" panose="05000000000000000000" pitchFamily="2" charset="2"/>
              <a:buChar char="§"/>
            </a:pPr>
            <a:r>
              <a:rPr lang="en-US" dirty="0">
                <a:solidFill>
                  <a:srgbClr val="0000FF"/>
                </a:solidFill>
              </a:rPr>
              <a:t>Robust to measurement noise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839200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56" y="8626"/>
            <a:ext cx="12186644" cy="6855673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6255" y="365125"/>
            <a:ext cx="11852563" cy="570057"/>
          </a:xfrm>
        </p:spPr>
        <p:txBody>
          <a:bodyPr>
            <a:normAutofit fontScale="90000"/>
          </a:bodyPr>
          <a:lstStyle/>
          <a:p>
            <a:r>
              <a:rPr lang="en-US" sz="4000" dirty="0">
                <a:latin typeface="Arial" charset="0"/>
                <a:ea typeface="Arial" charset="0"/>
                <a:cs typeface="Arial" charset="0"/>
              </a:rPr>
              <a:t>Framework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15884" y="1313411"/>
            <a:ext cx="11260765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v"/>
            </a:pPr>
            <a:r>
              <a:rPr lang="en-US" sz="2000" dirty="0"/>
              <a:t>Unsupervised Machine Learning: </a:t>
            </a:r>
          </a:p>
          <a:p>
            <a:pPr marL="285750" indent="-285750" algn="just">
              <a:buFont typeface="Wingdings" panose="05000000000000000000" pitchFamily="2" charset="2"/>
              <a:buChar char="v"/>
            </a:pPr>
            <a:endParaRPr lang="en-US" dirty="0"/>
          </a:p>
          <a:p>
            <a:pPr marL="690563" indent="-406400" algn="just">
              <a:buFont typeface="Wingdings" panose="05000000000000000000" pitchFamily="2" charset="2"/>
              <a:buChar char="§"/>
            </a:pPr>
            <a:r>
              <a:rPr lang="en-US" dirty="0">
                <a:solidFill>
                  <a:srgbClr val="0000FF"/>
                </a:solidFill>
              </a:rPr>
              <a:t>Novelty detection</a:t>
            </a:r>
          </a:p>
          <a:p>
            <a:pPr marL="690563" indent="-406400" algn="just">
              <a:buFont typeface="Wingdings" panose="05000000000000000000" pitchFamily="2" charset="2"/>
              <a:buChar char="§"/>
            </a:pPr>
            <a:endParaRPr lang="en-US" dirty="0">
              <a:solidFill>
                <a:srgbClr val="0000FF"/>
              </a:solidFill>
            </a:endParaRPr>
          </a:p>
          <a:p>
            <a:pPr marL="690563" indent="-406400" algn="just">
              <a:buFont typeface="Wingdings" panose="05000000000000000000" pitchFamily="2" charset="2"/>
              <a:buChar char="§"/>
            </a:pPr>
            <a:r>
              <a:rPr lang="en-US" dirty="0">
                <a:solidFill>
                  <a:srgbClr val="0000FF"/>
                </a:solidFill>
              </a:rPr>
              <a:t>Damage features: Principal Component Analysis (PCA) as Proper Orthogonal Decomposition (POD) and Independent Component Analysis (ICA)</a:t>
            </a:r>
          </a:p>
          <a:p>
            <a:pPr marL="690563" indent="-406400" algn="just">
              <a:buFont typeface="Wingdings" panose="05000000000000000000" pitchFamily="2" charset="2"/>
              <a:buChar char="§"/>
            </a:pPr>
            <a:endParaRPr lang="en-US" dirty="0">
              <a:solidFill>
                <a:srgbClr val="0000FF"/>
              </a:solidFill>
            </a:endParaRPr>
          </a:p>
          <a:p>
            <a:pPr marL="690563" indent="-406400" algn="just">
              <a:buFont typeface="Wingdings" panose="05000000000000000000" pitchFamily="2" charset="2"/>
              <a:buChar char="§"/>
            </a:pPr>
            <a:r>
              <a:rPr lang="en-US" dirty="0">
                <a:solidFill>
                  <a:srgbClr val="0000FF"/>
                </a:solidFill>
              </a:rPr>
              <a:t>Strain measurements</a:t>
            </a:r>
          </a:p>
          <a:p>
            <a:pPr marL="690563" indent="-406400" algn="just">
              <a:buFont typeface="Wingdings" panose="05000000000000000000" pitchFamily="2" charset="2"/>
              <a:buChar char="§"/>
            </a:pPr>
            <a:endParaRPr lang="en-US" dirty="0">
              <a:solidFill>
                <a:srgbClr val="0000FF"/>
              </a:solidFill>
            </a:endParaRPr>
          </a:p>
          <a:p>
            <a:pPr marL="690563" indent="-406400" algn="just">
              <a:buFont typeface="Wingdings" panose="05000000000000000000" pitchFamily="2" charset="2"/>
              <a:buChar char="§"/>
            </a:pPr>
            <a:r>
              <a:rPr lang="en-US" dirty="0">
                <a:solidFill>
                  <a:srgbClr val="0000FF"/>
                </a:solidFill>
              </a:rPr>
              <a:t>Full-scale experiments for validation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030547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56" y="8626"/>
            <a:ext cx="12186644" cy="6855673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6255" y="365125"/>
            <a:ext cx="11852563" cy="570057"/>
          </a:xfrm>
        </p:spPr>
        <p:txBody>
          <a:bodyPr>
            <a:normAutofit fontScale="90000"/>
          </a:bodyPr>
          <a:lstStyle/>
          <a:p>
            <a:r>
              <a:rPr lang="en-US" sz="4000" dirty="0">
                <a:latin typeface="Arial" charset="0"/>
                <a:ea typeface="Arial" charset="0"/>
                <a:cs typeface="Arial" charset="0"/>
              </a:rPr>
              <a:t>Procedure: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15884" y="1313411"/>
            <a:ext cx="11852563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v"/>
            </a:pPr>
            <a:r>
              <a:rPr lang="en-US" sz="2000" dirty="0"/>
              <a:t>Establish the damage feature mean for health bridge condition, then in the future: </a:t>
            </a:r>
          </a:p>
          <a:p>
            <a:pPr marL="285750" indent="-285750" algn="just">
              <a:buFont typeface="Wingdings" panose="05000000000000000000" pitchFamily="2" charset="2"/>
              <a:buChar char="v"/>
            </a:pPr>
            <a:endParaRPr lang="en-US" dirty="0"/>
          </a:p>
          <a:p>
            <a:pPr marL="690563" indent="-406400" algn="just">
              <a:buFont typeface="Wingdings" panose="05000000000000000000" pitchFamily="2" charset="2"/>
              <a:buChar char="§"/>
            </a:pPr>
            <a:r>
              <a:rPr lang="en-US" dirty="0">
                <a:solidFill>
                  <a:srgbClr val="0000FF"/>
                </a:solidFill>
              </a:rPr>
              <a:t>Record bridge response to each vehicle in snapshot matrices</a:t>
            </a:r>
          </a:p>
          <a:p>
            <a:pPr marL="690563" indent="-406400" algn="just">
              <a:buFont typeface="Wingdings" panose="05000000000000000000" pitchFamily="2" charset="2"/>
              <a:buChar char="§"/>
            </a:pPr>
            <a:endParaRPr lang="en-US" dirty="0">
              <a:solidFill>
                <a:srgbClr val="0000FF"/>
              </a:solidFill>
            </a:endParaRPr>
          </a:p>
          <a:p>
            <a:pPr marL="690563" indent="-406400" algn="just">
              <a:buFont typeface="Wingdings" panose="05000000000000000000" pitchFamily="2" charset="2"/>
              <a:buChar char="§"/>
            </a:pPr>
            <a:r>
              <a:rPr lang="en-US" dirty="0">
                <a:solidFill>
                  <a:srgbClr val="0000FF"/>
                </a:solidFill>
              </a:rPr>
              <a:t>Calculate Independent Component Modes (ICMs) and/or Principal Component Modes (POMs) which are in this case Principal Component Modes (PCMs) of each snapshot matrix</a:t>
            </a:r>
          </a:p>
          <a:p>
            <a:pPr marL="690563" indent="-406400" algn="just">
              <a:buFont typeface="Wingdings" panose="05000000000000000000" pitchFamily="2" charset="2"/>
              <a:buChar char="§"/>
            </a:pPr>
            <a:endParaRPr lang="en-US" dirty="0">
              <a:solidFill>
                <a:srgbClr val="0000FF"/>
              </a:solidFill>
            </a:endParaRPr>
          </a:p>
          <a:p>
            <a:pPr marL="690563" indent="-406400" algn="just">
              <a:buFont typeface="Wingdings" panose="05000000000000000000" pitchFamily="2" charset="2"/>
              <a:buChar char="§"/>
            </a:pPr>
            <a:r>
              <a:rPr lang="en-US" dirty="0">
                <a:solidFill>
                  <a:srgbClr val="0000FF"/>
                </a:solidFill>
              </a:rPr>
              <a:t>Calculate the novelty index as Euclidean norm of deviation of ICMs or PCMs from healthy bridge state</a:t>
            </a:r>
          </a:p>
          <a:p>
            <a:pPr marL="690563" indent="-406400" algn="just">
              <a:buFont typeface="Wingdings" panose="05000000000000000000" pitchFamily="2" charset="2"/>
              <a:buChar char="§"/>
            </a:pPr>
            <a:endParaRPr lang="en-US" dirty="0">
              <a:solidFill>
                <a:srgbClr val="0000FF"/>
              </a:solidFill>
            </a:endParaRPr>
          </a:p>
          <a:p>
            <a:pPr marL="690563" indent="-406400" algn="just">
              <a:buFont typeface="Wingdings" panose="05000000000000000000" pitchFamily="2" charset="2"/>
              <a:buChar char="§"/>
            </a:pPr>
            <a:r>
              <a:rPr lang="en-US" dirty="0">
                <a:solidFill>
                  <a:srgbClr val="0000FF"/>
                </a:solidFill>
              </a:rPr>
              <a:t>Send an alarm if the deviation is outside its “normal” range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883453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86" y="0"/>
            <a:ext cx="12186644" cy="6855673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6255" y="365125"/>
            <a:ext cx="11852563" cy="570057"/>
          </a:xfrm>
        </p:spPr>
        <p:txBody>
          <a:bodyPr>
            <a:normAutofit fontScale="90000"/>
          </a:bodyPr>
          <a:lstStyle/>
          <a:p>
            <a:r>
              <a:rPr lang="en-US" sz="4000" dirty="0">
                <a:latin typeface="Arial" charset="0"/>
                <a:ea typeface="Arial" charset="0"/>
                <a:cs typeface="Arial" charset="0"/>
              </a:rPr>
              <a:t>Test Overview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15884" y="1313411"/>
            <a:ext cx="6010101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Vehicle/Load Specifications </a:t>
            </a:r>
          </a:p>
          <a:p>
            <a:endParaRPr lang="en-US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Dump Truck (Empty and Filled)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Pickup Truck (5, 10 and 15mph)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6325985" y="1300307"/>
            <a:ext cx="6010101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Bridge State Specifications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solidFill>
                <a:srgbClr val="FF000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Healthy Bridge (D#0)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solidFill>
                <a:srgbClr val="FF000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FF0000"/>
                </a:solidFill>
              </a:rPr>
              <a:t>Crash-Induced Damage (D#1)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solidFill>
                <a:srgbClr val="FF000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FF0000"/>
                </a:solidFill>
              </a:rPr>
              <a:t>Guard Rail Damage (D#2)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solidFill>
                <a:srgbClr val="FF000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FF0000"/>
                </a:solidFill>
              </a:rPr>
              <a:t>Slab Deck Damage (D#3)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00800" y="4080698"/>
            <a:ext cx="4038470" cy="2286000"/>
          </a:xfrm>
          <a:prstGeom prst="rect">
            <a:avLst/>
          </a:prstGeom>
        </p:spPr>
      </p:pic>
      <p:pic>
        <p:nvPicPr>
          <p:cNvPr id="7" name="Picture 6"/>
          <p:cNvPicPr preferRelativeResize="0">
            <a:picLocks/>
          </p:cNvPicPr>
          <p:nvPr/>
        </p:nvPicPr>
        <p:blipFill>
          <a:blip r:embed="rId4"/>
          <a:stretch>
            <a:fillRect/>
          </a:stretch>
        </p:blipFill>
        <p:spPr>
          <a:xfrm>
            <a:off x="457200" y="4078223"/>
            <a:ext cx="4572000" cy="228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776335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86" y="0"/>
            <a:ext cx="12186644" cy="6855673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6255" y="365125"/>
            <a:ext cx="11852563" cy="570057"/>
          </a:xfrm>
        </p:spPr>
        <p:txBody>
          <a:bodyPr>
            <a:normAutofit fontScale="90000"/>
          </a:bodyPr>
          <a:lstStyle/>
          <a:p>
            <a:r>
              <a:rPr lang="en-US" sz="4000" dirty="0">
                <a:latin typeface="Arial" charset="0"/>
                <a:ea typeface="Arial" charset="0"/>
                <a:cs typeface="Arial" charset="0"/>
              </a:rPr>
              <a:t>Test Overview (Cont’d)</a:t>
            </a:r>
          </a:p>
        </p:txBody>
      </p:sp>
      <p:graphicFrame>
        <p:nvGraphicFramePr>
          <p:cNvPr id="8" name="Table 7"/>
          <p:cNvGraphicFramePr>
            <a:graphicFrameLocks noGrp="1" noChangeAspect="1"/>
          </p:cNvGraphicFramePr>
          <p:nvPr>
            <p:extLst>
              <p:ext uri="{D42A27DB-BD31-4B8C-83A1-F6EECF244321}">
                <p14:modId xmlns:p14="http://schemas.microsoft.com/office/powerpoint/2010/main" val="3066358109"/>
              </p:ext>
            </p:extLst>
          </p:nvPr>
        </p:nvGraphicFramePr>
        <p:xfrm>
          <a:off x="849745" y="1371600"/>
          <a:ext cx="10270835" cy="4460504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205416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5416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5416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05416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05416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630052">
                <a:tc rowSpan="2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/>
                        <a:t>Vehicle/Load Specifications</a:t>
                      </a:r>
                    </a:p>
                    <a:p>
                      <a:endParaRPr lang="en-US" dirty="0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/>
                        <a:t>Number</a:t>
                      </a:r>
                      <a:r>
                        <a:rPr lang="en-US" sz="1800" baseline="0" dirty="0"/>
                        <a:t> of  Vehicle  Passages  for each Damage State</a:t>
                      </a:r>
                      <a:endParaRPr lang="en-US" sz="1800" dirty="0"/>
                    </a:p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30052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Healthy Bridge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Bridge After Impact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Guard Rail Damage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Complete Slab Damage</a:t>
                      </a:r>
                      <a:endParaRPr lang="en-US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30052">
                <a:tc>
                  <a:txBody>
                    <a:bodyPr/>
                    <a:lstStyle/>
                    <a:p>
                      <a:r>
                        <a:rPr lang="en-US" dirty="0"/>
                        <a:t>Empty Dump Truck 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24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22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24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24</a:t>
                      </a:r>
                      <a:endParaRPr lang="en-US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30052">
                <a:tc>
                  <a:txBody>
                    <a:bodyPr/>
                    <a:lstStyle/>
                    <a:p>
                      <a:r>
                        <a:rPr lang="en-US" dirty="0"/>
                        <a:t>Filled Dump Truck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22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22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23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23</a:t>
                      </a:r>
                      <a:endParaRPr lang="en-US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30052">
                <a:tc>
                  <a:txBody>
                    <a:bodyPr/>
                    <a:lstStyle/>
                    <a:p>
                      <a:r>
                        <a:rPr lang="en-US" dirty="0"/>
                        <a:t>Small Truck @ 05 mph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11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11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13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13</a:t>
                      </a:r>
                      <a:endParaRPr lang="en-US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30052">
                <a:tc>
                  <a:txBody>
                    <a:bodyPr/>
                    <a:lstStyle/>
                    <a:p>
                      <a:r>
                        <a:rPr lang="en-US" dirty="0"/>
                        <a:t>Small Truck @ 10 mph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11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13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13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13</a:t>
                      </a:r>
                      <a:endParaRPr lang="en-US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630052">
                <a:tc>
                  <a:txBody>
                    <a:bodyPr/>
                    <a:lstStyle/>
                    <a:p>
                      <a:r>
                        <a:rPr lang="en-US" dirty="0"/>
                        <a:t>Small Truck @ 15mph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12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12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13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14</a:t>
                      </a:r>
                      <a:endParaRPr lang="en-US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4346203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86" y="0"/>
            <a:ext cx="12186644" cy="6855673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6255" y="365125"/>
            <a:ext cx="11852563" cy="570057"/>
          </a:xfrm>
        </p:spPr>
        <p:txBody>
          <a:bodyPr>
            <a:normAutofit fontScale="90000"/>
          </a:bodyPr>
          <a:lstStyle/>
          <a:p>
            <a:r>
              <a:rPr lang="en-US" sz="4000" dirty="0">
                <a:latin typeface="Arial" charset="0"/>
                <a:ea typeface="Arial" charset="0"/>
                <a:cs typeface="Arial" charset="0"/>
              </a:rPr>
              <a:t>Instrumentation Plan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0040" y="1316736"/>
            <a:ext cx="5486400" cy="4166364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00800" y="1316736"/>
            <a:ext cx="5486400" cy="35483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686286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56" y="2327"/>
            <a:ext cx="12186644" cy="6855673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6255" y="365125"/>
            <a:ext cx="11852563" cy="570057"/>
          </a:xfrm>
        </p:spPr>
        <p:txBody>
          <a:bodyPr>
            <a:normAutofit fontScale="90000"/>
          </a:bodyPr>
          <a:lstStyle/>
          <a:p>
            <a:r>
              <a:rPr lang="en-US" sz="4000" dirty="0">
                <a:latin typeface="Arial" charset="0"/>
                <a:ea typeface="Arial" charset="0"/>
                <a:cs typeface="Arial" charset="0"/>
              </a:rPr>
              <a:t>Instrumentation Plan (Cont’d)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54112" y="1316736"/>
            <a:ext cx="4130494" cy="548640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0041" y="1316736"/>
            <a:ext cx="2633971" cy="5486400"/>
          </a:xfrm>
          <a:prstGeom prst="rect">
            <a:avLst/>
          </a:prstGeom>
        </p:spPr>
      </p:pic>
      <p:cxnSp>
        <p:nvCxnSpPr>
          <p:cNvPr id="15" name="Straight Arrow Connector 14"/>
          <p:cNvCxnSpPr/>
          <p:nvPr/>
        </p:nvCxnSpPr>
        <p:spPr>
          <a:xfrm flipV="1">
            <a:off x="2400300" y="3543300"/>
            <a:ext cx="5046418" cy="1266826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9631272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18919</TotalTime>
  <Words>442</Words>
  <Application>Microsoft Office PowerPoint</Application>
  <PresentationFormat>Widescreen</PresentationFormat>
  <Paragraphs>110</Paragraphs>
  <Slides>19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4" baseType="lpstr">
      <vt:lpstr>Arial</vt:lpstr>
      <vt:lpstr>Calibri</vt:lpstr>
      <vt:lpstr>Calibri Light</vt:lpstr>
      <vt:lpstr>Wingdings</vt:lpstr>
      <vt:lpstr>Office Theme</vt:lpstr>
      <vt:lpstr>Full-Scale Experiments for Development and Validation of a Robust Damage Detection Tool</vt:lpstr>
      <vt:lpstr>Problem Statement</vt:lpstr>
      <vt:lpstr>Objective</vt:lpstr>
      <vt:lpstr>Framework</vt:lpstr>
      <vt:lpstr>Procedure:</vt:lpstr>
      <vt:lpstr>Test Overview</vt:lpstr>
      <vt:lpstr>Test Overview (Cont’d)</vt:lpstr>
      <vt:lpstr>Instrumentation Plan</vt:lpstr>
      <vt:lpstr>Instrumentation Plan (Cont’d)</vt:lpstr>
      <vt:lpstr>Strain Comparison</vt:lpstr>
      <vt:lpstr>POMs for Filled Dump Truck </vt:lpstr>
      <vt:lpstr>POMs for Pickup Truck @15mph</vt:lpstr>
      <vt:lpstr>ICMs for Filled Dump Truck </vt:lpstr>
      <vt:lpstr>ICMs for Pickup Truck @ 15mph </vt:lpstr>
      <vt:lpstr>Novelty Detection from PCA using Sensors 1 – 24 </vt:lpstr>
      <vt:lpstr>Novelty Detection from PCA using Sensors 1 – 8 </vt:lpstr>
      <vt:lpstr>Novelty Detection from ICA using Sensors 1 - 24 </vt:lpstr>
      <vt:lpstr>Conclusions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 2 LINES</dc:title>
  <dc:creator>Annie Wood</dc:creator>
  <cp:lastModifiedBy>yashar eftekhar azam</cp:lastModifiedBy>
  <cp:revision>55</cp:revision>
  <dcterms:created xsi:type="dcterms:W3CDTF">2017-08-30T16:01:07Z</dcterms:created>
  <dcterms:modified xsi:type="dcterms:W3CDTF">2019-11-18T12:34:21Z</dcterms:modified>
</cp:coreProperties>
</file>