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9" r:id="rId4"/>
    <p:sldId id="264" r:id="rId5"/>
    <p:sldId id="265" r:id="rId6"/>
    <p:sldId id="268" r:id="rId7"/>
    <p:sldId id="266" r:id="rId8"/>
    <p:sldId id="267" r:id="rId9"/>
    <p:sldId id="272" r:id="rId10"/>
    <p:sldId id="271" r:id="rId11"/>
    <p:sldId id="273" r:id="rId12"/>
    <p:sldId id="274" r:id="rId13"/>
    <p:sldId id="275" r:id="rId14"/>
    <p:sldId id="276" r:id="rId15"/>
    <p:sldId id="269" r:id="rId16"/>
    <p:sldId id="277" r:id="rId17"/>
    <p:sldId id="278" r:id="rId18"/>
    <p:sldId id="279" r:id="rId19"/>
    <p:sldId id="270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5FF"/>
    <a:srgbClr val="E4691B"/>
    <a:srgbClr val="E48517"/>
    <a:srgbClr val="FF9E46"/>
    <a:srgbClr val="50A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11"/>
  </p:normalViewPr>
  <p:slideViewPr>
    <p:cSldViewPr snapToGrid="0" snapToObjects="1">
      <p:cViewPr>
        <p:scale>
          <a:sx n="113" d="100"/>
          <a:sy n="113" d="100"/>
        </p:scale>
        <p:origin x="21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Proteins</c:v>
                </c:pt>
                <c:pt idx="1">
                  <c:v>Oligonucleotides</c:v>
                </c:pt>
                <c:pt idx="2">
                  <c:v>Others</c:v>
                </c:pt>
                <c:pt idx="3">
                  <c:v>Small molecules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10.0</c:v>
                </c:pt>
                <c:pt idx="1">
                  <c:v>2.0</c:v>
                </c:pt>
                <c:pt idx="2">
                  <c:v>1.0</c:v>
                </c:pt>
                <c:pt idx="3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08D70-A636-E04C-B2DB-89F49F4881C1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E9EA-4E64-DC40-BF84-1030EFDF9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8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0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03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85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0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1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39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59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2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4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5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9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E9EA-4E64-DC40-BF84-1030EFDF90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84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3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0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5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8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6F5902-DA45-CE4B-AF6A-D8BD5544C334}" type="datetimeFigureOut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8772775-4A5A-D148-9932-69E152A02D7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01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tif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5" y="0"/>
            <a:ext cx="6012426" cy="6269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1" y="2271252"/>
            <a:ext cx="12192000" cy="284643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634" y="2271252"/>
            <a:ext cx="10058400" cy="201566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/>
              <a:t>Highly Multiplexed Label-Free Imaging Sensor for </a:t>
            </a:r>
            <a:r>
              <a:rPr lang="en-US" sz="4800" dirty="0" smtClean="0"/>
              <a:t>Accurate Quantification </a:t>
            </a:r>
            <a:r>
              <a:rPr lang="en-US" sz="4800" dirty="0"/>
              <a:t>of Small-Molecule Binding Kinetics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634" y="4455218"/>
            <a:ext cx="10058400" cy="9537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Elisa Chiodi</a:t>
            </a:r>
            <a:r>
              <a:rPr lang="en-U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Allison M. Marn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Matthew T. Geib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Fulya Ekiz Kanik</a:t>
            </a:r>
            <a:r>
              <a:rPr lang="en-US" sz="2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John Rejman</a:t>
            </a:r>
            <a:r>
              <a:rPr lang="en-U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David AnKrapp</a:t>
            </a:r>
            <a:r>
              <a:rPr lang="en-U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M. Selim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Ünlü</a:t>
            </a:r>
            <a:r>
              <a:rPr lang="en-US" sz="2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1,3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1870" y="4345910"/>
            <a:ext cx="9211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" y="5518289"/>
            <a:ext cx="10058400" cy="95376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Boston University, dept. of Electrical Engineering, Boston (MA) USA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Neogen Corp., Lansing (MI) USA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 Boston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University,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dept.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Biomedical Engineering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Boston (MA) USA</a:t>
            </a:r>
          </a:p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31623" cy="4023360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importance of </a:t>
            </a:r>
            <a:r>
              <a:rPr lang="en-US" sz="2800" b="1" dirty="0" smtClean="0">
                <a:solidFill>
                  <a:schemeClr val="tx1"/>
                </a:solidFill>
              </a:rPr>
              <a:t>small molecule characterization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Our approach: the </a:t>
            </a:r>
            <a:r>
              <a:rPr lang="en-US" sz="2800" b="1" dirty="0" err="1" smtClean="0">
                <a:solidFill>
                  <a:schemeClr val="tx1"/>
                </a:solidFill>
              </a:rPr>
              <a:t>Interferometric</a:t>
            </a:r>
            <a:r>
              <a:rPr lang="en-US" sz="2800" b="1" dirty="0" smtClean="0">
                <a:solidFill>
                  <a:schemeClr val="tx1"/>
                </a:solidFill>
              </a:rPr>
              <a:t> Reflectance Imaging Sensor (IRIS).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Beating the sensitivity limit: </a:t>
            </a:r>
            <a:r>
              <a:rPr lang="en-US" sz="2800" b="1" dirty="0">
                <a:solidFill>
                  <a:srgbClr val="7030A0"/>
                </a:solidFill>
              </a:rPr>
              <a:t>n</a:t>
            </a:r>
            <a:r>
              <a:rPr lang="en-US" sz="2800" b="1" dirty="0" smtClean="0">
                <a:solidFill>
                  <a:srgbClr val="7030A0"/>
                </a:solidFill>
              </a:rPr>
              <a:t>oise reduction methods </a:t>
            </a:r>
            <a:r>
              <a:rPr lang="en-US" sz="2800" dirty="0" smtClean="0">
                <a:solidFill>
                  <a:srgbClr val="7030A0"/>
                </a:solidFill>
              </a:rPr>
              <a:t>and proof of concept experiments (</a:t>
            </a:r>
            <a:r>
              <a:rPr lang="en-US" sz="2800" b="1" dirty="0" smtClean="0">
                <a:solidFill>
                  <a:srgbClr val="7030A0"/>
                </a:solidFill>
              </a:rPr>
              <a:t>Biotin</a:t>
            </a:r>
            <a:r>
              <a:rPr lang="en-US" sz="2800" dirty="0" smtClean="0">
                <a:solidFill>
                  <a:srgbClr val="7030A0"/>
                </a:solidFill>
              </a:rPr>
              <a:t>, MW = 244Da).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Agro-biotech application: characterization of </a:t>
            </a:r>
            <a:r>
              <a:rPr lang="en-US" sz="2800" b="1" dirty="0" err="1" smtClean="0">
                <a:solidFill>
                  <a:schemeClr val="tx1"/>
                </a:solidFill>
              </a:rPr>
              <a:t>fumonisin</a:t>
            </a:r>
            <a:r>
              <a:rPr lang="en-US" sz="2800" b="1" dirty="0" smtClean="0">
                <a:solidFill>
                  <a:schemeClr val="tx1"/>
                </a:solidFill>
              </a:rPr>
              <a:t> B1 toxin </a:t>
            </a:r>
            <a:r>
              <a:rPr lang="en-US" sz="2800" dirty="0" smtClean="0">
                <a:solidFill>
                  <a:schemeClr val="tx1"/>
                </a:solidFill>
              </a:rPr>
              <a:t>(MW = 722 Da)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Conclusions and future work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4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Noise reduction: time and spatial averaging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31" y="1911964"/>
            <a:ext cx="2809979" cy="252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31" y="2064364"/>
            <a:ext cx="2809979" cy="252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31" y="2216764"/>
            <a:ext cx="2809979" cy="252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31" y="2369164"/>
            <a:ext cx="2809979" cy="252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1" y="2521564"/>
            <a:ext cx="2809979" cy="252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31" y="2673964"/>
            <a:ext cx="2809979" cy="252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31" y="2826364"/>
            <a:ext cx="2809979" cy="2526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95" y="1911964"/>
            <a:ext cx="4254009" cy="382515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1008789" y="4591067"/>
            <a:ext cx="969542" cy="9985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>
            <a:off x="5293768" y="3458039"/>
            <a:ext cx="1945722" cy="958552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/>
              <a:t>AVERAGE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 rot="2865962">
            <a:off x="780717" y="5044130"/>
            <a:ext cx="8306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mtClean="0"/>
              <a:t>Time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18109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Noise reduction: time and spatial averaging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6" y="2314936"/>
            <a:ext cx="4064857" cy="3339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39" y="2462140"/>
            <a:ext cx="3994461" cy="32310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38" y="2423892"/>
            <a:ext cx="3600103" cy="323717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Oval 2"/>
          <p:cNvSpPr/>
          <p:nvPr/>
        </p:nvSpPr>
        <p:spPr>
          <a:xfrm>
            <a:off x="4916671" y="2533290"/>
            <a:ext cx="694758" cy="694759"/>
          </a:xfrm>
          <a:prstGeom prst="ellipse">
            <a:avLst/>
          </a:prstGeom>
          <a:noFill/>
          <a:ln w="57150">
            <a:solidFill>
              <a:srgbClr val="447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15513" y="2540014"/>
            <a:ext cx="694758" cy="69475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00429" y="3746436"/>
            <a:ext cx="694758" cy="6947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15513" y="3768323"/>
            <a:ext cx="694758" cy="6947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850184" y="4943156"/>
            <a:ext cx="694758" cy="694759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204819" y="4996632"/>
            <a:ext cx="654414" cy="65827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4" grpId="0" animBg="1"/>
      <p:bldP spid="27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Noise reduction: time and spatial averaging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30" y="4439654"/>
            <a:ext cx="2253519" cy="18516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48025" y="2001858"/>
            <a:ext cx="1695068" cy="1349861"/>
            <a:chOff x="4408738" y="2089783"/>
            <a:chExt cx="3600103" cy="32371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8738" y="2089783"/>
              <a:ext cx="3600103" cy="3237174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sp>
          <p:nvSpPr>
            <p:cNvPr id="3" name="Oval 2"/>
            <p:cNvSpPr/>
            <p:nvPr/>
          </p:nvSpPr>
          <p:spPr>
            <a:xfrm>
              <a:off x="4916671" y="2199181"/>
              <a:ext cx="694758" cy="694759"/>
            </a:xfrm>
            <a:prstGeom prst="ellipse">
              <a:avLst/>
            </a:prstGeom>
            <a:noFill/>
            <a:ln w="57150">
              <a:solidFill>
                <a:srgbClr val="447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15513" y="2205905"/>
              <a:ext cx="694758" cy="694759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00429" y="3412327"/>
              <a:ext cx="694758" cy="69475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15513" y="3434214"/>
              <a:ext cx="694758" cy="694759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50184" y="4609047"/>
              <a:ext cx="694758" cy="694759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04819" y="4662523"/>
              <a:ext cx="654414" cy="658277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4" y="2047476"/>
            <a:ext cx="4105498" cy="337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46" y="2001858"/>
            <a:ext cx="4105498" cy="3373366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5293768" y="3493209"/>
            <a:ext cx="1945722" cy="958552"/>
          </a:xfrm>
          <a:prstGeom prst="rightArrow">
            <a:avLst/>
          </a:prstGeom>
          <a:gradFill>
            <a:gsLst>
              <a:gs pos="0">
                <a:srgbClr val="4475FF"/>
              </a:gs>
              <a:gs pos="50000">
                <a:srgbClr val="7030A0"/>
              </a:gs>
              <a:gs pos="100000">
                <a:srgbClr val="C00000"/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smtClean="0"/>
              <a:t>AVERAGE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2137803" y="5499042"/>
            <a:ext cx="1342034" cy="477054"/>
          </a:xfrm>
          <a:prstGeom prst="rect">
            <a:avLst/>
          </a:prstGeom>
          <a:solidFill>
            <a:srgbClr val="4475FF"/>
          </a:solidFill>
        </p:spPr>
        <p:txBody>
          <a:bodyPr wrap="none" rtlCol="0">
            <a:spAutoFit/>
          </a:bodyPr>
          <a:lstStyle/>
          <a:p>
            <a:r>
              <a:rPr lang="en-US" sz="2500" smtClean="0">
                <a:solidFill>
                  <a:schemeClr val="bg1"/>
                </a:solidFill>
              </a:rPr>
              <a:t>SNR = 30</a:t>
            </a:r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42847" y="5499042"/>
            <a:ext cx="1584088" cy="477054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500" smtClean="0">
                <a:solidFill>
                  <a:schemeClr val="bg1"/>
                </a:solidFill>
              </a:rPr>
              <a:t>SNR = 92.5</a:t>
            </a:r>
            <a:endParaRPr lang="en-US" sz="2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3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Proof of concept: biotin detection (244 Da)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15"/>
          <a:stretch/>
        </p:blipFill>
        <p:spPr>
          <a:xfrm>
            <a:off x="403238" y="2106874"/>
            <a:ext cx="3978565" cy="4014525"/>
          </a:xfrm>
          <a:prstGeom prst="snipRoundRect">
            <a:avLst>
              <a:gd name="adj1" fmla="val 314"/>
              <a:gd name="adj2" fmla="val 0"/>
            </a:avLst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2" t="-380" b="-1"/>
          <a:stretch/>
        </p:blipFill>
        <p:spPr>
          <a:xfrm>
            <a:off x="7795568" y="2029734"/>
            <a:ext cx="3787530" cy="4162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9218" y="3481987"/>
            <a:ext cx="2958182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Time </a:t>
            </a:r>
            <a:r>
              <a:rPr lang="en-US" sz="2500" dirty="0" err="1" smtClean="0">
                <a:solidFill>
                  <a:schemeClr val="bg1"/>
                </a:solidFill>
              </a:rPr>
              <a:t>avg</a:t>
            </a:r>
            <a:r>
              <a:rPr lang="en-US" sz="2500" dirty="0" smtClean="0">
                <a:solidFill>
                  <a:schemeClr val="bg1"/>
                </a:solidFill>
              </a:rPr>
              <a:t>: 100 frames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Spatial </a:t>
            </a:r>
            <a:r>
              <a:rPr lang="en-US" sz="2500" dirty="0" err="1" smtClean="0">
                <a:solidFill>
                  <a:schemeClr val="bg1"/>
                </a:solidFill>
              </a:rPr>
              <a:t>avg</a:t>
            </a:r>
            <a:r>
              <a:rPr lang="en-US" sz="2500" dirty="0" smtClean="0">
                <a:solidFill>
                  <a:schemeClr val="bg1"/>
                </a:solidFill>
              </a:rPr>
              <a:t>: 50 spots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19801" y="4431686"/>
            <a:ext cx="2497015" cy="633046"/>
          </a:xfrm>
          <a:prstGeom prst="rightArrow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378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[4] </a:t>
            </a:r>
            <a:r>
              <a:rPr lang="en-US" sz="1200" dirty="0" err="1" smtClean="0">
                <a:solidFill>
                  <a:schemeClr val="bg1"/>
                </a:solidFill>
              </a:rPr>
              <a:t>Chiodi</a:t>
            </a:r>
            <a:r>
              <a:rPr lang="en-US" sz="1200" dirty="0" smtClean="0">
                <a:solidFill>
                  <a:schemeClr val="bg1"/>
                </a:solidFill>
              </a:rPr>
              <a:t>, E.; </a:t>
            </a:r>
            <a:r>
              <a:rPr lang="en-US" sz="1200" dirty="0" err="1" smtClean="0">
                <a:solidFill>
                  <a:schemeClr val="bg1"/>
                </a:solidFill>
              </a:rPr>
              <a:t>Marn</a:t>
            </a:r>
            <a:r>
              <a:rPr lang="en-US" sz="1200" dirty="0" smtClean="0">
                <a:solidFill>
                  <a:schemeClr val="bg1"/>
                </a:solidFill>
              </a:rPr>
              <a:t>, A.M.; </a:t>
            </a:r>
            <a:r>
              <a:rPr lang="en-US" sz="1200" dirty="0" err="1" smtClean="0">
                <a:solidFill>
                  <a:schemeClr val="bg1"/>
                </a:solidFill>
              </a:rPr>
              <a:t>Geib</a:t>
            </a:r>
            <a:r>
              <a:rPr lang="en-US" sz="1200" dirty="0" smtClean="0">
                <a:solidFill>
                  <a:schemeClr val="bg1"/>
                </a:solidFill>
              </a:rPr>
              <a:t>, M.T.; Ekiz </a:t>
            </a:r>
            <a:r>
              <a:rPr lang="en-US" sz="1200" dirty="0" err="1">
                <a:solidFill>
                  <a:schemeClr val="bg1"/>
                </a:solidFill>
              </a:rPr>
              <a:t>Kanik</a:t>
            </a:r>
            <a:r>
              <a:rPr lang="en-US" sz="1200" dirty="0" smtClean="0">
                <a:solidFill>
                  <a:schemeClr val="bg1"/>
                </a:solidFill>
              </a:rPr>
              <a:t>, F.; </a:t>
            </a:r>
            <a:r>
              <a:rPr lang="en-US" sz="1200" dirty="0" err="1" smtClean="0">
                <a:solidFill>
                  <a:schemeClr val="bg1"/>
                </a:solidFill>
              </a:rPr>
              <a:t>Rejman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J.; </a:t>
            </a:r>
            <a:r>
              <a:rPr lang="en-US" sz="1200" dirty="0" err="1" smtClean="0">
                <a:solidFill>
                  <a:schemeClr val="bg1"/>
                </a:solidFill>
              </a:rPr>
              <a:t>AnKrapp</a:t>
            </a:r>
            <a:r>
              <a:rPr lang="en-US" sz="1200" dirty="0" smtClean="0">
                <a:solidFill>
                  <a:schemeClr val="bg1"/>
                </a:solidFill>
              </a:rPr>
              <a:t>, D.;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 err="1" smtClean="0">
                <a:solidFill>
                  <a:schemeClr val="bg1"/>
                </a:solidFill>
              </a:rPr>
              <a:t>Ünlü</a:t>
            </a:r>
            <a:r>
              <a:rPr lang="en-US" sz="1200" dirty="0" smtClean="0">
                <a:solidFill>
                  <a:schemeClr val="bg1"/>
                </a:solidFill>
              </a:rPr>
              <a:t>, M.S.; </a:t>
            </a:r>
            <a:r>
              <a:rPr lang="en-US" sz="1200" b="1" dirty="0">
                <a:solidFill>
                  <a:schemeClr val="bg1"/>
                </a:solidFill>
              </a:rPr>
              <a:t>Highly Multiplexed Label-Free Imaging Sensor for Accurate Quantification of Small-Molecule Binding </a:t>
            </a:r>
            <a:r>
              <a:rPr lang="en-US" sz="1200" b="1" dirty="0" smtClean="0">
                <a:solidFill>
                  <a:schemeClr val="bg1"/>
                </a:solidFill>
              </a:rPr>
              <a:t>Kinetics </a:t>
            </a:r>
            <a:r>
              <a:rPr lang="en-US" sz="1200" i="1" dirty="0" smtClean="0">
                <a:solidFill>
                  <a:schemeClr val="bg1"/>
                </a:solidFill>
              </a:rPr>
              <a:t>ACS </a:t>
            </a:r>
            <a:r>
              <a:rPr lang="en-US" sz="1200" i="1" dirty="0">
                <a:solidFill>
                  <a:schemeClr val="bg1"/>
                </a:solidFill>
              </a:rPr>
              <a:t>Omega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b="1" dirty="0">
                <a:solidFill>
                  <a:schemeClr val="bg1"/>
                </a:solidFill>
              </a:rPr>
              <a:t>2020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 (39), </a:t>
            </a:r>
            <a:r>
              <a:rPr lang="en-US" sz="1200" dirty="0" smtClean="0">
                <a:solidFill>
                  <a:schemeClr val="bg1"/>
                </a:solidFill>
              </a:rPr>
              <a:t>25358-25364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31623" cy="4023360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importance of </a:t>
            </a:r>
            <a:r>
              <a:rPr lang="en-US" sz="2800" b="1" dirty="0" smtClean="0">
                <a:solidFill>
                  <a:schemeClr val="tx1"/>
                </a:solidFill>
              </a:rPr>
              <a:t>small molecule characterization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Our approach: the </a:t>
            </a:r>
            <a:r>
              <a:rPr lang="en-US" sz="2800" b="1" dirty="0" err="1" smtClean="0">
                <a:solidFill>
                  <a:schemeClr val="tx1"/>
                </a:solidFill>
              </a:rPr>
              <a:t>Interferometric</a:t>
            </a:r>
            <a:r>
              <a:rPr lang="en-US" sz="2800" b="1" dirty="0" smtClean="0">
                <a:solidFill>
                  <a:schemeClr val="tx1"/>
                </a:solidFill>
              </a:rPr>
              <a:t> Reflectance Imaging Sensor (IRIS).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Beating the sensitivity limit: 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</a:rPr>
              <a:t>oise reduction methods </a:t>
            </a:r>
            <a:r>
              <a:rPr lang="en-US" sz="2800" dirty="0" smtClean="0">
                <a:solidFill>
                  <a:schemeClr val="tx1"/>
                </a:solidFill>
              </a:rPr>
              <a:t>and proof of concept experiments (</a:t>
            </a:r>
            <a:r>
              <a:rPr lang="en-US" sz="2800" b="1" dirty="0" smtClean="0">
                <a:solidFill>
                  <a:schemeClr val="tx1"/>
                </a:solidFill>
              </a:rPr>
              <a:t>Biotin</a:t>
            </a:r>
            <a:r>
              <a:rPr lang="en-US" sz="2800" dirty="0" smtClean="0">
                <a:solidFill>
                  <a:schemeClr val="tx1"/>
                </a:solidFill>
              </a:rPr>
              <a:t>, MW = 244Da).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E4691B"/>
                </a:solidFill>
              </a:rPr>
              <a:t>Agro-biotech application: characterization of </a:t>
            </a:r>
            <a:r>
              <a:rPr lang="en-US" sz="2800" b="1" dirty="0" err="1" smtClean="0">
                <a:solidFill>
                  <a:srgbClr val="E4691B"/>
                </a:solidFill>
              </a:rPr>
              <a:t>fumonisin</a:t>
            </a:r>
            <a:r>
              <a:rPr lang="en-US" sz="2800" b="1" dirty="0" smtClean="0">
                <a:solidFill>
                  <a:srgbClr val="E4691B"/>
                </a:solidFill>
              </a:rPr>
              <a:t> B1 toxin </a:t>
            </a:r>
            <a:r>
              <a:rPr lang="en-US" sz="2800" dirty="0" smtClean="0">
                <a:solidFill>
                  <a:srgbClr val="E4691B"/>
                </a:solidFill>
              </a:rPr>
              <a:t>(MW = 722 Da)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Conclusions and future work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5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Fumonisin</a:t>
            </a:r>
            <a:r>
              <a:rPr lang="en-US" dirty="0" smtClean="0">
                <a:solidFill>
                  <a:schemeClr val="tx1"/>
                </a:solidFill>
              </a:rPr>
              <a:t>: characterization of a corn toxin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0752" y="2089068"/>
            <a:ext cx="11620692" cy="3758082"/>
            <a:chOff x="310752" y="2089068"/>
            <a:chExt cx="11620692" cy="3758082"/>
          </a:xfrm>
        </p:grpSpPr>
        <p:cxnSp>
          <p:nvCxnSpPr>
            <p:cNvPr id="7" name="Straight Connector 6"/>
            <p:cNvCxnSpPr>
              <a:stCxn id="7" idx="3"/>
            </p:cNvCxnSpPr>
            <p:nvPr/>
          </p:nvCxnSpPr>
          <p:spPr>
            <a:xfrm flipV="1">
              <a:off x="4483646" y="3837610"/>
              <a:ext cx="1068138" cy="130499"/>
            </a:xfrm>
            <a:prstGeom prst="line">
              <a:avLst/>
            </a:prstGeom>
            <a:ln w="5715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16"/>
            <a:stretch/>
          </p:blipFill>
          <p:spPr>
            <a:xfrm>
              <a:off x="310754" y="2089068"/>
              <a:ext cx="4172892" cy="37580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10752" y="3251488"/>
              <a:ext cx="4132897" cy="655636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838893" y="4014862"/>
              <a:ext cx="1334013" cy="432815"/>
            </a:xfrm>
            <a:prstGeom prst="roundRect">
              <a:avLst/>
            </a:prstGeom>
            <a:solidFill>
              <a:srgbClr val="FECDC3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smtClean="0">
                  <a:solidFill>
                    <a:schemeClr val="tx1"/>
                  </a:solidFill>
                </a:rPr>
                <a:t>KLH1-10</a:t>
              </a:r>
              <a:endParaRPr lang="en-US" sz="250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94896" y="4014862"/>
              <a:ext cx="1434309" cy="432815"/>
            </a:xfrm>
            <a:prstGeom prst="roundRect">
              <a:avLst/>
            </a:prstGeom>
            <a:solidFill>
              <a:srgbClr val="E0CDF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dirty="0" smtClean="0">
                  <a:solidFill>
                    <a:schemeClr val="tx1"/>
                  </a:solidFill>
                </a:rPr>
                <a:t>CTx1-10</a:t>
              </a:r>
              <a:endParaRPr lang="en-US" sz="25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5650" y="4014862"/>
              <a:ext cx="859620" cy="43281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smtClean="0">
                  <a:solidFill>
                    <a:schemeClr val="tx1"/>
                  </a:solidFill>
                </a:rPr>
                <a:t>Neg.</a:t>
              </a:r>
              <a:endParaRPr lang="en-US" sz="250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627377" y="2865139"/>
              <a:ext cx="6304067" cy="1149723"/>
              <a:chOff x="5896686" y="2038662"/>
              <a:chExt cx="5750672" cy="114972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6686" y="2038662"/>
                <a:ext cx="5750671" cy="929564"/>
              </a:xfrm>
              <a:prstGeom prst="rect">
                <a:avLst/>
              </a:prstGeom>
              <a:ln w="57150">
                <a:solidFill>
                  <a:srgbClr val="FFC000"/>
                </a:solidFill>
              </a:ln>
            </p:spPr>
          </p:pic>
          <p:sp>
            <p:nvSpPr>
              <p:cNvPr id="18" name="Left Brace 17"/>
              <p:cNvSpPr/>
              <p:nvPr/>
            </p:nvSpPr>
            <p:spPr>
              <a:xfrm rot="5400000" flipH="1">
                <a:off x="5983712" y="2972145"/>
                <a:ext cx="166117" cy="251651"/>
              </a:xfrm>
              <a:prstGeom prst="leftBrace">
                <a:avLst>
                  <a:gd name="adj1" fmla="val 50735"/>
                  <a:gd name="adj2" fmla="val 50000"/>
                </a:avLst>
              </a:prstGeom>
              <a:ln w="571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Left Brace 18"/>
              <p:cNvSpPr/>
              <p:nvPr/>
            </p:nvSpPr>
            <p:spPr>
              <a:xfrm rot="5400000" flipH="1">
                <a:off x="10258328" y="1799356"/>
                <a:ext cx="177253" cy="2600806"/>
              </a:xfrm>
              <a:prstGeom prst="leftBrace">
                <a:avLst>
                  <a:gd name="adj1" fmla="val 50735"/>
                  <a:gd name="adj2" fmla="val 50000"/>
                </a:avLst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Left Brace 19"/>
              <p:cNvSpPr/>
              <p:nvPr/>
            </p:nvSpPr>
            <p:spPr>
              <a:xfrm rot="5400000" flipH="1">
                <a:off x="7410689" y="1796818"/>
                <a:ext cx="166118" cy="2602305"/>
              </a:xfrm>
              <a:prstGeom prst="leftBrace">
                <a:avLst>
                  <a:gd name="adj1" fmla="val 50735"/>
                  <a:gd name="adj2" fmla="val 50000"/>
                </a:avLst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Left Brace 20"/>
              <p:cNvSpPr/>
              <p:nvPr/>
            </p:nvSpPr>
            <p:spPr>
              <a:xfrm rot="5400000" flipH="1">
                <a:off x="8837667" y="2972145"/>
                <a:ext cx="166117" cy="251651"/>
              </a:xfrm>
              <a:prstGeom prst="leftBrace">
                <a:avLst>
                  <a:gd name="adj1" fmla="val 50735"/>
                  <a:gd name="adj2" fmla="val 50000"/>
                </a:avLst>
              </a:prstGeom>
              <a:ln w="571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8554830" y="4007506"/>
              <a:ext cx="870917" cy="43281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smtClean="0">
                  <a:solidFill>
                    <a:schemeClr val="tx1"/>
                  </a:solidFill>
                </a:rPr>
                <a:t>Neg.</a:t>
              </a:r>
              <a:endParaRPr lang="en-US" sz="250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443649" y="2865139"/>
              <a:ext cx="1183728" cy="386349"/>
            </a:xfrm>
            <a:prstGeom prst="line">
              <a:avLst/>
            </a:prstGeom>
            <a:ln w="57150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55985" y="5412172"/>
              <a:ext cx="27222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44044" y="5477818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chemeClr val="bg1"/>
                  </a:solidFill>
                </a:rPr>
                <a:t>200 μm</a:t>
              </a:r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 flipV="1">
              <a:off x="3874842" y="5354967"/>
              <a:ext cx="1943" cy="1144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110909" y="5357060"/>
              <a:ext cx="1943" cy="1144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896202" y="5135172"/>
            <a:ext cx="376641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smtClean="0"/>
              <a:t>440 spots, 20-plex chip</a:t>
            </a:r>
            <a:endParaRPr lang="en-US" sz="3000"/>
          </a:p>
        </p:txBody>
      </p:sp>
      <p:sp>
        <p:nvSpPr>
          <p:cNvPr id="28" name="TextBox 27"/>
          <p:cNvSpPr txBox="1"/>
          <p:nvPr/>
        </p:nvSpPr>
        <p:spPr>
          <a:xfrm>
            <a:off x="0" y="6378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[4] </a:t>
            </a:r>
            <a:r>
              <a:rPr lang="en-US" sz="1200" dirty="0" err="1" smtClean="0">
                <a:solidFill>
                  <a:schemeClr val="bg1"/>
                </a:solidFill>
              </a:rPr>
              <a:t>Chiodi</a:t>
            </a:r>
            <a:r>
              <a:rPr lang="en-US" sz="1200" dirty="0" smtClean="0">
                <a:solidFill>
                  <a:schemeClr val="bg1"/>
                </a:solidFill>
              </a:rPr>
              <a:t>, E.; </a:t>
            </a:r>
            <a:r>
              <a:rPr lang="en-US" sz="1200" dirty="0" err="1" smtClean="0">
                <a:solidFill>
                  <a:schemeClr val="bg1"/>
                </a:solidFill>
              </a:rPr>
              <a:t>Marn</a:t>
            </a:r>
            <a:r>
              <a:rPr lang="en-US" sz="1200" dirty="0" smtClean="0">
                <a:solidFill>
                  <a:schemeClr val="bg1"/>
                </a:solidFill>
              </a:rPr>
              <a:t>, A.M.; </a:t>
            </a:r>
            <a:r>
              <a:rPr lang="en-US" sz="1200" dirty="0" err="1" smtClean="0">
                <a:solidFill>
                  <a:schemeClr val="bg1"/>
                </a:solidFill>
              </a:rPr>
              <a:t>Geib</a:t>
            </a:r>
            <a:r>
              <a:rPr lang="en-US" sz="1200" dirty="0" smtClean="0">
                <a:solidFill>
                  <a:schemeClr val="bg1"/>
                </a:solidFill>
              </a:rPr>
              <a:t>, M.T.; Ekiz </a:t>
            </a:r>
            <a:r>
              <a:rPr lang="en-US" sz="1200" dirty="0" err="1">
                <a:solidFill>
                  <a:schemeClr val="bg1"/>
                </a:solidFill>
              </a:rPr>
              <a:t>Kanik</a:t>
            </a:r>
            <a:r>
              <a:rPr lang="en-US" sz="1200" dirty="0" smtClean="0">
                <a:solidFill>
                  <a:schemeClr val="bg1"/>
                </a:solidFill>
              </a:rPr>
              <a:t>, F.; </a:t>
            </a:r>
            <a:r>
              <a:rPr lang="en-US" sz="1200" dirty="0" err="1" smtClean="0">
                <a:solidFill>
                  <a:schemeClr val="bg1"/>
                </a:solidFill>
              </a:rPr>
              <a:t>Rejman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J.; </a:t>
            </a:r>
            <a:r>
              <a:rPr lang="en-US" sz="1200" dirty="0" err="1" smtClean="0">
                <a:solidFill>
                  <a:schemeClr val="bg1"/>
                </a:solidFill>
              </a:rPr>
              <a:t>AnKrapp</a:t>
            </a:r>
            <a:r>
              <a:rPr lang="en-US" sz="1200" dirty="0" smtClean="0">
                <a:solidFill>
                  <a:schemeClr val="bg1"/>
                </a:solidFill>
              </a:rPr>
              <a:t>, D.;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 err="1" smtClean="0">
                <a:solidFill>
                  <a:schemeClr val="bg1"/>
                </a:solidFill>
              </a:rPr>
              <a:t>Ünlü</a:t>
            </a:r>
            <a:r>
              <a:rPr lang="en-US" sz="1200" dirty="0" smtClean="0">
                <a:solidFill>
                  <a:schemeClr val="bg1"/>
                </a:solidFill>
              </a:rPr>
              <a:t>, M.S.; </a:t>
            </a:r>
            <a:r>
              <a:rPr lang="en-US" sz="1200" b="1" dirty="0">
                <a:solidFill>
                  <a:schemeClr val="bg1"/>
                </a:solidFill>
              </a:rPr>
              <a:t>Highly Multiplexed Label-Free Imaging Sensor for Accurate Quantification of Small-Molecule Binding </a:t>
            </a:r>
            <a:r>
              <a:rPr lang="en-US" sz="1200" b="1" dirty="0" smtClean="0">
                <a:solidFill>
                  <a:schemeClr val="bg1"/>
                </a:solidFill>
              </a:rPr>
              <a:t>Kinetics </a:t>
            </a:r>
            <a:r>
              <a:rPr lang="en-US" sz="1200" i="1" dirty="0" smtClean="0">
                <a:solidFill>
                  <a:schemeClr val="bg1"/>
                </a:solidFill>
              </a:rPr>
              <a:t>ACS </a:t>
            </a:r>
            <a:r>
              <a:rPr lang="en-US" sz="1200" i="1" dirty="0">
                <a:solidFill>
                  <a:schemeClr val="bg1"/>
                </a:solidFill>
              </a:rPr>
              <a:t>Omega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b="1" dirty="0">
                <a:solidFill>
                  <a:schemeClr val="bg1"/>
                </a:solidFill>
              </a:rPr>
              <a:t>2020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 (39), </a:t>
            </a:r>
            <a:r>
              <a:rPr lang="en-US" sz="1200" dirty="0" smtClean="0">
                <a:solidFill>
                  <a:schemeClr val="bg1"/>
                </a:solidFill>
              </a:rPr>
              <a:t>25358-25364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Fumonisin</a:t>
            </a:r>
            <a:r>
              <a:rPr lang="en-US" dirty="0" smtClean="0">
                <a:solidFill>
                  <a:schemeClr val="tx1"/>
                </a:solidFill>
              </a:rPr>
              <a:t>: characterization of a corn toxin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5" y="1955091"/>
            <a:ext cx="5806831" cy="430698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25" y="4333202"/>
            <a:ext cx="3326424" cy="1964104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5" y="1955091"/>
            <a:ext cx="4519246" cy="2291903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6378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[4] </a:t>
            </a:r>
            <a:r>
              <a:rPr lang="en-US" sz="1200" dirty="0" err="1" smtClean="0">
                <a:solidFill>
                  <a:schemeClr val="bg1"/>
                </a:solidFill>
              </a:rPr>
              <a:t>Chiodi</a:t>
            </a:r>
            <a:r>
              <a:rPr lang="en-US" sz="1200" dirty="0" smtClean="0">
                <a:solidFill>
                  <a:schemeClr val="bg1"/>
                </a:solidFill>
              </a:rPr>
              <a:t>, E.; </a:t>
            </a:r>
            <a:r>
              <a:rPr lang="en-US" sz="1200" dirty="0" err="1" smtClean="0">
                <a:solidFill>
                  <a:schemeClr val="bg1"/>
                </a:solidFill>
              </a:rPr>
              <a:t>Marn</a:t>
            </a:r>
            <a:r>
              <a:rPr lang="en-US" sz="1200" dirty="0" smtClean="0">
                <a:solidFill>
                  <a:schemeClr val="bg1"/>
                </a:solidFill>
              </a:rPr>
              <a:t>, A.M.; </a:t>
            </a:r>
            <a:r>
              <a:rPr lang="en-US" sz="1200" dirty="0" err="1" smtClean="0">
                <a:solidFill>
                  <a:schemeClr val="bg1"/>
                </a:solidFill>
              </a:rPr>
              <a:t>Geib</a:t>
            </a:r>
            <a:r>
              <a:rPr lang="en-US" sz="1200" dirty="0" smtClean="0">
                <a:solidFill>
                  <a:schemeClr val="bg1"/>
                </a:solidFill>
              </a:rPr>
              <a:t>, M.T.; Ekiz </a:t>
            </a:r>
            <a:r>
              <a:rPr lang="en-US" sz="1200" dirty="0" err="1">
                <a:solidFill>
                  <a:schemeClr val="bg1"/>
                </a:solidFill>
              </a:rPr>
              <a:t>Kanik</a:t>
            </a:r>
            <a:r>
              <a:rPr lang="en-US" sz="1200" dirty="0" smtClean="0">
                <a:solidFill>
                  <a:schemeClr val="bg1"/>
                </a:solidFill>
              </a:rPr>
              <a:t>, F.; </a:t>
            </a:r>
            <a:r>
              <a:rPr lang="en-US" sz="1200" dirty="0" err="1" smtClean="0">
                <a:solidFill>
                  <a:schemeClr val="bg1"/>
                </a:solidFill>
              </a:rPr>
              <a:t>Rejman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J.; </a:t>
            </a:r>
            <a:r>
              <a:rPr lang="en-US" sz="1200" dirty="0" err="1" smtClean="0">
                <a:solidFill>
                  <a:schemeClr val="bg1"/>
                </a:solidFill>
              </a:rPr>
              <a:t>AnKrapp</a:t>
            </a:r>
            <a:r>
              <a:rPr lang="en-US" sz="1200" dirty="0" smtClean="0">
                <a:solidFill>
                  <a:schemeClr val="bg1"/>
                </a:solidFill>
              </a:rPr>
              <a:t>, D.;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 err="1" smtClean="0">
                <a:solidFill>
                  <a:schemeClr val="bg1"/>
                </a:solidFill>
              </a:rPr>
              <a:t>Ünlü</a:t>
            </a:r>
            <a:r>
              <a:rPr lang="en-US" sz="1200" dirty="0" smtClean="0">
                <a:solidFill>
                  <a:schemeClr val="bg1"/>
                </a:solidFill>
              </a:rPr>
              <a:t>, M.S.; </a:t>
            </a:r>
            <a:r>
              <a:rPr lang="en-US" sz="1200" b="1" dirty="0">
                <a:solidFill>
                  <a:schemeClr val="bg1"/>
                </a:solidFill>
              </a:rPr>
              <a:t>Highly Multiplexed Label-Free Imaging Sensor for Accurate Quantification of Small-Molecule Binding </a:t>
            </a:r>
            <a:r>
              <a:rPr lang="en-US" sz="1200" b="1" dirty="0" smtClean="0">
                <a:solidFill>
                  <a:schemeClr val="bg1"/>
                </a:solidFill>
              </a:rPr>
              <a:t>Kinetics </a:t>
            </a:r>
            <a:r>
              <a:rPr lang="en-US" sz="1200" i="1" dirty="0" smtClean="0">
                <a:solidFill>
                  <a:schemeClr val="bg1"/>
                </a:solidFill>
              </a:rPr>
              <a:t>ACS </a:t>
            </a:r>
            <a:r>
              <a:rPr lang="en-US" sz="1200" i="1" dirty="0">
                <a:solidFill>
                  <a:schemeClr val="bg1"/>
                </a:solidFill>
              </a:rPr>
              <a:t>Omega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b="1" dirty="0">
                <a:solidFill>
                  <a:schemeClr val="bg1"/>
                </a:solidFill>
              </a:rPr>
              <a:t>2020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 (39), </a:t>
            </a:r>
            <a:r>
              <a:rPr lang="en-US" sz="1200" dirty="0" smtClean="0">
                <a:solidFill>
                  <a:schemeClr val="bg1"/>
                </a:solidFill>
              </a:rPr>
              <a:t>25358-25364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Fumonisin</a:t>
            </a:r>
            <a:r>
              <a:rPr lang="en-US" dirty="0" smtClean="0">
                <a:solidFill>
                  <a:schemeClr val="tx1"/>
                </a:solidFill>
              </a:rPr>
              <a:t>: characterization of a corn toxin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7762"/>
              </p:ext>
            </p:extLst>
          </p:nvPr>
        </p:nvGraphicFramePr>
        <p:xfrm>
          <a:off x="2179469" y="1997929"/>
          <a:ext cx="7737231" cy="402428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744894"/>
                <a:gridCol w="2070187"/>
                <a:gridCol w="2402316"/>
                <a:gridCol w="1519834"/>
              </a:tblGrid>
              <a:tr h="4815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Antibody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</a:t>
                      </a:r>
                      <a:r>
                        <a:rPr lang="nb-NO" sz="25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ON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(M</a:t>
                      </a:r>
                      <a:r>
                        <a:rPr lang="nb-NO" sz="2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-1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nb-NO" sz="2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-1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nb-NO" sz="25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</a:t>
                      </a:r>
                      <a:r>
                        <a:rPr lang="nb-NO" sz="2500" b="0" i="0" u="none" strike="noStrike" baseline="-25000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OFF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(10</a:t>
                      </a:r>
                      <a:r>
                        <a:rPr lang="nb-NO" sz="2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-4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nb-NO" sz="25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-1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nb-NO" sz="2500" b="0" i="0" u="none" strike="noStrike" baseline="-25000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K</a:t>
                      </a:r>
                      <a:r>
                        <a:rPr lang="nb-NO" sz="2500" b="0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nb-NO" sz="25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μM</a:t>
                      </a:r>
                      <a:r>
                        <a:rPr lang="nb-NO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nb-NO" sz="25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CT1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u="none" strike="noStrike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15.6 ± 2.2</a:t>
                      </a:r>
                      <a:endParaRPr lang="nb-NO" sz="25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6.82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3.2</a:t>
                      </a:r>
                      <a:endParaRPr lang="mr-IN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44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nb-NO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22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CT2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11.0 ± 2.2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.</a:t>
                      </a:r>
                      <a:r>
                        <a:rPr lang="mr-IN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77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4.4</a:t>
                      </a:r>
                      <a:endParaRPr lang="mr-IN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80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fi-FI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43</a:t>
                      </a:r>
                      <a:endParaRPr lang="fi-FI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CT5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30.8 ± 2.7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5.13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1.9</a:t>
                      </a:r>
                      <a:endParaRPr lang="mr-IN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17</a:t>
                      </a:r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CT8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20.0 ± 2.1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5.3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2.1</a:t>
                      </a:r>
                      <a:endParaRPr lang="mr-IN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27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CT10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13.6 ± 2.7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3.9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it-IT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3.2</a:t>
                      </a:r>
                      <a:endParaRPr lang="mr-IN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28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24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KLH1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u="none" strike="noStrike" dirty="0" smtClean="0">
                          <a:effectLst/>
                        </a:rPr>
                        <a:t>8.2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u="none" strike="noStrike" dirty="0" smtClean="0">
                          <a:effectLst/>
                        </a:rPr>
                        <a:t>1.5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17.9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4.7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219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70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KLH2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u="none" strike="noStrike" dirty="0" smtClean="0">
                          <a:effectLst/>
                        </a:rPr>
                        <a:t>4.0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u="none" strike="noStrike" dirty="0" smtClean="0">
                          <a:effectLst/>
                        </a:rPr>
                        <a:t>0.7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15.2</a:t>
                      </a:r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3.3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377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103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KLH3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u="none" strike="noStrike" dirty="0" smtClean="0">
                          <a:effectLst/>
                        </a:rPr>
                        <a:t>9.3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u="none" strike="noStrike" dirty="0" smtClean="0">
                          <a:effectLst/>
                        </a:rPr>
                        <a:t>1.1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14.1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151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hr-HR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37</a:t>
                      </a:r>
                      <a:endParaRPr lang="hr-HR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</a:tr>
              <a:tr h="2011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>
                          <a:effectLst/>
                        </a:rPr>
                        <a:t>KLH4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u="none" strike="noStrike" dirty="0" smtClean="0">
                          <a:effectLst/>
                        </a:rPr>
                        <a:t>31.9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nb-NO" sz="2500" u="none" strike="noStrike" dirty="0" smtClean="0">
                          <a:effectLst/>
                        </a:rPr>
                        <a:t>5.7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21.5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nb-NO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5.3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67 </a:t>
                      </a:r>
                      <a:r>
                        <a:rPr lang="nb-NO" sz="2500" u="none" strike="noStrike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± </a:t>
                      </a:r>
                      <a:r>
                        <a:rPr lang="nb-NO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  <a:endParaRPr lang="nb-NO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571" marR="12571" marT="12571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378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[4] </a:t>
            </a:r>
            <a:r>
              <a:rPr lang="en-US" sz="1200" dirty="0" err="1" smtClean="0">
                <a:solidFill>
                  <a:schemeClr val="bg1"/>
                </a:solidFill>
              </a:rPr>
              <a:t>Chiodi</a:t>
            </a:r>
            <a:r>
              <a:rPr lang="en-US" sz="1200" dirty="0" smtClean="0">
                <a:solidFill>
                  <a:schemeClr val="bg1"/>
                </a:solidFill>
              </a:rPr>
              <a:t>, E.; </a:t>
            </a:r>
            <a:r>
              <a:rPr lang="en-US" sz="1200" dirty="0" err="1" smtClean="0">
                <a:solidFill>
                  <a:schemeClr val="bg1"/>
                </a:solidFill>
              </a:rPr>
              <a:t>Marn</a:t>
            </a:r>
            <a:r>
              <a:rPr lang="en-US" sz="1200" dirty="0" smtClean="0">
                <a:solidFill>
                  <a:schemeClr val="bg1"/>
                </a:solidFill>
              </a:rPr>
              <a:t>, A.M.; </a:t>
            </a:r>
            <a:r>
              <a:rPr lang="en-US" sz="1200" dirty="0" err="1" smtClean="0">
                <a:solidFill>
                  <a:schemeClr val="bg1"/>
                </a:solidFill>
              </a:rPr>
              <a:t>Geib</a:t>
            </a:r>
            <a:r>
              <a:rPr lang="en-US" sz="1200" dirty="0" smtClean="0">
                <a:solidFill>
                  <a:schemeClr val="bg1"/>
                </a:solidFill>
              </a:rPr>
              <a:t>, M.T.; Ekiz </a:t>
            </a:r>
            <a:r>
              <a:rPr lang="en-US" sz="1200" dirty="0" err="1">
                <a:solidFill>
                  <a:schemeClr val="bg1"/>
                </a:solidFill>
              </a:rPr>
              <a:t>Kanik</a:t>
            </a:r>
            <a:r>
              <a:rPr lang="en-US" sz="1200" dirty="0" smtClean="0">
                <a:solidFill>
                  <a:schemeClr val="bg1"/>
                </a:solidFill>
              </a:rPr>
              <a:t>, F.; </a:t>
            </a:r>
            <a:r>
              <a:rPr lang="en-US" sz="1200" dirty="0" err="1" smtClean="0">
                <a:solidFill>
                  <a:schemeClr val="bg1"/>
                </a:solidFill>
              </a:rPr>
              <a:t>Rejman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J.; </a:t>
            </a:r>
            <a:r>
              <a:rPr lang="en-US" sz="1200" dirty="0" err="1" smtClean="0">
                <a:solidFill>
                  <a:schemeClr val="bg1"/>
                </a:solidFill>
              </a:rPr>
              <a:t>AnKrapp</a:t>
            </a:r>
            <a:r>
              <a:rPr lang="en-US" sz="1200" dirty="0" smtClean="0">
                <a:solidFill>
                  <a:schemeClr val="bg1"/>
                </a:solidFill>
              </a:rPr>
              <a:t>, D.;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 err="1" smtClean="0">
                <a:solidFill>
                  <a:schemeClr val="bg1"/>
                </a:solidFill>
              </a:rPr>
              <a:t>Ünlü</a:t>
            </a:r>
            <a:r>
              <a:rPr lang="en-US" sz="1200" dirty="0" smtClean="0">
                <a:solidFill>
                  <a:schemeClr val="bg1"/>
                </a:solidFill>
              </a:rPr>
              <a:t>, M.S.; </a:t>
            </a:r>
            <a:r>
              <a:rPr lang="en-US" sz="1200" b="1" dirty="0">
                <a:solidFill>
                  <a:schemeClr val="bg1"/>
                </a:solidFill>
              </a:rPr>
              <a:t>Highly Multiplexed Label-Free Imaging Sensor for Accurate Quantification of Small-Molecule Binding </a:t>
            </a:r>
            <a:r>
              <a:rPr lang="en-US" sz="1200" b="1" dirty="0" smtClean="0">
                <a:solidFill>
                  <a:schemeClr val="bg1"/>
                </a:solidFill>
              </a:rPr>
              <a:t>Kinetics </a:t>
            </a:r>
            <a:r>
              <a:rPr lang="en-US" sz="1200" i="1" dirty="0" smtClean="0">
                <a:solidFill>
                  <a:schemeClr val="bg1"/>
                </a:solidFill>
              </a:rPr>
              <a:t>ACS </a:t>
            </a:r>
            <a:r>
              <a:rPr lang="en-US" sz="1200" i="1" dirty="0">
                <a:solidFill>
                  <a:schemeClr val="bg1"/>
                </a:solidFill>
              </a:rPr>
              <a:t>Omega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b="1" dirty="0">
                <a:solidFill>
                  <a:schemeClr val="bg1"/>
                </a:solidFill>
              </a:rPr>
              <a:t>2020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 (39), </a:t>
            </a:r>
            <a:r>
              <a:rPr lang="en-US" sz="1200" dirty="0" smtClean="0">
                <a:solidFill>
                  <a:schemeClr val="bg1"/>
                </a:solidFill>
              </a:rPr>
              <a:t>25358-25364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31623" cy="4023360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importance of </a:t>
            </a:r>
            <a:r>
              <a:rPr lang="en-US" sz="2800" b="1" dirty="0" smtClean="0">
                <a:solidFill>
                  <a:schemeClr val="tx1"/>
                </a:solidFill>
              </a:rPr>
              <a:t>small molecule characterization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Our approach: the </a:t>
            </a:r>
            <a:r>
              <a:rPr lang="en-US" sz="2800" b="1" dirty="0" err="1" smtClean="0">
                <a:solidFill>
                  <a:schemeClr val="tx1"/>
                </a:solidFill>
              </a:rPr>
              <a:t>Interferometric</a:t>
            </a:r>
            <a:r>
              <a:rPr lang="en-US" sz="2800" b="1" dirty="0" smtClean="0">
                <a:solidFill>
                  <a:schemeClr val="tx1"/>
                </a:solidFill>
              </a:rPr>
              <a:t> Reflectance Imaging Sensor (IRIS).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Beating the sensitivity limit: 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</a:rPr>
              <a:t>oise reduction methods </a:t>
            </a:r>
            <a:r>
              <a:rPr lang="en-US" sz="2800" dirty="0" smtClean="0">
                <a:solidFill>
                  <a:schemeClr val="tx1"/>
                </a:solidFill>
              </a:rPr>
              <a:t>and proof of concept experiments (</a:t>
            </a:r>
            <a:r>
              <a:rPr lang="en-US" sz="2800" b="1" dirty="0" smtClean="0">
                <a:solidFill>
                  <a:schemeClr val="tx1"/>
                </a:solidFill>
              </a:rPr>
              <a:t>Biotin</a:t>
            </a:r>
            <a:r>
              <a:rPr lang="en-US" sz="2800" dirty="0" smtClean="0">
                <a:solidFill>
                  <a:schemeClr val="tx1"/>
                </a:solidFill>
              </a:rPr>
              <a:t>, MW = 244Da).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Agro-biotech application: characterization of </a:t>
            </a:r>
            <a:r>
              <a:rPr lang="en-US" sz="2800" b="1" dirty="0" err="1" smtClean="0">
                <a:solidFill>
                  <a:schemeClr val="tx1"/>
                </a:solidFill>
              </a:rPr>
              <a:t>fumonisin</a:t>
            </a:r>
            <a:r>
              <a:rPr lang="en-US" sz="2800" b="1" dirty="0" smtClean="0">
                <a:solidFill>
                  <a:schemeClr val="tx1"/>
                </a:solidFill>
              </a:rPr>
              <a:t> B1 toxin </a:t>
            </a:r>
            <a:r>
              <a:rPr lang="en-US" sz="2800" dirty="0" smtClean="0">
                <a:solidFill>
                  <a:schemeClr val="tx1"/>
                </a:solidFill>
              </a:rPr>
              <a:t>(MW = 722 Da)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 Conclusions and future work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6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31623" cy="4023360"/>
          </a:xfrm>
          <a:noFill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importance of </a:t>
            </a:r>
            <a:r>
              <a:rPr lang="en-US" sz="2800" b="1" dirty="0" smtClean="0">
                <a:solidFill>
                  <a:schemeClr val="tx1"/>
                </a:solidFill>
              </a:rPr>
              <a:t>small molecule characterization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Our approach: the </a:t>
            </a:r>
            <a:r>
              <a:rPr lang="en-US" sz="2800" b="1" dirty="0" err="1" smtClean="0">
                <a:solidFill>
                  <a:schemeClr val="tx1"/>
                </a:solidFill>
              </a:rPr>
              <a:t>Interferometric</a:t>
            </a:r>
            <a:r>
              <a:rPr lang="en-US" sz="2800" b="1" dirty="0" smtClean="0">
                <a:solidFill>
                  <a:schemeClr val="tx1"/>
                </a:solidFill>
              </a:rPr>
              <a:t> Reflectance Imaging Sensor (IRIS).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Beating the sensitivity limit: 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</a:rPr>
              <a:t>oise reduction methods </a:t>
            </a:r>
            <a:r>
              <a:rPr lang="en-US" sz="2800" dirty="0" smtClean="0">
                <a:solidFill>
                  <a:schemeClr val="tx1"/>
                </a:solidFill>
              </a:rPr>
              <a:t>and proof of concept experiments (</a:t>
            </a:r>
            <a:r>
              <a:rPr lang="en-US" sz="2800" b="1" dirty="0" smtClean="0">
                <a:solidFill>
                  <a:schemeClr val="tx1"/>
                </a:solidFill>
              </a:rPr>
              <a:t>Biotin</a:t>
            </a:r>
            <a:r>
              <a:rPr lang="en-US" sz="2800" dirty="0" smtClean="0">
                <a:solidFill>
                  <a:schemeClr val="tx1"/>
                </a:solidFill>
              </a:rPr>
              <a:t>, MW = 244Da).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Agro-biotech application: characterization of </a:t>
            </a:r>
            <a:r>
              <a:rPr lang="en-US" sz="2800" b="1" dirty="0" err="1" smtClean="0">
                <a:solidFill>
                  <a:schemeClr val="tx1"/>
                </a:solidFill>
              </a:rPr>
              <a:t>fumonisin</a:t>
            </a:r>
            <a:r>
              <a:rPr lang="en-US" sz="2800" b="1" dirty="0" smtClean="0">
                <a:solidFill>
                  <a:schemeClr val="tx1"/>
                </a:solidFill>
              </a:rPr>
              <a:t> B1 toxin </a:t>
            </a:r>
            <a:r>
              <a:rPr lang="en-US" sz="2800" dirty="0" smtClean="0">
                <a:solidFill>
                  <a:schemeClr val="tx1"/>
                </a:solidFill>
              </a:rPr>
              <a:t>(MW = 722 Da)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Conclusions and future work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 and future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4601"/>
            <a:ext cx="8931623" cy="4023360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IRIS approach to small molecule characterization is</a:t>
            </a:r>
            <a:r>
              <a:rPr lang="mr-IN" sz="2800" dirty="0" smtClean="0">
                <a:solidFill>
                  <a:schemeClr val="tx1"/>
                </a:solidFill>
              </a:rPr>
              <a:t>…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Highly </a:t>
            </a:r>
            <a:r>
              <a:rPr lang="en-US" sz="2600" b="1" dirty="0" smtClean="0">
                <a:solidFill>
                  <a:schemeClr val="tx1"/>
                </a:solidFill>
              </a:rPr>
              <a:t>sensitive</a:t>
            </a:r>
          </a:p>
          <a:p>
            <a:pPr lvl="1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Versatile and </a:t>
            </a:r>
            <a:r>
              <a:rPr lang="en-US" sz="2600" b="1" dirty="0" err="1" smtClean="0">
                <a:solidFill>
                  <a:schemeClr val="tx1"/>
                </a:solidFill>
              </a:rPr>
              <a:t>multiplexable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2600" b="1" dirty="0" smtClean="0">
                <a:solidFill>
                  <a:schemeClr val="tx1"/>
                </a:solidFill>
              </a:rPr>
              <a:t>Label-free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Sensitivity can improve from current 1pg/mm</a:t>
            </a:r>
            <a:r>
              <a:rPr lang="en-US" sz="2800" baseline="30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 to </a:t>
            </a:r>
            <a:r>
              <a:rPr lang="en-US" sz="2800" b="1" dirty="0" smtClean="0">
                <a:solidFill>
                  <a:schemeClr val="tx1"/>
                </a:solidFill>
              </a:rPr>
              <a:t>0.2pg/mm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2 </a:t>
            </a:r>
            <a:r>
              <a:rPr lang="en-US" sz="2800" dirty="0" smtClean="0">
                <a:solidFill>
                  <a:schemeClr val="tx1"/>
                </a:solidFill>
              </a:rPr>
              <a:t> thanks to a novel camera sensor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Bulk effect reduction </a:t>
            </a:r>
            <a:r>
              <a:rPr lang="en-US" sz="2800" dirty="0" smtClean="0">
                <a:solidFill>
                  <a:schemeClr val="tx1"/>
                </a:solidFill>
              </a:rPr>
              <a:t>methods: further reduction of noise</a:t>
            </a:r>
          </a:p>
        </p:txBody>
      </p:sp>
    </p:spTree>
    <p:extLst>
      <p:ext uri="{BB962C8B-B14F-4D97-AF65-F5344CB8AC3E}">
        <p14:creationId xmlns:p14="http://schemas.microsoft.com/office/powerpoint/2010/main" val="784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 and future work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66" y="1897819"/>
            <a:ext cx="5832228" cy="4369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78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[4] </a:t>
            </a:r>
            <a:r>
              <a:rPr lang="en-US" sz="1200" dirty="0" err="1" smtClean="0">
                <a:solidFill>
                  <a:schemeClr val="bg1"/>
                </a:solidFill>
              </a:rPr>
              <a:t>Chiodi</a:t>
            </a:r>
            <a:r>
              <a:rPr lang="en-US" sz="1200" dirty="0" smtClean="0">
                <a:solidFill>
                  <a:schemeClr val="bg1"/>
                </a:solidFill>
              </a:rPr>
              <a:t>, E.; </a:t>
            </a:r>
            <a:r>
              <a:rPr lang="en-US" sz="1200" dirty="0" err="1" smtClean="0">
                <a:solidFill>
                  <a:schemeClr val="bg1"/>
                </a:solidFill>
              </a:rPr>
              <a:t>Marn</a:t>
            </a:r>
            <a:r>
              <a:rPr lang="en-US" sz="1200" dirty="0" smtClean="0">
                <a:solidFill>
                  <a:schemeClr val="bg1"/>
                </a:solidFill>
              </a:rPr>
              <a:t>, A.M.; </a:t>
            </a:r>
            <a:r>
              <a:rPr lang="en-US" sz="1200" dirty="0" err="1" smtClean="0">
                <a:solidFill>
                  <a:schemeClr val="bg1"/>
                </a:solidFill>
              </a:rPr>
              <a:t>Geib</a:t>
            </a:r>
            <a:r>
              <a:rPr lang="en-US" sz="1200" dirty="0" smtClean="0">
                <a:solidFill>
                  <a:schemeClr val="bg1"/>
                </a:solidFill>
              </a:rPr>
              <a:t>, M.T.; Ekiz </a:t>
            </a:r>
            <a:r>
              <a:rPr lang="en-US" sz="1200" dirty="0" err="1">
                <a:solidFill>
                  <a:schemeClr val="bg1"/>
                </a:solidFill>
              </a:rPr>
              <a:t>Kanik</a:t>
            </a:r>
            <a:r>
              <a:rPr lang="en-US" sz="1200" dirty="0" smtClean="0">
                <a:solidFill>
                  <a:schemeClr val="bg1"/>
                </a:solidFill>
              </a:rPr>
              <a:t>, F.; </a:t>
            </a:r>
            <a:r>
              <a:rPr lang="en-US" sz="1200" dirty="0" err="1" smtClean="0">
                <a:solidFill>
                  <a:schemeClr val="bg1"/>
                </a:solidFill>
              </a:rPr>
              <a:t>Rejman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J.; </a:t>
            </a:r>
            <a:r>
              <a:rPr lang="en-US" sz="1200" dirty="0" err="1" smtClean="0">
                <a:solidFill>
                  <a:schemeClr val="bg1"/>
                </a:solidFill>
              </a:rPr>
              <a:t>AnKrapp</a:t>
            </a:r>
            <a:r>
              <a:rPr lang="en-US" sz="1200" dirty="0" smtClean="0">
                <a:solidFill>
                  <a:schemeClr val="bg1"/>
                </a:solidFill>
              </a:rPr>
              <a:t>, D.;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 err="1" smtClean="0">
                <a:solidFill>
                  <a:schemeClr val="bg1"/>
                </a:solidFill>
              </a:rPr>
              <a:t>Ünlü</a:t>
            </a:r>
            <a:r>
              <a:rPr lang="en-US" sz="1200" dirty="0" smtClean="0">
                <a:solidFill>
                  <a:schemeClr val="bg1"/>
                </a:solidFill>
              </a:rPr>
              <a:t>, M.S.; </a:t>
            </a:r>
            <a:r>
              <a:rPr lang="en-US" sz="1200" b="1" dirty="0">
                <a:solidFill>
                  <a:schemeClr val="bg1"/>
                </a:solidFill>
              </a:rPr>
              <a:t>Highly Multiplexed Label-Free Imaging Sensor for Accurate Quantification of Small-Molecule Binding </a:t>
            </a:r>
            <a:r>
              <a:rPr lang="en-US" sz="1200" b="1" dirty="0" smtClean="0">
                <a:solidFill>
                  <a:schemeClr val="bg1"/>
                </a:solidFill>
              </a:rPr>
              <a:t>Kinetics </a:t>
            </a:r>
            <a:r>
              <a:rPr lang="en-US" sz="1200" i="1" dirty="0" smtClean="0">
                <a:solidFill>
                  <a:schemeClr val="bg1"/>
                </a:solidFill>
              </a:rPr>
              <a:t>ACS </a:t>
            </a:r>
            <a:r>
              <a:rPr lang="en-US" sz="1200" i="1" dirty="0">
                <a:solidFill>
                  <a:schemeClr val="bg1"/>
                </a:solidFill>
              </a:rPr>
              <a:t>Omega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b="1" dirty="0">
                <a:solidFill>
                  <a:schemeClr val="bg1"/>
                </a:solidFill>
              </a:rPr>
              <a:t>2020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 (39), </a:t>
            </a:r>
            <a:r>
              <a:rPr lang="en-US" sz="1200" dirty="0" smtClean="0">
                <a:solidFill>
                  <a:schemeClr val="bg1"/>
                </a:solidFill>
              </a:rPr>
              <a:t>25358-25364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9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031" y="286603"/>
            <a:ext cx="10058400" cy="1450757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4754" y="2719785"/>
            <a:ext cx="31077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Prof. Selim </a:t>
            </a:r>
            <a:r>
              <a:rPr lang="it-IT" b="1" dirty="0" smtClean="0"/>
              <a:t>Ünlü</a:t>
            </a:r>
            <a:endParaRPr lang="en-US" b="1" dirty="0" smtClean="0"/>
          </a:p>
          <a:p>
            <a:r>
              <a:rPr lang="en-US" b="1" dirty="0" smtClean="0"/>
              <a:t>Allison M. </a:t>
            </a:r>
            <a:r>
              <a:rPr lang="en-US" b="1" dirty="0" err="1" smtClean="0"/>
              <a:t>Marn</a:t>
            </a:r>
            <a:endParaRPr lang="en-US" b="1" dirty="0" smtClean="0"/>
          </a:p>
          <a:p>
            <a:r>
              <a:rPr lang="en-US" dirty="0" smtClean="0"/>
              <a:t>Matthew T. </a:t>
            </a:r>
            <a:r>
              <a:rPr lang="en-US" dirty="0" err="1" smtClean="0"/>
              <a:t>Geib</a:t>
            </a:r>
            <a:endParaRPr lang="en-US" dirty="0" smtClean="0"/>
          </a:p>
          <a:p>
            <a:r>
              <a:rPr lang="en-US" dirty="0" smtClean="0"/>
              <a:t>Fulya Ekiz </a:t>
            </a:r>
            <a:r>
              <a:rPr lang="en-US" dirty="0" err="1" smtClean="0"/>
              <a:t>Kanik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AnKrapp</a:t>
            </a:r>
            <a:r>
              <a:rPr lang="en-US" dirty="0" smtClean="0"/>
              <a:t> (Neogen, Corp.)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Rejman</a:t>
            </a:r>
            <a:r>
              <a:rPr lang="en-US" dirty="0" smtClean="0"/>
              <a:t> </a:t>
            </a:r>
            <a:r>
              <a:rPr lang="en-US" dirty="0"/>
              <a:t>(Neogen, Corp</a:t>
            </a:r>
            <a:r>
              <a:rPr lang="en-US" dirty="0" smtClean="0"/>
              <a:t>.)</a:t>
            </a:r>
          </a:p>
          <a:p>
            <a:r>
              <a:rPr lang="en-US" dirty="0" smtClean="0"/>
              <a:t>Iris </a:t>
            </a:r>
            <a:r>
              <a:rPr lang="en-US" dirty="0" err="1" smtClean="0"/>
              <a:t>Celebi</a:t>
            </a:r>
            <a:endParaRPr lang="en-US" dirty="0" smtClean="0"/>
          </a:p>
          <a:p>
            <a:r>
              <a:rPr lang="en-US" dirty="0" err="1" smtClean="0"/>
              <a:t>Negin</a:t>
            </a:r>
            <a:r>
              <a:rPr lang="en-US" dirty="0" smtClean="0"/>
              <a:t> </a:t>
            </a:r>
            <a:r>
              <a:rPr lang="en-US" dirty="0" err="1" smtClean="0"/>
              <a:t>Zaraee</a:t>
            </a:r>
            <a:endParaRPr lang="en-US" dirty="0" smtClean="0"/>
          </a:p>
          <a:p>
            <a:r>
              <a:rPr lang="en-US" dirty="0" err="1" smtClean="0"/>
              <a:t>Celalettin</a:t>
            </a:r>
            <a:r>
              <a:rPr lang="en-US" dirty="0" smtClean="0"/>
              <a:t> </a:t>
            </a:r>
            <a:r>
              <a:rPr lang="en-US" dirty="0" err="1" smtClean="0"/>
              <a:t>Yurdakul</a:t>
            </a:r>
            <a:endParaRPr lang="en-US" dirty="0" smtClean="0"/>
          </a:p>
        </p:txBody>
      </p:sp>
      <p:pic>
        <p:nvPicPr>
          <p:cNvPr id="1028" name="Picture 4" descr=". Selim Ünlü | Optical Characterization &amp; Nanophotonics Labora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59" y="2010480"/>
            <a:ext cx="2046181" cy="204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lison Marn | Optical Characterization &amp; Nanophotonics Labora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40" y="1922555"/>
            <a:ext cx="1663120" cy="16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tthew Geib | Optical Characterization &amp; Nanophotonics Laborat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40" y="3779216"/>
            <a:ext cx="1407775" cy="140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lya Ekiz Kanik | Optical Characterization &amp; Nanophotonics Laborato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52" y="4315139"/>
            <a:ext cx="1518838" cy="15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gin Zaraee | Optical Characterization &amp; Nanophotonics Laborato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449" y="5260618"/>
            <a:ext cx="926069" cy="9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kedIn Namecar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3" y="4172162"/>
            <a:ext cx="879555" cy="8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vid ANKRAPP | Senior Researcher | Neogen Corporation, Lansing |  I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53" y="2244343"/>
            <a:ext cx="1637882" cy="16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hn Rejman, PhD - R&amp;D Group Leader - Neogen Corporation | LinkedI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8" y="4151921"/>
            <a:ext cx="1667127" cy="16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lalettin Yurdakul | Optical Characterization &amp; Nanophotonics Labo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728" y="5255144"/>
            <a:ext cx="926069" cy="9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031" y="286603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Any 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4778" y="3125789"/>
            <a:ext cx="699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Elisa </a:t>
            </a:r>
            <a:r>
              <a:rPr lang="en-US" sz="2400" b="1" dirty="0" err="1" smtClean="0"/>
              <a:t>Chiodi</a:t>
            </a:r>
            <a:endParaRPr lang="en-US" sz="2400" b="1" dirty="0" smtClean="0"/>
          </a:p>
          <a:p>
            <a:r>
              <a:rPr lang="en-US" sz="2400" dirty="0" smtClean="0"/>
              <a:t>Ph.D. Candidate </a:t>
            </a:r>
            <a:r>
              <a:rPr lang="mr-IN" sz="2400" dirty="0" smtClean="0"/>
              <a:t>–</a:t>
            </a:r>
            <a:r>
              <a:rPr lang="en-US" sz="2400" dirty="0" smtClean="0"/>
              <a:t> OCN Laboratory @ Boston University</a:t>
            </a:r>
          </a:p>
          <a:p>
            <a:r>
              <a:rPr lang="en-US" sz="2400" dirty="0" err="1" smtClean="0"/>
              <a:t>elich@bu.edu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1" y="2072999"/>
            <a:ext cx="2479431" cy="33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31623" cy="4023360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The importance of </a:t>
            </a:r>
            <a:r>
              <a:rPr lang="en-US" sz="2800" b="1" dirty="0" smtClean="0">
                <a:solidFill>
                  <a:srgbClr val="FF0000"/>
                </a:solidFill>
              </a:rPr>
              <a:t>small molecule characterization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Our approach: the </a:t>
            </a:r>
            <a:r>
              <a:rPr lang="en-US" sz="2800" b="1" dirty="0" err="1" smtClean="0">
                <a:solidFill>
                  <a:schemeClr val="tx1"/>
                </a:solidFill>
              </a:rPr>
              <a:t>Interferometric</a:t>
            </a:r>
            <a:r>
              <a:rPr lang="en-US" sz="2800" b="1" dirty="0" smtClean="0">
                <a:solidFill>
                  <a:schemeClr val="tx1"/>
                </a:solidFill>
              </a:rPr>
              <a:t> Reflectance Imaging Sensor (IRIS).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Beating the sensitivity limit: 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</a:rPr>
              <a:t>oise reduction methods </a:t>
            </a:r>
            <a:r>
              <a:rPr lang="en-US" sz="2800" dirty="0" smtClean="0">
                <a:solidFill>
                  <a:schemeClr val="tx1"/>
                </a:solidFill>
              </a:rPr>
              <a:t>and proof of concept experiments (</a:t>
            </a:r>
            <a:r>
              <a:rPr lang="en-US" sz="2800" b="1" dirty="0" smtClean="0">
                <a:solidFill>
                  <a:schemeClr val="tx1"/>
                </a:solidFill>
              </a:rPr>
              <a:t>Biotin</a:t>
            </a:r>
            <a:r>
              <a:rPr lang="en-US" sz="2800" dirty="0" smtClean="0">
                <a:solidFill>
                  <a:schemeClr val="tx1"/>
                </a:solidFill>
              </a:rPr>
              <a:t>, MW = 244Da).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Agro-biotech application: characterization of </a:t>
            </a:r>
            <a:r>
              <a:rPr lang="en-US" sz="2800" b="1" dirty="0" err="1" smtClean="0">
                <a:solidFill>
                  <a:schemeClr val="tx1"/>
                </a:solidFill>
              </a:rPr>
              <a:t>fumonisin</a:t>
            </a:r>
            <a:r>
              <a:rPr lang="en-US" sz="2800" b="1" dirty="0" smtClean="0">
                <a:solidFill>
                  <a:schemeClr val="tx1"/>
                </a:solidFill>
              </a:rPr>
              <a:t> B1 toxin </a:t>
            </a:r>
            <a:r>
              <a:rPr lang="en-US" sz="2800" dirty="0" smtClean="0">
                <a:solidFill>
                  <a:schemeClr val="tx1"/>
                </a:solidFill>
              </a:rPr>
              <a:t>(MW = 722 Da)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Conclusions and future work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small molecules?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27333813"/>
              </p:ext>
            </p:extLst>
          </p:nvPr>
        </p:nvGraphicFramePr>
        <p:xfrm>
          <a:off x="4106104" y="1737360"/>
          <a:ext cx="7712764" cy="460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60605" y="3068274"/>
            <a:ext cx="5212324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73% of 2019 FDA approved drugs</a:t>
            </a:r>
            <a:r>
              <a:rPr lang="en-US" sz="2800" baseline="30000" dirty="0" smtClean="0">
                <a:solidFill>
                  <a:schemeClr val="bg1"/>
                </a:solidFill>
              </a:rPr>
              <a:t>1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0605" y="3781619"/>
            <a:ext cx="2734659" cy="523220"/>
          </a:xfrm>
          <a:prstGeom prst="rect">
            <a:avLst/>
          </a:prstGeom>
          <a:solidFill>
            <a:srgbClr val="FF9E46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99% of all toxins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6649" y="2757230"/>
            <a:ext cx="267252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FDA approvals (2019)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95501" y="4304839"/>
            <a:ext cx="9669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smtClean="0">
                <a:solidFill>
                  <a:schemeClr val="bg1"/>
                </a:solidFill>
              </a:rPr>
              <a:t>73%</a:t>
            </a:r>
            <a:endParaRPr lang="en-US" sz="3500" b="1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9052" y="2874157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smtClean="0">
                <a:solidFill>
                  <a:schemeClr val="bg1"/>
                </a:solidFill>
              </a:rPr>
              <a:t>21%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6135" y="3548494"/>
            <a:ext cx="5966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smtClean="0">
                <a:solidFill>
                  <a:schemeClr val="bg1"/>
                </a:solidFill>
              </a:rPr>
              <a:t>4%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27400" y="394999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350169"/>
            <a:ext cx="62876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[1] </a:t>
            </a:r>
            <a:r>
              <a:rPr lang="en-US" sz="1300" dirty="0" err="1" smtClean="0">
                <a:solidFill>
                  <a:schemeClr val="bg1"/>
                </a:solidFill>
              </a:rPr>
              <a:t>Mullard</a:t>
            </a:r>
            <a:r>
              <a:rPr lang="en-US" sz="1300" dirty="0" smtClean="0">
                <a:solidFill>
                  <a:schemeClr val="bg1"/>
                </a:solidFill>
              </a:rPr>
              <a:t>, </a:t>
            </a:r>
            <a:r>
              <a:rPr lang="en-US" sz="1300" i="1" dirty="0" smtClean="0">
                <a:solidFill>
                  <a:schemeClr val="bg1"/>
                </a:solidFill>
              </a:rPr>
              <a:t>Nature </a:t>
            </a:r>
            <a:r>
              <a:rPr lang="en-US" sz="1300" i="1" dirty="0">
                <a:solidFill>
                  <a:schemeClr val="bg1"/>
                </a:solidFill>
              </a:rPr>
              <a:t>Reviews Drug Discovery</a:t>
            </a:r>
            <a:r>
              <a:rPr lang="en-US" sz="1300" dirty="0">
                <a:solidFill>
                  <a:schemeClr val="bg1"/>
                </a:solidFill>
              </a:rPr>
              <a:t> </a:t>
            </a:r>
            <a:r>
              <a:rPr lang="en-US" sz="1300" b="1" dirty="0">
                <a:solidFill>
                  <a:schemeClr val="bg1"/>
                </a:solidFill>
              </a:rPr>
              <a:t>19</a:t>
            </a:r>
            <a:r>
              <a:rPr lang="en-US" sz="1300" dirty="0">
                <a:solidFill>
                  <a:schemeClr val="bg1"/>
                </a:solidFill>
              </a:rPr>
              <a:t>, 79-84 (2020</a:t>
            </a:r>
            <a:r>
              <a:rPr lang="en-US" sz="13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[2] </a:t>
            </a:r>
            <a:r>
              <a:rPr lang="en-US" sz="1400" dirty="0" err="1" smtClean="0">
                <a:solidFill>
                  <a:schemeClr val="bg1"/>
                </a:solidFill>
              </a:rPr>
              <a:t>Wishard</a:t>
            </a:r>
            <a:r>
              <a:rPr lang="en-US" sz="1400" dirty="0" smtClean="0">
                <a:solidFill>
                  <a:schemeClr val="bg1"/>
                </a:solidFill>
              </a:rPr>
              <a:t>, D. et al.,  </a:t>
            </a:r>
            <a:r>
              <a:rPr lang="en-US" sz="1400" i="1" dirty="0" smtClean="0">
                <a:solidFill>
                  <a:schemeClr val="bg1"/>
                </a:solidFill>
              </a:rPr>
              <a:t>T3DB</a:t>
            </a:r>
            <a:r>
              <a:rPr lang="en-US" sz="1400" i="1" dirty="0">
                <a:solidFill>
                  <a:schemeClr val="bg1"/>
                </a:solidFill>
              </a:rPr>
              <a:t>: the toxic </a:t>
            </a:r>
            <a:r>
              <a:rPr lang="en-US" sz="1400" i="1" dirty="0" err="1">
                <a:solidFill>
                  <a:schemeClr val="bg1"/>
                </a:solidFill>
              </a:rPr>
              <a:t>exposome</a:t>
            </a:r>
            <a:r>
              <a:rPr lang="en-US" sz="1400" i="1" dirty="0">
                <a:solidFill>
                  <a:schemeClr val="bg1"/>
                </a:solidFill>
              </a:rPr>
              <a:t> database.</a:t>
            </a:r>
            <a:r>
              <a:rPr lang="en-US" sz="1400" dirty="0">
                <a:solidFill>
                  <a:schemeClr val="bg1"/>
                </a:solidFill>
              </a:rPr>
              <a:t> Nucleic Acids Res. </a:t>
            </a:r>
            <a:r>
              <a:rPr lang="en-US" sz="1400" dirty="0" smtClean="0">
                <a:solidFill>
                  <a:schemeClr val="bg1"/>
                </a:solidFill>
              </a:rPr>
              <a:t>(2015)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US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small molecules?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8923" y="1860755"/>
            <a:ext cx="11723077" cy="44085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72771" y="2755069"/>
            <a:ext cx="32828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 small size </a:t>
            </a:r>
            <a:r>
              <a:rPr lang="en-US" sz="2800" dirty="0" smtClean="0"/>
              <a:t>implies</a:t>
            </a:r>
            <a:r>
              <a:rPr lang="mr-IN" sz="2800" dirty="0" smtClean="0"/>
              <a:t>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127981" y="4404475"/>
            <a:ext cx="4572406" cy="4770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Easy antibody-based recognition </a:t>
            </a:r>
            <a:endParaRPr lang="en-US" sz="25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1"/>
          <a:stretch/>
        </p:blipFill>
        <p:spPr>
          <a:xfrm>
            <a:off x="872815" y="1905003"/>
            <a:ext cx="5780963" cy="4351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6494" y="3680631"/>
            <a:ext cx="5135380" cy="4770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500" b="1" dirty="0"/>
              <a:t>Easy access to the cellular </a:t>
            </a:r>
            <a:r>
              <a:rPr lang="en-US" sz="2500" b="1" dirty="0" smtClean="0"/>
              <a:t>membrane</a:t>
            </a:r>
            <a:endParaRPr lang="en-US" sz="2500" b="1" dirty="0"/>
          </a:p>
        </p:txBody>
      </p:sp>
      <p:sp>
        <p:nvSpPr>
          <p:cNvPr id="28" name="Oval 27"/>
          <p:cNvSpPr/>
          <p:nvPr/>
        </p:nvSpPr>
        <p:spPr>
          <a:xfrm>
            <a:off x="3210723" y="4558940"/>
            <a:ext cx="1847974" cy="169732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20517329">
            <a:off x="995300" y="3844713"/>
            <a:ext cx="2092940" cy="1323099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8" idx="0"/>
          </p:cNvCxnSpPr>
          <p:nvPr/>
        </p:nvCxnSpPr>
        <p:spPr>
          <a:xfrm flipV="1">
            <a:off x="4134710" y="3680631"/>
            <a:ext cx="2698312" cy="87830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8" idx="6"/>
          </p:cNvCxnSpPr>
          <p:nvPr/>
        </p:nvCxnSpPr>
        <p:spPr>
          <a:xfrm flipV="1">
            <a:off x="5058697" y="4157685"/>
            <a:ext cx="1787797" cy="1249918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79862" y="4076316"/>
            <a:ext cx="4157669" cy="35922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9" idx="3"/>
          </p:cNvCxnSpPr>
          <p:nvPr/>
        </p:nvCxnSpPr>
        <p:spPr>
          <a:xfrm flipV="1">
            <a:off x="1483098" y="4862503"/>
            <a:ext cx="5654433" cy="31774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7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931623" cy="4023360"/>
          </a:xfrm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importance of </a:t>
            </a:r>
            <a:r>
              <a:rPr lang="en-US" sz="2800" b="1" dirty="0" smtClean="0">
                <a:solidFill>
                  <a:schemeClr val="tx1"/>
                </a:solidFill>
              </a:rPr>
              <a:t>small molecule characterization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dirty="0" smtClean="0">
                <a:solidFill>
                  <a:schemeClr val="accent4"/>
                </a:solidFill>
              </a:rPr>
              <a:t>Our approach: the </a:t>
            </a:r>
            <a:r>
              <a:rPr lang="en-US" sz="2800" b="1" dirty="0" err="1" smtClean="0">
                <a:solidFill>
                  <a:schemeClr val="accent4"/>
                </a:solidFill>
              </a:rPr>
              <a:t>Interferometric</a:t>
            </a:r>
            <a:r>
              <a:rPr lang="en-US" sz="2800" b="1" dirty="0" smtClean="0">
                <a:solidFill>
                  <a:schemeClr val="accent4"/>
                </a:solidFill>
              </a:rPr>
              <a:t> Reflectance Imaging Sensor (IRIS).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Beating the sensitivity limit: </a:t>
            </a:r>
            <a:r>
              <a:rPr lang="en-US" sz="2800" b="1" dirty="0">
                <a:solidFill>
                  <a:schemeClr val="tx1"/>
                </a:solidFill>
              </a:rPr>
              <a:t>n</a:t>
            </a:r>
            <a:r>
              <a:rPr lang="en-US" sz="2800" b="1" dirty="0" smtClean="0">
                <a:solidFill>
                  <a:schemeClr val="tx1"/>
                </a:solidFill>
              </a:rPr>
              <a:t>oise reduction methods </a:t>
            </a:r>
            <a:r>
              <a:rPr lang="en-US" sz="2800" dirty="0" smtClean="0">
                <a:solidFill>
                  <a:schemeClr val="tx1"/>
                </a:solidFill>
              </a:rPr>
              <a:t>and proof of concept experiments (</a:t>
            </a:r>
            <a:r>
              <a:rPr lang="en-US" sz="2800" b="1" dirty="0" smtClean="0">
                <a:solidFill>
                  <a:schemeClr val="tx1"/>
                </a:solidFill>
              </a:rPr>
              <a:t>Biotin</a:t>
            </a:r>
            <a:r>
              <a:rPr lang="en-US" sz="2800" dirty="0" smtClean="0">
                <a:solidFill>
                  <a:schemeClr val="tx1"/>
                </a:solidFill>
              </a:rPr>
              <a:t>, MW = 244Da).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Agro-biotech application: characterization of </a:t>
            </a:r>
            <a:r>
              <a:rPr lang="en-US" sz="2800" b="1" dirty="0" err="1" smtClean="0">
                <a:solidFill>
                  <a:schemeClr val="tx1"/>
                </a:solidFill>
              </a:rPr>
              <a:t>fumonisin</a:t>
            </a:r>
            <a:r>
              <a:rPr lang="en-US" sz="2800" b="1" dirty="0" smtClean="0">
                <a:solidFill>
                  <a:schemeClr val="tx1"/>
                </a:solidFill>
              </a:rPr>
              <a:t> B1 toxin </a:t>
            </a:r>
            <a:r>
              <a:rPr lang="en-US" sz="2800" dirty="0" smtClean="0">
                <a:solidFill>
                  <a:schemeClr val="tx1"/>
                </a:solidFill>
              </a:rPr>
              <a:t>(MW = 722 Da) </a:t>
            </a: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Conclusions and future work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05" y="1"/>
            <a:ext cx="2857096" cy="29791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5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5" y="-14748"/>
            <a:ext cx="6012426" cy="6269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Rectangle 45"/>
          <p:cNvSpPr/>
          <p:nvPr/>
        </p:nvSpPr>
        <p:spPr>
          <a:xfrm>
            <a:off x="6301262" y="16310"/>
            <a:ext cx="5890738" cy="6126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IRIS system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796" b="-428"/>
          <a:stretch/>
        </p:blipFill>
        <p:spPr>
          <a:xfrm>
            <a:off x="213808" y="2155341"/>
            <a:ext cx="6194378" cy="3809213"/>
          </a:xfrm>
          <a:prstGeom prst="snipRoundRect">
            <a:avLst>
              <a:gd name="adj1" fmla="val 44739"/>
              <a:gd name="adj2" fmla="val 0"/>
            </a:avLst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7034988" y="2017577"/>
            <a:ext cx="14747" cy="38227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95429" y="5594553"/>
            <a:ext cx="5113122" cy="245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7079232" y="2668706"/>
            <a:ext cx="4068356" cy="2522724"/>
          </a:xfrm>
          <a:custGeom>
            <a:avLst/>
            <a:gdLst>
              <a:gd name="connsiteX0" fmla="*/ 0 w 3687097"/>
              <a:gd name="connsiteY0" fmla="*/ 2906182 h 2906182"/>
              <a:gd name="connsiteX1" fmla="*/ 1106129 w 3687097"/>
              <a:gd name="connsiteY1" fmla="*/ 750 h 2906182"/>
              <a:gd name="connsiteX2" fmla="*/ 2477729 w 3687097"/>
              <a:gd name="connsiteY2" fmla="*/ 2596466 h 2906182"/>
              <a:gd name="connsiteX3" fmla="*/ 3687097 w 3687097"/>
              <a:gd name="connsiteY3" fmla="*/ 118737 h 29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097" h="2906182">
                <a:moveTo>
                  <a:pt x="0" y="2906182"/>
                </a:moveTo>
                <a:cubicBezTo>
                  <a:pt x="346587" y="1479275"/>
                  <a:pt x="693174" y="52369"/>
                  <a:pt x="1106129" y="750"/>
                </a:cubicBezTo>
                <a:cubicBezTo>
                  <a:pt x="1519084" y="-50869"/>
                  <a:pt x="2047568" y="2576801"/>
                  <a:pt x="2477729" y="2596466"/>
                </a:cubicBezTo>
                <a:cubicBezTo>
                  <a:pt x="2907890" y="2616130"/>
                  <a:pt x="3297493" y="1367433"/>
                  <a:pt x="3687097" y="118737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7662634" y="2668706"/>
            <a:ext cx="4068356" cy="2522724"/>
          </a:xfrm>
          <a:custGeom>
            <a:avLst/>
            <a:gdLst>
              <a:gd name="connsiteX0" fmla="*/ 0 w 3687097"/>
              <a:gd name="connsiteY0" fmla="*/ 2906182 h 2906182"/>
              <a:gd name="connsiteX1" fmla="*/ 1106129 w 3687097"/>
              <a:gd name="connsiteY1" fmla="*/ 750 h 2906182"/>
              <a:gd name="connsiteX2" fmla="*/ 2477729 w 3687097"/>
              <a:gd name="connsiteY2" fmla="*/ 2596466 h 2906182"/>
              <a:gd name="connsiteX3" fmla="*/ 3687097 w 3687097"/>
              <a:gd name="connsiteY3" fmla="*/ 118737 h 290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097" h="2906182">
                <a:moveTo>
                  <a:pt x="0" y="2906182"/>
                </a:moveTo>
                <a:cubicBezTo>
                  <a:pt x="346587" y="1479275"/>
                  <a:pt x="693174" y="52369"/>
                  <a:pt x="1106129" y="750"/>
                </a:cubicBezTo>
                <a:cubicBezTo>
                  <a:pt x="1519084" y="-50869"/>
                  <a:pt x="2047568" y="2576801"/>
                  <a:pt x="2477729" y="2596466"/>
                </a:cubicBezTo>
                <a:cubicBezTo>
                  <a:pt x="2907890" y="2616130"/>
                  <a:pt x="3297493" y="1367433"/>
                  <a:pt x="3687097" y="118737"/>
                </a:cubicBezTo>
              </a:path>
            </a:pathLst>
          </a:custGeom>
          <a:noFill/>
          <a:ln w="57150">
            <a:solidFill>
              <a:srgbClr val="50AE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191510" y="1849806"/>
            <a:ext cx="4010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t</a:t>
            </a:r>
            <a:r>
              <a:rPr lang="en-US" sz="2500" baseline="-25000" dirty="0" smtClean="0"/>
              <a:t>1</a:t>
            </a:r>
            <a:endParaRPr lang="en-US" sz="25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91510" y="2208953"/>
            <a:ext cx="553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mtClean="0"/>
              <a:t>t</a:t>
            </a:r>
            <a:r>
              <a:rPr lang="en-US" sz="2500" baseline="-25000" dirty="0"/>
              <a:t>2</a:t>
            </a:r>
          </a:p>
        </p:txBody>
      </p:sp>
      <p:cxnSp>
        <p:nvCxnSpPr>
          <p:cNvPr id="44" name="Straight Connector 43"/>
          <p:cNvCxnSpPr>
            <a:endCxn id="41" idx="1"/>
          </p:cNvCxnSpPr>
          <p:nvPr/>
        </p:nvCxnSpPr>
        <p:spPr>
          <a:xfrm>
            <a:off x="9542213" y="2088333"/>
            <a:ext cx="649297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542213" y="2446461"/>
            <a:ext cx="649297" cy="0"/>
          </a:xfrm>
          <a:prstGeom prst="line">
            <a:avLst/>
          </a:prstGeom>
          <a:ln w="57150">
            <a:solidFill>
              <a:srgbClr val="50A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5496242" y="3483653"/>
            <a:ext cx="251479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mtClean="0"/>
              <a:t>Reflectance (A.U.)</a:t>
            </a:r>
            <a:endParaRPr lang="en-US" sz="2500"/>
          </a:p>
        </p:txBody>
      </p:sp>
      <p:sp>
        <p:nvSpPr>
          <p:cNvPr id="49" name="TextBox 48"/>
          <p:cNvSpPr txBox="1"/>
          <p:nvPr/>
        </p:nvSpPr>
        <p:spPr>
          <a:xfrm>
            <a:off x="8318997" y="5665309"/>
            <a:ext cx="24259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mtClean="0"/>
              <a:t>Wavelength (nm)</a:t>
            </a:r>
            <a:endParaRPr lang="en-US" sz="250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565921" y="3928968"/>
            <a:ext cx="412955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 b="51774"/>
          <a:stretch/>
        </p:blipFill>
        <p:spPr>
          <a:xfrm rot="421927">
            <a:off x="5652668" y="-22470"/>
            <a:ext cx="3562920" cy="2137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825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>
                <a:solidFill>
                  <a:schemeClr val="bg1"/>
                </a:solidFill>
              </a:rPr>
              <a:t>]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Daaboul</a:t>
            </a:r>
            <a:r>
              <a:rPr lang="en-US" sz="1200" dirty="0">
                <a:solidFill>
                  <a:schemeClr val="bg1"/>
                </a:solidFill>
              </a:rPr>
              <a:t>, G.; </a:t>
            </a:r>
            <a:r>
              <a:rPr lang="en-US" sz="1200" dirty="0" err="1">
                <a:solidFill>
                  <a:schemeClr val="bg1"/>
                </a:solidFill>
              </a:rPr>
              <a:t>Vedula</a:t>
            </a:r>
            <a:r>
              <a:rPr lang="en-US" sz="1200" dirty="0">
                <a:solidFill>
                  <a:schemeClr val="bg1"/>
                </a:solidFill>
              </a:rPr>
              <a:t>, R.; </a:t>
            </a:r>
            <a:r>
              <a:rPr lang="en-US" sz="1200" dirty="0" err="1">
                <a:solidFill>
                  <a:schemeClr val="bg1"/>
                </a:solidFill>
              </a:rPr>
              <a:t>Ahn</a:t>
            </a:r>
            <a:r>
              <a:rPr lang="en-US" sz="1200" dirty="0">
                <a:solidFill>
                  <a:schemeClr val="bg1"/>
                </a:solidFill>
              </a:rPr>
              <a:t>, S.; Lopez, C.; </a:t>
            </a:r>
            <a:r>
              <a:rPr lang="en-US" sz="1200" dirty="0" err="1">
                <a:solidFill>
                  <a:schemeClr val="bg1"/>
                </a:solidFill>
              </a:rPr>
              <a:t>Reddington</a:t>
            </a:r>
            <a:r>
              <a:rPr lang="en-US" sz="1200" dirty="0">
                <a:solidFill>
                  <a:schemeClr val="bg1"/>
                </a:solidFill>
              </a:rPr>
              <a:t>, A</a:t>
            </a:r>
            <a:r>
              <a:rPr lang="en-US" sz="1200" dirty="0" smtClean="0">
                <a:solidFill>
                  <a:schemeClr val="bg1"/>
                </a:solidFill>
              </a:rPr>
              <a:t>.; </a:t>
            </a:r>
            <a:r>
              <a:rPr lang="en-US" sz="1200" dirty="0" err="1" smtClean="0">
                <a:solidFill>
                  <a:schemeClr val="bg1"/>
                </a:solidFill>
              </a:rPr>
              <a:t>Ozkumur</a:t>
            </a:r>
            <a:r>
              <a:rPr lang="en-US" sz="1200" dirty="0">
                <a:solidFill>
                  <a:schemeClr val="bg1"/>
                </a:solidFill>
              </a:rPr>
              <a:t>, E.; </a:t>
            </a:r>
            <a:r>
              <a:rPr lang="en-US" sz="1200" dirty="0" err="1">
                <a:solidFill>
                  <a:schemeClr val="bg1"/>
                </a:solidFill>
              </a:rPr>
              <a:t>Ünlu</a:t>
            </a:r>
            <a:r>
              <a:rPr lang="en-US" sz="1200" dirty="0">
                <a:solidFill>
                  <a:schemeClr val="bg1"/>
                </a:solidFill>
              </a:rPr>
              <a:t>̈, M. </a:t>
            </a:r>
            <a:r>
              <a:rPr lang="en-US" sz="1200" b="1" dirty="0">
                <a:solidFill>
                  <a:schemeClr val="bg1"/>
                </a:solidFill>
              </a:rPr>
              <a:t>LED-based </a:t>
            </a:r>
            <a:r>
              <a:rPr lang="en-US" sz="1200" b="1" dirty="0" err="1">
                <a:solidFill>
                  <a:schemeClr val="bg1"/>
                </a:solidFill>
              </a:rPr>
              <a:t>Interferometric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Reflectance Imaging </a:t>
            </a:r>
            <a:r>
              <a:rPr lang="en-US" sz="1200" b="1" dirty="0">
                <a:solidFill>
                  <a:schemeClr val="bg1"/>
                </a:solidFill>
              </a:rPr>
              <a:t>Sensor for quantitative dynamic monitoring of </a:t>
            </a:r>
            <a:r>
              <a:rPr lang="en-US" sz="1200" b="1" dirty="0" err="1" smtClean="0">
                <a:solidFill>
                  <a:schemeClr val="bg1"/>
                </a:solidFill>
              </a:rPr>
              <a:t>biomolecular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interactions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Biosens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Bioelectron</a:t>
            </a:r>
            <a:r>
              <a:rPr lang="en-US" sz="1200" dirty="0">
                <a:solidFill>
                  <a:schemeClr val="bg1"/>
                </a:solidFill>
              </a:rPr>
              <a:t>. 2011, 26, 2221−2227.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194324" y="0"/>
            <a:ext cx="5997678" cy="632705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IRIS system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r="33947"/>
          <a:stretch/>
        </p:blipFill>
        <p:spPr>
          <a:xfrm>
            <a:off x="7395225" y="-14749"/>
            <a:ext cx="3466000" cy="65187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3235" r="8346" b="13770"/>
          <a:stretch/>
        </p:blipFill>
        <p:spPr>
          <a:xfrm>
            <a:off x="1294727" y="2537764"/>
            <a:ext cx="5034498" cy="330389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38916" y="2664570"/>
            <a:ext cx="4218039" cy="81604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991750" y="3607425"/>
            <a:ext cx="4565205" cy="212863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325914" y="117987"/>
            <a:ext cx="4492891" cy="612841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050747" y="2833136"/>
            <a:ext cx="1441420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2X objective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3195" y="2345589"/>
            <a:ext cx="1531188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Beam splitter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48535" y="899992"/>
            <a:ext cx="1317477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Turn mirror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91013" y="829681"/>
            <a:ext cx="100540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Camera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3506" y="1347763"/>
            <a:ext cx="139452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Integrating sphere</a:t>
            </a:r>
            <a:endParaRPr lang="en-US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8535" y="4122728"/>
            <a:ext cx="1580444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Chip holder fixture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4283" y="3820377"/>
            <a:ext cx="1261884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XYZ stage</a:t>
            </a:r>
            <a:endParaRPr lang="en-US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8875" y="2664570"/>
            <a:ext cx="18327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4-color LEDs</a:t>
            </a:r>
            <a:endParaRPr lang="en-US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32957" y="1985948"/>
            <a:ext cx="1366697" cy="685996"/>
          </a:xfrm>
          <a:prstGeom prst="straightConnector1">
            <a:avLst/>
          </a:prstGeom>
          <a:ln w="57150">
            <a:solidFill>
              <a:srgbClr val="447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9674425" y="2671944"/>
            <a:ext cx="3847" cy="843267"/>
          </a:xfrm>
          <a:prstGeom prst="straightConnector1">
            <a:avLst/>
          </a:prstGeom>
          <a:ln w="57150">
            <a:solidFill>
              <a:srgbClr val="447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792158" y="1195585"/>
            <a:ext cx="3584" cy="2267707"/>
          </a:xfrm>
          <a:prstGeom prst="straightConnector1">
            <a:avLst/>
          </a:prstGeom>
          <a:ln w="57150">
            <a:solidFill>
              <a:srgbClr val="447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8444797" y="440922"/>
            <a:ext cx="1331444" cy="784158"/>
          </a:xfrm>
          <a:prstGeom prst="straightConnector1">
            <a:avLst/>
          </a:prstGeom>
          <a:ln w="57150">
            <a:solidFill>
              <a:srgbClr val="4475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" y="6383997"/>
            <a:ext cx="1219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[</a:t>
            </a:r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n-US" sz="1200" dirty="0">
                <a:solidFill>
                  <a:schemeClr val="bg1"/>
                </a:solidFill>
              </a:rPr>
              <a:t>]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Daaboul</a:t>
            </a:r>
            <a:r>
              <a:rPr lang="en-US" sz="1200" dirty="0">
                <a:solidFill>
                  <a:schemeClr val="bg1"/>
                </a:solidFill>
              </a:rPr>
              <a:t>, G.; </a:t>
            </a:r>
            <a:r>
              <a:rPr lang="en-US" sz="1200" dirty="0" err="1">
                <a:solidFill>
                  <a:schemeClr val="bg1"/>
                </a:solidFill>
              </a:rPr>
              <a:t>Vedula</a:t>
            </a:r>
            <a:r>
              <a:rPr lang="en-US" sz="1200" dirty="0">
                <a:solidFill>
                  <a:schemeClr val="bg1"/>
                </a:solidFill>
              </a:rPr>
              <a:t>, R.; </a:t>
            </a:r>
            <a:r>
              <a:rPr lang="en-US" sz="1200" dirty="0" err="1">
                <a:solidFill>
                  <a:schemeClr val="bg1"/>
                </a:solidFill>
              </a:rPr>
              <a:t>Ahn</a:t>
            </a:r>
            <a:r>
              <a:rPr lang="en-US" sz="1200" dirty="0">
                <a:solidFill>
                  <a:schemeClr val="bg1"/>
                </a:solidFill>
              </a:rPr>
              <a:t>, S.; Lopez, C.; </a:t>
            </a:r>
            <a:r>
              <a:rPr lang="en-US" sz="1200" dirty="0" err="1">
                <a:solidFill>
                  <a:schemeClr val="bg1"/>
                </a:solidFill>
              </a:rPr>
              <a:t>Reddington</a:t>
            </a:r>
            <a:r>
              <a:rPr lang="en-US" sz="1200" dirty="0">
                <a:solidFill>
                  <a:schemeClr val="bg1"/>
                </a:solidFill>
              </a:rPr>
              <a:t>, A</a:t>
            </a:r>
            <a:r>
              <a:rPr lang="en-US" sz="1200" dirty="0" smtClean="0">
                <a:solidFill>
                  <a:schemeClr val="bg1"/>
                </a:solidFill>
              </a:rPr>
              <a:t>.; </a:t>
            </a:r>
            <a:r>
              <a:rPr lang="en-US" sz="1200" dirty="0" err="1" smtClean="0">
                <a:solidFill>
                  <a:schemeClr val="bg1"/>
                </a:solidFill>
              </a:rPr>
              <a:t>Ozkumur</a:t>
            </a:r>
            <a:r>
              <a:rPr lang="en-US" sz="1200" dirty="0">
                <a:solidFill>
                  <a:schemeClr val="bg1"/>
                </a:solidFill>
              </a:rPr>
              <a:t>, E.; </a:t>
            </a:r>
            <a:r>
              <a:rPr lang="en-US" sz="1200" dirty="0" err="1">
                <a:solidFill>
                  <a:schemeClr val="bg1"/>
                </a:solidFill>
              </a:rPr>
              <a:t>Ünlu</a:t>
            </a:r>
            <a:r>
              <a:rPr lang="en-US" sz="1200" dirty="0">
                <a:solidFill>
                  <a:schemeClr val="bg1"/>
                </a:solidFill>
              </a:rPr>
              <a:t>̈, M. </a:t>
            </a:r>
            <a:r>
              <a:rPr lang="en-US" sz="1200" b="1" dirty="0">
                <a:solidFill>
                  <a:schemeClr val="bg1"/>
                </a:solidFill>
              </a:rPr>
              <a:t>LED-based </a:t>
            </a:r>
            <a:r>
              <a:rPr lang="en-US" sz="1200" b="1" dirty="0" err="1">
                <a:solidFill>
                  <a:schemeClr val="bg1"/>
                </a:solidFill>
              </a:rPr>
              <a:t>Interferometric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Reflectance Imaging </a:t>
            </a:r>
            <a:r>
              <a:rPr lang="en-US" sz="1200" b="1" dirty="0">
                <a:solidFill>
                  <a:schemeClr val="bg1"/>
                </a:solidFill>
              </a:rPr>
              <a:t>Sensor for quantitative dynamic monitoring of </a:t>
            </a:r>
            <a:r>
              <a:rPr lang="en-US" sz="1200" b="1" dirty="0" err="1" smtClean="0">
                <a:solidFill>
                  <a:schemeClr val="bg1"/>
                </a:solidFill>
              </a:rPr>
              <a:t>biomolecular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interactions</a:t>
            </a:r>
            <a:r>
              <a:rPr lang="en-US" sz="1200" b="1" dirty="0">
                <a:solidFill>
                  <a:schemeClr val="bg1"/>
                </a:solidFill>
              </a:rPr>
              <a:t>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Biosens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Bioelectron</a:t>
            </a:r>
            <a:r>
              <a:rPr lang="en-US" sz="1200" dirty="0">
                <a:solidFill>
                  <a:schemeClr val="bg1"/>
                </a:solidFill>
              </a:rPr>
              <a:t>. 2011, 26, 2221−2227.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89" y="286603"/>
            <a:ext cx="10922655" cy="1450757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Our approach: from printing to quantifying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74"/>
          <a:stretch/>
        </p:blipFill>
        <p:spPr>
          <a:xfrm>
            <a:off x="1533832" y="1859576"/>
            <a:ext cx="2492477" cy="4374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r="30807"/>
          <a:stretch/>
        </p:blipFill>
        <p:spPr>
          <a:xfrm>
            <a:off x="4700310" y="1859576"/>
            <a:ext cx="3116335" cy="4396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4"/>
          <a:stretch/>
        </p:blipFill>
        <p:spPr>
          <a:xfrm>
            <a:off x="8490646" y="1859576"/>
            <a:ext cx="2391077" cy="4374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785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[4] </a:t>
            </a:r>
            <a:r>
              <a:rPr lang="en-US" sz="1200" dirty="0" err="1" smtClean="0">
                <a:solidFill>
                  <a:schemeClr val="bg1"/>
                </a:solidFill>
              </a:rPr>
              <a:t>Chiodi</a:t>
            </a:r>
            <a:r>
              <a:rPr lang="en-US" sz="1200" dirty="0" smtClean="0">
                <a:solidFill>
                  <a:schemeClr val="bg1"/>
                </a:solidFill>
              </a:rPr>
              <a:t>, E.; </a:t>
            </a:r>
            <a:r>
              <a:rPr lang="en-US" sz="1200" dirty="0" err="1" smtClean="0">
                <a:solidFill>
                  <a:schemeClr val="bg1"/>
                </a:solidFill>
              </a:rPr>
              <a:t>Marn</a:t>
            </a:r>
            <a:r>
              <a:rPr lang="en-US" sz="1200" dirty="0" smtClean="0">
                <a:solidFill>
                  <a:schemeClr val="bg1"/>
                </a:solidFill>
              </a:rPr>
              <a:t>, A.M.; </a:t>
            </a:r>
            <a:r>
              <a:rPr lang="en-US" sz="1200" dirty="0" err="1" smtClean="0">
                <a:solidFill>
                  <a:schemeClr val="bg1"/>
                </a:solidFill>
              </a:rPr>
              <a:t>Geib</a:t>
            </a:r>
            <a:r>
              <a:rPr lang="en-US" sz="1200" dirty="0" smtClean="0">
                <a:solidFill>
                  <a:schemeClr val="bg1"/>
                </a:solidFill>
              </a:rPr>
              <a:t>, M.T.; Ekiz </a:t>
            </a:r>
            <a:r>
              <a:rPr lang="en-US" sz="1200" dirty="0" err="1">
                <a:solidFill>
                  <a:schemeClr val="bg1"/>
                </a:solidFill>
              </a:rPr>
              <a:t>Kanik</a:t>
            </a:r>
            <a:r>
              <a:rPr lang="en-US" sz="1200" dirty="0" smtClean="0">
                <a:solidFill>
                  <a:schemeClr val="bg1"/>
                </a:solidFill>
              </a:rPr>
              <a:t>, F.; </a:t>
            </a:r>
            <a:r>
              <a:rPr lang="en-US" sz="1200" dirty="0" err="1" smtClean="0">
                <a:solidFill>
                  <a:schemeClr val="bg1"/>
                </a:solidFill>
              </a:rPr>
              <a:t>Rejman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J.; </a:t>
            </a:r>
            <a:r>
              <a:rPr lang="en-US" sz="1200" dirty="0" err="1" smtClean="0">
                <a:solidFill>
                  <a:schemeClr val="bg1"/>
                </a:solidFill>
              </a:rPr>
              <a:t>AnKrapp</a:t>
            </a:r>
            <a:r>
              <a:rPr lang="en-US" sz="1200" dirty="0" smtClean="0">
                <a:solidFill>
                  <a:schemeClr val="bg1"/>
                </a:solidFill>
              </a:rPr>
              <a:t>, D.; </a:t>
            </a:r>
            <a:r>
              <a:rPr lang="en-US" sz="1200" dirty="0">
                <a:solidFill>
                  <a:schemeClr val="bg1"/>
                </a:solidFill>
              </a:rPr>
              <a:t>and </a:t>
            </a:r>
            <a:r>
              <a:rPr lang="en-US" sz="1200" dirty="0" err="1" smtClean="0">
                <a:solidFill>
                  <a:schemeClr val="bg1"/>
                </a:solidFill>
              </a:rPr>
              <a:t>Ünlü</a:t>
            </a:r>
            <a:r>
              <a:rPr lang="en-US" sz="1200" dirty="0" smtClean="0">
                <a:solidFill>
                  <a:schemeClr val="bg1"/>
                </a:solidFill>
              </a:rPr>
              <a:t>, M.S.; </a:t>
            </a:r>
            <a:r>
              <a:rPr lang="en-US" sz="1200" b="1" dirty="0">
                <a:solidFill>
                  <a:schemeClr val="bg1"/>
                </a:solidFill>
              </a:rPr>
              <a:t>Highly Multiplexed Label-Free Imaging Sensor for Accurate Quantification of Small-Molecule Binding </a:t>
            </a:r>
            <a:r>
              <a:rPr lang="en-US" sz="1200" b="1" dirty="0" smtClean="0">
                <a:solidFill>
                  <a:schemeClr val="bg1"/>
                </a:solidFill>
              </a:rPr>
              <a:t>Kinetics </a:t>
            </a:r>
            <a:r>
              <a:rPr lang="en-US" sz="1200" i="1" dirty="0" smtClean="0">
                <a:solidFill>
                  <a:schemeClr val="bg1"/>
                </a:solidFill>
              </a:rPr>
              <a:t>ACS </a:t>
            </a:r>
            <a:r>
              <a:rPr lang="en-US" sz="1200" i="1" dirty="0">
                <a:solidFill>
                  <a:schemeClr val="bg1"/>
                </a:solidFill>
              </a:rPr>
              <a:t>Omega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b="1" dirty="0">
                <a:solidFill>
                  <a:schemeClr val="bg1"/>
                </a:solidFill>
              </a:rPr>
              <a:t>2020</a:t>
            </a:r>
            <a:r>
              <a:rPr lang="en-US" sz="1200" dirty="0">
                <a:solidFill>
                  <a:schemeClr val="bg1"/>
                </a:solidFill>
              </a:rPr>
              <a:t> </a:t>
            </a:r>
            <a:r>
              <a:rPr lang="en-US" sz="1200" i="1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 (39), </a:t>
            </a:r>
            <a:r>
              <a:rPr lang="en-US" sz="1200" dirty="0" smtClean="0">
                <a:solidFill>
                  <a:schemeClr val="bg1"/>
                </a:solidFill>
              </a:rPr>
              <a:t>25358-25364</a:t>
            </a:r>
            <a:r>
              <a:rPr lang="en-US" sz="1200" dirty="0">
                <a:solidFill>
                  <a:schemeClr val="bg1"/>
                </a:solidFill>
              </a:rPr>
              <a:t/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2312</TotalTime>
  <Words>1245</Words>
  <Application>Microsoft Macintosh PowerPoint</Application>
  <PresentationFormat>Widescreen</PresentationFormat>
  <Paragraphs>177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Mangal</vt:lpstr>
      <vt:lpstr>Arial</vt:lpstr>
      <vt:lpstr>Retrospect</vt:lpstr>
      <vt:lpstr>Highly Multiplexed Label-Free Imaging Sensor for Accurate Quantification of Small-Molecule Binding Kinetics</vt:lpstr>
      <vt:lpstr>Outline</vt:lpstr>
      <vt:lpstr>Outline</vt:lpstr>
      <vt:lpstr>Why small molecules?</vt:lpstr>
      <vt:lpstr>Why small molecules?</vt:lpstr>
      <vt:lpstr>Outline</vt:lpstr>
      <vt:lpstr>The IRIS system</vt:lpstr>
      <vt:lpstr>The IRIS system</vt:lpstr>
      <vt:lpstr>Our approach: from printing to quantifying</vt:lpstr>
      <vt:lpstr>Outline</vt:lpstr>
      <vt:lpstr>Noise reduction: time and spatial averaging</vt:lpstr>
      <vt:lpstr>Noise reduction: time and spatial averaging</vt:lpstr>
      <vt:lpstr>Noise reduction: time and spatial averaging</vt:lpstr>
      <vt:lpstr>Proof of concept: biotin detection (244 Da)</vt:lpstr>
      <vt:lpstr>Outline</vt:lpstr>
      <vt:lpstr>Fumonisin: characterization of a corn toxin</vt:lpstr>
      <vt:lpstr>Fumonisin: characterization of a corn toxin</vt:lpstr>
      <vt:lpstr>Fumonisin: characterization of a corn toxin</vt:lpstr>
      <vt:lpstr>Outline</vt:lpstr>
      <vt:lpstr>Conclusions and future work</vt:lpstr>
      <vt:lpstr>Conclusions and future work</vt:lpstr>
      <vt:lpstr>Thank you!</vt:lpstr>
      <vt:lpstr>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Chiodi, Elisa</dc:creator>
  <cp:lastModifiedBy>Chiodi, Elisa</cp:lastModifiedBy>
  <cp:revision>168</cp:revision>
  <dcterms:created xsi:type="dcterms:W3CDTF">2020-09-22T19:04:18Z</dcterms:created>
  <dcterms:modified xsi:type="dcterms:W3CDTF">2020-10-08T14:47:27Z</dcterms:modified>
</cp:coreProperties>
</file>