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53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ana Hosu" initials="OH" lastIdx="1" clrIdx="0"/>
  <p:cmAuthor id="1" name="Andreea Cernat" initials="AC" lastIdx="3" clrIdx="1">
    <p:extLst>
      <p:ext uri="{19B8F6BF-5375-455C-9EA6-DF929625EA0E}">
        <p15:presenceInfo xmlns:p15="http://schemas.microsoft.com/office/powerpoint/2012/main" userId="a528afb7a1f5ba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54FD-3E17-4D59-B91D-7E38B5A41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F946F-B5DC-4B3E-BE14-5A7FDEF21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0647-5CE0-485A-9251-AB9F3FA9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BF46-899E-4C7D-B5B2-74258460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6275-A68E-4331-80FE-80E1F32B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9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96B6-1DAF-4897-8666-CCA8CAD8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A3A4-90BE-45EF-8E69-06AE43E6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B1AED-9D44-4C3D-ADEA-3A2D4BE1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EB5EA-CD14-4FBC-8202-35598E7B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BABE-5B60-4E15-9DAE-362B481F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B92B-2DFB-419D-B63A-85F8244E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98B6B-E582-4C09-AB40-E16A8636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8AD28-046D-4802-935D-E386B060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7EE53-81DD-4ED0-A992-166428C8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DB70C-54B3-4B4D-9C0B-70FD604C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CE76-957A-46C2-862C-31F26CDC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7696-5D52-49AA-A033-45D607BB9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B3CA-0041-4BB5-9BC8-66ADB2C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43C5D-68EE-41BD-A52F-91B4106D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891D-E325-474E-9CEA-4CAAA151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D6029-F357-47B7-887A-157D9F5A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84EF-5136-4BD1-9B89-5C94B158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4763F-805E-438E-91FE-40361BD84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E8073-002A-49D9-9CBC-E15B9CFB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26317-4E60-4812-A311-1C99B839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E7377-59DB-452F-8EF2-28695D1BF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E10AF-644A-49EB-9C3C-D0E4B0DB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31BE3-8245-4C1C-850A-6077E642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2D8E3-1E09-4A0F-8C6A-5A42DED4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7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7EA3-B6C3-4FB1-9C0C-49C716BB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A75E2-B87C-4E77-A3CA-92359BEF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5308C-8FD1-4FE2-AFE1-13E2F070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2DA66-6D29-4565-8971-B108324A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5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32906-1B2D-4AC4-98E9-04F8AAEF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80A75-C884-4EFA-B7FE-BFB49322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38E18-F329-477C-BAE9-4EAA53A9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7732-8992-4A94-9081-10CD84DF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CDD2-C2E7-4C57-A473-B6F93BE2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120A8-605E-43FD-A5EB-F09949582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3ADDD-F8BB-4C0B-A285-72A5F36C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4D6B1-2490-4262-96AD-796ABC12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E0F5A-1236-4ABE-BF6B-D71A2D57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31E3-2DF9-40E8-B410-CFE06311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4FC9B-C7C9-4309-9DB2-9CF5E3735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FC496-5A66-4914-9704-043AAC1B9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4FD29-0B2B-471E-8F05-FFB5B584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EB466-C251-40A1-8A80-096F686C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17056-F6B2-4C8B-BC04-891FAC85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9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0CE8-C891-4140-AD47-66750156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E8E16-8813-44C5-B1A4-E7C7E320C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0703C-0E59-4572-829F-CFCE2397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F0F4D-302F-4E8B-8C58-BF8E54B4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F1E4-A29F-4861-9F38-757438E4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6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0D8E4-3AB9-47D2-B9BB-4B891BF0B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37C2C-8875-4B60-BEEC-4001B8F10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93E98-7151-49B6-99E8-284A8792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5DB1-CE00-4AD3-999E-61CE834E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BA70-E4C8-4ABA-8366-59B97D6F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BE97D-0D14-4979-9359-96A4D2F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C4B5D-D338-42E6-85E2-F5BF6760A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4C84-FBA4-4715-B25C-8065BF64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45187-BEB6-4BB3-A7EF-366149342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6DBD-6496-4211-BDBF-D4AE12076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0B1150-CB85-40F2-AEB0-291ED09BBA6E}"/>
              </a:ext>
            </a:extLst>
          </p:cNvPr>
          <p:cNvSpPr/>
          <p:nvPr/>
        </p:nvSpPr>
        <p:spPr>
          <a:xfrm>
            <a:off x="1" y="0"/>
            <a:ext cx="12192000" cy="7570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250C338-B10F-480F-9CE5-4DBB6D54D2DE}"/>
              </a:ext>
            </a:extLst>
          </p:cNvPr>
          <p:cNvSpPr/>
          <p:nvPr/>
        </p:nvSpPr>
        <p:spPr>
          <a:xfrm>
            <a:off x="9085010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9AC9DF6-1281-4C95-A154-775CDD2B918F}"/>
              </a:ext>
            </a:extLst>
          </p:cNvPr>
          <p:cNvSpPr/>
          <p:nvPr/>
        </p:nvSpPr>
        <p:spPr>
          <a:xfrm>
            <a:off x="11169447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DA59722-4138-4C6E-80DF-6572F5E7BA19}"/>
              </a:ext>
            </a:extLst>
          </p:cNvPr>
          <p:cNvSpPr/>
          <p:nvPr/>
        </p:nvSpPr>
        <p:spPr>
          <a:xfrm>
            <a:off x="10146893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DD495-1BA6-47E0-9E32-A520EC3413E7}"/>
              </a:ext>
            </a:extLst>
          </p:cNvPr>
          <p:cNvSpPr txBox="1"/>
          <p:nvPr/>
        </p:nvSpPr>
        <p:spPr>
          <a:xfrm>
            <a:off x="1620238" y="2261229"/>
            <a:ext cx="9488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Nanocomposite-based electrochemical platforms </a:t>
            </a:r>
          </a:p>
          <a:p>
            <a:pPr algn="ctr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pharmaceutical and environmental applications</a:t>
            </a:r>
            <a:endParaRPr lang="ro-RO" sz="32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76F78-5303-4276-A0E3-3ED08124A3C4}"/>
              </a:ext>
            </a:extLst>
          </p:cNvPr>
          <p:cNvSpPr txBox="1"/>
          <p:nvPr/>
        </p:nvSpPr>
        <p:spPr>
          <a:xfrm>
            <a:off x="103517" y="3644603"/>
            <a:ext cx="11921705" cy="287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Gheorghe Melinte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Andreea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Cernat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Oana Hosu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Giovanna Marrazza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Cecilia Cristea</a:t>
            </a:r>
            <a:r>
              <a:rPr lang="en-US" sz="16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sz="1600" b="1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 of Analytical Chemistry, Faculty of Pharmacy, "Iuliu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Haţieganu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University of Medicine and Pharmacy, </a:t>
            </a:r>
            <a:b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Pasteur Street, 400349 Cluj-Napoca, Romania</a:t>
            </a:r>
            <a:endParaRPr lang="ro-RO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Department of Chemistry “Ugo Schiff”, University of Florence, </a:t>
            </a:r>
            <a:b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n-US" sz="16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Lastruccia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50019 Sesto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Fiorentino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(FI), Italy</a:t>
            </a:r>
            <a:endParaRPr lang="ro-RO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FFE56-DD09-44DC-87CE-204101052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3" y="701827"/>
            <a:ext cx="3125915" cy="1438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5C5E2-F1ED-4A45-BEC0-EA5B4292E0B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14508" y="640945"/>
            <a:ext cx="2999026" cy="1499513"/>
          </a:xfrm>
          <a:prstGeom prst="rect">
            <a:avLst/>
          </a:prstGeom>
        </p:spPr>
      </p:pic>
      <p:pic>
        <p:nvPicPr>
          <p:cNvPr id="5" name="Video 4">
            <a:hlinkClick r:id="" action="ppaction://media"/>
            <a:extLst>
              <a:ext uri="{FF2B5EF4-FFF2-40B4-BE49-F238E27FC236}">
                <a16:creationId xmlns:a16="http://schemas.microsoft.com/office/drawing/2014/main" id="{9158621B-5FFE-446C-A91D-40C130C57E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9"/>
    </mc:Choice>
    <mc:Fallback>
      <p:transition spd="slow" advTm="8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16" x="4579938" y="4359275"/>
          <p14:tracePt t="1141" x="4579938" y="4368800"/>
          <p14:tracePt t="1157" x="4562475" y="4368800"/>
          <p14:tracePt t="1173" x="4562475" y="4376738"/>
          <p14:tracePt t="1329" x="5072063" y="4579938"/>
          <p14:tracePt t="1345" x="5327650" y="4579938"/>
          <p14:tracePt t="1360" x="5522913" y="4572000"/>
          <p14:tracePt t="1376" x="5632450" y="4521200"/>
          <p14:tracePt t="1393" x="5667375" y="4452938"/>
          <p14:tracePt t="1408" x="5683250" y="4376738"/>
          <p14:tracePt t="1424" x="5641975" y="4291013"/>
          <p14:tracePt t="1440" x="5530850" y="4197350"/>
          <p14:tracePt t="1455" x="5360988" y="4113213"/>
          <p14:tracePt t="1471" x="5191125" y="4087813"/>
          <p14:tracePt t="1485" x="5097463" y="4087813"/>
          <p14:tracePt t="1488" x="5029200" y="4087813"/>
          <p14:tracePt t="1502" x="4945063" y="4087813"/>
          <p14:tracePt t="1503" x="4884738" y="4105275"/>
          <p14:tracePt t="1517" x="4808538" y="4146550"/>
          <p14:tracePt t="1533" x="4673600" y="4257675"/>
          <p14:tracePt t="1547" x="4605338" y="4384675"/>
          <p14:tracePt t="1565" x="4562475" y="4503738"/>
          <p14:tracePt t="1581" x="4554538" y="4597400"/>
          <p14:tracePt t="1595" x="4570413" y="4665663"/>
          <p14:tracePt t="1613" x="4621213" y="4699000"/>
          <p14:tracePt t="1627" x="4732338" y="4708525"/>
          <p14:tracePt t="1651" x="4868863" y="4708525"/>
          <p14:tracePt t="1658" x="4910138" y="4708525"/>
          <p14:tracePt t="1674" x="4987925" y="4657725"/>
          <p14:tracePt t="1697" x="5021263" y="4495800"/>
          <p14:tracePt t="1704" x="5021263" y="4445000"/>
          <p14:tracePt t="1721" x="5013325" y="4359275"/>
          <p14:tracePt t="1737" x="4962525" y="4291013"/>
          <p14:tracePt t="1752" x="4876800" y="4275138"/>
          <p14:tracePt t="1769" x="4808538" y="4275138"/>
          <p14:tracePt t="1781" x="4740275" y="4283075"/>
          <p14:tracePt t="1799" x="4605338" y="4402138"/>
          <p14:tracePt t="1816" x="4554538" y="4503738"/>
          <p14:tracePt t="1830" x="4537075" y="4579938"/>
          <p14:tracePt t="1845" x="4545013" y="4630738"/>
          <p14:tracePt t="1863" x="4656138" y="4749800"/>
          <p14:tracePt t="1863" x="4749800" y="4792663"/>
          <p14:tracePt t="1877" x="4876800" y="4827588"/>
          <p14:tracePt t="1909" x="5786438" y="4946650"/>
          <p14:tracePt t="1923" x="6057900" y="4946650"/>
          <p14:tracePt t="2027" x="4859338" y="4189413"/>
          <p14:tracePt t="2032" x="4656138" y="4044950"/>
          <p14:tracePt t="2049" x="4503738" y="3960813"/>
          <p14:tracePt t="2065" x="4486275" y="3951288"/>
          <p14:tracePt t="2081" x="4529138" y="3951288"/>
          <p14:tracePt t="2097" x="4732338" y="3951288"/>
          <p14:tracePt t="2114" x="5394325" y="4105275"/>
          <p14:tracePt t="2127" x="6235700" y="4376738"/>
          <p14:tracePt t="2150" x="6719888" y="4572000"/>
          <p14:tracePt t="2189" x="6719888" y="4579938"/>
          <p14:tracePt t="2203" x="6643688" y="4579938"/>
          <p14:tracePt t="2220" x="6389688" y="4572000"/>
          <p14:tracePt t="2238" x="5956300" y="4486275"/>
          <p14:tracePt t="2252" x="5378450" y="4316413"/>
          <p14:tracePt t="2267" x="5029200" y="4240213"/>
          <p14:tracePt t="2283" x="5021263" y="4232275"/>
          <p14:tracePt t="2299" x="5029200" y="4232275"/>
          <p14:tracePt t="2315" x="5165725" y="4308475"/>
          <p14:tracePt t="2335" x="5880100" y="4767263"/>
          <p14:tracePt t="2345" x="6108700" y="4911725"/>
          <p14:tracePt t="2364" x="6354763" y="5013325"/>
          <p14:tracePt t="2378" x="6354763" y="5022850"/>
          <p14:tracePt t="2394" x="6346825" y="4987925"/>
          <p14:tracePt t="2446" x="5862638" y="4749800"/>
          <p14:tracePt t="2447" x="5776913" y="4741863"/>
          <p14:tracePt t="2457" x="5700713" y="4741863"/>
          <p14:tracePt t="2469" x="5649913" y="4767263"/>
          <p14:tracePt t="2487" x="5607050" y="4929188"/>
          <p14:tracePt t="2502" x="5607050" y="5013325"/>
          <p14:tracePt t="2503" x="5649913" y="5106988"/>
          <p14:tracePt t="2518" x="5708650" y="5183188"/>
          <p14:tracePt t="2533" x="5794375" y="5251450"/>
          <p14:tracePt t="2549" x="5862638" y="5268913"/>
          <p14:tracePt t="2565" x="5930900" y="5226050"/>
          <p14:tracePt t="2580" x="5989638" y="5064125"/>
          <p14:tracePt t="2596" x="5997575" y="4827588"/>
          <p14:tracePt t="2613" x="5888038" y="4554538"/>
          <p14:tracePt t="2627" x="5624513" y="4283075"/>
          <p14:tracePt t="2667" x="5233988" y="4079875"/>
          <p14:tracePt t="2675" x="5233988" y="4087813"/>
          <p14:tracePt t="2702" x="5233988" y="4156075"/>
          <p14:tracePt t="2706" x="5327650" y="4300538"/>
          <p14:tracePt t="2719" x="5530850" y="4460875"/>
          <p14:tracePt t="2735" x="5786438" y="4546600"/>
          <p14:tracePt t="2759" x="6015038" y="4579938"/>
          <p14:tracePt t="2769" x="6032500" y="4579938"/>
          <p14:tracePt t="2784" x="6040438" y="4538663"/>
          <p14:tracePt t="2797" x="6040438" y="4503738"/>
          <p14:tracePt t="2816" x="5905500" y="4359275"/>
          <p14:tracePt t="2829" x="5802313" y="4325938"/>
          <p14:tracePt t="2847" x="5472113" y="4265613"/>
          <p14:tracePt t="2863" x="5216525" y="4283075"/>
          <p14:tracePt t="2877" x="5122863" y="4316413"/>
          <p14:tracePt t="2901" x="5003800" y="4513263"/>
          <p14:tracePt t="2906" x="5003800" y="4597400"/>
          <p14:tracePt t="2923" x="5080000" y="4792663"/>
          <p14:tracePt t="2940" x="5173663" y="4919663"/>
          <p14:tracePt t="2955" x="5183188" y="4929188"/>
          <p14:tracePt t="2971" x="5191125" y="4903788"/>
          <p14:tracePt t="2987" x="5183188" y="4860925"/>
          <p14:tracePt t="3003" x="5021263" y="4605338"/>
          <p14:tracePt t="3018" x="4775200" y="4275138"/>
          <p14:tracePt t="3031" x="4630738" y="4011613"/>
          <p14:tracePt t="3047" x="4595813" y="3806825"/>
          <p14:tracePt t="3063" x="4775200" y="3619500"/>
          <p14:tracePt t="3081" x="5199063" y="3517900"/>
          <p14:tracePt t="3096" x="5768975" y="3509963"/>
          <p14:tracePt t="3113" x="6261100" y="3671888"/>
          <p14:tracePt t="3128" x="6567488" y="3857625"/>
          <p14:tracePt t="3143" x="6669088" y="4052888"/>
          <p14:tracePt t="3158" x="6678613" y="4146550"/>
          <p14:tracePt t="3175" x="6483350" y="4402138"/>
          <p14:tracePt t="3190" x="6311900" y="4452938"/>
          <p14:tracePt t="3191" x="6065838" y="4486275"/>
          <p14:tracePt t="3205" x="5751513" y="4486275"/>
          <p14:tracePt t="3221" x="4910138" y="4359275"/>
          <p14:tracePt t="3236" x="4111625" y="4027488"/>
          <p14:tracePt t="3252" x="3652838" y="3756025"/>
          <p14:tracePt t="3267" x="3543300" y="3586163"/>
          <p14:tracePt t="3274" x="3543300" y="3527425"/>
          <p14:tracePt t="3281" x="3576638" y="3475038"/>
          <p14:tracePt t="3299" x="3840163" y="3390900"/>
          <p14:tracePt t="3315" x="4519613" y="3373438"/>
          <p14:tracePt t="3330" x="5480050" y="3552825"/>
          <p14:tracePt t="3346" x="6329363" y="3867150"/>
          <p14:tracePt t="3362" x="6762750" y="4146550"/>
          <p14:tracePt t="3367" x="6831013" y="4224338"/>
          <p14:tracePt t="3375" x="6856413" y="4300538"/>
          <p14:tracePt t="3393" x="6754813" y="4445000"/>
          <p14:tracePt t="3408" x="6483350" y="4554538"/>
          <p14:tracePt t="3424" x="5997575" y="4597400"/>
          <p14:tracePt t="3440" x="5497513" y="4495800"/>
          <p14:tracePt t="3455" x="5106988" y="4283075"/>
          <p14:tracePt t="3469" x="4970463" y="4164013"/>
          <p14:tracePt t="3485" x="4868863" y="3986213"/>
          <p14:tracePt t="3502" x="4884738" y="3841750"/>
          <p14:tracePt t="3503" x="4935538" y="3773488"/>
          <p14:tracePt t="3518" x="5054600" y="3722688"/>
          <p14:tracePt t="3518" x="5216525" y="3697288"/>
          <p14:tracePt t="3533" x="5429250" y="3687763"/>
          <p14:tracePt t="3547" x="5837238" y="3756025"/>
          <p14:tracePt t="3565" x="6142038" y="3968750"/>
          <p14:tracePt t="3579" x="6245225" y="4181475"/>
          <p14:tracePt t="3596" x="6245225" y="4351338"/>
          <p14:tracePt t="3612" x="6151563" y="4419600"/>
          <p14:tracePt t="3628" x="5964238" y="4452938"/>
          <p14:tracePt t="3642" x="5718175" y="4427538"/>
          <p14:tracePt t="3672" x="5394325" y="4113213"/>
          <p14:tracePt t="3690" x="5368925" y="3994150"/>
          <p14:tracePt t="3713" x="5462588" y="3892550"/>
          <p14:tracePt t="3720" x="5556250" y="3883025"/>
          <p14:tracePt t="3737" x="5751513" y="3917950"/>
          <p14:tracePt t="3753" x="5964238" y="4062413"/>
          <p14:tracePt t="3768" x="6167438" y="4275138"/>
          <p14:tracePt t="3781" x="6235700" y="4368800"/>
          <p14:tracePt t="3799" x="6364288" y="4546600"/>
          <p14:tracePt t="3815" x="6380163" y="4554538"/>
          <p14:tracePt t="3845" x="6380163" y="4470400"/>
          <p14:tracePt t="3861" x="6346825" y="4249738"/>
          <p14:tracePt t="3876" x="6057900" y="3935413"/>
          <p14:tracePt t="3891" x="5675313" y="3586163"/>
          <p14:tracePt t="3907" x="5267325" y="3390900"/>
          <p14:tracePt t="3922" x="5080000" y="3322638"/>
          <p14:tracePt t="3939" x="5054600" y="3340100"/>
          <p14:tracePt t="3953" x="5064125" y="3441700"/>
          <p14:tracePt t="3975" x="5378450" y="3849688"/>
          <p14:tracePt t="3986" x="5581650" y="3986213"/>
          <p14:tracePt t="4013" x="6126163" y="4265613"/>
          <p14:tracePt t="4017" x="6227763" y="4283075"/>
          <p14:tracePt t="4031" x="6346825" y="4265613"/>
          <p14:tracePt t="4047" x="6372225" y="4130675"/>
          <p14:tracePt t="4064" x="6235700" y="3925888"/>
          <p14:tracePt t="4079" x="5870575" y="3679825"/>
          <p14:tracePt t="4097" x="5411788" y="3502025"/>
          <p14:tracePt t="4113" x="5183188" y="3459163"/>
          <p14:tracePt t="4128" x="5157788" y="3475038"/>
          <p14:tracePt t="4145" x="5173663" y="3560763"/>
          <p14:tracePt t="4157" x="5233988" y="3629025"/>
          <p14:tracePt t="4173" x="5343525" y="3687763"/>
          <p14:tracePt t="4189" x="5522913" y="3738563"/>
          <p14:tracePt t="4204" x="5692775" y="3773488"/>
          <p14:tracePt t="4220" x="5743575" y="3773488"/>
          <p14:tracePt t="4235" x="5743575" y="3730625"/>
          <p14:tracePt t="4252" x="5726113" y="3697288"/>
          <p14:tracePt t="4267" x="5624513" y="3697288"/>
          <p14:tracePt t="4283" x="5538788" y="3730625"/>
          <p14:tracePt t="4299" x="5497513" y="3832225"/>
          <p14:tracePt t="4315" x="5480050" y="3986213"/>
          <p14:tracePt t="4330" x="5480050" y="4087813"/>
          <p14:tracePt t="4331" x="5513388" y="4189413"/>
          <p14:tracePt t="4347" x="5632450" y="4376738"/>
          <p14:tracePt t="4363" x="5743575" y="4460875"/>
          <p14:tracePt t="4379" x="5802313" y="4478338"/>
          <p14:tracePt t="4380" x="5880100" y="4478338"/>
          <p14:tracePt t="4393" x="5956300" y="4452938"/>
          <p14:tracePt t="4413" x="6075363" y="4156075"/>
          <p14:tracePt t="4422" x="6091238" y="4027488"/>
          <p14:tracePt t="4440" x="5997575" y="3738563"/>
          <p14:tracePt t="4454" x="5837238" y="3509963"/>
          <p14:tracePt t="4469" x="5649913" y="3382963"/>
          <p14:tracePt t="4486" x="5538788" y="3355975"/>
          <p14:tracePt t="4502" x="5480050" y="3408363"/>
          <p14:tracePt t="4518" x="5446713" y="3594100"/>
          <p14:tracePt t="4533" x="5472113" y="3832225"/>
          <p14:tracePt t="4549" x="5675313" y="4164013"/>
          <p14:tracePt t="4565" x="5930900" y="4376738"/>
          <p14:tracePt t="4580" x="6142038" y="4460875"/>
          <p14:tracePt t="4596" x="6270625" y="4470400"/>
          <p14:tracePt t="4613" x="6311900" y="4419600"/>
          <p14:tracePt t="4629" x="6261100" y="4265613"/>
          <p14:tracePt t="4643" x="6032500" y="4070350"/>
          <p14:tracePt t="4658" x="5870575" y="3994150"/>
          <p14:tracePt t="4659" x="5743575" y="3935413"/>
          <p14:tracePt t="4674" x="5624513" y="3900488"/>
          <p14:tracePt t="4675" x="5538788" y="3875088"/>
          <p14:tracePt t="4690" x="5480050" y="3867150"/>
          <p14:tracePt t="4705" x="5429250" y="3867150"/>
          <p14:tracePt t="4721" x="5421313" y="3917950"/>
          <p14:tracePt t="4737" x="5462588" y="3994150"/>
          <p14:tracePt t="4755" x="5641975" y="4062413"/>
          <p14:tracePt t="4768" x="5657850" y="4062413"/>
          <p14:tracePt t="4782" x="5683250" y="4052888"/>
          <p14:tracePt t="4798" x="5683250" y="4002088"/>
          <p14:tracePt t="4814" x="5683250" y="3968750"/>
          <p14:tracePt t="4828" x="5649913" y="3951288"/>
          <p14:tracePt t="4846" x="5632450" y="3951288"/>
          <p14:tracePt t="4863" x="5616575" y="3986213"/>
          <p14:tracePt t="4878" x="5624513" y="4062413"/>
          <p14:tracePt t="4894" x="5667375" y="4095750"/>
          <p14:tracePt t="4908" x="5726113" y="4146550"/>
          <p14:tracePt t="4928" x="5743575" y="4156075"/>
          <p14:tracePt t="5031" x="5743575" y="4181475"/>
          <p14:tracePt t="5047" x="5743575" y="4197350"/>
          <p14:tracePt t="5065" x="5743575" y="4206875"/>
          <p14:tracePt t="5078" x="5751513" y="4206875"/>
          <p14:tracePt t="5095" x="5794375" y="4181475"/>
          <p14:tracePt t="5112" x="5853113" y="4121150"/>
          <p14:tracePt t="5127" x="5870575" y="4027488"/>
          <p14:tracePt t="5141" x="5870575" y="3917950"/>
          <p14:tracePt t="5201" x="5657850" y="3824288"/>
          <p14:tracePt t="5205" x="5607050" y="3867150"/>
          <p14:tracePt t="5221" x="5538788" y="3986213"/>
          <p14:tracePt t="5237" x="5513388" y="4113213"/>
          <p14:tracePt t="5252" x="5649913" y="4300538"/>
          <p14:tracePt t="5268" x="5870575" y="4427538"/>
          <p14:tracePt t="5284" x="6091238" y="4486275"/>
          <p14:tracePt t="5300" x="6219825" y="4495800"/>
          <p14:tracePt t="5315" x="6245225" y="4435475"/>
          <p14:tracePt t="5331" x="6219825" y="4368800"/>
          <p14:tracePt t="5346" x="6159500" y="4291013"/>
          <p14:tracePt t="5349" x="6075363" y="4224338"/>
          <p14:tracePt t="5361" x="5956300" y="4146550"/>
          <p14:tracePt t="5379" x="5641975" y="4002088"/>
          <p14:tracePt t="5391" x="5632450" y="4002088"/>
          <p14:tracePt t="5435" x="5811838" y="4070350"/>
          <p14:tracePt t="5454" x="6075363" y="4156075"/>
          <p14:tracePt t="5471" x="6278563" y="4197350"/>
          <p14:tracePt t="5501" x="6286500" y="4197350"/>
          <p14:tracePt t="5516" x="6261100" y="4164013"/>
          <p14:tracePt t="5532" x="6126163" y="4113213"/>
          <p14:tracePt t="5547" x="5921375" y="4070350"/>
          <p14:tracePt t="5584" x="5794375" y="4062413"/>
          <p14:tracePt t="5591" x="5743575" y="4070350"/>
          <p14:tracePt t="5597" x="5743575" y="4095750"/>
          <p14:tracePt t="5612" x="5743575" y="4113213"/>
          <p14:tracePt t="5625" x="5751513" y="4130675"/>
          <p14:tracePt t="5645" x="5819775" y="4130675"/>
          <p14:tracePt t="5657" x="5845175" y="4130675"/>
          <p14:tracePt t="5674" x="5880100" y="4062413"/>
          <p14:tracePt t="5690" x="5880100" y="4019550"/>
          <p14:tracePt t="5704" x="5880100" y="3994150"/>
          <p14:tracePt t="5719" x="5880100" y="3976688"/>
          <p14:tracePt t="5739" x="5880100" y="3960813"/>
          <p14:tracePt t="5828" x="5853113" y="3960813"/>
          <p14:tracePt t="5845" x="5837238" y="3960813"/>
          <p14:tracePt t="5939" x="5827713" y="3960813"/>
          <p14:tracePt t="5982" x="5819775" y="3960813"/>
          <p14:tracePt t="6016" x="5802313" y="3960813"/>
          <p14:tracePt t="6035" x="5743575" y="3875088"/>
          <p14:tracePt t="6048" x="5735638" y="3857625"/>
          <p14:tracePt t="6065" x="5683250" y="3824288"/>
          <p14:tracePt t="6080" x="5649913" y="3773488"/>
          <p14:tracePt t="6096" x="5607050" y="3738563"/>
          <p14:tracePt t="6114" x="5599113" y="3738563"/>
          <p14:tracePt t="6175" x="5591175" y="3738563"/>
          <p14:tracePt t="6203" x="5573713" y="3738563"/>
          <p14:tracePt t="6220" x="5556250" y="3738563"/>
          <p14:tracePt t="6467" x="5522913" y="3832225"/>
          <p14:tracePt t="6468" x="5505450" y="3867150"/>
          <p14:tracePt t="6485" x="5454650" y="4002088"/>
          <p14:tracePt t="6501" x="5421313" y="4181475"/>
          <p14:tracePt t="6516" x="5411788" y="4325938"/>
          <p14:tracePt t="6531" x="5411788" y="4427538"/>
          <p14:tracePt t="6549" x="5446713" y="4495800"/>
          <p14:tracePt t="6565" x="5548313" y="4529138"/>
          <p14:tracePt t="6580" x="5718175" y="4529138"/>
          <p14:tracePt t="6596" x="5956300" y="4445000"/>
          <p14:tracePt t="6614" x="6202363" y="4249738"/>
          <p14:tracePt t="6628" x="6329363" y="4019550"/>
          <p14:tracePt t="6644" x="6389688" y="3781425"/>
          <p14:tracePt t="6658" x="6397625" y="3679825"/>
          <p14:tracePt t="6659" x="6397625" y="3619500"/>
          <p14:tracePt t="6686" x="6311900" y="3560763"/>
          <p14:tracePt t="6696" x="6253163" y="3560763"/>
          <p14:tracePt t="6703" x="6194425" y="3568700"/>
          <p14:tracePt t="6721" x="6040438" y="3713163"/>
          <p14:tracePt t="6738" x="5930900" y="3900488"/>
          <p14:tracePt t="6739" x="5905500" y="3986213"/>
          <p14:tracePt t="6753" x="5895975" y="4037013"/>
          <p14:tracePt t="6768" x="5888038" y="4062413"/>
          <p14:tracePt t="6799" x="5895975" y="4052888"/>
          <p14:tracePt t="6815" x="5921375" y="4011613"/>
          <p14:tracePt t="6829" x="5946775" y="3917950"/>
          <p14:tracePt t="6847" x="5946775" y="3883025"/>
          <p14:tracePt t="6862" x="5946775" y="3857625"/>
          <p14:tracePt t="6955" x="5895975" y="3908425"/>
          <p14:tracePt t="6971" x="5870575" y="3935413"/>
          <p14:tracePt t="6987" x="5853113" y="3960813"/>
          <p14:tracePt t="7079" x="5853113" y="3951288"/>
          <p14:tracePt t="7094" x="5870575" y="3943350"/>
          <p14:tracePt t="7112" x="5938838" y="3917950"/>
          <p14:tracePt t="7126" x="6007100" y="3883025"/>
          <p14:tracePt t="7141" x="6210300" y="3798888"/>
          <p14:tracePt t="7156" x="6473825" y="3687763"/>
          <p14:tracePt t="7172" x="6643688" y="3629025"/>
          <p14:tracePt t="7204" x="6516688" y="3748088"/>
          <p14:tracePt t="7220" x="5938838" y="4087813"/>
          <p14:tracePt t="7236" x="5106988" y="4486275"/>
          <p14:tracePt t="7252" x="4689475" y="4683125"/>
          <p14:tracePt t="7267" x="4103688" y="4987925"/>
          <p14:tracePt t="7281" x="3984625" y="5081588"/>
          <p14:tracePt t="7298" x="3984625" y="5106988"/>
          <p14:tracePt t="7315" x="4086225" y="5106988"/>
          <p14:tracePt t="7328" x="4384675" y="5106988"/>
          <p14:tracePt t="7346" x="4783138" y="4937125"/>
          <p14:tracePt t="7362" x="5072063" y="4572000"/>
          <p14:tracePt t="7377" x="5199063" y="4062413"/>
          <p14:tracePt t="7394" x="5165725" y="3594100"/>
          <p14:tracePt t="7407" x="4953000" y="3203575"/>
          <p14:tracePt t="7441" x="4511675" y="2965450"/>
          <p14:tracePt t="7454" x="4410075" y="2965450"/>
          <p14:tracePt t="7477" x="4222750" y="3076575"/>
          <p14:tracePt t="7479" x="4187825" y="3135313"/>
          <p14:tracePt t="7488" x="4171950" y="3211513"/>
          <p14:tracePt t="7501" x="4162425" y="3271838"/>
          <p14:tracePt t="7518" x="4162425" y="3340100"/>
          <p14:tracePt t="7519" x="4162425" y="3365500"/>
          <p14:tracePt t="7532" x="4171950" y="3373438"/>
          <p14:tracePt t="7569" x="4187825" y="3373438"/>
          <p14:tracePt t="7580" x="4205288" y="3355975"/>
          <p14:tracePt t="7597" x="4205288" y="3330575"/>
          <p14:tracePt t="7612" x="4214813" y="3305175"/>
          <p14:tracePt t="7629" x="4230688" y="3279775"/>
          <p14:tracePt t="7645" x="4240213" y="32797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0B1150-CB85-40F2-AEB0-291ED09BBA6E}"/>
              </a:ext>
            </a:extLst>
          </p:cNvPr>
          <p:cNvSpPr/>
          <p:nvPr/>
        </p:nvSpPr>
        <p:spPr>
          <a:xfrm>
            <a:off x="1" y="0"/>
            <a:ext cx="12192000" cy="7570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250C338-B10F-480F-9CE5-4DBB6D54D2DE}"/>
              </a:ext>
            </a:extLst>
          </p:cNvPr>
          <p:cNvSpPr/>
          <p:nvPr/>
        </p:nvSpPr>
        <p:spPr>
          <a:xfrm>
            <a:off x="9085010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9AC9DF6-1281-4C95-A154-775CDD2B918F}"/>
              </a:ext>
            </a:extLst>
          </p:cNvPr>
          <p:cNvSpPr/>
          <p:nvPr/>
        </p:nvSpPr>
        <p:spPr>
          <a:xfrm>
            <a:off x="11169447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DA59722-4138-4C6E-80DF-6572F5E7BA19}"/>
              </a:ext>
            </a:extLst>
          </p:cNvPr>
          <p:cNvSpPr/>
          <p:nvPr/>
        </p:nvSpPr>
        <p:spPr>
          <a:xfrm>
            <a:off x="10146893" y="103239"/>
            <a:ext cx="550606" cy="550606"/>
          </a:xfrm>
          <a:prstGeom prst="flowChartConnector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Process 3">
            <a:extLst>
              <a:ext uri="{FF2B5EF4-FFF2-40B4-BE49-F238E27FC236}">
                <a16:creationId xmlns:a16="http://schemas.microsoft.com/office/drawing/2014/main" id="{F0B44091-3373-4CF4-8408-CCE5EA8835A3}"/>
              </a:ext>
            </a:extLst>
          </p:cNvPr>
          <p:cNvSpPr/>
          <p:nvPr/>
        </p:nvSpPr>
        <p:spPr>
          <a:xfrm>
            <a:off x="68826" y="5515897"/>
            <a:ext cx="12123174" cy="13421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933 w 10000"/>
              <a:gd name="connsiteY0" fmla="*/ 80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33 w 10000"/>
              <a:gd name="connsiteY4" fmla="*/ 806 h 10000"/>
              <a:gd name="connsiteX0" fmla="*/ 6650 w 10000"/>
              <a:gd name="connsiteY0" fmla="*/ 30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650 w 10000"/>
              <a:gd name="connsiteY4" fmla="*/ 3004 h 10000"/>
              <a:gd name="connsiteX0" fmla="*/ 6650 w 10000"/>
              <a:gd name="connsiteY0" fmla="*/ 30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650 w 10000"/>
              <a:gd name="connsiteY4" fmla="*/ 3004 h 10000"/>
              <a:gd name="connsiteX0" fmla="*/ 6650 w 10000"/>
              <a:gd name="connsiteY0" fmla="*/ 300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650 w 10000"/>
              <a:gd name="connsiteY4" fmla="*/ 3004 h 10000"/>
              <a:gd name="connsiteX0" fmla="*/ 5782 w 10000"/>
              <a:gd name="connsiteY0" fmla="*/ 424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782 w 10000"/>
              <a:gd name="connsiteY4" fmla="*/ 4249 h 10000"/>
              <a:gd name="connsiteX0" fmla="*/ 5393 w 10000"/>
              <a:gd name="connsiteY0" fmla="*/ 53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393 w 10000"/>
              <a:gd name="connsiteY4" fmla="*/ 53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393" y="5348"/>
                </a:moveTo>
                <a:cubicBezTo>
                  <a:pt x="7078" y="7423"/>
                  <a:pt x="8883" y="1001"/>
                  <a:pt x="10000" y="0"/>
                </a:cubicBezTo>
                <a:lnTo>
                  <a:pt x="10000" y="10000"/>
                </a:lnTo>
                <a:lnTo>
                  <a:pt x="0" y="10000"/>
                </a:lnTo>
                <a:lnTo>
                  <a:pt x="5393" y="5348"/>
                </a:lnTo>
                <a:close/>
              </a:path>
            </a:pathLst>
          </a:custGeom>
          <a:solidFill>
            <a:schemeClr val="accent3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867119-FF37-4A68-83E4-D1284872305A}"/>
              </a:ext>
            </a:extLst>
          </p:cNvPr>
          <p:cNvGrpSpPr/>
          <p:nvPr/>
        </p:nvGrpSpPr>
        <p:grpSpPr>
          <a:xfrm rot="751174">
            <a:off x="1366157" y="2525076"/>
            <a:ext cx="9488138" cy="2481629"/>
            <a:chOff x="1366504" y="2521917"/>
            <a:chExt cx="9488138" cy="24816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020C360-A54B-42C8-AF28-8DE0BB9B8B55}"/>
                </a:ext>
              </a:extLst>
            </p:cNvPr>
            <p:cNvSpPr/>
            <p:nvPr/>
          </p:nvSpPr>
          <p:spPr>
            <a:xfrm>
              <a:off x="5390573" y="3145448"/>
              <a:ext cx="1410854" cy="1210837"/>
            </a:xfrm>
            <a:prstGeom prst="ellipse">
              <a:avLst/>
            </a:prstGeom>
            <a:solidFill>
              <a:schemeClr val="bg1">
                <a:lumMod val="85000"/>
                <a:alpha val="41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Composite materials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2EEA37-16CD-479D-97E2-3DC3C81671EB}"/>
                </a:ext>
              </a:extLst>
            </p:cNvPr>
            <p:cNvGrpSpPr/>
            <p:nvPr/>
          </p:nvGrpSpPr>
          <p:grpSpPr>
            <a:xfrm>
              <a:off x="1366504" y="2531072"/>
              <a:ext cx="3948503" cy="2472474"/>
              <a:chOff x="1366504" y="2531072"/>
              <a:chExt cx="3948503" cy="2472474"/>
            </a:xfrm>
          </p:grpSpPr>
          <p:sp>
            <p:nvSpPr>
              <p:cNvPr id="29" name="Arrow: Left-Right 28">
                <a:extLst>
                  <a:ext uri="{FF2B5EF4-FFF2-40B4-BE49-F238E27FC236}">
                    <a16:creationId xmlns:a16="http://schemas.microsoft.com/office/drawing/2014/main" id="{ADCF24D1-2CDB-4B7B-9503-2EC40BE2CA57}"/>
                  </a:ext>
                </a:extLst>
              </p:cNvPr>
              <p:cNvSpPr/>
              <p:nvPr/>
            </p:nvSpPr>
            <p:spPr>
              <a:xfrm rot="20616332">
                <a:off x="2835383" y="3821277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2BC523C-DCEB-4558-9A99-CF4F2394E91D}"/>
                  </a:ext>
                </a:extLst>
              </p:cNvPr>
              <p:cNvSpPr/>
              <p:nvPr/>
            </p:nvSpPr>
            <p:spPr>
              <a:xfrm>
                <a:off x="3331387" y="3187292"/>
                <a:ext cx="1410854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Metal</a:t>
                </a:r>
                <a:r>
                  <a:rPr lang="en-GB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ic composites</a:t>
                </a:r>
              </a:p>
            </p:txBody>
          </p:sp>
          <p:sp>
            <p:nvSpPr>
              <p:cNvPr id="33" name="Arrow: Left-Right 32">
                <a:extLst>
                  <a:ext uri="{FF2B5EF4-FFF2-40B4-BE49-F238E27FC236}">
                    <a16:creationId xmlns:a16="http://schemas.microsoft.com/office/drawing/2014/main" id="{14DCC78B-D1CE-4126-8BE1-6B07D9F9D55C}"/>
                  </a:ext>
                </a:extLst>
              </p:cNvPr>
              <p:cNvSpPr/>
              <p:nvPr/>
            </p:nvSpPr>
            <p:spPr>
              <a:xfrm>
                <a:off x="4817807" y="3619416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Arrow: Left-Right 34">
                <a:extLst>
                  <a:ext uri="{FF2B5EF4-FFF2-40B4-BE49-F238E27FC236}">
                    <a16:creationId xmlns:a16="http://schemas.microsoft.com/office/drawing/2014/main" id="{A58CCAF6-7077-4DBE-B370-1E5513FFE002}"/>
                  </a:ext>
                </a:extLst>
              </p:cNvPr>
              <p:cNvSpPr/>
              <p:nvPr/>
            </p:nvSpPr>
            <p:spPr>
              <a:xfrm rot="1297199">
                <a:off x="2854820" y="3332163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4126E91-B489-49B0-953F-E04EC35D71A3}"/>
                  </a:ext>
                </a:extLst>
              </p:cNvPr>
              <p:cNvSpPr/>
              <p:nvPr/>
            </p:nvSpPr>
            <p:spPr>
              <a:xfrm>
                <a:off x="1377522" y="3792709"/>
                <a:ext cx="1410854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Transition metals 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A50F6D-5724-4014-B0CA-E53A0AA37E71}"/>
                  </a:ext>
                </a:extLst>
              </p:cNvPr>
              <p:cNvSpPr/>
              <p:nvPr/>
            </p:nvSpPr>
            <p:spPr>
              <a:xfrm>
                <a:off x="1366504" y="2531072"/>
                <a:ext cx="1410854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Noble metals nano</a:t>
                </a:r>
                <a:r>
                  <a:rPr lang="en-GB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particles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D085C2-0680-4036-9455-F5B9C12B7A19}"/>
                </a:ext>
              </a:extLst>
            </p:cNvPr>
            <p:cNvGrpSpPr/>
            <p:nvPr/>
          </p:nvGrpSpPr>
          <p:grpSpPr>
            <a:xfrm rot="10800000">
              <a:off x="6876993" y="2521917"/>
              <a:ext cx="3977649" cy="2472473"/>
              <a:chOff x="1337358" y="2531074"/>
              <a:chExt cx="3977649" cy="2472473"/>
            </a:xfrm>
          </p:grpSpPr>
          <p:sp>
            <p:nvSpPr>
              <p:cNvPr id="42" name="Arrow: Left-Right 41">
                <a:extLst>
                  <a:ext uri="{FF2B5EF4-FFF2-40B4-BE49-F238E27FC236}">
                    <a16:creationId xmlns:a16="http://schemas.microsoft.com/office/drawing/2014/main" id="{9CF2209F-AAC7-4524-BA4F-07DE7CEFF5D9}"/>
                  </a:ext>
                </a:extLst>
              </p:cNvPr>
              <p:cNvSpPr/>
              <p:nvPr/>
            </p:nvSpPr>
            <p:spPr>
              <a:xfrm rot="20616332">
                <a:off x="2835383" y="3821277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DC84559-98E3-4D5E-9DE6-21608D99BED5}"/>
                  </a:ext>
                </a:extLst>
              </p:cNvPr>
              <p:cNvSpPr/>
              <p:nvPr/>
            </p:nvSpPr>
            <p:spPr>
              <a:xfrm rot="10800000">
                <a:off x="3331387" y="3187292"/>
                <a:ext cx="1410854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Polymers</a:t>
                </a:r>
              </a:p>
            </p:txBody>
          </p:sp>
          <p:sp>
            <p:nvSpPr>
              <p:cNvPr id="44" name="Arrow: Left-Right 43">
                <a:extLst>
                  <a:ext uri="{FF2B5EF4-FFF2-40B4-BE49-F238E27FC236}">
                    <a16:creationId xmlns:a16="http://schemas.microsoft.com/office/drawing/2014/main" id="{228E6CDB-345D-4D77-9A25-E816343C2732}"/>
                  </a:ext>
                </a:extLst>
              </p:cNvPr>
              <p:cNvSpPr/>
              <p:nvPr/>
            </p:nvSpPr>
            <p:spPr>
              <a:xfrm>
                <a:off x="4817807" y="3619416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Arrow: Left-Right 44">
                <a:extLst>
                  <a:ext uri="{FF2B5EF4-FFF2-40B4-BE49-F238E27FC236}">
                    <a16:creationId xmlns:a16="http://schemas.microsoft.com/office/drawing/2014/main" id="{41FB70E9-575D-4D31-A2BF-24169730FB55}"/>
                  </a:ext>
                </a:extLst>
              </p:cNvPr>
              <p:cNvSpPr/>
              <p:nvPr/>
            </p:nvSpPr>
            <p:spPr>
              <a:xfrm rot="1297199">
                <a:off x="2854820" y="3332163"/>
                <a:ext cx="497200" cy="346587"/>
              </a:xfrm>
              <a:prstGeom prst="leftRightArrow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3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510C927-58D7-4AD7-A195-DBFB88CE8CEA}"/>
                  </a:ext>
                </a:extLst>
              </p:cNvPr>
              <p:cNvSpPr/>
              <p:nvPr/>
            </p:nvSpPr>
            <p:spPr>
              <a:xfrm rot="10800000">
                <a:off x="1348375" y="3792710"/>
                <a:ext cx="1440000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Polyan</a:t>
                </a:r>
                <a:r>
                  <a:rPr lang="en-GB" sz="13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line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96C56FA-330A-4D81-BCD9-A20F3D7C4793}"/>
                  </a:ext>
                </a:extLst>
              </p:cNvPr>
              <p:cNvSpPr/>
              <p:nvPr/>
            </p:nvSpPr>
            <p:spPr>
              <a:xfrm rot="10800000">
                <a:off x="1337358" y="2531074"/>
                <a:ext cx="1440000" cy="1210837"/>
              </a:xfrm>
              <a:prstGeom prst="ellipse">
                <a:avLst/>
              </a:prstGeom>
              <a:solidFill>
                <a:schemeClr val="bg1">
                  <a:lumMod val="85000"/>
                  <a:alpha val="41000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Polypyrrole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CE841C4-B8FF-4BDB-9CC5-3A28F72E5A2B}"/>
              </a:ext>
            </a:extLst>
          </p:cNvPr>
          <p:cNvSpPr txBox="1"/>
          <p:nvPr/>
        </p:nvSpPr>
        <p:spPr>
          <a:xfrm>
            <a:off x="149763" y="4483044"/>
            <a:ext cx="3567586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Increased surface area;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High sensitivity;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High signal/noise ratio;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Increased electrocatalytic effect.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5E9514-64D0-4B6E-BD81-AFA6AB6D481F}"/>
              </a:ext>
            </a:extLst>
          </p:cNvPr>
          <p:cNvSpPr txBox="1"/>
          <p:nvPr/>
        </p:nvSpPr>
        <p:spPr>
          <a:xfrm>
            <a:off x="9208675" y="1936161"/>
            <a:ext cx="2934165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High conductivity;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High stability;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Biocompatibilty;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ed depositon.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095775-ACF9-4DAE-B8A4-6498E94D016E}"/>
              </a:ext>
            </a:extLst>
          </p:cNvPr>
          <p:cNvSpPr txBox="1"/>
          <p:nvPr/>
        </p:nvSpPr>
        <p:spPr>
          <a:xfrm>
            <a:off x="0" y="6432476"/>
            <a:ext cx="478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0" i="0" u="none" strike="noStrike" baseline="0" dirty="0">
                <a:latin typeface="Times New Roman" pitchFamily="18" charset="0"/>
                <a:cs typeface="Times New Roman" pitchFamily="18" charset="0"/>
              </a:rPr>
              <a:t>Kempahanumakkagari S. et al, </a:t>
            </a:r>
            <a:r>
              <a:rPr lang="ro-RO" sz="1200" b="0" i="1" u="none" strike="noStrike" baseline="0" dirty="0">
                <a:latin typeface="Times New Roman" pitchFamily="18" charset="0"/>
                <a:cs typeface="Times New Roman" pitchFamily="18" charset="0"/>
              </a:rPr>
              <a:t>Biosens. Bioelectron.</a:t>
            </a:r>
            <a:r>
              <a:rPr lang="ro-RO" sz="1200" b="0" i="0" u="none" strike="noStrike" baseline="0" dirty="0">
                <a:latin typeface="Times New Roman" pitchFamily="18" charset="0"/>
                <a:cs typeface="Times New Roman" pitchFamily="18" charset="0"/>
              </a:rPr>
              <a:t> 2017, 95, 106–116</a:t>
            </a:r>
          </a:p>
          <a:p>
            <a:r>
              <a:rPr lang="ro-RO" sz="1200" dirty="0">
                <a:latin typeface="Times New Roman" pitchFamily="18" charset="0"/>
                <a:cs typeface="Times New Roman" pitchFamily="18" charset="0"/>
              </a:rPr>
              <a:t>Huang, J.F. </a:t>
            </a:r>
            <a:r>
              <a:rPr lang="ro-RO" sz="1200" i="1" dirty="0">
                <a:latin typeface="Times New Roman" pitchFamily="18" charset="0"/>
                <a:cs typeface="Times New Roman" pitchFamily="18" charset="0"/>
              </a:rPr>
              <a:t>Chem. Commun.</a:t>
            </a:r>
            <a:r>
              <a:rPr lang="ro-RO" sz="1200" dirty="0">
                <a:latin typeface="Times New Roman" pitchFamily="18" charset="0"/>
                <a:cs typeface="Times New Roman" pitchFamily="18" charset="0"/>
              </a:rPr>
              <a:t> 2009, 1270–1272.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DE0A28-B2A6-4D95-B146-8A8B65FE7E71}"/>
              </a:ext>
            </a:extLst>
          </p:cNvPr>
          <p:cNvSpPr txBox="1"/>
          <p:nvPr/>
        </p:nvSpPr>
        <p:spPr>
          <a:xfrm>
            <a:off x="8595479" y="6361452"/>
            <a:ext cx="4787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0" i="0" u="none" strike="noStrike" baseline="0" dirty="0">
                <a:latin typeface="Times New Roman" pitchFamily="18" charset="0"/>
                <a:cs typeface="Times New Roman" pitchFamily="18" charset="0"/>
              </a:rPr>
              <a:t>Tertis M. </a:t>
            </a:r>
            <a:r>
              <a:rPr lang="ro-RO" sz="1200" dirty="0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Electrochem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2017, 75, 43–47.</a:t>
            </a:r>
            <a:endParaRPr lang="ro-RO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1FBAE5A-E598-4EBF-8C19-22F54BD85B46}"/>
              </a:ext>
            </a:extLst>
          </p:cNvPr>
          <p:cNvSpPr txBox="1"/>
          <p:nvPr/>
        </p:nvSpPr>
        <p:spPr>
          <a:xfrm>
            <a:off x="471947" y="162683"/>
            <a:ext cx="782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8" name="Video 7">
            <a:hlinkClick r:id="" action="ppaction://media"/>
            <a:extLst>
              <a:ext uri="{FF2B5EF4-FFF2-40B4-BE49-F238E27FC236}">
                <a16:creationId xmlns:a16="http://schemas.microsoft.com/office/drawing/2014/main" id="{3EE8E59E-6F1F-43B2-82C2-AA351EA34B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7"/>
    </mc:Choice>
    <mc:Fallback>
      <p:transition spd="slow" advTm="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2" x="7816850" y="2030413"/>
          <p14:tracePt t="213" x="7662863" y="2174875"/>
          <p14:tracePt t="254" x="7373938" y="2762250"/>
          <p14:tracePt t="273" x="7477125" y="3094038"/>
          <p14:tracePt t="288" x="7832725" y="3502025"/>
          <p14:tracePt t="305" x="8334375" y="3773488"/>
          <p14:tracePt t="320" x="8648700" y="3824288"/>
          <p14:tracePt t="338" x="8818563" y="3781425"/>
          <p14:tracePt t="353" x="8921750" y="3705225"/>
          <p14:tracePt t="368" x="8997950" y="3603625"/>
          <p14:tracePt t="391" x="8997950" y="3552825"/>
          <p14:tracePt t="414" x="8997950" y="3517900"/>
          <p14:tracePt t="430" x="8988425" y="3509963"/>
          <p14:tracePt t="449" x="8937625" y="3502025"/>
          <p14:tracePt t="464" x="8878888" y="3502025"/>
          <p14:tracePt t="477" x="8861425" y="3502025"/>
          <p14:tracePt t="478" x="8836025" y="3502025"/>
          <p14:tracePt t="492" x="8818563" y="3492500"/>
          <p14:tracePt t="515" x="8802688" y="3492500"/>
          <p14:tracePt t="670" x="8777288" y="3492500"/>
          <p14:tracePt t="679" x="8759825" y="3492500"/>
          <p14:tracePt t="699" x="8742363" y="3492500"/>
          <p14:tracePt t="711" x="8734425" y="3502025"/>
          <p14:tracePt t="726" x="8683625" y="3502025"/>
          <p14:tracePt t="742" x="8615363" y="3527425"/>
          <p14:tracePt t="760" x="8529638" y="3543300"/>
          <p14:tracePt t="774" x="8488363" y="3543300"/>
          <p14:tracePt t="790" x="8478838" y="3552825"/>
          <p14:tracePt t="806" x="8470900" y="3552825"/>
          <p14:tracePt t="835" x="8445500" y="3552825"/>
          <p14:tracePt t="850" x="8435975" y="3552825"/>
          <p14:tracePt t="889" x="8402638" y="3543300"/>
          <p14:tracePt t="904" x="8318500" y="3459163"/>
          <p14:tracePt t="913" x="8240713" y="3390900"/>
          <p14:tracePt t="929" x="8020050" y="3211513"/>
          <p14:tracePt t="945" x="7816850" y="3084513"/>
          <p14:tracePt t="963" x="7578725" y="2957513"/>
          <p14:tracePt t="978" x="7358063" y="2889250"/>
          <p14:tracePt t="993" x="7127875" y="2855913"/>
          <p14:tracePt t="1010" x="6915150" y="2855913"/>
          <p14:tracePt t="1024" x="6770688" y="2871788"/>
          <p14:tracePt t="1039" x="6694488" y="3016250"/>
          <p14:tracePt t="1058" x="6661150" y="3228975"/>
          <p14:tracePt t="1072" x="6661150" y="3390900"/>
          <p14:tracePt t="1094" x="6797675" y="3619500"/>
          <p14:tracePt t="1110" x="7008813" y="3738563"/>
          <p14:tracePt t="1118" x="7153275" y="3773488"/>
          <p14:tracePt t="1133" x="7289800" y="3806825"/>
          <p14:tracePt t="1134" x="7467600" y="3824288"/>
          <p14:tracePt t="1148" x="7612063" y="3832225"/>
          <p14:tracePt t="1165" x="7816850" y="3763963"/>
          <p14:tracePt t="1166" x="7859713" y="3671888"/>
          <p14:tracePt t="1182" x="7885113" y="3416300"/>
          <p14:tracePt t="1197" x="7799388" y="3238500"/>
          <p14:tracePt t="1198" x="7654925" y="3076575"/>
          <p14:tracePt t="1214" x="7145338" y="2770188"/>
          <p14:tracePt t="1228" x="6881813" y="2676525"/>
          <p14:tracePt t="1246" x="6167438" y="2582863"/>
          <p14:tracePt t="1258" x="5989638" y="2582863"/>
          <p14:tracePt t="1287" x="5607050" y="2830513"/>
          <p14:tracePt t="1305" x="5573713" y="3059113"/>
          <p14:tracePt t="1319" x="5649913" y="3365500"/>
          <p14:tracePt t="1335" x="5845175" y="3705225"/>
          <p14:tracePt t="1350" x="5981700" y="3943350"/>
          <p14:tracePt t="1366" x="5989638" y="3968750"/>
          <p14:tracePt t="1384" x="5989638" y="3976688"/>
          <p14:tracePt t="1399" x="5964238" y="3976688"/>
          <p14:tracePt t="1419" x="5888038" y="3943350"/>
          <p14:tracePt t="1422" x="5811838" y="3883025"/>
          <p14:tracePt t="1430" x="5718175" y="3816350"/>
          <p14:tracePt t="1446" x="5607050" y="3722688"/>
          <p14:tracePt t="1446" x="5505450" y="3629025"/>
          <p14:tracePt t="1461" x="5394325" y="3517900"/>
          <p14:tracePt t="1475" x="5224463" y="3305175"/>
          <p14:tracePt t="1499" x="5089525" y="3051175"/>
          <p14:tracePt t="1507" x="5097463" y="2982913"/>
          <p14:tracePt t="1525" x="5199063" y="2906713"/>
          <p14:tracePt t="1540" x="5454650" y="2889250"/>
          <p14:tracePt t="1555" x="5956300" y="2949575"/>
          <p14:tracePt t="1573" x="6397625" y="3101975"/>
          <p14:tracePt t="1588" x="6524625" y="3170238"/>
          <p14:tracePt t="1622" x="6473825" y="3203575"/>
          <p14:tracePt t="1633" x="6423025" y="3211513"/>
          <p14:tracePt t="1647" x="6184900" y="3228975"/>
          <p14:tracePt t="1664" x="5751513" y="3221038"/>
          <p14:tracePt t="1682" x="5072063" y="3067050"/>
          <p14:tracePt t="1695" x="4953000" y="3008313"/>
          <p14:tracePt t="1711" x="4843463" y="2932113"/>
          <p14:tracePt t="1728" x="4818063" y="2863850"/>
          <p14:tracePt t="1744" x="4910138" y="2805113"/>
          <p14:tracePt t="1759" x="5140325" y="2787650"/>
          <p14:tracePt t="1774" x="5487988" y="2855913"/>
          <p14:tracePt t="1789" x="5776913" y="3051175"/>
          <p14:tracePt t="1822" x="5913438" y="3279775"/>
          <p14:tracePt t="1834" x="5946775" y="3552825"/>
          <p14:tracePt t="1835" x="5913438" y="3603625"/>
          <p14:tracePt t="1851" x="5726113" y="3687763"/>
          <p14:tracePt t="1867" x="5497513" y="3722688"/>
          <p14:tracePt t="1883" x="5140325" y="3654425"/>
          <p14:tracePt t="1898" x="4868863" y="3492500"/>
          <p14:tracePt t="1914" x="4740275" y="3279775"/>
          <p14:tracePt t="1932" x="4714875" y="3135313"/>
          <p14:tracePt t="1947" x="4791075" y="3016250"/>
          <p14:tracePt t="1963" x="4894263" y="2990850"/>
          <p14:tracePt t="1963" x="5021263" y="2982913"/>
          <p14:tracePt t="1978" x="5165725" y="2974975"/>
          <p14:tracePt t="1993" x="5497513" y="3041650"/>
          <p14:tracePt t="1995" x="5667375" y="3144838"/>
          <p14:tracePt t="2010" x="5905500" y="3340100"/>
          <p14:tracePt t="2024" x="5981700" y="3459163"/>
          <p14:tracePt t="2041" x="6032500" y="3662363"/>
          <p14:tracePt t="2042" x="6040438" y="3705225"/>
          <p14:tracePt t="2056" x="6040438" y="3738563"/>
          <p14:tracePt t="2072" x="6040438" y="3748088"/>
          <p14:tracePt t="2109" x="6057900" y="3756025"/>
          <p14:tracePt t="2117" x="6083300" y="3756025"/>
          <p14:tracePt t="2155" x="6245225" y="3586163"/>
          <p14:tracePt t="2165" x="6270625" y="3484563"/>
          <p14:tracePt t="2180" x="6278563" y="3238500"/>
          <p14:tracePt t="2195" x="6219825" y="3000375"/>
          <p14:tracePt t="2211" x="6049963" y="2795588"/>
          <p14:tracePt t="2229" x="5837238" y="2701925"/>
          <p14:tracePt t="2246" x="5573713" y="2676525"/>
          <p14:tracePt t="2260" x="5386388" y="2719388"/>
          <p14:tracePt t="2288" x="5292725" y="2906713"/>
          <p14:tracePt t="2304" x="5310188" y="3094038"/>
          <p14:tracePt t="2321" x="5565775" y="3305175"/>
          <p14:tracePt t="2339" x="6210300" y="3517900"/>
          <p14:tracePt t="2350" x="6372225" y="3535363"/>
          <p14:tracePt t="2366" x="6584950" y="3517900"/>
          <p14:tracePt t="2383" x="6661150" y="3416300"/>
          <p14:tracePt t="2397" x="6661150" y="3279775"/>
          <p14:tracePt t="2413" x="6499225" y="3094038"/>
          <p14:tracePt t="2433" x="6184900" y="2949575"/>
          <p14:tracePt t="2435" x="5956300" y="2906713"/>
          <p14:tracePt t="2447" x="5794375" y="2881313"/>
          <p14:tracePt t="2479" x="5522913" y="2906713"/>
          <p14:tracePt t="2492" x="5522913" y="3059113"/>
          <p14:tracePt t="2507" x="5667375" y="3238500"/>
          <p14:tracePt t="2522" x="5913438" y="3433763"/>
          <p14:tracePt t="2539" x="6134100" y="3552825"/>
          <p14:tracePt t="2554" x="6159500" y="3568700"/>
          <p14:tracePt t="2573" x="6134100" y="3611563"/>
          <p14:tracePt t="2588" x="6108700" y="3619500"/>
          <p14:tracePt t="2603" x="5930900" y="3636963"/>
          <p14:tracePt t="2619" x="5657850" y="3636963"/>
          <p14:tracePt t="2634" x="5353050" y="3568700"/>
          <p14:tracePt t="2649" x="5224463" y="3527425"/>
          <p14:tracePt t="2657" x="5122863" y="3459163"/>
          <p14:tracePt t="2658" x="5046663" y="3398838"/>
          <p14:tracePt t="2666" x="5029200" y="3382963"/>
          <p14:tracePt t="2679" x="5021263" y="3373438"/>
          <p14:tracePt t="2717" x="5140325" y="3398838"/>
          <p14:tracePt t="2729" x="5241925" y="3475038"/>
          <p14:tracePt t="2730" x="5335588" y="3552825"/>
          <p14:tracePt t="2742" x="5403850" y="3636963"/>
          <p14:tracePt t="2760" x="5446713" y="3687763"/>
          <p14:tracePt t="2775" x="5446713" y="3697288"/>
          <p14:tracePt t="2790" x="5403850" y="3697288"/>
          <p14:tracePt t="2807" x="5267325" y="3697288"/>
          <p14:tracePt t="2822" x="5106988" y="3636963"/>
          <p14:tracePt t="2838" x="5003800" y="3578225"/>
          <p14:tracePt t="2918" x="5064125" y="3619500"/>
          <p14:tracePt t="2933" x="5064125" y="3654425"/>
          <p14:tracePt t="2946" x="5064125" y="3722688"/>
          <p14:tracePt t="2963" x="5029200" y="3816350"/>
          <p14:tracePt t="2975" x="5013325" y="3849688"/>
          <p14:tracePt t="2992" x="4962525" y="3908425"/>
          <p14:tracePt t="3008" x="4953000" y="3917950"/>
          <p14:tracePt t="3025" x="4894263" y="3867150"/>
          <p14:tracePt t="3040" x="4818063" y="3781425"/>
          <p14:tracePt t="3057" x="4724400" y="3568700"/>
          <p14:tracePt t="3072" x="4630738" y="3322638"/>
          <p14:tracePt t="3092" x="4621213" y="3119438"/>
          <p14:tracePt t="3103" x="4638675" y="3094038"/>
          <p14:tracePt t="3135" x="5038725" y="3221038"/>
          <p14:tracePt t="3147" x="5241925" y="3373438"/>
          <p14:tracePt t="3164" x="5284788" y="3424238"/>
          <p14:tracePt t="3182" x="5284788" y="3433763"/>
          <p14:tracePt t="3197" x="5224463" y="3449638"/>
          <p14:tracePt t="3211" x="5114925" y="3449638"/>
          <p14:tracePt t="3228" x="4902200" y="3449638"/>
          <p14:tracePt t="3244" x="4689475" y="3433763"/>
          <p14:tracePt t="3260" x="4494213" y="3390900"/>
          <p14:tracePt t="3283" x="4359275" y="3305175"/>
          <p14:tracePt t="3304" x="4384675" y="3271838"/>
          <p14:tracePt t="3333" x="4757738" y="3263900"/>
          <p14:tracePt t="3346" x="5080000" y="3330575"/>
          <p14:tracePt t="3367" x="5318125" y="3390900"/>
          <p14:tracePt t="3393" x="5335588" y="3416300"/>
          <p14:tracePt t="3414" x="5276850" y="3484563"/>
          <p14:tracePt t="3430" x="5224463" y="3484563"/>
          <p14:tracePt t="3445" x="5089525" y="3484563"/>
          <p14:tracePt t="3461" x="4884738" y="3424238"/>
          <p14:tracePt t="3475" x="4646613" y="3279775"/>
          <p14:tracePt t="3497" x="4460875" y="3152775"/>
          <p14:tracePt t="3498" x="4443413" y="3144838"/>
          <p14:tracePt t="3539" x="4451350" y="3160713"/>
          <p14:tracePt t="3555" x="4537075" y="3178175"/>
          <p14:tracePt t="3570" x="4579938" y="3178175"/>
          <p14:tracePt t="3586" x="4605338" y="3119438"/>
          <p14:tracePt t="3601" x="4613275" y="3094038"/>
          <p14:tracePt t="3618" x="4613275" y="2881313"/>
          <p14:tracePt t="3635" x="4613275" y="2752725"/>
          <p14:tracePt t="3681" x="4570413" y="2344738"/>
          <p14:tracePt t="3695" x="4468813" y="2141538"/>
          <p14:tracePt t="3711" x="4341813" y="1997075"/>
          <p14:tracePt t="3726" x="4256088" y="1938338"/>
          <p14:tracePt t="3744" x="4240213" y="1928813"/>
          <p14:tracePt t="3759" x="4222750" y="1938338"/>
          <p14:tracePt t="3774" x="4197350" y="1979613"/>
          <p14:tracePt t="3790" x="4179888" y="2065338"/>
          <p14:tracePt t="3806" x="4179888" y="2217738"/>
          <p14:tracePt t="3822" x="4230688" y="2447925"/>
          <p14:tracePt t="3837" x="4425950" y="2820988"/>
          <p14:tracePt t="3853" x="4775200" y="3203575"/>
          <p14:tracePt t="3867" x="5199063" y="3459163"/>
          <p14:tracePt t="3884" x="5454650" y="3492500"/>
          <p14:tracePt t="3899" x="5632450" y="3365500"/>
          <p14:tracePt t="3915" x="5675313" y="3160713"/>
          <p14:tracePt t="3932" x="5649913" y="2949575"/>
          <p14:tracePt t="3947" x="5472113" y="2719388"/>
          <p14:tracePt t="3964" x="5241925" y="2541588"/>
          <p14:tracePt t="3978" x="4978400" y="2422525"/>
          <p14:tracePt t="3995" x="4783138" y="2303463"/>
          <p14:tracePt t="4008" x="4673600" y="2243138"/>
          <p14:tracePt t="4033" x="4306888" y="1979613"/>
          <p14:tracePt t="4038" x="4137025" y="1878013"/>
          <p14:tracePt t="4055" x="3900488" y="1758950"/>
          <p14:tracePt t="4070" x="3721100" y="1682750"/>
          <p14:tracePt t="4095" x="3508375" y="1538288"/>
          <p14:tracePt t="4104" x="3432175" y="1477963"/>
          <p14:tracePt t="4116" x="3279775" y="1333500"/>
          <p14:tracePt t="4133" x="3143250" y="1216025"/>
          <p14:tracePt t="4147" x="3041650" y="1122363"/>
          <p14:tracePt t="4166" x="2973388" y="1062038"/>
          <p14:tracePt t="4180" x="2930525" y="1036638"/>
          <p14:tracePt t="4214" x="2727325" y="960438"/>
          <p14:tracePt t="4226" x="2524125" y="909638"/>
          <p14:tracePt t="4242" x="2293938" y="858838"/>
          <p14:tracePt t="4258" x="2073275" y="823913"/>
          <p14:tracePt t="4273" x="1971675" y="798513"/>
          <p14:tracePt t="4275" x="1868488" y="790575"/>
          <p14:tracePt t="4288" x="1776413" y="765175"/>
          <p14:tracePt t="4304" x="1477963" y="688975"/>
          <p14:tracePt t="4320" x="1044575" y="569913"/>
          <p14:tracePt t="4336" x="636588" y="458788"/>
          <p14:tracePt t="4350" x="280988" y="331788"/>
        </p14:tracePtLst>
      </p14:laserTraceLst>
    </p:ext>
  </p:extLst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F211B"/>
      </a:dk2>
      <a:lt2>
        <a:srgbClr val="F0F1F3"/>
      </a:lt2>
      <a:accent1>
        <a:srgbClr val="B99F3C"/>
      </a:accent1>
      <a:accent2>
        <a:srgbClr val="BB6631"/>
      </a:accent2>
      <a:accent3>
        <a:srgbClr val="CD4348"/>
      </a:accent3>
      <a:accent4>
        <a:srgbClr val="BB316F"/>
      </a:accent4>
      <a:accent5>
        <a:srgbClr val="CD43BB"/>
      </a:accent5>
      <a:accent6>
        <a:srgbClr val="9431BB"/>
      </a:accent6>
      <a:hlink>
        <a:srgbClr val="5269C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171</Words>
  <Application>Microsoft Office PowerPoint</Application>
  <PresentationFormat>Widescreen</PresentationFormat>
  <Paragraphs>27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Elephant</vt:lpstr>
      <vt:lpstr>Times New Roman</vt:lpstr>
      <vt:lpstr>Wingdings</vt:lpstr>
      <vt:lpstr>BrushVTI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Melinte</dc:creator>
  <cp:lastModifiedBy>Gheorghe Melinte</cp:lastModifiedBy>
  <cp:revision>54</cp:revision>
  <dcterms:created xsi:type="dcterms:W3CDTF">2020-10-09T07:04:57Z</dcterms:created>
  <dcterms:modified xsi:type="dcterms:W3CDTF">2020-10-14T08:48:01Z</dcterms:modified>
</cp:coreProperties>
</file>