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5A40-D1FB-4D51-90D8-99A9756A715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DB8A-EB17-49E9-8E78-3A6086F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5A40-D1FB-4D51-90D8-99A9756A715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DB8A-EB17-49E9-8E78-3A6086F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2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5A40-D1FB-4D51-90D8-99A9756A715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DB8A-EB17-49E9-8E78-3A6086F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3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5A40-D1FB-4D51-90D8-99A9756A715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DB8A-EB17-49E9-8E78-3A6086F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5A40-D1FB-4D51-90D8-99A9756A715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DB8A-EB17-49E9-8E78-3A6086F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5A40-D1FB-4D51-90D8-99A9756A715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DB8A-EB17-49E9-8E78-3A6086F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9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5A40-D1FB-4D51-90D8-99A9756A715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DB8A-EB17-49E9-8E78-3A6086F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6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5A40-D1FB-4D51-90D8-99A9756A715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DB8A-EB17-49E9-8E78-3A6086F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2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5A40-D1FB-4D51-90D8-99A9756A715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DB8A-EB17-49E9-8E78-3A6086F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5A40-D1FB-4D51-90D8-99A9756A715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DB8A-EB17-49E9-8E78-3A6086F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1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5A40-D1FB-4D51-90D8-99A9756A715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DB8A-EB17-49E9-8E78-3A6086F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5A40-D1FB-4D51-90D8-99A9756A715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DB8A-EB17-49E9-8E78-3A6086F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9" cy="1138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58910"/>
            <a:ext cx="12192000" cy="5990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8525" y="1236378"/>
            <a:ext cx="1163495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Magnetic </a:t>
            </a:r>
            <a:r>
              <a:rPr lang="en-US" sz="3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rod-based metal-organic </a:t>
            </a: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frameworks metal composites for colorimetric detection of hydrogen peroxide (H</a:t>
            </a:r>
            <a:r>
              <a:rPr lang="en-US" sz="3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and pollutant </a:t>
            </a:r>
            <a:r>
              <a:rPr lang="en-US" sz="3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elimination</a:t>
            </a:r>
          </a:p>
          <a:p>
            <a:pPr algn="ctr"/>
            <a:endParaRPr lang="en-US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</a:t>
            </a:r>
            <a:r>
              <a:rPr lang="en-US" sz="3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by</a:t>
            </a:r>
          </a:p>
          <a:p>
            <a:endParaRPr lang="en-US" sz="32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Benjamin </a:t>
            </a:r>
            <a:r>
              <a:rPr lang="en-US" sz="3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Edem Meteku</a:t>
            </a:r>
          </a:p>
          <a:p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College of Chemical Engineering, China University of Petroleum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1879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0000">
              <a:srgbClr val="B5D2EC"/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408"/>
            <a:ext cx="10515600" cy="86458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Results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90" y="1051855"/>
            <a:ext cx="5778750" cy="448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182" y="1051855"/>
            <a:ext cx="6013866" cy="448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0428" y="148195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54260" y="14819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0921" y="5670131"/>
            <a:ext cx="11910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 a) XRD for Fe</a:t>
            </a:r>
            <a:r>
              <a:rPr lang="en-US" sz="3200" baseline="-250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3</a:t>
            </a:r>
            <a:r>
              <a:rPr lang="en-US" sz="32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</a:t>
            </a:r>
            <a:r>
              <a:rPr lang="en-US" sz="3200" baseline="-250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</a:t>
            </a:r>
            <a:r>
              <a:rPr lang="en-US" sz="32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@MIL-100(Fe</a:t>
            </a: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)-Au; b) FTIR </a:t>
            </a:r>
            <a:r>
              <a:rPr lang="en-US" sz="32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of Fe</a:t>
            </a:r>
            <a:r>
              <a:rPr lang="en-US" sz="3200" baseline="-250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3</a:t>
            </a:r>
            <a:r>
              <a:rPr lang="en-US" sz="32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</a:t>
            </a:r>
            <a:r>
              <a:rPr lang="en-US" sz="3200" baseline="-250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</a:t>
            </a:r>
            <a:r>
              <a:rPr lang="en-US" sz="32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@MIL-100(Fe</a:t>
            </a: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)-Au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1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0000">
              <a:srgbClr val="B5D2EC"/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409"/>
            <a:ext cx="10515600" cy="6281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Results</a:t>
            </a:r>
            <a:endParaRPr lang="en-US" sz="48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05" y="772511"/>
            <a:ext cx="5833195" cy="4297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656" y="772511"/>
            <a:ext cx="5810822" cy="4297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7559" y="121394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754" y="12139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2806" y="5511625"/>
            <a:ext cx="11801672" cy="802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ts val="1700"/>
              </a:lnSpc>
              <a:spcAft>
                <a:spcPts val="0"/>
              </a:spcAft>
              <a:buAutoNum type="alphaLcParenR"/>
            </a:pPr>
            <a:r>
              <a:rPr lang="en-US" sz="32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TGA </a:t>
            </a: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 Fe</a:t>
            </a:r>
            <a:r>
              <a:rPr lang="en-US" sz="32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</a:t>
            </a:r>
            <a:r>
              <a:rPr lang="en-US" sz="32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Fe</a:t>
            </a:r>
            <a:r>
              <a:rPr lang="en-US" sz="32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</a:t>
            </a:r>
            <a:r>
              <a:rPr lang="en-US" sz="32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@MIL-100(Fe), and Fe</a:t>
            </a:r>
            <a:r>
              <a:rPr lang="en-US" sz="32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</a:t>
            </a:r>
            <a:r>
              <a:rPr lang="en-US" sz="32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@MIL-100(Fe)-Au</a:t>
            </a:r>
            <a:r>
              <a:rPr lang="en-US" sz="32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b) </a:t>
            </a: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VSM </a:t>
            </a:r>
            <a:r>
              <a:rPr lang="en-US" sz="32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for </a:t>
            </a: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Fe</a:t>
            </a:r>
            <a:r>
              <a:rPr lang="en-US" sz="32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</a:t>
            </a:r>
            <a:r>
              <a:rPr lang="en-US" sz="32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and Fe</a:t>
            </a:r>
            <a:r>
              <a:rPr lang="en-US" sz="32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</a:t>
            </a:r>
            <a:r>
              <a:rPr lang="en-US" sz="32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@MIL-100(Fe)-Au</a:t>
            </a:r>
            <a:endParaRPr lang="en-US" sz="32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7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0000">
              <a:srgbClr val="B5D2EC"/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6" y="41478"/>
            <a:ext cx="10515600" cy="6281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Results</a:t>
            </a:r>
            <a:endParaRPr lang="en-US" sz="48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126617" y="458460"/>
            <a:ext cx="8981280" cy="6351912"/>
            <a:chOff x="1718934" y="197626"/>
            <a:chExt cx="8981280" cy="6351912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2756465"/>
                </p:ext>
              </p:extLst>
            </p:nvPr>
          </p:nvGraphicFramePr>
          <p:xfrm>
            <a:off x="1718934" y="197626"/>
            <a:ext cx="8981280" cy="6351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Graph" r:id="rId3" imgW="4276800" imgH="3024720" progId="Origin50.Graph">
                    <p:embed/>
                  </p:oleObj>
                </mc:Choice>
                <mc:Fallback>
                  <p:oleObj name="Graph" r:id="rId3" imgW="4276800" imgH="3024720" progId="Origin50.Graph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18934" y="197626"/>
                          <a:ext cx="8981280" cy="63519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85" t="14288" r="22732" b="21305"/>
            <a:stretch/>
          </p:blipFill>
          <p:spPr>
            <a:xfrm>
              <a:off x="3354198" y="1016876"/>
              <a:ext cx="822957" cy="119187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6" t="26026" r="25980" b="25669"/>
            <a:stretch/>
          </p:blipFill>
          <p:spPr>
            <a:xfrm>
              <a:off x="5045305" y="1018454"/>
              <a:ext cx="924560" cy="118872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86" t="23014" r="19509" b="15646"/>
            <a:stretch/>
          </p:blipFill>
          <p:spPr>
            <a:xfrm>
              <a:off x="4177155" y="1031591"/>
              <a:ext cx="868150" cy="1177161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8323221" y="1086562"/>
            <a:ext cx="38152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UV-vis spectra for TMB oxidation with H</a:t>
            </a:r>
            <a:r>
              <a:rPr lang="en-US" sz="26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</a:t>
            </a:r>
            <a:r>
              <a:rPr lang="en-US" sz="26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without </a:t>
            </a:r>
            <a:r>
              <a:rPr lang="en-US" sz="260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nanozyme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(black), with </a:t>
            </a:r>
            <a:r>
              <a:rPr lang="en-US" sz="260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nanozyme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(red), and with </a:t>
            </a:r>
            <a:r>
              <a:rPr lang="en-US" sz="260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nanozyme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on a magnetic field (blue) </a:t>
            </a:r>
            <a:endParaRPr lang="en-US" sz="2600" dirty="0" smtClean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 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Inset picture: TMB+H</a:t>
            </a:r>
            <a:r>
              <a:rPr lang="en-US" sz="26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</a:t>
            </a:r>
            <a:r>
              <a:rPr lang="en-US" sz="26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(left), TMB +H</a:t>
            </a:r>
            <a:r>
              <a:rPr lang="en-US" sz="26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</a:t>
            </a:r>
            <a:r>
              <a:rPr lang="en-US" sz="26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+Nanozyme (middle), and TMB +H</a:t>
            </a:r>
            <a:r>
              <a:rPr lang="en-US" sz="26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</a:t>
            </a:r>
            <a:r>
              <a:rPr lang="en-US" sz="2600" baseline="-25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+ </a:t>
            </a:r>
            <a:r>
              <a:rPr lang="en-US" sz="260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Nanozyme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(on magnetic field) (right</a:t>
            </a:r>
            <a:r>
              <a:rPr lang="en-US" sz="26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))</a:t>
            </a: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0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0000">
              <a:srgbClr val="B5D2EC"/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409"/>
            <a:ext cx="10515600" cy="6281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Results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18135"/>
            <a:ext cx="5953125" cy="4552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18135"/>
            <a:ext cx="6036542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86" y="5816709"/>
            <a:ext cx="11943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UV-vis spectra for a) Non-magnetic field-assisted </a:t>
            </a:r>
            <a:r>
              <a:rPr lang="en-US" sz="28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reduction </a:t>
            </a: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 4-nitrophenol </a:t>
            </a:r>
            <a:endParaRPr lang="en-US" sz="2800" dirty="0" smtClean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Magnetic field-assisted </a:t>
            </a:r>
            <a:r>
              <a:rPr lang="en-US" sz="28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reduction </a:t>
            </a: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 4-nitrophenol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5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0000">
              <a:srgbClr val="B5D2EC"/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409"/>
            <a:ext cx="10515600" cy="6281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Results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189186" y="5438719"/>
            <a:ext cx="11943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TEM of </a:t>
            </a: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a) Non-magnetic field-assisted </a:t>
            </a:r>
            <a:r>
              <a:rPr lang="en-US" sz="28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bacteria adsorption (capture)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Magnetic field-assisted </a:t>
            </a:r>
            <a:r>
              <a:rPr lang="en-US" sz="28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bacteria adsorption (capture)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1185375"/>
            <a:ext cx="5753742" cy="3840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64" y="1185375"/>
            <a:ext cx="5760720" cy="384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45042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68813" y="14504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0000">
              <a:srgbClr val="B5D2EC"/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28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Conclusion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387365"/>
            <a:ext cx="11240814" cy="4994549"/>
          </a:xfrm>
          <a:noFill/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4000" dirty="0" smtClean="0"/>
              <a:t> </a:t>
            </a:r>
            <a:r>
              <a:rPr lang="en-US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Fe</a:t>
            </a:r>
            <a:r>
              <a:rPr lang="en-US" sz="4000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O</a:t>
            </a:r>
            <a:r>
              <a:rPr lang="en-US" sz="4000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@MIL-100(Fe)-Au </a:t>
            </a:r>
            <a:r>
              <a:rPr lang="en-US" sz="4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was successfully </a:t>
            </a:r>
            <a:r>
              <a:rPr lang="en-US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used for the </a:t>
            </a:r>
            <a:r>
              <a:rPr lang="en-US" sz="4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detection of </a:t>
            </a:r>
            <a:r>
              <a:rPr lang="en-US" sz="4000" dirty="0" smtClean="0">
                <a:latin typeface="+mj-lt"/>
              </a:rPr>
              <a:t>H</a:t>
            </a:r>
            <a:r>
              <a:rPr lang="en-US" sz="4000" baseline="-25000" dirty="0" smtClean="0">
                <a:latin typeface="+mj-lt"/>
              </a:rPr>
              <a:t>2</a:t>
            </a:r>
            <a:r>
              <a:rPr lang="en-US" sz="4000" dirty="0" smtClean="0">
                <a:latin typeface="+mj-lt"/>
              </a:rPr>
              <a:t>O</a:t>
            </a:r>
            <a:r>
              <a:rPr lang="en-US" sz="4000" baseline="-25000" dirty="0" smtClean="0">
                <a:latin typeface="+mj-lt"/>
              </a:rPr>
              <a:t>2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>
                <a:latin typeface="+mj-lt"/>
              </a:rPr>
              <a:t>while the magnetic property of the Composite </a:t>
            </a:r>
            <a:r>
              <a:rPr lang="en-US" sz="4000" dirty="0" smtClean="0">
                <a:latin typeface="+mj-lt"/>
              </a:rPr>
              <a:t>was further </a:t>
            </a:r>
            <a:r>
              <a:rPr lang="en-US" sz="4000" dirty="0">
                <a:latin typeface="+mj-lt"/>
              </a:rPr>
              <a:t>utilized to enhance the rate of </a:t>
            </a:r>
            <a:r>
              <a:rPr lang="en-US" sz="4000" dirty="0" smtClean="0">
                <a:latin typeface="+mj-lt"/>
              </a:rPr>
              <a:t>detection</a:t>
            </a:r>
          </a:p>
          <a:p>
            <a:pPr marL="0" indent="0" algn="just">
              <a:buNone/>
            </a:pPr>
            <a:endParaRPr lang="en-US" sz="40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+mj-lt"/>
              </a:rPr>
              <a:t> The synthesized composite proved to be versatile and can be used for pollutant degradation and dye adsorption</a:t>
            </a:r>
          </a:p>
        </p:txBody>
      </p:sp>
    </p:spTree>
    <p:extLst>
      <p:ext uri="{BB962C8B-B14F-4D97-AF65-F5344CB8AC3E}">
        <p14:creationId xmlns:p14="http://schemas.microsoft.com/office/powerpoint/2010/main" val="445881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0000">
              <a:srgbClr val="B5D2EC"/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940"/>
            <a:ext cx="10515600" cy="470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References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6386"/>
            <a:ext cx="10515600" cy="5530577"/>
          </a:xfrm>
          <a:noFill/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Roduner</a:t>
            </a:r>
            <a:r>
              <a:rPr lang="en-US" dirty="0"/>
              <a:t>, E. Size matters : why nanomaterials are different. </a:t>
            </a:r>
            <a:r>
              <a:rPr lang="en-US" b="1" dirty="0"/>
              <a:t>2006</a:t>
            </a:r>
            <a:r>
              <a:rPr lang="en-US" dirty="0"/>
              <a:t>, 583–592, </a:t>
            </a:r>
            <a:r>
              <a:rPr lang="en-US" dirty="0" smtClean="0"/>
              <a:t>doi:10.1039/b502142c</a:t>
            </a:r>
          </a:p>
          <a:p>
            <a:pPr marL="514350" indent="-514350">
              <a:buAutoNum type="arabicPeriod"/>
            </a:pPr>
            <a:r>
              <a:rPr lang="en-US" dirty="0" err="1"/>
              <a:t>Maurin</a:t>
            </a:r>
            <a:r>
              <a:rPr lang="en-US" dirty="0"/>
              <a:t>, G.; </a:t>
            </a:r>
            <a:r>
              <a:rPr lang="en-US" dirty="0" err="1"/>
              <a:t>Serre</a:t>
            </a:r>
            <a:r>
              <a:rPr lang="en-US" dirty="0"/>
              <a:t>, C.; Cooper, A.; </a:t>
            </a:r>
            <a:r>
              <a:rPr lang="en-US" dirty="0" err="1"/>
              <a:t>Férey</a:t>
            </a:r>
            <a:r>
              <a:rPr lang="en-US" dirty="0"/>
              <a:t>, G. The new age of MOFs and of their porous-related solids. </a:t>
            </a:r>
            <a:r>
              <a:rPr lang="en-US" i="1" dirty="0"/>
              <a:t>Chem. Soc. Rev.</a:t>
            </a:r>
            <a:r>
              <a:rPr lang="en-US" dirty="0"/>
              <a:t> </a:t>
            </a:r>
            <a:r>
              <a:rPr lang="en-US" b="1" dirty="0"/>
              <a:t>2017</a:t>
            </a:r>
            <a:r>
              <a:rPr lang="en-US" dirty="0"/>
              <a:t>, </a:t>
            </a:r>
            <a:r>
              <a:rPr lang="en-US" i="1" dirty="0"/>
              <a:t>46</a:t>
            </a:r>
            <a:r>
              <a:rPr lang="en-US" dirty="0"/>
              <a:t>, 3104–3107, doi:10.1039/c7cs90049j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Meteku, B.E.; Huang, J.; Zeng, J.; </a:t>
            </a:r>
            <a:r>
              <a:rPr lang="en-US" dirty="0" err="1"/>
              <a:t>Subhan</a:t>
            </a:r>
            <a:r>
              <a:rPr lang="en-US" dirty="0"/>
              <a:t>, F.; Feng, F.; Zhang, Y.; </a:t>
            </a:r>
            <a:r>
              <a:rPr lang="en-US" dirty="0" err="1"/>
              <a:t>Qiu</a:t>
            </a:r>
            <a:r>
              <a:rPr lang="en-US" dirty="0"/>
              <a:t>, Z.; Aslam, S.; Li, G.; Yan, Z. Magnetic metal–organic framework composites for environmental monitoring and remediation. </a:t>
            </a:r>
            <a:r>
              <a:rPr lang="en-US" i="1" dirty="0" err="1"/>
              <a:t>Coord</a:t>
            </a:r>
            <a:r>
              <a:rPr lang="en-US" i="1" dirty="0"/>
              <a:t>. Chem. Rev.</a:t>
            </a:r>
            <a:r>
              <a:rPr lang="en-US" dirty="0"/>
              <a:t> </a:t>
            </a:r>
            <a:r>
              <a:rPr lang="en-US" b="1" dirty="0"/>
              <a:t>2020</a:t>
            </a:r>
            <a:r>
              <a:rPr lang="en-US" dirty="0"/>
              <a:t>, </a:t>
            </a:r>
            <a:r>
              <a:rPr lang="en-US" i="1" dirty="0"/>
              <a:t>413</a:t>
            </a:r>
            <a:r>
              <a:rPr lang="en-US" dirty="0"/>
              <a:t>, 213261, </a:t>
            </a:r>
            <a:r>
              <a:rPr lang="en-US" dirty="0" smtClean="0"/>
              <a:t>doi:10.1016/j.ccr.2020.21326</a:t>
            </a:r>
          </a:p>
          <a:p>
            <a:pPr marL="514350" indent="-514350">
              <a:buAutoNum type="arabicPeriod"/>
            </a:pPr>
            <a:r>
              <a:rPr lang="en-US" dirty="0"/>
              <a:t>Beam, E.; </a:t>
            </a:r>
            <a:r>
              <a:rPr lang="en-US" dirty="0" err="1"/>
              <a:t>Cih</a:t>
            </a:r>
            <a:r>
              <a:rPr lang="en-US" dirty="0"/>
              <a:t>, J.C.N.; </a:t>
            </a:r>
            <a:r>
              <a:rPr lang="en-US" dirty="0" err="1"/>
              <a:t>Cih</a:t>
            </a:r>
            <a:r>
              <a:rPr lang="en-US" dirty="0"/>
              <a:t>, M.D.A.; </a:t>
            </a:r>
            <a:r>
              <a:rPr lang="en-US" dirty="0" err="1"/>
              <a:t>Ramar</a:t>
            </a:r>
            <a:r>
              <a:rPr lang="en-US" dirty="0"/>
              <a:t>, K. Effect of vaporized hydrogen peroxide reprocessing on N95 respirators. </a:t>
            </a:r>
            <a:r>
              <a:rPr lang="en-US" b="1" dirty="0"/>
              <a:t>2020</a:t>
            </a:r>
            <a:r>
              <a:rPr lang="en-US" dirty="0"/>
              <a:t>, 1–2, </a:t>
            </a:r>
            <a:r>
              <a:rPr lang="en-US" dirty="0" smtClean="0"/>
              <a:t>doi:10.1017/ice.2020.371</a:t>
            </a:r>
          </a:p>
          <a:p>
            <a:pPr marL="514350" indent="-514350">
              <a:buAutoNum type="arabicPeriod"/>
            </a:pPr>
            <a:r>
              <a:rPr lang="en-US" dirty="0"/>
              <a:t>Sun, J.; Li, C.; Qi, Y.; </a:t>
            </a:r>
            <a:r>
              <a:rPr lang="en-US" dirty="0" err="1"/>
              <a:t>Guo</a:t>
            </a:r>
            <a:r>
              <a:rPr lang="en-US" dirty="0"/>
              <a:t>, S.; Liang, X. Optimizing colorimetric assay based on V2O5 </a:t>
            </a:r>
            <a:r>
              <a:rPr lang="en-US" dirty="0" err="1"/>
              <a:t>nanozymes</a:t>
            </a:r>
            <a:r>
              <a:rPr lang="en-US" dirty="0"/>
              <a:t> for sensitive detection of H2O2 and glucose. </a:t>
            </a:r>
            <a:r>
              <a:rPr lang="en-US" i="1" dirty="0"/>
              <a:t>Sensors (Switzerland)</a:t>
            </a:r>
            <a:r>
              <a:rPr lang="en-US" dirty="0"/>
              <a:t> </a:t>
            </a:r>
            <a:r>
              <a:rPr lang="en-US" b="1" dirty="0"/>
              <a:t>2016</a:t>
            </a:r>
            <a:r>
              <a:rPr lang="en-US" dirty="0"/>
              <a:t>, </a:t>
            </a:r>
            <a:r>
              <a:rPr lang="en-US" i="1" dirty="0"/>
              <a:t>16</a:t>
            </a:r>
            <a:r>
              <a:rPr lang="en-US" dirty="0"/>
              <a:t>, doi:10.3390/s16040584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742950" indent="-742950">
              <a:buAutoNum type="arabicPeriod"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13558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0000">
              <a:srgbClr val="B5D2EC"/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Outline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Introduction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Methodology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Conclusion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References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9506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0000">
              <a:srgbClr val="B5D2EC"/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77"/>
            <a:ext cx="10515600" cy="1132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Introduction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5476"/>
            <a:ext cx="12191999" cy="5612524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800" dirty="0" smtClean="0"/>
              <a:t>Nanomaterials have gained significant attention in recent years due to their unique size (1-100 nm) and outstanding properties i.e. surface area, optical properties, ease of synthesis etc.  [</a:t>
            </a:r>
            <a:r>
              <a:rPr lang="en-US" sz="3800" i="1" dirty="0" err="1" smtClean="0"/>
              <a:t>Roduner</a:t>
            </a:r>
            <a:r>
              <a:rPr lang="en-US" sz="3800" i="1" dirty="0" smtClean="0"/>
              <a:t>, 2006</a:t>
            </a:r>
            <a:r>
              <a:rPr lang="en-US" sz="3800" dirty="0" smtClean="0"/>
              <a:t>]</a:t>
            </a:r>
          </a:p>
          <a:p>
            <a:pPr marL="0" indent="0">
              <a:buNone/>
            </a:pPr>
            <a:endParaRPr lang="en-US" sz="3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 smtClean="0"/>
              <a:t> Potential applications of nanomaterials in various fields including biomedicine, gas storage, catalysis, environmental monitoring and remediation etc.  [</a:t>
            </a:r>
            <a:r>
              <a:rPr lang="en-US" sz="3800" i="1" dirty="0" err="1" smtClean="0"/>
              <a:t>Maurin</a:t>
            </a:r>
            <a:r>
              <a:rPr lang="en-US" sz="3800" i="1" dirty="0" smtClean="0"/>
              <a:t> et al., 2017 and Meteku et al., 2020</a:t>
            </a:r>
            <a:r>
              <a:rPr lang="en-US" sz="3800" dirty="0" smtClean="0"/>
              <a:t>]</a:t>
            </a:r>
          </a:p>
          <a:p>
            <a:pPr marL="0" indent="0">
              <a:buNone/>
            </a:pPr>
            <a:endParaRPr lang="en-US" sz="3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3800" i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100533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0000">
              <a:srgbClr val="B5D2EC"/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77"/>
            <a:ext cx="10515600" cy="1132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Introduction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5476"/>
            <a:ext cx="12191999" cy="5612524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800" dirty="0" smtClean="0"/>
              <a:t>  There is an increase in demand for hydrogen peroxide due to its green nature and is currently used extensively in the paper industry, dentistry, environmental remediation decontamination of PPEs etc. [</a:t>
            </a:r>
            <a:r>
              <a:rPr lang="en-US" sz="3800" i="1" dirty="0" smtClean="0"/>
              <a:t>Beam et al., 2020</a:t>
            </a:r>
            <a:r>
              <a:rPr lang="en-US" sz="3800" dirty="0" smtClean="0"/>
              <a:t>]</a:t>
            </a:r>
          </a:p>
          <a:p>
            <a:pPr marL="0" indent="0">
              <a:buNone/>
            </a:pPr>
            <a:endParaRPr lang="en-US" sz="3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 smtClean="0"/>
              <a:t>   Detection of hydrogen peroxide is of prime importance due to its cytotoxicity when concentrations are beyond a minimum threshold of 75 ppm. [</a:t>
            </a:r>
            <a:r>
              <a:rPr lang="en-US" sz="3800" i="1" dirty="0" smtClean="0"/>
              <a:t>Sun et al., 2016</a:t>
            </a:r>
            <a:r>
              <a:rPr lang="en-US" sz="3800" dirty="0" smtClean="0"/>
              <a:t>]</a:t>
            </a:r>
          </a:p>
          <a:p>
            <a:pPr marL="0" indent="0">
              <a:buNone/>
            </a:pPr>
            <a:endParaRPr lang="en-US" sz="3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3800" i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164072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0000">
              <a:srgbClr val="B5D2EC"/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76030"/>
            <a:ext cx="10364451" cy="8895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Motivation</a:t>
            </a:r>
            <a:endParaRPr lang="en-US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177816" y="1065574"/>
            <a:ext cx="12014184" cy="5303240"/>
          </a:xfrm>
        </p:spPr>
        <p:txBody>
          <a:bodyPr/>
          <a:lstStyle/>
          <a:p>
            <a:pPr marL="0" indent="0">
              <a:buNone/>
            </a:pPr>
            <a:endParaRPr lang="en-US" cap="none" dirty="0"/>
          </a:p>
          <a:p>
            <a:pPr marL="0" indent="0">
              <a:buNone/>
            </a:pPr>
            <a:endParaRPr lang="en-US" cap="none" dirty="0" smtClean="0"/>
          </a:p>
          <a:p>
            <a:pPr marL="0" indent="0">
              <a:buNone/>
            </a:pPr>
            <a:endParaRPr lang="en-US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爆炸形 2 3"/>
          <p:cNvSpPr>
            <a:spLocks noChangeAspect="1"/>
          </p:cNvSpPr>
          <p:nvPr/>
        </p:nvSpPr>
        <p:spPr>
          <a:xfrm>
            <a:off x="190456" y="2627723"/>
            <a:ext cx="3230278" cy="18288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CN" altLang="en-US" sz="2000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 rot="14185819">
            <a:off x="2681250" y="2152701"/>
            <a:ext cx="441434" cy="9522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7746158">
            <a:off x="2740980" y="3846764"/>
            <a:ext cx="458802" cy="1091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678" y="2665528"/>
            <a:ext cx="1920240" cy="1645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43856" y="1446842"/>
            <a:ext cx="81383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Plausible synergistic effect between magnetite, MOF and Au properties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9876" y="4489907"/>
            <a:ext cx="65845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need for enhanced detection of Hydrogen peroxide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08030" y="2638520"/>
            <a:ext cx="2011680" cy="1645920"/>
          </a:xfrm>
          <a:prstGeom prst="rect">
            <a:avLst/>
          </a:prstGeom>
        </p:spPr>
      </p:pic>
      <p:pic>
        <p:nvPicPr>
          <p:cNvPr id="1026" name="Picture 2" descr="https://xsigsummer.files.wordpress.com/2014/07/gold-nanosphere-vs-benzene1.pn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270" y="2611512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4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0000">
              <a:srgbClr val="B5D2EC"/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71" y="54982"/>
            <a:ext cx="10515600" cy="86458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Methodology</a:t>
            </a:r>
            <a:endParaRPr lang="en-US" sz="4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1313" y="919567"/>
            <a:ext cx="8544113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847" y="3789155"/>
            <a:ext cx="11225047" cy="292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CTAB assisted hydrolysis at  </a:t>
            </a:r>
            <a:r>
              <a:rPr lang="en-US" sz="30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87ºC for 12 </a:t>
            </a:r>
            <a:r>
              <a:rPr lang="en-US" sz="3000" dirty="0" err="1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hrs</a:t>
            </a:r>
            <a:r>
              <a:rPr lang="en-US" sz="30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to form </a:t>
            </a:r>
            <a:r>
              <a:rPr lang="el-GR" sz="30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β</a:t>
            </a:r>
            <a:r>
              <a:rPr lang="en-US" sz="30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FeOOH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Reduction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l-GR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-FeOOH at 240</a:t>
            </a:r>
            <a:r>
              <a:rPr lang="en-US" sz="30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ºC for </a:t>
            </a:r>
            <a:r>
              <a:rPr lang="en-US" sz="3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8 </a:t>
            </a:r>
            <a:r>
              <a:rPr lang="en-US" sz="30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hrs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under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using PAA for morphology preservation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MAA functionalization of  nanorod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by layer-by-layer growth of  MIL-100(Fe) on magnetic rod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Deposition of reduced Au on  Fe3O4@MIL-100(Fe)</a:t>
            </a:r>
          </a:p>
        </p:txBody>
      </p:sp>
    </p:spTree>
    <p:extLst>
      <p:ext uri="{BB962C8B-B14F-4D97-AF65-F5344CB8AC3E}">
        <p14:creationId xmlns:p14="http://schemas.microsoft.com/office/powerpoint/2010/main" val="50517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0000">
              <a:srgbClr val="B5D2EC"/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72" y="144408"/>
            <a:ext cx="10515600" cy="86458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Methodology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58" y="1040523"/>
            <a:ext cx="11966027" cy="5686848"/>
          </a:xfrm>
          <a:noFill/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 Colorimetric Detection of </a:t>
            </a:r>
            <a:r>
              <a:rPr lang="en-GB" sz="4000" dirty="0"/>
              <a:t>H</a:t>
            </a:r>
            <a:r>
              <a:rPr lang="en-GB" sz="4000" baseline="-25000" dirty="0"/>
              <a:t>2</a:t>
            </a:r>
            <a:r>
              <a:rPr lang="en-GB" sz="4000" dirty="0"/>
              <a:t>O</a:t>
            </a:r>
            <a:r>
              <a:rPr lang="en-GB" sz="4000" baseline="-25000" dirty="0"/>
              <a:t>2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     </a:t>
            </a:r>
            <a:r>
              <a:rPr lang="en-GB" sz="3800" dirty="0"/>
              <a:t>Fe</a:t>
            </a:r>
            <a:r>
              <a:rPr lang="en-GB" sz="3800" baseline="-25000" dirty="0"/>
              <a:t>3</a:t>
            </a:r>
            <a:r>
              <a:rPr lang="en-GB" sz="3800" dirty="0"/>
              <a:t>O</a:t>
            </a:r>
            <a:r>
              <a:rPr lang="en-GB" sz="3800" baseline="-25000" dirty="0"/>
              <a:t>4</a:t>
            </a:r>
            <a:r>
              <a:rPr lang="en-GB" sz="3800" dirty="0"/>
              <a:t>@MIL-100(Fe)-Au  (4 mg/mL, 100 μL) </a:t>
            </a:r>
            <a:endParaRPr lang="en-GB" sz="3800" dirty="0" smtClean="0"/>
          </a:p>
          <a:p>
            <a:pPr marL="0" indent="0">
              <a:buNone/>
            </a:pPr>
            <a:r>
              <a:rPr lang="en-GB" sz="3800" dirty="0" smtClean="0"/>
              <a:t>                                              + </a:t>
            </a:r>
          </a:p>
          <a:p>
            <a:pPr marL="0" indent="0">
              <a:buNone/>
            </a:pPr>
            <a:r>
              <a:rPr lang="en-GB" sz="3800" dirty="0"/>
              <a:t>S</a:t>
            </a:r>
            <a:r>
              <a:rPr lang="en-GB" sz="3800" dirty="0" smtClean="0"/>
              <a:t>odium </a:t>
            </a:r>
            <a:r>
              <a:rPr lang="en-GB" sz="3800" dirty="0"/>
              <a:t>acetate-acetic acid buffer solution ( pH =4, 2400 </a:t>
            </a:r>
            <a:r>
              <a:rPr lang="en-GB" sz="3800" dirty="0" smtClean="0"/>
              <a:t>μL)                         	                                     + </a:t>
            </a:r>
          </a:p>
          <a:p>
            <a:pPr marL="0" indent="0" algn="ctr">
              <a:buNone/>
            </a:pPr>
            <a:r>
              <a:rPr lang="en-GB" sz="3800" dirty="0" smtClean="0"/>
              <a:t>TMB </a:t>
            </a:r>
            <a:r>
              <a:rPr lang="en-GB" sz="3800" dirty="0"/>
              <a:t>solution (1.55mM in ethanol, 480 μL) </a:t>
            </a:r>
            <a:endParaRPr lang="en-GB" sz="3800" dirty="0" smtClean="0"/>
          </a:p>
          <a:p>
            <a:pPr marL="0" indent="0">
              <a:buNone/>
            </a:pPr>
            <a:r>
              <a:rPr lang="en-GB" sz="3800" dirty="0" smtClean="0"/>
              <a:t>                                              + </a:t>
            </a:r>
          </a:p>
          <a:p>
            <a:pPr marL="0" indent="0" algn="ctr">
              <a:buNone/>
            </a:pPr>
            <a:r>
              <a:rPr lang="en-GB" sz="3800" dirty="0" smtClean="0"/>
              <a:t>H</a:t>
            </a:r>
            <a:r>
              <a:rPr lang="en-GB" sz="3800" baseline="-25000" dirty="0" smtClean="0"/>
              <a:t>2</a:t>
            </a:r>
            <a:r>
              <a:rPr lang="en-GB" sz="3800" dirty="0" smtClean="0"/>
              <a:t>O</a:t>
            </a:r>
            <a:r>
              <a:rPr lang="en-GB" sz="3800" baseline="-25000" dirty="0" smtClean="0"/>
              <a:t>2</a:t>
            </a:r>
            <a:r>
              <a:rPr lang="en-GB" sz="3800" dirty="0"/>
              <a:t>( 30%, 100 μL</a:t>
            </a:r>
            <a:r>
              <a:rPr lang="en-GB" sz="3800" dirty="0" smtClean="0"/>
              <a:t>)</a:t>
            </a:r>
          </a:p>
          <a:p>
            <a:pPr marL="0" indent="0" algn="ctr">
              <a:buNone/>
            </a:pPr>
            <a:r>
              <a:rPr lang="en-GB" sz="3800" dirty="0" smtClean="0"/>
              <a:t>(Incubation for 5 min. followed by UV-vis analysis)</a:t>
            </a: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291336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0000">
              <a:srgbClr val="B5D2EC"/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71" y="0"/>
            <a:ext cx="10515600" cy="86458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Methodology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58" y="1040523"/>
            <a:ext cx="11966027" cy="5686848"/>
          </a:xfrm>
          <a:noFill/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 </a:t>
            </a:r>
            <a:r>
              <a:rPr lang="en-US" sz="3900" dirty="0" smtClean="0"/>
              <a:t>4-nitrophenol reduction</a:t>
            </a:r>
          </a:p>
          <a:p>
            <a:pPr marL="0" indent="0" algn="ctr">
              <a:buNone/>
            </a:pPr>
            <a:r>
              <a:rPr lang="en-GB" sz="3900" dirty="0" smtClean="0"/>
              <a:t>4-nitrophenol </a:t>
            </a:r>
            <a:r>
              <a:rPr lang="en-GB" sz="3900" dirty="0"/>
              <a:t>solution (0.18 </a:t>
            </a:r>
            <a:r>
              <a:rPr lang="en-GB" sz="3900" dirty="0" smtClean="0"/>
              <a:t>mM, 6 mL)</a:t>
            </a:r>
          </a:p>
          <a:p>
            <a:pPr marL="0" indent="0">
              <a:buNone/>
            </a:pPr>
            <a:r>
              <a:rPr lang="en-GB" sz="3900" dirty="0" smtClean="0"/>
              <a:t>                                              + </a:t>
            </a:r>
          </a:p>
          <a:p>
            <a:pPr marL="0" indent="0" algn="ctr">
              <a:buNone/>
            </a:pPr>
            <a:r>
              <a:rPr lang="en-GB" sz="3900" dirty="0" smtClean="0"/>
              <a:t>  freshly </a:t>
            </a:r>
            <a:r>
              <a:rPr lang="en-GB" sz="3900" dirty="0"/>
              <a:t>prepared NaBH</a:t>
            </a:r>
            <a:r>
              <a:rPr lang="en-GB" sz="3900" baseline="-25000" dirty="0"/>
              <a:t>4</a:t>
            </a:r>
            <a:r>
              <a:rPr lang="en-GB" sz="3900" dirty="0"/>
              <a:t> solution (0.2 </a:t>
            </a:r>
            <a:r>
              <a:rPr lang="en-GB" sz="3900" dirty="0" smtClean="0"/>
              <a:t>M, 4 mL)                                    </a:t>
            </a:r>
          </a:p>
          <a:p>
            <a:pPr marL="0" indent="0">
              <a:buNone/>
            </a:pPr>
            <a:r>
              <a:rPr lang="en-GB" sz="3900" dirty="0" smtClean="0"/>
              <a:t>                                              + </a:t>
            </a:r>
          </a:p>
          <a:p>
            <a:pPr marL="0" indent="0" algn="ctr">
              <a:buNone/>
            </a:pPr>
            <a:r>
              <a:rPr lang="en-GB" sz="3900" dirty="0" smtClean="0"/>
              <a:t>  Fe</a:t>
            </a:r>
            <a:r>
              <a:rPr lang="en-GB" sz="3900" baseline="-25000" dirty="0" smtClean="0"/>
              <a:t>3</a:t>
            </a:r>
            <a:r>
              <a:rPr lang="en-GB" sz="3900" dirty="0" smtClean="0"/>
              <a:t>O</a:t>
            </a:r>
            <a:r>
              <a:rPr lang="en-GB" sz="3900" baseline="-25000" dirty="0" smtClean="0"/>
              <a:t>4</a:t>
            </a:r>
            <a:r>
              <a:rPr lang="en-GB" sz="3900" dirty="0" smtClean="0"/>
              <a:t>@MIL-100(Fe)-Au ( 4 mg)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900" dirty="0"/>
              <a:t> </a:t>
            </a:r>
            <a:r>
              <a:rPr lang="en-GB" sz="3900" dirty="0" smtClean="0"/>
              <a:t>Bacteria adsorption</a:t>
            </a:r>
          </a:p>
          <a:p>
            <a:pPr marL="0" indent="0">
              <a:buNone/>
            </a:pPr>
            <a:r>
              <a:rPr lang="en-GB" sz="3900" dirty="0"/>
              <a:t> </a:t>
            </a:r>
            <a:r>
              <a:rPr lang="en-GB" sz="3900" dirty="0" smtClean="0"/>
              <a:t>   Composite conjugation with antibody followed by bacteria  adsorption with/without magnetic field</a:t>
            </a:r>
          </a:p>
          <a:p>
            <a:pPr marL="0" indent="0">
              <a:buNone/>
            </a:pPr>
            <a:r>
              <a:rPr lang="en-GB" sz="3800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6147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80000">
              <a:srgbClr val="B5D2EC"/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408"/>
            <a:ext cx="10515600" cy="86458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Results</a:t>
            </a:r>
            <a:endParaRPr lang="en-US" sz="4800" b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492" y="1008993"/>
            <a:ext cx="11365322" cy="3657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4496" y="4979214"/>
            <a:ext cx="11103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a)TEM 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image of Fe</a:t>
            </a:r>
            <a:r>
              <a:rPr lang="en-US" sz="3600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O</a:t>
            </a:r>
            <a:r>
              <a:rPr lang="en-US" sz="3600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@MIL-100(Fe)-Au; 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b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c) STEM 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HAADF 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image of composite; 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Corresponding elemental analysis results 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d) 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Au; 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e) 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C; 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f) Fe and g) O</a:t>
            </a:r>
            <a:endParaRPr lang="en-US" sz="36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61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571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等线</vt:lpstr>
      <vt:lpstr>Times New Roman</vt:lpstr>
      <vt:lpstr>TimesNewRomanPSMT</vt:lpstr>
      <vt:lpstr>Wingdings</vt:lpstr>
      <vt:lpstr>Office Theme</vt:lpstr>
      <vt:lpstr>Graph</vt:lpstr>
      <vt:lpstr>PowerPoint Presentation</vt:lpstr>
      <vt:lpstr>Outline</vt:lpstr>
      <vt:lpstr>Introduction</vt:lpstr>
      <vt:lpstr>Introduction</vt:lpstr>
      <vt:lpstr>Motivation</vt:lpstr>
      <vt:lpstr>Methodology</vt:lpstr>
      <vt:lpstr>Methodology</vt:lpstr>
      <vt:lpstr>Methodology</vt:lpstr>
      <vt:lpstr>Results</vt:lpstr>
      <vt:lpstr>Results</vt:lpstr>
      <vt:lpstr>Results</vt:lpstr>
      <vt:lpstr>Results</vt:lpstr>
      <vt:lpstr>Results</vt:lpstr>
      <vt:lpstr>Results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Ben</cp:lastModifiedBy>
  <cp:revision>45</cp:revision>
  <dcterms:created xsi:type="dcterms:W3CDTF">2020-10-13T01:56:07Z</dcterms:created>
  <dcterms:modified xsi:type="dcterms:W3CDTF">2020-10-14T05:38:58Z</dcterms:modified>
</cp:coreProperties>
</file>