
<file path=[Content_Types].xml><?xml version="1.0" encoding="utf-8"?>
<Types xmlns="http://schemas.openxmlformats.org/package/2006/content-types">
  <Default Extension="png" ContentType="image/png"/>
  <Default Extension="svg" ContentType="image/svg+xml"/>
  <Default Extension="wma" ContentType="audio/x-ms-wma"/>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8" r:id="rId3"/>
    <p:sldId id="259" r:id="rId4"/>
    <p:sldId id="276" r:id="rId5"/>
    <p:sldId id="279" r:id="rId6"/>
    <p:sldId id="261" r:id="rId7"/>
    <p:sldId id="267" r:id="rId8"/>
    <p:sldId id="262" r:id="rId9"/>
    <p:sldId id="266" r:id="rId10"/>
    <p:sldId id="263" r:id="rId11"/>
    <p:sldId id="280" r:id="rId12"/>
    <p:sldId id="264" r:id="rId13"/>
    <p:sldId id="265" r:id="rId14"/>
    <p:sldId id="268" r:id="rId15"/>
    <p:sldId id="271" r:id="rId16"/>
    <p:sldId id="277" r:id="rId17"/>
    <p:sldId id="278" r:id="rId18"/>
    <p:sldId id="274" r:id="rId19"/>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76B7"/>
    <a:srgbClr val="AAE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1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rvrabic\Documents\SIMPOZIJI,%20KONFERENCE\2020\Green%20Polymer%20Materials%202020_online%20conference\Rezultat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rvrabic\Documents\SIMPOZIJI,%20KONFERENCE\2020\Green%20Polymer%20Materials%202020_online%20conference\Rezultati.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206092828140071"/>
          <c:y val="0.10210803689064558"/>
          <c:w val="0.71770969333961454"/>
          <c:h val="0.81818752399033123"/>
        </c:manualLayout>
      </c:layout>
      <c:barChart>
        <c:barDir val="col"/>
        <c:grouping val="clustered"/>
        <c:varyColors val="0"/>
        <c:ser>
          <c:idx val="0"/>
          <c:order val="0"/>
          <c:tx>
            <c:strRef>
              <c:f>VSE!$G$4</c:f>
              <c:strCache>
                <c:ptCount val="1"/>
                <c:pt idx="0">
                  <c:v>Moisture content</c:v>
                </c:pt>
              </c:strCache>
            </c:strRef>
          </c:tx>
          <c:spPr>
            <a:pattFill prst="trellis">
              <a:fgClr>
                <a:schemeClr val="accent4">
                  <a:lumMod val="75000"/>
                </a:schemeClr>
              </a:fgClr>
              <a:bgClr>
                <a:schemeClr val="bg1"/>
              </a:bgClr>
            </a:pattFill>
            <a:ln>
              <a:solidFill>
                <a:sysClr val="windowText" lastClr="000000"/>
              </a:solidFill>
            </a:ln>
            <a:effectLst/>
          </c:spPr>
          <c:invertIfNegative val="0"/>
          <c:cat>
            <c:strRef>
              <c:extLst>
                <c:ext xmlns:c15="http://schemas.microsoft.com/office/drawing/2012/chart" uri="{02D57815-91ED-43cb-92C2-25804820EDAC}">
                  <c15:fullRef>
                    <c15:sqref>VSE!$B$5:$B$11</c15:sqref>
                  </c15:fullRef>
                </c:ext>
              </c:extLst>
              <c:f>VSE!$B$5:$B$7</c:f>
              <c:strCache>
                <c:ptCount val="3"/>
                <c:pt idx="0">
                  <c:v>U</c:v>
                </c:pt>
                <c:pt idx="1">
                  <c:v>C5</c:v>
                </c:pt>
                <c:pt idx="2">
                  <c:v>C10</c:v>
                </c:pt>
              </c:strCache>
            </c:strRef>
          </c:cat>
          <c:val>
            <c:numRef>
              <c:extLst>
                <c:ext xmlns:c15="http://schemas.microsoft.com/office/drawing/2012/chart" uri="{02D57815-91ED-43cb-92C2-25804820EDAC}">
                  <c15:fullRef>
                    <c15:sqref>VSE!$G$5:$G$11</c15:sqref>
                  </c15:fullRef>
                </c:ext>
              </c:extLst>
              <c:f>VSE!$G$5:$G$7</c:f>
              <c:numCache>
                <c:formatCode>0.00</c:formatCode>
                <c:ptCount val="3"/>
                <c:pt idx="0">
                  <c:v>9.26</c:v>
                </c:pt>
                <c:pt idx="1">
                  <c:v>5.78</c:v>
                </c:pt>
                <c:pt idx="2">
                  <c:v>5.5</c:v>
                </c:pt>
              </c:numCache>
            </c:numRef>
          </c:val>
        </c:ser>
        <c:ser>
          <c:idx val="1"/>
          <c:order val="1"/>
          <c:tx>
            <c:strRef>
              <c:f>VSE!$H$4</c:f>
              <c:strCache>
                <c:ptCount val="1"/>
                <c:pt idx="0">
                  <c:v>Cobb</c:v>
                </c:pt>
              </c:strCache>
            </c:strRef>
          </c:tx>
          <c:spPr>
            <a:pattFill prst="pct80">
              <a:fgClr>
                <a:schemeClr val="accent5">
                  <a:lumMod val="75000"/>
                </a:schemeClr>
              </a:fgClr>
              <a:bgClr>
                <a:schemeClr val="bg1"/>
              </a:bgClr>
            </a:pattFill>
            <a:ln>
              <a:noFill/>
            </a:ln>
            <a:effectLst/>
          </c:spPr>
          <c:invertIfNegative val="0"/>
          <c:cat>
            <c:strRef>
              <c:extLst>
                <c:ext xmlns:c15="http://schemas.microsoft.com/office/drawing/2012/chart" uri="{02D57815-91ED-43cb-92C2-25804820EDAC}">
                  <c15:fullRef>
                    <c15:sqref>VSE!$B$5:$B$11</c15:sqref>
                  </c15:fullRef>
                </c:ext>
              </c:extLst>
              <c:f>VSE!$B$5:$B$7</c:f>
              <c:strCache>
                <c:ptCount val="3"/>
                <c:pt idx="0">
                  <c:v>U</c:v>
                </c:pt>
                <c:pt idx="1">
                  <c:v>C5</c:v>
                </c:pt>
                <c:pt idx="2">
                  <c:v>C10</c:v>
                </c:pt>
              </c:strCache>
            </c:strRef>
          </c:cat>
          <c:val>
            <c:numRef>
              <c:extLst>
                <c:ext xmlns:c15="http://schemas.microsoft.com/office/drawing/2012/chart" uri="{02D57815-91ED-43cb-92C2-25804820EDAC}">
                  <c15:fullRef>
                    <c15:sqref>VSE!$H$5:$H$11</c15:sqref>
                  </c15:fullRef>
                </c:ext>
              </c:extLst>
              <c:f>VSE!$H$5:$H$7</c:f>
              <c:numCache>
                <c:formatCode>General</c:formatCode>
                <c:ptCount val="3"/>
                <c:pt idx="0">
                  <c:v>20.420000000000002</c:v>
                </c:pt>
                <c:pt idx="1">
                  <c:v>10.85</c:v>
                </c:pt>
                <c:pt idx="2">
                  <c:v>10.17</c:v>
                </c:pt>
              </c:numCache>
            </c:numRef>
          </c:val>
        </c:ser>
        <c:dLbls>
          <c:showLegendKey val="0"/>
          <c:showVal val="0"/>
          <c:showCatName val="0"/>
          <c:showSerName val="0"/>
          <c:showPercent val="0"/>
          <c:showBubbleSize val="0"/>
        </c:dLbls>
        <c:gapWidth val="219"/>
        <c:axId val="-99152064"/>
        <c:axId val="-99150976"/>
      </c:barChart>
      <c:lineChart>
        <c:grouping val="standard"/>
        <c:varyColors val="0"/>
        <c:ser>
          <c:idx val="2"/>
          <c:order val="2"/>
          <c:tx>
            <c:strRef>
              <c:f>VSE!$K$3</c:f>
              <c:strCache>
                <c:ptCount val="1"/>
                <c:pt idx="0">
                  <c:v>WVP</c:v>
                </c:pt>
              </c:strCache>
            </c:strRef>
          </c:tx>
          <c:spPr>
            <a:ln w="19050" cap="rnd">
              <a:solidFill>
                <a:schemeClr val="tx1"/>
              </a:solidFill>
              <a:round/>
            </a:ln>
            <a:effectLst/>
          </c:spPr>
          <c:marker>
            <c:symbol val="circle"/>
            <c:size val="6"/>
            <c:spPr>
              <a:solidFill>
                <a:schemeClr val="bg1"/>
              </a:solidFill>
              <a:ln w="9525">
                <a:solidFill>
                  <a:schemeClr val="tx1"/>
                </a:solidFill>
              </a:ln>
              <a:effectLst/>
            </c:spPr>
          </c:marker>
          <c:cat>
            <c:strRef>
              <c:extLst>
                <c:ext xmlns:c15="http://schemas.microsoft.com/office/drawing/2012/chart" uri="{02D57815-91ED-43cb-92C2-25804820EDAC}">
                  <c15:fullRef>
                    <c15:sqref>VSE!$B$5:$B$11</c15:sqref>
                  </c15:fullRef>
                </c:ext>
              </c:extLst>
              <c:f>VSE!$B$5:$B$7</c:f>
              <c:strCache>
                <c:ptCount val="3"/>
                <c:pt idx="0">
                  <c:v>U</c:v>
                </c:pt>
                <c:pt idx="1">
                  <c:v>C5</c:v>
                </c:pt>
                <c:pt idx="2">
                  <c:v>C10</c:v>
                </c:pt>
              </c:strCache>
            </c:strRef>
          </c:cat>
          <c:val>
            <c:numRef>
              <c:extLst>
                <c:ext xmlns:c15="http://schemas.microsoft.com/office/drawing/2012/chart" uri="{02D57815-91ED-43cb-92C2-25804820EDAC}">
                  <c15:fullRef>
                    <c15:sqref>VSE!$K$5:$K$11</c15:sqref>
                  </c15:fullRef>
                </c:ext>
              </c:extLst>
              <c:f>VSE!$K$5:$K$7</c:f>
              <c:numCache>
                <c:formatCode>General</c:formatCode>
                <c:ptCount val="3"/>
                <c:pt idx="0">
                  <c:v>584</c:v>
                </c:pt>
                <c:pt idx="1">
                  <c:v>283</c:v>
                </c:pt>
                <c:pt idx="2">
                  <c:v>207</c:v>
                </c:pt>
              </c:numCache>
            </c:numRef>
          </c:val>
          <c:smooth val="0"/>
        </c:ser>
        <c:dLbls>
          <c:showLegendKey val="0"/>
          <c:showVal val="0"/>
          <c:showCatName val="0"/>
          <c:showSerName val="0"/>
          <c:showPercent val="0"/>
          <c:showBubbleSize val="0"/>
        </c:dLbls>
        <c:marker val="1"/>
        <c:smooth val="0"/>
        <c:axId val="-99148256"/>
        <c:axId val="-99156416"/>
      </c:lineChart>
      <c:catAx>
        <c:axId val="-9915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Times New Roman" panose="02020603050405020304" pitchFamily="18" charset="0"/>
              </a:defRPr>
            </a:pPr>
            <a:endParaRPr lang="sl-SI"/>
          </a:p>
        </c:txPr>
        <c:crossAx val="-99150976"/>
        <c:crosses val="autoZero"/>
        <c:auto val="1"/>
        <c:lblAlgn val="ctr"/>
        <c:lblOffset val="100"/>
        <c:noMultiLvlLbl val="0"/>
      </c:catAx>
      <c:valAx>
        <c:axId val="-99150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j-lt"/>
                    <a:ea typeface="+mn-ea"/>
                    <a:cs typeface="Times New Roman" panose="02020603050405020304" pitchFamily="18" charset="0"/>
                  </a:defRPr>
                </a:pPr>
                <a:r>
                  <a:rPr lang="sl-SI" sz="1600" b="1" dirty="0" err="1"/>
                  <a:t>Moisture</a:t>
                </a:r>
                <a:r>
                  <a:rPr lang="sl-SI" sz="1600" b="1" dirty="0"/>
                  <a:t> </a:t>
                </a:r>
                <a:r>
                  <a:rPr lang="sl-SI" sz="1600" b="1" dirty="0" err="1"/>
                  <a:t>content</a:t>
                </a:r>
                <a:r>
                  <a:rPr lang="sl-SI" sz="1600" b="1" dirty="0"/>
                  <a:t> (%), </a:t>
                </a:r>
                <a:r>
                  <a:rPr lang="sl-SI" sz="1600" b="1" dirty="0" err="1"/>
                  <a:t>Absorptivness</a:t>
                </a:r>
                <a:r>
                  <a:rPr lang="sl-SI" sz="1600" b="1" dirty="0"/>
                  <a:t> (g/m</a:t>
                </a:r>
                <a:r>
                  <a:rPr lang="sl-SI" sz="1600" b="1" baseline="30000" dirty="0"/>
                  <a:t>2</a:t>
                </a:r>
                <a:r>
                  <a:rPr lang="sl-SI" sz="1600" b="1" dirty="0"/>
                  <a:t>)</a:t>
                </a:r>
              </a:p>
            </c:rich>
          </c:tx>
          <c:layout>
            <c:manualLayout>
              <c:xMode val="edge"/>
              <c:yMode val="edge"/>
              <c:x val="2.6309083159476859E-2"/>
              <c:y val="0.1173927364497626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j-lt"/>
                  <a:ea typeface="+mn-ea"/>
                  <a:cs typeface="Times New Roman" panose="02020603050405020304" pitchFamily="18" charset="0"/>
                </a:defRPr>
              </a:pPr>
              <a:endParaRPr lang="sl-SI"/>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Times New Roman" panose="02020603050405020304" pitchFamily="18" charset="0"/>
              </a:defRPr>
            </a:pPr>
            <a:endParaRPr lang="sl-SI"/>
          </a:p>
        </c:txPr>
        <c:crossAx val="-99152064"/>
        <c:crosses val="autoZero"/>
        <c:crossBetween val="between"/>
      </c:valAx>
      <c:valAx>
        <c:axId val="-99156416"/>
        <c:scaling>
          <c:orientation val="minMax"/>
        </c:scaling>
        <c:delete val="0"/>
        <c:axPos val="r"/>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j-lt"/>
                    <a:ea typeface="+mn-ea"/>
                    <a:cs typeface="Times New Roman" panose="02020603050405020304" pitchFamily="18" charset="0"/>
                  </a:defRPr>
                </a:pPr>
                <a:r>
                  <a:rPr lang="sl-SI" b="1" dirty="0"/>
                  <a:t>WVP (g/m</a:t>
                </a:r>
                <a:r>
                  <a:rPr lang="sl-SI" b="1" baseline="30000" dirty="0"/>
                  <a:t>2</a:t>
                </a:r>
                <a:r>
                  <a:rPr lang="sl-SI" b="1" dirty="0"/>
                  <a:t>*24h)</a:t>
                </a:r>
              </a:p>
            </c:rich>
          </c:tx>
          <c:layout>
            <c:manualLayout>
              <c:xMode val="edge"/>
              <c:yMode val="edge"/>
              <c:x val="0.96927787872669757"/>
              <c:y val="0.31219852430657241"/>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j-lt"/>
                  <a:ea typeface="+mn-ea"/>
                  <a:cs typeface="Times New Roman" panose="02020603050405020304" pitchFamily="18" charset="0"/>
                </a:defRPr>
              </a:pPr>
              <a:endParaRPr lang="sl-SI"/>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Times New Roman" panose="02020603050405020304" pitchFamily="18" charset="0"/>
              </a:defRPr>
            </a:pPr>
            <a:endParaRPr lang="sl-SI"/>
          </a:p>
        </c:txPr>
        <c:crossAx val="-99148256"/>
        <c:crosses val="max"/>
        <c:crossBetween val="between"/>
      </c:valAx>
      <c:catAx>
        <c:axId val="-99148256"/>
        <c:scaling>
          <c:orientation val="minMax"/>
        </c:scaling>
        <c:delete val="1"/>
        <c:axPos val="b"/>
        <c:numFmt formatCode="General" sourceLinked="1"/>
        <c:majorTickMark val="out"/>
        <c:minorTickMark val="none"/>
        <c:tickLblPos val="nextTo"/>
        <c:crossAx val="-99156416"/>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Times New Roman" panose="02020603050405020304" pitchFamily="18" charset="0"/>
            </a:defRPr>
          </a:pPr>
          <a:endParaRPr lang="sl-SI"/>
        </a:p>
      </c:txPr>
    </c:legend>
    <c:plotVisOnly val="1"/>
    <c:dispBlanksAs val="gap"/>
    <c:showDLblsOverMax val="0"/>
  </c:chart>
  <c:spPr>
    <a:noFill/>
    <a:ln>
      <a:noFill/>
    </a:ln>
    <a:effectLst/>
  </c:spPr>
  <c:txPr>
    <a:bodyPr/>
    <a:lstStyle/>
    <a:p>
      <a:pPr>
        <a:defRPr sz="1800">
          <a:latin typeface="+mj-lt"/>
          <a:cs typeface="Times New Roman" panose="02020603050405020304" pitchFamily="18" charset="0"/>
        </a:defRPr>
      </a:pPr>
      <a:endParaRPr lang="sl-S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67814723373286"/>
          <c:y val="4.878048780487805E-2"/>
          <c:w val="0.82765565704853183"/>
          <c:h val="0.82737907293744373"/>
        </c:manualLayout>
      </c:layout>
      <c:scatterChart>
        <c:scatterStyle val="smoothMarker"/>
        <c:varyColors val="0"/>
        <c:ser>
          <c:idx val="0"/>
          <c:order val="0"/>
          <c:tx>
            <c:v>U</c:v>
          </c:tx>
          <c:spPr>
            <a:ln w="22225" cap="rnd">
              <a:solidFill>
                <a:schemeClr val="accent1"/>
              </a:solidFill>
              <a:round/>
            </a:ln>
            <a:effectLst/>
          </c:spPr>
          <c:marker>
            <c:symbol val="none"/>
          </c:marker>
          <c:xVal>
            <c:numRef>
              <c:f>TGA!$C$4:$C$15</c:f>
              <c:numCache>
                <c:formatCode>General</c:formatCode>
                <c:ptCount val="12"/>
                <c:pt idx="0">
                  <c:v>0</c:v>
                </c:pt>
                <c:pt idx="1">
                  <c:v>100</c:v>
                </c:pt>
                <c:pt idx="2">
                  <c:v>150</c:v>
                </c:pt>
                <c:pt idx="3">
                  <c:v>200</c:v>
                </c:pt>
                <c:pt idx="4">
                  <c:v>250</c:v>
                </c:pt>
                <c:pt idx="5">
                  <c:v>300</c:v>
                </c:pt>
                <c:pt idx="6">
                  <c:v>350</c:v>
                </c:pt>
                <c:pt idx="7">
                  <c:v>400</c:v>
                </c:pt>
                <c:pt idx="8">
                  <c:v>450</c:v>
                </c:pt>
                <c:pt idx="9">
                  <c:v>500</c:v>
                </c:pt>
                <c:pt idx="10">
                  <c:v>550</c:v>
                </c:pt>
                <c:pt idx="11">
                  <c:v>600</c:v>
                </c:pt>
              </c:numCache>
            </c:numRef>
          </c:xVal>
          <c:yVal>
            <c:numRef>
              <c:f>TGA!$B$4:$B$15</c:f>
              <c:numCache>
                <c:formatCode>General</c:formatCode>
                <c:ptCount val="12"/>
                <c:pt idx="0">
                  <c:v>100</c:v>
                </c:pt>
                <c:pt idx="1">
                  <c:v>95</c:v>
                </c:pt>
                <c:pt idx="2">
                  <c:v>93</c:v>
                </c:pt>
                <c:pt idx="3">
                  <c:v>90</c:v>
                </c:pt>
                <c:pt idx="4">
                  <c:v>80</c:v>
                </c:pt>
                <c:pt idx="5">
                  <c:v>40</c:v>
                </c:pt>
                <c:pt idx="6">
                  <c:v>20</c:v>
                </c:pt>
                <c:pt idx="7">
                  <c:v>15</c:v>
                </c:pt>
                <c:pt idx="8">
                  <c:v>15</c:v>
                </c:pt>
                <c:pt idx="9">
                  <c:v>15</c:v>
                </c:pt>
                <c:pt idx="10">
                  <c:v>15</c:v>
                </c:pt>
                <c:pt idx="11">
                  <c:v>15</c:v>
                </c:pt>
              </c:numCache>
            </c:numRef>
          </c:yVal>
          <c:smooth val="1"/>
        </c:ser>
        <c:ser>
          <c:idx val="2"/>
          <c:order val="2"/>
          <c:tx>
            <c:v>C10</c:v>
          </c:tx>
          <c:spPr>
            <a:ln w="22225" cap="rnd">
              <a:solidFill>
                <a:schemeClr val="accent3"/>
              </a:solidFill>
              <a:round/>
            </a:ln>
            <a:effectLst/>
          </c:spPr>
          <c:marker>
            <c:symbol val="none"/>
          </c:marker>
          <c:xVal>
            <c:numRef>
              <c:f>TGA!$I$4:$I$15</c:f>
              <c:numCache>
                <c:formatCode>General</c:formatCode>
                <c:ptCount val="12"/>
                <c:pt idx="0">
                  <c:v>0</c:v>
                </c:pt>
                <c:pt idx="1">
                  <c:v>100</c:v>
                </c:pt>
                <c:pt idx="2">
                  <c:v>150</c:v>
                </c:pt>
                <c:pt idx="3">
                  <c:v>200</c:v>
                </c:pt>
                <c:pt idx="4">
                  <c:v>250</c:v>
                </c:pt>
                <c:pt idx="5">
                  <c:v>300</c:v>
                </c:pt>
                <c:pt idx="6">
                  <c:v>350</c:v>
                </c:pt>
                <c:pt idx="7">
                  <c:v>400</c:v>
                </c:pt>
                <c:pt idx="8">
                  <c:v>450</c:v>
                </c:pt>
                <c:pt idx="9">
                  <c:v>500</c:v>
                </c:pt>
                <c:pt idx="10">
                  <c:v>550</c:v>
                </c:pt>
                <c:pt idx="11">
                  <c:v>600</c:v>
                </c:pt>
              </c:numCache>
            </c:numRef>
          </c:xVal>
          <c:yVal>
            <c:numRef>
              <c:f>TGA!$H$4:$H$15</c:f>
              <c:numCache>
                <c:formatCode>General</c:formatCode>
                <c:ptCount val="12"/>
                <c:pt idx="0">
                  <c:v>100</c:v>
                </c:pt>
                <c:pt idx="1">
                  <c:v>90</c:v>
                </c:pt>
                <c:pt idx="2">
                  <c:v>85</c:v>
                </c:pt>
                <c:pt idx="3">
                  <c:v>81</c:v>
                </c:pt>
                <c:pt idx="4">
                  <c:v>80</c:v>
                </c:pt>
                <c:pt idx="5">
                  <c:v>74</c:v>
                </c:pt>
                <c:pt idx="6">
                  <c:v>14</c:v>
                </c:pt>
                <c:pt idx="7">
                  <c:v>6</c:v>
                </c:pt>
                <c:pt idx="8">
                  <c:v>5</c:v>
                </c:pt>
                <c:pt idx="9">
                  <c:v>5</c:v>
                </c:pt>
                <c:pt idx="10">
                  <c:v>5</c:v>
                </c:pt>
                <c:pt idx="11">
                  <c:v>5</c:v>
                </c:pt>
              </c:numCache>
            </c:numRef>
          </c:yVal>
          <c:smooth val="1"/>
        </c:ser>
        <c:ser>
          <c:idx val="3"/>
          <c:order val="3"/>
          <c:tx>
            <c:v>C5</c:v>
          </c:tx>
          <c:spPr>
            <a:ln w="22225" cap="rnd">
              <a:solidFill>
                <a:schemeClr val="accent4"/>
              </a:solidFill>
              <a:round/>
            </a:ln>
            <a:effectLst/>
          </c:spPr>
          <c:marker>
            <c:symbol val="none"/>
          </c:marker>
          <c:xVal>
            <c:numRef>
              <c:f>TGA!$L$4:$L$15</c:f>
              <c:numCache>
                <c:formatCode>General</c:formatCode>
                <c:ptCount val="12"/>
                <c:pt idx="0">
                  <c:v>0</c:v>
                </c:pt>
                <c:pt idx="1">
                  <c:v>100</c:v>
                </c:pt>
                <c:pt idx="2">
                  <c:v>150</c:v>
                </c:pt>
                <c:pt idx="3">
                  <c:v>200</c:v>
                </c:pt>
                <c:pt idx="4">
                  <c:v>250</c:v>
                </c:pt>
                <c:pt idx="5">
                  <c:v>300</c:v>
                </c:pt>
                <c:pt idx="6">
                  <c:v>350</c:v>
                </c:pt>
                <c:pt idx="7">
                  <c:v>400</c:v>
                </c:pt>
                <c:pt idx="8">
                  <c:v>450</c:v>
                </c:pt>
                <c:pt idx="9">
                  <c:v>500</c:v>
                </c:pt>
                <c:pt idx="10">
                  <c:v>550</c:v>
                </c:pt>
                <c:pt idx="11">
                  <c:v>600</c:v>
                </c:pt>
              </c:numCache>
            </c:numRef>
          </c:xVal>
          <c:yVal>
            <c:numRef>
              <c:f>TGA!$K$4:$K$15</c:f>
              <c:numCache>
                <c:formatCode>General</c:formatCode>
                <c:ptCount val="12"/>
                <c:pt idx="0">
                  <c:v>100</c:v>
                </c:pt>
                <c:pt idx="1">
                  <c:v>90</c:v>
                </c:pt>
                <c:pt idx="2">
                  <c:v>85</c:v>
                </c:pt>
                <c:pt idx="3">
                  <c:v>80</c:v>
                </c:pt>
                <c:pt idx="4">
                  <c:v>78</c:v>
                </c:pt>
                <c:pt idx="5">
                  <c:v>72</c:v>
                </c:pt>
                <c:pt idx="6">
                  <c:v>15</c:v>
                </c:pt>
                <c:pt idx="7">
                  <c:v>10</c:v>
                </c:pt>
                <c:pt idx="8">
                  <c:v>10</c:v>
                </c:pt>
                <c:pt idx="9">
                  <c:v>10</c:v>
                </c:pt>
                <c:pt idx="10">
                  <c:v>10</c:v>
                </c:pt>
                <c:pt idx="11">
                  <c:v>10</c:v>
                </c:pt>
              </c:numCache>
            </c:numRef>
          </c:yVal>
          <c:smooth val="1"/>
        </c:ser>
        <c:dLbls>
          <c:showLegendKey val="0"/>
          <c:showVal val="0"/>
          <c:showCatName val="0"/>
          <c:showSerName val="0"/>
          <c:showPercent val="0"/>
          <c:showBubbleSize val="0"/>
        </c:dLbls>
        <c:axId val="-27806224"/>
        <c:axId val="-27817104"/>
        <c:extLst>
          <c:ext xmlns:c15="http://schemas.microsoft.com/office/drawing/2012/chart" uri="{02D57815-91ED-43cb-92C2-25804820EDAC}">
            <c15:filteredScatterSeries>
              <c15:ser>
                <c:idx val="1"/>
                <c:order val="1"/>
                <c:tx>
                  <c:v>C5</c:v>
                </c:tx>
                <c:spPr>
                  <a:ln w="22225" cap="rnd">
                    <a:solidFill>
                      <a:schemeClr val="accent2"/>
                    </a:solidFill>
                    <a:round/>
                  </a:ln>
                  <a:effectLst/>
                </c:spPr>
                <c:marker>
                  <c:symbol val="none"/>
                </c:marker>
                <c:xVal>
                  <c:numRef>
                    <c:extLst>
                      <c:ext uri="{02D57815-91ED-43cb-92C2-25804820EDAC}">
                        <c15:formulaRef>
                          <c15:sqref>TGA!$F$4:$F$15</c15:sqref>
                        </c15:formulaRef>
                      </c:ext>
                    </c:extLst>
                    <c:numCache>
                      <c:formatCode>General</c:formatCode>
                      <c:ptCount val="12"/>
                      <c:pt idx="0">
                        <c:v>0</c:v>
                      </c:pt>
                      <c:pt idx="1">
                        <c:v>100</c:v>
                      </c:pt>
                      <c:pt idx="2">
                        <c:v>150</c:v>
                      </c:pt>
                      <c:pt idx="3">
                        <c:v>200</c:v>
                      </c:pt>
                      <c:pt idx="4">
                        <c:v>250</c:v>
                      </c:pt>
                      <c:pt idx="5">
                        <c:v>300</c:v>
                      </c:pt>
                      <c:pt idx="6">
                        <c:v>350</c:v>
                      </c:pt>
                      <c:pt idx="7">
                        <c:v>400</c:v>
                      </c:pt>
                      <c:pt idx="8">
                        <c:v>450</c:v>
                      </c:pt>
                      <c:pt idx="9">
                        <c:v>500</c:v>
                      </c:pt>
                      <c:pt idx="10">
                        <c:v>550</c:v>
                      </c:pt>
                      <c:pt idx="11">
                        <c:v>600</c:v>
                      </c:pt>
                    </c:numCache>
                  </c:numRef>
                </c:xVal>
                <c:yVal>
                  <c:numRef>
                    <c:extLst>
                      <c:ext uri="{02D57815-91ED-43cb-92C2-25804820EDAC}">
                        <c15:formulaRef>
                          <c15:sqref>TGA!$E$4:$E$15</c15:sqref>
                        </c15:formulaRef>
                      </c:ext>
                    </c:extLst>
                    <c:numCache>
                      <c:formatCode>General</c:formatCode>
                      <c:ptCount val="12"/>
                      <c:pt idx="0">
                        <c:v>100</c:v>
                      </c:pt>
                      <c:pt idx="1">
                        <c:v>90</c:v>
                      </c:pt>
                      <c:pt idx="2">
                        <c:v>87</c:v>
                      </c:pt>
                      <c:pt idx="3">
                        <c:v>85</c:v>
                      </c:pt>
                      <c:pt idx="4">
                        <c:v>80</c:v>
                      </c:pt>
                      <c:pt idx="5">
                        <c:v>75</c:v>
                      </c:pt>
                      <c:pt idx="6">
                        <c:v>20</c:v>
                      </c:pt>
                      <c:pt idx="7">
                        <c:v>10</c:v>
                      </c:pt>
                      <c:pt idx="8">
                        <c:v>8</c:v>
                      </c:pt>
                      <c:pt idx="9">
                        <c:v>8</c:v>
                      </c:pt>
                      <c:pt idx="10">
                        <c:v>8</c:v>
                      </c:pt>
                      <c:pt idx="11">
                        <c:v>8</c:v>
                      </c:pt>
                    </c:numCache>
                  </c:numRef>
                </c:yVal>
                <c:smooth val="1"/>
              </c15:ser>
            </c15:filteredScatterSeries>
            <c15:filteredScatterSeries>
              <c15:ser>
                <c:idx val="4"/>
                <c:order val="4"/>
                <c:tx>
                  <c:strRef>
                    <c:extLst xmlns:c15="http://schemas.microsoft.com/office/drawing/2012/chart">
                      <c:ext xmlns:c15="http://schemas.microsoft.com/office/drawing/2012/chart" uri="{02D57815-91ED-43cb-92C2-25804820EDAC}">
                        <c15:formulaRef>
                          <c15:sqref>TGA!$N$2</c15:sqref>
                        </c15:formulaRef>
                      </c:ext>
                    </c:extLst>
                    <c:strCache>
                      <c:ptCount val="1"/>
                      <c:pt idx="0">
                        <c:v>CZR</c:v>
                      </c:pt>
                    </c:strCache>
                  </c:strRef>
                </c:tx>
                <c:spPr>
                  <a:ln w="22225" cap="rnd">
                    <a:solidFill>
                      <a:schemeClr val="accent5"/>
                    </a:solidFill>
                    <a:round/>
                  </a:ln>
                  <a:effectLst/>
                </c:spPr>
                <c:marker>
                  <c:symbol val="none"/>
                </c:marker>
                <c:xVal>
                  <c:numRef>
                    <c:extLst xmlns:c15="http://schemas.microsoft.com/office/drawing/2012/chart">
                      <c:ext xmlns:c15="http://schemas.microsoft.com/office/drawing/2012/chart" uri="{02D57815-91ED-43cb-92C2-25804820EDAC}">
                        <c15:formulaRef>
                          <c15:sqref>TGA!$O$4:$O$15</c15:sqref>
                        </c15:formulaRef>
                      </c:ext>
                    </c:extLst>
                    <c:numCache>
                      <c:formatCode>General</c:formatCode>
                      <c:ptCount val="12"/>
                      <c:pt idx="0">
                        <c:v>0</c:v>
                      </c:pt>
                      <c:pt idx="1">
                        <c:v>100</c:v>
                      </c:pt>
                      <c:pt idx="2">
                        <c:v>150</c:v>
                      </c:pt>
                      <c:pt idx="3">
                        <c:v>200</c:v>
                      </c:pt>
                      <c:pt idx="4">
                        <c:v>250</c:v>
                      </c:pt>
                      <c:pt idx="5">
                        <c:v>300</c:v>
                      </c:pt>
                      <c:pt idx="6">
                        <c:v>350</c:v>
                      </c:pt>
                      <c:pt idx="7">
                        <c:v>400</c:v>
                      </c:pt>
                      <c:pt idx="8">
                        <c:v>450</c:v>
                      </c:pt>
                      <c:pt idx="9">
                        <c:v>500</c:v>
                      </c:pt>
                      <c:pt idx="10">
                        <c:v>550</c:v>
                      </c:pt>
                      <c:pt idx="11">
                        <c:v>600</c:v>
                      </c:pt>
                    </c:numCache>
                  </c:numRef>
                </c:xVal>
                <c:yVal>
                  <c:numRef>
                    <c:extLst xmlns:c15="http://schemas.microsoft.com/office/drawing/2012/chart">
                      <c:ext xmlns:c15="http://schemas.microsoft.com/office/drawing/2012/chart" uri="{02D57815-91ED-43cb-92C2-25804820EDAC}">
                        <c15:formulaRef>
                          <c15:sqref>TGA!$N$4:$N$15</c15:sqref>
                        </c15:formulaRef>
                      </c:ext>
                    </c:extLst>
                    <c:numCache>
                      <c:formatCode>General</c:formatCode>
                      <c:ptCount val="12"/>
                      <c:pt idx="0">
                        <c:v>100</c:v>
                      </c:pt>
                      <c:pt idx="1">
                        <c:v>92</c:v>
                      </c:pt>
                      <c:pt idx="2">
                        <c:v>90</c:v>
                      </c:pt>
                      <c:pt idx="3">
                        <c:v>87</c:v>
                      </c:pt>
                      <c:pt idx="4">
                        <c:v>75</c:v>
                      </c:pt>
                      <c:pt idx="5">
                        <c:v>20</c:v>
                      </c:pt>
                      <c:pt idx="6">
                        <c:v>10</c:v>
                      </c:pt>
                      <c:pt idx="7">
                        <c:v>10</c:v>
                      </c:pt>
                      <c:pt idx="8">
                        <c:v>10</c:v>
                      </c:pt>
                      <c:pt idx="9">
                        <c:v>10</c:v>
                      </c:pt>
                      <c:pt idx="10">
                        <c:v>10</c:v>
                      </c:pt>
                      <c:pt idx="11">
                        <c:v>10</c:v>
                      </c:pt>
                    </c:numCache>
                  </c:numRef>
                </c:yVal>
                <c:smooth val="1"/>
              </c15:ser>
            </c15:filteredScatterSeries>
            <c15:filteredScatterSeries>
              <c15:ser>
                <c:idx val="5"/>
                <c:order val="5"/>
                <c:tx>
                  <c:strRef>
                    <c:extLst xmlns:c15="http://schemas.microsoft.com/office/drawing/2012/chart">
                      <c:ext xmlns:c15="http://schemas.microsoft.com/office/drawing/2012/chart" uri="{02D57815-91ED-43cb-92C2-25804820EDAC}">
                        <c15:formulaRef>
                          <c15:sqref>TGA!$Q$2</c15:sqref>
                        </c15:formulaRef>
                      </c:ext>
                    </c:extLst>
                    <c:strCache>
                      <c:ptCount val="1"/>
                      <c:pt idx="0">
                        <c:v>C</c:v>
                      </c:pt>
                    </c:strCache>
                  </c:strRef>
                </c:tx>
                <c:spPr>
                  <a:ln w="22225"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TGA!$R$4:$R$15</c15:sqref>
                        </c15:formulaRef>
                      </c:ext>
                    </c:extLst>
                    <c:numCache>
                      <c:formatCode>General</c:formatCode>
                      <c:ptCount val="12"/>
                      <c:pt idx="0">
                        <c:v>0</c:v>
                      </c:pt>
                      <c:pt idx="1">
                        <c:v>100</c:v>
                      </c:pt>
                      <c:pt idx="2">
                        <c:v>150</c:v>
                      </c:pt>
                      <c:pt idx="3">
                        <c:v>200</c:v>
                      </c:pt>
                      <c:pt idx="4">
                        <c:v>250</c:v>
                      </c:pt>
                      <c:pt idx="5">
                        <c:v>300</c:v>
                      </c:pt>
                      <c:pt idx="6">
                        <c:v>350</c:v>
                      </c:pt>
                      <c:pt idx="7">
                        <c:v>400</c:v>
                      </c:pt>
                      <c:pt idx="8">
                        <c:v>450</c:v>
                      </c:pt>
                      <c:pt idx="9">
                        <c:v>500</c:v>
                      </c:pt>
                      <c:pt idx="10">
                        <c:v>550</c:v>
                      </c:pt>
                      <c:pt idx="11">
                        <c:v>600</c:v>
                      </c:pt>
                    </c:numCache>
                  </c:numRef>
                </c:xVal>
                <c:yVal>
                  <c:numRef>
                    <c:extLst xmlns:c15="http://schemas.microsoft.com/office/drawing/2012/chart">
                      <c:ext xmlns:c15="http://schemas.microsoft.com/office/drawing/2012/chart" uri="{02D57815-91ED-43cb-92C2-25804820EDAC}">
                        <c15:formulaRef>
                          <c15:sqref>TGA!$Q$4:$Q$15</c15:sqref>
                        </c15:formulaRef>
                      </c:ext>
                    </c:extLst>
                    <c:numCache>
                      <c:formatCode>General</c:formatCode>
                      <c:ptCount val="12"/>
                      <c:pt idx="0">
                        <c:v>100</c:v>
                      </c:pt>
                      <c:pt idx="1">
                        <c:v>95</c:v>
                      </c:pt>
                      <c:pt idx="2">
                        <c:v>94</c:v>
                      </c:pt>
                      <c:pt idx="3">
                        <c:v>90</c:v>
                      </c:pt>
                      <c:pt idx="4">
                        <c:v>80</c:v>
                      </c:pt>
                      <c:pt idx="5">
                        <c:v>35</c:v>
                      </c:pt>
                      <c:pt idx="6">
                        <c:v>15</c:v>
                      </c:pt>
                      <c:pt idx="7">
                        <c:v>10</c:v>
                      </c:pt>
                      <c:pt idx="8">
                        <c:v>10</c:v>
                      </c:pt>
                      <c:pt idx="9">
                        <c:v>10</c:v>
                      </c:pt>
                      <c:pt idx="10">
                        <c:v>10</c:v>
                      </c:pt>
                      <c:pt idx="11">
                        <c:v>10</c:v>
                      </c:pt>
                    </c:numCache>
                  </c:numRef>
                </c:yVal>
                <c:smooth val="1"/>
              </c15:ser>
            </c15:filteredScatterSeries>
            <c15:filteredScatterSeries>
              <c15:ser>
                <c:idx val="6"/>
                <c:order val="6"/>
                <c:tx>
                  <c:strRef>
                    <c:extLst xmlns:c15="http://schemas.microsoft.com/office/drawing/2012/chart">
                      <c:ext xmlns:c15="http://schemas.microsoft.com/office/drawing/2012/chart" uri="{02D57815-91ED-43cb-92C2-25804820EDAC}">
                        <c15:formulaRef>
                          <c15:sqref>TGA!$Q$18</c15:sqref>
                        </c15:formulaRef>
                      </c:ext>
                    </c:extLst>
                    <c:strCache>
                      <c:ptCount val="1"/>
                      <c:pt idx="0">
                        <c:v>Z</c:v>
                      </c:pt>
                    </c:strCache>
                  </c:strRef>
                </c:tx>
                <c:spPr>
                  <a:ln w="22225" cap="rnd">
                    <a:solidFill>
                      <a:schemeClr val="accent1">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TGA!$R$20:$R$31</c15:sqref>
                        </c15:formulaRef>
                      </c:ext>
                    </c:extLst>
                    <c:numCache>
                      <c:formatCode>General</c:formatCode>
                      <c:ptCount val="12"/>
                      <c:pt idx="0">
                        <c:v>0</c:v>
                      </c:pt>
                      <c:pt idx="1">
                        <c:v>100</c:v>
                      </c:pt>
                      <c:pt idx="2">
                        <c:v>150</c:v>
                      </c:pt>
                      <c:pt idx="3">
                        <c:v>200</c:v>
                      </c:pt>
                      <c:pt idx="4">
                        <c:v>250</c:v>
                      </c:pt>
                      <c:pt idx="5">
                        <c:v>300</c:v>
                      </c:pt>
                      <c:pt idx="6">
                        <c:v>350</c:v>
                      </c:pt>
                      <c:pt idx="7">
                        <c:v>400</c:v>
                      </c:pt>
                      <c:pt idx="8">
                        <c:v>450</c:v>
                      </c:pt>
                      <c:pt idx="9">
                        <c:v>500</c:v>
                      </c:pt>
                      <c:pt idx="10">
                        <c:v>550</c:v>
                      </c:pt>
                      <c:pt idx="11">
                        <c:v>600</c:v>
                      </c:pt>
                    </c:numCache>
                  </c:numRef>
                </c:xVal>
                <c:yVal>
                  <c:numRef>
                    <c:extLst xmlns:c15="http://schemas.microsoft.com/office/drawing/2012/chart">
                      <c:ext xmlns:c15="http://schemas.microsoft.com/office/drawing/2012/chart" uri="{02D57815-91ED-43cb-92C2-25804820EDAC}">
                        <c15:formulaRef>
                          <c15:sqref>TGA!$Q$20:$Q$31</c15:sqref>
                        </c15:formulaRef>
                      </c:ext>
                    </c:extLst>
                    <c:numCache>
                      <c:formatCode>General</c:formatCode>
                      <c:ptCount val="12"/>
                      <c:pt idx="0">
                        <c:v>100</c:v>
                      </c:pt>
                      <c:pt idx="1">
                        <c:v>98</c:v>
                      </c:pt>
                      <c:pt idx="2">
                        <c:v>94</c:v>
                      </c:pt>
                      <c:pt idx="3">
                        <c:v>85</c:v>
                      </c:pt>
                      <c:pt idx="4">
                        <c:v>70</c:v>
                      </c:pt>
                      <c:pt idx="5">
                        <c:v>40</c:v>
                      </c:pt>
                      <c:pt idx="6">
                        <c:v>20</c:v>
                      </c:pt>
                      <c:pt idx="7">
                        <c:v>10</c:v>
                      </c:pt>
                      <c:pt idx="8">
                        <c:v>7</c:v>
                      </c:pt>
                      <c:pt idx="9">
                        <c:v>7</c:v>
                      </c:pt>
                      <c:pt idx="10">
                        <c:v>7</c:v>
                      </c:pt>
                      <c:pt idx="11">
                        <c:v>7</c:v>
                      </c:pt>
                    </c:numCache>
                  </c:numRef>
                </c:yVal>
                <c:smooth val="1"/>
              </c15:ser>
            </c15:filteredScatterSeries>
          </c:ext>
        </c:extLst>
      </c:scatterChart>
      <c:valAx>
        <c:axId val="-27806224"/>
        <c:scaling>
          <c:orientation val="minMax"/>
          <c:max val="6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r>
                  <a:rPr lang="sl-SI" b="1"/>
                  <a:t>Temperature (°C)</a:t>
                </a:r>
              </a:p>
            </c:rich>
          </c:tx>
          <c:layout>
            <c:manualLayout>
              <c:xMode val="edge"/>
              <c:yMode val="edge"/>
              <c:x val="0.41117811768073792"/>
              <c:y val="0.9437223102963066"/>
            </c:manualLayout>
          </c:layout>
          <c:overlay val="0"/>
          <c:spPr>
            <a:noFill/>
            <a:ln>
              <a:noFill/>
            </a:ln>
            <a:effectLst/>
          </c:spPr>
          <c:txPr>
            <a:bodyPr rot="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endParaRPr lang="sl-SI"/>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sl-SI"/>
          </a:p>
        </c:txPr>
        <c:crossAx val="-27817104"/>
        <c:crosses val="autoZero"/>
        <c:crossBetween val="midCat"/>
        <c:majorUnit val="50"/>
      </c:valAx>
      <c:valAx>
        <c:axId val="-2781710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r>
                  <a:rPr lang="en-US" b="1"/>
                  <a:t>Weight loss (%)</a:t>
                </a:r>
              </a:p>
            </c:rich>
          </c:tx>
          <c:layout>
            <c:manualLayout>
              <c:xMode val="edge"/>
              <c:yMode val="edge"/>
              <c:x val="9.4519907065997409E-3"/>
              <c:y val="0.33578580116509832"/>
            </c:manualLayout>
          </c:layout>
          <c:overlay val="0"/>
          <c:spPr>
            <a:noFill/>
            <a:ln>
              <a:noFill/>
            </a:ln>
            <a:effectLst/>
          </c:spPr>
          <c:txPr>
            <a:bodyPr rot="-540000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endParaRPr lang="sl-SI"/>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sl-SI"/>
          </a:p>
        </c:txPr>
        <c:crossAx val="-27806224"/>
        <c:crosses val="autoZero"/>
        <c:crossBetween val="midCat"/>
        <c:majorUnit val="10"/>
      </c:valAx>
      <c:spPr>
        <a:noFill/>
        <a:ln>
          <a:noFill/>
        </a:ln>
        <a:effectLst/>
      </c:spPr>
    </c:plotArea>
    <c:legend>
      <c:legendPos val="t"/>
      <c:layout>
        <c:manualLayout>
          <c:xMode val="edge"/>
          <c:yMode val="edge"/>
          <c:x val="0.64779363748943386"/>
          <c:y val="5.9381246857662134E-2"/>
          <c:w val="0.27418022484488236"/>
          <c:h val="5.894503260330246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chart>
  <c:spPr>
    <a:noFill/>
    <a:ln>
      <a:noFill/>
    </a:ln>
    <a:effectLst/>
  </c:spPr>
  <c:txPr>
    <a:bodyPr/>
    <a:lstStyle/>
    <a:p>
      <a:pPr>
        <a:defRPr sz="1100"/>
      </a:pPr>
      <a:endParaRPr lang="sl-S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D5626-5502-48C7-8014-06381C184C86}" type="datetimeFigureOut">
              <a:rPr lang="sl-SI" smtClean="0"/>
              <a:t>19. 10. 2020</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B503B-5904-47DF-BAB4-C89DC0EC8B8C}" type="slidenum">
              <a:rPr lang="sl-SI" smtClean="0"/>
              <a:t>‹#›</a:t>
            </a:fld>
            <a:endParaRPr lang="sl-SI"/>
          </a:p>
        </p:txBody>
      </p:sp>
    </p:spTree>
    <p:extLst>
      <p:ext uri="{BB962C8B-B14F-4D97-AF65-F5344CB8AC3E}">
        <p14:creationId xmlns:p14="http://schemas.microsoft.com/office/powerpoint/2010/main" val="4047967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rtl="0"/>
            <a:fld id="{B8649DAF-093F-4482-AA38-346E9A2DEE94}" type="slidenum">
              <a:rPr lang="sl-SI" smtClean="0"/>
              <a:t>4</a:t>
            </a:fld>
            <a:endParaRPr lang="sl-SI" dirty="0"/>
          </a:p>
        </p:txBody>
      </p:sp>
    </p:spTree>
    <p:extLst>
      <p:ext uri="{BB962C8B-B14F-4D97-AF65-F5344CB8AC3E}">
        <p14:creationId xmlns:p14="http://schemas.microsoft.com/office/powerpoint/2010/main" val="422312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rtl="0"/>
            <a:fld id="{B8649DAF-093F-4482-AA38-346E9A2DEE94}" type="slidenum">
              <a:rPr lang="sl-SI" smtClean="0"/>
              <a:t>5</a:t>
            </a:fld>
            <a:endParaRPr lang="sl-SI" dirty="0"/>
          </a:p>
        </p:txBody>
      </p:sp>
    </p:spTree>
    <p:extLst>
      <p:ext uri="{BB962C8B-B14F-4D97-AF65-F5344CB8AC3E}">
        <p14:creationId xmlns:p14="http://schemas.microsoft.com/office/powerpoint/2010/main" val="2171459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rtl="0"/>
            <a:fld id="{B8649DAF-093F-4482-AA38-346E9A2DEE94}" type="slidenum">
              <a:rPr lang="sl-SI" smtClean="0"/>
              <a:t>11</a:t>
            </a:fld>
            <a:endParaRPr lang="sl-SI" dirty="0"/>
          </a:p>
        </p:txBody>
      </p:sp>
    </p:spTree>
    <p:extLst>
      <p:ext uri="{BB962C8B-B14F-4D97-AF65-F5344CB8AC3E}">
        <p14:creationId xmlns:p14="http://schemas.microsoft.com/office/powerpoint/2010/main" val="2941618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rtl="0"/>
            <a:fld id="{B8649DAF-093F-4482-AA38-346E9A2DEE94}" type="slidenum">
              <a:rPr lang="sl-SI" smtClean="0"/>
              <a:t>16</a:t>
            </a:fld>
            <a:endParaRPr lang="sl-SI" dirty="0"/>
          </a:p>
        </p:txBody>
      </p:sp>
    </p:spTree>
    <p:extLst>
      <p:ext uri="{BB962C8B-B14F-4D97-AF65-F5344CB8AC3E}">
        <p14:creationId xmlns:p14="http://schemas.microsoft.com/office/powerpoint/2010/main" val="1470303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rtl="0"/>
            <a:fld id="{B8649DAF-093F-4482-AA38-346E9A2DEE94}" type="slidenum">
              <a:rPr lang="sl-SI" smtClean="0"/>
              <a:t>17</a:t>
            </a:fld>
            <a:endParaRPr lang="sl-SI" dirty="0"/>
          </a:p>
        </p:txBody>
      </p:sp>
    </p:spTree>
    <p:extLst>
      <p:ext uri="{BB962C8B-B14F-4D97-AF65-F5344CB8AC3E}">
        <p14:creationId xmlns:p14="http://schemas.microsoft.com/office/powerpoint/2010/main" val="3744764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Uredite slog podnaslova matrice</a:t>
            </a:r>
            <a:endParaRPr lang="sl-SI"/>
          </a:p>
        </p:txBody>
      </p:sp>
      <p:sp>
        <p:nvSpPr>
          <p:cNvPr id="4" name="Označba mesta datuma 3"/>
          <p:cNvSpPr>
            <a:spLocks noGrp="1"/>
          </p:cNvSpPr>
          <p:nvPr>
            <p:ph type="dt" sz="half" idx="10"/>
          </p:nvPr>
        </p:nvSpPr>
        <p:spPr/>
        <p:txBody>
          <a:bodyPr/>
          <a:lstStyle/>
          <a:p>
            <a:fld id="{414C798B-40C9-4B8E-8000-02B51B67A930}" type="datetimeFigureOut">
              <a:rPr lang="sl-SI" smtClean="0"/>
              <a:t>19. 10. 2020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BD2B9ED-7F2C-40A0-847B-A4AF49ABC05C}" type="slidenum">
              <a:rPr lang="sl-SI" smtClean="0"/>
              <a:t>‹#›</a:t>
            </a:fld>
            <a:endParaRPr lang="sl-SI"/>
          </a:p>
        </p:txBody>
      </p:sp>
    </p:spTree>
    <p:extLst>
      <p:ext uri="{BB962C8B-B14F-4D97-AF65-F5344CB8AC3E}">
        <p14:creationId xmlns:p14="http://schemas.microsoft.com/office/powerpoint/2010/main" val="3341882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414C798B-40C9-4B8E-8000-02B51B67A930}" type="datetimeFigureOut">
              <a:rPr lang="sl-SI" smtClean="0"/>
              <a:t>19. 10. 2020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BD2B9ED-7F2C-40A0-847B-A4AF49ABC05C}" type="slidenum">
              <a:rPr lang="sl-SI" smtClean="0"/>
              <a:t>‹#›</a:t>
            </a:fld>
            <a:endParaRPr lang="sl-SI"/>
          </a:p>
        </p:txBody>
      </p:sp>
    </p:spTree>
    <p:extLst>
      <p:ext uri="{BB962C8B-B14F-4D97-AF65-F5344CB8AC3E}">
        <p14:creationId xmlns:p14="http://schemas.microsoft.com/office/powerpoint/2010/main" val="1337421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414C798B-40C9-4B8E-8000-02B51B67A930}" type="datetimeFigureOut">
              <a:rPr lang="sl-SI" smtClean="0"/>
              <a:t>19. 10. 2020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BD2B9ED-7F2C-40A0-847B-A4AF49ABC05C}" type="slidenum">
              <a:rPr lang="sl-SI" smtClean="0"/>
              <a:t>‹#›</a:t>
            </a:fld>
            <a:endParaRPr lang="sl-SI"/>
          </a:p>
        </p:txBody>
      </p:sp>
    </p:spTree>
    <p:extLst>
      <p:ext uri="{BB962C8B-B14F-4D97-AF65-F5344CB8AC3E}">
        <p14:creationId xmlns:p14="http://schemas.microsoft.com/office/powerpoint/2010/main" val="3854722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3 x oznake slike levo">
    <p:spTree>
      <p:nvGrpSpPr>
        <p:cNvPr id="1" name=""/>
        <p:cNvGrpSpPr/>
        <p:nvPr/>
      </p:nvGrpSpPr>
      <p:grpSpPr>
        <a:xfrm>
          <a:off x="0" y="0"/>
          <a:ext cx="0" cy="0"/>
          <a:chOff x="0" y="0"/>
          <a:chExt cx="0" cy="0"/>
        </a:xfrm>
      </p:grpSpPr>
      <p:sp>
        <p:nvSpPr>
          <p:cNvPr id="20" name="Elipsa 19">
            <a:extLst>
              <a:ext uri="{FF2B5EF4-FFF2-40B4-BE49-F238E27FC236}">
                <a16:creationId xmlns:a16="http://schemas.microsoft.com/office/drawing/2014/main" xmlns=""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22" name="Elipsa 21">
            <a:extLst>
              <a:ext uri="{FF2B5EF4-FFF2-40B4-BE49-F238E27FC236}">
                <a16:creationId xmlns:a16="http://schemas.microsoft.com/office/drawing/2014/main" xmlns=""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26" name="Elipsa 25">
            <a:extLst>
              <a:ext uri="{FF2B5EF4-FFF2-40B4-BE49-F238E27FC236}">
                <a16:creationId xmlns:a16="http://schemas.microsoft.com/office/drawing/2014/main" xmlns=""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27" name="Označba mesta za sliko 3">
            <a:extLst>
              <a:ext uri="{FF2B5EF4-FFF2-40B4-BE49-F238E27FC236}">
                <a16:creationId xmlns:a16="http://schemas.microsoft.com/office/drawing/2014/main" xmlns="" id="{831AC394-0DDA-6F4A-B2D3-6D95CD866486}"/>
              </a:ext>
            </a:extLst>
          </p:cNvPr>
          <p:cNvSpPr>
            <a:spLocks noGrp="1"/>
          </p:cNvSpPr>
          <p:nvPr>
            <p:ph type="pic" sz="quarter" idx="27"/>
          </p:nvPr>
        </p:nvSpPr>
        <p:spPr>
          <a:xfrm>
            <a:off x="1086454" y="2358091"/>
            <a:ext cx="854075" cy="854075"/>
          </a:xfrm>
        </p:spPr>
        <p:txBody>
          <a:bodyPr rtlCol="0"/>
          <a:lstStyle>
            <a:lvl1pPr marL="0" indent="0">
              <a:buNone/>
              <a:defRPr/>
            </a:lvl1pPr>
          </a:lstStyle>
          <a:p>
            <a:pPr rtl="0"/>
            <a:r>
              <a:rPr lang="sl-SI" noProof="0" smtClean="0"/>
              <a:t>Kliknite ikono, če želite dodati sliko</a:t>
            </a:r>
            <a:endParaRPr lang="sl-SI" noProof="0" dirty="0"/>
          </a:p>
        </p:txBody>
      </p:sp>
      <p:sp>
        <p:nvSpPr>
          <p:cNvPr id="28" name="Označba mesta za sliko 3">
            <a:extLst>
              <a:ext uri="{FF2B5EF4-FFF2-40B4-BE49-F238E27FC236}">
                <a16:creationId xmlns:a16="http://schemas.microsoft.com/office/drawing/2014/main" xmlns="" id="{B1A58D5B-A4BA-F446-90DA-1B6B207869A8}"/>
              </a:ext>
            </a:extLst>
          </p:cNvPr>
          <p:cNvSpPr>
            <a:spLocks noGrp="1"/>
          </p:cNvSpPr>
          <p:nvPr>
            <p:ph type="pic" sz="quarter" idx="28"/>
          </p:nvPr>
        </p:nvSpPr>
        <p:spPr>
          <a:xfrm>
            <a:off x="3380176" y="2358091"/>
            <a:ext cx="854075" cy="854075"/>
          </a:xfrm>
        </p:spPr>
        <p:txBody>
          <a:bodyPr rtlCol="0"/>
          <a:lstStyle>
            <a:lvl1pPr marL="0" indent="0">
              <a:buNone/>
              <a:defRPr/>
            </a:lvl1pPr>
          </a:lstStyle>
          <a:p>
            <a:pPr rtl="0"/>
            <a:r>
              <a:rPr lang="sl-SI" noProof="0" smtClean="0"/>
              <a:t>Kliknite ikono, če želite dodati sliko</a:t>
            </a:r>
            <a:endParaRPr lang="sl-SI" noProof="0" dirty="0"/>
          </a:p>
        </p:txBody>
      </p:sp>
      <p:sp>
        <p:nvSpPr>
          <p:cNvPr id="29" name="Označba mesta za sliko 3">
            <a:extLst>
              <a:ext uri="{FF2B5EF4-FFF2-40B4-BE49-F238E27FC236}">
                <a16:creationId xmlns:a16="http://schemas.microsoft.com/office/drawing/2014/main" xmlns="" id="{7912C149-C249-1940-AF83-360853E78C26}"/>
              </a:ext>
            </a:extLst>
          </p:cNvPr>
          <p:cNvSpPr>
            <a:spLocks noGrp="1"/>
          </p:cNvSpPr>
          <p:nvPr>
            <p:ph type="pic" sz="quarter" idx="29"/>
          </p:nvPr>
        </p:nvSpPr>
        <p:spPr>
          <a:xfrm>
            <a:off x="5673898" y="2358091"/>
            <a:ext cx="854075" cy="854075"/>
          </a:xfrm>
        </p:spPr>
        <p:txBody>
          <a:bodyPr rtlCol="0"/>
          <a:lstStyle>
            <a:lvl1pPr marL="0" indent="0">
              <a:buNone/>
              <a:defRPr/>
            </a:lvl1pPr>
          </a:lstStyle>
          <a:p>
            <a:pPr rtl="0"/>
            <a:r>
              <a:rPr lang="sl-SI" noProof="0" smtClean="0"/>
              <a:t>Kliknite ikono, če želite dodati sliko</a:t>
            </a:r>
            <a:endParaRPr lang="sl-SI" noProof="0" dirty="0"/>
          </a:p>
        </p:txBody>
      </p:sp>
      <p:sp>
        <p:nvSpPr>
          <p:cNvPr id="42" name="Pravokotnik 41">
            <a:extLst>
              <a:ext uri="{FF2B5EF4-FFF2-40B4-BE49-F238E27FC236}">
                <a16:creationId xmlns:a16="http://schemas.microsoft.com/office/drawing/2014/main" xmlns=""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41" name="Označba mesta za sliko 40">
            <a:extLst>
              <a:ext uri="{FF2B5EF4-FFF2-40B4-BE49-F238E27FC236}">
                <a16:creationId xmlns:a16="http://schemas.microsoft.com/office/drawing/2014/main" xmlns=""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l-SI" noProof="0" dirty="0"/>
              <a:t>Tukaj vstavite ali povlecite in spustite sliko</a:t>
            </a:r>
          </a:p>
        </p:txBody>
      </p:sp>
      <p:sp>
        <p:nvSpPr>
          <p:cNvPr id="2" name="Naslov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sl-SI" noProof="0" smtClean="0"/>
              <a:t>Uredite slog naslova matrice</a:t>
            </a:r>
            <a:endParaRPr lang="sl-SI" noProof="0" dirty="0"/>
          </a:p>
        </p:txBody>
      </p:sp>
      <p:sp>
        <p:nvSpPr>
          <p:cNvPr id="7" name="Označba mesta za nogo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sl-SI" noProof="0" dirty="0"/>
              <a:t>Dodajte nogo</a:t>
            </a:r>
          </a:p>
        </p:txBody>
      </p:sp>
      <p:sp>
        <p:nvSpPr>
          <p:cNvPr id="5" name="Označba mesta za besedilo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sl-SI" noProof="0" dirty="0"/>
              <a:t>Opis oznake</a:t>
            </a:r>
          </a:p>
        </p:txBody>
      </p:sp>
      <p:sp>
        <p:nvSpPr>
          <p:cNvPr id="13" name="Označba mesta za besedilo 12">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sl-SI" noProof="0" dirty="0"/>
              <a:t>Opis oznake</a:t>
            </a:r>
          </a:p>
        </p:txBody>
      </p:sp>
      <p:sp>
        <p:nvSpPr>
          <p:cNvPr id="6" name="Označba mesta za besedilo 5">
            <a:extLst>
              <a:ext uri="{FF2B5EF4-FFF2-40B4-BE49-F238E27FC236}">
                <a16:creationId xmlns:a16="http://schemas.microsoft.com/office/drawing/2014/main" xmlns=""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sl-SI" noProof="0" dirty="0"/>
              <a:t>Oznaka 1</a:t>
            </a:r>
          </a:p>
        </p:txBody>
      </p:sp>
      <p:sp>
        <p:nvSpPr>
          <p:cNvPr id="10" name="Označba mesta za besedilo 9">
            <a:extLst>
              <a:ext uri="{FF2B5EF4-FFF2-40B4-BE49-F238E27FC236}">
                <a16:creationId xmlns:a16="http://schemas.microsoft.com/office/drawing/2014/main" xmlns=""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sl-SI" noProof="0" dirty="0"/>
              <a:t>Oznaka 2</a:t>
            </a:r>
          </a:p>
        </p:txBody>
      </p:sp>
      <p:sp>
        <p:nvSpPr>
          <p:cNvPr id="12" name="Označba mesta za besedilo 11">
            <a:extLst>
              <a:ext uri="{FF2B5EF4-FFF2-40B4-BE49-F238E27FC236}">
                <a16:creationId xmlns:a16="http://schemas.microsoft.com/office/drawing/2014/main" xmlns=""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sl-SI" noProof="0" dirty="0"/>
              <a:t>Oznaka 3</a:t>
            </a:r>
          </a:p>
        </p:txBody>
      </p:sp>
      <p:sp>
        <p:nvSpPr>
          <p:cNvPr id="21" name="Označba mesta za besedilo 20">
            <a:extLst>
              <a:ext uri="{FF2B5EF4-FFF2-40B4-BE49-F238E27FC236}">
                <a16:creationId xmlns:a16="http://schemas.microsoft.com/office/drawing/2014/main" xmlns=""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sl-SI" noProof="0" dirty="0"/>
              <a:t>Opis oznake</a:t>
            </a:r>
          </a:p>
        </p:txBody>
      </p:sp>
      <p:sp>
        <p:nvSpPr>
          <p:cNvPr id="51" name="Osemkotnik 50">
            <a:extLst>
              <a:ext uri="{FF2B5EF4-FFF2-40B4-BE49-F238E27FC236}">
                <a16:creationId xmlns:a16="http://schemas.microsoft.com/office/drawing/2014/main" xmlns=""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52" name="Elipsa 51">
            <a:extLst>
              <a:ext uri="{FF2B5EF4-FFF2-40B4-BE49-F238E27FC236}">
                <a16:creationId xmlns:a16="http://schemas.microsoft.com/office/drawing/2014/main" xmlns=""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solidFill>
                <a:schemeClr val="accent1"/>
              </a:solidFill>
            </a:endParaRPr>
          </a:p>
        </p:txBody>
      </p:sp>
      <p:sp>
        <p:nvSpPr>
          <p:cNvPr id="53" name="Elipsa 52">
            <a:extLst>
              <a:ext uri="{FF2B5EF4-FFF2-40B4-BE49-F238E27FC236}">
                <a16:creationId xmlns:a16="http://schemas.microsoft.com/office/drawing/2014/main" xmlns=""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54" name="Elipsa 53">
            <a:extLst>
              <a:ext uri="{FF2B5EF4-FFF2-40B4-BE49-F238E27FC236}">
                <a16:creationId xmlns:a16="http://schemas.microsoft.com/office/drawing/2014/main" xmlns=""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solidFill>
                <a:schemeClr val="accent1"/>
              </a:solidFill>
            </a:endParaRPr>
          </a:p>
        </p:txBody>
      </p:sp>
      <p:sp>
        <p:nvSpPr>
          <p:cNvPr id="55" name="Označba mesta za številko diapozitiva 54">
            <a:extLst>
              <a:ext uri="{FF2B5EF4-FFF2-40B4-BE49-F238E27FC236}">
                <a16:creationId xmlns:a16="http://schemas.microsoft.com/office/drawing/2014/main" xmlns="" id="{8702E81C-40F0-489E-8339-0139157E6327}"/>
              </a:ext>
            </a:extLst>
          </p:cNvPr>
          <p:cNvSpPr>
            <a:spLocks noGrp="1"/>
          </p:cNvSpPr>
          <p:nvPr>
            <p:ph type="sldNum" sz="quarter" idx="26"/>
          </p:nvPr>
        </p:nvSpPr>
        <p:spPr/>
        <p:txBody>
          <a:bodyPr rtlCol="0"/>
          <a:lstStyle/>
          <a:p>
            <a:pPr rtl="0"/>
            <a:fld id="{19B51A1E-902D-48AF-9020-955120F399B6}" type="slidenum">
              <a:rPr lang="sl-SI" noProof="0" smtClean="0"/>
              <a:pPr/>
              <a:t>‹#›</a:t>
            </a:fld>
            <a:endParaRPr lang="sl-SI" noProof="0" dirty="0"/>
          </a:p>
        </p:txBody>
      </p:sp>
    </p:spTree>
    <p:extLst>
      <p:ext uri="{BB962C8B-B14F-4D97-AF65-F5344CB8AC3E}">
        <p14:creationId xmlns:p14="http://schemas.microsoft.com/office/powerpoint/2010/main" val="534377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Velika slika in besedilo">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rtlCol="0" anchor="b"/>
          <a:lstStyle>
            <a:lvl1pPr algn="r">
              <a:defRPr sz="4200" spc="-150">
                <a:solidFill>
                  <a:schemeClr val="bg1"/>
                </a:solidFill>
              </a:defRPr>
            </a:lvl1pPr>
          </a:lstStyle>
          <a:p>
            <a:pPr rtl="0"/>
            <a:r>
              <a:rPr lang="sl-SI" noProof="0" dirty="0"/>
              <a:t>Kliknite, da uredite </a:t>
            </a:r>
            <a:br>
              <a:rPr lang="sl-SI" noProof="0" dirty="0"/>
            </a:br>
            <a:r>
              <a:rPr lang="sl-SI" noProof="0" dirty="0"/>
              <a:t>slog naslova matrice</a:t>
            </a:r>
          </a:p>
        </p:txBody>
      </p:sp>
      <p:sp>
        <p:nvSpPr>
          <p:cNvPr id="3" name="Podnaslov 2">
            <a:extLst>
              <a:ext uri="{FF2B5EF4-FFF2-40B4-BE49-F238E27FC236}">
                <a16:creationId xmlns:a16="http://schemas.microsoft.com/office/drawing/2014/main" xmlns=""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l-SI" noProof="0" smtClean="0"/>
              <a:t>Uredite slog podnaslova matrice</a:t>
            </a:r>
            <a:endParaRPr lang="sl-SI" noProof="0" dirty="0"/>
          </a:p>
        </p:txBody>
      </p:sp>
      <p:sp>
        <p:nvSpPr>
          <p:cNvPr id="5" name="Označba mesta za številko diapozitiva 4">
            <a:extLst>
              <a:ext uri="{FF2B5EF4-FFF2-40B4-BE49-F238E27FC236}">
                <a16:creationId xmlns:a16="http://schemas.microsoft.com/office/drawing/2014/main" xmlns="" id="{B9994FE7-F6B5-D34D-B846-52B81F6F601D}"/>
              </a:ext>
            </a:extLst>
          </p:cNvPr>
          <p:cNvSpPr>
            <a:spLocks noGrp="1"/>
          </p:cNvSpPr>
          <p:nvPr>
            <p:ph type="sldNum" sz="quarter" idx="14"/>
          </p:nvPr>
        </p:nvSpPr>
        <p:spPr/>
        <p:txBody>
          <a:bodyPr rtlCol="0"/>
          <a:lstStyle/>
          <a:p>
            <a:pPr rtl="0"/>
            <a:fld id="{19B51A1E-902D-48AF-9020-955120F399B6}" type="slidenum">
              <a:rPr lang="sl-SI" noProof="0" smtClean="0"/>
              <a:pPr/>
              <a:t>‹#›</a:t>
            </a:fld>
            <a:endParaRPr lang="sl-SI" noProof="0" dirty="0"/>
          </a:p>
        </p:txBody>
      </p:sp>
      <p:sp>
        <p:nvSpPr>
          <p:cNvPr id="6" name="Polje z besedilom 5">
            <a:extLst>
              <a:ext uri="{FF2B5EF4-FFF2-40B4-BE49-F238E27FC236}">
                <a16:creationId xmlns:a16="http://schemas.microsoft.com/office/drawing/2014/main" xmlns=""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sl-SI" sz="1200" noProof="0" dirty="0">
              <a:solidFill>
                <a:schemeClr val="tx1">
                  <a:lumMod val="75000"/>
                  <a:lumOff val="25000"/>
                </a:schemeClr>
              </a:solidFill>
              <a:latin typeface="+mn-lt"/>
            </a:endParaRPr>
          </a:p>
        </p:txBody>
      </p:sp>
      <p:sp>
        <p:nvSpPr>
          <p:cNvPr id="32" name="Označba mesta za sliko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rtlCol="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pPr rtl="0"/>
            <a:r>
              <a:rPr lang="sl-SI" noProof="0" dirty="0"/>
              <a:t>Tukaj vstavite ali povlecite in spustite sliko</a:t>
            </a:r>
          </a:p>
        </p:txBody>
      </p:sp>
      <p:sp>
        <p:nvSpPr>
          <p:cNvPr id="16" name="Označba mesta za vsebino 2">
            <a:extLst>
              <a:ext uri="{FF2B5EF4-FFF2-40B4-BE49-F238E27FC236}">
                <a16:creationId xmlns:a16="http://schemas.microsoft.com/office/drawing/2014/main" xmlns="" id="{ED5F0C9D-A08F-4539-BA26-61D24BBE6E9A}"/>
              </a:ext>
            </a:extLst>
          </p:cNvPr>
          <p:cNvSpPr>
            <a:spLocks noGrp="1"/>
          </p:cNvSpPr>
          <p:nvPr>
            <p:ph idx="15"/>
          </p:nvPr>
        </p:nvSpPr>
        <p:spPr>
          <a:xfrm>
            <a:off x="6464300" y="1152000"/>
            <a:ext cx="5307700" cy="4680000"/>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Tree>
    <p:extLst>
      <p:ext uri="{BB962C8B-B14F-4D97-AF65-F5344CB8AC3E}">
        <p14:creationId xmlns:p14="http://schemas.microsoft.com/office/powerpoint/2010/main" val="2619525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3 x oznake slike desno">
    <p:spTree>
      <p:nvGrpSpPr>
        <p:cNvPr id="1" name=""/>
        <p:cNvGrpSpPr/>
        <p:nvPr/>
      </p:nvGrpSpPr>
      <p:grpSpPr>
        <a:xfrm>
          <a:off x="0" y="0"/>
          <a:ext cx="0" cy="0"/>
          <a:chOff x="0" y="0"/>
          <a:chExt cx="0" cy="0"/>
        </a:xfrm>
      </p:grpSpPr>
      <p:sp>
        <p:nvSpPr>
          <p:cNvPr id="42" name="Pravokotnik 41">
            <a:extLst>
              <a:ext uri="{FF2B5EF4-FFF2-40B4-BE49-F238E27FC236}">
                <a16:creationId xmlns:a16="http://schemas.microsoft.com/office/drawing/2014/main" xmlns="" id="{D24854E3-04DE-4154-AD8A-9F8AC3E4EE33}"/>
              </a:ext>
            </a:extLst>
          </p:cNvPr>
          <p:cNvSpPr/>
          <p:nvPr userDrawn="1"/>
        </p:nvSpPr>
        <p:spPr>
          <a:xfrm>
            <a:off x="105351"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20" name="Označba mesta za sliko 19">
            <a:extLst>
              <a:ext uri="{FF2B5EF4-FFF2-40B4-BE49-F238E27FC236}">
                <a16:creationId xmlns:a16="http://schemas.microsoft.com/office/drawing/2014/main" xmlns="" id="{BDDC1CFF-7E89-421D-9524-BB3AECAFE005}"/>
              </a:ext>
            </a:extLst>
          </p:cNvPr>
          <p:cNvSpPr>
            <a:spLocks noGrp="1"/>
          </p:cNvSpPr>
          <p:nvPr>
            <p:ph type="pic" sz="quarter" idx="27" hasCustomPrompt="1"/>
          </p:nvPr>
        </p:nvSpPr>
        <p:spPr>
          <a:xfrm>
            <a:off x="105351"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l-SI" noProof="0" dirty="0"/>
              <a:t>Tukaj vstavite ali povlecite in spustite sliko</a:t>
            </a:r>
          </a:p>
        </p:txBody>
      </p:sp>
      <p:sp>
        <p:nvSpPr>
          <p:cNvPr id="2" name="Naslov 1">
            <a:extLst>
              <a:ext uri="{FF2B5EF4-FFF2-40B4-BE49-F238E27FC236}">
                <a16:creationId xmlns:a16="http://schemas.microsoft.com/office/drawing/2014/main" xmlns="" id="{5CFF4C50-933F-41F9-AD11-BD02410AA7D5}"/>
              </a:ext>
            </a:extLst>
          </p:cNvPr>
          <p:cNvSpPr>
            <a:spLocks noGrp="1"/>
          </p:cNvSpPr>
          <p:nvPr>
            <p:ph type="title"/>
          </p:nvPr>
        </p:nvSpPr>
        <p:spPr>
          <a:xfrm>
            <a:off x="7068457" y="432000"/>
            <a:ext cx="4703542" cy="247318"/>
          </a:xfrm>
        </p:spPr>
        <p:txBody>
          <a:bodyPr rtlCol="0"/>
          <a:lstStyle>
            <a:lvl1pPr>
              <a:defRPr>
                <a:solidFill>
                  <a:schemeClr val="tx1">
                    <a:lumMod val="75000"/>
                    <a:lumOff val="25000"/>
                  </a:schemeClr>
                </a:solidFill>
              </a:defRPr>
            </a:lvl1pPr>
          </a:lstStyle>
          <a:p>
            <a:pPr rtl="0"/>
            <a:r>
              <a:rPr lang="sl-SI" noProof="0" dirty="0" smtClean="0"/>
              <a:t>Uredite slog naslova matrice</a:t>
            </a:r>
            <a:endParaRPr lang="sl-SI" noProof="0" dirty="0"/>
          </a:p>
        </p:txBody>
      </p:sp>
      <p:sp>
        <p:nvSpPr>
          <p:cNvPr id="7" name="Označba mesta za nogo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sl-SI" noProof="0" dirty="0"/>
              <a:t>Dodajte nogo</a:t>
            </a:r>
          </a:p>
        </p:txBody>
      </p:sp>
      <p:sp>
        <p:nvSpPr>
          <p:cNvPr id="6" name="Označba mesta za besedilo 5">
            <a:extLst>
              <a:ext uri="{FF2B5EF4-FFF2-40B4-BE49-F238E27FC236}">
                <a16:creationId xmlns:a16="http://schemas.microsoft.com/office/drawing/2014/main" xmlns="" id="{EB3F7825-EB73-4976-9D8D-BAD8C8FCEA82}"/>
              </a:ext>
            </a:extLst>
          </p:cNvPr>
          <p:cNvSpPr>
            <a:spLocks noGrp="1"/>
          </p:cNvSpPr>
          <p:nvPr>
            <p:ph type="body" sz="quarter" idx="16" hasCustomPrompt="1"/>
          </p:nvPr>
        </p:nvSpPr>
        <p:spPr>
          <a:xfrm>
            <a:off x="8768281" y="1102372"/>
            <a:ext cx="3002400" cy="432000"/>
          </a:xfrm>
        </p:spPr>
        <p:txBody>
          <a:bodyPr rtlCol="0"/>
          <a:lstStyle>
            <a:lvl1pPr marL="0" indent="0" algn="l">
              <a:buNone/>
              <a:defRPr b="1">
                <a:latin typeface="+mj-lt"/>
              </a:defRPr>
            </a:lvl1pPr>
          </a:lstStyle>
          <a:p>
            <a:pPr lvl="0" rtl="0"/>
            <a:r>
              <a:rPr lang="sl-SI" noProof="0" dirty="0"/>
              <a:t>Oznaka 1</a:t>
            </a:r>
          </a:p>
        </p:txBody>
      </p:sp>
      <p:sp>
        <p:nvSpPr>
          <p:cNvPr id="51" name="Osemkotnik 50">
            <a:extLst>
              <a:ext uri="{FF2B5EF4-FFF2-40B4-BE49-F238E27FC236}">
                <a16:creationId xmlns:a16="http://schemas.microsoft.com/office/drawing/2014/main" xmlns=""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52" name="Elipsa 51">
            <a:extLst>
              <a:ext uri="{FF2B5EF4-FFF2-40B4-BE49-F238E27FC236}">
                <a16:creationId xmlns:a16="http://schemas.microsoft.com/office/drawing/2014/main" xmlns=""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solidFill>
                <a:schemeClr val="accent1"/>
              </a:solidFill>
            </a:endParaRPr>
          </a:p>
        </p:txBody>
      </p:sp>
      <p:sp>
        <p:nvSpPr>
          <p:cNvPr id="53" name="Elipsa 52">
            <a:extLst>
              <a:ext uri="{FF2B5EF4-FFF2-40B4-BE49-F238E27FC236}">
                <a16:creationId xmlns:a16="http://schemas.microsoft.com/office/drawing/2014/main" xmlns=""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54" name="Elipsa 53">
            <a:extLst>
              <a:ext uri="{FF2B5EF4-FFF2-40B4-BE49-F238E27FC236}">
                <a16:creationId xmlns:a16="http://schemas.microsoft.com/office/drawing/2014/main" xmlns=""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solidFill>
                <a:schemeClr val="accent1"/>
              </a:solidFill>
            </a:endParaRPr>
          </a:p>
        </p:txBody>
      </p:sp>
      <p:sp>
        <p:nvSpPr>
          <p:cNvPr id="55" name="Označba mesta za številko diapozitiva 54">
            <a:extLst>
              <a:ext uri="{FF2B5EF4-FFF2-40B4-BE49-F238E27FC236}">
                <a16:creationId xmlns:a16="http://schemas.microsoft.com/office/drawing/2014/main" xmlns="" id="{8702E81C-40F0-489E-8339-0139157E6327}"/>
              </a:ext>
            </a:extLst>
          </p:cNvPr>
          <p:cNvSpPr>
            <a:spLocks noGrp="1"/>
          </p:cNvSpPr>
          <p:nvPr>
            <p:ph type="sldNum" sz="quarter" idx="26"/>
          </p:nvPr>
        </p:nvSpPr>
        <p:spPr/>
        <p:txBody>
          <a:bodyPr rtlCol="0"/>
          <a:lstStyle/>
          <a:p>
            <a:pPr rtl="0"/>
            <a:fld id="{19B51A1E-902D-48AF-9020-955120F399B6}" type="slidenum">
              <a:rPr lang="sl-SI" noProof="0" smtClean="0"/>
              <a:pPr/>
              <a:t>‹#›</a:t>
            </a:fld>
            <a:endParaRPr lang="sl-SI" noProof="0" dirty="0"/>
          </a:p>
        </p:txBody>
      </p:sp>
      <p:grpSp>
        <p:nvGrpSpPr>
          <p:cNvPr id="22" name="Skupina 21">
            <a:extLst>
              <a:ext uri="{FF2B5EF4-FFF2-40B4-BE49-F238E27FC236}">
                <a16:creationId xmlns:a16="http://schemas.microsoft.com/office/drawing/2014/main" xmlns="" id="{9089FAF0-BF60-4AB9-A62E-595008DC4646}"/>
              </a:ext>
            </a:extLst>
          </p:cNvPr>
          <p:cNvGrpSpPr/>
          <p:nvPr userDrawn="1"/>
        </p:nvGrpSpPr>
        <p:grpSpPr>
          <a:xfrm>
            <a:off x="1892000" y="2269752"/>
            <a:ext cx="3081180" cy="3011457"/>
            <a:chOff x="1892000" y="2269752"/>
            <a:chExt cx="3081180" cy="3011457"/>
          </a:xfrm>
        </p:grpSpPr>
        <p:sp>
          <p:nvSpPr>
            <p:cNvPr id="26" name="Prostoročno: Oblika 13">
              <a:extLst>
                <a:ext uri="{FF2B5EF4-FFF2-40B4-BE49-F238E27FC236}">
                  <a16:creationId xmlns:a16="http://schemas.microsoft.com/office/drawing/2014/main" xmlns=""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27" name="Prostoročno: Oblika 26">
              <a:extLst>
                <a:ext uri="{FF2B5EF4-FFF2-40B4-BE49-F238E27FC236}">
                  <a16:creationId xmlns:a16="http://schemas.microsoft.com/office/drawing/2014/main" xmlns=""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28" name="Prostoročno: Oblika 17">
              <a:extLst>
                <a:ext uri="{FF2B5EF4-FFF2-40B4-BE49-F238E27FC236}">
                  <a16:creationId xmlns:a16="http://schemas.microsoft.com/office/drawing/2014/main" xmlns=""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29" name="Prostoročno: Oblika 19">
              <a:extLst>
                <a:ext uri="{FF2B5EF4-FFF2-40B4-BE49-F238E27FC236}">
                  <a16:creationId xmlns:a16="http://schemas.microsoft.com/office/drawing/2014/main" xmlns=""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30" name="Prostoročno: Oblika 23">
              <a:extLst>
                <a:ext uri="{FF2B5EF4-FFF2-40B4-BE49-F238E27FC236}">
                  <a16:creationId xmlns:a16="http://schemas.microsoft.com/office/drawing/2014/main" xmlns=""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31" name="Prostoročno: Oblika 30">
              <a:extLst>
                <a:ext uri="{FF2B5EF4-FFF2-40B4-BE49-F238E27FC236}">
                  <a16:creationId xmlns:a16="http://schemas.microsoft.com/office/drawing/2014/main" xmlns=""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32" name="Prostoročno: Oblika 28">
              <a:extLst>
                <a:ext uri="{FF2B5EF4-FFF2-40B4-BE49-F238E27FC236}">
                  <a16:creationId xmlns:a16="http://schemas.microsoft.com/office/drawing/2014/main" xmlns=""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grpSp>
    </p:spTree>
    <p:extLst>
      <p:ext uri="{BB962C8B-B14F-4D97-AF65-F5344CB8AC3E}">
        <p14:creationId xmlns:p14="http://schemas.microsoft.com/office/powerpoint/2010/main" val="388443592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gitalni izdelek">
    <p:spTree>
      <p:nvGrpSpPr>
        <p:cNvPr id="1" name=""/>
        <p:cNvGrpSpPr/>
        <p:nvPr/>
      </p:nvGrpSpPr>
      <p:grpSpPr>
        <a:xfrm>
          <a:off x="0" y="0"/>
          <a:ext cx="0" cy="0"/>
          <a:chOff x="0" y="0"/>
          <a:chExt cx="0" cy="0"/>
        </a:xfrm>
      </p:grpSpPr>
      <p:sp>
        <p:nvSpPr>
          <p:cNvPr id="24" name="Prostoročno: Oblika 23">
            <a:extLst>
              <a:ext uri="{FF2B5EF4-FFF2-40B4-BE49-F238E27FC236}">
                <a16:creationId xmlns:a16="http://schemas.microsoft.com/office/drawing/2014/main" xmlns=""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25" name="Prostoročno: Oblika 24">
            <a:extLst>
              <a:ext uri="{FF2B5EF4-FFF2-40B4-BE49-F238E27FC236}">
                <a16:creationId xmlns:a16="http://schemas.microsoft.com/office/drawing/2014/main" xmlns=""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26" name="Prostoročno: Oblika 25">
            <a:extLst>
              <a:ext uri="{FF2B5EF4-FFF2-40B4-BE49-F238E27FC236}">
                <a16:creationId xmlns:a16="http://schemas.microsoft.com/office/drawing/2014/main" xmlns=""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27" name="Prostoročno: Oblika 26">
            <a:extLst>
              <a:ext uri="{FF2B5EF4-FFF2-40B4-BE49-F238E27FC236}">
                <a16:creationId xmlns:a16="http://schemas.microsoft.com/office/drawing/2014/main" xmlns=""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28" name="Prostoročno: Oblika 27">
            <a:extLst>
              <a:ext uri="{FF2B5EF4-FFF2-40B4-BE49-F238E27FC236}">
                <a16:creationId xmlns:a16="http://schemas.microsoft.com/office/drawing/2014/main" xmlns=""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29" name="Prostoročno: Oblika 28">
            <a:extLst>
              <a:ext uri="{FF2B5EF4-FFF2-40B4-BE49-F238E27FC236}">
                <a16:creationId xmlns:a16="http://schemas.microsoft.com/office/drawing/2014/main" xmlns=""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30" name="Prostoročno: Oblika 29">
            <a:extLst>
              <a:ext uri="{FF2B5EF4-FFF2-40B4-BE49-F238E27FC236}">
                <a16:creationId xmlns:a16="http://schemas.microsoft.com/office/drawing/2014/main" xmlns=""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31" name="Prostoročno: Oblika 30">
            <a:extLst>
              <a:ext uri="{FF2B5EF4-FFF2-40B4-BE49-F238E27FC236}">
                <a16:creationId xmlns:a16="http://schemas.microsoft.com/office/drawing/2014/main" xmlns=""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32" name="Prostoročno: Oblika 31">
            <a:extLst>
              <a:ext uri="{FF2B5EF4-FFF2-40B4-BE49-F238E27FC236}">
                <a16:creationId xmlns:a16="http://schemas.microsoft.com/office/drawing/2014/main" xmlns=""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33" name="Prostoročno: Oblika 32">
            <a:extLst>
              <a:ext uri="{FF2B5EF4-FFF2-40B4-BE49-F238E27FC236}">
                <a16:creationId xmlns:a16="http://schemas.microsoft.com/office/drawing/2014/main" xmlns=""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34" name="Prostoročno: Oblika 33">
            <a:extLst>
              <a:ext uri="{FF2B5EF4-FFF2-40B4-BE49-F238E27FC236}">
                <a16:creationId xmlns:a16="http://schemas.microsoft.com/office/drawing/2014/main" xmlns=""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35" name="Prostoročno: Oblika 34">
            <a:extLst>
              <a:ext uri="{FF2B5EF4-FFF2-40B4-BE49-F238E27FC236}">
                <a16:creationId xmlns:a16="http://schemas.microsoft.com/office/drawing/2014/main" xmlns=""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36" name="Prostoročno: Oblika 35">
            <a:extLst>
              <a:ext uri="{FF2B5EF4-FFF2-40B4-BE49-F238E27FC236}">
                <a16:creationId xmlns:a16="http://schemas.microsoft.com/office/drawing/2014/main" xmlns=""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37" name="Prostoročno: Oblika 36">
            <a:extLst>
              <a:ext uri="{FF2B5EF4-FFF2-40B4-BE49-F238E27FC236}">
                <a16:creationId xmlns:a16="http://schemas.microsoft.com/office/drawing/2014/main" xmlns=""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grpSp>
        <p:nvGrpSpPr>
          <p:cNvPr id="43" name="Skupina 42">
            <a:extLst>
              <a:ext uri="{FF2B5EF4-FFF2-40B4-BE49-F238E27FC236}">
                <a16:creationId xmlns:a16="http://schemas.microsoft.com/office/drawing/2014/main" xmlns="" id="{0725BC56-C7B6-400F-80F9-3F968E2CAE0E}"/>
              </a:ext>
            </a:extLst>
          </p:cNvPr>
          <p:cNvGrpSpPr/>
          <p:nvPr userDrawn="1"/>
        </p:nvGrpSpPr>
        <p:grpSpPr>
          <a:xfrm>
            <a:off x="3383603" y="1013721"/>
            <a:ext cx="7749965" cy="5100743"/>
            <a:chOff x="510812" y="938373"/>
            <a:chExt cx="8073393" cy="5313612"/>
          </a:xfrm>
        </p:grpSpPr>
        <p:sp>
          <p:nvSpPr>
            <p:cNvPr id="44" name="Zaobljeni pravokotnik 15">
              <a:extLst>
                <a:ext uri="{FF2B5EF4-FFF2-40B4-BE49-F238E27FC236}">
                  <a16:creationId xmlns:a16="http://schemas.microsoft.com/office/drawing/2014/main" xmlns=""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sp>
          <p:nvSpPr>
            <p:cNvPr id="45" name="Zaobljeni pravokotnik 15">
              <a:extLst>
                <a:ext uri="{FF2B5EF4-FFF2-40B4-BE49-F238E27FC236}">
                  <a16:creationId xmlns:a16="http://schemas.microsoft.com/office/drawing/2014/main" xmlns=""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46" name="Pravokotnik: Zaokroženi koti 45">
              <a:extLst>
                <a:ext uri="{FF2B5EF4-FFF2-40B4-BE49-F238E27FC236}">
                  <a16:creationId xmlns:a16="http://schemas.microsoft.com/office/drawing/2014/main" xmlns=""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47" name="Zaobljeni pravokotnik 15">
              <a:extLst>
                <a:ext uri="{FF2B5EF4-FFF2-40B4-BE49-F238E27FC236}">
                  <a16:creationId xmlns:a16="http://schemas.microsoft.com/office/drawing/2014/main" xmlns=""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48" name="Zaobljeni pravokotnik 15">
              <a:extLst>
                <a:ext uri="{FF2B5EF4-FFF2-40B4-BE49-F238E27FC236}">
                  <a16:creationId xmlns:a16="http://schemas.microsoft.com/office/drawing/2014/main" xmlns=""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sp>
          <p:nvSpPr>
            <p:cNvPr id="49" name="Elipsa 48">
              <a:extLst>
                <a:ext uri="{FF2B5EF4-FFF2-40B4-BE49-F238E27FC236}">
                  <a16:creationId xmlns:a16="http://schemas.microsoft.com/office/drawing/2014/main" xmlns=""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sp>
          <p:nvSpPr>
            <p:cNvPr id="50" name="Elipsa 49">
              <a:extLst>
                <a:ext uri="{FF2B5EF4-FFF2-40B4-BE49-F238E27FC236}">
                  <a16:creationId xmlns:a16="http://schemas.microsoft.com/office/drawing/2014/main" xmlns=""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sp>
          <p:nvSpPr>
            <p:cNvPr id="51" name="Elipsa 50">
              <a:extLst>
                <a:ext uri="{FF2B5EF4-FFF2-40B4-BE49-F238E27FC236}">
                  <a16:creationId xmlns:a16="http://schemas.microsoft.com/office/drawing/2014/main" xmlns=""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grpSp>
      <p:sp>
        <p:nvSpPr>
          <p:cNvPr id="3" name="Označba mesta za vsebino 2">
            <a:extLst>
              <a:ext uri="{FF2B5EF4-FFF2-40B4-BE49-F238E27FC236}">
                <a16:creationId xmlns:a16="http://schemas.microsoft.com/office/drawing/2014/main" xmlns="" id="{B1948E38-8FB0-4E51-A01C-C88794372E50}"/>
              </a:ext>
            </a:extLst>
          </p:cNvPr>
          <p:cNvSpPr>
            <a:spLocks noGrp="1"/>
          </p:cNvSpPr>
          <p:nvPr>
            <p:ph idx="1" hasCustomPrompt="1"/>
          </p:nvPr>
        </p:nvSpPr>
        <p:spPr>
          <a:xfrm>
            <a:off x="432000" y="1152000"/>
            <a:ext cx="2951603" cy="2196235"/>
          </a:xfrm>
        </p:spPr>
        <p:txBody>
          <a:bodyPr rtlCol="0"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rtl="0"/>
            <a:r>
              <a:rPr lang="sl-SI" noProof="0" dirty="0"/>
              <a:t>Poudarjeno besedilo lahko vnesete tukaj</a:t>
            </a:r>
          </a:p>
        </p:txBody>
      </p:sp>
      <p:sp>
        <p:nvSpPr>
          <p:cNvPr id="2" name="Naslov 1">
            <a:extLst>
              <a:ext uri="{FF2B5EF4-FFF2-40B4-BE49-F238E27FC236}">
                <a16:creationId xmlns:a16="http://schemas.microsoft.com/office/drawing/2014/main" xmlns="" id="{5CFF4C50-933F-41F9-AD11-BD02410AA7D5}"/>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sl-SI" noProof="0" smtClean="0"/>
              <a:t>Uredite slog naslova matrice</a:t>
            </a:r>
            <a:endParaRPr lang="sl-SI" noProof="0" dirty="0"/>
          </a:p>
        </p:txBody>
      </p:sp>
      <p:sp>
        <p:nvSpPr>
          <p:cNvPr id="7" name="Označba mesta za nogo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sl-SI" noProof="0" dirty="0"/>
              <a:t>Dodajte nogo</a:t>
            </a:r>
          </a:p>
        </p:txBody>
      </p:sp>
      <p:sp>
        <p:nvSpPr>
          <p:cNvPr id="8" name="Označba mesta za številko diapozitiva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sl-SI" noProof="0" smtClean="0"/>
              <a:pPr/>
              <a:t>‹#›</a:t>
            </a:fld>
            <a:endParaRPr lang="sl-SI" noProof="0" dirty="0"/>
          </a:p>
        </p:txBody>
      </p:sp>
      <p:sp>
        <p:nvSpPr>
          <p:cNvPr id="5" name="Označba mesta za sliko 4">
            <a:extLst>
              <a:ext uri="{FF2B5EF4-FFF2-40B4-BE49-F238E27FC236}">
                <a16:creationId xmlns:a16="http://schemas.microsoft.com/office/drawing/2014/main" xmlns=""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noFill/>
          <a:ln>
            <a:solidFill>
              <a:schemeClr val="accent1">
                <a:lumMod val="60000"/>
                <a:lumOff val="40000"/>
              </a:schemeClr>
            </a:solidFill>
          </a:ln>
        </p:spPr>
        <p:txBody>
          <a:bodyPr rtlCol="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l-SI" noProof="0" dirty="0"/>
              <a:t>Tukaj vstavite ali povlecite in spustite sliko</a:t>
            </a:r>
          </a:p>
        </p:txBody>
      </p:sp>
      <p:sp>
        <p:nvSpPr>
          <p:cNvPr id="9" name="Označba mesta za besedilo 8">
            <a:extLst>
              <a:ext uri="{FF2B5EF4-FFF2-40B4-BE49-F238E27FC236}">
                <a16:creationId xmlns:a16="http://schemas.microsoft.com/office/drawing/2014/main" xmlns="" id="{35FD3B7C-17C6-4327-986C-A8A6D6EC1B52}"/>
              </a:ext>
            </a:extLst>
          </p:cNvPr>
          <p:cNvSpPr>
            <a:spLocks noGrp="1"/>
          </p:cNvSpPr>
          <p:nvPr>
            <p:ph type="body" sz="quarter" idx="13"/>
          </p:nvPr>
        </p:nvSpPr>
        <p:spPr>
          <a:xfrm>
            <a:off x="431800" y="3509766"/>
            <a:ext cx="2951163" cy="2322709"/>
          </a:xfrm>
        </p:spPr>
        <p:txBody>
          <a:bodyPr rtlCol="0"/>
          <a:lstStyle/>
          <a:p>
            <a:pPr lvl="0" rtl="0"/>
            <a:r>
              <a:rPr lang="sl-SI" noProof="0" smtClean="0"/>
              <a:t>Uredite sloge besedila matrice</a:t>
            </a:r>
          </a:p>
          <a:p>
            <a:pPr lvl="1" rtl="0"/>
            <a:r>
              <a:rPr lang="sl-SI" noProof="0" smtClean="0"/>
              <a:t>Druga raven</a:t>
            </a:r>
          </a:p>
          <a:p>
            <a:pPr lvl="2" rtl="0"/>
            <a:r>
              <a:rPr lang="sl-SI" noProof="0" smtClean="0"/>
              <a:t>Tretja raven</a:t>
            </a:r>
          </a:p>
          <a:p>
            <a:pPr lvl="3" rtl="0"/>
            <a:r>
              <a:rPr lang="sl-SI" noProof="0" smtClean="0"/>
              <a:t>Četrta raven</a:t>
            </a:r>
          </a:p>
          <a:p>
            <a:pPr lvl="4" rtl="0"/>
            <a:r>
              <a:rPr lang="sl-SI" noProof="0" smtClean="0"/>
              <a:t>Peta raven</a:t>
            </a:r>
            <a:endParaRPr lang="sl-SI" noProof="0" dirty="0"/>
          </a:p>
        </p:txBody>
      </p:sp>
    </p:spTree>
    <p:extLst>
      <p:ext uri="{BB962C8B-B14F-4D97-AF65-F5344CB8AC3E}">
        <p14:creationId xmlns:p14="http://schemas.microsoft.com/office/powerpoint/2010/main" val="17246476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414C798B-40C9-4B8E-8000-02B51B67A930}" type="datetimeFigureOut">
              <a:rPr lang="sl-SI" smtClean="0"/>
              <a:t>19. 10. 2020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BD2B9ED-7F2C-40A0-847B-A4AF49ABC05C}" type="slidenum">
              <a:rPr lang="sl-SI" smtClean="0"/>
              <a:t>‹#›</a:t>
            </a:fld>
            <a:endParaRPr lang="sl-SI"/>
          </a:p>
        </p:txBody>
      </p:sp>
    </p:spTree>
    <p:extLst>
      <p:ext uri="{BB962C8B-B14F-4D97-AF65-F5344CB8AC3E}">
        <p14:creationId xmlns:p14="http://schemas.microsoft.com/office/powerpoint/2010/main" val="2027888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414C798B-40C9-4B8E-8000-02B51B67A930}" type="datetimeFigureOut">
              <a:rPr lang="sl-SI" smtClean="0"/>
              <a:t>19. 10. 2020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BD2B9ED-7F2C-40A0-847B-A4AF49ABC05C}" type="slidenum">
              <a:rPr lang="sl-SI" smtClean="0"/>
              <a:t>‹#›</a:t>
            </a:fld>
            <a:endParaRPr lang="sl-SI"/>
          </a:p>
        </p:txBody>
      </p:sp>
    </p:spTree>
    <p:extLst>
      <p:ext uri="{BB962C8B-B14F-4D97-AF65-F5344CB8AC3E}">
        <p14:creationId xmlns:p14="http://schemas.microsoft.com/office/powerpoint/2010/main" val="1712931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414C798B-40C9-4B8E-8000-02B51B67A930}" type="datetimeFigureOut">
              <a:rPr lang="sl-SI" smtClean="0"/>
              <a:t>19. 10. 2020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BD2B9ED-7F2C-40A0-847B-A4AF49ABC05C}" type="slidenum">
              <a:rPr lang="sl-SI" smtClean="0"/>
              <a:t>‹#›</a:t>
            </a:fld>
            <a:endParaRPr lang="sl-SI"/>
          </a:p>
        </p:txBody>
      </p:sp>
    </p:spTree>
    <p:extLst>
      <p:ext uri="{BB962C8B-B14F-4D97-AF65-F5344CB8AC3E}">
        <p14:creationId xmlns:p14="http://schemas.microsoft.com/office/powerpoint/2010/main" val="4087049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414C798B-40C9-4B8E-8000-02B51B67A930}" type="datetimeFigureOut">
              <a:rPr lang="sl-SI" smtClean="0"/>
              <a:t>19. 10. 2020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0BD2B9ED-7F2C-40A0-847B-A4AF49ABC05C}" type="slidenum">
              <a:rPr lang="sl-SI" smtClean="0"/>
              <a:t>‹#›</a:t>
            </a:fld>
            <a:endParaRPr lang="sl-SI"/>
          </a:p>
        </p:txBody>
      </p:sp>
    </p:spTree>
    <p:extLst>
      <p:ext uri="{BB962C8B-B14F-4D97-AF65-F5344CB8AC3E}">
        <p14:creationId xmlns:p14="http://schemas.microsoft.com/office/powerpoint/2010/main" val="1837256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414C798B-40C9-4B8E-8000-02B51B67A930}" type="datetimeFigureOut">
              <a:rPr lang="sl-SI" smtClean="0"/>
              <a:t>19. 10. 2020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0BD2B9ED-7F2C-40A0-847B-A4AF49ABC05C}" type="slidenum">
              <a:rPr lang="sl-SI" smtClean="0"/>
              <a:t>‹#›</a:t>
            </a:fld>
            <a:endParaRPr lang="sl-SI"/>
          </a:p>
        </p:txBody>
      </p:sp>
    </p:spTree>
    <p:extLst>
      <p:ext uri="{BB962C8B-B14F-4D97-AF65-F5344CB8AC3E}">
        <p14:creationId xmlns:p14="http://schemas.microsoft.com/office/powerpoint/2010/main" val="451314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414C798B-40C9-4B8E-8000-02B51B67A930}" type="datetimeFigureOut">
              <a:rPr lang="sl-SI" smtClean="0"/>
              <a:t>19. 10. 2020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0BD2B9ED-7F2C-40A0-847B-A4AF49ABC05C}" type="slidenum">
              <a:rPr lang="sl-SI" smtClean="0"/>
              <a:t>‹#›</a:t>
            </a:fld>
            <a:endParaRPr lang="sl-SI"/>
          </a:p>
        </p:txBody>
      </p:sp>
    </p:spTree>
    <p:extLst>
      <p:ext uri="{BB962C8B-B14F-4D97-AF65-F5344CB8AC3E}">
        <p14:creationId xmlns:p14="http://schemas.microsoft.com/office/powerpoint/2010/main" val="2168830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414C798B-40C9-4B8E-8000-02B51B67A930}" type="datetimeFigureOut">
              <a:rPr lang="sl-SI" smtClean="0"/>
              <a:t>19. 10. 2020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BD2B9ED-7F2C-40A0-847B-A4AF49ABC05C}" type="slidenum">
              <a:rPr lang="sl-SI" smtClean="0"/>
              <a:t>‹#›</a:t>
            </a:fld>
            <a:endParaRPr lang="sl-SI"/>
          </a:p>
        </p:txBody>
      </p:sp>
    </p:spTree>
    <p:extLst>
      <p:ext uri="{BB962C8B-B14F-4D97-AF65-F5344CB8AC3E}">
        <p14:creationId xmlns:p14="http://schemas.microsoft.com/office/powerpoint/2010/main" val="1210191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414C798B-40C9-4B8E-8000-02B51B67A930}" type="datetimeFigureOut">
              <a:rPr lang="sl-SI" smtClean="0"/>
              <a:t>19. 10. 2020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BD2B9ED-7F2C-40A0-847B-A4AF49ABC05C}" type="slidenum">
              <a:rPr lang="sl-SI" smtClean="0"/>
              <a:t>‹#›</a:t>
            </a:fld>
            <a:endParaRPr lang="sl-SI"/>
          </a:p>
        </p:txBody>
      </p:sp>
    </p:spTree>
    <p:extLst>
      <p:ext uri="{BB962C8B-B14F-4D97-AF65-F5344CB8AC3E}">
        <p14:creationId xmlns:p14="http://schemas.microsoft.com/office/powerpoint/2010/main" val="19189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C798B-40C9-4B8E-8000-02B51B67A930}" type="datetimeFigureOut">
              <a:rPr lang="sl-SI" smtClean="0"/>
              <a:t>19. 10. 2020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2B9ED-7F2C-40A0-847B-A4AF49ABC05C}" type="slidenum">
              <a:rPr lang="sl-SI" smtClean="0"/>
              <a:t>‹#›</a:t>
            </a:fld>
            <a:endParaRPr lang="sl-SI"/>
          </a:p>
        </p:txBody>
      </p:sp>
    </p:spTree>
    <p:extLst>
      <p:ext uri="{BB962C8B-B14F-4D97-AF65-F5344CB8AC3E}">
        <p14:creationId xmlns:p14="http://schemas.microsoft.com/office/powerpoint/2010/main" val="1601136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jp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png"/><Relationship Id="rId5" Type="http://schemas.microsoft.com/office/2007/relationships/hdphoto" Target="../media/hdphoto3.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jp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png"/><Relationship Id="rId5" Type="http://schemas.openxmlformats.org/officeDocument/2006/relationships/image" Target="../media/image15.jp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jp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png"/><Relationship Id="rId5" Type="http://schemas.openxmlformats.org/officeDocument/2006/relationships/image" Target="../media/image18.jp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jp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png"/><Relationship Id="rId5" Type="http://schemas.openxmlformats.org/officeDocument/2006/relationships/image" Target="../media/image19.jp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jp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jpg"/><Relationship Id="rId3" Type="http://schemas.openxmlformats.org/officeDocument/2006/relationships/slideLayout" Target="../slideLayouts/slideLayout12.xml"/><Relationship Id="rId7" Type="http://schemas.openxmlformats.org/officeDocument/2006/relationships/image" Target="../media/image7.png"/><Relationship Id="rId12" Type="http://schemas.openxmlformats.org/officeDocument/2006/relationships/image" Target="../media/image1.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5.svg"/><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jp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jp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Zvo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pic>
        <p:nvPicPr>
          <p:cNvPr id="9" name="Picture 2">
            <a:extLst>
              <a:ext uri="{FF2B5EF4-FFF2-40B4-BE49-F238E27FC236}">
                <a16:creationId xmlns="" xmlns:a16="http://schemas.microsoft.com/office/drawing/2014/main" id="{09E423CA-A2C7-4400-A8F8-E1E5DD8594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262705"/>
            <a:ext cx="9144000" cy="3718560"/>
          </a:xfrm>
          <a:prstGeom prst="rect">
            <a:avLst/>
          </a:prstGeom>
        </p:spPr>
      </p:pic>
      <p:sp>
        <p:nvSpPr>
          <p:cNvPr id="10" name="TextBox 3"/>
          <p:cNvSpPr txBox="1"/>
          <p:nvPr/>
        </p:nvSpPr>
        <p:spPr>
          <a:xfrm>
            <a:off x="2037707" y="3455855"/>
            <a:ext cx="8305800" cy="3170099"/>
          </a:xfrm>
          <a:prstGeom prst="rect">
            <a:avLst/>
          </a:prstGeom>
          <a:noFill/>
        </p:spPr>
        <p:txBody>
          <a:bodyPr wrap="square" rtlCol="0">
            <a:spAutoFit/>
          </a:bodyPr>
          <a:lstStyle/>
          <a:p>
            <a:pPr algn="ctr"/>
            <a:r>
              <a:rPr lang="en-GB" sz="2400" b="1" dirty="0" smtClean="0">
                <a:latin typeface="Palatino Linotype" panose="02040502050505030304" pitchFamily="18" charset="0"/>
              </a:rPr>
              <a:t>Biodegradable coating on packaging paper made from fibres of invasive plant species </a:t>
            </a:r>
            <a:r>
              <a:rPr lang="en-GB" sz="2400" b="1" i="1" dirty="0" err="1" smtClean="0">
                <a:latin typeface="Palatino Linotype" panose="02040502050505030304" pitchFamily="18" charset="0"/>
              </a:rPr>
              <a:t>Fallopia</a:t>
            </a:r>
            <a:r>
              <a:rPr lang="en-GB" sz="2400" b="1" i="1" dirty="0" smtClean="0">
                <a:latin typeface="Palatino Linotype" panose="02040502050505030304" pitchFamily="18" charset="0"/>
              </a:rPr>
              <a:t> japonica</a:t>
            </a:r>
          </a:p>
          <a:p>
            <a:pPr algn="ctr"/>
            <a:endParaRPr lang="fr-FR" dirty="0">
              <a:latin typeface="Palatino Linotype" panose="02040502050505030304" pitchFamily="18" charset="0"/>
            </a:endParaRPr>
          </a:p>
          <a:p>
            <a:pPr algn="ctr"/>
            <a:r>
              <a:rPr lang="sl-SI" b="1" dirty="0" smtClean="0">
                <a:latin typeface="Palatino Linotype" panose="02040502050505030304" pitchFamily="18" charset="0"/>
              </a:rPr>
              <a:t>Gregor Lavrič</a:t>
            </a:r>
            <a:r>
              <a:rPr lang="it-IT" b="1" baseline="30000" dirty="0" smtClean="0">
                <a:latin typeface="Palatino Linotype" panose="02040502050505030304" pitchFamily="18" charset="0"/>
              </a:rPr>
              <a:t>1,</a:t>
            </a:r>
            <a:r>
              <a:rPr lang="it-IT" b="1" dirty="0" smtClean="0">
                <a:latin typeface="Palatino Linotype" panose="02040502050505030304" pitchFamily="18" charset="0"/>
              </a:rPr>
              <a:t>*</a:t>
            </a:r>
            <a:r>
              <a:rPr lang="sl-SI" b="1" dirty="0" smtClean="0">
                <a:latin typeface="Palatino Linotype" panose="02040502050505030304" pitchFamily="18" charset="0"/>
              </a:rPr>
              <a:t> </a:t>
            </a:r>
            <a:r>
              <a:rPr lang="it-IT" b="1" dirty="0" smtClean="0">
                <a:latin typeface="Palatino Linotype" panose="02040502050505030304" pitchFamily="18" charset="0"/>
              </a:rPr>
              <a:t>and </a:t>
            </a:r>
            <a:r>
              <a:rPr lang="sl-SI" b="1" dirty="0" smtClean="0">
                <a:latin typeface="Palatino Linotype" panose="02040502050505030304" pitchFamily="18" charset="0"/>
              </a:rPr>
              <a:t>Urška Vrabič Brodnjak</a:t>
            </a:r>
            <a:r>
              <a:rPr lang="it-IT" b="1" baseline="30000" dirty="0" smtClean="0">
                <a:latin typeface="Palatino Linotype" panose="02040502050505030304" pitchFamily="18" charset="0"/>
              </a:rPr>
              <a:t>2</a:t>
            </a:r>
            <a:endParaRPr lang="it-IT" b="1" baseline="30000" dirty="0">
              <a:latin typeface="Palatino Linotype" panose="02040502050505030304" pitchFamily="18" charset="0"/>
            </a:endParaRPr>
          </a:p>
          <a:p>
            <a:endParaRPr lang="it-IT" b="1" baseline="30000" dirty="0">
              <a:latin typeface="Palatino Linotype" panose="02040502050505030304" pitchFamily="18" charset="0"/>
            </a:endParaRPr>
          </a:p>
          <a:p>
            <a:endParaRPr lang="fr-FR" dirty="0">
              <a:latin typeface="Palatino Linotype" panose="02040502050505030304" pitchFamily="18" charset="0"/>
            </a:endParaRPr>
          </a:p>
          <a:p>
            <a:r>
              <a:rPr lang="en-US" baseline="30000" dirty="0">
                <a:latin typeface="Palatino Linotype" panose="02040502050505030304" pitchFamily="18" charset="0"/>
              </a:rPr>
              <a:t>1</a:t>
            </a:r>
            <a:r>
              <a:rPr lang="en-US" dirty="0">
                <a:latin typeface="Palatino Linotype" panose="02040502050505030304" pitchFamily="18" charset="0"/>
              </a:rPr>
              <a:t> </a:t>
            </a:r>
            <a:r>
              <a:rPr lang="sl-SI" dirty="0" smtClean="0">
                <a:latin typeface="Palatino Linotype" panose="02040502050505030304" pitchFamily="18" charset="0"/>
              </a:rPr>
              <a:t>Pulp </a:t>
            </a:r>
            <a:r>
              <a:rPr lang="sl-SI" dirty="0" err="1" smtClean="0">
                <a:latin typeface="Palatino Linotype" panose="02040502050505030304" pitchFamily="18" charset="0"/>
              </a:rPr>
              <a:t>and</a:t>
            </a:r>
            <a:r>
              <a:rPr lang="sl-SI" dirty="0" smtClean="0">
                <a:latin typeface="Palatino Linotype" panose="02040502050505030304" pitchFamily="18" charset="0"/>
              </a:rPr>
              <a:t> </a:t>
            </a:r>
            <a:r>
              <a:rPr lang="sl-SI" dirty="0" err="1" smtClean="0">
                <a:latin typeface="Palatino Linotype" panose="02040502050505030304" pitchFamily="18" charset="0"/>
              </a:rPr>
              <a:t>Paper</a:t>
            </a:r>
            <a:r>
              <a:rPr lang="sl-SI" dirty="0" smtClean="0">
                <a:latin typeface="Palatino Linotype" panose="02040502050505030304" pitchFamily="18" charset="0"/>
              </a:rPr>
              <a:t> Institute, </a:t>
            </a:r>
            <a:r>
              <a:rPr lang="sl-SI" dirty="0" err="1" smtClean="0">
                <a:latin typeface="Palatino Linotype" panose="02040502050505030304" pitchFamily="18" charset="0"/>
              </a:rPr>
              <a:t>Bogišićeva</a:t>
            </a:r>
            <a:r>
              <a:rPr lang="sl-SI" dirty="0" smtClean="0">
                <a:latin typeface="Palatino Linotype" panose="02040502050505030304" pitchFamily="18" charset="0"/>
              </a:rPr>
              <a:t> 8, SI-1000 Ljubljana, </a:t>
            </a:r>
            <a:r>
              <a:rPr lang="sl-SI" dirty="0" err="1" smtClean="0">
                <a:latin typeface="Palatino Linotype" panose="02040502050505030304" pitchFamily="18" charset="0"/>
              </a:rPr>
              <a:t>Slovenia</a:t>
            </a:r>
            <a:r>
              <a:rPr lang="en-US" dirty="0" smtClean="0">
                <a:latin typeface="Palatino Linotype" panose="02040502050505030304" pitchFamily="18" charset="0"/>
              </a:rPr>
              <a:t>; </a:t>
            </a:r>
            <a:endParaRPr lang="fr-FR" dirty="0">
              <a:latin typeface="Palatino Linotype" panose="02040502050505030304" pitchFamily="18" charset="0"/>
            </a:endParaRPr>
          </a:p>
          <a:p>
            <a:r>
              <a:rPr lang="en-US" baseline="30000" dirty="0">
                <a:latin typeface="Palatino Linotype" panose="02040502050505030304" pitchFamily="18" charset="0"/>
              </a:rPr>
              <a:t>2</a:t>
            </a:r>
            <a:r>
              <a:rPr lang="en-US" dirty="0">
                <a:latin typeface="Palatino Linotype" panose="02040502050505030304" pitchFamily="18" charset="0"/>
              </a:rPr>
              <a:t> </a:t>
            </a:r>
            <a:r>
              <a:rPr lang="sl-SI" dirty="0" err="1" smtClean="0">
                <a:latin typeface="Palatino Linotype" panose="02040502050505030304" pitchFamily="18" charset="0"/>
              </a:rPr>
              <a:t>University</a:t>
            </a:r>
            <a:r>
              <a:rPr lang="sl-SI" dirty="0" smtClean="0">
                <a:latin typeface="Palatino Linotype" panose="02040502050505030304" pitchFamily="18" charset="0"/>
              </a:rPr>
              <a:t> </a:t>
            </a:r>
            <a:r>
              <a:rPr lang="sl-SI" dirty="0" err="1" smtClean="0">
                <a:latin typeface="Palatino Linotype" panose="02040502050505030304" pitchFamily="18" charset="0"/>
              </a:rPr>
              <a:t>of</a:t>
            </a:r>
            <a:r>
              <a:rPr lang="sl-SI" dirty="0" smtClean="0">
                <a:latin typeface="Palatino Linotype" panose="02040502050505030304" pitchFamily="18" charset="0"/>
              </a:rPr>
              <a:t> Ljubljana, </a:t>
            </a:r>
            <a:r>
              <a:rPr lang="sl-SI" dirty="0" err="1" smtClean="0">
                <a:latin typeface="Palatino Linotype" panose="02040502050505030304" pitchFamily="18" charset="0"/>
              </a:rPr>
              <a:t>Faculty</a:t>
            </a:r>
            <a:r>
              <a:rPr lang="sl-SI" dirty="0" smtClean="0">
                <a:latin typeface="Palatino Linotype" panose="02040502050505030304" pitchFamily="18" charset="0"/>
              </a:rPr>
              <a:t> </a:t>
            </a:r>
            <a:r>
              <a:rPr lang="sl-SI" dirty="0" err="1" smtClean="0">
                <a:latin typeface="Palatino Linotype" panose="02040502050505030304" pitchFamily="18" charset="0"/>
              </a:rPr>
              <a:t>of</a:t>
            </a:r>
            <a:r>
              <a:rPr lang="sl-SI" dirty="0" smtClean="0">
                <a:latin typeface="Palatino Linotype" panose="02040502050505030304" pitchFamily="18" charset="0"/>
              </a:rPr>
              <a:t> </a:t>
            </a:r>
            <a:r>
              <a:rPr lang="sl-SI" dirty="0" err="1" smtClean="0">
                <a:latin typeface="Palatino Linotype" panose="02040502050505030304" pitchFamily="18" charset="0"/>
              </a:rPr>
              <a:t>Natural</a:t>
            </a:r>
            <a:r>
              <a:rPr lang="sl-SI" dirty="0" smtClean="0">
                <a:latin typeface="Palatino Linotype" panose="02040502050505030304" pitchFamily="18" charset="0"/>
              </a:rPr>
              <a:t> </a:t>
            </a:r>
            <a:r>
              <a:rPr lang="sl-SI" dirty="0" err="1" smtClean="0">
                <a:latin typeface="Palatino Linotype" panose="02040502050505030304" pitchFamily="18" charset="0"/>
              </a:rPr>
              <a:t>Sciences</a:t>
            </a:r>
            <a:r>
              <a:rPr lang="sl-SI" dirty="0" smtClean="0">
                <a:latin typeface="Palatino Linotype" panose="02040502050505030304" pitchFamily="18" charset="0"/>
              </a:rPr>
              <a:t> </a:t>
            </a:r>
            <a:r>
              <a:rPr lang="sl-SI" dirty="0" err="1" smtClean="0">
                <a:latin typeface="Palatino Linotype" panose="02040502050505030304" pitchFamily="18" charset="0"/>
              </a:rPr>
              <a:t>and</a:t>
            </a:r>
            <a:r>
              <a:rPr lang="sl-SI" dirty="0" smtClean="0">
                <a:latin typeface="Palatino Linotype" panose="02040502050505030304" pitchFamily="18" charset="0"/>
              </a:rPr>
              <a:t> Engineering, Snežniška 5, SI-1000 Ljubljana, </a:t>
            </a:r>
            <a:r>
              <a:rPr lang="sl-SI" dirty="0" err="1" smtClean="0">
                <a:latin typeface="Palatino Linotype" panose="02040502050505030304" pitchFamily="18" charset="0"/>
              </a:rPr>
              <a:t>Slovenia</a:t>
            </a:r>
            <a:r>
              <a:rPr lang="en-US" dirty="0" smtClean="0">
                <a:latin typeface="Palatino Linotype" panose="02040502050505030304" pitchFamily="18" charset="0"/>
              </a:rPr>
              <a:t>. </a:t>
            </a:r>
            <a:endParaRPr lang="en-US" dirty="0">
              <a:latin typeface="Palatino Linotype" panose="02040502050505030304" pitchFamily="18" charset="0"/>
            </a:endParaRPr>
          </a:p>
          <a:p>
            <a:endParaRPr lang="fr-FR" dirty="0">
              <a:latin typeface="Palatino Linotype" panose="02040502050505030304" pitchFamily="18" charset="0"/>
            </a:endParaRPr>
          </a:p>
          <a:p>
            <a:r>
              <a:rPr lang="en-US" sz="1400" b="1" dirty="0">
                <a:latin typeface="Palatino Linotype" panose="02040502050505030304" pitchFamily="18" charset="0"/>
              </a:rPr>
              <a:t>*</a:t>
            </a:r>
            <a:r>
              <a:rPr lang="en-US" sz="1400" dirty="0">
                <a:latin typeface="Palatino Linotype" panose="02040502050505030304" pitchFamily="18" charset="0"/>
              </a:rPr>
              <a:t> Corresponding author: </a:t>
            </a:r>
            <a:r>
              <a:rPr lang="sl-SI" sz="1400" dirty="0" smtClean="0">
                <a:latin typeface="Palatino Linotype" panose="02040502050505030304" pitchFamily="18" charset="0"/>
              </a:rPr>
              <a:t>urska.vrabic@ntf.uni-lj.si</a:t>
            </a:r>
            <a:endParaRPr lang="fr-FR" sz="1400" dirty="0">
              <a:latin typeface="Palatino Linotype" panose="02040502050505030304" pitchFamily="18" charset="0"/>
            </a:endParaRPr>
          </a:p>
        </p:txBody>
      </p:sp>
    </p:spTree>
    <p:extLst>
      <p:ext uri="{BB962C8B-B14F-4D97-AF65-F5344CB8AC3E}">
        <p14:creationId xmlns:p14="http://schemas.microsoft.com/office/powerpoint/2010/main" val="2894953468"/>
      </p:ext>
    </p:extLst>
  </p:cSld>
  <p:clrMapOvr>
    <a:masterClrMapping/>
  </p:clrMapOvr>
  <mc:AlternateContent xmlns:mc="http://schemas.openxmlformats.org/markup-compatibility/2006" xmlns:p14="http://schemas.microsoft.com/office/powerpoint/2010/main">
    <mc:Choice Requires="p14">
      <p:transition spd="slow" p14:dur="2000" advTm="36932"/>
    </mc:Choice>
    <mc:Fallback xmlns="">
      <p:transition spd="slow" advTm="36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8501743" cy="1325563"/>
          </a:xfrm>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sl-SI" b="1" dirty="0" err="1" smtClean="0"/>
              <a:t>Methods</a:t>
            </a:r>
            <a:endParaRPr lang="sl-SI" b="1" dirty="0"/>
          </a:p>
        </p:txBody>
      </p:sp>
      <p:sp>
        <p:nvSpPr>
          <p:cNvPr id="3" name="Označba mesta vsebine 2"/>
          <p:cNvSpPr>
            <a:spLocks noGrp="1"/>
          </p:cNvSpPr>
          <p:nvPr>
            <p:ph idx="1"/>
          </p:nvPr>
        </p:nvSpPr>
        <p:spPr>
          <a:xfrm>
            <a:off x="838200" y="1825625"/>
            <a:ext cx="9361714" cy="4351338"/>
          </a:xfrm>
        </p:spPr>
        <p:txBody>
          <a:bodyPr/>
          <a:lstStyle/>
          <a:p>
            <a:r>
              <a:rPr lang="en-GB" dirty="0" smtClean="0"/>
              <a:t>Grammage, thickness, density</a:t>
            </a:r>
          </a:p>
          <a:p>
            <a:r>
              <a:rPr lang="en-GB" dirty="0" smtClean="0"/>
              <a:t>Moisture content, </a:t>
            </a:r>
            <a:r>
              <a:rPr lang="sl-SI" dirty="0" err="1" smtClean="0"/>
              <a:t>water</a:t>
            </a:r>
            <a:r>
              <a:rPr lang="sl-SI" dirty="0" smtClean="0"/>
              <a:t> </a:t>
            </a:r>
            <a:r>
              <a:rPr lang="sl-SI" dirty="0" err="1" smtClean="0"/>
              <a:t>vapor</a:t>
            </a:r>
            <a:r>
              <a:rPr lang="sl-SI" dirty="0" smtClean="0"/>
              <a:t> </a:t>
            </a:r>
            <a:r>
              <a:rPr lang="sl-SI" dirty="0" err="1" smtClean="0"/>
              <a:t>permeability</a:t>
            </a:r>
            <a:r>
              <a:rPr lang="sl-SI" dirty="0" smtClean="0"/>
              <a:t> (</a:t>
            </a:r>
            <a:r>
              <a:rPr lang="en-GB" dirty="0" smtClean="0"/>
              <a:t>WVP</a:t>
            </a:r>
            <a:r>
              <a:rPr lang="sl-SI" dirty="0" smtClean="0"/>
              <a:t>)</a:t>
            </a:r>
            <a:r>
              <a:rPr lang="en-GB" dirty="0" smtClean="0"/>
              <a:t>, </a:t>
            </a:r>
            <a:r>
              <a:rPr lang="en-GB" dirty="0" err="1" smtClean="0"/>
              <a:t>absorptiv</a:t>
            </a:r>
            <a:r>
              <a:rPr lang="sl-SI" dirty="0" smtClean="0"/>
              <a:t>e</a:t>
            </a:r>
            <a:r>
              <a:rPr lang="en-GB" dirty="0" smtClean="0"/>
              <a:t>ness</a:t>
            </a:r>
          </a:p>
          <a:p>
            <a:r>
              <a:rPr lang="en-GB" dirty="0" err="1"/>
              <a:t>Thermogravimetric</a:t>
            </a:r>
            <a:r>
              <a:rPr lang="en-GB" i="1" dirty="0"/>
              <a:t> </a:t>
            </a:r>
            <a:r>
              <a:rPr lang="en-GB" dirty="0" smtClean="0"/>
              <a:t>analysis</a:t>
            </a:r>
            <a:endParaRPr lang="sl-SI" dirty="0" smtClean="0"/>
          </a:p>
          <a:p>
            <a:r>
              <a:rPr lang="sl-SI" dirty="0" err="1" smtClean="0"/>
              <a:t>Surface</a:t>
            </a:r>
            <a:r>
              <a:rPr lang="sl-SI" dirty="0" smtClean="0"/>
              <a:t> </a:t>
            </a:r>
            <a:r>
              <a:rPr lang="sl-SI" dirty="0" err="1" smtClean="0"/>
              <a:t>properties</a:t>
            </a:r>
            <a:endParaRPr lang="en-GB" dirty="0" smtClean="0"/>
          </a:p>
          <a:p>
            <a:endParaRPr lang="sl-SI" dirty="0"/>
          </a:p>
        </p:txBody>
      </p:sp>
      <p:pic>
        <p:nvPicPr>
          <p:cNvPr id="6" name="Slika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6051176" y="2998134"/>
            <a:ext cx="3386738" cy="3400285"/>
          </a:xfrm>
          <a:prstGeom prst="rect">
            <a:avLst/>
          </a:prstGeom>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pic>
        <p:nvPicPr>
          <p:cNvPr id="7" name="Picture 6">
            <a:extLst>
              <a:ext uri="{FF2B5EF4-FFF2-40B4-BE49-F238E27FC236}">
                <a16:creationId xmlns="" xmlns:a16="http://schemas.microsoft.com/office/drawing/2014/main" id="{4990BB06-FDD3-474D-A159-0925F848E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2081666488"/>
      </p:ext>
    </p:extLst>
  </p:cSld>
  <p:clrMapOvr>
    <a:masterClrMapping/>
  </p:clrMapOvr>
  <mc:AlternateContent xmlns:mc="http://schemas.openxmlformats.org/markup-compatibility/2006" xmlns:p14="http://schemas.microsoft.com/office/powerpoint/2010/main">
    <mc:Choice Requires="p14">
      <p:transition spd="slow" p14:dur="2000" advTm="47897"/>
    </mc:Choice>
    <mc:Fallback xmlns="">
      <p:transition spd="slow" advTm="4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značba mesta za besedilo 9">
            <a:extLst>
              <a:ext uri="{FF2B5EF4-FFF2-40B4-BE49-F238E27FC236}">
                <a16:creationId xmlns:a16="http://schemas.microsoft.com/office/drawing/2014/main" xmlns="" id="{E1B34DAC-653D-4287-8375-0858E3DB01F9}"/>
              </a:ext>
            </a:extLst>
          </p:cNvPr>
          <p:cNvSpPr txBox="1">
            <a:spLocks/>
          </p:cNvSpPr>
          <p:nvPr/>
        </p:nvSpPr>
        <p:spPr>
          <a:xfrm>
            <a:off x="4496243" y="1897206"/>
            <a:ext cx="5323541" cy="3526442"/>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sl-SI" sz="6600" dirty="0" smtClean="0">
              <a:latin typeface="+mj-lt"/>
            </a:endParaRPr>
          </a:p>
          <a:p>
            <a:pPr marL="0" indent="0" algn="ctr">
              <a:buNone/>
            </a:pPr>
            <a:r>
              <a:rPr lang="sl-SI" sz="6600" dirty="0" smtClean="0">
                <a:latin typeface="+mj-lt"/>
              </a:rPr>
              <a:t>RESULTS</a:t>
            </a:r>
            <a:endParaRPr lang="en-US" sz="6600" dirty="0" smtClean="0">
              <a:latin typeface="+mj-lt"/>
            </a:endParaRPr>
          </a:p>
          <a:p>
            <a:pPr marL="0" indent="0">
              <a:buFont typeface="Arial" panose="020B0604020202020204" pitchFamily="34" charset="0"/>
              <a:buNone/>
            </a:pPr>
            <a:endParaRPr lang="sl-SI" dirty="0" smtClean="0">
              <a:latin typeface="+mj-lt"/>
            </a:endParaRPr>
          </a:p>
          <a:p>
            <a:pPr marL="0" indent="0">
              <a:buNone/>
            </a:pPr>
            <a:endParaRPr lang="sl-SI" dirty="0" smtClean="0">
              <a:latin typeface="+mj-lt"/>
            </a:endParaRPr>
          </a:p>
          <a:p>
            <a:pPr marL="0" indent="0">
              <a:buNone/>
            </a:pPr>
            <a:endParaRPr lang="sl-SI" dirty="0">
              <a:latin typeface="+mj-lt"/>
            </a:endParaRPr>
          </a:p>
        </p:txBody>
      </p:sp>
      <p:pic>
        <p:nvPicPr>
          <p:cNvPr id="9" name="Slika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68" y="2439289"/>
            <a:ext cx="2143125" cy="2143125"/>
          </a:xfrm>
          <a:prstGeom prst="rect">
            <a:avLst/>
          </a:prstGeom>
        </p:spPr>
      </p:pic>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pic>
        <p:nvPicPr>
          <p:cNvPr id="5" name="Picture 6">
            <a:extLst>
              <a:ext uri="{FF2B5EF4-FFF2-40B4-BE49-F238E27FC236}">
                <a16:creationId xmlns="" xmlns:a16="http://schemas.microsoft.com/office/drawing/2014/main" id="{4990BB06-FDD3-474D-A159-0925F848E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3971150125"/>
      </p:ext>
    </p:extLst>
  </p:cSld>
  <p:clrMapOvr>
    <a:masterClrMapping/>
  </p:clrMapOvr>
  <mc:AlternateContent xmlns:mc="http://schemas.openxmlformats.org/markup-compatibility/2006" xmlns:p14="http://schemas.microsoft.com/office/powerpoint/2010/main">
    <mc:Choice Requires="p14">
      <p:transition spd="slow" p14:dur="2000" advTm="5270"/>
    </mc:Choice>
    <mc:Fallback xmlns="">
      <p:transition spd="slow" advTm="5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err="1" smtClean="0"/>
              <a:t>Basic</a:t>
            </a:r>
            <a:r>
              <a:rPr lang="sl-SI" b="1" dirty="0" smtClean="0"/>
              <a:t> </a:t>
            </a:r>
            <a:r>
              <a:rPr lang="sl-SI" b="1" dirty="0" err="1" smtClean="0"/>
              <a:t>properties</a:t>
            </a:r>
            <a:endParaRPr lang="sl-SI" b="1" dirty="0"/>
          </a:p>
        </p:txBody>
      </p:sp>
      <p:graphicFrame>
        <p:nvGraphicFramePr>
          <p:cNvPr id="4" name="Označba mesta vsebine 3"/>
          <p:cNvGraphicFramePr>
            <a:graphicFrameLocks noGrp="1"/>
          </p:cNvGraphicFramePr>
          <p:nvPr>
            <p:ph idx="1"/>
            <p:extLst>
              <p:ext uri="{D42A27DB-BD31-4B8C-83A1-F6EECF244321}">
                <p14:modId xmlns:p14="http://schemas.microsoft.com/office/powerpoint/2010/main" val="1267606244"/>
              </p:ext>
            </p:extLst>
          </p:nvPr>
        </p:nvGraphicFramePr>
        <p:xfrm>
          <a:off x="968828" y="1472974"/>
          <a:ext cx="8305801" cy="4942283"/>
        </p:xfrm>
        <a:graphic>
          <a:graphicData uri="http://schemas.openxmlformats.org/drawingml/2006/table">
            <a:tbl>
              <a:tblPr firstRow="1" firstCol="1" bandRow="1">
                <a:tableStyleId>{5C22544A-7EE6-4342-B048-85BDC9FD1C3A}</a:tableStyleId>
              </a:tblPr>
              <a:tblGrid>
                <a:gridCol w="2279880"/>
                <a:gridCol w="2077550"/>
                <a:gridCol w="1870821"/>
                <a:gridCol w="2077550"/>
              </a:tblGrid>
              <a:tr h="2620055">
                <a:tc>
                  <a:txBody>
                    <a:bodyPr/>
                    <a:lstStyle/>
                    <a:p>
                      <a:pPr eaLnBrk="0" hangingPunct="0">
                        <a:lnSpc>
                          <a:spcPts val="1300"/>
                        </a:lnSpc>
                        <a:spcBef>
                          <a:spcPts val="1200"/>
                        </a:spcBef>
                        <a:spcAft>
                          <a:spcPts val="0"/>
                        </a:spcAft>
                      </a:pPr>
                      <a:r>
                        <a:rPr lang="en-GB" sz="2400" dirty="0">
                          <a:effectLst/>
                        </a:rPr>
                        <a:t>Sample</a:t>
                      </a:r>
                      <a:endParaRPr lang="sl-SI" sz="24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2400" dirty="0">
                          <a:effectLst/>
                        </a:rPr>
                        <a:t>Grammage</a:t>
                      </a:r>
                      <a:endParaRPr lang="sl-SI" sz="2400" dirty="0">
                        <a:effectLst/>
                      </a:endParaRPr>
                    </a:p>
                    <a:p>
                      <a:pPr algn="ctr" eaLnBrk="0" hangingPunct="0">
                        <a:lnSpc>
                          <a:spcPts val="1300"/>
                        </a:lnSpc>
                        <a:spcBef>
                          <a:spcPts val="1200"/>
                        </a:spcBef>
                        <a:spcAft>
                          <a:spcPts val="0"/>
                        </a:spcAft>
                      </a:pPr>
                      <a:r>
                        <a:rPr lang="en-GB" sz="2400" dirty="0">
                          <a:effectLst/>
                        </a:rPr>
                        <a:t>[g/m</a:t>
                      </a:r>
                      <a:r>
                        <a:rPr lang="en-GB" sz="2400" baseline="30000" dirty="0">
                          <a:effectLst/>
                        </a:rPr>
                        <a:t>2</a:t>
                      </a:r>
                      <a:r>
                        <a:rPr lang="en-GB" sz="2400" dirty="0">
                          <a:effectLst/>
                        </a:rPr>
                        <a:t>]</a:t>
                      </a:r>
                      <a:endParaRPr lang="sl-SI" sz="24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2400" dirty="0">
                          <a:effectLst/>
                        </a:rPr>
                        <a:t>Thickness</a:t>
                      </a:r>
                      <a:endParaRPr lang="sl-SI" sz="2400" dirty="0">
                        <a:effectLst/>
                      </a:endParaRPr>
                    </a:p>
                    <a:p>
                      <a:pPr algn="ctr" eaLnBrk="0" hangingPunct="0">
                        <a:lnSpc>
                          <a:spcPts val="1300"/>
                        </a:lnSpc>
                        <a:spcBef>
                          <a:spcPts val="1200"/>
                        </a:spcBef>
                        <a:spcAft>
                          <a:spcPts val="0"/>
                        </a:spcAft>
                      </a:pPr>
                      <a:r>
                        <a:rPr lang="en-GB" sz="2400" dirty="0">
                          <a:effectLst/>
                        </a:rPr>
                        <a:t>[mm]</a:t>
                      </a:r>
                      <a:endParaRPr lang="sl-SI" sz="24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2400">
                          <a:effectLst/>
                        </a:rPr>
                        <a:t>Density</a:t>
                      </a:r>
                      <a:endParaRPr lang="sl-SI" sz="2400">
                        <a:effectLst/>
                      </a:endParaRPr>
                    </a:p>
                    <a:p>
                      <a:pPr algn="ctr" eaLnBrk="0" hangingPunct="0">
                        <a:lnSpc>
                          <a:spcPts val="1300"/>
                        </a:lnSpc>
                        <a:spcBef>
                          <a:spcPts val="1200"/>
                        </a:spcBef>
                        <a:spcAft>
                          <a:spcPts val="0"/>
                        </a:spcAft>
                      </a:pPr>
                      <a:r>
                        <a:rPr lang="en-GB" sz="2400">
                          <a:effectLst/>
                        </a:rPr>
                        <a:t>[kg/m</a:t>
                      </a:r>
                      <a:r>
                        <a:rPr lang="en-GB" sz="2400" baseline="30000">
                          <a:effectLst/>
                        </a:rPr>
                        <a:t>3</a:t>
                      </a:r>
                      <a:r>
                        <a:rPr lang="en-GB" sz="2400">
                          <a:effectLst/>
                        </a:rPr>
                        <a:t>]</a:t>
                      </a:r>
                      <a:endParaRPr lang="sl-SI" sz="24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r>
              <a:tr h="774076">
                <a:tc>
                  <a:txBody>
                    <a:bodyPr/>
                    <a:lstStyle/>
                    <a:p>
                      <a:pPr eaLnBrk="0" hangingPunct="0">
                        <a:lnSpc>
                          <a:spcPts val="1300"/>
                        </a:lnSpc>
                        <a:spcBef>
                          <a:spcPts val="1200"/>
                        </a:spcBef>
                        <a:spcAft>
                          <a:spcPts val="0"/>
                        </a:spcAft>
                      </a:pPr>
                      <a:r>
                        <a:rPr lang="en-GB" sz="2400" dirty="0">
                          <a:effectLst/>
                        </a:rPr>
                        <a:t>U</a:t>
                      </a:r>
                      <a:endParaRPr lang="sl-SI" sz="24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2400">
                          <a:effectLst/>
                        </a:rPr>
                        <a:t>98 ± 1.5</a:t>
                      </a:r>
                      <a:endParaRPr lang="sl-SI" sz="24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2400" dirty="0">
                          <a:effectLst/>
                        </a:rPr>
                        <a:t>0.17 ± 0.002</a:t>
                      </a:r>
                      <a:endParaRPr lang="sl-SI" sz="24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2400" dirty="0">
                          <a:effectLst/>
                        </a:rPr>
                        <a:t>620 ± 2</a:t>
                      </a:r>
                      <a:endParaRPr lang="sl-SI" sz="24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r>
              <a:tr h="774076">
                <a:tc>
                  <a:txBody>
                    <a:bodyPr/>
                    <a:lstStyle/>
                    <a:p>
                      <a:pPr eaLnBrk="0" hangingPunct="0">
                        <a:lnSpc>
                          <a:spcPts val="1300"/>
                        </a:lnSpc>
                        <a:spcBef>
                          <a:spcPts val="1200"/>
                        </a:spcBef>
                        <a:spcAft>
                          <a:spcPts val="0"/>
                        </a:spcAft>
                      </a:pPr>
                      <a:r>
                        <a:rPr lang="en-GB" sz="2400" dirty="0">
                          <a:effectLst/>
                        </a:rPr>
                        <a:t>C5</a:t>
                      </a:r>
                      <a:endParaRPr lang="sl-SI" sz="24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2400">
                          <a:effectLst/>
                        </a:rPr>
                        <a:t>105 ± 0.5</a:t>
                      </a:r>
                      <a:endParaRPr lang="sl-SI" sz="24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2400">
                          <a:effectLst/>
                        </a:rPr>
                        <a:t>0.22 ± 0.001</a:t>
                      </a:r>
                      <a:endParaRPr lang="sl-SI" sz="24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2400" dirty="0">
                          <a:effectLst/>
                        </a:rPr>
                        <a:t>645 ± 3</a:t>
                      </a:r>
                      <a:endParaRPr lang="sl-SI" sz="24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r>
              <a:tr h="774076">
                <a:tc>
                  <a:txBody>
                    <a:bodyPr/>
                    <a:lstStyle/>
                    <a:p>
                      <a:pPr eaLnBrk="0" hangingPunct="0">
                        <a:lnSpc>
                          <a:spcPts val="1300"/>
                        </a:lnSpc>
                        <a:spcBef>
                          <a:spcPts val="1200"/>
                        </a:spcBef>
                        <a:spcAft>
                          <a:spcPts val="0"/>
                        </a:spcAft>
                      </a:pPr>
                      <a:r>
                        <a:rPr lang="en-GB" sz="2400" dirty="0">
                          <a:effectLst/>
                        </a:rPr>
                        <a:t>C10</a:t>
                      </a:r>
                      <a:endParaRPr lang="sl-SI" sz="24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2400">
                          <a:effectLst/>
                        </a:rPr>
                        <a:t>110 ± 0.3</a:t>
                      </a:r>
                      <a:endParaRPr lang="sl-SI" sz="24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2400">
                          <a:effectLst/>
                        </a:rPr>
                        <a:t>0.23 ± 0.001</a:t>
                      </a:r>
                      <a:endParaRPr lang="sl-SI" sz="24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2400" dirty="0">
                          <a:effectLst/>
                        </a:rPr>
                        <a:t>648 ± 1</a:t>
                      </a:r>
                      <a:endParaRPr lang="sl-SI" sz="24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5" name="Slika 4"/>
          <p:cNvPicPr>
            <a:picLocks noChangeAspect="1"/>
          </p:cNvPicPr>
          <p:nvPr/>
        </p:nvPicPr>
        <p:blipFill>
          <a:blip r:embed="rId4"/>
          <a:stretch>
            <a:fillRect/>
          </a:stretch>
        </p:blipFill>
        <p:spPr>
          <a:xfrm>
            <a:off x="9262716" y="114300"/>
            <a:ext cx="2806820" cy="2171700"/>
          </a:xfrm>
          <a:prstGeom prst="rect">
            <a:avLst/>
          </a:prstGeom>
        </p:spPr>
      </p:pic>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pic>
        <p:nvPicPr>
          <p:cNvPr id="6" name="Picture 6">
            <a:extLst>
              <a:ext uri="{FF2B5EF4-FFF2-40B4-BE49-F238E27FC236}">
                <a16:creationId xmlns="" xmlns:a16="http://schemas.microsoft.com/office/drawing/2014/main" id="{4990BB06-FDD3-474D-A159-0925F848E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516463740"/>
      </p:ext>
    </p:extLst>
  </p:cSld>
  <p:clrMapOvr>
    <a:masterClrMapping/>
  </p:clrMapOvr>
  <mc:AlternateContent xmlns:mc="http://schemas.openxmlformats.org/markup-compatibility/2006" xmlns:p14="http://schemas.microsoft.com/office/powerpoint/2010/main">
    <mc:Choice Requires="p14">
      <p:transition spd="slow" p14:dur="2000" advTm="35018"/>
    </mc:Choice>
    <mc:Fallback xmlns="">
      <p:transition spd="slow" advTm="35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223611"/>
            <a:ext cx="10515600" cy="1325563"/>
          </a:xfrm>
        </p:spPr>
        <p:txBody>
          <a:bodyPr/>
          <a:lstStyle/>
          <a:p>
            <a:r>
              <a:rPr lang="en-GB" b="1" dirty="0"/>
              <a:t>Moisture content, absorptiveness (Cobb value) and water vapour permeability (WVP</a:t>
            </a:r>
            <a:r>
              <a:rPr lang="en-GB" b="1" dirty="0" smtClean="0"/>
              <a:t>)</a:t>
            </a:r>
            <a:endParaRPr lang="sl-SI" dirty="0"/>
          </a:p>
        </p:txBody>
      </p:sp>
      <p:graphicFrame>
        <p:nvGraphicFramePr>
          <p:cNvPr id="6" name="Grafikon 5"/>
          <p:cNvGraphicFramePr>
            <a:graphicFrameLocks/>
          </p:cNvGraphicFramePr>
          <p:nvPr>
            <p:extLst>
              <p:ext uri="{D42A27DB-BD31-4B8C-83A1-F6EECF244321}">
                <p14:modId xmlns:p14="http://schemas.microsoft.com/office/powerpoint/2010/main" val="1707909286"/>
              </p:ext>
            </p:extLst>
          </p:nvPr>
        </p:nvGraphicFramePr>
        <p:xfrm>
          <a:off x="1534886" y="1690688"/>
          <a:ext cx="8915400" cy="5036683"/>
        </p:xfrm>
        <a:graphic>
          <a:graphicData uri="http://schemas.openxmlformats.org/drawingml/2006/chart">
            <c:chart xmlns:c="http://schemas.openxmlformats.org/drawingml/2006/chart" xmlns:r="http://schemas.openxmlformats.org/officeDocument/2006/relationships" r:id="rId4"/>
          </a:graphicData>
        </a:graphic>
      </p:graphicFrame>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pic>
        <p:nvPicPr>
          <p:cNvPr id="5" name="Picture 6">
            <a:extLst>
              <a:ext uri="{FF2B5EF4-FFF2-40B4-BE49-F238E27FC236}">
                <a16:creationId xmlns="" xmlns:a16="http://schemas.microsoft.com/office/drawing/2014/main" id="{4990BB06-FDD3-474D-A159-0925F848E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733334278"/>
      </p:ext>
    </p:extLst>
  </p:cSld>
  <p:clrMapOvr>
    <a:masterClrMapping/>
  </p:clrMapOvr>
  <mc:AlternateContent xmlns:mc="http://schemas.openxmlformats.org/markup-compatibility/2006" xmlns:p14="http://schemas.microsoft.com/office/powerpoint/2010/main">
    <mc:Choice Requires="p14">
      <p:transition spd="slow" p14:dur="2000" advTm="85874"/>
    </mc:Choice>
    <mc:Fallback xmlns="">
      <p:transition spd="slow" advTm="85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06185" y="250372"/>
            <a:ext cx="11244943" cy="1081088"/>
          </a:xfrm>
        </p:spPr>
        <p:txBody>
          <a:bodyPr/>
          <a:lstStyle/>
          <a:p>
            <a:r>
              <a:rPr lang="en-GB" b="1" dirty="0"/>
              <a:t>Tensile properties and </a:t>
            </a:r>
            <a:r>
              <a:rPr lang="en-GB" b="1" dirty="0" err="1"/>
              <a:t>thermogravimetric</a:t>
            </a:r>
            <a:r>
              <a:rPr lang="en-GB" b="1" dirty="0"/>
              <a:t> </a:t>
            </a:r>
            <a:r>
              <a:rPr lang="en-GB" b="1" dirty="0" smtClean="0"/>
              <a:t>analysis</a:t>
            </a:r>
            <a:endParaRPr lang="sl-SI" b="1" dirty="0"/>
          </a:p>
        </p:txBody>
      </p:sp>
      <p:graphicFrame>
        <p:nvGraphicFramePr>
          <p:cNvPr id="4" name="Označba mesta vsebine 3"/>
          <p:cNvGraphicFramePr>
            <a:graphicFrameLocks noGrp="1"/>
          </p:cNvGraphicFramePr>
          <p:nvPr>
            <p:ph idx="1"/>
            <p:extLst>
              <p:ext uri="{D42A27DB-BD31-4B8C-83A1-F6EECF244321}">
                <p14:modId xmlns:p14="http://schemas.microsoft.com/office/powerpoint/2010/main" val="2264370752"/>
              </p:ext>
            </p:extLst>
          </p:nvPr>
        </p:nvGraphicFramePr>
        <p:xfrm>
          <a:off x="1527583" y="1182801"/>
          <a:ext cx="8998900" cy="1691025"/>
        </p:xfrm>
        <a:graphic>
          <a:graphicData uri="http://schemas.openxmlformats.org/drawingml/2006/table">
            <a:tbl>
              <a:tblPr firstRow="1" firstCol="1" bandRow="1">
                <a:tableStyleId>{5C22544A-7EE6-4342-B048-85BDC9FD1C3A}</a:tableStyleId>
              </a:tblPr>
              <a:tblGrid>
                <a:gridCol w="1937324"/>
                <a:gridCol w="1765394"/>
                <a:gridCol w="1765394"/>
                <a:gridCol w="1765394"/>
                <a:gridCol w="1765394"/>
              </a:tblGrid>
              <a:tr h="338205">
                <a:tc rowSpan="2">
                  <a:txBody>
                    <a:bodyPr/>
                    <a:lstStyle/>
                    <a:p>
                      <a:pPr algn="ctr" eaLnBrk="0" hangingPunct="0">
                        <a:lnSpc>
                          <a:spcPts val="1300"/>
                        </a:lnSpc>
                        <a:spcBef>
                          <a:spcPts val="1200"/>
                        </a:spcBef>
                        <a:spcAft>
                          <a:spcPts val="0"/>
                        </a:spcAft>
                      </a:pPr>
                      <a:r>
                        <a:rPr lang="en-GB" sz="1800" dirty="0">
                          <a:effectLst/>
                        </a:rPr>
                        <a:t>Sample</a:t>
                      </a:r>
                      <a:endParaRPr lang="sl-SI"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ctr" eaLnBrk="0" hangingPunct="0">
                        <a:lnSpc>
                          <a:spcPts val="1300"/>
                        </a:lnSpc>
                        <a:spcBef>
                          <a:spcPts val="1200"/>
                        </a:spcBef>
                        <a:spcAft>
                          <a:spcPts val="0"/>
                        </a:spcAft>
                      </a:pPr>
                      <a:r>
                        <a:rPr lang="en-GB" sz="1600" dirty="0">
                          <a:effectLst/>
                        </a:rPr>
                        <a:t>TS [MPa]</a:t>
                      </a:r>
                      <a:endParaRPr lang="sl-SI" sz="16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sl-SI"/>
                    </a:p>
                  </a:txBody>
                  <a:tcPr/>
                </a:tc>
                <a:tc gridSpan="2">
                  <a:txBody>
                    <a:bodyPr/>
                    <a:lstStyle/>
                    <a:p>
                      <a:pPr algn="ctr" eaLnBrk="0" hangingPunct="0">
                        <a:lnSpc>
                          <a:spcPts val="1300"/>
                        </a:lnSpc>
                        <a:spcBef>
                          <a:spcPts val="1200"/>
                        </a:spcBef>
                        <a:spcAft>
                          <a:spcPts val="0"/>
                        </a:spcAft>
                      </a:pPr>
                      <a:r>
                        <a:rPr lang="en-GB" sz="1600" dirty="0">
                          <a:effectLst/>
                        </a:rPr>
                        <a:t>E (%)</a:t>
                      </a:r>
                      <a:endParaRPr lang="sl-SI" sz="16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sl-SI"/>
                    </a:p>
                  </a:txBody>
                  <a:tcPr/>
                </a:tc>
              </a:tr>
              <a:tr h="338205">
                <a:tc vMerge="1">
                  <a:txBody>
                    <a:bodyPr/>
                    <a:lstStyle/>
                    <a:p>
                      <a:endParaRPr lang="sl-SI"/>
                    </a:p>
                  </a:txBody>
                  <a:tcPr/>
                </a:tc>
                <a:tc>
                  <a:txBody>
                    <a:bodyPr/>
                    <a:lstStyle/>
                    <a:p>
                      <a:pPr algn="ctr" eaLnBrk="0" hangingPunct="0">
                        <a:lnSpc>
                          <a:spcPts val="1300"/>
                        </a:lnSpc>
                        <a:spcBef>
                          <a:spcPts val="1200"/>
                        </a:spcBef>
                        <a:spcAft>
                          <a:spcPts val="0"/>
                        </a:spcAft>
                      </a:pPr>
                      <a:r>
                        <a:rPr lang="en-GB" sz="1800" dirty="0">
                          <a:effectLst/>
                        </a:rPr>
                        <a:t>MD</a:t>
                      </a:r>
                      <a:endParaRPr lang="sl-SI"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dirty="0">
                          <a:effectLst/>
                        </a:rPr>
                        <a:t>CD</a:t>
                      </a:r>
                      <a:endParaRPr lang="sl-SI"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a:effectLst/>
                        </a:rPr>
                        <a:t>MD</a:t>
                      </a:r>
                      <a:endParaRPr lang="sl-SI" sz="18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a:effectLst/>
                        </a:rPr>
                        <a:t>CD</a:t>
                      </a:r>
                      <a:endParaRPr lang="sl-SI" sz="18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r>
              <a:tr h="338205">
                <a:tc>
                  <a:txBody>
                    <a:bodyPr/>
                    <a:lstStyle/>
                    <a:p>
                      <a:pPr algn="ctr" eaLnBrk="0" hangingPunct="0">
                        <a:lnSpc>
                          <a:spcPts val="1300"/>
                        </a:lnSpc>
                        <a:spcBef>
                          <a:spcPts val="1200"/>
                        </a:spcBef>
                        <a:spcAft>
                          <a:spcPts val="0"/>
                        </a:spcAft>
                      </a:pPr>
                      <a:r>
                        <a:rPr lang="en-GB" sz="1800" dirty="0">
                          <a:effectLst/>
                        </a:rPr>
                        <a:t>U</a:t>
                      </a:r>
                      <a:endParaRPr lang="sl-SI"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a:effectLst/>
                        </a:rPr>
                        <a:t>25</a:t>
                      </a:r>
                      <a:endParaRPr lang="sl-SI" sz="18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a:effectLst/>
                        </a:rPr>
                        <a:t>58</a:t>
                      </a:r>
                      <a:endParaRPr lang="sl-SI" sz="18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dirty="0">
                          <a:effectLst/>
                        </a:rPr>
                        <a:t>3.7</a:t>
                      </a:r>
                      <a:endParaRPr lang="sl-SI"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a:effectLst/>
                        </a:rPr>
                        <a:t>2.0</a:t>
                      </a:r>
                      <a:endParaRPr lang="sl-SI" sz="18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r>
              <a:tr h="338205">
                <a:tc>
                  <a:txBody>
                    <a:bodyPr/>
                    <a:lstStyle/>
                    <a:p>
                      <a:pPr algn="ctr" eaLnBrk="0" hangingPunct="0">
                        <a:lnSpc>
                          <a:spcPts val="1300"/>
                        </a:lnSpc>
                        <a:spcBef>
                          <a:spcPts val="1200"/>
                        </a:spcBef>
                        <a:spcAft>
                          <a:spcPts val="0"/>
                        </a:spcAft>
                      </a:pPr>
                      <a:r>
                        <a:rPr lang="en-GB" sz="1800" dirty="0">
                          <a:effectLst/>
                        </a:rPr>
                        <a:t>C5</a:t>
                      </a:r>
                      <a:endParaRPr lang="sl-SI"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a:effectLst/>
                        </a:rPr>
                        <a:t>36</a:t>
                      </a:r>
                      <a:endParaRPr lang="sl-SI" sz="18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a:effectLst/>
                        </a:rPr>
                        <a:t>59</a:t>
                      </a:r>
                      <a:endParaRPr lang="sl-SI" sz="18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dirty="0">
                          <a:effectLst/>
                        </a:rPr>
                        <a:t>4.9</a:t>
                      </a:r>
                      <a:endParaRPr lang="sl-SI"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dirty="0">
                          <a:effectLst/>
                        </a:rPr>
                        <a:t>3.6</a:t>
                      </a:r>
                      <a:endParaRPr lang="sl-SI"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r>
              <a:tr h="338205">
                <a:tc>
                  <a:txBody>
                    <a:bodyPr/>
                    <a:lstStyle/>
                    <a:p>
                      <a:pPr algn="ctr" eaLnBrk="0" hangingPunct="0">
                        <a:lnSpc>
                          <a:spcPts val="1300"/>
                        </a:lnSpc>
                        <a:spcBef>
                          <a:spcPts val="1200"/>
                        </a:spcBef>
                        <a:spcAft>
                          <a:spcPts val="0"/>
                        </a:spcAft>
                      </a:pPr>
                      <a:r>
                        <a:rPr lang="en-GB" sz="1800" dirty="0">
                          <a:effectLst/>
                        </a:rPr>
                        <a:t>C10</a:t>
                      </a:r>
                      <a:endParaRPr lang="sl-SI"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a:effectLst/>
                        </a:rPr>
                        <a:t>40</a:t>
                      </a:r>
                      <a:endParaRPr lang="sl-SI" sz="18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a:effectLst/>
                        </a:rPr>
                        <a:t>64</a:t>
                      </a:r>
                      <a:endParaRPr lang="sl-SI" sz="18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a:effectLst/>
                        </a:rPr>
                        <a:t>5.1</a:t>
                      </a:r>
                      <a:endParaRPr lang="sl-SI" sz="1800" i="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eaLnBrk="0" hangingPunct="0">
                        <a:lnSpc>
                          <a:spcPts val="1300"/>
                        </a:lnSpc>
                        <a:spcBef>
                          <a:spcPts val="1200"/>
                        </a:spcBef>
                        <a:spcAft>
                          <a:spcPts val="0"/>
                        </a:spcAft>
                      </a:pPr>
                      <a:r>
                        <a:rPr lang="en-GB" sz="1800" dirty="0">
                          <a:effectLst/>
                        </a:rPr>
                        <a:t>4.2</a:t>
                      </a:r>
                      <a:endParaRPr lang="sl-SI"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5" name="Grafikon 4"/>
          <p:cNvGraphicFramePr>
            <a:graphicFrameLocks/>
          </p:cNvGraphicFramePr>
          <p:nvPr>
            <p:extLst>
              <p:ext uri="{D42A27DB-BD31-4B8C-83A1-F6EECF244321}">
                <p14:modId xmlns:p14="http://schemas.microsoft.com/office/powerpoint/2010/main" val="2382861421"/>
              </p:ext>
            </p:extLst>
          </p:nvPr>
        </p:nvGraphicFramePr>
        <p:xfrm>
          <a:off x="3450771" y="2895600"/>
          <a:ext cx="5780315" cy="3962400"/>
        </p:xfrm>
        <a:graphic>
          <a:graphicData uri="http://schemas.openxmlformats.org/drawingml/2006/chart">
            <c:chart xmlns:c="http://schemas.openxmlformats.org/drawingml/2006/chart" xmlns:r="http://schemas.openxmlformats.org/officeDocument/2006/relationships" r:id="rId4"/>
          </a:graphicData>
        </a:graphic>
      </p:graphicFrame>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pic>
        <p:nvPicPr>
          <p:cNvPr id="6" name="Picture 6">
            <a:extLst>
              <a:ext uri="{FF2B5EF4-FFF2-40B4-BE49-F238E27FC236}">
                <a16:creationId xmlns="" xmlns:a16="http://schemas.microsoft.com/office/drawing/2014/main" id="{4990BB06-FDD3-474D-A159-0925F848E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3438979486"/>
      </p:ext>
    </p:extLst>
  </p:cSld>
  <p:clrMapOvr>
    <a:masterClrMapping/>
  </p:clrMapOvr>
  <mc:AlternateContent xmlns:mc="http://schemas.openxmlformats.org/markup-compatibility/2006" xmlns:p14="http://schemas.microsoft.com/office/powerpoint/2010/main">
    <mc:Choice Requires="p14">
      <p:transition spd="slow" p14:dur="2000" advTm="210915"/>
    </mc:Choice>
    <mc:Fallback xmlns="">
      <p:transition spd="slow" advTm="210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13657" y="397782"/>
            <a:ext cx="10515600" cy="1325563"/>
          </a:xfrm>
        </p:spPr>
        <p:txBody>
          <a:bodyPr/>
          <a:lstStyle/>
          <a:p>
            <a:r>
              <a:rPr lang="sl-SI" b="1" dirty="0" smtClean="0"/>
              <a:t>SEM </a:t>
            </a:r>
            <a:r>
              <a:rPr lang="sl-SI" b="1" dirty="0" err="1" smtClean="0"/>
              <a:t>analysis</a:t>
            </a:r>
            <a:endParaRPr lang="sl-SI" b="1" dirty="0"/>
          </a:p>
        </p:txBody>
      </p:sp>
      <p:pic>
        <p:nvPicPr>
          <p:cNvPr id="5" name="Slika 4"/>
          <p:cNvPicPr>
            <a:picLocks noChangeAspect="1"/>
          </p:cNvPicPr>
          <p:nvPr/>
        </p:nvPicPr>
        <p:blipFill>
          <a:blip r:embed="rId4"/>
          <a:stretch>
            <a:fillRect/>
          </a:stretch>
        </p:blipFill>
        <p:spPr>
          <a:xfrm>
            <a:off x="228600" y="1890854"/>
            <a:ext cx="11506200" cy="3620447"/>
          </a:xfrm>
          <a:prstGeom prst="rect">
            <a:avLst/>
          </a:prstGeom>
        </p:spPr>
      </p:pic>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pic>
        <p:nvPicPr>
          <p:cNvPr id="6" name="Picture 6">
            <a:extLst>
              <a:ext uri="{FF2B5EF4-FFF2-40B4-BE49-F238E27FC236}">
                <a16:creationId xmlns="" xmlns:a16="http://schemas.microsoft.com/office/drawing/2014/main" id="{4990BB06-FDD3-474D-A159-0925F848E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108507946"/>
      </p:ext>
    </p:extLst>
  </p:cSld>
  <p:clrMapOvr>
    <a:masterClrMapping/>
  </p:clrMapOvr>
  <mc:AlternateContent xmlns:mc="http://schemas.openxmlformats.org/markup-compatibility/2006" xmlns:p14="http://schemas.microsoft.com/office/powerpoint/2010/main">
    <mc:Choice Requires="p14">
      <p:transition spd="slow" p14:dur="2000" advTm="75443"/>
    </mc:Choice>
    <mc:Fallback xmlns="">
      <p:transition spd="slow" advTm="75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98433CBA-6B58-475A-BAF2-04998BA4A545}"/>
              </a:ext>
            </a:extLst>
          </p:cNvPr>
          <p:cNvSpPr>
            <a:spLocks noGrp="1"/>
          </p:cNvSpPr>
          <p:nvPr>
            <p:ph type="ctrTitle"/>
          </p:nvPr>
        </p:nvSpPr>
        <p:spPr/>
        <p:txBody>
          <a:bodyPr rtlCol="0"/>
          <a:lstStyle/>
          <a:p>
            <a:pPr rtl="0"/>
            <a:r>
              <a:rPr lang="sl-SI" dirty="0"/>
              <a:t>C</a:t>
            </a:r>
            <a:r>
              <a:rPr lang="sl-SI" dirty="0" smtClean="0"/>
              <a:t>ONCLUSION</a:t>
            </a:r>
            <a:endParaRPr lang="sl-SI" dirty="0"/>
          </a:p>
        </p:txBody>
      </p:sp>
      <p:sp>
        <p:nvSpPr>
          <p:cNvPr id="3" name="Podnaslov 2">
            <a:extLst>
              <a:ext uri="{FF2B5EF4-FFF2-40B4-BE49-F238E27FC236}">
                <a16:creationId xmlns:a16="http://schemas.microsoft.com/office/drawing/2014/main" xmlns="" id="{46542706-50AC-4B17-A704-143D94A799CD}"/>
              </a:ext>
            </a:extLst>
          </p:cNvPr>
          <p:cNvSpPr>
            <a:spLocks noGrp="1"/>
          </p:cNvSpPr>
          <p:nvPr>
            <p:ph type="subTitle" idx="1"/>
          </p:nvPr>
        </p:nvSpPr>
        <p:spPr/>
        <p:txBody>
          <a:bodyPr rtlCol="0"/>
          <a:lstStyle/>
          <a:p>
            <a:pPr rtl="0"/>
            <a:endParaRPr lang="sl-SI" dirty="0"/>
          </a:p>
        </p:txBody>
      </p:sp>
      <p:sp>
        <p:nvSpPr>
          <p:cNvPr id="6" name="Označba mesta za vsebino 5">
            <a:extLst>
              <a:ext uri="{FF2B5EF4-FFF2-40B4-BE49-F238E27FC236}">
                <a16:creationId xmlns:a16="http://schemas.microsoft.com/office/drawing/2014/main" xmlns="" id="{BC163A50-2819-40D9-A42F-D84F47928C94}"/>
              </a:ext>
            </a:extLst>
          </p:cNvPr>
          <p:cNvSpPr>
            <a:spLocks noGrp="1"/>
          </p:cNvSpPr>
          <p:nvPr>
            <p:ph idx="15"/>
          </p:nvPr>
        </p:nvSpPr>
        <p:spPr>
          <a:xfrm>
            <a:off x="6270199" y="995082"/>
            <a:ext cx="5307700" cy="4518212"/>
          </a:xfrm>
        </p:spPr>
        <p:txBody>
          <a:bodyPr rtlCol="0"/>
          <a:lstStyle/>
          <a:p>
            <a:r>
              <a:rPr lang="en-GB" sz="2400" dirty="0"/>
              <a:t>Characteristic features of the plant </a:t>
            </a:r>
            <a:r>
              <a:rPr lang="en-GB" sz="2400" i="1" dirty="0" err="1"/>
              <a:t>Fallopia</a:t>
            </a:r>
            <a:r>
              <a:rPr lang="en-GB" sz="2400" i="1" dirty="0"/>
              <a:t> japonica </a:t>
            </a:r>
            <a:r>
              <a:rPr lang="en-GB" sz="2400" dirty="0"/>
              <a:t>showed that it can be used as part of paper production, including coated paper. </a:t>
            </a:r>
            <a:endParaRPr lang="sl-SI" sz="2400" dirty="0"/>
          </a:p>
          <a:p>
            <a:endParaRPr lang="sl-SI" sz="2400" dirty="0"/>
          </a:p>
          <a:p>
            <a:r>
              <a:rPr lang="sl-SI" sz="2400" dirty="0" smtClean="0"/>
              <a:t>B</a:t>
            </a:r>
            <a:r>
              <a:rPr lang="en-GB" sz="2400" dirty="0" err="1" smtClean="0"/>
              <a:t>io</a:t>
            </a:r>
            <a:r>
              <a:rPr lang="en-GB" sz="2400" dirty="0" smtClean="0"/>
              <a:t>-based </a:t>
            </a:r>
            <a:r>
              <a:rPr lang="en-GB" sz="2400" dirty="0"/>
              <a:t>chitosan coating has been successfully applied to </a:t>
            </a:r>
            <a:r>
              <a:rPr lang="en-GB" sz="2400" dirty="0" smtClean="0"/>
              <a:t>paper</a:t>
            </a:r>
            <a:r>
              <a:rPr lang="sl-SI" sz="2400" dirty="0" smtClean="0"/>
              <a:t>.</a:t>
            </a:r>
            <a:r>
              <a:rPr lang="en-GB" sz="2400" dirty="0" smtClean="0"/>
              <a:t> </a:t>
            </a:r>
            <a:endParaRPr lang="sl-SI" sz="2400" dirty="0" smtClean="0"/>
          </a:p>
          <a:p>
            <a:endParaRPr lang="sl-SI" sz="2400" dirty="0"/>
          </a:p>
          <a:p>
            <a:r>
              <a:rPr lang="sl-SI" sz="2400" dirty="0" smtClean="0"/>
              <a:t>W</a:t>
            </a:r>
            <a:r>
              <a:rPr lang="en-GB" sz="2400" dirty="0" err="1" smtClean="0"/>
              <a:t>ater</a:t>
            </a:r>
            <a:r>
              <a:rPr lang="en-GB" sz="2400" dirty="0" smtClean="0"/>
              <a:t> </a:t>
            </a:r>
            <a:r>
              <a:rPr lang="en-GB" sz="2400" dirty="0"/>
              <a:t>barrier, tensile and thermal properties</a:t>
            </a:r>
            <a:r>
              <a:rPr lang="sl-SI" sz="2400" dirty="0"/>
              <a:t> </a:t>
            </a:r>
            <a:r>
              <a:rPr lang="sl-SI" sz="2400" dirty="0" err="1"/>
              <a:t>improved</a:t>
            </a:r>
            <a:r>
              <a:rPr lang="en-GB" sz="2400" dirty="0"/>
              <a:t>. </a:t>
            </a:r>
            <a:endParaRPr lang="sl-SI" sz="2400" dirty="0"/>
          </a:p>
          <a:p>
            <a:endParaRPr lang="sl-SI" sz="2400" dirty="0"/>
          </a:p>
          <a:p>
            <a:r>
              <a:rPr lang="en-GB" sz="2400" dirty="0" smtClean="0"/>
              <a:t>5</a:t>
            </a:r>
            <a:r>
              <a:rPr lang="en-GB" sz="2400" dirty="0"/>
              <a:t>% chitosan is sufficient for a suitable paper coating. </a:t>
            </a:r>
            <a:endParaRPr lang="sl-SI" sz="2400" dirty="0"/>
          </a:p>
        </p:txBody>
      </p:sp>
      <p:pic>
        <p:nvPicPr>
          <p:cNvPr id="7" name="Označba mesta slike 6"/>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22177" r="22177"/>
          <a:stretch>
            <a:fillRect/>
          </a:stretch>
        </p:blipFill>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pic>
        <p:nvPicPr>
          <p:cNvPr id="8" name="Picture 6">
            <a:extLst>
              <a:ext uri="{FF2B5EF4-FFF2-40B4-BE49-F238E27FC236}">
                <a16:creationId xmlns="" xmlns:a16="http://schemas.microsoft.com/office/drawing/2014/main" id="{4990BB06-FDD3-474D-A159-0925F848E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1292007253"/>
      </p:ext>
    </p:extLst>
  </p:cSld>
  <p:clrMapOvr>
    <a:masterClrMapping/>
  </p:clrMapOvr>
  <mc:AlternateContent xmlns:mc="http://schemas.openxmlformats.org/markup-compatibility/2006" xmlns:p14="http://schemas.microsoft.com/office/powerpoint/2010/main">
    <mc:Choice Requires="p14">
      <p:transition spd="slow" p14:dur="2000" advTm="35322"/>
    </mc:Choice>
    <mc:Fallback xmlns="">
      <p:transition spd="slow" advTm="35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98433CBA-6B58-475A-BAF2-04998BA4A545}"/>
              </a:ext>
            </a:extLst>
          </p:cNvPr>
          <p:cNvSpPr>
            <a:spLocks noGrp="1"/>
          </p:cNvSpPr>
          <p:nvPr>
            <p:ph type="ctrTitle"/>
          </p:nvPr>
        </p:nvSpPr>
        <p:spPr/>
        <p:txBody>
          <a:bodyPr rtlCol="0"/>
          <a:lstStyle/>
          <a:p>
            <a:pPr rtl="0"/>
            <a:r>
              <a:rPr lang="sl-SI" dirty="0"/>
              <a:t>C</a:t>
            </a:r>
            <a:r>
              <a:rPr lang="sl-SI" dirty="0" smtClean="0"/>
              <a:t>ONCLUSION</a:t>
            </a:r>
            <a:endParaRPr lang="sl-SI" dirty="0"/>
          </a:p>
        </p:txBody>
      </p:sp>
      <p:sp>
        <p:nvSpPr>
          <p:cNvPr id="3" name="Podnaslov 2">
            <a:extLst>
              <a:ext uri="{FF2B5EF4-FFF2-40B4-BE49-F238E27FC236}">
                <a16:creationId xmlns:a16="http://schemas.microsoft.com/office/drawing/2014/main" xmlns="" id="{46542706-50AC-4B17-A704-143D94A799CD}"/>
              </a:ext>
            </a:extLst>
          </p:cNvPr>
          <p:cNvSpPr>
            <a:spLocks noGrp="1"/>
          </p:cNvSpPr>
          <p:nvPr>
            <p:ph type="subTitle" idx="1"/>
          </p:nvPr>
        </p:nvSpPr>
        <p:spPr/>
        <p:txBody>
          <a:bodyPr rtlCol="0"/>
          <a:lstStyle/>
          <a:p>
            <a:pPr rtl="0"/>
            <a:endParaRPr lang="sl-SI" dirty="0"/>
          </a:p>
        </p:txBody>
      </p:sp>
      <p:sp>
        <p:nvSpPr>
          <p:cNvPr id="6" name="Označba mesta za vsebino 5">
            <a:extLst>
              <a:ext uri="{FF2B5EF4-FFF2-40B4-BE49-F238E27FC236}">
                <a16:creationId xmlns:a16="http://schemas.microsoft.com/office/drawing/2014/main" xmlns="" id="{BC163A50-2819-40D9-A42F-D84F47928C94}"/>
              </a:ext>
            </a:extLst>
          </p:cNvPr>
          <p:cNvSpPr>
            <a:spLocks noGrp="1"/>
          </p:cNvSpPr>
          <p:nvPr>
            <p:ph idx="15"/>
          </p:nvPr>
        </p:nvSpPr>
        <p:spPr>
          <a:xfrm>
            <a:off x="6270199" y="995082"/>
            <a:ext cx="5307700" cy="4518212"/>
          </a:xfrm>
        </p:spPr>
        <p:txBody>
          <a:bodyPr rtlCol="0"/>
          <a:lstStyle/>
          <a:p>
            <a:r>
              <a:rPr lang="sl-SI" sz="2400" dirty="0" smtClean="0"/>
              <a:t>T</a:t>
            </a:r>
            <a:r>
              <a:rPr lang="en-GB" sz="2400" dirty="0" smtClean="0"/>
              <a:t>he </a:t>
            </a:r>
            <a:r>
              <a:rPr lang="en-GB" sz="2400" dirty="0"/>
              <a:t>solution for invasive plant spices could be a good solution for the environmental impact in Europe. </a:t>
            </a:r>
            <a:endParaRPr lang="sl-SI" sz="2400" dirty="0"/>
          </a:p>
          <a:p>
            <a:endParaRPr lang="sl-SI" sz="2400" dirty="0"/>
          </a:p>
          <a:p>
            <a:r>
              <a:rPr lang="sl-SI" sz="2400" dirty="0" smtClean="0"/>
              <a:t>P</a:t>
            </a:r>
            <a:r>
              <a:rPr lang="en-GB" sz="2400" dirty="0" err="1" smtClean="0"/>
              <a:t>roperties</a:t>
            </a:r>
            <a:r>
              <a:rPr lang="en-GB" sz="2400" dirty="0" smtClean="0"/>
              <a:t> </a:t>
            </a:r>
            <a:r>
              <a:rPr lang="en-GB" sz="2400" dirty="0"/>
              <a:t>of different bio-based coatings on </a:t>
            </a:r>
            <a:r>
              <a:rPr lang="en-GB" sz="2400" b="1" i="1" dirty="0" err="1"/>
              <a:t>Fallopia</a:t>
            </a:r>
            <a:r>
              <a:rPr lang="en-GB" sz="2400" b="1" i="1" dirty="0"/>
              <a:t> japonica </a:t>
            </a:r>
            <a:r>
              <a:rPr lang="en-GB" sz="2400" dirty="0"/>
              <a:t>paper will be investigated.</a:t>
            </a:r>
            <a:endParaRPr lang="sl-SI" sz="2400" dirty="0"/>
          </a:p>
          <a:p>
            <a:endParaRPr lang="sl-SI" sz="2400" dirty="0"/>
          </a:p>
        </p:txBody>
      </p:sp>
      <p:pic>
        <p:nvPicPr>
          <p:cNvPr id="9" name="Označba mesta slike 8"/>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11937" b="11937"/>
          <a:stretch>
            <a:fillRect/>
          </a:stretch>
        </p:blipFill>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pic>
        <p:nvPicPr>
          <p:cNvPr id="7" name="Picture 6">
            <a:extLst>
              <a:ext uri="{FF2B5EF4-FFF2-40B4-BE49-F238E27FC236}">
                <a16:creationId xmlns="" xmlns:a16="http://schemas.microsoft.com/office/drawing/2014/main" id="{4990BB06-FDD3-474D-A159-0925F848E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2951156470"/>
      </p:ext>
    </p:extLst>
  </p:cSld>
  <p:clrMapOvr>
    <a:masterClrMapping/>
  </p:clrMapOvr>
  <mc:AlternateContent xmlns:mc="http://schemas.openxmlformats.org/markup-compatibility/2006" xmlns:p14="http://schemas.microsoft.com/office/powerpoint/2010/main">
    <mc:Choice Requires="p14">
      <p:transition spd="slow" p14:dur="2000" advTm="31512"/>
    </mc:Choice>
    <mc:Fallback xmlns="">
      <p:transition spd="slow" advTm="3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0328"/>
            <a:ext cx="12192000" cy="6687671"/>
          </a:xfrm>
          <a:prstGeom prst="rect">
            <a:avLst/>
          </a:prstGeom>
        </p:spPr>
      </p:pic>
      <p:sp>
        <p:nvSpPr>
          <p:cNvPr id="3" name="Označba mesta vsebine 2"/>
          <p:cNvSpPr>
            <a:spLocks noGrp="1"/>
          </p:cNvSpPr>
          <p:nvPr>
            <p:ph idx="1"/>
          </p:nvPr>
        </p:nvSpPr>
        <p:spPr>
          <a:xfrm>
            <a:off x="6562166" y="0"/>
            <a:ext cx="5316070" cy="6759388"/>
          </a:xfrm>
        </p:spPr>
        <p:txBody>
          <a:bodyPr>
            <a:normAutofit/>
          </a:bodyPr>
          <a:lstStyle/>
          <a:p>
            <a:pPr marL="0" indent="0" algn="ctr">
              <a:buNone/>
            </a:pPr>
            <a:endParaRPr lang="sl-SI" sz="4400" dirty="0" smtClean="0"/>
          </a:p>
          <a:p>
            <a:pPr marL="0" indent="0" algn="ctr">
              <a:buNone/>
            </a:pPr>
            <a:endParaRPr lang="sl-SI" sz="4400" dirty="0" smtClean="0"/>
          </a:p>
          <a:p>
            <a:pPr marL="0" indent="0" algn="ctr">
              <a:buNone/>
            </a:pPr>
            <a:endParaRPr lang="sl-SI" sz="4400" dirty="0"/>
          </a:p>
          <a:p>
            <a:pPr marL="0" indent="0" algn="ctr">
              <a:buNone/>
            </a:pPr>
            <a:r>
              <a:rPr lang="sl-SI" sz="4400" dirty="0" smtClean="0"/>
              <a:t>T</a:t>
            </a:r>
            <a:r>
              <a:rPr lang="en-GB" sz="4400" dirty="0" smtClean="0"/>
              <a:t>hank you for your attention!</a:t>
            </a:r>
          </a:p>
          <a:p>
            <a:pPr marL="0" indent="0" algn="ctr">
              <a:buNone/>
            </a:pPr>
            <a:endParaRPr lang="sl-SI" sz="1800" dirty="0" smtClean="0"/>
          </a:p>
          <a:p>
            <a:pPr marL="0" indent="0" algn="ctr">
              <a:buNone/>
            </a:pPr>
            <a:endParaRPr lang="sl-SI" sz="1800" dirty="0" smtClean="0"/>
          </a:p>
          <a:p>
            <a:pPr marL="0" indent="0" algn="ctr">
              <a:buNone/>
            </a:pPr>
            <a:endParaRPr lang="sl-SI" sz="1800" dirty="0" smtClean="0"/>
          </a:p>
          <a:p>
            <a:pPr marL="0" indent="0" algn="ctr">
              <a:buNone/>
            </a:pPr>
            <a:endParaRPr lang="sl-SI" sz="1800" dirty="0"/>
          </a:p>
          <a:p>
            <a:pPr marL="0" indent="0" algn="ctr">
              <a:buNone/>
            </a:pPr>
            <a:endParaRPr lang="sl-SI" sz="1800" dirty="0" smtClean="0"/>
          </a:p>
          <a:p>
            <a:pPr marL="0" indent="0" algn="ctr">
              <a:buNone/>
            </a:pPr>
            <a:endParaRPr lang="sl-SI" sz="1800" dirty="0"/>
          </a:p>
          <a:p>
            <a:pPr marL="0" indent="0" algn="ctr">
              <a:buNone/>
            </a:pPr>
            <a:endParaRPr lang="sl-SI" sz="1800" dirty="0" smtClean="0"/>
          </a:p>
          <a:p>
            <a:pPr marL="0" indent="0">
              <a:buNone/>
            </a:pPr>
            <a:r>
              <a:rPr lang="sl-SI" sz="1800" dirty="0" smtClean="0"/>
              <a:t>          urska.vrabic@ntf.uni-lj.si</a:t>
            </a:r>
          </a:p>
          <a:p>
            <a:pPr marL="0" indent="0">
              <a:buNone/>
            </a:pPr>
            <a:r>
              <a:rPr lang="sl-SI" sz="1800" dirty="0" smtClean="0"/>
              <a:t>          gregor.lavric@icp-lj.si</a:t>
            </a:r>
          </a:p>
        </p:txBody>
      </p:sp>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pic>
        <p:nvPicPr>
          <p:cNvPr id="5" name="Picture 6">
            <a:extLst>
              <a:ext uri="{FF2B5EF4-FFF2-40B4-BE49-F238E27FC236}">
                <a16:creationId xmlns="" xmlns:a16="http://schemas.microsoft.com/office/drawing/2014/main" id="{4990BB06-FDD3-474D-A159-0925F848E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1447794505"/>
      </p:ext>
    </p:extLst>
  </p:cSld>
  <p:clrMapOvr>
    <a:masterClrMapping/>
  </p:clrMapOvr>
  <mc:AlternateContent xmlns:mc="http://schemas.openxmlformats.org/markup-compatibility/2006" xmlns:p14="http://schemas.microsoft.com/office/powerpoint/2010/main">
    <mc:Choice Requires="p14">
      <p:transition spd="slow" p14:dur="2000" advTm="12197"/>
    </mc:Choice>
    <mc:Fallback xmlns="">
      <p:transition spd="slow" advTm="12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rotWithShape="1">
          <a:blip r:embed="rId4">
            <a:extLst>
              <a:ext uri="{28A0092B-C50C-407E-A947-70E740481C1C}">
                <a14:useLocalDpi xmlns:a14="http://schemas.microsoft.com/office/drawing/2010/main" val="0"/>
              </a:ext>
            </a:extLst>
          </a:blip>
          <a:srcRect l="18452"/>
          <a:stretch/>
        </p:blipFill>
        <p:spPr>
          <a:xfrm>
            <a:off x="6781801" y="0"/>
            <a:ext cx="5410200" cy="6858000"/>
          </a:xfrm>
          <a:prstGeom prst="rect">
            <a:avLst/>
          </a:prstGeo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781800" cy="6858000"/>
          </a:xfrm>
          <a:prstGeom prst="rect">
            <a:avLst/>
          </a:prstGeom>
        </p:spPr>
      </p:pic>
      <p:sp>
        <p:nvSpPr>
          <p:cNvPr id="4" name="Označba mesta vsebine 2"/>
          <p:cNvSpPr txBox="1">
            <a:spLocks/>
          </p:cNvSpPr>
          <p:nvPr/>
        </p:nvSpPr>
        <p:spPr>
          <a:xfrm>
            <a:off x="268941" y="265765"/>
            <a:ext cx="7530354" cy="4912410"/>
          </a:xfrm>
          <a:prstGeom prst="rect">
            <a:avLst/>
          </a:prstGeom>
          <a:solidFill>
            <a:schemeClr val="accent6">
              <a:lumMod val="40000"/>
              <a:lumOff val="60000"/>
              <a:alpha val="88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smtClean="0"/>
              <a:t>To minimise the environmental impacts and produce durable, ecological packaging, bio based polymers should be taken under consideration.</a:t>
            </a:r>
            <a:endParaRPr lang="sl-SI" sz="2400" dirty="0" smtClean="0"/>
          </a:p>
          <a:p>
            <a:pPr marL="0" indent="0">
              <a:buFont typeface="Arial" panose="020B0604020202020204" pitchFamily="34" charset="0"/>
              <a:buNone/>
            </a:pPr>
            <a:endParaRPr lang="sl-SI" sz="2400" dirty="0" smtClean="0"/>
          </a:p>
          <a:p>
            <a:pPr marL="0" indent="0">
              <a:buFont typeface="Arial" panose="020B0604020202020204" pitchFamily="34" charset="0"/>
              <a:buNone/>
            </a:pPr>
            <a:r>
              <a:rPr lang="en-GB" sz="2400" dirty="0" smtClean="0"/>
              <a:t>Furthermore, postconsumer management and recyclability need to be managed carefully. </a:t>
            </a:r>
            <a:endParaRPr lang="sl-SI" sz="2400" dirty="0" smtClean="0"/>
          </a:p>
          <a:p>
            <a:pPr marL="0" indent="0">
              <a:buFont typeface="Arial" panose="020B0604020202020204" pitchFamily="34" charset="0"/>
              <a:buNone/>
            </a:pPr>
            <a:endParaRPr lang="sl-SI" sz="2400" dirty="0"/>
          </a:p>
          <a:p>
            <a:pPr marL="0" indent="0">
              <a:buNone/>
            </a:pPr>
            <a:r>
              <a:rPr lang="en-GB" sz="2400" b="1" i="1" dirty="0" err="1"/>
              <a:t>Fallopia</a:t>
            </a:r>
            <a:r>
              <a:rPr lang="en-GB" sz="2400" b="1" i="1" dirty="0"/>
              <a:t> japonica</a:t>
            </a:r>
            <a:r>
              <a:rPr lang="en-GB" sz="2400" b="1" dirty="0"/>
              <a:t> </a:t>
            </a:r>
            <a:r>
              <a:rPr lang="en-GB" sz="2400" dirty="0"/>
              <a:t>is a plant, native to East Asia, Japan, China and Korea, but in North America and Europe it is classified as invasive species. The root system and strong growth of these plants can damage buildings, streets, paving, retaining </a:t>
            </a:r>
            <a:r>
              <a:rPr lang="en-GB" sz="2400" dirty="0" smtClean="0"/>
              <a:t>walls</a:t>
            </a:r>
            <a:r>
              <a:rPr lang="sl-SI" sz="2400" dirty="0" smtClean="0"/>
              <a:t>.</a:t>
            </a:r>
            <a:endParaRPr lang="sl-SI" sz="2400" dirty="0"/>
          </a:p>
        </p:txBody>
      </p:sp>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pic>
        <p:nvPicPr>
          <p:cNvPr id="7" name="Picture 6">
            <a:extLst>
              <a:ext uri="{FF2B5EF4-FFF2-40B4-BE49-F238E27FC236}">
                <a16:creationId xmlns="" xmlns:a16="http://schemas.microsoft.com/office/drawing/2014/main" id="{4990BB06-FDD3-474D-A159-0925F848E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2111176681"/>
      </p:ext>
    </p:extLst>
  </p:cSld>
  <p:clrMapOvr>
    <a:masterClrMapping/>
  </p:clrMapOvr>
  <mc:AlternateContent xmlns:mc="http://schemas.openxmlformats.org/markup-compatibility/2006" xmlns:p14="http://schemas.microsoft.com/office/powerpoint/2010/main">
    <mc:Choice Requires="p14">
      <p:transition spd="slow" p14:dur="2000" advTm="59298"/>
    </mc:Choice>
    <mc:Fallback xmlns="">
      <p:transition spd="slow" advTm="59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značba mesta vsebine 2"/>
          <p:cNvSpPr>
            <a:spLocks noGrp="1"/>
          </p:cNvSpPr>
          <p:nvPr>
            <p:ph idx="1"/>
          </p:nvPr>
        </p:nvSpPr>
        <p:spPr>
          <a:xfrm>
            <a:off x="684087" y="623548"/>
            <a:ext cx="6682483" cy="4287499"/>
          </a:xfrm>
          <a:solidFill>
            <a:schemeClr val="accent6">
              <a:lumMod val="40000"/>
              <a:lumOff val="60000"/>
              <a:alpha val="87000"/>
            </a:schemeClr>
          </a:solidFill>
        </p:spPr>
        <p:txBody>
          <a:bodyPr/>
          <a:lstStyle/>
          <a:p>
            <a:pPr marL="0" indent="0">
              <a:buNone/>
            </a:pPr>
            <a:r>
              <a:rPr lang="sl-SI" dirty="0" smtClean="0"/>
              <a:t>T</a:t>
            </a:r>
            <a:r>
              <a:rPr lang="en-GB" dirty="0" smtClean="0"/>
              <a:t>he </a:t>
            </a:r>
            <a:r>
              <a:rPr lang="en-GB" dirty="0"/>
              <a:t>stem biomass of </a:t>
            </a:r>
            <a:r>
              <a:rPr lang="en-GB" i="1" dirty="0" err="1"/>
              <a:t>Fallopia</a:t>
            </a:r>
            <a:r>
              <a:rPr lang="en-GB" i="1" dirty="0"/>
              <a:t> japonica </a:t>
            </a:r>
            <a:r>
              <a:rPr lang="en-GB" dirty="0"/>
              <a:t>contains 40 percent of cellulose, which is comparable to the raw materials from which paper </a:t>
            </a:r>
            <a:r>
              <a:rPr lang="en-GB" dirty="0" err="1"/>
              <a:t>fibers</a:t>
            </a:r>
            <a:r>
              <a:rPr lang="en-GB" dirty="0"/>
              <a:t> are typically produced. </a:t>
            </a:r>
            <a:endParaRPr lang="sl-SI" dirty="0" smtClean="0"/>
          </a:p>
          <a:p>
            <a:endParaRPr lang="sl-SI" dirty="0"/>
          </a:p>
          <a:p>
            <a:pPr marL="0" indent="0">
              <a:buNone/>
            </a:pPr>
            <a:r>
              <a:rPr lang="en-GB" dirty="0" smtClean="0"/>
              <a:t>With </a:t>
            </a:r>
            <a:r>
              <a:rPr lang="en-GB" dirty="0"/>
              <a:t>chemical and mechanical procedures and treatments, the </a:t>
            </a:r>
            <a:r>
              <a:rPr lang="en-GB" dirty="0" err="1"/>
              <a:t>fibers</a:t>
            </a:r>
            <a:r>
              <a:rPr lang="en-GB" dirty="0"/>
              <a:t> from </a:t>
            </a:r>
            <a:r>
              <a:rPr lang="en-GB" i="1" dirty="0" err="1"/>
              <a:t>Fallopia</a:t>
            </a:r>
            <a:r>
              <a:rPr lang="en-GB" i="1" dirty="0"/>
              <a:t> japonica</a:t>
            </a:r>
            <a:r>
              <a:rPr lang="en-GB" dirty="0"/>
              <a:t> were prepared and successfully the packaging paper has been produced. </a:t>
            </a:r>
            <a:endParaRPr lang="sl-SI" dirty="0"/>
          </a:p>
        </p:txBody>
      </p:sp>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pic>
        <p:nvPicPr>
          <p:cNvPr id="5" name="Picture 6">
            <a:extLst>
              <a:ext uri="{FF2B5EF4-FFF2-40B4-BE49-F238E27FC236}">
                <a16:creationId xmlns="" xmlns:a16="http://schemas.microsoft.com/office/drawing/2014/main" id="{4990BB06-FDD3-474D-A159-0925F848E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459885249"/>
      </p:ext>
    </p:extLst>
  </p:cSld>
  <p:clrMapOvr>
    <a:masterClrMapping/>
  </p:clrMapOvr>
  <mc:AlternateContent xmlns:mc="http://schemas.openxmlformats.org/markup-compatibility/2006" xmlns:p14="http://schemas.microsoft.com/office/powerpoint/2010/main">
    <mc:Choice Requires="p14">
      <p:transition spd="slow" p14:dur="2000" advTm="38690"/>
    </mc:Choice>
    <mc:Fallback xmlns="">
      <p:transition spd="slow" advTm="38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352D215A-7D9D-4B71-81A1-3220FCFE316C}"/>
              </a:ext>
            </a:extLst>
          </p:cNvPr>
          <p:cNvSpPr>
            <a:spLocks noGrp="1"/>
          </p:cNvSpPr>
          <p:nvPr>
            <p:ph type="title"/>
          </p:nvPr>
        </p:nvSpPr>
        <p:spPr/>
        <p:txBody>
          <a:bodyPr rtlCol="0"/>
          <a:lstStyle/>
          <a:p>
            <a:pPr rtl="0"/>
            <a:r>
              <a:rPr lang="sl-SI" b="1" dirty="0" smtClean="0"/>
              <a:t>AIM OF OUR RESEARCH</a:t>
            </a:r>
            <a:endParaRPr lang="sl-SI" b="1" dirty="0"/>
          </a:p>
        </p:txBody>
      </p:sp>
      <p:pic>
        <p:nvPicPr>
          <p:cNvPr id="93" name="Označba mesta za sliko 92" descr="povečevalno steklo">
            <a:extLst>
              <a:ext uri="{FF2B5EF4-FFF2-40B4-BE49-F238E27FC236}">
                <a16:creationId xmlns:a16="http://schemas.microsoft.com/office/drawing/2014/main" xmlns="" id="{EAF3579C-5F54-BD44-AD76-C07BBA5EFEA7}"/>
              </a:ext>
            </a:extLst>
          </p:cNvPr>
          <p:cNvPicPr>
            <a:picLocks noGrp="1" noChangeAspect="1"/>
          </p:cNvPicPr>
          <p:nvPr>
            <p:ph type="pic" sz="quarter" idx="27"/>
          </p:nvPr>
        </p:nvPicPr>
        <p:blipFill>
          <a:blip r:embed="rId5">
            <a:extLst>
              <a:ext uri="{96DAC541-7B7A-43D3-8B79-37D633B846F1}">
                <asvg:svgBlip xmlns:asvg="http://schemas.microsoft.com/office/drawing/2016/SVG/main" xmlns="" r:embed="rId6"/>
              </a:ext>
            </a:extLst>
          </a:blip>
          <a:srcRect/>
          <a:stretch>
            <a:fillRect/>
          </a:stretch>
        </p:blipFill>
        <p:spPr/>
      </p:pic>
      <p:sp>
        <p:nvSpPr>
          <p:cNvPr id="8" name="Označba mesta za besedilo 7">
            <a:extLst>
              <a:ext uri="{FF2B5EF4-FFF2-40B4-BE49-F238E27FC236}">
                <a16:creationId xmlns:a16="http://schemas.microsoft.com/office/drawing/2014/main" xmlns="" id="{E6971D8C-ECC5-4EDD-AC10-DDF4CA7E9DC3}"/>
              </a:ext>
            </a:extLst>
          </p:cNvPr>
          <p:cNvSpPr>
            <a:spLocks noGrp="1"/>
          </p:cNvSpPr>
          <p:nvPr>
            <p:ph type="body" sz="quarter" idx="16"/>
          </p:nvPr>
        </p:nvSpPr>
        <p:spPr/>
        <p:txBody>
          <a:bodyPr rtlCol="0"/>
          <a:lstStyle/>
          <a:p>
            <a:pPr rtl="0"/>
            <a:r>
              <a:rPr lang="sl-SI" dirty="0" err="1" smtClean="0"/>
              <a:t>Define</a:t>
            </a:r>
            <a:r>
              <a:rPr lang="sl-SI" dirty="0"/>
              <a:t> </a:t>
            </a:r>
            <a:r>
              <a:rPr lang="sl-SI" dirty="0" smtClean="0"/>
              <a:t>a problem/</a:t>
            </a:r>
            <a:r>
              <a:rPr lang="sl-SI" dirty="0" err="1" smtClean="0"/>
              <a:t>find</a:t>
            </a:r>
            <a:r>
              <a:rPr lang="sl-SI" dirty="0" smtClean="0"/>
              <a:t> a </a:t>
            </a:r>
            <a:r>
              <a:rPr lang="sl-SI" dirty="0" err="1" smtClean="0"/>
              <a:t>solution</a:t>
            </a:r>
            <a:endParaRPr lang="sl-SI" dirty="0"/>
          </a:p>
        </p:txBody>
      </p:sp>
      <p:cxnSp>
        <p:nvCxnSpPr>
          <p:cNvPr id="75" name="Raven povezovalnik 74" descr="Prva razdelilna črta na diapozitivu">
            <a:extLst>
              <a:ext uri="{FF2B5EF4-FFF2-40B4-BE49-F238E27FC236}">
                <a16:creationId xmlns:a16="http://schemas.microsoft.com/office/drawing/2014/main" xmlns="" id="{1D5BA55A-3253-4F3B-A32A-5A12ECE65A55}"/>
              </a:ext>
              <a:ext uri="{C183D7F6-B498-43B3-948B-1728B52AA6E4}">
                <adec:decorative xmlns="" xmlns:adec="http://schemas.microsoft.com/office/drawing/2017/decorative" val="1"/>
              </a:ext>
            </a:extLst>
          </p:cNvPr>
          <p:cNvCxnSpPr>
            <a:cxnSpLocks/>
          </p:cNvCxnSpPr>
          <p:nvPr/>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95" name="Označba mesta za sliko 94" descr="listje">
            <a:extLst>
              <a:ext uri="{FF2B5EF4-FFF2-40B4-BE49-F238E27FC236}">
                <a16:creationId xmlns:a16="http://schemas.microsoft.com/office/drawing/2014/main" xmlns="" id="{1B98F2ED-22A7-8047-A12B-3AE19B270198}"/>
              </a:ext>
            </a:extLst>
          </p:cNvPr>
          <p:cNvPicPr>
            <a:picLocks noGrp="1" noChangeAspect="1"/>
          </p:cNvPicPr>
          <p:nvPr>
            <p:ph type="pic" sz="quarter" idx="28"/>
          </p:nvPr>
        </p:nvPicPr>
        <p:blipFill>
          <a:blip r:embed="rId7">
            <a:extLst>
              <a:ext uri="{96DAC541-7B7A-43D3-8B79-37D633B846F1}">
                <asvg:svgBlip xmlns:asvg="http://schemas.microsoft.com/office/drawing/2016/SVG/main" xmlns="" r:embed="rId8"/>
              </a:ext>
            </a:extLst>
          </a:blip>
          <a:srcRect/>
          <a:stretch>
            <a:fillRect/>
          </a:stretch>
        </p:blipFill>
        <p:spPr/>
      </p:pic>
      <p:sp>
        <p:nvSpPr>
          <p:cNvPr id="9" name="Označba mesta za besedilo 8">
            <a:extLst>
              <a:ext uri="{FF2B5EF4-FFF2-40B4-BE49-F238E27FC236}">
                <a16:creationId xmlns:a16="http://schemas.microsoft.com/office/drawing/2014/main" xmlns="" id="{A6E9F776-E542-4D93-851A-A3A10F6D2A7D}"/>
              </a:ext>
            </a:extLst>
          </p:cNvPr>
          <p:cNvSpPr>
            <a:spLocks noGrp="1"/>
          </p:cNvSpPr>
          <p:nvPr>
            <p:ph type="body" sz="quarter" idx="17"/>
          </p:nvPr>
        </p:nvSpPr>
        <p:spPr/>
        <p:txBody>
          <a:bodyPr rtlCol="0"/>
          <a:lstStyle/>
          <a:p>
            <a:pPr rtl="0"/>
            <a:r>
              <a:rPr lang="sl-SI" dirty="0" err="1" smtClean="0"/>
              <a:t>Bio</a:t>
            </a:r>
            <a:r>
              <a:rPr lang="sl-SI" dirty="0" smtClean="0"/>
              <a:t> </a:t>
            </a:r>
            <a:r>
              <a:rPr lang="sl-SI" dirty="0" err="1" smtClean="0"/>
              <a:t>degradable</a:t>
            </a:r>
            <a:r>
              <a:rPr lang="sl-SI" dirty="0" smtClean="0"/>
              <a:t> </a:t>
            </a:r>
            <a:r>
              <a:rPr lang="sl-SI" dirty="0" err="1" smtClean="0"/>
              <a:t>coating</a:t>
            </a:r>
            <a:endParaRPr lang="sl-SI" dirty="0"/>
          </a:p>
        </p:txBody>
      </p:sp>
      <p:cxnSp>
        <p:nvCxnSpPr>
          <p:cNvPr id="77" name="Raven povezovalnik 76" descr="Druga razdelilna črta na diapozitivu">
            <a:extLst>
              <a:ext uri="{FF2B5EF4-FFF2-40B4-BE49-F238E27FC236}">
                <a16:creationId xmlns:a16="http://schemas.microsoft.com/office/drawing/2014/main" xmlns="" id="{50250EBA-885D-4E6F-B841-92A9B8FBBB6F}"/>
              </a:ext>
              <a:ext uri="{C183D7F6-B498-43B3-948B-1728B52AA6E4}">
                <adec:decorative xmlns="" xmlns:adec="http://schemas.microsoft.com/office/drawing/2017/decorative" val="1"/>
              </a:ext>
            </a:extLst>
          </p:cNvPr>
          <p:cNvCxnSpPr>
            <a:cxnSpLocks/>
          </p:cNvCxnSpPr>
          <p:nvPr/>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Označba mesta za besedilo 9">
            <a:extLst>
              <a:ext uri="{FF2B5EF4-FFF2-40B4-BE49-F238E27FC236}">
                <a16:creationId xmlns:a16="http://schemas.microsoft.com/office/drawing/2014/main" xmlns="" id="{CE222CAE-9234-4B0E-90FC-584C469313C6}"/>
              </a:ext>
            </a:extLst>
          </p:cNvPr>
          <p:cNvSpPr>
            <a:spLocks noGrp="1"/>
          </p:cNvSpPr>
          <p:nvPr>
            <p:ph type="body" sz="quarter" idx="18"/>
          </p:nvPr>
        </p:nvSpPr>
        <p:spPr>
          <a:xfrm>
            <a:off x="5020543" y="3926335"/>
            <a:ext cx="2349086" cy="504000"/>
          </a:xfrm>
        </p:spPr>
        <p:txBody>
          <a:bodyPr rtlCol="0"/>
          <a:lstStyle/>
          <a:p>
            <a:pPr rtl="0"/>
            <a:r>
              <a:rPr lang="sl-SI" dirty="0" err="1" smtClean="0"/>
              <a:t>Environmental</a:t>
            </a:r>
            <a:r>
              <a:rPr lang="sl-SI" dirty="0" smtClean="0"/>
              <a:t> </a:t>
            </a:r>
            <a:r>
              <a:rPr lang="sl-SI" dirty="0" err="1" smtClean="0"/>
              <a:t>impact</a:t>
            </a:r>
            <a:endParaRPr lang="sl-SI" dirty="0"/>
          </a:p>
        </p:txBody>
      </p:sp>
      <p:sp>
        <p:nvSpPr>
          <p:cNvPr id="3" name="Označba mesta za številko diapozitiva 2">
            <a:extLst>
              <a:ext uri="{FF2B5EF4-FFF2-40B4-BE49-F238E27FC236}">
                <a16:creationId xmlns:a16="http://schemas.microsoft.com/office/drawing/2014/main" xmlns="" id="{B2A7A116-BC28-4E39-B586-25212F9948F2}"/>
              </a:ext>
            </a:extLst>
          </p:cNvPr>
          <p:cNvSpPr>
            <a:spLocks noGrp="1"/>
          </p:cNvSpPr>
          <p:nvPr>
            <p:ph type="sldNum" sz="quarter" idx="26"/>
          </p:nvPr>
        </p:nvSpPr>
        <p:spPr/>
        <p:txBody>
          <a:bodyPr rtlCol="0"/>
          <a:lstStyle/>
          <a:p>
            <a:pPr rtl="0"/>
            <a:fld id="{19B51A1E-902D-48AF-9020-955120F399B6}" type="slidenum">
              <a:rPr lang="sl-SI" smtClean="0"/>
              <a:pPr rtl="0"/>
              <a:t>4</a:t>
            </a:fld>
            <a:endParaRPr lang="sl-SI" dirty="0"/>
          </a:p>
        </p:txBody>
      </p:sp>
      <p:sp>
        <p:nvSpPr>
          <p:cNvPr id="6" name="Pravokotnik 5"/>
          <p:cNvSpPr/>
          <p:nvPr/>
        </p:nvSpPr>
        <p:spPr>
          <a:xfrm>
            <a:off x="910354" y="5678512"/>
            <a:ext cx="6096000" cy="923330"/>
          </a:xfrm>
          <a:prstGeom prst="rect">
            <a:avLst/>
          </a:prstGeom>
        </p:spPr>
        <p:txBody>
          <a:bodyPr>
            <a:spAutoFit/>
          </a:bodyPr>
          <a:lstStyle/>
          <a:p>
            <a:pPr algn="ctr"/>
            <a:r>
              <a:rPr lang="en-GB" dirty="0" smtClean="0"/>
              <a:t>This research was part of the project “Applause – Alien Plant </a:t>
            </a:r>
            <a:r>
              <a:rPr lang="en-GB" dirty="0" err="1" smtClean="0"/>
              <a:t>Spieces</a:t>
            </a:r>
            <a:r>
              <a:rPr lang="en-GB" dirty="0" smtClean="0"/>
              <a:t>, from harmful to useful with citizens”, which was co-funded by the EU Regional Development Fund. </a:t>
            </a:r>
            <a:endParaRPr lang="sl-SI" dirty="0"/>
          </a:p>
        </p:txBody>
      </p:sp>
      <p:pic>
        <p:nvPicPr>
          <p:cNvPr id="20" name="Označba mesta slike 19"/>
          <p:cNvPicPr>
            <a:picLocks noGrp="1" noChangeAspect="1"/>
          </p:cNvPicPr>
          <p:nvPr>
            <p:ph type="pic" sz="quarter" idx="25"/>
          </p:nvPr>
        </p:nvPicPr>
        <p:blipFill>
          <a:blip r:embed="rId9">
            <a:extLst>
              <a:ext uri="{28A0092B-C50C-407E-A947-70E740481C1C}">
                <a14:useLocalDpi xmlns:a14="http://schemas.microsoft.com/office/drawing/2010/main" val="0"/>
              </a:ext>
            </a:extLst>
          </a:blip>
          <a:srcRect l="28274" r="28274"/>
          <a:stretch>
            <a:fillRect/>
          </a:stretch>
        </p:blipFill>
        <p:spPr/>
      </p:pic>
      <p:pic>
        <p:nvPicPr>
          <p:cNvPr id="22" name="Slika 21"/>
          <p:cNvPicPr>
            <a:picLocks noChangeAspect="1"/>
          </p:cNvPicPr>
          <p:nvPr/>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737851" y="2444759"/>
            <a:ext cx="725972" cy="725972"/>
          </a:xfrm>
          <a:prstGeom prst="rect">
            <a:avLst/>
          </a:prstGeom>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pic>
        <p:nvPicPr>
          <p:cNvPr id="15" name="Picture 6">
            <a:extLst>
              <a:ext uri="{FF2B5EF4-FFF2-40B4-BE49-F238E27FC236}">
                <a16:creationId xmlns="" xmlns:a16="http://schemas.microsoft.com/office/drawing/2014/main" id="{4990BB06-FDD3-474D-A159-0925F848E0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781230284"/>
      </p:ext>
    </p:extLst>
  </p:cSld>
  <p:clrMapOvr>
    <a:masterClrMapping/>
  </p:clrMapOvr>
  <mc:AlternateContent xmlns:mc="http://schemas.openxmlformats.org/markup-compatibility/2006" xmlns:p14="http://schemas.microsoft.com/office/powerpoint/2010/main">
    <mc:Choice Requires="p14">
      <p:transition spd="slow" p14:dur="2000" advTm="41126"/>
    </mc:Choice>
    <mc:Fallback xmlns="">
      <p:transition spd="slow" advTm="41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značba mesta za besedilo 7">
            <a:extLst>
              <a:ext uri="{FF2B5EF4-FFF2-40B4-BE49-F238E27FC236}">
                <a16:creationId xmlns:a16="http://schemas.microsoft.com/office/drawing/2014/main" xmlns="" id="{E6971D8C-ECC5-4EDD-AC10-DDF4CA7E9DC3}"/>
              </a:ext>
            </a:extLst>
          </p:cNvPr>
          <p:cNvSpPr>
            <a:spLocks noGrp="1"/>
          </p:cNvSpPr>
          <p:nvPr>
            <p:ph type="body" sz="quarter" idx="16"/>
          </p:nvPr>
        </p:nvSpPr>
        <p:spPr>
          <a:xfrm>
            <a:off x="6718834" y="1358510"/>
            <a:ext cx="4703542" cy="432000"/>
          </a:xfrm>
        </p:spPr>
        <p:txBody>
          <a:bodyPr rtlCol="0"/>
          <a:lstStyle/>
          <a:p>
            <a:pPr rtl="0"/>
            <a:r>
              <a:rPr lang="sl-SI" dirty="0" smtClean="0"/>
              <a:t>AIM</a:t>
            </a:r>
            <a:endParaRPr lang="sl-SI" dirty="0"/>
          </a:p>
        </p:txBody>
      </p:sp>
      <p:sp>
        <p:nvSpPr>
          <p:cNvPr id="78" name="Označba mesta za besedilo 12">
            <a:extLst>
              <a:ext uri="{FF2B5EF4-FFF2-40B4-BE49-F238E27FC236}">
                <a16:creationId xmlns:a16="http://schemas.microsoft.com/office/drawing/2014/main" xmlns="" id="{B9366D2C-DAC9-484E-BC91-EFDB13FDA0EE}"/>
              </a:ext>
            </a:extLst>
          </p:cNvPr>
          <p:cNvSpPr>
            <a:spLocks noGrp="1"/>
          </p:cNvSpPr>
          <p:nvPr>
            <p:ph type="body" sz="quarter" idx="4294967295"/>
          </p:nvPr>
        </p:nvSpPr>
        <p:spPr>
          <a:xfrm>
            <a:off x="6718833" y="2366010"/>
            <a:ext cx="5190137" cy="3305447"/>
          </a:xfrm>
        </p:spPr>
        <p:txBody>
          <a:bodyPr rtlCol="0"/>
          <a:lstStyle/>
          <a:p>
            <a:pPr marL="0" indent="0">
              <a:buNone/>
            </a:pPr>
            <a:r>
              <a:rPr lang="en-GB" dirty="0" smtClean="0"/>
              <a:t>The aim of the study was to </a:t>
            </a:r>
            <a:r>
              <a:rPr lang="en-GB" b="1" dirty="0" smtClean="0"/>
              <a:t>investigate</a:t>
            </a:r>
            <a:r>
              <a:rPr lang="en-GB" dirty="0" smtClean="0"/>
              <a:t> the influence of different concentrations of </a:t>
            </a:r>
            <a:r>
              <a:rPr lang="en-GB" b="1" dirty="0" smtClean="0"/>
              <a:t>chitosan in the coating solution </a:t>
            </a:r>
            <a:r>
              <a:rPr lang="en-GB" dirty="0" smtClean="0"/>
              <a:t>(5 and 10 </a:t>
            </a:r>
            <a:r>
              <a:rPr lang="en-GB" dirty="0" err="1" smtClean="0"/>
              <a:t>wt</a:t>
            </a:r>
            <a:r>
              <a:rPr lang="en-GB" dirty="0" smtClean="0"/>
              <a:t>%) on the physical and mechanical properties of the paper </a:t>
            </a:r>
            <a:r>
              <a:rPr lang="sl-SI" dirty="0" err="1" smtClean="0"/>
              <a:t>with</a:t>
            </a:r>
            <a:r>
              <a:rPr lang="sl-SI" dirty="0" smtClean="0"/>
              <a:t> </a:t>
            </a:r>
            <a:r>
              <a:rPr lang="sl-SI" b="1" i="1" dirty="0" err="1" smtClean="0"/>
              <a:t>Fallopia</a:t>
            </a:r>
            <a:r>
              <a:rPr lang="sl-SI" b="1" i="1" dirty="0" smtClean="0"/>
              <a:t> </a:t>
            </a:r>
            <a:r>
              <a:rPr lang="sl-SI" b="1" i="1" dirty="0" err="1" smtClean="0"/>
              <a:t>japonica</a:t>
            </a:r>
            <a:r>
              <a:rPr lang="sl-SI" dirty="0" smtClean="0"/>
              <a:t> </a:t>
            </a:r>
            <a:r>
              <a:rPr lang="sl-SI" dirty="0" err="1" smtClean="0"/>
              <a:t>fibres</a:t>
            </a:r>
            <a:r>
              <a:rPr lang="en-GB" dirty="0" smtClean="0"/>
              <a:t>. </a:t>
            </a:r>
            <a:endParaRPr lang="sl-SI" dirty="0" smtClean="0"/>
          </a:p>
          <a:p>
            <a:pPr rtl="0"/>
            <a:endParaRPr lang="sl-SI" dirty="0"/>
          </a:p>
        </p:txBody>
      </p:sp>
      <p:cxnSp>
        <p:nvCxnSpPr>
          <p:cNvPr id="79" name="Raven povezovalnik 78" descr="Prva razdelilna črta na diapozitivu">
            <a:extLst>
              <a:ext uri="{FF2B5EF4-FFF2-40B4-BE49-F238E27FC236}">
                <a16:creationId xmlns:a16="http://schemas.microsoft.com/office/drawing/2014/main" xmlns="" id="{9A78A0D0-CF23-497E-A110-B0666F32E559}"/>
              </a:ext>
              <a:ext uri="{C183D7F6-B498-43B3-948B-1728B52AA6E4}">
                <adec:decorative xmlns="" xmlns:adec="http://schemas.microsoft.com/office/drawing/2017/decorative" val="1"/>
              </a:ext>
            </a:extLst>
          </p:cNvPr>
          <p:cNvCxnSpPr>
            <a:cxnSpLocks/>
          </p:cNvCxnSpPr>
          <p:nvPr/>
        </p:nvCxnSpPr>
        <p:spPr>
          <a:xfrm flipH="1">
            <a:off x="8768283" y="2616579"/>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1" name="Označba mesta slike 10"/>
          <p:cNvPicPr>
            <a:picLocks noGrp="1" noChangeAspect="1"/>
          </p:cNvPicPr>
          <p:nvPr>
            <p:ph type="pic" sz="quarter" idx="27"/>
          </p:nvPr>
        </p:nvPicPr>
        <p:blipFill>
          <a:blip r:embed="rId5">
            <a:extLst>
              <a:ext uri="{28A0092B-C50C-407E-A947-70E740481C1C}">
                <a14:useLocalDpi xmlns:a14="http://schemas.microsoft.com/office/drawing/2010/main" val="0"/>
              </a:ext>
            </a:extLst>
          </a:blip>
          <a:srcRect l="17045" r="17045"/>
          <a:stretch>
            <a:fillRect/>
          </a:stretch>
        </p:blipFill>
        <p:spPr/>
      </p:pic>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pic>
        <p:nvPicPr>
          <p:cNvPr id="7" name="Picture 6">
            <a:extLst>
              <a:ext uri="{FF2B5EF4-FFF2-40B4-BE49-F238E27FC236}">
                <a16:creationId xmlns="" xmlns:a16="http://schemas.microsoft.com/office/drawing/2014/main" id="{4990BB06-FDD3-474D-A159-0925F848E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1312820335"/>
      </p:ext>
    </p:extLst>
  </p:cSld>
  <p:clrMapOvr>
    <a:masterClrMapping/>
  </p:clrMapOvr>
  <mc:AlternateContent xmlns:mc="http://schemas.openxmlformats.org/markup-compatibility/2006" xmlns:p14="http://schemas.microsoft.com/office/powerpoint/2010/main">
    <mc:Choice Requires="p14">
      <p:transition spd="slow" p14:dur="2000" advTm="35905"/>
    </mc:Choice>
    <mc:Fallback xmlns="">
      <p:transition spd="slow" advTm="3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8437902" cy="1325563"/>
          </a:xfrm>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sl-SI" b="1" dirty="0" err="1" smtClean="0"/>
              <a:t>Materials</a:t>
            </a:r>
            <a:endParaRPr lang="sl-SI" b="1" dirty="0"/>
          </a:p>
        </p:txBody>
      </p:sp>
      <p:sp>
        <p:nvSpPr>
          <p:cNvPr id="3" name="Označba mesta vsebine 2"/>
          <p:cNvSpPr>
            <a:spLocks noGrp="1"/>
          </p:cNvSpPr>
          <p:nvPr>
            <p:ph idx="1"/>
          </p:nvPr>
        </p:nvSpPr>
        <p:spPr/>
        <p:txBody>
          <a:bodyPr/>
          <a:lstStyle/>
          <a:p>
            <a:pPr marL="0" indent="0">
              <a:buNone/>
            </a:pPr>
            <a:r>
              <a:rPr lang="sl-SI" b="1" dirty="0" err="1" smtClean="0"/>
              <a:t>Coating</a:t>
            </a:r>
            <a:r>
              <a:rPr lang="sl-SI" b="1" dirty="0" smtClean="0"/>
              <a:t> </a:t>
            </a:r>
            <a:r>
              <a:rPr lang="sl-SI" b="1" dirty="0" err="1" smtClean="0"/>
              <a:t>solution</a:t>
            </a:r>
            <a:endParaRPr lang="sl-SI" b="1" dirty="0" smtClean="0"/>
          </a:p>
          <a:p>
            <a:r>
              <a:rPr lang="sl-SI" dirty="0" err="1" smtClean="0"/>
              <a:t>Chitosan</a:t>
            </a:r>
            <a:endParaRPr lang="sl-SI" dirty="0" smtClean="0"/>
          </a:p>
          <a:p>
            <a:r>
              <a:rPr lang="sl-SI" dirty="0" err="1" smtClean="0"/>
              <a:t>Glycerol</a:t>
            </a:r>
            <a:endParaRPr lang="sl-SI" dirty="0" smtClean="0"/>
          </a:p>
          <a:p>
            <a:r>
              <a:rPr lang="sl-SI" dirty="0" err="1" smtClean="0"/>
              <a:t>Acetic</a:t>
            </a:r>
            <a:r>
              <a:rPr lang="sl-SI" dirty="0" smtClean="0"/>
              <a:t> </a:t>
            </a:r>
            <a:r>
              <a:rPr lang="sl-SI" dirty="0" err="1" smtClean="0"/>
              <a:t>acid</a:t>
            </a:r>
            <a:endParaRPr lang="sl-SI" dirty="0" smtClean="0"/>
          </a:p>
          <a:p>
            <a:endParaRPr lang="sl-SI" dirty="0"/>
          </a:p>
          <a:p>
            <a:pPr marL="0" indent="0">
              <a:buNone/>
            </a:pPr>
            <a:r>
              <a:rPr lang="sl-SI" dirty="0" smtClean="0"/>
              <a:t>P</a:t>
            </a:r>
            <a:r>
              <a:rPr lang="en-GB" dirty="0" err="1" smtClean="0"/>
              <a:t>aper</a:t>
            </a:r>
            <a:r>
              <a:rPr lang="en-GB" dirty="0" smtClean="0"/>
              <a:t> </a:t>
            </a:r>
            <a:r>
              <a:rPr lang="en-GB" dirty="0"/>
              <a:t>made from </a:t>
            </a:r>
            <a:r>
              <a:rPr lang="en-GB" i="1" dirty="0" err="1"/>
              <a:t>Fallopia</a:t>
            </a:r>
            <a:r>
              <a:rPr lang="en-GB" i="1" dirty="0"/>
              <a:t> japonica</a:t>
            </a:r>
            <a:r>
              <a:rPr lang="en-GB" dirty="0"/>
              <a:t>, with grammage 100 g/m</a:t>
            </a:r>
            <a:r>
              <a:rPr lang="en-GB" baseline="30000" dirty="0"/>
              <a:t>2</a:t>
            </a:r>
            <a:r>
              <a:rPr lang="en-GB" dirty="0"/>
              <a:t> was used. Paper was produced on a paper </a:t>
            </a:r>
            <a:r>
              <a:rPr lang="en-GB" dirty="0" err="1"/>
              <a:t>maschine</a:t>
            </a:r>
            <a:r>
              <a:rPr lang="en-GB" dirty="0"/>
              <a:t> (</a:t>
            </a:r>
            <a:r>
              <a:rPr lang="en-GB" dirty="0" err="1"/>
              <a:t>Andritz</a:t>
            </a:r>
            <a:r>
              <a:rPr lang="en-GB" dirty="0"/>
              <a:t> AG, Graz, Austria) located in Pulp and Paper Institute in Ljubljana, Slovenia.</a:t>
            </a:r>
            <a:endParaRPr lang="sl-SI" dirty="0"/>
          </a:p>
          <a:p>
            <a:endParaRPr lang="sl-SI" dirty="0"/>
          </a:p>
        </p:txBody>
      </p:sp>
      <p:pic>
        <p:nvPicPr>
          <p:cNvPr id="4" name="Označba mesta vsebine 11"/>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841181" y="111143"/>
            <a:ext cx="2077698" cy="2077698"/>
          </a:xfrm>
          <a:prstGeom prst="rect">
            <a:avLst/>
          </a:prstGeom>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pic>
        <p:nvPicPr>
          <p:cNvPr id="6" name="Picture 6">
            <a:extLst>
              <a:ext uri="{FF2B5EF4-FFF2-40B4-BE49-F238E27FC236}">
                <a16:creationId xmlns="" xmlns:a16="http://schemas.microsoft.com/office/drawing/2014/main" id="{4990BB06-FDD3-474D-A159-0925F848E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959082986"/>
      </p:ext>
    </p:extLst>
  </p:cSld>
  <p:clrMapOvr>
    <a:masterClrMapping/>
  </p:clrMapOvr>
  <mc:AlternateContent xmlns:mc="http://schemas.openxmlformats.org/markup-compatibility/2006" xmlns:p14="http://schemas.microsoft.com/office/powerpoint/2010/main">
    <mc:Choice Requires="p14">
      <p:transition spd="slow" p14:dur="2000" advTm="37072"/>
    </mc:Choice>
    <mc:Fallback xmlns="">
      <p:transition spd="slow" advTm="3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8437902" cy="1325563"/>
          </a:xfrm>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sl-SI" b="1" dirty="0" err="1" smtClean="0"/>
              <a:t>Materials</a:t>
            </a:r>
            <a:endParaRPr lang="sl-SI" b="1" dirty="0"/>
          </a:p>
        </p:txBody>
      </p:sp>
      <p:sp>
        <p:nvSpPr>
          <p:cNvPr id="3" name="Označba mesta vsebine 2"/>
          <p:cNvSpPr>
            <a:spLocks noGrp="1"/>
          </p:cNvSpPr>
          <p:nvPr>
            <p:ph idx="1"/>
          </p:nvPr>
        </p:nvSpPr>
        <p:spPr/>
        <p:txBody>
          <a:bodyPr/>
          <a:lstStyle/>
          <a:p>
            <a:pPr marL="0" indent="0">
              <a:buNone/>
            </a:pPr>
            <a:endParaRPr lang="sl-SI" dirty="0" smtClean="0"/>
          </a:p>
          <a:p>
            <a:pPr marL="0" indent="0">
              <a:buNone/>
            </a:pPr>
            <a:r>
              <a:rPr lang="en-GB" dirty="0" smtClean="0"/>
              <a:t>Paper </a:t>
            </a:r>
            <a:r>
              <a:rPr lang="en-GB" dirty="0"/>
              <a:t>sheets were coated using two coating solutions of chitosan</a:t>
            </a:r>
            <a:r>
              <a:rPr lang="en-GB" dirty="0" smtClean="0"/>
              <a:t>:</a:t>
            </a:r>
            <a:endParaRPr lang="sl-SI" dirty="0" smtClean="0"/>
          </a:p>
          <a:p>
            <a:pPr marL="0" indent="0">
              <a:buNone/>
            </a:pPr>
            <a:endParaRPr lang="sl-SI" sz="1600" dirty="0"/>
          </a:p>
          <a:p>
            <a:pPr marL="0" indent="0">
              <a:buNone/>
            </a:pPr>
            <a:r>
              <a:rPr lang="en-GB" dirty="0"/>
              <a:t>1) Uncoated paper </a:t>
            </a:r>
            <a:r>
              <a:rPr lang="en-GB" dirty="0">
                <a:sym typeface="Symbol" panose="05050102010706020507" pitchFamily="18" charset="2"/>
              </a:rPr>
              <a:t></a:t>
            </a:r>
            <a:r>
              <a:rPr lang="en-GB" dirty="0"/>
              <a:t> U</a:t>
            </a:r>
            <a:endParaRPr lang="sl-SI" dirty="0"/>
          </a:p>
          <a:p>
            <a:pPr marL="0" indent="0">
              <a:buNone/>
            </a:pPr>
            <a:r>
              <a:rPr lang="en-GB" dirty="0"/>
              <a:t>2) Coated with chitosan (5%) </a:t>
            </a:r>
            <a:r>
              <a:rPr lang="en-GB" dirty="0">
                <a:sym typeface="Symbol" panose="05050102010706020507" pitchFamily="18" charset="2"/>
              </a:rPr>
              <a:t></a:t>
            </a:r>
            <a:r>
              <a:rPr lang="en-GB" dirty="0"/>
              <a:t> C5</a:t>
            </a:r>
            <a:endParaRPr lang="sl-SI" dirty="0"/>
          </a:p>
          <a:p>
            <a:pPr marL="0" indent="0">
              <a:buNone/>
            </a:pPr>
            <a:r>
              <a:rPr lang="en-GB" dirty="0"/>
              <a:t>3) Coated with chitosan (10%) </a:t>
            </a:r>
            <a:r>
              <a:rPr lang="en-GB" dirty="0">
                <a:sym typeface="Symbol" panose="05050102010706020507" pitchFamily="18" charset="2"/>
              </a:rPr>
              <a:t></a:t>
            </a:r>
            <a:r>
              <a:rPr lang="en-GB" dirty="0"/>
              <a:t> C10</a:t>
            </a:r>
            <a:endParaRPr lang="sl-SI" dirty="0"/>
          </a:p>
          <a:p>
            <a:endParaRPr lang="sl-SI" dirty="0"/>
          </a:p>
        </p:txBody>
      </p:sp>
      <p:pic>
        <p:nvPicPr>
          <p:cNvPr id="4" name="Označba mesta vsebine 11"/>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841181" y="111143"/>
            <a:ext cx="2077698" cy="2077698"/>
          </a:xfrm>
          <a:prstGeom prst="rect">
            <a:avLst/>
          </a:prstGeom>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pic>
        <p:nvPicPr>
          <p:cNvPr id="6" name="Picture 6">
            <a:extLst>
              <a:ext uri="{FF2B5EF4-FFF2-40B4-BE49-F238E27FC236}">
                <a16:creationId xmlns="" xmlns:a16="http://schemas.microsoft.com/office/drawing/2014/main" id="{4990BB06-FDD3-474D-A159-0925F848E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1394942165"/>
      </p:ext>
    </p:extLst>
  </p:cSld>
  <p:clrMapOvr>
    <a:masterClrMapping/>
  </p:clrMapOvr>
  <mc:AlternateContent xmlns:mc="http://schemas.openxmlformats.org/markup-compatibility/2006" xmlns:p14="http://schemas.microsoft.com/office/powerpoint/2010/main">
    <mc:Choice Requires="p14">
      <p:transition spd="slow" p14:dur="2000" advTm="29766"/>
    </mc:Choice>
    <mc:Fallback xmlns="">
      <p:transition spd="slow" advTm="29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38199" y="365125"/>
            <a:ext cx="8490735" cy="1325563"/>
          </a:xfrm>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sl-SI" b="1" dirty="0" err="1" smtClean="0"/>
              <a:t>Coating</a:t>
            </a:r>
            <a:r>
              <a:rPr lang="sl-SI" b="1" dirty="0" smtClean="0"/>
              <a:t> procedure</a:t>
            </a:r>
            <a:endParaRPr lang="sl-SI" b="1" dirty="0"/>
          </a:p>
        </p:txBody>
      </p:sp>
      <p:pic>
        <p:nvPicPr>
          <p:cNvPr id="5" name="Označba mesta vsebine 4"/>
          <p:cNvPicPr>
            <a:picLocks noGrp="1" noChangeAspect="1"/>
          </p:cNvPicPr>
          <p:nvPr>
            <p:ph idx="1"/>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420938" y="0"/>
            <a:ext cx="1771062" cy="1771062"/>
          </a:xfrm>
        </p:spPr>
      </p:pic>
      <p:sp>
        <p:nvSpPr>
          <p:cNvPr id="6" name="Označba mesta vsebine 2"/>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dirty="0" smtClean="0"/>
              <a:t>First </a:t>
            </a:r>
            <a:r>
              <a:rPr lang="en-GB" dirty="0" smtClean="0"/>
              <a:t>the </a:t>
            </a:r>
            <a:r>
              <a:rPr lang="en-GB" dirty="0"/>
              <a:t>solutions were prepared separately and the coating </a:t>
            </a:r>
            <a:r>
              <a:rPr lang="sl-SI" dirty="0" smtClean="0"/>
              <a:t>procedure </a:t>
            </a:r>
            <a:r>
              <a:rPr lang="en-GB" dirty="0" smtClean="0"/>
              <a:t>was </a:t>
            </a:r>
            <a:r>
              <a:rPr lang="en-GB" dirty="0"/>
              <a:t>carried out. </a:t>
            </a:r>
            <a:endParaRPr lang="sl-SI" dirty="0" smtClean="0"/>
          </a:p>
          <a:p>
            <a:pPr marL="0" indent="0">
              <a:buNone/>
            </a:pPr>
            <a:endParaRPr lang="sl-SI" dirty="0" smtClean="0"/>
          </a:p>
          <a:p>
            <a:pPr marL="0" indent="0">
              <a:buNone/>
            </a:pPr>
            <a:r>
              <a:rPr lang="en-GB" dirty="0" smtClean="0"/>
              <a:t>Two </a:t>
            </a:r>
            <a:r>
              <a:rPr lang="en-GB" dirty="0"/>
              <a:t>different chitosan solutions were </a:t>
            </a:r>
            <a:r>
              <a:rPr lang="en-GB" dirty="0" smtClean="0"/>
              <a:t>prepared</a:t>
            </a:r>
            <a:r>
              <a:rPr lang="sl-SI" dirty="0" smtClean="0"/>
              <a:t>:</a:t>
            </a:r>
          </a:p>
          <a:p>
            <a:r>
              <a:rPr lang="en-GB" dirty="0" smtClean="0"/>
              <a:t>dissolving </a:t>
            </a:r>
            <a:r>
              <a:rPr lang="en-GB" dirty="0"/>
              <a:t>5 g or 10 g of chitosan in 100 ml of 2 % acetic acid and then adding </a:t>
            </a:r>
            <a:r>
              <a:rPr lang="sl-SI" dirty="0" smtClean="0"/>
              <a:t>5</a:t>
            </a:r>
            <a:r>
              <a:rPr lang="en-GB" dirty="0" smtClean="0"/>
              <a:t> </a:t>
            </a:r>
            <a:r>
              <a:rPr lang="en-GB" dirty="0"/>
              <a:t>ml of glycerol. </a:t>
            </a:r>
            <a:endParaRPr lang="sl-SI" dirty="0" smtClean="0"/>
          </a:p>
          <a:p>
            <a:r>
              <a:rPr lang="sl-SI" dirty="0" err="1" smtClean="0"/>
              <a:t>Each</a:t>
            </a:r>
            <a:r>
              <a:rPr lang="sl-SI" dirty="0" smtClean="0"/>
              <a:t> </a:t>
            </a:r>
            <a:r>
              <a:rPr lang="sl-SI" dirty="0" err="1" smtClean="0"/>
              <a:t>of</a:t>
            </a:r>
            <a:r>
              <a:rPr lang="sl-SI" dirty="0" smtClean="0"/>
              <a:t> t</a:t>
            </a:r>
            <a:r>
              <a:rPr lang="en-GB" dirty="0" smtClean="0"/>
              <a:t>he </a:t>
            </a:r>
            <a:r>
              <a:rPr lang="en-GB" dirty="0"/>
              <a:t>solution was then mixed for 10 minutes at a stirring speed of 800 rpm (at 85°C) and cooled to room temperature. </a:t>
            </a:r>
            <a:endParaRPr lang="sl-SI" dirty="0" smtClean="0"/>
          </a:p>
          <a:p>
            <a:pPr marL="0" indent="0">
              <a:buNone/>
            </a:pPr>
            <a:endParaRPr lang="en-GB" dirty="0" smtClean="0"/>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pic>
        <p:nvPicPr>
          <p:cNvPr id="7" name="Picture 6">
            <a:extLst>
              <a:ext uri="{FF2B5EF4-FFF2-40B4-BE49-F238E27FC236}">
                <a16:creationId xmlns="" xmlns:a16="http://schemas.microsoft.com/office/drawing/2014/main" id="{4990BB06-FDD3-474D-A159-0925F848E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389856187"/>
      </p:ext>
    </p:extLst>
  </p:cSld>
  <p:clrMapOvr>
    <a:masterClrMapping/>
  </p:clrMapOvr>
  <mc:AlternateContent xmlns:mc="http://schemas.openxmlformats.org/markup-compatibility/2006" xmlns:p14="http://schemas.microsoft.com/office/powerpoint/2010/main">
    <mc:Choice Requires="p14">
      <p:transition spd="slow" p14:dur="2000" advTm="44638"/>
    </mc:Choice>
    <mc:Fallback xmlns="">
      <p:transition spd="slow" advTm="44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38199" y="365125"/>
            <a:ext cx="8490735" cy="1325563"/>
          </a:xfrm>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sl-SI" b="1" dirty="0" err="1" smtClean="0"/>
              <a:t>Coating</a:t>
            </a:r>
            <a:r>
              <a:rPr lang="sl-SI" b="1" dirty="0" smtClean="0"/>
              <a:t> procedure</a:t>
            </a:r>
            <a:endParaRPr lang="sl-SI" b="1" dirty="0"/>
          </a:p>
        </p:txBody>
      </p:sp>
      <p:sp>
        <p:nvSpPr>
          <p:cNvPr id="6" name="Označba mesta vsebine 2"/>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smtClean="0"/>
              <a:t>After </a:t>
            </a:r>
            <a:r>
              <a:rPr lang="en-GB" dirty="0"/>
              <a:t>the solutions were prepared, the coatings were applied with a </a:t>
            </a:r>
            <a:r>
              <a:rPr lang="en-GB" dirty="0" smtClean="0"/>
              <a:t>coater</a:t>
            </a:r>
            <a:r>
              <a:rPr lang="sl-SI" dirty="0" smtClean="0"/>
              <a:t>.</a:t>
            </a:r>
          </a:p>
          <a:p>
            <a:pPr marL="0" indent="0">
              <a:buNone/>
            </a:pPr>
            <a:r>
              <a:rPr lang="en-GB" dirty="0" smtClean="0"/>
              <a:t>The </a:t>
            </a:r>
            <a:r>
              <a:rPr lang="en-GB" dirty="0"/>
              <a:t>samples were coated on a coating table at ambient temperature with a 120 µm </a:t>
            </a:r>
            <a:r>
              <a:rPr lang="sl-SI" dirty="0" smtClean="0"/>
              <a:t>rod bar</a:t>
            </a:r>
            <a:r>
              <a:rPr lang="en-GB" dirty="0" smtClean="0"/>
              <a:t>. </a:t>
            </a:r>
            <a:r>
              <a:rPr lang="en-GB" dirty="0"/>
              <a:t>The coated samples were then dried (at 80 °C for 10 minutes). </a:t>
            </a:r>
            <a:endParaRPr lang="sl-SI" dirty="0"/>
          </a:p>
        </p:txBody>
      </p:sp>
      <p:grpSp>
        <p:nvGrpSpPr>
          <p:cNvPr id="9" name="Skupina 8"/>
          <p:cNvGrpSpPr/>
          <p:nvPr/>
        </p:nvGrpSpPr>
        <p:grpSpPr>
          <a:xfrm>
            <a:off x="4360760" y="4092816"/>
            <a:ext cx="3019755" cy="2589199"/>
            <a:chOff x="4197474" y="3722701"/>
            <a:chExt cx="3436225" cy="3033654"/>
          </a:xfrm>
        </p:grpSpPr>
        <p:pic>
          <p:nvPicPr>
            <p:cNvPr id="7" name="Slika 6"/>
            <p:cNvPicPr>
              <a:picLocks noChangeAspect="1"/>
            </p:cNvPicPr>
            <p:nvPr/>
          </p:nvPicPr>
          <p:blipFill>
            <a:blip r:embed="rId4"/>
            <a:stretch>
              <a:fillRect/>
            </a:stretch>
          </p:blipFill>
          <p:spPr>
            <a:xfrm>
              <a:off x="4197474" y="3722701"/>
              <a:ext cx="3436225" cy="3033654"/>
            </a:xfrm>
            <a:prstGeom prst="rect">
              <a:avLst/>
            </a:prstGeom>
          </p:spPr>
        </p:pic>
        <p:sp>
          <p:nvSpPr>
            <p:cNvPr id="8" name="PoljeZBesedilom 7"/>
            <p:cNvSpPr txBox="1"/>
            <p:nvPr/>
          </p:nvSpPr>
          <p:spPr>
            <a:xfrm rot="21054479">
              <a:off x="6158140" y="5531832"/>
              <a:ext cx="1331697" cy="369163"/>
            </a:xfrm>
            <a:prstGeom prst="rect">
              <a:avLst/>
            </a:prstGeom>
            <a:solidFill>
              <a:srgbClr val="2F76B7"/>
            </a:solidFill>
          </p:spPr>
          <p:txBody>
            <a:bodyPr wrap="square" rtlCol="0">
              <a:spAutoFit/>
            </a:bodyPr>
            <a:lstStyle/>
            <a:p>
              <a:endParaRPr lang="sl-SI" dirty="0"/>
            </a:p>
          </p:txBody>
        </p:sp>
      </p:gr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pic>
        <p:nvPicPr>
          <p:cNvPr id="10" name="Označba mesta vsebine 4"/>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420938" y="0"/>
            <a:ext cx="1771062" cy="1771062"/>
          </a:xfrm>
          <a:prstGeom prst="rect">
            <a:avLst/>
          </a:prstGeom>
        </p:spPr>
      </p:pic>
      <p:pic>
        <p:nvPicPr>
          <p:cNvPr id="11" name="Picture 6">
            <a:extLst>
              <a:ext uri="{FF2B5EF4-FFF2-40B4-BE49-F238E27FC236}">
                <a16:creationId xmlns="" xmlns:a16="http://schemas.microsoft.com/office/drawing/2014/main" id="{4990BB06-FDD3-474D-A159-0925F848E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5797" y="5271796"/>
            <a:ext cx="1586204" cy="1586204"/>
          </a:xfrm>
          <a:prstGeom prst="rect">
            <a:avLst/>
          </a:prstGeom>
        </p:spPr>
      </p:pic>
    </p:spTree>
    <p:extLst>
      <p:ext uri="{BB962C8B-B14F-4D97-AF65-F5344CB8AC3E}">
        <p14:creationId xmlns:p14="http://schemas.microsoft.com/office/powerpoint/2010/main" val="363955350"/>
      </p:ext>
    </p:extLst>
  </p:cSld>
  <p:clrMapOvr>
    <a:masterClrMapping/>
  </p:clrMapOvr>
  <mc:AlternateContent xmlns:mc="http://schemas.openxmlformats.org/markup-compatibility/2006" xmlns:p14="http://schemas.microsoft.com/office/powerpoint/2010/main">
    <mc:Choice Requires="p14">
      <p:transition spd="slow" p14:dur="2000" advTm="42025"/>
    </mc:Choice>
    <mc:Fallback xmlns="">
      <p:transition spd="slow" advTm="42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733</Words>
  <Application>Microsoft Office PowerPoint</Application>
  <PresentationFormat>Širokozaslonsko</PresentationFormat>
  <Paragraphs>135</Paragraphs>
  <Slides>18</Slides>
  <Notes>5</Notes>
  <HiddenSlides>0</HiddenSlides>
  <MMClips>18</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18</vt:i4>
      </vt:variant>
    </vt:vector>
  </HeadingPairs>
  <TitlesOfParts>
    <vt:vector size="25" baseType="lpstr">
      <vt:lpstr>Arial</vt:lpstr>
      <vt:lpstr>Calibri</vt:lpstr>
      <vt:lpstr>Calibri Light</vt:lpstr>
      <vt:lpstr>Palatino Linotype</vt:lpstr>
      <vt:lpstr>Symbol</vt:lpstr>
      <vt:lpstr>Times New Roman</vt:lpstr>
      <vt:lpstr>Officeova tema</vt:lpstr>
      <vt:lpstr>PowerPointova predstavitev</vt:lpstr>
      <vt:lpstr>PowerPointova predstavitev</vt:lpstr>
      <vt:lpstr>PowerPointova predstavitev</vt:lpstr>
      <vt:lpstr>AIM OF OUR RESEARCH</vt:lpstr>
      <vt:lpstr>PowerPointova predstavitev</vt:lpstr>
      <vt:lpstr>Materials</vt:lpstr>
      <vt:lpstr>Materials</vt:lpstr>
      <vt:lpstr>Coating procedure</vt:lpstr>
      <vt:lpstr>Coating procedure</vt:lpstr>
      <vt:lpstr>Methods</vt:lpstr>
      <vt:lpstr>PowerPointova predstavitev</vt:lpstr>
      <vt:lpstr>Basic properties</vt:lpstr>
      <vt:lpstr>Moisture content, absorptiveness (Cobb value) and water vapour permeability (WVP)</vt:lpstr>
      <vt:lpstr>Tensile properties and thermogravimetric analysis</vt:lpstr>
      <vt:lpstr>SEM analysis</vt:lpstr>
      <vt:lpstr>CONCLUSION</vt:lpstr>
      <vt:lpstr>CONCLUSION</vt:lpstr>
      <vt:lpstr>PowerPointova predstavitev</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Vrabič, Urška</dc:creator>
  <cp:lastModifiedBy>Vrabič, Urška</cp:lastModifiedBy>
  <cp:revision>47</cp:revision>
  <dcterms:created xsi:type="dcterms:W3CDTF">2020-10-19T14:41:29Z</dcterms:created>
  <dcterms:modified xsi:type="dcterms:W3CDTF">2020-10-19T19:41:07Z</dcterms:modified>
</cp:coreProperties>
</file>