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1" r:id="rId4"/>
    <p:sldId id="265" r:id="rId5"/>
    <p:sldId id="264"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120" y="-3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‹Nr.›</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‹Nr.›</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‹Nr.›</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‹Nr.›</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‹Nr.›</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‹Nr.›</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10/14/2020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‹Nr.›</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10/14/2020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‹Nr.›</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10/14/2020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‹Nr.›</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‹Nr.›</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‹Nr.›</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10/14/2020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‹Nr.›</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fhbi__logo_kompakt_rgb4.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851864" y="3618000"/>
            <a:ext cx="4289320" cy="3240000"/>
          </a:xfrm>
          <a:prstGeom prst="rect">
            <a:avLst/>
          </a:prstGeom>
        </p:spPr>
      </p:pic>
      <p:pic>
        <p:nvPicPr>
          <p:cNvPr id="3" name="Picture 2">
            <a:extLst>
              <a:ext uri="{FF2B5EF4-FFF2-40B4-BE49-F238E27FC236}">
                <a16:creationId xmlns:a16="http://schemas.microsoft.com/office/drawing/2014/main" xmlns="" id="{09E423CA-A2C7-4400-A8F8-E1E5DD8594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2705"/>
            <a:ext cx="9144000" cy="3718560"/>
          </a:xfrm>
          <a:prstGeom prst="rect">
            <a:avLst/>
          </a:prstGeom>
        </p:spPr>
      </p:pic>
      <p:sp>
        <p:nvSpPr>
          <p:cNvPr id="4" name="TextBox 3"/>
          <p:cNvSpPr txBox="1"/>
          <p:nvPr/>
        </p:nvSpPr>
        <p:spPr>
          <a:xfrm>
            <a:off x="419100" y="3524097"/>
            <a:ext cx="8305800" cy="2523768"/>
          </a:xfrm>
          <a:prstGeom prst="rect">
            <a:avLst/>
          </a:prstGeom>
          <a:noFill/>
        </p:spPr>
        <p:txBody>
          <a:bodyPr wrap="square" rtlCol="0">
            <a:spAutoFit/>
          </a:bodyPr>
          <a:lstStyle/>
          <a:p>
            <a:pPr algn="ctr"/>
            <a:r>
              <a:rPr lang="en-US" sz="2400" b="1" dirty="0" smtClean="0">
                <a:latin typeface="Palatino Linotype" panose="02040502050505030304" pitchFamily="18" charset="0"/>
              </a:rPr>
              <a:t>Shape-memory </a:t>
            </a:r>
            <a:r>
              <a:rPr lang="en-US" sz="2400" b="1" dirty="0">
                <a:latin typeface="Palatino Linotype" panose="02040502050505030304" pitchFamily="18" charset="0"/>
              </a:rPr>
              <a:t>properties of 3D printed PLA </a:t>
            </a:r>
            <a:r>
              <a:rPr lang="en-US" sz="2400" b="1" dirty="0" smtClean="0">
                <a:latin typeface="Palatino Linotype" panose="02040502050505030304" pitchFamily="18" charset="0"/>
              </a:rPr>
              <a:t>structures</a:t>
            </a:r>
            <a:endParaRPr lang="en-US" sz="2400" b="1" dirty="0">
              <a:latin typeface="Palatino Linotype" panose="02040502050505030304" pitchFamily="18" charset="0"/>
            </a:endParaRPr>
          </a:p>
          <a:p>
            <a:pPr algn="ctr"/>
            <a:endParaRPr lang="fr-FR" dirty="0">
              <a:latin typeface="Palatino Linotype" panose="02040502050505030304" pitchFamily="18" charset="0"/>
            </a:endParaRPr>
          </a:p>
          <a:p>
            <a:pPr algn="ctr"/>
            <a:r>
              <a:rPr lang="it-IT" b="1" dirty="0" smtClean="0">
                <a:latin typeface="Palatino Linotype" panose="02040502050505030304" pitchFamily="18" charset="0"/>
              </a:rPr>
              <a:t>Guido Ehrmann, Andrea Ehrmann*</a:t>
            </a:r>
            <a:endParaRPr lang="it-IT" b="1" baseline="30000" dirty="0">
              <a:latin typeface="Palatino Linotype" panose="02040502050505030304" pitchFamily="18" charset="0"/>
            </a:endParaRPr>
          </a:p>
          <a:p>
            <a:endParaRPr lang="it-IT" b="1" baseline="30000" dirty="0">
              <a:latin typeface="Palatino Linotype" panose="02040502050505030304" pitchFamily="18" charset="0"/>
            </a:endParaRPr>
          </a:p>
          <a:p>
            <a:endParaRPr lang="fr-FR" dirty="0">
              <a:latin typeface="Palatino Linotype" panose="02040502050505030304" pitchFamily="18" charset="0"/>
            </a:endParaRPr>
          </a:p>
          <a:p>
            <a:r>
              <a:rPr lang="en-US" dirty="0" smtClean="0">
                <a:latin typeface="Palatino Linotype" panose="02040502050505030304" pitchFamily="18" charset="0"/>
              </a:rPr>
              <a:t>Bielefeld University of Applied Sciences, </a:t>
            </a:r>
            <a:br>
              <a:rPr lang="en-US" dirty="0" smtClean="0">
                <a:latin typeface="Palatino Linotype" panose="02040502050505030304" pitchFamily="18" charset="0"/>
              </a:rPr>
            </a:br>
            <a:r>
              <a:rPr lang="en-US" dirty="0" smtClean="0">
                <a:latin typeface="Palatino Linotype" panose="02040502050505030304" pitchFamily="18" charset="0"/>
              </a:rPr>
              <a:t>Bielefeld, Germany </a:t>
            </a:r>
            <a:endParaRPr lang="fr-FR" dirty="0">
              <a:latin typeface="Palatino Linotype" panose="02040502050505030304" pitchFamily="18" charset="0"/>
            </a:endParaRPr>
          </a:p>
          <a:p>
            <a:endParaRPr lang="fr-FR" dirty="0">
              <a:latin typeface="Palatino Linotype" panose="02040502050505030304" pitchFamily="18" charset="0"/>
            </a:endParaRPr>
          </a:p>
          <a:p>
            <a:r>
              <a:rPr lang="en-US" sz="1400" b="1" dirty="0">
                <a:latin typeface="Palatino Linotype" panose="02040502050505030304" pitchFamily="18" charset="0"/>
              </a:rPr>
              <a:t>*</a:t>
            </a:r>
            <a:r>
              <a:rPr lang="en-US" sz="1400" dirty="0">
                <a:latin typeface="Palatino Linotype" panose="02040502050505030304" pitchFamily="18" charset="0"/>
              </a:rPr>
              <a:t> Corresponding author: </a:t>
            </a:r>
            <a:r>
              <a:rPr lang="en-US" sz="1400" dirty="0" smtClean="0">
                <a:latin typeface="Palatino Linotype" panose="02040502050505030304" pitchFamily="18" charset="0"/>
              </a:rPr>
              <a:t>andrea.ehrmann@fh-bielefeld.de</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spTree>
    <p:extLst>
      <p:ext uri="{BB962C8B-B14F-4D97-AF65-F5344CB8AC3E}">
        <p14:creationId xmlns:p14="http://schemas.microsoft.com/office/powerpoint/2010/main" val="200860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7924800" cy="5355312"/>
          </a:xfrm>
          <a:prstGeom prst="rect">
            <a:avLst/>
          </a:prstGeom>
          <a:noFill/>
        </p:spPr>
        <p:txBody>
          <a:bodyPr wrap="square" rtlCol="0">
            <a:spAutoFit/>
          </a:bodyPr>
          <a:lstStyle/>
          <a:p>
            <a:r>
              <a:rPr lang="fr-FR" b="1" dirty="0">
                <a:latin typeface="Palatino Linotype" panose="02040502050505030304" pitchFamily="18" charset="0"/>
              </a:rPr>
              <a:t>Abstract: </a:t>
            </a:r>
            <a:endParaRPr lang="de-DE" dirty="0" smtClean="0">
              <a:latin typeface="Palatino Linotype" panose="02040502050505030304" pitchFamily="18" charset="0"/>
            </a:endParaRPr>
          </a:p>
          <a:p>
            <a:r>
              <a:rPr lang="en-US" dirty="0" err="1">
                <a:latin typeface="Palatino Linotype" panose="02040502050505030304" pitchFamily="18" charset="0"/>
              </a:rPr>
              <a:t>Polylactic</a:t>
            </a:r>
            <a:r>
              <a:rPr lang="en-US" dirty="0">
                <a:latin typeface="Palatino Linotype" panose="02040502050505030304" pitchFamily="18" charset="0"/>
              </a:rPr>
              <a:t> acid (PLA) belongs to the few thermoplastic polymers that are derived from renewable resources such as corn starch or sugar cane. PLA is often used in 3D printing by fused deposition modelling (FDM) since it is relatively easy to print, does not show warping and can be printed without a closed building chamber. On the other hand, PLA has interesting mechanical properties which are influenced by the printing parameters and geometries. Here we present shape-memory properties of PLA cubes with different infill patterns and percentages. We investigate the material response under defined quasi-static load as well as the possibility to restore the original 3D printed shape. The quasi-static flexural properties are linked to the porosity and the infill structure of the samples under investigation, examined optically and by simulations. Our results underline the importance of designing the infill patterns carefully to develop samples with desired mechanical properties. </a:t>
            </a:r>
          </a:p>
          <a:p>
            <a:endParaRPr lang="fr-FR" dirty="0">
              <a:latin typeface="Palatino Linotype" panose="02040502050505030304" pitchFamily="18" charset="0"/>
            </a:endParaRPr>
          </a:p>
          <a:p>
            <a:endParaRPr lang="en-US" dirty="0">
              <a:latin typeface="Palatino Linotype" panose="02040502050505030304" pitchFamily="18" charset="0"/>
            </a:endParaRPr>
          </a:p>
          <a:p>
            <a:r>
              <a:rPr lang="fr-FR" b="1" dirty="0" smtClean="0">
                <a:latin typeface="Palatino Linotype" panose="02040502050505030304" pitchFamily="18" charset="0"/>
              </a:rPr>
              <a:t>Keywords: </a:t>
            </a:r>
            <a:r>
              <a:rPr lang="en-US" dirty="0" err="1">
                <a:latin typeface="Palatino Linotype" panose="02040502050505030304" pitchFamily="18" charset="0"/>
              </a:rPr>
              <a:t>polylactic</a:t>
            </a:r>
            <a:r>
              <a:rPr lang="en-US" dirty="0">
                <a:latin typeface="Palatino Linotype" panose="02040502050505030304" pitchFamily="18" charset="0"/>
              </a:rPr>
              <a:t> acid; fused deposition modelling; </a:t>
            </a:r>
            <a:r>
              <a:rPr lang="en-US" dirty="0" smtClean="0">
                <a:latin typeface="Palatino Linotype" panose="02040502050505030304" pitchFamily="18" charset="0"/>
              </a:rPr>
              <a:t/>
            </a:r>
            <a:br>
              <a:rPr lang="en-US" dirty="0" smtClean="0">
                <a:latin typeface="Palatino Linotype" panose="02040502050505030304" pitchFamily="18" charset="0"/>
              </a:rPr>
            </a:br>
            <a:r>
              <a:rPr lang="en-US" dirty="0" smtClean="0">
                <a:latin typeface="Palatino Linotype" panose="02040502050505030304" pitchFamily="18" charset="0"/>
              </a:rPr>
              <a:t>3 </a:t>
            </a:r>
            <a:r>
              <a:rPr lang="en-US" dirty="0">
                <a:latin typeface="Palatino Linotype" panose="02040502050505030304" pitchFamily="18" charset="0"/>
              </a:rPr>
              <a:t>point bending test; </a:t>
            </a:r>
            <a:r>
              <a:rPr lang="en-US" dirty="0" smtClean="0">
                <a:latin typeface="Palatino Linotype" panose="02040502050505030304" pitchFamily="18" charset="0"/>
              </a:rPr>
              <a:t>shape-memory </a:t>
            </a:r>
            <a:r>
              <a:rPr lang="en-US" dirty="0">
                <a:latin typeface="Palatino Linotype" panose="02040502050505030304" pitchFamily="18" charset="0"/>
              </a:rPr>
              <a:t>properties</a:t>
            </a:r>
            <a:endParaRPr lang="fr-FR"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xmlns="" id="{4990BB06-FDD3-474D-A159-0925F848E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6093976"/>
          </a:xfrm>
          <a:prstGeom prst="rect">
            <a:avLst/>
          </a:prstGeom>
          <a:noFill/>
        </p:spPr>
        <p:txBody>
          <a:bodyPr wrap="square" rtlCol="0">
            <a:spAutoFit/>
          </a:bodyPr>
          <a:lstStyle/>
          <a:p>
            <a:r>
              <a:rPr lang="en-US" sz="2400" b="1" dirty="0" smtClean="0">
                <a:latin typeface="Palatino Linotype" panose="02040502050505030304" pitchFamily="18" charset="0"/>
              </a:rPr>
              <a:t>Materials and Methods</a:t>
            </a:r>
          </a:p>
          <a:p>
            <a:endParaRPr lang="en-US" b="1" dirty="0" smtClean="0">
              <a:latin typeface="Palatino Linotype" panose="02040502050505030304" pitchFamily="18" charset="0"/>
            </a:endParaRPr>
          </a:p>
          <a:p>
            <a:pPr marL="285750" indent="-285750">
              <a:buFont typeface="Arial" panose="020B0604020202020204" pitchFamily="34" charset="0"/>
              <a:buChar char="•"/>
            </a:pPr>
            <a:r>
              <a:rPr lang="en-US" dirty="0" smtClean="0">
                <a:latin typeface="Palatino Linotype" panose="02040502050505030304" pitchFamily="18" charset="0"/>
              </a:rPr>
              <a:t>3D printing with a fused deposition modelling (FDM) printer </a:t>
            </a:r>
            <a:r>
              <a:rPr lang="en-US" dirty="0" err="1" smtClean="0">
                <a:latin typeface="Palatino Linotype" panose="02040502050505030304" pitchFamily="18" charset="0"/>
              </a:rPr>
              <a:t>Prusa</a:t>
            </a:r>
            <a:r>
              <a:rPr lang="en-US" dirty="0" smtClean="0">
                <a:latin typeface="Palatino Linotype" panose="02040502050505030304" pitchFamily="18" charset="0"/>
              </a:rPr>
              <a:t> I3 MK3</a:t>
            </a:r>
          </a:p>
          <a:p>
            <a:pPr marL="285750" indent="-285750">
              <a:buFont typeface="Arial" panose="020B0604020202020204" pitchFamily="34" charset="0"/>
              <a:buChar char="•"/>
            </a:pPr>
            <a:r>
              <a:rPr lang="en-US" dirty="0" smtClean="0">
                <a:latin typeface="Palatino Linotype" panose="02040502050505030304" pitchFamily="18" charset="0"/>
              </a:rPr>
              <a:t>Filament: </a:t>
            </a:r>
            <a:r>
              <a:rPr lang="en-US" dirty="0" err="1" smtClean="0">
                <a:latin typeface="Palatino Linotype" panose="02040502050505030304" pitchFamily="18" charset="0"/>
              </a:rPr>
              <a:t>polylactic</a:t>
            </a:r>
            <a:r>
              <a:rPr lang="en-US" dirty="0" smtClean="0">
                <a:latin typeface="Palatino Linotype" panose="02040502050505030304" pitchFamily="18" charset="0"/>
              </a:rPr>
              <a:t> acid (PLA), a shape memory polymer</a:t>
            </a:r>
          </a:p>
          <a:p>
            <a:pPr marL="285750" indent="-285750">
              <a:buFont typeface="Arial" panose="020B0604020202020204" pitchFamily="34" charset="0"/>
              <a:buChar char="•"/>
            </a:pPr>
            <a:r>
              <a:rPr lang="en-US" dirty="0" smtClean="0">
                <a:latin typeface="Palatino Linotype" panose="02040502050505030304" pitchFamily="18" charset="0"/>
              </a:rPr>
              <a:t>Standard printing parameters: nozzle 210 °C, bed 60 °C, nozzle diameter </a:t>
            </a:r>
            <a:br>
              <a:rPr lang="en-US" dirty="0" smtClean="0">
                <a:latin typeface="Palatino Linotype" panose="02040502050505030304" pitchFamily="18" charset="0"/>
              </a:rPr>
            </a:br>
            <a:r>
              <a:rPr lang="en-US" dirty="0" smtClean="0">
                <a:latin typeface="Palatino Linotype" panose="02040502050505030304" pitchFamily="18" charset="0"/>
              </a:rPr>
              <a:t>0.4 mm, layer height 0.15 mm</a:t>
            </a:r>
          </a:p>
          <a:p>
            <a:pPr marL="285750" indent="-285750">
              <a:buFont typeface="Arial" panose="020B0604020202020204" pitchFamily="34" charset="0"/>
              <a:buChar char="•"/>
            </a:pPr>
            <a:r>
              <a:rPr lang="en-US" dirty="0" smtClean="0">
                <a:latin typeface="Palatino Linotype" panose="02040502050505030304" pitchFamily="18" charset="0"/>
              </a:rPr>
              <a:t>Printing infill patterns only: </a:t>
            </a:r>
            <a:r>
              <a:rPr lang="en-US" dirty="0" err="1" smtClean="0">
                <a:latin typeface="Palatino Linotype" panose="02040502050505030304" pitchFamily="18" charset="0"/>
              </a:rPr>
              <a:t>gyroid</a:t>
            </a:r>
            <a:r>
              <a:rPr lang="en-US" dirty="0" smtClean="0">
                <a:latin typeface="Palatino Linotype" panose="02040502050505030304" pitchFamily="18" charset="0"/>
              </a:rPr>
              <a:t> / 3D honeycomb; density 10 % 15 %</a:t>
            </a:r>
          </a:p>
          <a:p>
            <a:endParaRPr lang="en-US" dirty="0" smtClean="0">
              <a:latin typeface="Palatino Linotype" panose="02040502050505030304" pitchFamily="18" charset="0"/>
            </a:endParaRPr>
          </a:p>
          <a:p>
            <a:endParaRPr lang="en-US" b="1" dirty="0" smtClean="0">
              <a:latin typeface="Palatino Linotype" panose="02040502050505030304" pitchFamily="18" charset="0"/>
            </a:endParaRPr>
          </a:p>
          <a:p>
            <a:endParaRPr lang="en-US" b="1" dirty="0">
              <a:latin typeface="Palatino Linotype" panose="02040502050505030304" pitchFamily="18" charset="0"/>
            </a:endParaRPr>
          </a:p>
          <a:p>
            <a:endParaRPr lang="en-US" b="1" dirty="0" smtClean="0">
              <a:latin typeface="Palatino Linotype" panose="02040502050505030304" pitchFamily="18" charset="0"/>
            </a:endParaRPr>
          </a:p>
          <a:p>
            <a:endParaRPr lang="en-US" b="1" dirty="0">
              <a:latin typeface="Palatino Linotype" panose="02040502050505030304" pitchFamily="18" charset="0"/>
            </a:endParaRPr>
          </a:p>
          <a:p>
            <a:endParaRPr lang="en-US" b="1" dirty="0" smtClean="0">
              <a:latin typeface="Palatino Linotype" panose="02040502050505030304" pitchFamily="18" charset="0"/>
            </a:endParaRPr>
          </a:p>
          <a:p>
            <a:endParaRPr lang="en-US" b="1" dirty="0">
              <a:latin typeface="Palatino Linotype" panose="02040502050505030304" pitchFamily="18" charset="0"/>
            </a:endParaRPr>
          </a:p>
          <a:p>
            <a:endParaRPr lang="en-US" b="1" dirty="0" smtClean="0">
              <a:latin typeface="Palatino Linotype" panose="02040502050505030304" pitchFamily="18" charset="0"/>
            </a:endParaRPr>
          </a:p>
          <a:p>
            <a:endParaRPr lang="en-US" b="1" dirty="0">
              <a:latin typeface="Palatino Linotype" panose="02040502050505030304" pitchFamily="18" charset="0"/>
            </a:endParaRPr>
          </a:p>
          <a:p>
            <a:endParaRPr lang="en-US" b="1" dirty="0" smtClean="0">
              <a:latin typeface="Palatino Linotype" panose="02040502050505030304" pitchFamily="18" charset="0"/>
            </a:endParaRPr>
          </a:p>
          <a:p>
            <a:endParaRPr lang="en-US" b="1" dirty="0">
              <a:latin typeface="Palatino Linotype" panose="02040502050505030304" pitchFamily="18" charset="0"/>
            </a:endParaRPr>
          </a:p>
          <a:p>
            <a:endParaRPr lang="en-US" b="1" dirty="0" smtClean="0">
              <a:latin typeface="Palatino Linotype" panose="02040502050505030304" pitchFamily="18" charset="0"/>
            </a:endParaRPr>
          </a:p>
          <a:p>
            <a:r>
              <a:rPr lang="en-US" sz="1400" dirty="0" smtClean="0">
                <a:latin typeface="Palatino Linotype" panose="02040502050505030304" pitchFamily="18" charset="0"/>
              </a:rPr>
              <a:t>     (</a:t>
            </a:r>
            <a:r>
              <a:rPr lang="en-US" sz="1400" dirty="0">
                <a:latin typeface="Palatino Linotype" panose="02040502050505030304" pitchFamily="18" charset="0"/>
              </a:rPr>
              <a:t>a) 3D  honeycomb, 10 % </a:t>
            </a:r>
            <a:r>
              <a:rPr lang="en-US" sz="1400" dirty="0" smtClean="0">
                <a:latin typeface="Palatino Linotype" panose="02040502050505030304" pitchFamily="18" charset="0"/>
              </a:rPr>
              <a:t>infill (“</a:t>
            </a:r>
            <a:r>
              <a:rPr lang="en-US" sz="1400" b="1" dirty="0" smtClean="0">
                <a:latin typeface="Palatino Linotype" panose="02040502050505030304" pitchFamily="18" charset="0"/>
              </a:rPr>
              <a:t>H10</a:t>
            </a:r>
            <a:r>
              <a:rPr lang="en-US" sz="1400" dirty="0" smtClean="0">
                <a:latin typeface="Palatino Linotype" panose="02040502050505030304" pitchFamily="18" charset="0"/>
              </a:rPr>
              <a:t>”);	(</a:t>
            </a:r>
            <a:r>
              <a:rPr lang="en-US" sz="1400" dirty="0">
                <a:latin typeface="Palatino Linotype" panose="02040502050505030304" pitchFamily="18" charset="0"/>
              </a:rPr>
              <a:t>b) 3D honeycomb, 15 % </a:t>
            </a:r>
            <a:r>
              <a:rPr lang="en-US" sz="1400" dirty="0" smtClean="0">
                <a:latin typeface="Palatino Linotype" panose="02040502050505030304" pitchFamily="18" charset="0"/>
              </a:rPr>
              <a:t>infill (“</a:t>
            </a:r>
            <a:r>
              <a:rPr lang="en-US" sz="1400" b="1" dirty="0" smtClean="0">
                <a:latin typeface="Palatino Linotype" panose="02040502050505030304" pitchFamily="18" charset="0"/>
              </a:rPr>
              <a:t>H15</a:t>
            </a:r>
            <a:r>
              <a:rPr lang="en-US" sz="1400" dirty="0" smtClean="0">
                <a:latin typeface="Palatino Linotype" panose="02040502050505030304" pitchFamily="18" charset="0"/>
              </a:rPr>
              <a:t>”); </a:t>
            </a:r>
            <a:br>
              <a:rPr lang="en-US" sz="1400" dirty="0" smtClean="0">
                <a:latin typeface="Palatino Linotype" panose="02040502050505030304" pitchFamily="18" charset="0"/>
              </a:rPr>
            </a:br>
            <a:r>
              <a:rPr lang="en-US" sz="1400" dirty="0" smtClean="0">
                <a:latin typeface="Palatino Linotype" panose="02040502050505030304" pitchFamily="18" charset="0"/>
              </a:rPr>
              <a:t>     (</a:t>
            </a:r>
            <a:r>
              <a:rPr lang="en-US" sz="1400" dirty="0">
                <a:latin typeface="Palatino Linotype" panose="02040502050505030304" pitchFamily="18" charset="0"/>
              </a:rPr>
              <a:t>c) </a:t>
            </a:r>
            <a:r>
              <a:rPr lang="en-US" sz="1400" dirty="0" err="1">
                <a:latin typeface="Palatino Linotype" panose="02040502050505030304" pitchFamily="18" charset="0"/>
              </a:rPr>
              <a:t>gyroid</a:t>
            </a:r>
            <a:r>
              <a:rPr lang="en-US" sz="1400" dirty="0">
                <a:latin typeface="Palatino Linotype" panose="02040502050505030304" pitchFamily="18" charset="0"/>
              </a:rPr>
              <a:t>, 10 % </a:t>
            </a:r>
            <a:r>
              <a:rPr lang="en-US" sz="1400" dirty="0" smtClean="0">
                <a:latin typeface="Palatino Linotype" panose="02040502050505030304" pitchFamily="18" charset="0"/>
              </a:rPr>
              <a:t>infill (“</a:t>
            </a:r>
            <a:r>
              <a:rPr lang="en-US" sz="1400" b="1" dirty="0" smtClean="0">
                <a:latin typeface="Palatino Linotype" panose="02040502050505030304" pitchFamily="18" charset="0"/>
              </a:rPr>
              <a:t>G10</a:t>
            </a:r>
            <a:r>
              <a:rPr lang="en-US" sz="1400" dirty="0" smtClean="0">
                <a:latin typeface="Palatino Linotype" panose="02040502050505030304" pitchFamily="18" charset="0"/>
              </a:rPr>
              <a:t>”); 		(</a:t>
            </a:r>
            <a:r>
              <a:rPr lang="en-US" sz="1400" dirty="0">
                <a:latin typeface="Palatino Linotype" panose="02040502050505030304" pitchFamily="18" charset="0"/>
              </a:rPr>
              <a:t>d) </a:t>
            </a:r>
            <a:r>
              <a:rPr lang="en-US" sz="1400" dirty="0" err="1">
                <a:latin typeface="Palatino Linotype" panose="02040502050505030304" pitchFamily="18" charset="0"/>
              </a:rPr>
              <a:t>gyroid</a:t>
            </a:r>
            <a:r>
              <a:rPr lang="en-US" sz="1400" dirty="0">
                <a:latin typeface="Palatino Linotype" panose="02040502050505030304" pitchFamily="18" charset="0"/>
              </a:rPr>
              <a:t>, 15 % </a:t>
            </a:r>
            <a:r>
              <a:rPr lang="en-US" sz="1400" dirty="0" smtClean="0">
                <a:latin typeface="Palatino Linotype" panose="02040502050505030304" pitchFamily="18" charset="0"/>
              </a:rPr>
              <a:t>infill (“</a:t>
            </a:r>
            <a:r>
              <a:rPr lang="en-US" sz="1400" b="1" dirty="0" smtClean="0">
                <a:latin typeface="Palatino Linotype" panose="02040502050505030304" pitchFamily="18" charset="0"/>
              </a:rPr>
              <a:t>G15</a:t>
            </a:r>
            <a:r>
              <a:rPr lang="en-US" sz="1400" dirty="0" smtClean="0">
                <a:latin typeface="Palatino Linotype" panose="02040502050505030304" pitchFamily="18" charset="0"/>
              </a:rPr>
              <a:t>”)</a:t>
            </a:r>
            <a:endParaRPr lang="en-US" sz="1400"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xmlns=""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888" y="2926014"/>
            <a:ext cx="6375181" cy="3138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5618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6093976"/>
          </a:xfrm>
          <a:prstGeom prst="rect">
            <a:avLst/>
          </a:prstGeom>
          <a:noFill/>
        </p:spPr>
        <p:txBody>
          <a:bodyPr wrap="square" rtlCol="0">
            <a:spAutoFit/>
          </a:bodyPr>
          <a:lstStyle/>
          <a:p>
            <a:r>
              <a:rPr lang="en-US" sz="2400" b="1" dirty="0" smtClean="0">
                <a:latin typeface="Palatino Linotype" panose="02040502050505030304" pitchFamily="18" charset="0"/>
              </a:rPr>
              <a:t>Results and Discussion</a:t>
            </a:r>
          </a:p>
          <a:p>
            <a:endParaRPr lang="en-US" b="1" dirty="0" smtClean="0">
              <a:latin typeface="Palatino Linotype" panose="02040502050505030304" pitchFamily="18" charset="0"/>
            </a:endParaRPr>
          </a:p>
          <a:p>
            <a:r>
              <a:rPr lang="en-US" dirty="0" smtClean="0">
                <a:latin typeface="Palatino Linotype" panose="02040502050505030304" pitchFamily="18" charset="0"/>
              </a:rPr>
              <a:t>Test procedure (here  for sample G15):</a:t>
            </a:r>
          </a:p>
          <a:p>
            <a:endParaRPr lang="en-US" b="1" dirty="0" smtClean="0">
              <a:latin typeface="Palatino Linotype" panose="02040502050505030304" pitchFamily="18" charset="0"/>
            </a:endParaRPr>
          </a:p>
          <a:p>
            <a:endParaRPr lang="en-US" b="1" dirty="0">
              <a:latin typeface="Palatino Linotype" panose="02040502050505030304" pitchFamily="18" charset="0"/>
            </a:endParaRPr>
          </a:p>
          <a:p>
            <a:endParaRPr lang="en-US" b="1" dirty="0" smtClean="0">
              <a:latin typeface="Palatino Linotype" panose="02040502050505030304" pitchFamily="18" charset="0"/>
            </a:endParaRPr>
          </a:p>
          <a:p>
            <a:endParaRPr lang="en-US" b="1" dirty="0">
              <a:latin typeface="Palatino Linotype" panose="02040502050505030304" pitchFamily="18" charset="0"/>
            </a:endParaRPr>
          </a:p>
          <a:p>
            <a:endParaRPr lang="en-US" b="1" dirty="0" smtClean="0">
              <a:latin typeface="Palatino Linotype" panose="02040502050505030304" pitchFamily="18" charset="0"/>
            </a:endParaRPr>
          </a:p>
          <a:p>
            <a:endParaRPr lang="en-US" b="1" dirty="0">
              <a:latin typeface="Palatino Linotype" panose="02040502050505030304" pitchFamily="18" charset="0"/>
            </a:endParaRPr>
          </a:p>
          <a:p>
            <a:endParaRPr lang="en-US" b="1" dirty="0" smtClean="0">
              <a:latin typeface="Palatino Linotype" panose="02040502050505030304" pitchFamily="18" charset="0"/>
            </a:endParaRPr>
          </a:p>
          <a:p>
            <a:endParaRPr lang="en-US" b="1" dirty="0">
              <a:latin typeface="Palatino Linotype" panose="02040502050505030304" pitchFamily="18" charset="0"/>
            </a:endParaRPr>
          </a:p>
          <a:p>
            <a:endParaRPr lang="en-US" b="1" dirty="0" smtClean="0">
              <a:latin typeface="Palatino Linotype" panose="02040502050505030304" pitchFamily="18" charset="0"/>
            </a:endParaRPr>
          </a:p>
          <a:p>
            <a:endParaRPr lang="en-US" b="1" dirty="0">
              <a:latin typeface="Palatino Linotype" panose="02040502050505030304" pitchFamily="18" charset="0"/>
            </a:endParaRPr>
          </a:p>
          <a:p>
            <a:endParaRPr lang="en-US" b="1" dirty="0" smtClean="0">
              <a:latin typeface="Palatino Linotype" panose="02040502050505030304" pitchFamily="18" charset="0"/>
            </a:endParaRPr>
          </a:p>
          <a:p>
            <a:endParaRPr lang="en-US" b="1" dirty="0">
              <a:latin typeface="Palatino Linotype" panose="02040502050505030304" pitchFamily="18" charset="0"/>
            </a:endParaRPr>
          </a:p>
          <a:p>
            <a:endParaRPr lang="en-US" b="1" dirty="0" smtClean="0">
              <a:latin typeface="Palatino Linotype" panose="02040502050505030304" pitchFamily="18" charset="0"/>
            </a:endParaRPr>
          </a:p>
          <a:p>
            <a:endParaRPr lang="en-US" b="1" dirty="0">
              <a:latin typeface="Palatino Linotype" panose="02040502050505030304" pitchFamily="18" charset="0"/>
            </a:endParaRPr>
          </a:p>
          <a:p>
            <a:endParaRPr lang="en-US" b="1" dirty="0" smtClean="0">
              <a:latin typeface="Palatino Linotype" panose="02040502050505030304" pitchFamily="18" charset="0"/>
            </a:endParaRPr>
          </a:p>
          <a:p>
            <a:endParaRPr lang="en-US" b="1" dirty="0">
              <a:latin typeface="Palatino Linotype" panose="02040502050505030304" pitchFamily="18" charset="0"/>
            </a:endParaRPr>
          </a:p>
          <a:p>
            <a:r>
              <a:rPr lang="en-US" sz="1400" dirty="0" smtClean="0">
                <a:latin typeface="Palatino Linotype" panose="02040502050505030304" pitchFamily="18" charset="0"/>
              </a:rPr>
              <a:t>(</a:t>
            </a:r>
            <a:r>
              <a:rPr lang="en-US" sz="1400" dirty="0">
                <a:latin typeface="Palatino Linotype" panose="02040502050505030304" pitchFamily="18" charset="0"/>
              </a:rPr>
              <a:t>a) Pressing sample G15 up to a maximum impact of </a:t>
            </a:r>
            <a:r>
              <a:rPr lang="en-US" sz="1400" dirty="0" smtClean="0">
                <a:latin typeface="Palatino Linotype" panose="02040502050505030304" pitchFamily="18" charset="0"/>
              </a:rPr>
              <a:t>10 </a:t>
            </a:r>
            <a:r>
              <a:rPr lang="en-US" sz="1400" dirty="0">
                <a:latin typeface="Palatino Linotype" panose="02040502050505030304" pitchFamily="18" charset="0"/>
              </a:rPr>
              <a:t>mm; </a:t>
            </a:r>
            <a:r>
              <a:rPr lang="en-US" sz="1400" dirty="0" smtClean="0">
                <a:latin typeface="Palatino Linotype" panose="02040502050505030304" pitchFamily="18" charset="0"/>
              </a:rPr>
              <a:t/>
            </a:r>
            <a:br>
              <a:rPr lang="en-US" sz="1400" dirty="0" smtClean="0">
                <a:latin typeface="Palatino Linotype" panose="02040502050505030304" pitchFamily="18" charset="0"/>
              </a:rPr>
            </a:br>
            <a:r>
              <a:rPr lang="en-US" sz="1400" dirty="0" smtClean="0">
                <a:latin typeface="Palatino Linotype" panose="02040502050505030304" pitchFamily="18" charset="0"/>
              </a:rPr>
              <a:t>(</a:t>
            </a:r>
            <a:r>
              <a:rPr lang="en-US" sz="1400" dirty="0">
                <a:latin typeface="Palatino Linotype" panose="02040502050505030304" pitchFamily="18" charset="0"/>
              </a:rPr>
              <a:t>b)-(f) recovery process in </a:t>
            </a:r>
            <a:r>
              <a:rPr lang="en-US" sz="1400" dirty="0" smtClean="0">
                <a:latin typeface="Palatino Linotype" panose="02040502050505030304" pitchFamily="18" charset="0"/>
              </a:rPr>
              <a:t>water of 60 °C</a:t>
            </a:r>
            <a:endParaRPr lang="en-US" sz="1400"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145" y="1750400"/>
            <a:ext cx="7452939" cy="4061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xmlns="" id="{A5167FAE-FF17-41D6-8ABE-92021A934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Tree>
    <p:extLst>
      <p:ext uri="{BB962C8B-B14F-4D97-AF65-F5344CB8AC3E}">
        <p14:creationId xmlns:p14="http://schemas.microsoft.com/office/powerpoint/2010/main" val="1609011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5724644"/>
          </a:xfrm>
          <a:prstGeom prst="rect">
            <a:avLst/>
          </a:prstGeom>
          <a:noFill/>
        </p:spPr>
        <p:txBody>
          <a:bodyPr wrap="square" rtlCol="0">
            <a:spAutoFit/>
          </a:bodyPr>
          <a:lstStyle/>
          <a:p>
            <a:r>
              <a:rPr lang="en-US" sz="2400" b="1" dirty="0" smtClean="0">
                <a:latin typeface="Palatino Linotype" panose="02040502050505030304" pitchFamily="18" charset="0"/>
              </a:rPr>
              <a:t>Results and Discussion </a:t>
            </a:r>
            <a:r>
              <a:rPr lang="en-US" sz="2400" b="1" smtClean="0">
                <a:latin typeface="Palatino Linotype" panose="02040502050505030304" pitchFamily="18" charset="0"/>
              </a:rPr>
              <a:t>– </a:t>
            </a:r>
            <a:r>
              <a:rPr lang="en-US" sz="2400" b="1" smtClean="0">
                <a:latin typeface="Palatino Linotype" panose="02040502050505030304" pitchFamily="18" charset="0"/>
              </a:rPr>
              <a:t>quasi-static </a:t>
            </a:r>
            <a:r>
              <a:rPr lang="en-US" sz="2400" b="1" dirty="0" smtClean="0">
                <a:latin typeface="Palatino Linotype" panose="02040502050505030304" pitchFamily="18" charset="0"/>
              </a:rPr>
              <a:t>load tests</a:t>
            </a:r>
          </a:p>
          <a:p>
            <a:endParaRPr lang="en-US" b="1" dirty="0" smtClean="0">
              <a:latin typeface="Palatino Linotype" panose="02040502050505030304" pitchFamily="18" charset="0"/>
            </a:endParaRPr>
          </a:p>
          <a:p>
            <a:pPr marL="285750" indent="-285750">
              <a:buFont typeface="Arial" panose="020B0604020202020204" pitchFamily="34" charset="0"/>
              <a:buChar char="•"/>
            </a:pPr>
            <a:r>
              <a:rPr lang="en-US" dirty="0" smtClean="0">
                <a:latin typeface="Palatino Linotype" panose="02040502050505030304" pitchFamily="18" charset="0"/>
              </a:rPr>
              <a:t>3D honeycomb more</a:t>
            </a:r>
            <a:br>
              <a:rPr lang="en-US" dirty="0" smtClean="0">
                <a:latin typeface="Palatino Linotype" panose="02040502050505030304" pitchFamily="18" charset="0"/>
              </a:rPr>
            </a:br>
            <a:r>
              <a:rPr lang="en-US" dirty="0" smtClean="0">
                <a:latin typeface="Palatino Linotype" panose="02040502050505030304" pitchFamily="18" charset="0"/>
              </a:rPr>
              <a:t>stable than </a:t>
            </a:r>
            <a:r>
              <a:rPr lang="en-US" dirty="0" err="1" smtClean="0">
                <a:latin typeface="Palatino Linotype" panose="02040502050505030304" pitchFamily="18" charset="0"/>
              </a:rPr>
              <a:t>gyroid</a:t>
            </a:r>
            <a:endParaRPr lang="en-US" dirty="0" smtClean="0">
              <a:latin typeface="Palatino Linotype" panose="02040502050505030304" pitchFamily="18" charset="0"/>
            </a:endParaRPr>
          </a:p>
          <a:p>
            <a:pPr marL="285750" indent="-285750">
              <a:buFont typeface="Arial" panose="020B0604020202020204" pitchFamily="34" charset="0"/>
              <a:buChar char="•"/>
            </a:pPr>
            <a:r>
              <a:rPr lang="en-US" dirty="0" smtClean="0">
                <a:latin typeface="Palatino Linotype" panose="02040502050505030304" pitchFamily="18" charset="0"/>
              </a:rPr>
              <a:t>Higher infill density</a:t>
            </a:r>
            <a:br>
              <a:rPr lang="en-US" dirty="0" smtClean="0">
                <a:latin typeface="Palatino Linotype" panose="02040502050505030304" pitchFamily="18" charset="0"/>
              </a:rPr>
            </a:br>
            <a:r>
              <a:rPr lang="en-US" dirty="0" smtClean="0">
                <a:latin typeface="Palatino Linotype" panose="02040502050505030304" pitchFamily="18" charset="0"/>
              </a:rPr>
              <a:t>leads to significantly</a:t>
            </a:r>
            <a:br>
              <a:rPr lang="en-US" dirty="0" smtClean="0">
                <a:latin typeface="Palatino Linotype" panose="02040502050505030304" pitchFamily="18" charset="0"/>
              </a:rPr>
            </a:br>
            <a:r>
              <a:rPr lang="en-US" dirty="0" smtClean="0">
                <a:latin typeface="Palatino Linotype" panose="02040502050505030304" pitchFamily="18" charset="0"/>
              </a:rPr>
              <a:t>higher loads at </a:t>
            </a:r>
            <a:br>
              <a:rPr lang="en-US" dirty="0" smtClean="0">
                <a:latin typeface="Palatino Linotype" panose="02040502050505030304" pitchFamily="18" charset="0"/>
              </a:rPr>
            </a:br>
            <a:r>
              <a:rPr lang="en-US" dirty="0" smtClean="0">
                <a:latin typeface="Palatino Linotype" panose="02040502050505030304" pitchFamily="18" charset="0"/>
              </a:rPr>
              <a:t>identical impact</a:t>
            </a:r>
          </a:p>
          <a:p>
            <a:pPr marL="285750" indent="-285750">
              <a:buFont typeface="Arial" panose="020B0604020202020204" pitchFamily="34" charset="0"/>
              <a:buChar char="•"/>
            </a:pPr>
            <a:r>
              <a:rPr lang="en-US" dirty="0" smtClean="0">
                <a:latin typeface="Palatino Linotype" panose="02040502050505030304" pitchFamily="18" charset="0"/>
              </a:rPr>
              <a:t>Recovery at 60 °C </a:t>
            </a:r>
            <a:br>
              <a:rPr lang="en-US" dirty="0" smtClean="0">
                <a:latin typeface="Palatino Linotype" panose="02040502050505030304" pitchFamily="18" charset="0"/>
              </a:rPr>
            </a:br>
            <a:r>
              <a:rPr lang="en-US" dirty="0" smtClean="0">
                <a:latin typeface="Palatino Linotype" panose="02040502050505030304" pitchFamily="18" charset="0"/>
              </a:rPr>
              <a:t>insufficient for </a:t>
            </a:r>
            <a:br>
              <a:rPr lang="en-US" dirty="0" smtClean="0">
                <a:latin typeface="Palatino Linotype" panose="02040502050505030304" pitchFamily="18" charset="0"/>
              </a:rPr>
            </a:br>
            <a:r>
              <a:rPr lang="en-US" dirty="0" smtClean="0">
                <a:latin typeface="Palatino Linotype" panose="02040502050505030304" pitchFamily="18" charset="0"/>
              </a:rPr>
              <a:t>self-healing of the </a:t>
            </a:r>
            <a:br>
              <a:rPr lang="en-US" dirty="0" smtClean="0">
                <a:latin typeface="Palatino Linotype" panose="02040502050505030304" pitchFamily="18" charset="0"/>
              </a:rPr>
            </a:br>
            <a:r>
              <a:rPr lang="en-US" dirty="0" smtClean="0">
                <a:latin typeface="Palatino Linotype" panose="02040502050505030304" pitchFamily="18" charset="0"/>
              </a:rPr>
              <a:t>specimens</a:t>
            </a:r>
          </a:p>
          <a:p>
            <a:pPr marL="285750" indent="-285750">
              <a:buFont typeface="Arial" panose="020B0604020202020204" pitchFamily="34" charset="0"/>
              <a:buChar char="•"/>
            </a:pPr>
            <a:r>
              <a:rPr lang="en-US" dirty="0" smtClean="0">
                <a:latin typeface="Palatino Linotype" panose="02040502050505030304" pitchFamily="18" charset="0"/>
              </a:rPr>
              <a:t>3D honeycomb has</a:t>
            </a:r>
            <a:br>
              <a:rPr lang="en-US" dirty="0" smtClean="0">
                <a:latin typeface="Palatino Linotype" panose="02040502050505030304" pitchFamily="18" charset="0"/>
              </a:rPr>
            </a:br>
            <a:r>
              <a:rPr lang="en-US" dirty="0" smtClean="0">
                <a:latin typeface="Palatino Linotype" panose="02040502050505030304" pitchFamily="18" charset="0"/>
              </a:rPr>
              <a:t>no internal channels</a:t>
            </a:r>
            <a:br>
              <a:rPr lang="en-US" dirty="0" smtClean="0">
                <a:latin typeface="Palatino Linotype" panose="02040502050505030304" pitchFamily="18" charset="0"/>
              </a:rPr>
            </a:br>
            <a:r>
              <a:rPr lang="en-US" dirty="0" smtClean="0">
                <a:latin typeface="Palatino Linotype" panose="02040502050505030304" pitchFamily="18" charset="0"/>
                <a:sym typeface="Symbol"/>
              </a:rPr>
              <a:t></a:t>
            </a:r>
            <a:r>
              <a:rPr lang="en-US" dirty="0" smtClean="0">
                <a:latin typeface="Palatino Linotype" panose="02040502050505030304" pitchFamily="18" charset="0"/>
              </a:rPr>
              <a:t> warm water </a:t>
            </a:r>
            <a:br>
              <a:rPr lang="en-US" dirty="0" smtClean="0">
                <a:latin typeface="Palatino Linotype" panose="02040502050505030304" pitchFamily="18" charset="0"/>
              </a:rPr>
            </a:br>
            <a:r>
              <a:rPr lang="en-US" dirty="0" smtClean="0">
                <a:latin typeface="Palatino Linotype" panose="02040502050505030304" pitchFamily="18" charset="0"/>
              </a:rPr>
              <a:t>cannot penetrate well</a:t>
            </a:r>
          </a:p>
          <a:p>
            <a:pPr marL="285750" indent="-285750">
              <a:buFont typeface="Arial" panose="020B0604020202020204" pitchFamily="34" charset="0"/>
              <a:buChar char="•"/>
            </a:pPr>
            <a:endParaRPr lang="en-US" dirty="0" smtClean="0">
              <a:latin typeface="Palatino Linotype" panose="02040502050505030304" pitchFamily="18" charset="0"/>
            </a:endParaRPr>
          </a:p>
          <a:p>
            <a:pPr marL="285750" indent="-285750">
              <a:buFont typeface="Symbol"/>
              <a:buChar char="®"/>
            </a:pPr>
            <a:r>
              <a:rPr lang="en-US" dirty="0" smtClean="0">
                <a:latin typeface="Palatino Linotype" panose="02040502050505030304" pitchFamily="18" charset="0"/>
                <a:sym typeface="Symbol"/>
              </a:rPr>
              <a:t>Only partial recovery could be reached, better in </a:t>
            </a:r>
            <a:r>
              <a:rPr lang="en-US" dirty="0" err="1" smtClean="0">
                <a:latin typeface="Palatino Linotype" panose="02040502050505030304" pitchFamily="18" charset="0"/>
                <a:sym typeface="Symbol"/>
              </a:rPr>
              <a:t>gyroid</a:t>
            </a:r>
            <a:r>
              <a:rPr lang="en-US" dirty="0" smtClean="0">
                <a:latin typeface="Palatino Linotype" panose="02040502050505030304" pitchFamily="18" charset="0"/>
                <a:sym typeface="Symbol"/>
              </a:rPr>
              <a:t> samples</a:t>
            </a:r>
          </a:p>
          <a:p>
            <a:pPr marL="285750" indent="-285750">
              <a:buFont typeface="Symbol"/>
              <a:buChar char="®"/>
            </a:pPr>
            <a:r>
              <a:rPr lang="en-US" dirty="0" smtClean="0">
                <a:latin typeface="Palatino Linotype" panose="02040502050505030304" pitchFamily="18" charset="0"/>
                <a:sym typeface="Symbol"/>
              </a:rPr>
              <a:t>Future tests: higher recovery temperatures, designing new </a:t>
            </a:r>
            <a:br>
              <a:rPr lang="en-US" dirty="0" smtClean="0">
                <a:latin typeface="Palatino Linotype" panose="02040502050505030304" pitchFamily="18" charset="0"/>
                <a:sym typeface="Symbol"/>
              </a:rPr>
            </a:br>
            <a:r>
              <a:rPr lang="en-US" dirty="0" smtClean="0">
                <a:latin typeface="Palatino Linotype" panose="02040502050505030304" pitchFamily="18" charset="0"/>
                <a:sym typeface="Symbol"/>
              </a:rPr>
              <a:t>infill patterns combining the advantages of the recent ones</a:t>
            </a:r>
            <a:endParaRPr lang="en-US"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xmlns=""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9521" b="4630"/>
          <a:stretch/>
        </p:blipFill>
        <p:spPr bwMode="auto">
          <a:xfrm>
            <a:off x="3497974" y="3268712"/>
            <a:ext cx="5296556" cy="1933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4712"/>
          <a:stretch/>
        </p:blipFill>
        <p:spPr bwMode="auto">
          <a:xfrm>
            <a:off x="3497974" y="1286084"/>
            <a:ext cx="5296556" cy="1910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49581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277</Words>
  <Application>Microsoft Office PowerPoint</Application>
  <PresentationFormat>Bildschirmpräsentation (4:3)</PresentationFormat>
  <Paragraphs>66</Paragraphs>
  <Slides>5</Slides>
  <Notes>0</Notes>
  <HiddenSlides>0</HiddenSlides>
  <MMClips>0</MMClips>
  <ScaleCrop>false</ScaleCrop>
  <HeadingPairs>
    <vt:vector size="4" baseType="variant">
      <vt:variant>
        <vt:lpstr>Design</vt:lpstr>
      </vt:variant>
      <vt:variant>
        <vt:i4>1</vt:i4>
      </vt:variant>
      <vt:variant>
        <vt:lpstr>Folientitel</vt:lpstr>
      </vt:variant>
      <vt:variant>
        <vt:i4>5</vt:i4>
      </vt:variant>
    </vt:vector>
  </HeadingPairs>
  <TitlesOfParts>
    <vt:vector size="6" baseType="lpstr">
      <vt:lpstr>Office Theme</vt:lpstr>
      <vt:lpstr>PowerPoint-Präsentation</vt:lpstr>
      <vt:lpstr>PowerPoint-Präsentation</vt:lpstr>
      <vt:lpstr>PowerPoint-Präsentation</vt:lpstr>
      <vt:lpstr>PowerPoint-Präsentation</vt:lpstr>
      <vt:lpstr>PowerPoint-Präsentation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pixi</cp:lastModifiedBy>
  <cp:revision>49</cp:revision>
  <dcterms:created xsi:type="dcterms:W3CDTF">2017-05-27T02:37:01Z</dcterms:created>
  <dcterms:modified xsi:type="dcterms:W3CDTF">2020-10-14T12:52:15Z</dcterms:modified>
</cp:coreProperties>
</file>