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16457613"/>
  <p:notesSz cx="6858000" cy="9144000"/>
  <p:defaultTextStyle>
    <a:defPPr>
      <a:defRPr lang="en-US"/>
    </a:defPPr>
    <a:lvl1pPr marL="0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20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441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661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4882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102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322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543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49763" algn="l" defTabSz="2612441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18" y="-102"/>
      </p:cViewPr>
      <p:guideLst>
        <p:guide orient="horz" pos="5184"/>
        <p:guide pos="9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33280" y="365722"/>
            <a:ext cx="6339840" cy="1573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" y="369379"/>
            <a:ext cx="21457920" cy="157261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33280" y="4926629"/>
            <a:ext cx="6339840" cy="4388697"/>
          </a:xfrm>
        </p:spPr>
        <p:txBody>
          <a:bodyPr anchor="ctr">
            <a:normAutofit/>
          </a:bodyPr>
          <a:lstStyle>
            <a:lvl1pPr marL="0" indent="0" algn="l">
              <a:buNone/>
              <a:defRPr sz="5400">
                <a:solidFill>
                  <a:srgbClr val="FFFFFF"/>
                </a:solidFill>
              </a:defRPr>
            </a:lvl1pPr>
            <a:lvl2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49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63040" y="4926629"/>
            <a:ext cx="20238720" cy="4388697"/>
          </a:xfrm>
        </p:spPr>
        <p:txBody>
          <a:bodyPr/>
          <a:lstStyle>
            <a:lvl1pPr algn="r">
              <a:defRPr sz="12000" spc="429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680" y="353532"/>
            <a:ext cx="21457920" cy="15733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33280" y="353532"/>
            <a:ext cx="6259347" cy="157334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0960" y="659069"/>
            <a:ext cx="5364480" cy="140423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659069"/>
            <a:ext cx="19263360" cy="140423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33280" y="365722"/>
            <a:ext cx="6339840" cy="157334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" y="369379"/>
            <a:ext cx="21457920" cy="15726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0959" y="6940796"/>
            <a:ext cx="5120643" cy="3949827"/>
          </a:xfrm>
        </p:spPr>
        <p:txBody>
          <a:bodyPr anchor="ctr"/>
          <a:lstStyle>
            <a:lvl1pPr marL="0" indent="0">
              <a:buNone/>
              <a:defRPr sz="5700">
                <a:solidFill>
                  <a:schemeClr val="bg2"/>
                </a:solidFill>
              </a:defRPr>
            </a:lvl1pPr>
            <a:lvl2pPr marL="130622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441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66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488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10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322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54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497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19200" y="6940796"/>
            <a:ext cx="20238720" cy="3949827"/>
          </a:xfrm>
        </p:spPr>
        <p:txBody>
          <a:bodyPr/>
          <a:lstStyle>
            <a:lvl1pPr algn="r">
              <a:defRPr sz="12000" spc="429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0" y="4125375"/>
            <a:ext cx="12923520" cy="10576759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4240" y="4125375"/>
            <a:ext cx="12923520" cy="10576759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4133452"/>
            <a:ext cx="12928602" cy="1535281"/>
          </a:xfrm>
        </p:spPr>
        <p:txBody>
          <a:bodyPr anchor="b"/>
          <a:lstStyle>
            <a:lvl1pPr marL="0" indent="0" algn="ctr">
              <a:buNone/>
              <a:defRPr sz="6900" b="0">
                <a:solidFill>
                  <a:schemeClr val="tx2"/>
                </a:solidFill>
              </a:defRPr>
            </a:lvl1pPr>
            <a:lvl2pPr marL="1306220" indent="0">
              <a:buNone/>
              <a:defRPr sz="5700" b="1"/>
            </a:lvl2pPr>
            <a:lvl3pPr marL="2612441" indent="0">
              <a:buNone/>
              <a:defRPr sz="5100" b="1"/>
            </a:lvl3pPr>
            <a:lvl4pPr marL="3918661" indent="0">
              <a:buNone/>
              <a:defRPr sz="4600" b="1"/>
            </a:lvl4pPr>
            <a:lvl5pPr marL="5224882" indent="0">
              <a:buNone/>
              <a:defRPr sz="4600" b="1"/>
            </a:lvl5pPr>
            <a:lvl6pPr marL="6531102" indent="0">
              <a:buNone/>
              <a:defRPr sz="4600" b="1"/>
            </a:lvl6pPr>
            <a:lvl7pPr marL="7837322" indent="0">
              <a:buNone/>
              <a:defRPr sz="4600" b="1"/>
            </a:lvl7pPr>
            <a:lvl8pPr marL="9143543" indent="0">
              <a:buNone/>
              <a:defRPr sz="4600" b="1"/>
            </a:lvl8pPr>
            <a:lvl9pPr marL="10449763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0" y="5851594"/>
            <a:ext cx="12928602" cy="884977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4082" y="4133452"/>
            <a:ext cx="12933680" cy="1535281"/>
          </a:xfrm>
        </p:spPr>
        <p:txBody>
          <a:bodyPr anchor="b"/>
          <a:lstStyle>
            <a:lvl1pPr marL="0" indent="0" algn="ctr">
              <a:buNone/>
              <a:defRPr sz="6900" b="0">
                <a:solidFill>
                  <a:schemeClr val="tx2"/>
                </a:solidFill>
              </a:defRPr>
            </a:lvl1pPr>
            <a:lvl2pPr marL="1306220" indent="0">
              <a:buNone/>
              <a:defRPr sz="5700" b="1"/>
            </a:lvl2pPr>
            <a:lvl3pPr marL="2612441" indent="0">
              <a:buNone/>
              <a:defRPr sz="5100" b="1"/>
            </a:lvl3pPr>
            <a:lvl4pPr marL="3918661" indent="0">
              <a:buNone/>
              <a:defRPr sz="4600" b="1"/>
            </a:lvl4pPr>
            <a:lvl5pPr marL="5224882" indent="0">
              <a:buNone/>
              <a:defRPr sz="4600" b="1"/>
            </a:lvl5pPr>
            <a:lvl6pPr marL="6531102" indent="0">
              <a:buNone/>
              <a:defRPr sz="4600" b="1"/>
            </a:lvl6pPr>
            <a:lvl7pPr marL="7837322" indent="0">
              <a:buNone/>
              <a:defRPr sz="4600" b="1"/>
            </a:lvl7pPr>
            <a:lvl8pPr marL="9143543" indent="0">
              <a:buNone/>
              <a:defRPr sz="4600" b="1"/>
            </a:lvl8pPr>
            <a:lvl9pPr marL="10449763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4082" y="5851594"/>
            <a:ext cx="12933680" cy="8849778"/>
          </a:xfrm>
        </p:spPr>
        <p:txBody>
          <a:bodyPr/>
          <a:lstStyle>
            <a:lvl1pPr>
              <a:defRPr sz="69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" y="362171"/>
            <a:ext cx="28261766" cy="15733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9260800" cy="16457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33280" y="362068"/>
            <a:ext cx="6339840" cy="1573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" y="365725"/>
            <a:ext cx="21457920" cy="15726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731451"/>
            <a:ext cx="18775680" cy="14046117"/>
          </a:xfrm>
        </p:spPr>
        <p:txBody>
          <a:bodyPr/>
          <a:lstStyle>
            <a:lvl1pPr>
              <a:defRPr sz="9100"/>
            </a:lvl1pPr>
            <a:lvl2pPr>
              <a:defRPr sz="8000"/>
            </a:lvl2pPr>
            <a:lvl3pPr>
              <a:defRPr sz="69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11207" y="5112832"/>
            <a:ext cx="5354726" cy="6758593"/>
          </a:xfrm>
        </p:spPr>
        <p:txBody>
          <a:bodyPr tIns="0"/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1306220" indent="0">
              <a:buNone/>
              <a:defRPr sz="3400"/>
            </a:lvl2pPr>
            <a:lvl3pPr marL="2612441" indent="0">
              <a:buNone/>
              <a:defRPr sz="2900"/>
            </a:lvl3pPr>
            <a:lvl4pPr marL="3918661" indent="0">
              <a:buNone/>
              <a:defRPr sz="2600"/>
            </a:lvl4pPr>
            <a:lvl5pPr marL="5224882" indent="0">
              <a:buNone/>
              <a:defRPr sz="2600"/>
            </a:lvl5pPr>
            <a:lvl6pPr marL="6531102" indent="0">
              <a:buNone/>
              <a:defRPr sz="2600"/>
            </a:lvl6pPr>
            <a:lvl7pPr marL="7837322" indent="0">
              <a:buNone/>
              <a:defRPr sz="2600"/>
            </a:lvl7pPr>
            <a:lvl8pPr marL="9143543" indent="0">
              <a:buNone/>
              <a:defRPr sz="2600"/>
            </a:lvl8pPr>
            <a:lvl9pPr marL="1044976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911206" y="1097174"/>
            <a:ext cx="5362112" cy="4015658"/>
          </a:xfrm>
        </p:spPr>
        <p:txBody>
          <a:bodyPr anchor="b"/>
          <a:lstStyle>
            <a:lvl1pPr algn="l">
              <a:defRPr sz="5700" spc="429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9260800" cy="164576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2433280" y="362068"/>
            <a:ext cx="6339840" cy="15733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680" y="365725"/>
            <a:ext cx="21457920" cy="15726164"/>
          </a:xfrm>
        </p:spPr>
        <p:txBody>
          <a:bodyPr anchor="ctr"/>
          <a:lstStyle>
            <a:lvl1pPr marL="0" indent="0" algn="ctr">
              <a:buNone/>
              <a:defRPr sz="9100"/>
            </a:lvl1pPr>
            <a:lvl2pPr marL="1306220" indent="0">
              <a:buNone/>
              <a:defRPr sz="8000"/>
            </a:lvl2pPr>
            <a:lvl3pPr marL="2612441" indent="0">
              <a:buNone/>
              <a:defRPr sz="6900"/>
            </a:lvl3pPr>
            <a:lvl4pPr marL="3918661" indent="0">
              <a:buNone/>
              <a:defRPr sz="5700"/>
            </a:lvl4pPr>
            <a:lvl5pPr marL="5224882" indent="0">
              <a:buNone/>
              <a:defRPr sz="5700"/>
            </a:lvl5pPr>
            <a:lvl6pPr marL="6531102" indent="0">
              <a:buNone/>
              <a:defRPr sz="5700"/>
            </a:lvl6pPr>
            <a:lvl7pPr marL="7837322" indent="0">
              <a:buNone/>
              <a:defRPr sz="5700"/>
            </a:lvl7pPr>
            <a:lvl8pPr marL="9143543" indent="0">
              <a:buNone/>
              <a:defRPr sz="5700"/>
            </a:lvl8pPr>
            <a:lvl9pPr marL="10449763" indent="0">
              <a:buNone/>
              <a:defRPr sz="5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20960" y="5120146"/>
            <a:ext cx="5364480" cy="7131632"/>
          </a:xfrm>
        </p:spPr>
        <p:txBody>
          <a:bodyPr tIns="0"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1306220" indent="0">
              <a:buNone/>
              <a:defRPr sz="3400"/>
            </a:lvl2pPr>
            <a:lvl3pPr marL="2612441" indent="0">
              <a:buNone/>
              <a:defRPr sz="2900"/>
            </a:lvl3pPr>
            <a:lvl4pPr marL="3918661" indent="0">
              <a:buNone/>
              <a:defRPr sz="2600"/>
            </a:lvl4pPr>
            <a:lvl5pPr marL="5224882" indent="0">
              <a:buNone/>
              <a:defRPr sz="2600"/>
            </a:lvl5pPr>
            <a:lvl6pPr marL="6531102" indent="0">
              <a:buNone/>
              <a:defRPr sz="2600"/>
            </a:lvl6pPr>
            <a:lvl7pPr marL="7837322" indent="0">
              <a:buNone/>
              <a:defRPr sz="2600"/>
            </a:lvl7pPr>
            <a:lvl8pPr marL="9143543" indent="0">
              <a:buNone/>
              <a:defRPr sz="2600"/>
            </a:lvl8pPr>
            <a:lvl9pPr marL="1044976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920960" y="1104488"/>
            <a:ext cx="5364480" cy="4015658"/>
          </a:xfrm>
        </p:spPr>
        <p:txBody>
          <a:bodyPr anchor="b"/>
          <a:lstStyle>
            <a:lvl1pPr algn="l">
              <a:defRPr sz="5700" spc="429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7680" y="3923552"/>
            <a:ext cx="28261766" cy="121079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79" y="365726"/>
            <a:ext cx="28204950" cy="32311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1244" tIns="130622" rIns="261244" bIns="13062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853950"/>
            <a:ext cx="26820032" cy="2530302"/>
          </a:xfrm>
          <a:prstGeom prst="rect">
            <a:avLst/>
          </a:prstGeom>
        </p:spPr>
        <p:txBody>
          <a:bodyPr vert="horz" lIns="261244" tIns="130622" rIns="261244" bIns="130622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8" y="4125373"/>
            <a:ext cx="26905258" cy="10576759"/>
          </a:xfrm>
          <a:prstGeom prst="rect">
            <a:avLst/>
          </a:prstGeom>
        </p:spPr>
        <p:txBody>
          <a:bodyPr vert="horz" lIns="261244" tIns="130622" rIns="261244" bIns="1306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6842" y="15253769"/>
            <a:ext cx="6827520" cy="658305"/>
          </a:xfrm>
          <a:prstGeom prst="rect">
            <a:avLst/>
          </a:prstGeom>
        </p:spPr>
        <p:txBody>
          <a:bodyPr vert="horz" lIns="261244" tIns="130622" rIns="261244" bIns="130622" rtlCol="0" anchor="ctr"/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53600" y="15253769"/>
            <a:ext cx="10728960" cy="658305"/>
          </a:xfrm>
          <a:prstGeom prst="rect">
            <a:avLst/>
          </a:prstGeom>
        </p:spPr>
        <p:txBody>
          <a:bodyPr vert="horz" lIns="261244" tIns="130622" rIns="261244" bIns="130622" rtlCol="0" anchor="ctr"/>
          <a:lstStyle>
            <a:lvl1pPr algn="ctr">
              <a:defRPr sz="3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0976" y="15250721"/>
            <a:ext cx="1865491" cy="658305"/>
          </a:xfrm>
          <a:prstGeom prst="rect">
            <a:avLst/>
          </a:prstGeom>
          <a:ln w="19050">
            <a:noFill/>
          </a:ln>
        </p:spPr>
        <p:txBody>
          <a:bodyPr vert="horz" lIns="261244" tIns="130622" rIns="261244" bIns="130622" rtlCol="0" anchor="ctr"/>
          <a:lstStyle>
            <a:lvl1pPr algn="ctr">
              <a:defRPr sz="3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612441" rtl="0" eaLnBrk="1" latinLnBrk="0" hangingPunct="1">
        <a:spcBef>
          <a:spcPct val="0"/>
        </a:spcBef>
        <a:buNone/>
        <a:defRPr sz="9100" kern="1200" cap="all" spc="571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783732" indent="-653110" algn="l" defTabSz="2612441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5700" kern="1200" spc="429" baseline="0">
          <a:solidFill>
            <a:schemeClr val="tx2"/>
          </a:solidFill>
          <a:latin typeface="+mn-lt"/>
          <a:ea typeface="+mn-ea"/>
          <a:cs typeface="+mn-cs"/>
        </a:defRPr>
      </a:lvl1pPr>
      <a:lvl2pPr marL="1567464" indent="-522488" algn="l" defTabSz="261244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5100" kern="1200" spc="286" baseline="0">
          <a:solidFill>
            <a:schemeClr val="tx2"/>
          </a:solidFill>
          <a:latin typeface="+mn-lt"/>
          <a:ea typeface="+mn-ea"/>
          <a:cs typeface="+mn-cs"/>
        </a:defRPr>
      </a:lvl2pPr>
      <a:lvl3pPr marL="2351197" indent="-522488" algn="l" defTabSz="261244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4600" kern="1200" spc="286" baseline="0">
          <a:solidFill>
            <a:schemeClr val="tx2"/>
          </a:solidFill>
          <a:latin typeface="+mn-lt"/>
          <a:ea typeface="+mn-ea"/>
          <a:cs typeface="+mn-cs"/>
        </a:defRPr>
      </a:lvl3pPr>
      <a:lvl4pPr marL="3134929" indent="-522488" algn="l" defTabSz="2612441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4000" kern="1200">
          <a:solidFill>
            <a:schemeClr val="tx2"/>
          </a:solidFill>
          <a:latin typeface="+mn-lt"/>
          <a:ea typeface="+mn-ea"/>
          <a:cs typeface="+mn-cs"/>
        </a:defRPr>
      </a:lvl4pPr>
      <a:lvl5pPr marL="3657417" indent="-522488" algn="l" defTabSz="2612441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00" kern="1200" spc="286" baseline="0">
          <a:solidFill>
            <a:schemeClr val="tx2"/>
          </a:solidFill>
          <a:latin typeface="+mn-lt"/>
          <a:ea typeface="+mn-ea"/>
          <a:cs typeface="+mn-cs"/>
        </a:defRPr>
      </a:lvl5pPr>
      <a:lvl6pPr marL="4441149" indent="-522488" algn="l" defTabSz="261244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3400" kern="1200">
          <a:solidFill>
            <a:schemeClr val="tx2"/>
          </a:solidFill>
          <a:latin typeface="+mn-lt"/>
          <a:ea typeface="+mn-ea"/>
          <a:cs typeface="+mn-cs"/>
        </a:defRPr>
      </a:lvl6pPr>
      <a:lvl7pPr marL="5224882" indent="-522488" algn="l" defTabSz="261244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2"/>
          </a:solidFill>
          <a:latin typeface="+mn-lt"/>
          <a:ea typeface="+mn-ea"/>
          <a:cs typeface="+mn-cs"/>
        </a:defRPr>
      </a:lvl7pPr>
      <a:lvl8pPr marL="6008614" indent="-522488" algn="l" defTabSz="261244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3400" kern="1200">
          <a:solidFill>
            <a:schemeClr val="tx2"/>
          </a:solidFill>
          <a:latin typeface="+mn-lt"/>
          <a:ea typeface="+mn-ea"/>
          <a:cs typeface="+mn-cs"/>
        </a:defRPr>
      </a:lvl8pPr>
      <a:lvl9pPr marL="6792346" indent="-522488" algn="l" defTabSz="261244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3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20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441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661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4882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102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322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543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49763" algn="l" defTabSz="2612441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stituent text 2">
            <a:extLst>
              <a:ext uri="{FF2B5EF4-FFF2-40B4-BE49-F238E27FC236}">
                <a16:creationId xmlns="" xmlns:a16="http://schemas.microsoft.com/office/drawing/2014/main" id="{B4E3EB49-F748-413D-8F2F-26758FFB9925}"/>
              </a:ext>
            </a:extLst>
          </p:cNvPr>
          <p:cNvSpPr txBox="1">
            <a:spLocks/>
          </p:cNvSpPr>
          <p:nvPr/>
        </p:nvSpPr>
        <p:spPr>
          <a:xfrm>
            <a:off x="577570" y="2574177"/>
            <a:ext cx="6502660" cy="5560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261244" tIns="130622" rIns="261244" bIns="130622" rtlCol="0" anchor="ctr"/>
          <a:lstStyle>
            <a:defPPr>
              <a:defRPr lang="en-US"/>
            </a:defPPr>
            <a:lvl1pPr marL="0" algn="l" defTabSz="2612441" rtl="0" eaLnBrk="1" latinLnBrk="0" hangingPunct="1"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06220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612441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918661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224882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531102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837322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143543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0449763" algn="l" defTabSz="2612441" rtl="0" eaLnBrk="1" latinLnBrk="0" hangingPunct="1">
              <a:defRPr sz="5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ubstituent text 4">
            <a:extLst>
              <a:ext uri="{FF2B5EF4-FFF2-40B4-BE49-F238E27FC236}">
                <a16:creationId xmlns="" xmlns:a16="http://schemas.microsoft.com/office/drawing/2014/main" id="{CCFD531E-33C4-4396-88CF-5AC2659D4E2C}"/>
              </a:ext>
            </a:extLst>
          </p:cNvPr>
          <p:cNvSpPr txBox="1">
            <a:spLocks/>
          </p:cNvSpPr>
          <p:nvPr/>
        </p:nvSpPr>
        <p:spPr>
          <a:xfrm>
            <a:off x="375687" y="7089437"/>
            <a:ext cx="6699249" cy="2475398"/>
          </a:xfrm>
          <a:prstGeom prst="rect">
            <a:avLst/>
          </a:prstGeom>
        </p:spPr>
        <p:txBody>
          <a:bodyPr vert="horz" lIns="261244" tIns="130622" rIns="261244" bIns="130622" rtlCol="0" anchor="ctr"/>
          <a:lstStyle>
            <a:defPPr>
              <a:defRPr lang="en-US"/>
            </a:defPPr>
            <a:lvl1pPr marL="0" algn="ctr" defTabSz="2612441" rtl="0" eaLnBrk="1" latinLnBrk="0" hangingPunct="1"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06220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12441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8661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24882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31102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37322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543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49763" algn="l" defTabSz="2612441" rtl="0" eaLnBrk="1" latinLnBrk="0" hangingPunct="1"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0000" algn="just"/>
            <a:r>
              <a:rPr lang="en-US" alt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Three PTZ derivatives were obtained using three different synthetic routes. The first derivative was obtained by direct alkylation of a tosylated poly(ethylene glycol)PEG chain resulting the (PP) compound. The  other two were synthesized by grafting the PEG chain </a:t>
            </a:r>
            <a:r>
              <a:rPr lang="en-US" altLang="en-US" sz="22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ester function (PPO), and an amide function (PPN), respectively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Substituent text 5">
            <a:extLst>
              <a:ext uri="{FF2B5EF4-FFF2-40B4-BE49-F238E27FC236}">
                <a16:creationId xmlns="" xmlns:a16="http://schemas.microsoft.com/office/drawing/2014/main" id="{3515FC08-6EB1-406A-AB2A-26CC5C5A6C3D}"/>
              </a:ext>
            </a:extLst>
          </p:cNvPr>
          <p:cNvSpPr txBox="1">
            <a:spLocks/>
          </p:cNvSpPr>
          <p:nvPr/>
        </p:nvSpPr>
        <p:spPr>
          <a:xfrm>
            <a:off x="536317" y="6594208"/>
            <a:ext cx="6543912" cy="5364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Substituent text 7">
            <a:extLst>
              <a:ext uri="{FF2B5EF4-FFF2-40B4-BE49-F238E27FC236}">
                <a16:creationId xmlns="" xmlns:a16="http://schemas.microsoft.com/office/drawing/2014/main" id="{DE2C266F-FDAA-4A74-A101-CD5ED51CEC68}"/>
              </a:ext>
            </a:extLst>
          </p:cNvPr>
          <p:cNvSpPr txBox="1">
            <a:spLocks/>
          </p:cNvSpPr>
          <p:nvPr/>
        </p:nvSpPr>
        <p:spPr>
          <a:xfrm>
            <a:off x="7408506" y="2513806"/>
            <a:ext cx="14352179" cy="5626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and discussions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Substituent text 8">
            <a:extLst>
              <a:ext uri="{FF2B5EF4-FFF2-40B4-BE49-F238E27FC236}">
                <a16:creationId xmlns="" xmlns:a16="http://schemas.microsoft.com/office/drawing/2014/main" id="{A5675D7E-132C-40E7-8C3C-EE0B4F982C58}"/>
              </a:ext>
            </a:extLst>
          </p:cNvPr>
          <p:cNvSpPr txBox="1">
            <a:spLocks/>
          </p:cNvSpPr>
          <p:nvPr/>
        </p:nvSpPr>
        <p:spPr>
          <a:xfrm>
            <a:off x="21986614" y="7333201"/>
            <a:ext cx="6698012" cy="5364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Substituent text 9">
            <a:extLst>
              <a:ext uri="{FF2B5EF4-FFF2-40B4-BE49-F238E27FC236}">
                <a16:creationId xmlns="" xmlns:a16="http://schemas.microsoft.com/office/drawing/2014/main" id="{0CD8F5A0-714D-4FFC-8682-09AE0F3ADE03}"/>
              </a:ext>
            </a:extLst>
          </p:cNvPr>
          <p:cNvSpPr txBox="1">
            <a:spLocks/>
          </p:cNvSpPr>
          <p:nvPr/>
        </p:nvSpPr>
        <p:spPr>
          <a:xfrm>
            <a:off x="22007425" y="7908230"/>
            <a:ext cx="6748585" cy="3513916"/>
          </a:xfrm>
          <a:prstGeom prst="rect">
            <a:avLst/>
          </a:prstGeom>
        </p:spPr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Three PEGylated phenothiazines were synthesized and their structure was confirmed by FTIR and 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H-NMR spectroscopy.</a:t>
            </a:r>
          </a:p>
          <a:p>
            <a:pPr marL="342900" indent="-342900"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They presented slight luminescence.</a:t>
            </a:r>
          </a:p>
          <a:p>
            <a:pPr marL="342900" indent="-342900"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Because of the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PEG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content the compounds were water soluble, and due to their amphiphilic nature they formed aggregates through self assembling.</a:t>
            </a:r>
          </a:p>
          <a:p>
            <a:pPr marL="342900" indent="-342900"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The new compounds were biocompatible and two of them presented good antitumor activity.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Substituent text 10">
            <a:extLst>
              <a:ext uri="{FF2B5EF4-FFF2-40B4-BE49-F238E27FC236}">
                <a16:creationId xmlns="" xmlns:a16="http://schemas.microsoft.com/office/drawing/2014/main" id="{7AA7E917-9136-460D-B886-E30E2E096935}"/>
              </a:ext>
            </a:extLst>
          </p:cNvPr>
          <p:cNvSpPr txBox="1">
            <a:spLocks/>
          </p:cNvSpPr>
          <p:nvPr/>
        </p:nvSpPr>
        <p:spPr>
          <a:xfrm>
            <a:off x="21979248" y="11384303"/>
            <a:ext cx="6698012" cy="5364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Substituent text 11">
            <a:extLst>
              <a:ext uri="{FF2B5EF4-FFF2-40B4-BE49-F238E27FC236}">
                <a16:creationId xmlns="" xmlns:a16="http://schemas.microsoft.com/office/drawing/2014/main" id="{9148B034-5F72-4808-89E2-C08C728E9FD5}"/>
              </a:ext>
            </a:extLst>
          </p:cNvPr>
          <p:cNvSpPr txBox="1">
            <a:spLocks/>
          </p:cNvSpPr>
          <p:nvPr/>
        </p:nvSpPr>
        <p:spPr>
          <a:xfrm>
            <a:off x="22007425" y="11982900"/>
            <a:ext cx="6701367" cy="1866000"/>
          </a:xfrm>
          <a:prstGeom prst="rect">
            <a:avLst/>
          </a:prstGeom>
        </p:spPr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[1] S. Ahmadian, V. Panahi-Azar, M. A. A. Fakhree, W. E. Acree, Jr., A. Jouyban, J. Chem. Eng. Data. 56, 4352–4355 (2011)</a:t>
            </a:r>
          </a:p>
          <a:p>
            <a:pPr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[2] S. Cibotaru, A. I. Sandu, D. Belei, L. Marin, Mater. Sci. Eng. C. 116 111216 (2020)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Substituent text 12">
            <a:extLst>
              <a:ext uri="{FF2B5EF4-FFF2-40B4-BE49-F238E27FC236}">
                <a16:creationId xmlns="" xmlns:a16="http://schemas.microsoft.com/office/drawing/2014/main" id="{C1BBF72F-E6C2-4CD7-8FE3-A1A1958B720F}"/>
              </a:ext>
            </a:extLst>
          </p:cNvPr>
          <p:cNvSpPr txBox="1">
            <a:spLocks/>
          </p:cNvSpPr>
          <p:nvPr/>
        </p:nvSpPr>
        <p:spPr>
          <a:xfrm>
            <a:off x="22007346" y="13926140"/>
            <a:ext cx="6698012" cy="5599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Acknowledgment 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Substituent text 13">
            <a:extLst>
              <a:ext uri="{FF2B5EF4-FFF2-40B4-BE49-F238E27FC236}">
                <a16:creationId xmlns="" xmlns:a16="http://schemas.microsoft.com/office/drawing/2014/main" id="{F6E8D6D0-EA69-4106-B6F6-11A17A560C3B}"/>
              </a:ext>
            </a:extLst>
          </p:cNvPr>
          <p:cNvSpPr txBox="1">
            <a:spLocks/>
          </p:cNvSpPr>
          <p:nvPr/>
        </p:nvSpPr>
        <p:spPr>
          <a:xfrm>
            <a:off x="22054644" y="14486090"/>
            <a:ext cx="6701366" cy="1459735"/>
          </a:xfrm>
          <a:prstGeom prst="rect">
            <a:avLst/>
          </a:prstGeom>
        </p:spPr>
        <p:txBody>
          <a:bodyPr/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This work was supported by a project financed through a Romanian National Authority for Scientific Research MEN – UEFISCDI, grant project PN-III-P4-ID-PCCF-2016-0050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35" y="3641345"/>
            <a:ext cx="4294146" cy="277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225" y="3437252"/>
            <a:ext cx="3927294" cy="28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49" y="7204584"/>
            <a:ext cx="3377406" cy="29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07" y="10855592"/>
            <a:ext cx="3160091" cy="27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75" y="10766090"/>
            <a:ext cx="3882075" cy="21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47" y="4416971"/>
            <a:ext cx="3375033" cy="24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898" y="4416971"/>
            <a:ext cx="3468816" cy="248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21" y="9619863"/>
            <a:ext cx="2010040" cy="9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726" y="13548168"/>
            <a:ext cx="1226944" cy="11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502" y="345571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7" y="348998"/>
            <a:ext cx="1813104" cy="180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69" y="13548168"/>
            <a:ext cx="1218032" cy="11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01211"/>
              </p:ext>
            </p:extLst>
          </p:nvPr>
        </p:nvGraphicFramePr>
        <p:xfrm>
          <a:off x="1347788" y="9586118"/>
          <a:ext cx="5119687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15" imgW="5120259" imgH="4663059" progId="ChemDraw.Document.6.0">
                  <p:embed/>
                </p:oleObj>
              </mc:Choice>
              <mc:Fallback>
                <p:oleObj name="CS ChemDraw Drawing" r:id="rId15" imgW="5120259" imgH="46630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47788" y="9586118"/>
                        <a:ext cx="5119687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" y="9643326"/>
            <a:ext cx="2016902" cy="9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TextBox 83"/>
          <p:cNvSpPr txBox="1"/>
          <p:nvPr/>
        </p:nvSpPr>
        <p:spPr>
          <a:xfrm>
            <a:off x="5126371" y="1010927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endParaRPr lang="en-US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83469" y="101092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PPN</a:t>
            </a:r>
            <a:endParaRPr lang="en-US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62562" y="1010927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US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28920" y="1014127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86018" y="1014127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PPN</a:t>
            </a:r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01686" y="1014127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en-US" sz="14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8198" y="14630856"/>
            <a:ext cx="6411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compounds were characterized by spectroscopic, optical and morphological methods. Their biological activity was evaluated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NHDF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 lines.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20941" y="10544154"/>
            <a:ext cx="25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Compounds water solution under UV light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5687" y="10563204"/>
            <a:ext cx="283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Compounds water solution under natural light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800286" y="3579052"/>
            <a:ext cx="60036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successful synthesis of the compounds was confirmed by FTIR and NMR spectroscopy. The FTIR spectra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(Fig. 3)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displayed the characteristic vibrations of the main groups present in the final compounds. The NMR spectra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(Fig. 4)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showed the disappearance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chemical shifting characteristic to the hydrogen linked to the nitrogen atom of phenothiazine, and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chemical shifting characteristic to the new synthesized compounds in the right ratio of their integrals.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22659" y="6267203"/>
            <a:ext cx="383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FTIR  spectra of PEGylated compounds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80636" y="14214852"/>
            <a:ext cx="4376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1.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Synthesis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PEGylated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derivatives</a:t>
            </a:r>
            <a:r>
              <a:rPr lang="en-US" sz="1600" dirty="0"/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08506" y="3206420"/>
            <a:ext cx="37802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characterization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923703" y="6274945"/>
            <a:ext cx="383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H-NMR  spectra of PEGylated compounds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51209" y="6875178"/>
            <a:ext cx="32704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Photophysical behavior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267150" y="9971581"/>
            <a:ext cx="29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UV-vis absorption spectra of PEGylated compounds and PTZ in water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778960" y="12915734"/>
            <a:ext cx="402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DLS graphs of the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studied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compounds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734921" y="10214718"/>
            <a:ext cx="34756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Self-assembling behavior</a:t>
            </a:r>
            <a:endParaRPr lang="en-US" sz="24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706963" y="133799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954140" y="134443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95924" y="13508740"/>
            <a:ext cx="293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Photoluminescence  spectra of PEGylated compounds in water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644555" y="14779968"/>
            <a:ext cx="415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a)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POM  images of the PP embedded into a solid PVAB matrix  and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AFM images of the PP in pure form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535898" y="7308682"/>
            <a:ext cx="11224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photophysical behavior of the compounds was investigated by UV-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spectroscopy in comparison with the pristine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PTZ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compounds absorption spectra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(Fig. 5)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showed the two absorption bands from phenothiazine, with the difference that the second one is bathochromic shifted with 25 nm. This is a consequence of aggregate formation, due to the amphiphilic nature of the compounds.</a:t>
            </a:r>
          </a:p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side, the samples were able to emit blue light under UV lamp illumination 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(Fig. 2).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recorded emission spectra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(Fig. 6)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the visual observations by the presence in the spectra of a band with a maximum in the blue region at 450 nm.</a:t>
            </a:r>
          </a:p>
        </p:txBody>
      </p:sp>
      <p:pic>
        <p:nvPicPr>
          <p:cNvPr id="107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112" y="13548168"/>
            <a:ext cx="1486982" cy="112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3353212" y="1347196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4802094" y="10525668"/>
            <a:ext cx="69585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UV-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findings, according to which the compounds are able to self assemble into aggregates, were confirmed by DLS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(Fig. 7)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measurements. </a:t>
            </a:r>
          </a:p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all cases  the aggregates were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anometric with a mean diameter of 200 nm and a quite low dimensional polydispersity. The morphological investigations by SEM, AFM and POM techniques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(Fig.  8),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the spherical shape of the aggregates and their uniformity.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116421" y="13491162"/>
            <a:ext cx="34756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biocompatibility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059271" y="13988551"/>
            <a:ext cx="6701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compounds presented a good biocompatibility on Normal Human Dermal Fibroblast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(NHDF)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 for concentrations up to 0.1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while for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concentration increased up to 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979248" y="3083287"/>
            <a:ext cx="6868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 good antitumor activity on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Cervical Cancer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 at concentration 0.1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relative cell viability of 58 % for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34 % for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773859" y="6825249"/>
            <a:ext cx="487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9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Cell viability on 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NHDF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HeLa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cells.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5604" y="3130220"/>
            <a:ext cx="6584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Phenothiazine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(PTZ)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fused ring heterocyclic compound with high potential to be used in a wide range of applications. Though, due to its poor solubility in ordinary solvents[1], its applicability in the biomedical field is limited. In this context the researchers attention went to finding new ways to increase its solubility. Therefore, in this study we used phenothiazine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PEGylation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final aim to obtain water soluble compounds, proper to be used in biomedical purposes[2].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Substituent text 15">
            <a:extLst>
              <a:ext uri="{FF2B5EF4-FFF2-40B4-BE49-F238E27FC236}">
                <a16:creationId xmlns="" xmlns:a16="http://schemas.microsoft.com/office/drawing/2014/main" id="{C2987D6E-ED2A-46CB-B5C1-9E317FCCC0F8}"/>
              </a:ext>
            </a:extLst>
          </p:cNvPr>
          <p:cNvSpPr txBox="1">
            <a:spLocks/>
          </p:cNvSpPr>
          <p:nvPr/>
        </p:nvSpPr>
        <p:spPr>
          <a:xfrm>
            <a:off x="3906520" y="1078170"/>
            <a:ext cx="21447761" cy="59823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Sandu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Cibotaru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Andreea-Isabela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Sandu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Dalila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Belei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Luminita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Marin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Substituent text 16">
            <a:extLst>
              <a:ext uri="{FF2B5EF4-FFF2-40B4-BE49-F238E27FC236}">
                <a16:creationId xmlns="" xmlns:a16="http://schemas.microsoft.com/office/drawing/2014/main" id="{AD10FD36-7DCB-4C50-8F05-9AC3B5564EAB}"/>
              </a:ext>
            </a:extLst>
          </p:cNvPr>
          <p:cNvSpPr txBox="1">
            <a:spLocks/>
          </p:cNvSpPr>
          <p:nvPr/>
        </p:nvSpPr>
        <p:spPr>
          <a:xfrm>
            <a:off x="3906520" y="1676400"/>
            <a:ext cx="21447761" cy="63455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1”Petru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Poni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Institute of Macromolecular Chemistry of Romanian Academy, Iasi, Romania 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2“Alexandru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Ioan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Cuza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University, Department of Organic Chemistry, Iasi, Romania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7" name="Substituent text 17">
            <a:extLst>
              <a:ext uri="{FF2B5EF4-FFF2-40B4-BE49-F238E27FC236}">
                <a16:creationId xmlns="" xmlns:a16="http://schemas.microsoft.com/office/drawing/2014/main" id="{F5DF7F36-9507-4DE2-9E7C-98A71CBE6E68}"/>
              </a:ext>
            </a:extLst>
          </p:cNvPr>
          <p:cNvSpPr txBox="1">
            <a:spLocks/>
          </p:cNvSpPr>
          <p:nvPr/>
        </p:nvSpPr>
        <p:spPr>
          <a:xfrm>
            <a:off x="3906520" y="232386"/>
            <a:ext cx="21447761" cy="834414"/>
          </a:xfrm>
          <a:prstGeom prst="rect">
            <a:avLst/>
          </a:prstGeom>
        </p:spPr>
        <p:txBody>
          <a:bodyPr>
            <a:noAutofit/>
          </a:bodyPr>
          <a:lstStyle>
            <a:lvl1pPr marL="979665" indent="-979665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22608" indent="-816388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6555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771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7799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84212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49043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9665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102873" indent="-653110" algn="l" defTabSz="261244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soluble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PEGylated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phenothiazines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Synthesis, characterization and antitumor properties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11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</TotalTime>
  <Words>834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Grid</vt:lpstr>
      <vt:lpstr>CS ChemDraw Drawing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2006-08-16T00:00:00Z</dcterms:created>
  <dcterms:modified xsi:type="dcterms:W3CDTF">2020-10-20T12:12:58Z</dcterms:modified>
</cp:coreProperties>
</file>