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2" r:id="rId5"/>
    <p:sldId id="263" r:id="rId6"/>
    <p:sldId id="264"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56" d="100"/>
          <a:sy n="56" d="100"/>
        </p:scale>
        <p:origin x="14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3150" y="3249755"/>
            <a:ext cx="6693626" cy="3471720"/>
          </a:xfrm>
          <a:prstGeom prst="rect">
            <a:avLst/>
          </a:prstGeom>
          <a:noFill/>
          <a:ln w="76200">
            <a:solidFill>
              <a:srgbClr val="0070C0"/>
            </a:solidFill>
          </a:ln>
        </p:spPr>
        <p:txBody>
          <a:bodyPr wrap="square" rtlCol="0">
            <a:spAutoFit/>
          </a:bodyPr>
          <a:lstStyle/>
          <a:p>
            <a:pPr marL="0" marR="0" algn="ctr">
              <a:spcBef>
                <a:spcPts val="0"/>
              </a:spcBef>
              <a:spcAft>
                <a:spcPts val="0"/>
              </a:spcAft>
            </a:pPr>
            <a:endPar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Study of physical properties associated with some binary mixtures of chiral ferroelectric liquid crystalline compounds </a:t>
            </a:r>
            <a:endParaRPr lang="en-US" sz="2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en-GB" sz="2400" b="1" u="sng"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Barnali</a:t>
            </a:r>
            <a:r>
              <a:rPr lang="en-GB" sz="2400" b="1" u="sng"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Barman </a:t>
            </a:r>
            <a:r>
              <a:rPr lang="en-GB" sz="2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Malay Kumar Das</a:t>
            </a:r>
            <a:endParaRPr lang="en-US" sz="2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GB" sz="2000" b="1" dirty="0">
                <a:solidFill>
                  <a:schemeClr val="tx2"/>
                </a:solidFill>
                <a:latin typeface="Times New Roman"/>
                <a:ea typeface="Times New Roman"/>
                <a:cs typeface="Times New Roman"/>
              </a:rPr>
              <a:t>Department of  Physics, University of  North Bengal, 734 013, Siliguri </a:t>
            </a:r>
          </a:p>
          <a:p>
            <a:pPr algn="ctr">
              <a:lnSpc>
                <a:spcPct val="115000"/>
              </a:lnSpc>
              <a:spcBef>
                <a:spcPts val="0"/>
              </a:spcBef>
              <a:spcAft>
                <a:spcPts val="0"/>
              </a:spcAft>
              <a:tabLst>
                <a:tab pos="4956703" algn="l"/>
              </a:tabLst>
            </a:pPr>
            <a:r>
              <a:rPr lang="en-GB" sz="2400" b="1" dirty="0">
                <a:solidFill>
                  <a:schemeClr val="accent1">
                    <a:lumMod val="75000"/>
                  </a:schemeClr>
                </a:solidFill>
                <a:latin typeface="Times New Roman" panose="02020603050405020304" pitchFamily="18" charset="0"/>
                <a:ea typeface="Times New Roman"/>
                <a:cs typeface="Times New Roman" panose="02020603050405020304" pitchFamily="18" charset="0"/>
              </a:rPr>
              <a:t>West Bengal, India</a:t>
            </a:r>
            <a:endParaRPr lang="en-US" sz="2400" b="1"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                    * Corresponding author: </a:t>
            </a:r>
            <a:r>
              <a:rPr lang="en-US" sz="1400" b="1" dirty="0">
                <a:solidFill>
                  <a:srgbClr val="00B0F0"/>
                </a:solidFill>
                <a:latin typeface="Palatino Linotype" panose="02040502050505030304" pitchFamily="18" charset="0"/>
              </a:rPr>
              <a:t>barnalibarman1991@gmail.com</a:t>
            </a:r>
            <a:endParaRPr lang="fr-FR" sz="1400" b="1" dirty="0">
              <a:solidFill>
                <a:srgbClr val="00B0F0"/>
              </a:solidFill>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291CB71F-1219-40A7-9313-54D30727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19"/>
            <a:ext cx="9144000" cy="3255171"/>
          </a:xfrm>
          <a:prstGeom prst="rect">
            <a:avLst/>
          </a:prstGeom>
        </p:spPr>
      </p:pic>
      <p:pic>
        <p:nvPicPr>
          <p:cNvPr id="2" name="Picture 43" descr="C:\Documents and Settings\Susanta\Desktop\NBULogo3.png">
            <a:extLst>
              <a:ext uri="{FF2B5EF4-FFF2-40B4-BE49-F238E27FC236}">
                <a16:creationId xmlns:a16="http://schemas.microsoft.com/office/drawing/2014/main" id="{7D5ABC08-E249-4027-A04B-9219C980E44C}"/>
              </a:ext>
            </a:extLst>
          </p:cNvPr>
          <p:cNvPicPr>
            <a:picLocks noChangeAspect="1" noChangeArrowheads="1"/>
          </p:cNvPicPr>
          <p:nvPr/>
        </p:nvPicPr>
        <p:blipFill>
          <a:blip r:embed="rId3"/>
          <a:srcRect/>
          <a:stretch>
            <a:fillRect/>
          </a:stretch>
        </p:blipFill>
        <p:spPr bwMode="auto">
          <a:xfrm>
            <a:off x="107224" y="3181492"/>
            <a:ext cx="2141962" cy="3608245"/>
          </a:xfrm>
          <a:prstGeom prst="rect">
            <a:avLst/>
          </a:prstGeom>
          <a:noFill/>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1EFF50-2A15-4AB5-ACDC-8BFF24AF7E1D}"/>
              </a:ext>
            </a:extLst>
          </p:cNvPr>
          <p:cNvSpPr txBox="1"/>
          <p:nvPr/>
        </p:nvSpPr>
        <p:spPr>
          <a:xfrm>
            <a:off x="91440" y="4229248"/>
            <a:ext cx="7273425" cy="2246769"/>
          </a:xfrm>
          <a:prstGeom prst="rect">
            <a:avLst/>
          </a:prstGeom>
          <a:noFill/>
          <a:ln w="76200">
            <a:solidFill>
              <a:srgbClr val="92D050"/>
            </a:solidFill>
          </a:ln>
        </p:spPr>
        <p:txBody>
          <a:bodyPr wrap="square">
            <a:spAutoFit/>
          </a:bodyPr>
          <a:lstStyle/>
          <a:p>
            <a:pPr algn="just"/>
            <a:r>
              <a:rPr lang="en-GB" sz="2000" dirty="0">
                <a:solidFill>
                  <a:srgbClr val="C00000"/>
                </a:solidFill>
                <a:effectLst/>
                <a:latin typeface="Times New Roman" panose="02020603050405020304" pitchFamily="18" charset="0"/>
                <a:cs typeface="Times New Roman" panose="02020603050405020304" pitchFamily="18" charset="0"/>
              </a:rPr>
              <a:t>The  Spontaneous polarisation (</a:t>
            </a:r>
            <a:r>
              <a:rPr lang="en-GB" sz="2000" i="1" dirty="0">
                <a:solidFill>
                  <a:srgbClr val="C00000"/>
                </a:solidFill>
                <a:effectLst/>
                <a:latin typeface="Times New Roman" panose="02020603050405020304" pitchFamily="18" charset="0"/>
                <a:cs typeface="Times New Roman" panose="02020603050405020304" pitchFamily="18" charset="0"/>
              </a:rPr>
              <a:t>P</a:t>
            </a:r>
            <a:r>
              <a:rPr lang="en-GB" sz="2000" i="1" baseline="-25000" dirty="0">
                <a:solidFill>
                  <a:srgbClr val="C00000"/>
                </a:solidFill>
                <a:effectLst/>
                <a:latin typeface="Times New Roman" panose="02020603050405020304" pitchFamily="18" charset="0"/>
                <a:cs typeface="Times New Roman" panose="02020603050405020304" pitchFamily="18" charset="0"/>
              </a:rPr>
              <a:t>s</a:t>
            </a:r>
            <a:r>
              <a:rPr lang="en-GB" sz="2000" dirty="0">
                <a:solidFill>
                  <a:srgbClr val="C00000"/>
                </a:solidFill>
                <a:effectLst/>
                <a:latin typeface="Times New Roman" panose="02020603050405020304" pitchFamily="18" charset="0"/>
                <a:cs typeface="Times New Roman" panose="02020603050405020304" pitchFamily="18" charset="0"/>
              </a:rPr>
              <a:t>)</a:t>
            </a:r>
            <a:r>
              <a:rPr lang="en-GB" sz="2000" i="1" dirty="0">
                <a:solidFill>
                  <a:srgbClr val="C00000"/>
                </a:solidFill>
                <a:effectLst/>
                <a:latin typeface="Times New Roman" panose="02020603050405020304" pitchFamily="18" charset="0"/>
                <a:cs typeface="Times New Roman" panose="02020603050405020304" pitchFamily="18" charset="0"/>
              </a:rPr>
              <a:t> </a:t>
            </a:r>
            <a:r>
              <a:rPr lang="en-GB" sz="2000" dirty="0">
                <a:solidFill>
                  <a:srgbClr val="C00000"/>
                </a:solidFill>
                <a:effectLst/>
                <a:latin typeface="Times New Roman" panose="02020603050405020304" pitchFamily="18" charset="0"/>
                <a:cs typeface="Times New Roman" panose="02020603050405020304" pitchFamily="18" charset="0"/>
              </a:rPr>
              <a:t>values for all the studied mixtures shows similar nature as that of the pure compounds but with different values. From the Arrhenius plot , the values of the spontaneous polarisation critical exponent β  has been determined from the slope of the first order polynomial fit of the plots. The </a:t>
            </a:r>
            <a:r>
              <a:rPr lang="en-GB" sz="2000" dirty="0">
                <a:solidFill>
                  <a:srgbClr val="C00000"/>
                </a:solidFill>
                <a:effectLst/>
                <a:latin typeface="Times New Roman" panose="02020603050405020304" pitchFamily="18" charset="0"/>
                <a:cs typeface="Times New Roman" panose="02020603050405020304" pitchFamily="18" charset="0"/>
                <a:sym typeface="Symbol"/>
              </a:rPr>
              <a:t> values </a:t>
            </a:r>
            <a:r>
              <a:rPr lang="en-GB" sz="2000" dirty="0">
                <a:solidFill>
                  <a:srgbClr val="C00000"/>
                </a:solidFill>
                <a:effectLst/>
                <a:latin typeface="Times New Roman" panose="02020603050405020304" pitchFamily="18" charset="0"/>
                <a:cs typeface="Times New Roman" panose="02020603050405020304" pitchFamily="18" charset="0"/>
              </a:rPr>
              <a:t>clearly indicates the </a:t>
            </a:r>
            <a:r>
              <a:rPr lang="en-GB" sz="2000" b="1" dirty="0">
                <a:solidFill>
                  <a:srgbClr val="C00000"/>
                </a:solidFill>
                <a:effectLst/>
                <a:latin typeface="Times New Roman" panose="02020603050405020304" pitchFamily="18" charset="0"/>
                <a:cs typeface="Times New Roman" panose="02020603050405020304" pitchFamily="18" charset="0"/>
              </a:rPr>
              <a:t>second order nature </a:t>
            </a:r>
            <a:r>
              <a:rPr lang="en-GB" sz="2000" dirty="0">
                <a:solidFill>
                  <a:srgbClr val="C00000"/>
                </a:solidFill>
                <a:effectLst/>
                <a:latin typeface="Times New Roman" panose="02020603050405020304" pitchFamily="18" charset="0"/>
                <a:cs typeface="Times New Roman" panose="02020603050405020304" pitchFamily="18" charset="0"/>
              </a:rPr>
              <a:t>of  the </a:t>
            </a:r>
            <a:r>
              <a:rPr lang="en-GB" sz="2000" b="1" dirty="0" err="1">
                <a:solidFill>
                  <a:srgbClr val="C00000"/>
                </a:solidFill>
                <a:effectLst/>
                <a:latin typeface="Times New Roman" panose="02020603050405020304" pitchFamily="18" charset="0"/>
                <a:cs typeface="Times New Roman" panose="02020603050405020304" pitchFamily="18" charset="0"/>
              </a:rPr>
              <a:t>SmA</a:t>
            </a:r>
            <a:r>
              <a:rPr lang="en-GB" sz="2000" b="1" dirty="0">
                <a:solidFill>
                  <a:srgbClr val="C00000"/>
                </a:solidFill>
                <a:effectLst/>
                <a:latin typeface="Times New Roman" panose="02020603050405020304" pitchFamily="18" charset="0"/>
                <a:cs typeface="Times New Roman" panose="02020603050405020304" pitchFamily="18" charset="0"/>
              </a:rPr>
              <a:t>*-</a:t>
            </a:r>
            <a:r>
              <a:rPr lang="en-GB" sz="2000" b="1" dirty="0" err="1">
                <a:solidFill>
                  <a:srgbClr val="C00000"/>
                </a:solidFill>
                <a:effectLst/>
                <a:latin typeface="Times New Roman" panose="02020603050405020304" pitchFamily="18" charset="0"/>
                <a:cs typeface="Times New Roman" panose="02020603050405020304" pitchFamily="18" charset="0"/>
              </a:rPr>
              <a:t>SmC</a:t>
            </a:r>
            <a:r>
              <a:rPr lang="en-GB" sz="2000" b="1" dirty="0">
                <a:solidFill>
                  <a:srgbClr val="C00000"/>
                </a:solidFill>
                <a:effectLst/>
                <a:latin typeface="Times New Roman" panose="02020603050405020304" pitchFamily="18" charset="0"/>
                <a:cs typeface="Times New Roman" panose="02020603050405020304" pitchFamily="18" charset="0"/>
              </a:rPr>
              <a:t>*  </a:t>
            </a:r>
            <a:r>
              <a:rPr lang="en-GB" sz="2000" dirty="0">
                <a:solidFill>
                  <a:srgbClr val="C00000"/>
                </a:solidFill>
                <a:effectLst/>
                <a:latin typeface="Times New Roman" panose="02020603050405020304" pitchFamily="18" charset="0"/>
                <a:cs typeface="Times New Roman" panose="02020603050405020304" pitchFamily="18" charset="0"/>
              </a:rPr>
              <a:t>and </a:t>
            </a:r>
            <a:r>
              <a:rPr lang="en-GB" sz="2000" b="1" dirty="0">
                <a:solidFill>
                  <a:srgbClr val="C00000"/>
                </a:solidFill>
                <a:effectLst/>
                <a:latin typeface="Times New Roman" panose="02020603050405020304" pitchFamily="18" charset="0"/>
                <a:cs typeface="Times New Roman" panose="02020603050405020304" pitchFamily="18" charset="0"/>
              </a:rPr>
              <a:t>N*-</a:t>
            </a:r>
            <a:r>
              <a:rPr lang="en-GB" sz="2000" b="1" dirty="0" err="1">
                <a:solidFill>
                  <a:srgbClr val="C00000"/>
                </a:solidFill>
                <a:effectLst/>
                <a:latin typeface="Times New Roman" panose="02020603050405020304" pitchFamily="18" charset="0"/>
                <a:cs typeface="Times New Roman" panose="02020603050405020304" pitchFamily="18" charset="0"/>
              </a:rPr>
              <a:t>SmC</a:t>
            </a:r>
            <a:r>
              <a:rPr lang="en-GB" sz="2000" b="1" dirty="0">
                <a:solidFill>
                  <a:srgbClr val="C00000"/>
                </a:solidFill>
                <a:effectLst/>
                <a:latin typeface="Times New Roman" panose="02020603050405020304" pitchFamily="18" charset="0"/>
                <a:cs typeface="Times New Roman" panose="02020603050405020304" pitchFamily="18" charset="0"/>
              </a:rPr>
              <a:t>* </a:t>
            </a:r>
            <a:r>
              <a:rPr lang="en-GB" sz="2000" dirty="0">
                <a:solidFill>
                  <a:srgbClr val="C00000"/>
                </a:solidFill>
                <a:effectLst/>
                <a:latin typeface="Times New Roman" panose="02020603050405020304" pitchFamily="18" charset="0"/>
                <a:cs typeface="Times New Roman" panose="02020603050405020304" pitchFamily="18" charset="0"/>
              </a:rPr>
              <a:t>phase  transitions.</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0AA271B3-095A-4192-9B4B-C339F80D6DF7}"/>
              </a:ext>
            </a:extLst>
          </p:cNvPr>
          <p:cNvSpPr>
            <a:spLocks noGrp="1"/>
          </p:cNvSpPr>
          <p:nvPr>
            <p:ph type="title"/>
          </p:nvPr>
        </p:nvSpPr>
        <p:spPr>
          <a:xfrm>
            <a:off x="2291851" y="105591"/>
            <a:ext cx="4560298" cy="636360"/>
          </a:xfrm>
          <a:ln w="76200">
            <a:solidFill>
              <a:srgbClr val="FF0000"/>
            </a:solidFill>
          </a:ln>
        </p:spPr>
        <p:txBody>
          <a:bodyPr>
            <a:normAutofit/>
          </a:bodyPr>
          <a:lstStyle/>
          <a:p>
            <a:r>
              <a:rPr lang="en-US" sz="3600" b="1" dirty="0">
                <a:solidFill>
                  <a:srgbClr val="00B050"/>
                </a:solidFill>
                <a:latin typeface="Times New Roman" panose="02020603050405020304" pitchFamily="18" charset="0"/>
                <a:cs typeface="Times New Roman" panose="02020603050405020304" pitchFamily="18" charset="0"/>
              </a:rPr>
              <a:t>Experimental  Results</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0D52C525-54CC-4B19-B540-DD329E09F1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86" t="5918" r="8570"/>
          <a:stretch/>
        </p:blipFill>
        <p:spPr>
          <a:xfrm>
            <a:off x="4697503" y="928574"/>
            <a:ext cx="4305392" cy="3136840"/>
          </a:xfrm>
          <a:prstGeom prst="rect">
            <a:avLst/>
          </a:prstGeom>
          <a:ln w="76200">
            <a:solidFill>
              <a:schemeClr val="accent6"/>
            </a:solidFill>
          </a:ln>
        </p:spPr>
      </p:pic>
      <p:pic>
        <p:nvPicPr>
          <p:cNvPr id="30" name="Picture 29">
            <a:extLst>
              <a:ext uri="{FF2B5EF4-FFF2-40B4-BE49-F238E27FC236}">
                <a16:creationId xmlns:a16="http://schemas.microsoft.com/office/drawing/2014/main" id="{1AEDA961-5C2E-45D8-B1EA-6275520B6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52" y="4200635"/>
            <a:ext cx="1567543" cy="2303994"/>
          </a:xfrm>
          <a:prstGeom prst="rect">
            <a:avLst/>
          </a:prstGeom>
        </p:spPr>
      </p:pic>
      <p:pic>
        <p:nvPicPr>
          <p:cNvPr id="4" name="Picture 3">
            <a:extLst>
              <a:ext uri="{FF2B5EF4-FFF2-40B4-BE49-F238E27FC236}">
                <a16:creationId xmlns:a16="http://schemas.microsoft.com/office/drawing/2014/main" id="{86CAFB01-C200-448B-90F1-6606207185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17" r="15485"/>
          <a:stretch/>
        </p:blipFill>
        <p:spPr>
          <a:xfrm>
            <a:off x="141105" y="928572"/>
            <a:ext cx="4305394" cy="3136840"/>
          </a:xfrm>
          <a:prstGeom prst="rect">
            <a:avLst/>
          </a:prstGeom>
          <a:ln w="76200">
            <a:solidFill>
              <a:schemeClr val="accent6"/>
            </a:solidFill>
          </a:ln>
        </p:spPr>
      </p:pic>
    </p:spTree>
    <p:extLst>
      <p:ext uri="{BB962C8B-B14F-4D97-AF65-F5344CB8AC3E}">
        <p14:creationId xmlns:p14="http://schemas.microsoft.com/office/powerpoint/2010/main" val="353642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C04F-DCB0-4410-BB47-E69B6C0E47D2}"/>
              </a:ext>
            </a:extLst>
          </p:cNvPr>
          <p:cNvSpPr>
            <a:spLocks noGrp="1"/>
          </p:cNvSpPr>
          <p:nvPr>
            <p:ph type="title"/>
          </p:nvPr>
        </p:nvSpPr>
        <p:spPr>
          <a:xfrm>
            <a:off x="138588" y="117276"/>
            <a:ext cx="8931117" cy="1563478"/>
          </a:xfrm>
          <a:ln w="76200">
            <a:solidFill>
              <a:schemeClr val="tx1"/>
            </a:solidFill>
          </a:ln>
        </p:spPr>
        <p:txBody>
          <a:bodyPr>
            <a:noAutofit/>
          </a:bodyPr>
          <a:lstStyle/>
          <a:p>
            <a:pPr algn="ctr"/>
            <a:b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Table 3.Fitted parameters </a:t>
            </a:r>
            <a:r>
              <a:rPr lang="en-GB" sz="2800" b="1" dirty="0">
                <a:solidFill>
                  <a:srgbClr val="C00000"/>
                </a:solidFill>
                <a:effectLst/>
                <a:latin typeface="Times New Roman" panose="02020603050405020304" pitchFamily="18" charset="0"/>
                <a:cs typeface="Times New Roman" panose="02020603050405020304" pitchFamily="18" charset="0"/>
              </a:rPr>
              <a:t>P</a:t>
            </a:r>
            <a:r>
              <a:rPr lang="en-GB" sz="2800" b="1" baseline="-25000" dirty="0">
                <a:solidFill>
                  <a:srgbClr val="C00000"/>
                </a:solidFill>
                <a:effectLst/>
                <a:latin typeface="Times New Roman" panose="02020603050405020304" pitchFamily="18" charset="0"/>
                <a:cs typeface="Times New Roman" panose="02020603050405020304" pitchFamily="18" charset="0"/>
              </a:rPr>
              <a:t>0</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b="1" baseline="-25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and exponent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β</a:t>
            </a: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of experimental spontaneous polarization for all the investigated FLC mixtures.</a:t>
            </a:r>
            <a:b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solidFill>
                <a:srgbClr val="C00000"/>
              </a:solidFill>
              <a:latin typeface="Times New Roman" panose="02020603050405020304" pitchFamily="18" charset="0"/>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0830D1C1-A3BB-4D1B-AA77-B96D7A440277}"/>
              </a:ext>
            </a:extLst>
          </p:cNvPr>
          <p:cNvGraphicFramePr>
            <a:graphicFrameLocks noGrp="1"/>
          </p:cNvGraphicFramePr>
          <p:nvPr>
            <p:extLst>
              <p:ext uri="{D42A27DB-BD31-4B8C-83A1-F6EECF244321}">
                <p14:modId xmlns:p14="http://schemas.microsoft.com/office/powerpoint/2010/main" val="4097010247"/>
              </p:ext>
            </p:extLst>
          </p:nvPr>
        </p:nvGraphicFramePr>
        <p:xfrm>
          <a:off x="138588" y="1828194"/>
          <a:ext cx="8931116" cy="2128396"/>
        </p:xfrm>
        <a:graphic>
          <a:graphicData uri="http://schemas.openxmlformats.org/drawingml/2006/table">
            <a:tbl>
              <a:tblPr>
                <a:tableStyleId>{5C22544A-7EE6-4342-B048-85BDC9FD1C3A}</a:tableStyleId>
              </a:tblPr>
              <a:tblGrid>
                <a:gridCol w="3145013">
                  <a:extLst>
                    <a:ext uri="{9D8B030D-6E8A-4147-A177-3AD203B41FA5}">
                      <a16:colId xmlns:a16="http://schemas.microsoft.com/office/drawing/2014/main" val="4179367165"/>
                    </a:ext>
                  </a:extLst>
                </a:gridCol>
                <a:gridCol w="2067647">
                  <a:extLst>
                    <a:ext uri="{9D8B030D-6E8A-4147-A177-3AD203B41FA5}">
                      <a16:colId xmlns:a16="http://schemas.microsoft.com/office/drawing/2014/main" val="2012205951"/>
                    </a:ext>
                  </a:extLst>
                </a:gridCol>
                <a:gridCol w="1281147">
                  <a:extLst>
                    <a:ext uri="{9D8B030D-6E8A-4147-A177-3AD203B41FA5}">
                      <a16:colId xmlns:a16="http://schemas.microsoft.com/office/drawing/2014/main" val="3329251936"/>
                    </a:ext>
                  </a:extLst>
                </a:gridCol>
                <a:gridCol w="2437309">
                  <a:extLst>
                    <a:ext uri="{9D8B030D-6E8A-4147-A177-3AD203B41FA5}">
                      <a16:colId xmlns:a16="http://schemas.microsoft.com/office/drawing/2014/main" val="1370856195"/>
                    </a:ext>
                  </a:extLst>
                </a:gridCol>
              </a:tblGrid>
              <a:tr h="873235">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X</a:t>
                      </a:r>
                      <a:r>
                        <a:rPr lang="en-GB" sz="2400" b="1" baseline="-25000" dirty="0">
                          <a:solidFill>
                            <a:srgbClr val="3914D6"/>
                          </a:solidFill>
                          <a:effectLst/>
                          <a:latin typeface="Times New Roman" panose="02020603050405020304" pitchFamily="18" charset="0"/>
                          <a:cs typeface="Times New Roman" panose="02020603050405020304" pitchFamily="18" charset="0"/>
                        </a:rPr>
                        <a:t>QM12/9</a:t>
                      </a:r>
                      <a:r>
                        <a:rPr lang="en-GB" sz="2400" b="1" dirty="0">
                          <a:solidFill>
                            <a:srgbClr val="3914D6"/>
                          </a:solidFill>
                          <a:effectLst/>
                          <a:latin typeface="Times New Roman" panose="02020603050405020304" pitchFamily="18" charset="0"/>
                          <a:cs typeface="Times New Roman" panose="02020603050405020304" pitchFamily="18" charset="0"/>
                        </a:rPr>
                        <a:t> </a:t>
                      </a:r>
                      <a:r>
                        <a:rPr lang="en-US" sz="2400" b="1" dirty="0">
                          <a:solidFill>
                            <a:srgbClr val="3914D6"/>
                          </a:solidFill>
                          <a:effectLst/>
                          <a:latin typeface="Times New Roman" panose="02020603050405020304" pitchFamily="18" charset="0"/>
                          <a:cs typeface="Times New Roman" panose="02020603050405020304" pitchFamily="18" charset="0"/>
                        </a:rPr>
                        <a:t>(QVE8/5+QM12/9)</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P</a:t>
                      </a:r>
                      <a:r>
                        <a:rPr lang="en-GB" sz="2400" b="1" baseline="-25000" dirty="0">
                          <a:solidFill>
                            <a:srgbClr val="3914D6"/>
                          </a:solidFill>
                          <a:effectLst/>
                          <a:latin typeface="Times New Roman" panose="02020603050405020304" pitchFamily="18" charset="0"/>
                          <a:cs typeface="Times New Roman" panose="02020603050405020304" pitchFamily="18" charset="0"/>
                        </a:rPr>
                        <a:t>0</a:t>
                      </a:r>
                      <a:r>
                        <a:rPr lang="en-GB" sz="2400" b="1" dirty="0">
                          <a:solidFill>
                            <a:srgbClr val="3914D6"/>
                          </a:solidFill>
                          <a:effectLst/>
                          <a:latin typeface="Times New Roman" panose="02020603050405020304" pitchFamily="18" charset="0"/>
                          <a:cs typeface="Times New Roman" panose="02020603050405020304" pitchFamily="18" charset="0"/>
                        </a:rPr>
                        <a:t>(nCcm</a:t>
                      </a:r>
                      <a:r>
                        <a:rPr lang="en-GB" sz="2400" b="1" baseline="30000" dirty="0">
                          <a:solidFill>
                            <a:srgbClr val="3914D6"/>
                          </a:solidFill>
                          <a:effectLst/>
                          <a:latin typeface="Times New Roman" panose="02020603050405020304" pitchFamily="18" charset="0"/>
                          <a:cs typeface="Times New Roman" panose="02020603050405020304" pitchFamily="18" charset="0"/>
                        </a:rPr>
                        <a:t>-2</a:t>
                      </a:r>
                      <a:r>
                        <a:rPr lang="en-GB" sz="2400" b="1" dirty="0">
                          <a:solidFill>
                            <a:srgbClr val="3914D6"/>
                          </a:solidFill>
                          <a:effectLst/>
                          <a:latin typeface="Times New Roman" panose="02020603050405020304" pitchFamily="18" charset="0"/>
                          <a:cs typeface="Times New Roman" panose="02020603050405020304" pitchFamily="18" charset="0"/>
                        </a:rPr>
                        <a:t>)</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T</a:t>
                      </a:r>
                      <a:r>
                        <a:rPr lang="en-GB" sz="2400" b="1" baseline="-25000" dirty="0">
                          <a:solidFill>
                            <a:srgbClr val="3914D6"/>
                          </a:solidFill>
                          <a:effectLst/>
                          <a:latin typeface="Times New Roman" panose="02020603050405020304" pitchFamily="18" charset="0"/>
                          <a:cs typeface="Times New Roman" panose="02020603050405020304" pitchFamily="18" charset="0"/>
                        </a:rPr>
                        <a:t>C</a:t>
                      </a:r>
                      <a:r>
                        <a:rPr lang="en-GB" sz="2400" b="1" dirty="0">
                          <a:solidFill>
                            <a:srgbClr val="3914D6"/>
                          </a:solidFill>
                          <a:effectLst/>
                          <a:latin typeface="Times New Roman" panose="02020603050405020304" pitchFamily="18" charset="0"/>
                          <a:cs typeface="Times New Roman" panose="02020603050405020304" pitchFamily="18" charset="0"/>
                        </a:rPr>
                        <a:t>(K)</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2400" b="1" dirty="0">
                          <a:solidFill>
                            <a:srgbClr val="3914D6"/>
                          </a:solidFill>
                          <a:effectLst/>
                          <a:latin typeface="Times New Roman" panose="02020603050405020304" pitchFamily="18" charset="0"/>
                          <a:cs typeface="Times New Roman" panose="02020603050405020304" pitchFamily="18" charset="0"/>
                        </a:rPr>
                        <a:t>exponent β</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4188863"/>
                  </a:ext>
                </a:extLst>
              </a:tr>
              <a:tr h="418387">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0.257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60.64</a:t>
                      </a:r>
                      <a:r>
                        <a:rPr lang="en-US" sz="2400" b="1" dirty="0">
                          <a:solidFill>
                            <a:srgbClr val="3914D6"/>
                          </a:solidFill>
                          <a:effectLst/>
                          <a:latin typeface="Times New Roman" panose="02020603050405020304" pitchFamily="18" charset="0"/>
                          <a:cs typeface="Times New Roman" panose="02020603050405020304" pitchFamily="18" charset="0"/>
                        </a:rPr>
                        <a:t>±0.001</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360.6</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0.325</a:t>
                      </a:r>
                      <a:r>
                        <a:rPr lang="en-US" sz="2400" b="1" dirty="0">
                          <a:solidFill>
                            <a:srgbClr val="3914D6"/>
                          </a:solidFill>
                          <a:effectLst/>
                          <a:latin typeface="Times New Roman" panose="02020603050405020304" pitchFamily="18" charset="0"/>
                          <a:cs typeface="Times New Roman" panose="02020603050405020304" pitchFamily="18" charset="0"/>
                        </a:rPr>
                        <a:t>±0.002</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8396844"/>
                  </a:ext>
                </a:extLst>
              </a:tr>
              <a:tr h="418387">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0.537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64.39</a:t>
                      </a:r>
                      <a:r>
                        <a:rPr lang="en-US" sz="2400" b="1" dirty="0">
                          <a:solidFill>
                            <a:srgbClr val="3914D6"/>
                          </a:solidFill>
                          <a:effectLst/>
                          <a:latin typeface="Times New Roman" panose="02020603050405020304" pitchFamily="18" charset="0"/>
                          <a:cs typeface="Times New Roman" panose="02020603050405020304" pitchFamily="18" charset="0"/>
                        </a:rPr>
                        <a:t>±0.003</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375.4</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0.319</a:t>
                      </a:r>
                      <a:r>
                        <a:rPr lang="en-US" sz="2400" b="1" dirty="0">
                          <a:solidFill>
                            <a:srgbClr val="3914D6"/>
                          </a:solidFill>
                          <a:effectLst/>
                          <a:latin typeface="Times New Roman" panose="02020603050405020304" pitchFamily="18" charset="0"/>
                          <a:cs typeface="Times New Roman" panose="02020603050405020304" pitchFamily="18" charset="0"/>
                        </a:rPr>
                        <a:t>±0.005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786909"/>
                  </a:ext>
                </a:extLst>
              </a:tr>
              <a:tr h="418387">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0.777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73.12</a:t>
                      </a:r>
                      <a:r>
                        <a:rPr lang="en-US" sz="2400" b="1" dirty="0">
                          <a:solidFill>
                            <a:srgbClr val="3914D6"/>
                          </a:solidFill>
                          <a:effectLst/>
                          <a:latin typeface="Times New Roman" panose="02020603050405020304" pitchFamily="18" charset="0"/>
                          <a:cs typeface="Times New Roman" panose="02020603050405020304" pitchFamily="18" charset="0"/>
                        </a:rPr>
                        <a:t>±0.005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388.1</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0.295</a:t>
                      </a:r>
                      <a:r>
                        <a:rPr lang="en-US" sz="2400" b="1" dirty="0">
                          <a:solidFill>
                            <a:srgbClr val="3914D6"/>
                          </a:solidFill>
                          <a:effectLst/>
                          <a:latin typeface="Times New Roman" panose="02020603050405020304" pitchFamily="18" charset="0"/>
                          <a:cs typeface="Times New Roman" panose="02020603050405020304" pitchFamily="18" charset="0"/>
                        </a:rPr>
                        <a:t>±0.006</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7822551"/>
                  </a:ext>
                </a:extLst>
              </a:tr>
            </a:tbl>
          </a:graphicData>
        </a:graphic>
      </p:graphicFrame>
      <p:graphicFrame>
        <p:nvGraphicFramePr>
          <p:cNvPr id="22" name="Table 21">
            <a:extLst>
              <a:ext uri="{FF2B5EF4-FFF2-40B4-BE49-F238E27FC236}">
                <a16:creationId xmlns:a16="http://schemas.microsoft.com/office/drawing/2014/main" id="{785404E5-C6B2-4080-94D8-570540AE7088}"/>
              </a:ext>
            </a:extLst>
          </p:cNvPr>
          <p:cNvGraphicFramePr>
            <a:graphicFrameLocks noGrp="1"/>
          </p:cNvGraphicFramePr>
          <p:nvPr>
            <p:extLst>
              <p:ext uri="{D42A27DB-BD31-4B8C-83A1-F6EECF244321}">
                <p14:modId xmlns:p14="http://schemas.microsoft.com/office/powerpoint/2010/main" val="748487574"/>
              </p:ext>
            </p:extLst>
          </p:nvPr>
        </p:nvGraphicFramePr>
        <p:xfrm>
          <a:off x="138588" y="3956590"/>
          <a:ext cx="7679532" cy="2237742"/>
        </p:xfrm>
        <a:graphic>
          <a:graphicData uri="http://schemas.openxmlformats.org/drawingml/2006/table">
            <a:tbl>
              <a:tblPr>
                <a:tableStyleId>{5C22544A-7EE6-4342-B048-85BDC9FD1C3A}</a:tableStyleId>
              </a:tblPr>
              <a:tblGrid>
                <a:gridCol w="2648086">
                  <a:extLst>
                    <a:ext uri="{9D8B030D-6E8A-4147-A177-3AD203B41FA5}">
                      <a16:colId xmlns:a16="http://schemas.microsoft.com/office/drawing/2014/main" val="4064350643"/>
                    </a:ext>
                  </a:extLst>
                </a:gridCol>
                <a:gridCol w="1771639">
                  <a:extLst>
                    <a:ext uri="{9D8B030D-6E8A-4147-A177-3AD203B41FA5}">
                      <a16:colId xmlns:a16="http://schemas.microsoft.com/office/drawing/2014/main" val="3794613730"/>
                    </a:ext>
                  </a:extLst>
                </a:gridCol>
                <a:gridCol w="1096728">
                  <a:extLst>
                    <a:ext uri="{9D8B030D-6E8A-4147-A177-3AD203B41FA5}">
                      <a16:colId xmlns:a16="http://schemas.microsoft.com/office/drawing/2014/main" val="3146822402"/>
                    </a:ext>
                  </a:extLst>
                </a:gridCol>
                <a:gridCol w="2163079">
                  <a:extLst>
                    <a:ext uri="{9D8B030D-6E8A-4147-A177-3AD203B41FA5}">
                      <a16:colId xmlns:a16="http://schemas.microsoft.com/office/drawing/2014/main" val="452143243"/>
                    </a:ext>
                  </a:extLst>
                </a:gridCol>
              </a:tblGrid>
              <a:tr h="951300">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X</a:t>
                      </a:r>
                      <a:r>
                        <a:rPr lang="en-GB" sz="2400" b="1" baseline="-25000" dirty="0">
                          <a:solidFill>
                            <a:srgbClr val="3914D6"/>
                          </a:solidFill>
                          <a:effectLst/>
                          <a:latin typeface="Times New Roman" panose="02020603050405020304" pitchFamily="18" charset="0"/>
                          <a:cs typeface="Times New Roman" panose="02020603050405020304" pitchFamily="18" charset="0"/>
                        </a:rPr>
                        <a:t>E6/10</a:t>
                      </a:r>
                      <a:endParaRPr lang="en-US" sz="2400" b="1" dirty="0">
                        <a:solidFill>
                          <a:srgbClr val="3914D6"/>
                        </a:solidFill>
                        <a:effectLst/>
                        <a:latin typeface="Times New Roman" panose="02020603050405020304" pitchFamily="18" charset="0"/>
                        <a:cs typeface="Times New Roman" panose="02020603050405020304" pitchFamily="18" charset="0"/>
                      </a:endParaRPr>
                    </a:p>
                    <a:p>
                      <a:pPr marL="0" marR="0" algn="ctr">
                        <a:lnSpc>
                          <a:spcPct val="115000"/>
                        </a:lnSpc>
                        <a:spcBef>
                          <a:spcPts val="200"/>
                        </a:spcBef>
                        <a:spcAft>
                          <a:spcPts val="200"/>
                        </a:spcAft>
                      </a:pPr>
                      <a:r>
                        <a:rPr lang="en-US" sz="2400" b="1" dirty="0">
                          <a:solidFill>
                            <a:srgbClr val="3914D6"/>
                          </a:solidFill>
                          <a:effectLst/>
                          <a:latin typeface="Times New Roman" panose="02020603050405020304" pitchFamily="18" charset="0"/>
                          <a:cs typeface="Times New Roman" panose="02020603050405020304" pitchFamily="18" charset="0"/>
                        </a:rPr>
                        <a:t>(E8/12+E6/10)</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P</a:t>
                      </a:r>
                      <a:r>
                        <a:rPr lang="en-GB" sz="2400" b="1" baseline="-25000" dirty="0">
                          <a:solidFill>
                            <a:srgbClr val="3914D6"/>
                          </a:solidFill>
                          <a:effectLst/>
                          <a:latin typeface="Times New Roman" panose="02020603050405020304" pitchFamily="18" charset="0"/>
                          <a:cs typeface="Times New Roman" panose="02020603050405020304" pitchFamily="18" charset="0"/>
                        </a:rPr>
                        <a:t>0</a:t>
                      </a:r>
                      <a:r>
                        <a:rPr lang="en-GB" sz="2400" b="1" dirty="0">
                          <a:solidFill>
                            <a:srgbClr val="3914D6"/>
                          </a:solidFill>
                          <a:effectLst/>
                          <a:latin typeface="Times New Roman" panose="02020603050405020304" pitchFamily="18" charset="0"/>
                          <a:cs typeface="Times New Roman" panose="02020603050405020304" pitchFamily="18" charset="0"/>
                        </a:rPr>
                        <a:t>(nCcm</a:t>
                      </a:r>
                      <a:r>
                        <a:rPr lang="en-GB" sz="2400" b="1" baseline="30000" dirty="0">
                          <a:solidFill>
                            <a:srgbClr val="3914D6"/>
                          </a:solidFill>
                          <a:effectLst/>
                          <a:latin typeface="Times New Roman" panose="02020603050405020304" pitchFamily="18" charset="0"/>
                          <a:cs typeface="Times New Roman" panose="02020603050405020304" pitchFamily="18" charset="0"/>
                        </a:rPr>
                        <a:t>-2</a:t>
                      </a:r>
                      <a:r>
                        <a:rPr lang="en-GB" sz="2400" b="1" dirty="0">
                          <a:solidFill>
                            <a:srgbClr val="3914D6"/>
                          </a:solidFill>
                          <a:effectLst/>
                          <a:latin typeface="Times New Roman" panose="02020603050405020304" pitchFamily="18" charset="0"/>
                          <a:cs typeface="Times New Roman" panose="02020603050405020304" pitchFamily="18" charset="0"/>
                        </a:rPr>
                        <a:t>)</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T</a:t>
                      </a:r>
                      <a:r>
                        <a:rPr lang="en-GB" sz="2400" b="1" baseline="-25000" dirty="0">
                          <a:solidFill>
                            <a:srgbClr val="3914D6"/>
                          </a:solidFill>
                          <a:effectLst/>
                          <a:latin typeface="Times New Roman" panose="02020603050405020304" pitchFamily="18" charset="0"/>
                          <a:cs typeface="Times New Roman" panose="02020603050405020304" pitchFamily="18" charset="0"/>
                        </a:rPr>
                        <a:t>C</a:t>
                      </a:r>
                      <a:r>
                        <a:rPr lang="en-GB" sz="2400" b="1" dirty="0">
                          <a:solidFill>
                            <a:srgbClr val="3914D6"/>
                          </a:solidFill>
                          <a:effectLst/>
                          <a:latin typeface="Times New Roman" panose="02020603050405020304" pitchFamily="18" charset="0"/>
                          <a:cs typeface="Times New Roman" panose="02020603050405020304" pitchFamily="18" charset="0"/>
                        </a:rPr>
                        <a:t>(K)</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2400" b="1" dirty="0">
                          <a:solidFill>
                            <a:srgbClr val="3914D6"/>
                          </a:solidFill>
                          <a:effectLst/>
                          <a:latin typeface="Times New Roman" panose="02020603050405020304" pitchFamily="18" charset="0"/>
                          <a:cs typeface="Times New Roman" panose="02020603050405020304" pitchFamily="18" charset="0"/>
                        </a:rPr>
                        <a:t>exponent β</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5088196"/>
                  </a:ext>
                </a:extLst>
              </a:tr>
              <a:tr h="428814">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0.245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37.04</a:t>
                      </a:r>
                      <a:r>
                        <a:rPr lang="en-US" sz="2400" b="1" dirty="0">
                          <a:solidFill>
                            <a:srgbClr val="3914D6"/>
                          </a:solidFill>
                          <a:effectLst/>
                          <a:latin typeface="Times New Roman" panose="02020603050405020304" pitchFamily="18" charset="0"/>
                          <a:cs typeface="Times New Roman" panose="02020603050405020304" pitchFamily="18" charset="0"/>
                        </a:rPr>
                        <a:t>±0.002</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a:solidFill>
                            <a:srgbClr val="3914D6"/>
                          </a:solidFill>
                          <a:effectLst/>
                          <a:latin typeface="Times New Roman" panose="02020603050405020304" pitchFamily="18" charset="0"/>
                          <a:cs typeface="Times New Roman" panose="02020603050405020304" pitchFamily="18" charset="0"/>
                        </a:rPr>
                        <a:t>368.2</a:t>
                      </a:r>
                      <a:endParaRPr lang="en-US" sz="2400" b="1">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0.320</a:t>
                      </a:r>
                      <a:r>
                        <a:rPr lang="en-US" sz="2400" b="1" dirty="0">
                          <a:solidFill>
                            <a:srgbClr val="3914D6"/>
                          </a:solidFill>
                          <a:effectLst/>
                          <a:latin typeface="Times New Roman" panose="02020603050405020304" pitchFamily="18" charset="0"/>
                          <a:cs typeface="Times New Roman" panose="02020603050405020304" pitchFamily="18" charset="0"/>
                        </a:rPr>
                        <a:t>±0.005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33764833"/>
                  </a:ext>
                </a:extLst>
              </a:tr>
              <a:tr h="428814">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0.512</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42.09</a:t>
                      </a:r>
                      <a:r>
                        <a:rPr lang="en-US" sz="2400" b="1" dirty="0">
                          <a:solidFill>
                            <a:srgbClr val="3914D6"/>
                          </a:solidFill>
                          <a:effectLst/>
                          <a:latin typeface="Times New Roman" panose="02020603050405020304" pitchFamily="18" charset="0"/>
                          <a:cs typeface="Times New Roman" panose="02020603050405020304" pitchFamily="18" charset="0"/>
                        </a:rPr>
                        <a:t>±0.005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367.8</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0.322</a:t>
                      </a:r>
                      <a:r>
                        <a:rPr lang="en-US" sz="2400" b="1" dirty="0">
                          <a:solidFill>
                            <a:srgbClr val="3914D6"/>
                          </a:solidFill>
                          <a:effectLst/>
                          <a:latin typeface="Times New Roman" panose="02020603050405020304" pitchFamily="18" charset="0"/>
                          <a:cs typeface="Times New Roman" panose="02020603050405020304" pitchFamily="18" charset="0"/>
                        </a:rPr>
                        <a:t>±0.002</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530540"/>
                  </a:ext>
                </a:extLst>
              </a:tr>
              <a:tr h="428814">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0.725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46.75</a:t>
                      </a:r>
                      <a:r>
                        <a:rPr lang="en-US" sz="2400" b="1" dirty="0">
                          <a:solidFill>
                            <a:srgbClr val="3914D6"/>
                          </a:solidFill>
                          <a:effectLst/>
                          <a:latin typeface="Times New Roman" panose="02020603050405020304" pitchFamily="18" charset="0"/>
                          <a:cs typeface="Times New Roman" panose="02020603050405020304" pitchFamily="18" charset="0"/>
                        </a:rPr>
                        <a:t>±0.003</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366.5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0.299</a:t>
                      </a:r>
                      <a:r>
                        <a:rPr lang="en-US" sz="2400" b="1" dirty="0">
                          <a:solidFill>
                            <a:srgbClr val="3914D6"/>
                          </a:solidFill>
                          <a:effectLst/>
                          <a:latin typeface="Times New Roman" panose="02020603050405020304" pitchFamily="18" charset="0"/>
                          <a:cs typeface="Times New Roman" panose="02020603050405020304" pitchFamily="18" charset="0"/>
                        </a:rPr>
                        <a:t>±0.001</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7905508"/>
                  </a:ext>
                </a:extLst>
              </a:tr>
            </a:tbl>
          </a:graphicData>
        </a:graphic>
      </p:graphicFrame>
      <p:pic>
        <p:nvPicPr>
          <p:cNvPr id="26" name="Picture 25">
            <a:extLst>
              <a:ext uri="{FF2B5EF4-FFF2-40B4-BE49-F238E27FC236}">
                <a16:creationId xmlns:a16="http://schemas.microsoft.com/office/drawing/2014/main" id="{F6D97A3F-868B-4319-85FA-91B532558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120" y="3956590"/>
            <a:ext cx="1251584" cy="2237742"/>
          </a:xfrm>
          <a:prstGeom prst="rect">
            <a:avLst/>
          </a:prstGeom>
        </p:spPr>
      </p:pic>
    </p:spTree>
    <p:extLst>
      <p:ext uri="{BB962C8B-B14F-4D97-AF65-F5344CB8AC3E}">
        <p14:creationId xmlns:p14="http://schemas.microsoft.com/office/powerpoint/2010/main" val="122681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947E-2E2F-4861-879A-057394386171}"/>
              </a:ext>
            </a:extLst>
          </p:cNvPr>
          <p:cNvSpPr>
            <a:spLocks noGrp="1"/>
          </p:cNvSpPr>
          <p:nvPr>
            <p:ph type="title"/>
          </p:nvPr>
        </p:nvSpPr>
        <p:spPr>
          <a:xfrm>
            <a:off x="160020" y="123784"/>
            <a:ext cx="8823960" cy="571079"/>
          </a:xfrm>
          <a:ln w="76200">
            <a:solidFill>
              <a:schemeClr val="accent2"/>
            </a:solidFill>
          </a:ln>
        </p:spPr>
        <p:txBody>
          <a:bodyPr>
            <a:normAutofit fontScale="90000"/>
          </a:bodyPr>
          <a:lstStyle/>
          <a:p>
            <a:pPr algn="ctr"/>
            <a:br>
              <a:rPr lang="en-US" sz="2800" b="1" dirty="0">
                <a:solidFill>
                  <a:srgbClr val="0000FF"/>
                </a:solidFill>
                <a:latin typeface="Times New Roman" panose="02020603050405020304" pitchFamily="18" charset="0"/>
                <a:cs typeface="Times New Roman" panose="02020603050405020304" pitchFamily="18" charset="0"/>
              </a:rPr>
            </a:br>
            <a:r>
              <a:rPr lang="en-US" sz="3600" b="1" dirty="0">
                <a:solidFill>
                  <a:srgbClr val="0000FF"/>
                </a:solidFill>
                <a:latin typeface="Times New Roman" panose="02020603050405020304" pitchFamily="18" charset="0"/>
                <a:cs typeface="Times New Roman" panose="02020603050405020304" pitchFamily="18" charset="0"/>
              </a:rPr>
              <a:t>Response Time</a:t>
            </a:r>
            <a:r>
              <a:rPr lang="en-GB" sz="3600" b="1" dirty="0">
                <a:solidFill>
                  <a:srgbClr val="0000FF"/>
                </a:solidFill>
                <a:latin typeface="Times New Roman" panose="02020603050405020304" pitchFamily="18" charset="0"/>
                <a:cs typeface="Times New Roman" panose="02020603050405020304" pitchFamily="18" charset="0"/>
              </a:rPr>
              <a:t>  and  </a:t>
            </a:r>
            <a:r>
              <a:rPr lang="en-US" sz="3600" b="1" dirty="0">
                <a:solidFill>
                  <a:srgbClr val="0000FF"/>
                </a:solidFill>
                <a:latin typeface="Times New Roman" panose="02020603050405020304" pitchFamily="18" charset="0"/>
                <a:cs typeface="Times New Roman" panose="02020603050405020304" pitchFamily="18" charset="0"/>
              </a:rPr>
              <a:t>Torsional  bulk  viscosity</a:t>
            </a:r>
            <a:br>
              <a:rPr lang="en-US" sz="2800" b="1" dirty="0">
                <a:solidFill>
                  <a:srgbClr val="0000FF"/>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722BAC8-0522-4270-927E-DD8D4C594CF1}"/>
              </a:ext>
            </a:extLst>
          </p:cNvPr>
          <p:cNvSpPr txBox="1"/>
          <p:nvPr/>
        </p:nvSpPr>
        <p:spPr>
          <a:xfrm>
            <a:off x="114300" y="4795224"/>
            <a:ext cx="7246620" cy="1938992"/>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just">
              <a:buFont typeface="Wingdings" pitchFamily="2" charset="2"/>
              <a:buChar char="v"/>
            </a:pPr>
            <a:r>
              <a:rPr lang="en-GB" sz="2000" b="1" dirty="0">
                <a:effectLst/>
                <a:latin typeface="Times New Roman" panose="02020603050405020304" pitchFamily="18" charset="0"/>
                <a:cs typeface="Times New Roman" panose="02020603050405020304" pitchFamily="18" charset="0"/>
              </a:rPr>
              <a:t>Response time (τ) is an important parameter responsible for the switching effect in  FLC  devices. The lower value of τ gives high speed electro-optic response which can be utilised to develop high-definition moving pictures. For all the investigated  mixtures  the response time lies in between </a:t>
            </a:r>
            <a:r>
              <a:rPr lang="en-GB" sz="2000" b="1" dirty="0">
                <a:solidFill>
                  <a:srgbClr val="00B050"/>
                </a:solidFill>
                <a:effectLst/>
                <a:latin typeface="Times New Roman" panose="02020603050405020304" pitchFamily="18" charset="0"/>
                <a:cs typeface="Times New Roman" panose="02020603050405020304" pitchFamily="18" charset="0"/>
              </a:rPr>
              <a:t>5-75μs</a:t>
            </a:r>
            <a:r>
              <a:rPr lang="en-GB" sz="2000" b="1" dirty="0">
                <a:effectLst/>
                <a:latin typeface="Times New Roman" panose="02020603050405020304" pitchFamily="18" charset="0"/>
                <a:cs typeface="Times New Roman" panose="02020603050405020304" pitchFamily="18" charset="0"/>
              </a:rPr>
              <a:t>; which is useful  for fast switching electro-optical devices.</a:t>
            </a:r>
            <a:endParaRPr lang="en-US" sz="2000" b="1"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7C79CC9-9FF3-40C9-9511-BAE88279D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923" y="4795224"/>
            <a:ext cx="1535057" cy="1938992"/>
          </a:xfrm>
          <a:prstGeom prst="rect">
            <a:avLst/>
          </a:prstGeom>
        </p:spPr>
      </p:pic>
      <p:pic>
        <p:nvPicPr>
          <p:cNvPr id="6" name="Picture 5">
            <a:extLst>
              <a:ext uri="{FF2B5EF4-FFF2-40B4-BE49-F238E27FC236}">
                <a16:creationId xmlns:a16="http://schemas.microsoft.com/office/drawing/2014/main" id="{91561E45-0322-4D6D-B7A3-4602AC6460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03" r="17424"/>
          <a:stretch/>
        </p:blipFill>
        <p:spPr>
          <a:xfrm>
            <a:off x="160021" y="836046"/>
            <a:ext cx="4334074" cy="3849953"/>
          </a:xfrm>
          <a:prstGeom prst="rect">
            <a:avLst/>
          </a:prstGeom>
          <a:ln w="76200">
            <a:solidFill>
              <a:srgbClr val="00B050"/>
            </a:solidFill>
          </a:ln>
        </p:spPr>
      </p:pic>
      <p:pic>
        <p:nvPicPr>
          <p:cNvPr id="8" name="Picture 7">
            <a:extLst>
              <a:ext uri="{FF2B5EF4-FFF2-40B4-BE49-F238E27FC236}">
                <a16:creationId xmlns:a16="http://schemas.microsoft.com/office/drawing/2014/main" id="{927F540B-AE31-41F0-994B-D8C30939A5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1818"/>
          <a:stretch/>
        </p:blipFill>
        <p:spPr>
          <a:xfrm>
            <a:off x="4780284" y="844272"/>
            <a:ext cx="4145479" cy="3841727"/>
          </a:xfrm>
          <a:prstGeom prst="rect">
            <a:avLst/>
          </a:prstGeom>
          <a:ln w="76200">
            <a:solidFill>
              <a:srgbClr val="00B050"/>
            </a:solidFill>
          </a:ln>
        </p:spPr>
      </p:pic>
    </p:spTree>
    <p:extLst>
      <p:ext uri="{BB962C8B-B14F-4D97-AF65-F5344CB8AC3E}">
        <p14:creationId xmlns:p14="http://schemas.microsoft.com/office/powerpoint/2010/main" val="277755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3612B9-A3C7-4D47-A2F8-1F81A36AF99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39" t="5648" r="8310"/>
          <a:stretch/>
        </p:blipFill>
        <p:spPr>
          <a:xfrm>
            <a:off x="136073" y="884603"/>
            <a:ext cx="4207144" cy="3821086"/>
          </a:xfrm>
          <a:prstGeom prst="rect">
            <a:avLst/>
          </a:prstGeom>
          <a:ln w="76200">
            <a:solidFill>
              <a:srgbClr val="00B050"/>
            </a:solidFill>
          </a:ln>
        </p:spPr>
      </p:pic>
      <p:sp>
        <p:nvSpPr>
          <p:cNvPr id="7" name="TextBox 6">
            <a:extLst>
              <a:ext uri="{FF2B5EF4-FFF2-40B4-BE49-F238E27FC236}">
                <a16:creationId xmlns:a16="http://schemas.microsoft.com/office/drawing/2014/main" id="{E1424FC3-E1D6-4852-B12A-014EA2A97EF9}"/>
              </a:ext>
            </a:extLst>
          </p:cNvPr>
          <p:cNvSpPr txBox="1"/>
          <p:nvPr/>
        </p:nvSpPr>
        <p:spPr>
          <a:xfrm>
            <a:off x="80010" y="79858"/>
            <a:ext cx="8983979" cy="587148"/>
          </a:xfrm>
          <a:prstGeom prst="rect">
            <a:avLst/>
          </a:prstGeom>
          <a:noFill/>
          <a:ln w="76200">
            <a:solidFill>
              <a:srgbClr val="00B0F0"/>
            </a:solidFill>
          </a:ln>
        </p:spPr>
        <p:txBody>
          <a:bodyPr wrap="square">
            <a:spAutoFit/>
          </a:bodyPr>
          <a:lstStyle/>
          <a:p>
            <a:pPr marL="0" marR="0" algn="ctr">
              <a:lnSpc>
                <a:spcPct val="150000"/>
              </a:lnSpc>
              <a:spcBef>
                <a:spcPts val="0"/>
              </a:spcBef>
              <a:spcAft>
                <a:spcPts val="1000"/>
              </a:spcAft>
              <a:tabLst>
                <a:tab pos="3505200" algn="l"/>
              </a:tabLst>
            </a:pP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Table 4. Activation energy of the investigated binary mixtures </a:t>
            </a:r>
            <a:endParaRPr lang="en-US"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E981380E-99DC-4233-B46D-322C50219659}"/>
              </a:ext>
            </a:extLst>
          </p:cNvPr>
          <p:cNvGraphicFramePr>
            <a:graphicFrameLocks noGrp="1"/>
          </p:cNvGraphicFramePr>
          <p:nvPr>
            <p:extLst>
              <p:ext uri="{D42A27DB-BD31-4B8C-83A1-F6EECF244321}">
                <p14:modId xmlns:p14="http://schemas.microsoft.com/office/powerpoint/2010/main" val="986682329"/>
              </p:ext>
            </p:extLst>
          </p:nvPr>
        </p:nvGraphicFramePr>
        <p:xfrm>
          <a:off x="4451838" y="798244"/>
          <a:ext cx="4545622" cy="1897761"/>
        </p:xfrm>
        <a:graphic>
          <a:graphicData uri="http://schemas.openxmlformats.org/drawingml/2006/table">
            <a:tbl>
              <a:tblPr>
                <a:tableStyleId>{5C22544A-7EE6-4342-B048-85BDC9FD1C3A}</a:tableStyleId>
              </a:tblPr>
              <a:tblGrid>
                <a:gridCol w="1327833">
                  <a:extLst>
                    <a:ext uri="{9D8B030D-6E8A-4147-A177-3AD203B41FA5}">
                      <a16:colId xmlns:a16="http://schemas.microsoft.com/office/drawing/2014/main" val="1095643634"/>
                    </a:ext>
                  </a:extLst>
                </a:gridCol>
                <a:gridCol w="3217789">
                  <a:extLst>
                    <a:ext uri="{9D8B030D-6E8A-4147-A177-3AD203B41FA5}">
                      <a16:colId xmlns:a16="http://schemas.microsoft.com/office/drawing/2014/main" val="66033670"/>
                    </a:ext>
                  </a:extLst>
                </a:gridCol>
              </a:tblGrid>
              <a:tr h="593461">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X</a:t>
                      </a:r>
                      <a:r>
                        <a:rPr lang="en-GB" sz="2400" b="1" baseline="-25000" dirty="0">
                          <a:solidFill>
                            <a:srgbClr val="3914D6"/>
                          </a:solidFill>
                          <a:effectLst/>
                          <a:latin typeface="Times New Roman" panose="02020603050405020304" pitchFamily="18" charset="0"/>
                          <a:cs typeface="Times New Roman" panose="02020603050405020304" pitchFamily="18" charset="0"/>
                        </a:rPr>
                        <a:t>QM12/9</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Activation Energy (eV)</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161105"/>
                  </a:ext>
                </a:extLst>
              </a:tr>
              <a:tr h="397414">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0.257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solidFill>
                            <a:srgbClr val="3914D6"/>
                          </a:solidFill>
                          <a:effectLst/>
                          <a:latin typeface="Times New Roman" panose="02020603050405020304" pitchFamily="18" charset="0"/>
                          <a:cs typeface="Times New Roman" panose="02020603050405020304" pitchFamily="18" charset="0"/>
                        </a:rPr>
                        <a:t>0.263</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80797"/>
                  </a:ext>
                </a:extLst>
              </a:tr>
              <a:tr h="397414">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0.537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solidFill>
                            <a:srgbClr val="3914D6"/>
                          </a:solidFill>
                          <a:effectLst/>
                          <a:latin typeface="Times New Roman" panose="02020603050405020304" pitchFamily="18" charset="0"/>
                          <a:cs typeface="Times New Roman" panose="02020603050405020304" pitchFamily="18" charset="0"/>
                        </a:rPr>
                        <a:t>0.282</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1738985"/>
                  </a:ext>
                </a:extLst>
              </a:tr>
              <a:tr h="509472">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0.777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solidFill>
                            <a:srgbClr val="3914D6"/>
                          </a:solidFill>
                          <a:effectLst/>
                          <a:latin typeface="Times New Roman" panose="02020603050405020304" pitchFamily="18" charset="0"/>
                          <a:cs typeface="Times New Roman" panose="02020603050405020304" pitchFamily="18" charset="0"/>
                        </a:rPr>
                        <a:t>0.450</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3965427"/>
                  </a:ext>
                </a:extLst>
              </a:tr>
            </a:tbl>
          </a:graphicData>
        </a:graphic>
      </p:graphicFrame>
      <p:graphicFrame>
        <p:nvGraphicFramePr>
          <p:cNvPr id="11" name="Table 10">
            <a:extLst>
              <a:ext uri="{FF2B5EF4-FFF2-40B4-BE49-F238E27FC236}">
                <a16:creationId xmlns:a16="http://schemas.microsoft.com/office/drawing/2014/main" id="{FCAB7693-F854-4176-AC53-9F6BA1A8EB7F}"/>
              </a:ext>
            </a:extLst>
          </p:cNvPr>
          <p:cNvGraphicFramePr>
            <a:graphicFrameLocks noGrp="1"/>
          </p:cNvGraphicFramePr>
          <p:nvPr>
            <p:extLst>
              <p:ext uri="{D42A27DB-BD31-4B8C-83A1-F6EECF244321}">
                <p14:modId xmlns:p14="http://schemas.microsoft.com/office/powerpoint/2010/main" val="3706003551"/>
              </p:ext>
            </p:extLst>
          </p:nvPr>
        </p:nvGraphicFramePr>
        <p:xfrm>
          <a:off x="4441372" y="2774060"/>
          <a:ext cx="4566555" cy="1931629"/>
        </p:xfrm>
        <a:graphic>
          <a:graphicData uri="http://schemas.openxmlformats.org/drawingml/2006/table">
            <a:tbl>
              <a:tblPr>
                <a:tableStyleId>{5C22544A-7EE6-4342-B048-85BDC9FD1C3A}</a:tableStyleId>
              </a:tblPr>
              <a:tblGrid>
                <a:gridCol w="1333945">
                  <a:extLst>
                    <a:ext uri="{9D8B030D-6E8A-4147-A177-3AD203B41FA5}">
                      <a16:colId xmlns:a16="http://schemas.microsoft.com/office/drawing/2014/main" val="2704698926"/>
                    </a:ext>
                  </a:extLst>
                </a:gridCol>
                <a:gridCol w="3232610">
                  <a:extLst>
                    <a:ext uri="{9D8B030D-6E8A-4147-A177-3AD203B41FA5}">
                      <a16:colId xmlns:a16="http://schemas.microsoft.com/office/drawing/2014/main" val="2254055232"/>
                    </a:ext>
                  </a:extLst>
                </a:gridCol>
              </a:tblGrid>
              <a:tr h="598266">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X</a:t>
                      </a:r>
                      <a:r>
                        <a:rPr lang="en-GB" sz="2400" b="1" baseline="-25000" dirty="0">
                          <a:solidFill>
                            <a:srgbClr val="3914D6"/>
                          </a:solidFill>
                          <a:effectLst/>
                          <a:latin typeface="Times New Roman" panose="02020603050405020304" pitchFamily="18" charset="0"/>
                          <a:cs typeface="Times New Roman" panose="02020603050405020304" pitchFamily="18" charset="0"/>
                        </a:rPr>
                        <a:t>E6/10</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Activation Energy (eV)</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2248093"/>
                  </a:ext>
                </a:extLst>
              </a:tr>
              <a:tr h="409283">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0.245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solidFill>
                            <a:srgbClr val="3914D6"/>
                          </a:solidFill>
                          <a:effectLst/>
                          <a:latin typeface="Times New Roman" panose="02020603050405020304" pitchFamily="18" charset="0"/>
                          <a:cs typeface="Times New Roman" panose="02020603050405020304" pitchFamily="18" charset="0"/>
                        </a:rPr>
                        <a:t>0.739</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751709"/>
                  </a:ext>
                </a:extLst>
              </a:tr>
              <a:tr h="409283">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0.512</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solidFill>
                            <a:srgbClr val="3914D6"/>
                          </a:solidFill>
                          <a:effectLst/>
                          <a:latin typeface="Times New Roman" panose="02020603050405020304" pitchFamily="18" charset="0"/>
                          <a:cs typeface="Times New Roman" panose="02020603050405020304" pitchFamily="18" charset="0"/>
                        </a:rPr>
                        <a:t>0.747</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2039859"/>
                  </a:ext>
                </a:extLst>
              </a:tr>
              <a:tr h="514797">
                <a:tc>
                  <a:txBody>
                    <a:bodyPr/>
                    <a:lstStyle/>
                    <a:p>
                      <a:pPr marL="0" marR="0" algn="ctr">
                        <a:lnSpc>
                          <a:spcPct val="115000"/>
                        </a:lnSpc>
                        <a:spcBef>
                          <a:spcPts val="200"/>
                        </a:spcBef>
                        <a:spcAft>
                          <a:spcPts val="200"/>
                        </a:spcAft>
                      </a:pPr>
                      <a:r>
                        <a:rPr lang="en-GB" sz="2400" b="1" dirty="0">
                          <a:solidFill>
                            <a:srgbClr val="3914D6"/>
                          </a:solidFill>
                          <a:effectLst/>
                          <a:latin typeface="Times New Roman" panose="02020603050405020304" pitchFamily="18" charset="0"/>
                          <a:cs typeface="Times New Roman" panose="02020603050405020304" pitchFamily="18" charset="0"/>
                        </a:rPr>
                        <a:t>0.725</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400" b="1" dirty="0">
                          <a:solidFill>
                            <a:srgbClr val="3914D6"/>
                          </a:solidFill>
                          <a:effectLst/>
                          <a:latin typeface="Times New Roman" panose="02020603050405020304" pitchFamily="18" charset="0"/>
                          <a:cs typeface="Times New Roman" panose="02020603050405020304" pitchFamily="18" charset="0"/>
                        </a:rPr>
                        <a:t>0.793</a:t>
                      </a:r>
                      <a:endParaRPr lang="en-US" sz="2400" b="1" dirty="0">
                        <a:solidFill>
                          <a:srgbClr val="3914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7300696"/>
                  </a:ext>
                </a:extLst>
              </a:tr>
            </a:tbl>
          </a:graphicData>
        </a:graphic>
      </p:graphicFrame>
      <p:sp>
        <p:nvSpPr>
          <p:cNvPr id="13" name="TextBox 12">
            <a:extLst>
              <a:ext uri="{FF2B5EF4-FFF2-40B4-BE49-F238E27FC236}">
                <a16:creationId xmlns:a16="http://schemas.microsoft.com/office/drawing/2014/main" id="{80A2EC09-71CA-4DC3-95DE-6E0B20810783}"/>
              </a:ext>
            </a:extLst>
          </p:cNvPr>
          <p:cNvSpPr txBox="1"/>
          <p:nvPr/>
        </p:nvSpPr>
        <p:spPr>
          <a:xfrm>
            <a:off x="112187" y="4923286"/>
            <a:ext cx="7168724" cy="1631216"/>
          </a:xfrm>
          <a:prstGeom prst="rect">
            <a:avLst/>
          </a:prstGeom>
          <a:noFill/>
          <a:ln w="57150">
            <a:solidFill>
              <a:schemeClr val="tx1"/>
            </a:solidFill>
          </a:ln>
        </p:spPr>
        <p:txBody>
          <a:bodyPr wrap="square">
            <a:spAutoFit/>
          </a:bodyPr>
          <a:lstStyle/>
          <a:p>
            <a:pPr algn="just"/>
            <a:r>
              <a:rPr lang="en-GB" sz="20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The torsional bulk viscosity arises due to the twisting of the molecules, which plays an important role in understanding the dynamical behaviour of FLC systems. The activation energy of all studied FLC  mixtures has been determined from the best fitting of the Arrhenius plot. </a:t>
            </a:r>
            <a:endParaRPr lang="en-US"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2FF6D99E-D47C-439B-ABC4-5C7E8486B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780" y="4890630"/>
            <a:ext cx="1600199" cy="1663872"/>
          </a:xfrm>
          <a:prstGeom prst="rect">
            <a:avLst/>
          </a:prstGeom>
        </p:spPr>
      </p:pic>
    </p:spTree>
    <p:extLst>
      <p:ext uri="{BB962C8B-B14F-4D97-AF65-F5344CB8AC3E}">
        <p14:creationId xmlns:p14="http://schemas.microsoft.com/office/powerpoint/2010/main" val="161825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CBF6-70C2-46E6-B3B7-464E05A3E023}"/>
              </a:ext>
            </a:extLst>
          </p:cNvPr>
          <p:cNvSpPr>
            <a:spLocks noGrp="1"/>
          </p:cNvSpPr>
          <p:nvPr>
            <p:ph type="title"/>
          </p:nvPr>
        </p:nvSpPr>
        <p:spPr>
          <a:xfrm>
            <a:off x="2343150" y="98813"/>
            <a:ext cx="4457700" cy="667295"/>
          </a:xfrm>
          <a:ln w="76200">
            <a:solidFill>
              <a:schemeClr val="accent6"/>
            </a:solidFill>
          </a:ln>
        </p:spPr>
        <p:txBody>
          <a:bodyPr>
            <a:normAutofit fontScale="90000"/>
          </a:bodyPr>
          <a:lstStyle/>
          <a:p>
            <a:pPr algn="ctr"/>
            <a:br>
              <a:rPr lang="en-US" sz="3600" b="1" dirty="0">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Dielectric properties</a:t>
            </a:r>
            <a:br>
              <a:rPr lang="en-US" sz="4400" b="1" dirty="0">
                <a:effectLst/>
                <a:latin typeface="Lucida Sans" pitchFamily="34" charset="0"/>
              </a:rPr>
            </a:br>
            <a:endParaRPr lang="en-US" dirty="0"/>
          </a:p>
        </p:txBody>
      </p:sp>
      <p:sp>
        <p:nvSpPr>
          <p:cNvPr id="3" name="Content Placeholder 2">
            <a:extLst>
              <a:ext uri="{FF2B5EF4-FFF2-40B4-BE49-F238E27FC236}">
                <a16:creationId xmlns:a16="http://schemas.microsoft.com/office/drawing/2014/main" id="{5AF4E1BF-0642-4D4C-9A5A-0D86F18F2F69}"/>
              </a:ext>
            </a:extLst>
          </p:cNvPr>
          <p:cNvSpPr>
            <a:spLocks noGrp="1"/>
          </p:cNvSpPr>
          <p:nvPr>
            <p:ph idx="1"/>
          </p:nvPr>
        </p:nvSpPr>
        <p:spPr>
          <a:xfrm>
            <a:off x="290542" y="766108"/>
            <a:ext cx="7886700" cy="572580"/>
          </a:xfrm>
        </p:spPr>
        <p:txBody>
          <a:bodyPr>
            <a:normAutofit lnSpcReduction="10000"/>
          </a:bodyPr>
          <a:lstStyle/>
          <a:p>
            <a:r>
              <a:rPr lang="en-US" sz="3600" b="1" dirty="0">
                <a:solidFill>
                  <a:srgbClr val="0000FF"/>
                </a:solidFill>
                <a:latin typeface="Times New Roman" panose="02020603050405020304" pitchFamily="18" charset="0"/>
                <a:cs typeface="Times New Roman" panose="02020603050405020304" pitchFamily="18" charset="0"/>
              </a:rPr>
              <a:t>Dielectric spectra</a:t>
            </a:r>
            <a:endParaRPr lang="en-US" sz="3600" b="1"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C75D9B0-6BDA-43F2-9E93-39EB5272E8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84" r="7061"/>
          <a:stretch/>
        </p:blipFill>
        <p:spPr>
          <a:xfrm>
            <a:off x="129999" y="1342586"/>
            <a:ext cx="4190541" cy="3406566"/>
          </a:xfrm>
          <a:prstGeom prst="rect">
            <a:avLst/>
          </a:prstGeom>
          <a:ln w="76200">
            <a:solidFill>
              <a:schemeClr val="accent1">
                <a:lumMod val="75000"/>
              </a:schemeClr>
            </a:solidFill>
          </a:ln>
        </p:spPr>
      </p:pic>
      <p:pic>
        <p:nvPicPr>
          <p:cNvPr id="7" name="Picture 6">
            <a:extLst>
              <a:ext uri="{FF2B5EF4-FFF2-40B4-BE49-F238E27FC236}">
                <a16:creationId xmlns:a16="http://schemas.microsoft.com/office/drawing/2014/main" id="{8BCA750B-5C66-4AFF-991C-AD9FF1C762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239"/>
          <a:stretch/>
        </p:blipFill>
        <p:spPr>
          <a:xfrm>
            <a:off x="4491990" y="1309173"/>
            <a:ext cx="4522011" cy="3439979"/>
          </a:xfrm>
          <a:prstGeom prst="rect">
            <a:avLst/>
          </a:prstGeom>
          <a:ln w="76200">
            <a:solidFill>
              <a:schemeClr val="accent1">
                <a:lumMod val="75000"/>
              </a:schemeClr>
            </a:solidFill>
          </a:ln>
        </p:spPr>
      </p:pic>
      <p:sp>
        <p:nvSpPr>
          <p:cNvPr id="9" name="TextBox 8">
            <a:extLst>
              <a:ext uri="{FF2B5EF4-FFF2-40B4-BE49-F238E27FC236}">
                <a16:creationId xmlns:a16="http://schemas.microsoft.com/office/drawing/2014/main" id="{A6F35A66-A0DC-45AD-9661-704A091F1CAC}"/>
              </a:ext>
            </a:extLst>
          </p:cNvPr>
          <p:cNvSpPr txBox="1"/>
          <p:nvPr/>
        </p:nvSpPr>
        <p:spPr>
          <a:xfrm>
            <a:off x="56235" y="4875529"/>
            <a:ext cx="7121805" cy="1883657"/>
          </a:xfrm>
          <a:prstGeom prst="rect">
            <a:avLst/>
          </a:prstGeom>
          <a:noFill/>
          <a:ln w="76200">
            <a:solidFill>
              <a:schemeClr val="accent6">
                <a:lumMod val="75000"/>
              </a:schemeClr>
            </a:solidFill>
          </a:ln>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tabLst>
                <a:tab pos="3505200" algn="l"/>
              </a:tabLst>
            </a:pP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can be easily detectable by using the HT cell for the studied samples. The </a:t>
            </a:r>
            <a:r>
              <a:rPr lang="en-GB"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Goldstone Mode </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 observed in the </a:t>
            </a:r>
            <a:r>
              <a:rPr lang="en-GB" sz="20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SmC</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phase and the </a:t>
            </a:r>
            <a:r>
              <a:rPr lang="en-GB"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 observed in the </a:t>
            </a:r>
            <a:r>
              <a:rPr lang="en-GB" sz="20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SmA</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phase.</a:t>
            </a:r>
            <a:endParaRPr lang="en-US"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186EF11-49D4-449A-A71A-58A5D2869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719" y="4875530"/>
            <a:ext cx="1821046" cy="1883656"/>
          </a:xfrm>
          <a:prstGeom prst="rect">
            <a:avLst/>
          </a:prstGeom>
        </p:spPr>
      </p:pic>
    </p:spTree>
    <p:extLst>
      <p:ext uri="{BB962C8B-B14F-4D97-AF65-F5344CB8AC3E}">
        <p14:creationId xmlns:p14="http://schemas.microsoft.com/office/powerpoint/2010/main" val="71268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0B4B3E-1675-4804-9DF5-E00C3FE631A7}"/>
              </a:ext>
            </a:extLst>
          </p:cNvPr>
          <p:cNvSpPr txBox="1"/>
          <p:nvPr/>
        </p:nvSpPr>
        <p:spPr>
          <a:xfrm>
            <a:off x="68580" y="675941"/>
            <a:ext cx="4834890" cy="4197559"/>
          </a:xfrm>
          <a:prstGeom prst="rect">
            <a:avLst/>
          </a:prstGeom>
          <a:noFill/>
          <a:ln w="76200">
            <a:solidFill>
              <a:schemeClr val="accent6"/>
            </a:solidFill>
          </a:ln>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tabLst>
                <a:tab pos="3505200" algn="l"/>
              </a:tabLst>
            </a:pPr>
            <a:r>
              <a:rPr lang="en-GB" sz="1800" b="1" dirty="0">
                <a:solidFill>
                  <a:schemeClr val="bg2">
                    <a:lumMod val="25000"/>
                  </a:schemeClr>
                </a:solidFill>
                <a:effectLst/>
                <a:latin typeface="+mj-lt"/>
              </a:rPr>
              <a:t> </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strength of the </a:t>
            </a:r>
            <a:r>
              <a:rPr lang="en-GB"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Goldstone Mode </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the </a:t>
            </a:r>
            <a:r>
              <a:rPr lang="en-GB"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SmC</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phase is large enough as compared to the </a:t>
            </a:r>
            <a:r>
              <a:rPr lang="en-GB"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the </a:t>
            </a:r>
            <a:r>
              <a:rPr lang="en-GB"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SmA</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phase. The </a:t>
            </a:r>
            <a:r>
              <a:rPr lang="en-GB"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Goldstone Mode </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arises due to the tilt angle fluctuation in lower frequency region and the </a:t>
            </a:r>
            <a:r>
              <a:rPr lang="en-GB"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appears due to the director fluctuation in the high frequency regime. Another peak is observed in the high frequency </a:t>
            </a:r>
            <a:r>
              <a:rPr lang="en-GB"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(~few MHz) </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region due to the </a:t>
            </a:r>
            <a:r>
              <a:rPr lang="en-GB"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ITO</a:t>
            </a:r>
            <a:r>
              <a:rPr lang="en-GB"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effect of the cells.</a:t>
            </a:r>
            <a:endParaRPr lang="en-US"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AE72D1E-E4CF-4F7F-B297-B78F521E0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462" y="4918278"/>
            <a:ext cx="1584538" cy="1899494"/>
          </a:xfrm>
          <a:prstGeom prst="rect">
            <a:avLst/>
          </a:prstGeom>
        </p:spPr>
      </p:pic>
      <p:sp>
        <p:nvSpPr>
          <p:cNvPr id="8" name="Title 1">
            <a:extLst>
              <a:ext uri="{FF2B5EF4-FFF2-40B4-BE49-F238E27FC236}">
                <a16:creationId xmlns:a16="http://schemas.microsoft.com/office/drawing/2014/main" id="{A3ACF944-F43A-4665-A95F-F5808C313787}"/>
              </a:ext>
            </a:extLst>
          </p:cNvPr>
          <p:cNvSpPr>
            <a:spLocks noGrp="1"/>
          </p:cNvSpPr>
          <p:nvPr>
            <p:ph type="title"/>
          </p:nvPr>
        </p:nvSpPr>
        <p:spPr>
          <a:xfrm>
            <a:off x="828675" y="99222"/>
            <a:ext cx="7486650" cy="477840"/>
          </a:xfrm>
          <a:ln w="76200">
            <a:solidFill>
              <a:schemeClr val="accent6"/>
            </a:solidFill>
          </a:ln>
        </p:spPr>
        <p:txBody>
          <a:bodyPr>
            <a:normAutofit fontScale="90000"/>
          </a:bodyPr>
          <a:lstStyle/>
          <a:p>
            <a:pPr algn="ctr"/>
            <a:br>
              <a:rPr lang="en-US" sz="3600" b="1" dirty="0">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Soft Mode and Goldstone Mode</a:t>
            </a:r>
            <a:br>
              <a:rPr lang="en-US" sz="4400" b="1" dirty="0">
                <a:effectLst/>
                <a:latin typeface="Lucida Sans" pitchFamily="34" charset="0"/>
              </a:rPr>
            </a:br>
            <a:endParaRPr lang="en-US" dirty="0"/>
          </a:p>
        </p:txBody>
      </p:sp>
      <p:sp>
        <p:nvSpPr>
          <p:cNvPr id="10" name="TextBox 9">
            <a:extLst>
              <a:ext uri="{FF2B5EF4-FFF2-40B4-BE49-F238E27FC236}">
                <a16:creationId xmlns:a16="http://schemas.microsoft.com/office/drawing/2014/main" id="{7E349F58-669F-4F05-8F42-8EA2D2F50D65}"/>
              </a:ext>
            </a:extLst>
          </p:cNvPr>
          <p:cNvSpPr txBox="1"/>
          <p:nvPr/>
        </p:nvSpPr>
        <p:spPr>
          <a:xfrm>
            <a:off x="68580" y="4878048"/>
            <a:ext cx="7486650" cy="1899494"/>
          </a:xfrm>
          <a:prstGeom prst="rect">
            <a:avLst/>
          </a:prstGeom>
          <a:noFill/>
          <a:ln w="76200">
            <a:solidFill>
              <a:schemeClr val="accent6"/>
            </a:solidFill>
          </a:ln>
        </p:spPr>
        <p:txBody>
          <a:bodyPr wrap="square">
            <a:spAutoFit/>
          </a:bodyPr>
          <a:lstStyle/>
          <a:p>
            <a:pPr marL="0" marR="0" algn="just">
              <a:lnSpc>
                <a:spcPct val="150000"/>
              </a:lnSpc>
              <a:spcBef>
                <a:spcPts val="0"/>
              </a:spcBef>
              <a:spcAft>
                <a:spcPts val="1000"/>
              </a:spcAft>
              <a:tabLst>
                <a:tab pos="35052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imaginary part of the complex permittivity shows two relaxation peaks corresponding to two frequency regimes. One is associated with the </a:t>
            </a:r>
            <a:r>
              <a:rPr lang="en-GB"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contribution in the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SmA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phase at the frequency range </a:t>
            </a: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76kHz to 0.17MHz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and other is due to the </a:t>
            </a:r>
            <a:r>
              <a:rPr lang="en-US"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ITO effect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of the cell in the frequency regime </a:t>
            </a: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 MHz to 2.7MHz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for all the three samples as shown in the figures.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9319497-A902-4AA0-BA91-ADC3745E11B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BED8D3F6-7AC7-4AEA-93EC-9ACC18E47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374" y="703020"/>
            <a:ext cx="4034046" cy="4143400"/>
          </a:xfrm>
          <a:prstGeom prst="rect">
            <a:avLst/>
          </a:prstGeom>
          <a:ln w="76200">
            <a:solidFill>
              <a:schemeClr val="accent6"/>
            </a:solidFill>
          </a:ln>
        </p:spPr>
      </p:pic>
    </p:spTree>
    <p:extLst>
      <p:ext uri="{BB962C8B-B14F-4D97-AF65-F5344CB8AC3E}">
        <p14:creationId xmlns:p14="http://schemas.microsoft.com/office/powerpoint/2010/main" val="269562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A17AEB-3914-40F7-A308-126B18511BE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94" r="5339"/>
          <a:stretch/>
        </p:blipFill>
        <p:spPr>
          <a:xfrm>
            <a:off x="219180" y="952958"/>
            <a:ext cx="4231962" cy="3698240"/>
          </a:xfrm>
          <a:prstGeom prst="rect">
            <a:avLst/>
          </a:prstGeom>
          <a:ln w="76200">
            <a:solidFill>
              <a:schemeClr val="accent6">
                <a:lumMod val="75000"/>
              </a:schemeClr>
            </a:solidFill>
          </a:ln>
        </p:spPr>
      </p:pic>
      <p:pic>
        <p:nvPicPr>
          <p:cNvPr id="7" name="Picture 6">
            <a:extLst>
              <a:ext uri="{FF2B5EF4-FFF2-40B4-BE49-F238E27FC236}">
                <a16:creationId xmlns:a16="http://schemas.microsoft.com/office/drawing/2014/main" id="{B3B79BA2-04D0-4BF2-BFCE-D78261EF6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3" t="6422"/>
          <a:stretch/>
        </p:blipFill>
        <p:spPr>
          <a:xfrm>
            <a:off x="4692856" y="952958"/>
            <a:ext cx="4291124" cy="3698240"/>
          </a:xfrm>
          <a:prstGeom prst="rect">
            <a:avLst/>
          </a:prstGeom>
          <a:ln w="76200">
            <a:solidFill>
              <a:schemeClr val="accent6">
                <a:lumMod val="75000"/>
              </a:schemeClr>
            </a:solidFill>
          </a:ln>
        </p:spPr>
      </p:pic>
      <p:sp>
        <p:nvSpPr>
          <p:cNvPr id="9" name="TextBox 8">
            <a:extLst>
              <a:ext uri="{FF2B5EF4-FFF2-40B4-BE49-F238E27FC236}">
                <a16:creationId xmlns:a16="http://schemas.microsoft.com/office/drawing/2014/main" id="{046E918D-F0C5-4191-9A29-099137980D00}"/>
              </a:ext>
            </a:extLst>
          </p:cNvPr>
          <p:cNvSpPr txBox="1"/>
          <p:nvPr/>
        </p:nvSpPr>
        <p:spPr>
          <a:xfrm>
            <a:off x="160020" y="4793963"/>
            <a:ext cx="7137218" cy="1883657"/>
          </a:xfrm>
          <a:prstGeom prst="rect">
            <a:avLst/>
          </a:prstGeom>
          <a:noFill/>
          <a:ln w="76200">
            <a:solidFill>
              <a:srgbClr val="0070C0"/>
            </a:solidFill>
          </a:ln>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tabLst>
                <a:tab pos="3505200" algn="l"/>
              </a:tabLst>
            </a:pP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peak increases with increasing temperature in the </a:t>
            </a:r>
            <a:r>
              <a:rPr lang="en-GB" sz="2000"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SmA</a:t>
            </a: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range and shift towards the high frequency regime for both the two pure compounds </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E8/7</a:t>
            </a: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E10/10</a:t>
            </a: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as well as their mixture </a:t>
            </a:r>
            <a:r>
              <a:rPr lang="en-US"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000" b="1" baseline="-25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E10/10</a:t>
            </a:r>
            <a:r>
              <a:rPr lang="en-US"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=0.501</a:t>
            </a:r>
            <a:r>
              <a:rPr lang="en-US"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dirty="0">
              <a:solidFill>
                <a:schemeClr val="bg2">
                  <a:lumMod val="25000"/>
                </a:schemeClr>
              </a:solidFill>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875B82B-B566-4126-8701-67BB25A54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437" y="4793962"/>
            <a:ext cx="1567543" cy="1883657"/>
          </a:xfrm>
          <a:prstGeom prst="rect">
            <a:avLst/>
          </a:prstGeom>
        </p:spPr>
      </p:pic>
      <p:sp>
        <p:nvSpPr>
          <p:cNvPr id="6" name="Title 1">
            <a:extLst>
              <a:ext uri="{FF2B5EF4-FFF2-40B4-BE49-F238E27FC236}">
                <a16:creationId xmlns:a16="http://schemas.microsoft.com/office/drawing/2014/main" id="{AC4CCFB4-D8A0-4AEB-9A71-2056032F45D3}"/>
              </a:ext>
            </a:extLst>
          </p:cNvPr>
          <p:cNvSpPr>
            <a:spLocks noGrp="1"/>
          </p:cNvSpPr>
          <p:nvPr>
            <p:ph type="title"/>
          </p:nvPr>
        </p:nvSpPr>
        <p:spPr>
          <a:xfrm>
            <a:off x="3320415" y="114956"/>
            <a:ext cx="2503170" cy="667295"/>
          </a:xfrm>
          <a:ln w="76200">
            <a:solidFill>
              <a:schemeClr val="accent6"/>
            </a:solidFill>
          </a:ln>
        </p:spPr>
        <p:txBody>
          <a:bodyPr>
            <a:normAutofit fontScale="90000"/>
          </a:bodyPr>
          <a:lstStyle/>
          <a:p>
            <a:pPr algn="ctr"/>
            <a:br>
              <a:rPr lang="en-US" sz="3600" b="1" dirty="0">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Soft Mode</a:t>
            </a:r>
            <a:br>
              <a:rPr lang="en-US" sz="4400" b="1" dirty="0">
                <a:effectLst/>
                <a:latin typeface="Lucida Sans" pitchFamily="34" charset="0"/>
              </a:rPr>
            </a:br>
            <a:endParaRPr lang="en-US" dirty="0"/>
          </a:p>
        </p:txBody>
      </p:sp>
    </p:spTree>
    <p:extLst>
      <p:ext uri="{BB962C8B-B14F-4D97-AF65-F5344CB8AC3E}">
        <p14:creationId xmlns:p14="http://schemas.microsoft.com/office/powerpoint/2010/main" val="383845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6D7189-CDE6-492B-B4B2-6F6A90179D0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781" r="8315"/>
          <a:stretch/>
        </p:blipFill>
        <p:spPr>
          <a:xfrm>
            <a:off x="175828" y="945867"/>
            <a:ext cx="4233480" cy="3417570"/>
          </a:xfrm>
          <a:prstGeom prst="rect">
            <a:avLst/>
          </a:prstGeom>
          <a:ln w="76200">
            <a:solidFill>
              <a:schemeClr val="accent2">
                <a:lumMod val="50000"/>
              </a:schemeClr>
            </a:solidFill>
          </a:ln>
        </p:spPr>
      </p:pic>
      <p:sp>
        <p:nvSpPr>
          <p:cNvPr id="7" name="TextBox 6">
            <a:extLst>
              <a:ext uri="{FF2B5EF4-FFF2-40B4-BE49-F238E27FC236}">
                <a16:creationId xmlns:a16="http://schemas.microsoft.com/office/drawing/2014/main" id="{78541F33-C310-4523-9008-B8F5DEE1253F}"/>
              </a:ext>
            </a:extLst>
          </p:cNvPr>
          <p:cNvSpPr txBox="1"/>
          <p:nvPr/>
        </p:nvSpPr>
        <p:spPr>
          <a:xfrm>
            <a:off x="91439" y="4538337"/>
            <a:ext cx="7187837" cy="2215991"/>
          </a:xfrm>
          <a:prstGeom prst="rect">
            <a:avLst/>
          </a:prstGeom>
          <a:noFill/>
          <a:ln w="76200">
            <a:solidFill>
              <a:srgbClr val="92D050"/>
            </a:solidFill>
          </a:ln>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tabLst>
                <a:tab pos="3505200" algn="l"/>
              </a:tabLst>
            </a:pP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dielectric loss due to </a:t>
            </a:r>
            <a:r>
              <a:rPr lang="en-GB"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Soft Mode </a:t>
            </a: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also increases with increasing temperature. However, the loss becomes less for the binary mixture </a:t>
            </a:r>
            <a:r>
              <a:rPr lang="en-US"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000" b="1" baseline="-25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E10/10</a:t>
            </a:r>
            <a:r>
              <a:rPr lang="en-US" sz="20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=0.501</a:t>
            </a:r>
            <a:r>
              <a:rPr lang="en-US"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than the pure compound which have higher values among them. </a:t>
            </a:r>
            <a:endParaRPr lang="en-US" sz="2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B" sz="1800" dirty="0">
              <a:effectLst/>
              <a:latin typeface="+mj-lt"/>
            </a:endParaRPr>
          </a:p>
        </p:txBody>
      </p:sp>
      <p:sp>
        <p:nvSpPr>
          <p:cNvPr id="6" name="Title 1">
            <a:extLst>
              <a:ext uri="{FF2B5EF4-FFF2-40B4-BE49-F238E27FC236}">
                <a16:creationId xmlns:a16="http://schemas.microsoft.com/office/drawing/2014/main" id="{F456ACCA-79AB-4FC6-9A54-8362D4E8739B}"/>
              </a:ext>
            </a:extLst>
          </p:cNvPr>
          <p:cNvSpPr>
            <a:spLocks noGrp="1"/>
          </p:cNvSpPr>
          <p:nvPr>
            <p:ph type="title"/>
          </p:nvPr>
        </p:nvSpPr>
        <p:spPr>
          <a:xfrm>
            <a:off x="3268980" y="103672"/>
            <a:ext cx="2446020" cy="667295"/>
          </a:xfrm>
          <a:ln w="76200">
            <a:solidFill>
              <a:schemeClr val="accent6"/>
            </a:solidFill>
          </a:ln>
        </p:spPr>
        <p:txBody>
          <a:bodyPr>
            <a:normAutofit fontScale="90000"/>
          </a:bodyPr>
          <a:lstStyle/>
          <a:p>
            <a:pPr algn="ctr"/>
            <a:br>
              <a:rPr lang="en-US" sz="3600" b="1" dirty="0">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Soft Mode</a:t>
            </a:r>
            <a:br>
              <a:rPr lang="en-US" sz="4400" b="1" dirty="0">
                <a:effectLst/>
                <a:latin typeface="Lucida Sans" pitchFamily="34" charset="0"/>
              </a:rPr>
            </a:br>
            <a:endParaRPr lang="en-US" dirty="0"/>
          </a:p>
        </p:txBody>
      </p:sp>
      <p:pic>
        <p:nvPicPr>
          <p:cNvPr id="3" name="Picture 2">
            <a:extLst>
              <a:ext uri="{FF2B5EF4-FFF2-40B4-BE49-F238E27FC236}">
                <a16:creationId xmlns:a16="http://schemas.microsoft.com/office/drawing/2014/main" id="{71B0A14F-E148-4D42-A09B-875052BD3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9082" y="958217"/>
            <a:ext cx="4077174" cy="3405220"/>
          </a:xfrm>
          <a:prstGeom prst="rect">
            <a:avLst/>
          </a:prstGeom>
          <a:ln w="76200">
            <a:solidFill>
              <a:schemeClr val="accent2">
                <a:lumMod val="50000"/>
              </a:schemeClr>
            </a:solidFill>
          </a:ln>
        </p:spPr>
      </p:pic>
      <p:pic>
        <p:nvPicPr>
          <p:cNvPr id="4" name="Picture 3">
            <a:extLst>
              <a:ext uri="{FF2B5EF4-FFF2-40B4-BE49-F238E27FC236}">
                <a16:creationId xmlns:a16="http://schemas.microsoft.com/office/drawing/2014/main" id="{D64779F6-6480-4911-945B-3CE70753A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509" y="4538336"/>
            <a:ext cx="1654052" cy="2215991"/>
          </a:xfrm>
          <a:prstGeom prst="rect">
            <a:avLst/>
          </a:prstGeom>
        </p:spPr>
      </p:pic>
    </p:spTree>
    <p:extLst>
      <p:ext uri="{BB962C8B-B14F-4D97-AF65-F5344CB8AC3E}">
        <p14:creationId xmlns:p14="http://schemas.microsoft.com/office/powerpoint/2010/main" val="39602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69FB-3745-45AD-A3ED-D4DBC414A4E3}"/>
              </a:ext>
            </a:extLst>
          </p:cNvPr>
          <p:cNvSpPr>
            <a:spLocks noGrp="1"/>
          </p:cNvSpPr>
          <p:nvPr>
            <p:ph type="title"/>
          </p:nvPr>
        </p:nvSpPr>
        <p:spPr>
          <a:xfrm>
            <a:off x="2920093" y="147957"/>
            <a:ext cx="3063240" cy="697864"/>
          </a:xfrm>
          <a:ln w="76200">
            <a:solidFill>
              <a:schemeClr val="tx1"/>
            </a:solidFill>
          </a:ln>
        </p:spPr>
        <p:txBody>
          <a:bodyPr/>
          <a:lstStyle/>
          <a:p>
            <a:pPr algn="ctr"/>
            <a:r>
              <a:rPr lang="en-US" sz="4400" b="1" i="1" cap="small" dirty="0">
                <a:solidFill>
                  <a:srgbClr val="FF0000"/>
                </a:solidFill>
              </a:rPr>
              <a:t>Conclusions</a:t>
            </a:r>
            <a:endParaRPr lang="en-US" b="1" i="1" dirty="0"/>
          </a:p>
        </p:txBody>
      </p:sp>
      <p:sp>
        <p:nvSpPr>
          <p:cNvPr id="3" name="Content Placeholder 2">
            <a:extLst>
              <a:ext uri="{FF2B5EF4-FFF2-40B4-BE49-F238E27FC236}">
                <a16:creationId xmlns:a16="http://schemas.microsoft.com/office/drawing/2014/main" id="{465E00D2-18CC-4867-BAE2-CF5DF50E9C21}"/>
              </a:ext>
            </a:extLst>
          </p:cNvPr>
          <p:cNvSpPr>
            <a:spLocks noGrp="1"/>
          </p:cNvSpPr>
          <p:nvPr>
            <p:ph idx="1"/>
          </p:nvPr>
        </p:nvSpPr>
        <p:spPr>
          <a:xfrm>
            <a:off x="130084" y="982980"/>
            <a:ext cx="8888185" cy="4629149"/>
          </a:xfrm>
          <a:ln w="76200">
            <a:solidFill>
              <a:schemeClr val="accent6"/>
            </a:solidFill>
          </a:ln>
        </p:spPr>
        <p:txBody>
          <a:bodyPr>
            <a:normAutofit fontScale="92500"/>
          </a:bodyPr>
          <a:lstStyle/>
          <a:p>
            <a:pPr marL="0" indent="0" algn="just">
              <a:buNone/>
            </a:pPr>
            <a:r>
              <a:rPr lang="en-GB"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Relatively broad temperature range and high thermal stability of the ferroelectric </a:t>
            </a:r>
            <a:r>
              <a:rPr lang="en-GB" sz="3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SmC</a:t>
            </a:r>
            <a:r>
              <a:rPr lang="en-GB"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phase and paraelectric </a:t>
            </a:r>
            <a:r>
              <a:rPr lang="en-GB" sz="3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SmA</a:t>
            </a:r>
            <a:r>
              <a:rPr lang="en-GB"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phase, low viscosity, large spontaneous polarization, negative dielectric anisotropy and very low response time, for all the studied mixtures makes them as a promising candidate in the new smart multicomponent FLC mixtures for application in photonic as well as for fast switching Electro-Optic devices. </a:t>
            </a:r>
            <a:endParaRPr lang="en-US"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5A2C0C12-1A07-4E38-BB9B-E2FA196A1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876" y="5690507"/>
            <a:ext cx="1510393" cy="1167493"/>
          </a:xfrm>
          <a:prstGeom prst="rect">
            <a:avLst/>
          </a:prstGeom>
        </p:spPr>
      </p:pic>
    </p:spTree>
    <p:extLst>
      <p:ext uri="{BB962C8B-B14F-4D97-AF65-F5344CB8AC3E}">
        <p14:creationId xmlns:p14="http://schemas.microsoft.com/office/powerpoint/2010/main" val="140244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8E7D-D3A0-4AC8-AADC-3437D41289A9}"/>
              </a:ext>
            </a:extLst>
          </p:cNvPr>
          <p:cNvSpPr>
            <a:spLocks noGrp="1"/>
          </p:cNvSpPr>
          <p:nvPr>
            <p:ph type="title"/>
          </p:nvPr>
        </p:nvSpPr>
        <p:spPr>
          <a:xfrm>
            <a:off x="2251710" y="59172"/>
            <a:ext cx="4194810" cy="766444"/>
          </a:xfrm>
          <a:ln w="76200">
            <a:solidFill>
              <a:schemeClr val="accent6"/>
            </a:solidFill>
          </a:ln>
        </p:spPr>
        <p:txBody>
          <a:bodyPr>
            <a:normAutofit fontScale="90000"/>
          </a:bodyPr>
          <a:lstStyle/>
          <a:p>
            <a:pPr algn="ctr"/>
            <a:br>
              <a:rPr lang="en-US" altLang="zh-CN" sz="4400" b="1" dirty="0">
                <a:latin typeface="+mj-lt"/>
                <a:ea typeface="SimSun" pitchFamily="2" charset="-122"/>
                <a:cs typeface="Lucida Sans" pitchFamily="34" charset="0"/>
              </a:rPr>
            </a:br>
            <a:r>
              <a:rPr lang="en-US" altLang="zh-CN" sz="4400" b="1" dirty="0">
                <a:latin typeface="Bahnschrift SemiBold Condensed" panose="020B0502040204020203" pitchFamily="34" charset="0"/>
                <a:ea typeface="SimSun" pitchFamily="2" charset="-122"/>
                <a:cs typeface="Lucida Sans" pitchFamily="34" charset="0"/>
              </a:rPr>
              <a:t>Acknowledgements</a:t>
            </a:r>
            <a:br>
              <a:rPr lang="en-US" altLang="zh-CN" sz="4400" b="1" dirty="0">
                <a:latin typeface="+mj-lt"/>
                <a:ea typeface="SimSun" pitchFamily="2" charset="-122"/>
                <a:cs typeface="Lucida Sans" pitchFamily="34" charset="0"/>
              </a:rPr>
            </a:br>
            <a:endParaRPr lang="en-US" dirty="0"/>
          </a:p>
        </p:txBody>
      </p:sp>
      <p:sp>
        <p:nvSpPr>
          <p:cNvPr id="5" name="Content Placeholder 4">
            <a:extLst>
              <a:ext uri="{FF2B5EF4-FFF2-40B4-BE49-F238E27FC236}">
                <a16:creationId xmlns:a16="http://schemas.microsoft.com/office/drawing/2014/main" id="{D4E318AF-8B1C-4B69-8C24-7E6C4985A33D}"/>
              </a:ext>
            </a:extLst>
          </p:cNvPr>
          <p:cNvSpPr txBox="1">
            <a:spLocks noGrp="1"/>
          </p:cNvSpPr>
          <p:nvPr>
            <p:ph idx="1"/>
          </p:nvPr>
        </p:nvSpPr>
        <p:spPr>
          <a:xfrm>
            <a:off x="195943" y="925914"/>
            <a:ext cx="8752113" cy="4819032"/>
          </a:xfrm>
          <a:prstGeom prst="rect">
            <a:avLst/>
          </a:prstGeom>
          <a:noFill/>
          <a:ln w="76200">
            <a:solidFill>
              <a:srgbClr val="0070C0"/>
            </a:solidFill>
          </a:ln>
        </p:spPr>
        <p:txBody>
          <a:bodyPr wrap="square" lIns="129305" tIns="64653" rIns="129305" bIns="64653" rtlCol="0">
            <a:spAutoFit/>
          </a:bodyPr>
          <a:lstStyle/>
          <a:p>
            <a:pPr algn="just"/>
            <a:r>
              <a:rPr lang="en-US" sz="3200" b="1" dirty="0" err="1">
                <a:solidFill>
                  <a:srgbClr val="C00000"/>
                </a:solidFill>
                <a:effectLst/>
                <a:latin typeface="Times New Roman" panose="02020603050405020304" pitchFamily="18" charset="0"/>
                <a:cs typeface="Times New Roman" panose="02020603050405020304" pitchFamily="18" charset="0"/>
              </a:rPr>
              <a:t>Barnali</a:t>
            </a:r>
            <a:r>
              <a:rPr lang="en-US" sz="3200" b="1" dirty="0">
                <a:solidFill>
                  <a:srgbClr val="C00000"/>
                </a:solidFill>
                <a:effectLst/>
                <a:latin typeface="Times New Roman" panose="02020603050405020304" pitchFamily="18" charset="0"/>
                <a:cs typeface="Times New Roman" panose="02020603050405020304" pitchFamily="18" charset="0"/>
              </a:rPr>
              <a:t> Barman </a:t>
            </a:r>
            <a:r>
              <a:rPr lang="en-US" sz="3200" dirty="0">
                <a:effectLst/>
                <a:latin typeface="Times New Roman" panose="02020603050405020304" pitchFamily="18" charset="0"/>
                <a:cs typeface="Times New Roman" panose="02020603050405020304" pitchFamily="18" charset="0"/>
              </a:rPr>
              <a:t>is grateful to Department of Science and Technology, DST-INSPIRE, New Delhi [DST/</a:t>
            </a:r>
            <a:r>
              <a:rPr lang="en-US" sz="3200" dirty="0" err="1">
                <a:effectLst/>
                <a:latin typeface="Times New Roman" panose="02020603050405020304" pitchFamily="18" charset="0"/>
                <a:cs typeface="Times New Roman" panose="02020603050405020304" pitchFamily="18" charset="0"/>
              </a:rPr>
              <a:t>INSPIREFellowship</a:t>
            </a:r>
            <a:r>
              <a:rPr lang="en-US" sz="3200" dirty="0">
                <a:effectLst/>
                <a:latin typeface="Times New Roman" panose="02020603050405020304" pitchFamily="18" charset="0"/>
                <a:cs typeface="Times New Roman" panose="02020603050405020304" pitchFamily="18" charset="0"/>
              </a:rPr>
              <a:t>/2015/IF150049] for financial support as a Junior Research Fellowship. </a:t>
            </a:r>
          </a:p>
          <a:p>
            <a:pPr algn="just"/>
            <a:r>
              <a:rPr lang="en-US" sz="3200" b="1" dirty="0" err="1">
                <a:solidFill>
                  <a:srgbClr val="0070C0"/>
                </a:solidFill>
                <a:latin typeface="Times New Roman" panose="02020603050405020304" pitchFamily="18" charset="0"/>
                <a:cs typeface="Times New Roman" panose="02020603050405020304" pitchFamily="18" charset="0"/>
              </a:rPr>
              <a:t>Prof.</a:t>
            </a:r>
            <a:r>
              <a:rPr lang="en-US" sz="3200" b="1" dirty="0" err="1">
                <a:solidFill>
                  <a:srgbClr val="0070C0"/>
                </a:solidFill>
                <a:effectLst/>
                <a:latin typeface="Times New Roman" panose="02020603050405020304" pitchFamily="18" charset="0"/>
                <a:cs typeface="Times New Roman" panose="02020603050405020304" pitchFamily="18" charset="0"/>
              </a:rPr>
              <a:t>V.Hamplova</a:t>
            </a:r>
            <a:r>
              <a:rPr lang="en-US" sz="3200" b="1" dirty="0">
                <a:solidFill>
                  <a:srgbClr val="0070C0"/>
                </a:solidFill>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and </a:t>
            </a:r>
            <a:r>
              <a:rPr lang="en-US" sz="3200" b="1" dirty="0" err="1">
                <a:solidFill>
                  <a:srgbClr val="0070C0"/>
                </a:solidFill>
                <a:latin typeface="Times New Roman" panose="02020603050405020304" pitchFamily="18" charset="0"/>
                <a:cs typeface="Times New Roman" panose="02020603050405020304" pitchFamily="18" charset="0"/>
              </a:rPr>
              <a:t>Prof.</a:t>
            </a:r>
            <a:r>
              <a:rPr lang="en-US" sz="3200" b="1" dirty="0" err="1">
                <a:solidFill>
                  <a:srgbClr val="0070C0"/>
                </a:solidFill>
                <a:effectLst/>
                <a:latin typeface="Times New Roman" panose="02020603050405020304" pitchFamily="18" charset="0"/>
                <a:cs typeface="Times New Roman" panose="02020603050405020304" pitchFamily="18" charset="0"/>
              </a:rPr>
              <a:t>A.Buvnov</a:t>
            </a:r>
            <a:r>
              <a:rPr lang="en-US" sz="3200" b="1" dirty="0">
                <a:solidFill>
                  <a:srgbClr val="0070C0"/>
                </a:solidFill>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has greatly acknowledged for providing the pure compounds.</a:t>
            </a:r>
          </a:p>
          <a:p>
            <a:pPr algn="just"/>
            <a:r>
              <a:rPr lang="en-US" sz="3200" b="1" dirty="0">
                <a:solidFill>
                  <a:srgbClr val="00B050"/>
                </a:solidFill>
                <a:latin typeface="Times New Roman" panose="02020603050405020304" pitchFamily="18" charset="0"/>
                <a:cs typeface="Times New Roman" panose="02020603050405020304" pitchFamily="18" charset="0"/>
              </a:rPr>
              <a:t>Prof. Malay Kumar Das </a:t>
            </a:r>
            <a:r>
              <a:rPr lang="en-US" sz="3200" dirty="0">
                <a:latin typeface="Times New Roman" panose="02020603050405020304" pitchFamily="18" charset="0"/>
                <a:cs typeface="Times New Roman" panose="02020603050405020304" pitchFamily="18" charset="0"/>
              </a:rPr>
              <a:t>and </a:t>
            </a:r>
            <a:r>
              <a:rPr lang="en-US" sz="3200" b="1" dirty="0" err="1">
                <a:solidFill>
                  <a:srgbClr val="00B050"/>
                </a:solidFill>
                <a:latin typeface="Times New Roman" panose="02020603050405020304" pitchFamily="18" charset="0"/>
                <a:cs typeface="Times New Roman" panose="02020603050405020304" pitchFamily="18" charset="0"/>
              </a:rPr>
              <a:t>Porf</a:t>
            </a:r>
            <a:r>
              <a:rPr lang="en-US" sz="3200" b="1" dirty="0">
                <a:solidFill>
                  <a:srgbClr val="00B050"/>
                </a:solidFill>
                <a:latin typeface="Times New Roman" panose="02020603050405020304" pitchFamily="18" charset="0"/>
                <a:cs typeface="Times New Roman" panose="02020603050405020304" pitchFamily="18" charset="0"/>
              </a:rPr>
              <a:t>. Banani Das </a:t>
            </a:r>
            <a:r>
              <a:rPr lang="en-US" sz="3200" dirty="0">
                <a:latin typeface="Times New Roman" panose="02020603050405020304" pitchFamily="18" charset="0"/>
                <a:cs typeface="Times New Roman" panose="02020603050405020304" pitchFamily="18" charset="0"/>
              </a:rPr>
              <a:t>has highly acknowledged for their valuable Guidance.</a:t>
            </a:r>
            <a:endParaRPr lang="en-US" sz="3200" dirty="0">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4F8D8B9-22CA-4B54-93A6-619CE61C7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372" y="5819327"/>
            <a:ext cx="1294684" cy="1038673"/>
          </a:xfrm>
          <a:prstGeom prst="rect">
            <a:avLst/>
          </a:prstGeom>
        </p:spPr>
      </p:pic>
    </p:spTree>
    <p:extLst>
      <p:ext uri="{BB962C8B-B14F-4D97-AF65-F5344CB8AC3E}">
        <p14:creationId xmlns:p14="http://schemas.microsoft.com/office/powerpoint/2010/main" val="34622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BFD9A876-A4BF-4078-B106-2FD52AE31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266" y="5290476"/>
            <a:ext cx="1309595" cy="1065874"/>
          </a:xfrm>
          <a:prstGeom prst="rect">
            <a:avLst/>
          </a:prstGeom>
        </p:spPr>
      </p:pic>
      <p:sp>
        <p:nvSpPr>
          <p:cNvPr id="6" name="TextBox 5">
            <a:extLst>
              <a:ext uri="{FF2B5EF4-FFF2-40B4-BE49-F238E27FC236}">
                <a16:creationId xmlns:a16="http://schemas.microsoft.com/office/drawing/2014/main" id="{4FEF9CBC-459B-4953-A7BD-DD7219D93A44}"/>
              </a:ext>
            </a:extLst>
          </p:cNvPr>
          <p:cNvSpPr txBox="1"/>
          <p:nvPr/>
        </p:nvSpPr>
        <p:spPr>
          <a:xfrm>
            <a:off x="1861458" y="222234"/>
            <a:ext cx="5072742" cy="523220"/>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2800" b="1" dirty="0">
                <a:solidFill>
                  <a:schemeClr val="accent1">
                    <a:lumMod val="75000"/>
                  </a:schemeClr>
                </a:solidFill>
                <a:latin typeface="Times New Roman" panose="02020603050405020304" pitchFamily="18" charset="0"/>
                <a:cs typeface="Times New Roman" panose="02020603050405020304" pitchFamily="18" charset="0"/>
              </a:rPr>
              <a:t>Introduction and Objectives</a:t>
            </a:r>
            <a:endParaRPr lang="en-US" altLang="zh-CN" sz="2800" b="1" dirty="0">
              <a:ln w="18415" cmpd="sng">
                <a:solidFill>
                  <a:srgbClr val="FFFFFF"/>
                </a:solidFill>
                <a:prstDash val="solid"/>
              </a:ln>
              <a:solidFill>
                <a:schemeClr val="accent1">
                  <a:lumMod val="75000"/>
                </a:schemeClr>
              </a:solidFill>
              <a:effectLst/>
              <a:latin typeface="Times New Roman" panose="02020603050405020304" pitchFamily="18" charset="0"/>
              <a:ea typeface="SimSun" pitchFamily="2" charset="-122"/>
              <a:cs typeface="Times New Roman" panose="02020603050405020304" pitchFamily="18" charset="0"/>
            </a:endParaRPr>
          </a:p>
        </p:txBody>
      </p:sp>
      <p:sp>
        <p:nvSpPr>
          <p:cNvPr id="16" name="TextBox 15">
            <a:extLst>
              <a:ext uri="{FF2B5EF4-FFF2-40B4-BE49-F238E27FC236}">
                <a16:creationId xmlns:a16="http://schemas.microsoft.com/office/drawing/2014/main" id="{2CED0746-E894-418C-B59C-046D36B271C0}"/>
              </a:ext>
            </a:extLst>
          </p:cNvPr>
          <p:cNvSpPr txBox="1"/>
          <p:nvPr/>
        </p:nvSpPr>
        <p:spPr>
          <a:xfrm>
            <a:off x="76199" y="5300193"/>
            <a:ext cx="7551105" cy="1046440"/>
          </a:xfrm>
          <a:prstGeom prst="rect">
            <a:avLst/>
          </a:prstGeom>
          <a:ln w="57150">
            <a:solidFill>
              <a:srgbClr val="1A7B7C"/>
            </a:solidFill>
          </a:ln>
        </p:spPr>
        <p:style>
          <a:lnRef idx="2">
            <a:schemeClr val="dk1"/>
          </a:lnRef>
          <a:fillRef idx="1">
            <a:schemeClr val="lt1"/>
          </a:fillRef>
          <a:effectRef idx="0">
            <a:schemeClr val="dk1"/>
          </a:effectRef>
          <a:fontRef idx="minor">
            <a:schemeClr val="dk1"/>
          </a:fontRef>
        </p:style>
        <p:txBody>
          <a:bodyPr wrap="square">
            <a:spAutoFit/>
          </a:bodyPr>
          <a:lstStyle/>
          <a:p>
            <a:pPr marL="484895" indent="-484895" algn="just">
              <a:lnSpc>
                <a:spcPts val="1838"/>
              </a:lnSpc>
              <a:spcBef>
                <a:spcPts val="0"/>
              </a:spcBef>
              <a:spcAft>
                <a:spcPts val="0"/>
              </a:spcAft>
            </a:pPr>
            <a:r>
              <a:rPr lang="en-IN" b="1" dirty="0">
                <a:solidFill>
                  <a:srgbClr val="0000FF"/>
                </a:solidFill>
                <a:effectLst/>
                <a:latin typeface="+mj-lt"/>
                <a:cs typeface="Times New Roman" pitchFamily="18" charset="0"/>
              </a:rPr>
              <a:t>[1] </a:t>
            </a:r>
            <a:r>
              <a:rPr lang="en-GB" sz="1600" b="1" dirty="0">
                <a:solidFill>
                  <a:srgbClr val="0000FF"/>
                </a:solidFill>
                <a:effectLst/>
                <a:latin typeface="Times New Roman" panose="02020603050405020304" pitchFamily="18" charset="0"/>
                <a:ea typeface="Times New Roman"/>
                <a:cs typeface="Times New Roman" panose="02020603050405020304" pitchFamily="18" charset="0"/>
              </a:rPr>
              <a:t>B. Bahadur; Liquid Crystals: Applications and Uses, Vol. 1; </a:t>
            </a:r>
            <a:r>
              <a:rPr lang="en-GB" sz="1600" b="1" i="1" dirty="0">
                <a:solidFill>
                  <a:srgbClr val="0000FF"/>
                </a:solidFill>
                <a:effectLst/>
                <a:latin typeface="Times New Roman" panose="02020603050405020304" pitchFamily="18" charset="0"/>
                <a:ea typeface="Times New Roman"/>
                <a:cs typeface="Times New Roman" panose="02020603050405020304" pitchFamily="18" charset="0"/>
              </a:rPr>
              <a:t>World Scientific</a:t>
            </a:r>
            <a:r>
              <a:rPr lang="en-GB" sz="1600" b="1" dirty="0">
                <a:solidFill>
                  <a:srgbClr val="0000FF"/>
                </a:solidFill>
                <a:effectLst/>
                <a:latin typeface="Times New Roman" panose="02020603050405020304" pitchFamily="18" charset="0"/>
                <a:ea typeface="Times New Roman"/>
                <a:cs typeface="Times New Roman" panose="02020603050405020304" pitchFamily="18" charset="0"/>
              </a:rPr>
              <a:t>, Singapore, 1990. doi.org/10.1142/1013.</a:t>
            </a:r>
            <a:endParaRPr lang="en-US" sz="1600" b="1" dirty="0">
              <a:solidFill>
                <a:srgbClr val="0000FF"/>
              </a:solidFill>
              <a:effectLst/>
              <a:latin typeface="Times New Roman" panose="02020603050405020304" pitchFamily="18" charset="0"/>
              <a:ea typeface="Times New Roman"/>
              <a:cs typeface="Times New Roman" panose="02020603050405020304" pitchFamily="18" charset="0"/>
            </a:endParaRPr>
          </a:p>
          <a:p>
            <a:pPr algn="just"/>
            <a:r>
              <a:rPr lang="en-IN" sz="1600" b="1" dirty="0">
                <a:solidFill>
                  <a:srgbClr val="0000FF"/>
                </a:solidFill>
                <a:effectLst/>
                <a:latin typeface="Times New Roman" panose="02020603050405020304" pitchFamily="18" charset="0"/>
                <a:cs typeface="Times New Roman" panose="02020603050405020304" pitchFamily="18" charset="0"/>
              </a:rPr>
              <a:t>[2] </a:t>
            </a:r>
            <a:r>
              <a:rPr lang="en-IN" sz="1600" b="1" dirty="0" err="1">
                <a:solidFill>
                  <a:srgbClr val="0000FF"/>
                </a:solidFill>
                <a:effectLst/>
                <a:latin typeface="Times New Roman" panose="02020603050405020304" pitchFamily="18" charset="0"/>
                <a:cs typeface="Times New Roman" panose="02020603050405020304" pitchFamily="18" charset="0"/>
              </a:rPr>
              <a:t>B.Barman</a:t>
            </a:r>
            <a:r>
              <a:rPr lang="en-IN" sz="1600" b="1" dirty="0">
                <a:solidFill>
                  <a:srgbClr val="0000FF"/>
                </a:solidFill>
                <a:effectLst/>
                <a:latin typeface="Times New Roman" panose="02020603050405020304" pitchFamily="18" charset="0"/>
                <a:cs typeface="Times New Roman" panose="02020603050405020304" pitchFamily="18" charset="0"/>
              </a:rPr>
              <a:t>, </a:t>
            </a:r>
            <a:r>
              <a:rPr lang="en-IN" sz="1600" b="1" dirty="0" err="1">
                <a:solidFill>
                  <a:srgbClr val="0000FF"/>
                </a:solidFill>
                <a:effectLst/>
                <a:latin typeface="Times New Roman" panose="02020603050405020304" pitchFamily="18" charset="0"/>
                <a:cs typeface="Times New Roman" panose="02020603050405020304" pitchFamily="18" charset="0"/>
              </a:rPr>
              <a:t>B.Das</a:t>
            </a:r>
            <a:r>
              <a:rPr lang="en-IN" sz="1600" b="1" dirty="0">
                <a:solidFill>
                  <a:srgbClr val="0000FF"/>
                </a:solidFill>
                <a:effectLst/>
                <a:latin typeface="Times New Roman" panose="02020603050405020304" pitchFamily="18" charset="0"/>
                <a:cs typeface="Times New Roman" panose="02020603050405020304" pitchFamily="18" charset="0"/>
              </a:rPr>
              <a:t>, </a:t>
            </a:r>
            <a:r>
              <a:rPr lang="en-IN" sz="1600" b="1" dirty="0" err="1">
                <a:solidFill>
                  <a:srgbClr val="0000FF"/>
                </a:solidFill>
                <a:effectLst/>
                <a:latin typeface="Times New Roman" panose="02020603050405020304" pitchFamily="18" charset="0"/>
                <a:cs typeface="Times New Roman" panose="02020603050405020304" pitchFamily="18" charset="0"/>
              </a:rPr>
              <a:t>M.K.Das</a:t>
            </a:r>
            <a:r>
              <a:rPr lang="en-IN" sz="1600" b="1" dirty="0">
                <a:solidFill>
                  <a:srgbClr val="0000FF"/>
                </a:solidFill>
                <a:effectLst/>
                <a:latin typeface="Times New Roman" panose="02020603050405020304" pitchFamily="18" charset="0"/>
                <a:cs typeface="Times New Roman" panose="02020603050405020304" pitchFamily="18" charset="0"/>
              </a:rPr>
              <a:t>, V. </a:t>
            </a:r>
            <a:r>
              <a:rPr lang="en-IN" sz="1600" b="1" dirty="0" err="1">
                <a:solidFill>
                  <a:srgbClr val="0000FF"/>
                </a:solidFill>
                <a:effectLst/>
                <a:latin typeface="Times New Roman" panose="02020603050405020304" pitchFamily="18" charset="0"/>
                <a:cs typeface="Times New Roman" panose="02020603050405020304" pitchFamily="18" charset="0"/>
              </a:rPr>
              <a:t>Hamplová</a:t>
            </a:r>
            <a:r>
              <a:rPr lang="en-IN" sz="1600" b="1" dirty="0">
                <a:solidFill>
                  <a:srgbClr val="0000FF"/>
                </a:solidFill>
                <a:effectLst/>
                <a:latin typeface="Times New Roman" panose="02020603050405020304" pitchFamily="18" charset="0"/>
                <a:cs typeface="Times New Roman" panose="02020603050405020304" pitchFamily="18" charset="0"/>
              </a:rPr>
              <a:t>, </a:t>
            </a:r>
            <a:r>
              <a:rPr lang="en-IN" sz="1600" b="1" dirty="0" err="1">
                <a:solidFill>
                  <a:srgbClr val="0000FF"/>
                </a:solidFill>
                <a:effectLst/>
                <a:latin typeface="Times New Roman" panose="02020603050405020304" pitchFamily="18" charset="0"/>
                <a:cs typeface="Times New Roman" panose="02020603050405020304" pitchFamily="18" charset="0"/>
              </a:rPr>
              <a:t>A.Bubnov</a:t>
            </a:r>
            <a:r>
              <a:rPr lang="en-IN" sz="1600" b="1" dirty="0">
                <a:solidFill>
                  <a:srgbClr val="0000FF"/>
                </a:solidFill>
                <a:effectLst/>
                <a:latin typeface="Times New Roman" panose="02020603050405020304" pitchFamily="18" charset="0"/>
                <a:cs typeface="Times New Roman" panose="02020603050405020304" pitchFamily="18" charset="0"/>
              </a:rPr>
              <a:t>; </a:t>
            </a:r>
            <a:r>
              <a:rPr lang="en-IN" sz="1600" b="1" i="1" dirty="0">
                <a:solidFill>
                  <a:srgbClr val="0000FF"/>
                </a:solidFill>
                <a:effectLst/>
                <a:latin typeface="Times New Roman" panose="02020603050405020304" pitchFamily="18" charset="0"/>
                <a:cs typeface="Times New Roman" panose="02020603050405020304" pitchFamily="18" charset="0"/>
              </a:rPr>
              <a:t>Journal of Molecular       Liquids</a:t>
            </a:r>
            <a:r>
              <a:rPr lang="en-IN" sz="1600" b="1" dirty="0">
                <a:solidFill>
                  <a:srgbClr val="0000FF"/>
                </a:solidFill>
                <a:effectLst/>
                <a:latin typeface="Times New Roman" panose="02020603050405020304" pitchFamily="18" charset="0"/>
                <a:cs typeface="Times New Roman" panose="02020603050405020304" pitchFamily="18" charset="0"/>
              </a:rPr>
              <a:t>, 2019, 283.472-781, doi.org/10.1016/j.molliq.2019.03.071.</a:t>
            </a:r>
            <a:endParaRPr lang="en-US" sz="1600" b="1" dirty="0">
              <a:solidFill>
                <a:srgbClr val="0000FF"/>
              </a:solidFill>
              <a:effectLst/>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7B37746B-4327-4597-A969-8199C16182A5}"/>
              </a:ext>
            </a:extLst>
          </p:cNvPr>
          <p:cNvSpPr/>
          <p:nvPr/>
        </p:nvSpPr>
        <p:spPr>
          <a:xfrm>
            <a:off x="76199" y="896993"/>
            <a:ext cx="8941663" cy="4268131"/>
          </a:xfrm>
          <a:prstGeom prst="rect">
            <a:avLst/>
          </a:prstGeom>
          <a:ln w="571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3B6F8D95-B5BE-4E8F-B245-657E42B8F3F8}"/>
              </a:ext>
            </a:extLst>
          </p:cNvPr>
          <p:cNvSpPr txBox="1"/>
          <p:nvPr/>
        </p:nvSpPr>
        <p:spPr>
          <a:xfrm>
            <a:off x="76200" y="926383"/>
            <a:ext cx="8941661" cy="4729500"/>
          </a:xfrm>
          <a:prstGeom prst="rect">
            <a:avLst/>
          </a:prstGeom>
          <a:noFill/>
        </p:spPr>
        <p:txBody>
          <a:bodyPr wrap="square">
            <a:spAutoFit/>
          </a:bodyPr>
          <a:lstStyle/>
          <a:p>
            <a:pPr algn="just">
              <a:buFont typeface="Wingdings" pitchFamily="2" charset="2"/>
              <a:buChar char="v"/>
            </a:pPr>
            <a:r>
              <a:rPr lang="en-GB" sz="2400" b="1" dirty="0">
                <a:solidFill>
                  <a:srgbClr val="00B050"/>
                </a:solidFill>
                <a:effectLst/>
                <a:latin typeface="Times New Roman" panose="02020603050405020304" pitchFamily="18" charset="0"/>
                <a:cs typeface="Times New Roman" panose="02020603050405020304" pitchFamily="18" charset="0"/>
              </a:rPr>
              <a:t>Ferroelectric liquid crystals (FLCs), </a:t>
            </a:r>
            <a:r>
              <a:rPr lang="en-GB" sz="2400" dirty="0">
                <a:solidFill>
                  <a:srgbClr val="00B050"/>
                </a:solidFill>
                <a:effectLst/>
                <a:latin typeface="Times New Roman" panose="02020603050405020304" pitchFamily="18" charset="0"/>
                <a:cs typeface="Times New Roman" panose="02020603050405020304" pitchFamily="18" charset="0"/>
              </a:rPr>
              <a:t>has emerged as a class of smart functional materials in the field of high-end applications ranging from </a:t>
            </a:r>
            <a:r>
              <a:rPr lang="en-GB" sz="2400" dirty="0" err="1">
                <a:solidFill>
                  <a:srgbClr val="00B050"/>
                </a:solidFill>
                <a:effectLst/>
                <a:latin typeface="Times New Roman" panose="02020603050405020304" pitchFamily="18" charset="0"/>
                <a:cs typeface="Times New Roman" panose="02020603050405020304" pitchFamily="18" charset="0"/>
              </a:rPr>
              <a:t>tunable</a:t>
            </a:r>
            <a:r>
              <a:rPr lang="en-GB" sz="2400" dirty="0">
                <a:solidFill>
                  <a:srgbClr val="00B050"/>
                </a:solidFill>
                <a:effectLst/>
                <a:latin typeface="Times New Roman" panose="02020603050405020304" pitchFamily="18" charset="0"/>
                <a:cs typeface="Times New Roman" panose="02020603050405020304" pitchFamily="18" charset="0"/>
              </a:rPr>
              <a:t> lasers, spatial modulators to fast electro optical switching devices. The design of such molecules has a profound impact both in terms of performance as well as their applicability in modern technological gadgets </a:t>
            </a:r>
            <a:r>
              <a:rPr lang="en-GB" sz="2400" b="1" dirty="0">
                <a:solidFill>
                  <a:srgbClr val="00B050"/>
                </a:solidFill>
                <a:effectLst/>
                <a:latin typeface="Times New Roman" panose="02020603050405020304" pitchFamily="18" charset="0"/>
                <a:cs typeface="Times New Roman" panose="02020603050405020304" pitchFamily="18" charset="0"/>
              </a:rPr>
              <a:t>[1].</a:t>
            </a:r>
            <a:r>
              <a:rPr lang="en-GB" sz="2400" dirty="0">
                <a:solidFill>
                  <a:srgbClr val="00B050"/>
                </a:solidFill>
                <a:effectLst/>
                <a:latin typeface="Times New Roman" panose="02020603050405020304" pitchFamily="18" charset="0"/>
                <a:cs typeface="Times New Roman" panose="02020603050405020304" pitchFamily="18" charset="0"/>
              </a:rPr>
              <a:t> </a:t>
            </a:r>
            <a:endParaRPr lang="en-US" sz="2000" dirty="0">
              <a:solidFill>
                <a:srgbClr val="0000FF"/>
              </a:solidFill>
              <a:effectLst/>
              <a:latin typeface="Times New Roman" panose="02020603050405020304" pitchFamily="18" charset="0"/>
              <a:cs typeface="Times New Roman" panose="02020603050405020304" pitchFamily="18" charset="0"/>
            </a:endParaRPr>
          </a:p>
          <a:p>
            <a:pPr algn="just">
              <a:spcBef>
                <a:spcPts val="848"/>
              </a:spcBef>
              <a:buFont typeface="Wingdings" pitchFamily="2" charset="2"/>
              <a:buChar char="v"/>
            </a:pPr>
            <a:r>
              <a:rPr lang="en-GB" sz="2400" dirty="0">
                <a:solidFill>
                  <a:srgbClr val="C00000"/>
                </a:solidFill>
                <a:effectLst/>
                <a:latin typeface="Times New Roman" panose="02020603050405020304" pitchFamily="18" charset="0"/>
                <a:cs typeface="Times New Roman" panose="02020603050405020304" pitchFamily="18" charset="0"/>
              </a:rPr>
              <a:t>Moreover, chiral molecules exhibiting the ferroelectric phase show advanced properties in relation to their fast switching speed and </a:t>
            </a:r>
            <a:r>
              <a:rPr lang="en-GB" sz="2400" dirty="0" err="1">
                <a:solidFill>
                  <a:srgbClr val="C00000"/>
                </a:solidFill>
                <a:effectLst/>
                <a:latin typeface="Times New Roman" panose="02020603050405020304" pitchFamily="18" charset="0"/>
                <a:cs typeface="Times New Roman" panose="02020603050405020304" pitchFamily="18" charset="0"/>
              </a:rPr>
              <a:t>bistabilty</a:t>
            </a:r>
            <a:r>
              <a:rPr lang="en-GB" sz="2400" dirty="0">
                <a:solidFill>
                  <a:srgbClr val="C00000"/>
                </a:solidFill>
                <a:effectLst/>
                <a:latin typeface="Times New Roman" panose="02020603050405020304" pitchFamily="18" charset="0"/>
                <a:cs typeface="Times New Roman" panose="02020603050405020304" pitchFamily="18" charset="0"/>
              </a:rPr>
              <a:t>. Therefore, it becomes imperative to deeply probe the static and dynamic aspects of such chiral molecules in relation to their </a:t>
            </a:r>
            <a:r>
              <a:rPr lang="en-GB" sz="2400" b="1" i="1" dirty="0">
                <a:solidFill>
                  <a:srgbClr val="C00000"/>
                </a:solidFill>
                <a:effectLst/>
                <a:latin typeface="Times New Roman" panose="02020603050405020304" pitchFamily="18" charset="0"/>
                <a:cs typeface="Times New Roman" panose="02020603050405020304" pitchFamily="18" charset="0"/>
              </a:rPr>
              <a:t>molecular structure- physical property behaviour </a:t>
            </a:r>
            <a:r>
              <a:rPr lang="en-GB" sz="2400" b="1" dirty="0">
                <a:solidFill>
                  <a:srgbClr val="C00000"/>
                </a:solidFill>
                <a:effectLst/>
                <a:latin typeface="Times New Roman" panose="02020603050405020304" pitchFamily="18" charset="0"/>
                <a:cs typeface="Times New Roman" panose="02020603050405020304" pitchFamily="18" charset="0"/>
              </a:rPr>
              <a:t>[2]. </a:t>
            </a:r>
            <a:endParaRPr lang="en-US" sz="2400" b="1" dirty="0">
              <a:solidFill>
                <a:srgbClr val="C00000"/>
              </a:solidFill>
              <a:effectLst/>
              <a:latin typeface="Times New Roman" panose="02020603050405020304" pitchFamily="18" charset="0"/>
              <a:cs typeface="Times New Roman" panose="02020603050405020304" pitchFamily="18" charset="0"/>
            </a:endParaRPr>
          </a:p>
          <a:p>
            <a:pPr algn="just">
              <a:spcBef>
                <a:spcPts val="848"/>
              </a:spcBef>
            </a:pP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B1FC-A324-4F7D-BA4A-34BA07484C61}"/>
              </a:ext>
            </a:extLst>
          </p:cNvPr>
          <p:cNvSpPr>
            <a:spLocks noGrp="1"/>
          </p:cNvSpPr>
          <p:nvPr>
            <p:ph idx="4294967295"/>
          </p:nvPr>
        </p:nvSpPr>
        <p:spPr>
          <a:xfrm>
            <a:off x="-285750" y="1482725"/>
            <a:ext cx="8966836" cy="2049145"/>
          </a:xfrm>
          <a:effectLst>
            <a:glow rad="228600">
              <a:schemeClr val="accent2">
                <a:satMod val="175000"/>
                <a:alpha val="40000"/>
              </a:schemeClr>
            </a:glow>
          </a:effectLst>
        </p:spPr>
        <p:txBody>
          <a:bodyPr>
            <a:normAutofit/>
          </a:bodyPr>
          <a:lstStyle/>
          <a:p>
            <a:pPr marL="914400" lvl="2"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  </a:t>
            </a:r>
          </a:p>
        </p:txBody>
      </p:sp>
      <p:pic>
        <p:nvPicPr>
          <p:cNvPr id="5" name="Picture 4">
            <a:extLst>
              <a:ext uri="{FF2B5EF4-FFF2-40B4-BE49-F238E27FC236}">
                <a16:creationId xmlns:a16="http://schemas.microsoft.com/office/drawing/2014/main" id="{2AC4E698-E302-4A82-8F10-7A43E85D5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19" y="3989070"/>
            <a:ext cx="2766061" cy="2766061"/>
          </a:xfrm>
          <a:prstGeom prst="rect">
            <a:avLst/>
          </a:prstGeom>
        </p:spPr>
      </p:pic>
    </p:spTree>
    <p:extLst>
      <p:ext uri="{BB962C8B-B14F-4D97-AF65-F5344CB8AC3E}">
        <p14:creationId xmlns:p14="http://schemas.microsoft.com/office/powerpoint/2010/main" val="307717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241" y="5474819"/>
            <a:ext cx="1245869" cy="1246656"/>
          </a:xfrm>
          <a:prstGeom prst="rect">
            <a:avLst/>
          </a:prstGeom>
        </p:spPr>
      </p:pic>
      <p:sp>
        <p:nvSpPr>
          <p:cNvPr id="8" name="TextBox 7">
            <a:extLst>
              <a:ext uri="{FF2B5EF4-FFF2-40B4-BE49-F238E27FC236}">
                <a16:creationId xmlns:a16="http://schemas.microsoft.com/office/drawing/2014/main" id="{8048AAF3-4ECB-4DB9-BE0F-8F67358BCB24}"/>
              </a:ext>
            </a:extLst>
          </p:cNvPr>
          <p:cNvSpPr txBox="1"/>
          <p:nvPr/>
        </p:nvSpPr>
        <p:spPr>
          <a:xfrm>
            <a:off x="76200" y="756290"/>
            <a:ext cx="8991600" cy="4626908"/>
          </a:xfrm>
          <a:prstGeom prst="rect">
            <a:avLst/>
          </a:prstGeom>
          <a:noFill/>
          <a:ln w="57150">
            <a:solidFill>
              <a:srgbClr val="C00000"/>
            </a:solidFill>
          </a:ln>
        </p:spPr>
        <p:txBody>
          <a:bodyPr wrap="square">
            <a:spAutoFit/>
          </a:bodyPr>
          <a:lstStyle/>
          <a:p>
            <a:pPr algn="just">
              <a:spcBef>
                <a:spcPts val="848"/>
              </a:spcBef>
              <a:buFont typeface="Wingdings" pitchFamily="2" charset="2"/>
              <a:buChar char="v"/>
            </a:pPr>
            <a:r>
              <a:rPr lang="en-GB" sz="2400" dirty="0">
                <a:solidFill>
                  <a:srgbClr val="0070C0"/>
                </a:solidFill>
                <a:effectLst/>
                <a:latin typeface="Times New Roman" panose="02020603050405020304" pitchFamily="18" charset="0"/>
                <a:cs typeface="Times New Roman" panose="02020603050405020304" pitchFamily="18" charset="0"/>
              </a:rPr>
              <a:t>The </a:t>
            </a:r>
            <a:r>
              <a:rPr lang="en-GB" sz="2400" i="1" dirty="0">
                <a:solidFill>
                  <a:srgbClr val="0070C0"/>
                </a:solidFill>
                <a:effectLst/>
                <a:latin typeface="Times New Roman" panose="02020603050405020304" pitchFamily="18" charset="0"/>
                <a:cs typeface="Times New Roman" panose="02020603050405020304" pitchFamily="18" charset="0"/>
              </a:rPr>
              <a:t>main objective</a:t>
            </a:r>
            <a:r>
              <a:rPr lang="en-GB" sz="2400" dirty="0">
                <a:solidFill>
                  <a:srgbClr val="0070C0"/>
                </a:solidFill>
                <a:effectLst/>
                <a:latin typeface="Times New Roman" panose="02020603050405020304" pitchFamily="18" charset="0"/>
                <a:cs typeface="Times New Roman" panose="02020603050405020304" pitchFamily="18" charset="0"/>
              </a:rPr>
              <a:t> of this work is to study some binary mixture of chiral FLCs in order to contribute to better understanding of some </a:t>
            </a:r>
            <a:r>
              <a:rPr lang="en-GB" sz="2400" b="1" i="1" dirty="0">
                <a:solidFill>
                  <a:srgbClr val="0070C0"/>
                </a:solidFill>
                <a:effectLst/>
                <a:latin typeface="Times New Roman" panose="02020603050405020304" pitchFamily="18" charset="0"/>
                <a:cs typeface="Times New Roman" panose="02020603050405020304" pitchFamily="18" charset="0"/>
              </a:rPr>
              <a:t>physical properties </a:t>
            </a:r>
            <a:r>
              <a:rPr lang="en-GB" sz="2400" dirty="0">
                <a:solidFill>
                  <a:srgbClr val="0070C0"/>
                </a:solidFill>
                <a:effectLst/>
                <a:latin typeface="Times New Roman" panose="02020603050405020304" pitchFamily="18" charset="0"/>
                <a:cs typeface="Times New Roman" panose="02020603050405020304" pitchFamily="18" charset="0"/>
              </a:rPr>
              <a:t>which can be used for design of smart multifunctional liquid crystalline devices associated with optoelectronic and photonic applications.</a:t>
            </a:r>
          </a:p>
          <a:p>
            <a:pPr algn="just">
              <a:spcBef>
                <a:spcPts val="848"/>
              </a:spcBef>
              <a:buFont typeface="Wingdings" pitchFamily="2" charset="2"/>
              <a:buChar char="v"/>
            </a:pPr>
            <a:r>
              <a:rPr lang="en-GB" sz="2400" dirty="0">
                <a:effectLst/>
                <a:latin typeface="Times New Roman" panose="02020603050405020304" pitchFamily="18" charset="0"/>
                <a:cs typeface="Times New Roman" panose="02020603050405020304" pitchFamily="18" charset="0"/>
              </a:rPr>
              <a:t> </a:t>
            </a:r>
            <a:r>
              <a:rPr lang="en-GB" sz="2400" dirty="0">
                <a:solidFill>
                  <a:srgbClr val="C00000"/>
                </a:solidFill>
                <a:effectLst/>
                <a:latin typeface="Times New Roman" panose="02020603050405020304" pitchFamily="18" charset="0"/>
                <a:cs typeface="Times New Roman" panose="02020603050405020304" pitchFamily="18" charset="0"/>
              </a:rPr>
              <a:t>In order to accomplish the objective, the dielectric permittivity, dielectric anisotropy, electro-optical parameters like spontaneous polarisation, response time, torsional bulk viscosity and also the broad band dielectric spectroscopy of all the investigated </a:t>
            </a:r>
            <a:r>
              <a:rPr lang="en-GB" sz="2400" b="1" i="1" dirty="0">
                <a:solidFill>
                  <a:srgbClr val="C00000"/>
                </a:solidFill>
                <a:effectLst/>
                <a:latin typeface="Times New Roman" panose="02020603050405020304" pitchFamily="18" charset="0"/>
                <a:cs typeface="Times New Roman" panose="02020603050405020304" pitchFamily="18" charset="0"/>
              </a:rPr>
              <a:t>chiral FLC mixtures</a:t>
            </a:r>
            <a:r>
              <a:rPr lang="en-GB" sz="2400" b="1" dirty="0">
                <a:solidFill>
                  <a:srgbClr val="C00000"/>
                </a:solidFill>
                <a:effectLst/>
                <a:latin typeface="Times New Roman" panose="02020603050405020304" pitchFamily="18" charset="0"/>
                <a:cs typeface="Times New Roman" panose="02020603050405020304" pitchFamily="18" charset="0"/>
              </a:rPr>
              <a:t> </a:t>
            </a:r>
            <a:r>
              <a:rPr lang="en-GB" sz="2400" dirty="0">
                <a:solidFill>
                  <a:srgbClr val="C00000"/>
                </a:solidFill>
                <a:effectLst/>
                <a:latin typeface="Times New Roman" panose="02020603050405020304" pitchFamily="18" charset="0"/>
                <a:cs typeface="Times New Roman" panose="02020603050405020304" pitchFamily="18" charset="0"/>
              </a:rPr>
              <a:t>has been measured and discussed. The activation energy of the studied samples and the nature of the  phase transition  have also been investigated </a:t>
            </a:r>
            <a:r>
              <a:rPr lang="en-GB" sz="2400" b="1" dirty="0">
                <a:solidFill>
                  <a:srgbClr val="C00000"/>
                </a:solidFill>
                <a:effectLst/>
                <a:latin typeface="Times New Roman" panose="02020603050405020304" pitchFamily="18" charset="0"/>
                <a:cs typeface="Times New Roman" panose="02020603050405020304" pitchFamily="18" charset="0"/>
              </a:rPr>
              <a:t>[2,3].</a:t>
            </a:r>
            <a:endParaRPr lang="en-US" sz="2400" dirty="0">
              <a:solidFill>
                <a:srgbClr val="C0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4549AC7-2F2C-488E-94AB-4A72531C77AC}"/>
              </a:ext>
            </a:extLst>
          </p:cNvPr>
          <p:cNvSpPr txBox="1"/>
          <p:nvPr/>
        </p:nvSpPr>
        <p:spPr>
          <a:xfrm>
            <a:off x="76201" y="5501545"/>
            <a:ext cx="7536180" cy="1219930"/>
          </a:xfrm>
          <a:prstGeom prst="rect">
            <a:avLst/>
          </a:prstGeom>
          <a:noFill/>
          <a:ln w="57150">
            <a:solidFill>
              <a:schemeClr val="tx1"/>
            </a:solidFill>
          </a:ln>
        </p:spPr>
        <p:txBody>
          <a:bodyPr wrap="square">
            <a:spAutoFit/>
          </a:bodyPr>
          <a:lstStyle/>
          <a:p>
            <a:pPr algn="just"/>
            <a:r>
              <a:rPr lang="en-IN" b="1" dirty="0">
                <a:solidFill>
                  <a:srgbClr val="0000FF"/>
                </a:solidFill>
                <a:effectLst/>
                <a:latin typeface="Times New Roman" panose="02020603050405020304" pitchFamily="18" charset="0"/>
                <a:cs typeface="Times New Roman" panose="02020603050405020304" pitchFamily="18" charset="0"/>
              </a:rPr>
              <a:t>[2] </a:t>
            </a:r>
            <a:r>
              <a:rPr lang="en-IN" b="1" dirty="0" err="1">
                <a:solidFill>
                  <a:srgbClr val="0000FF"/>
                </a:solidFill>
                <a:effectLst/>
                <a:latin typeface="Times New Roman" panose="02020603050405020304" pitchFamily="18" charset="0"/>
                <a:cs typeface="Times New Roman" panose="02020603050405020304" pitchFamily="18" charset="0"/>
              </a:rPr>
              <a:t>B.Barman</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B.Das</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M.K.Das</a:t>
            </a:r>
            <a:r>
              <a:rPr lang="en-IN" b="1" dirty="0">
                <a:solidFill>
                  <a:srgbClr val="0000FF"/>
                </a:solidFill>
                <a:effectLst/>
                <a:latin typeface="Times New Roman" panose="02020603050405020304" pitchFamily="18" charset="0"/>
                <a:cs typeface="Times New Roman" panose="02020603050405020304" pitchFamily="18" charset="0"/>
              </a:rPr>
              <a:t>, V. </a:t>
            </a:r>
            <a:r>
              <a:rPr lang="en-IN" b="1" dirty="0" err="1">
                <a:solidFill>
                  <a:srgbClr val="0000FF"/>
                </a:solidFill>
                <a:effectLst/>
                <a:latin typeface="Times New Roman" panose="02020603050405020304" pitchFamily="18" charset="0"/>
                <a:cs typeface="Times New Roman" panose="02020603050405020304" pitchFamily="18" charset="0"/>
              </a:rPr>
              <a:t>Hamplová</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A.Bubnov</a:t>
            </a:r>
            <a:r>
              <a:rPr lang="en-IN" b="1" dirty="0">
                <a:solidFill>
                  <a:srgbClr val="0000FF"/>
                </a:solidFill>
                <a:effectLst/>
                <a:latin typeface="Times New Roman" panose="02020603050405020304" pitchFamily="18" charset="0"/>
                <a:cs typeface="Times New Roman" panose="02020603050405020304" pitchFamily="18" charset="0"/>
              </a:rPr>
              <a:t>; </a:t>
            </a:r>
            <a:r>
              <a:rPr lang="en-IN" b="1" i="1" dirty="0">
                <a:solidFill>
                  <a:srgbClr val="0000FF"/>
                </a:solidFill>
                <a:effectLst/>
                <a:latin typeface="Times New Roman" panose="02020603050405020304" pitchFamily="18" charset="0"/>
                <a:cs typeface="Times New Roman" panose="02020603050405020304" pitchFamily="18" charset="0"/>
              </a:rPr>
              <a:t>Journal of Molecular Liquids</a:t>
            </a:r>
            <a:r>
              <a:rPr lang="en-IN" b="1" dirty="0">
                <a:solidFill>
                  <a:srgbClr val="0000FF"/>
                </a:solidFill>
                <a:effectLst/>
                <a:latin typeface="Times New Roman" panose="02020603050405020304" pitchFamily="18" charset="0"/>
                <a:cs typeface="Times New Roman" panose="02020603050405020304" pitchFamily="18" charset="0"/>
              </a:rPr>
              <a:t>, 2019, 283.472-781, doi.org/10.1016/j.molliq.2019.03.071.</a:t>
            </a:r>
            <a:endParaRPr lang="en-US" b="1" dirty="0">
              <a:solidFill>
                <a:srgbClr val="0000FF"/>
              </a:solidFill>
              <a:effectLst/>
              <a:latin typeface="Times New Roman" panose="02020603050405020304" pitchFamily="18" charset="0"/>
              <a:cs typeface="Times New Roman" panose="02020603050405020304" pitchFamily="18" charset="0"/>
            </a:endParaRPr>
          </a:p>
          <a:p>
            <a:pPr algn="just"/>
            <a:r>
              <a:rPr lang="en-IN" b="1" dirty="0">
                <a:solidFill>
                  <a:srgbClr val="0000FF"/>
                </a:solidFill>
                <a:effectLst/>
                <a:latin typeface="Times New Roman" panose="02020603050405020304" pitchFamily="18" charset="0"/>
                <a:cs typeface="Times New Roman" panose="02020603050405020304" pitchFamily="18" charset="0"/>
              </a:rPr>
              <a:t>[3] </a:t>
            </a:r>
            <a:r>
              <a:rPr lang="en-IN" b="1" dirty="0" err="1">
                <a:solidFill>
                  <a:srgbClr val="0000FF"/>
                </a:solidFill>
                <a:effectLst/>
                <a:latin typeface="Times New Roman" panose="02020603050405020304" pitchFamily="18" charset="0"/>
                <a:cs typeface="Times New Roman" panose="02020603050405020304" pitchFamily="18" charset="0"/>
              </a:rPr>
              <a:t>M.K.Das</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B.Barman</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B.Das</a:t>
            </a:r>
            <a:r>
              <a:rPr lang="en-IN" b="1" dirty="0">
                <a:solidFill>
                  <a:srgbClr val="0000FF"/>
                </a:solidFill>
                <a:effectLst/>
                <a:latin typeface="Times New Roman" panose="02020603050405020304" pitchFamily="18" charset="0"/>
                <a:cs typeface="Times New Roman" panose="02020603050405020304" pitchFamily="18" charset="0"/>
              </a:rPr>
              <a:t>, V. </a:t>
            </a:r>
            <a:r>
              <a:rPr lang="en-IN" b="1" dirty="0" err="1">
                <a:solidFill>
                  <a:srgbClr val="0000FF"/>
                </a:solidFill>
                <a:effectLst/>
                <a:latin typeface="Times New Roman" panose="02020603050405020304" pitchFamily="18" charset="0"/>
                <a:cs typeface="Times New Roman" panose="02020603050405020304" pitchFamily="18" charset="0"/>
              </a:rPr>
              <a:t>Hamplová</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A.Bubnov</a:t>
            </a:r>
            <a:r>
              <a:rPr lang="en-US" b="1" dirty="0">
                <a:solidFill>
                  <a:srgbClr val="0000FF"/>
                </a:solidFill>
                <a:effectLst/>
                <a:latin typeface="Times New Roman" panose="02020603050405020304" pitchFamily="18" charset="0"/>
                <a:cs typeface="Times New Roman" panose="02020603050405020304" pitchFamily="18" charset="0"/>
              </a:rPr>
              <a:t> ;</a:t>
            </a:r>
            <a:r>
              <a:rPr lang="en-US" b="1" i="1" dirty="0">
                <a:solidFill>
                  <a:srgbClr val="0000FF"/>
                </a:solidFill>
                <a:effectLst/>
                <a:latin typeface="Times New Roman" panose="02020603050405020304" pitchFamily="18" charset="0"/>
                <a:cs typeface="Times New Roman" panose="02020603050405020304" pitchFamily="18" charset="0"/>
              </a:rPr>
              <a:t>Crystals,</a:t>
            </a:r>
            <a:r>
              <a:rPr lang="en-US" b="1" dirty="0">
                <a:solidFill>
                  <a:srgbClr val="0000FF"/>
                </a:solidFill>
                <a:effectLst/>
                <a:latin typeface="Times New Roman" panose="02020603050405020304" pitchFamily="18" charset="0"/>
                <a:cs typeface="Times New Roman" panose="02020603050405020304" pitchFamily="18" charset="0"/>
              </a:rPr>
              <a:t> 2019, 9, 473; doi:10.3390/cryst9090473.</a:t>
            </a:r>
          </a:p>
        </p:txBody>
      </p:sp>
      <p:sp>
        <p:nvSpPr>
          <p:cNvPr id="11" name="TextBox 10">
            <a:extLst>
              <a:ext uri="{FF2B5EF4-FFF2-40B4-BE49-F238E27FC236}">
                <a16:creationId xmlns:a16="http://schemas.microsoft.com/office/drawing/2014/main" id="{4DCD6103-2162-43D4-A9D1-6BFD9C60B3E8}"/>
              </a:ext>
            </a:extLst>
          </p:cNvPr>
          <p:cNvSpPr txBox="1"/>
          <p:nvPr/>
        </p:nvSpPr>
        <p:spPr>
          <a:xfrm>
            <a:off x="1079319" y="18338"/>
            <a:ext cx="6985362" cy="646331"/>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3600" b="1" dirty="0">
                <a:solidFill>
                  <a:schemeClr val="accent1">
                    <a:lumMod val="75000"/>
                  </a:schemeClr>
                </a:solidFill>
                <a:latin typeface="Times New Roman" panose="02020603050405020304" pitchFamily="18" charset="0"/>
                <a:cs typeface="Times New Roman" panose="02020603050405020304" pitchFamily="18" charset="0"/>
              </a:rPr>
              <a:t>Introduction and Objectives</a:t>
            </a:r>
            <a:endParaRPr lang="en-US" altLang="zh-CN" sz="3600" b="1" dirty="0">
              <a:ln w="18415" cmpd="sng">
                <a:solidFill>
                  <a:srgbClr val="FFFFFF"/>
                </a:solidFill>
                <a:prstDash val="solid"/>
              </a:ln>
              <a:solidFill>
                <a:schemeClr val="accent1">
                  <a:lumMod val="75000"/>
                </a:schemeClr>
              </a:solidFill>
              <a:effectLst/>
              <a:latin typeface="Times New Roman" panose="02020603050405020304" pitchFamily="18" charset="0"/>
              <a:ea typeface="SimSun" pitchFamily="2" charset="-122"/>
              <a:cs typeface="Times New Roman" panose="0202060305040502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2F1795C3-8469-43C0-A0F5-0E6F16691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4208919"/>
            <a:ext cx="1491343" cy="2169101"/>
          </a:xfrm>
          <a:prstGeom prst="rect">
            <a:avLst/>
          </a:prstGeom>
        </p:spPr>
      </p:pic>
      <p:sp>
        <p:nvSpPr>
          <p:cNvPr id="12" name="TextBox 11">
            <a:extLst>
              <a:ext uri="{FF2B5EF4-FFF2-40B4-BE49-F238E27FC236}">
                <a16:creationId xmlns:a16="http://schemas.microsoft.com/office/drawing/2014/main" id="{103A9D5C-C97B-4523-96A9-F168652F62C8}"/>
              </a:ext>
            </a:extLst>
          </p:cNvPr>
          <p:cNvSpPr txBox="1"/>
          <p:nvPr/>
        </p:nvSpPr>
        <p:spPr>
          <a:xfrm>
            <a:off x="1082854" y="108120"/>
            <a:ext cx="7008223" cy="646331"/>
          </a:xfrm>
          <a:prstGeom prst="rect">
            <a:avLst/>
          </a:prstGeom>
          <a:noFill/>
          <a:ln w="76200">
            <a:solidFill>
              <a:schemeClr val="accent6"/>
            </a:solidFill>
          </a:ln>
        </p:spPr>
        <p:txBody>
          <a:bodyPr wrap="square">
            <a:spAutoFit/>
          </a:bodyPr>
          <a:lstStyle/>
          <a:p>
            <a:pPr algn="ctr"/>
            <a:r>
              <a:rPr lang="en-GB" sz="3600" b="1" dirty="0">
                <a:solidFill>
                  <a:srgbClr val="C00000"/>
                </a:solidFill>
                <a:latin typeface="Times New Roman" panose="02020603050405020304" pitchFamily="18" charset="0"/>
                <a:cs typeface="Times New Roman" panose="02020603050405020304" pitchFamily="18" charset="0"/>
              </a:rPr>
              <a:t>Materials under investigation</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32E41BA-BD03-4AEE-8B68-ACB532ED7172}"/>
              </a:ext>
            </a:extLst>
          </p:cNvPr>
          <p:cNvSpPr txBox="1"/>
          <p:nvPr/>
        </p:nvSpPr>
        <p:spPr>
          <a:xfrm>
            <a:off x="532855" y="907308"/>
            <a:ext cx="8108223" cy="707886"/>
          </a:xfrm>
          <a:prstGeom prst="rect">
            <a:avLst/>
          </a:prstGeom>
          <a:noFill/>
          <a:ln w="57150">
            <a:solidFill>
              <a:schemeClr val="tx1">
                <a:lumMod val="95000"/>
                <a:lumOff val="5000"/>
              </a:schemeClr>
            </a:solidFill>
          </a:ln>
        </p:spPr>
        <p:txBody>
          <a:bodyPr wrap="square">
            <a:spAutoFit/>
          </a:bodyPr>
          <a:lstStyle/>
          <a:p>
            <a:r>
              <a:rPr lang="en-GB" sz="2000" dirty="0">
                <a:solidFill>
                  <a:srgbClr val="0000FF"/>
                </a:solidFill>
                <a:effectLst/>
                <a:latin typeface="Times New Roman" panose="02020603050405020304" pitchFamily="18" charset="0"/>
                <a:cs typeface="Times New Roman" panose="02020603050405020304" pitchFamily="18" charset="0"/>
              </a:rPr>
              <a:t>Materials of three structurally similar series, denoted as </a:t>
            </a:r>
            <a:r>
              <a:rPr lang="en-GB" sz="2000" b="1" dirty="0">
                <a:solidFill>
                  <a:srgbClr val="0000FF"/>
                </a:solidFill>
                <a:effectLst/>
                <a:latin typeface="Times New Roman" panose="02020603050405020304" pitchFamily="18" charset="0"/>
                <a:cs typeface="Times New Roman" panose="02020603050405020304" pitchFamily="18" charset="0"/>
              </a:rPr>
              <a:t>QM n/m, E n/m</a:t>
            </a:r>
            <a:r>
              <a:rPr lang="en-GB" sz="2000" dirty="0">
                <a:solidFill>
                  <a:srgbClr val="0000FF"/>
                </a:solidFill>
                <a:effectLst/>
                <a:latin typeface="Times New Roman" panose="02020603050405020304" pitchFamily="18" charset="0"/>
                <a:cs typeface="Times New Roman" panose="02020603050405020304" pitchFamily="18" charset="0"/>
              </a:rPr>
              <a:t> and </a:t>
            </a:r>
            <a:r>
              <a:rPr lang="en-GB" sz="2000" b="1" dirty="0">
                <a:solidFill>
                  <a:srgbClr val="0000FF"/>
                </a:solidFill>
                <a:effectLst/>
                <a:latin typeface="Times New Roman" panose="02020603050405020304" pitchFamily="18" charset="0"/>
                <a:cs typeface="Times New Roman" panose="02020603050405020304" pitchFamily="18" charset="0"/>
              </a:rPr>
              <a:t>QVE n/m</a:t>
            </a:r>
            <a:r>
              <a:rPr lang="en-GB" sz="2000" dirty="0">
                <a:solidFill>
                  <a:srgbClr val="0000FF"/>
                </a:solidFill>
                <a:effectLst/>
                <a:latin typeface="Times New Roman" panose="02020603050405020304" pitchFamily="18" charset="0"/>
                <a:cs typeface="Times New Roman" panose="02020603050405020304" pitchFamily="18" charset="0"/>
              </a:rPr>
              <a:t>, which were used as pure compound for the study (see Table 1).</a:t>
            </a:r>
            <a:endParaRPr lang="en-US"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361D1F4-D673-4C4D-88F5-70A38293F8A3}"/>
              </a:ext>
            </a:extLst>
          </p:cNvPr>
          <p:cNvSpPr txBox="1"/>
          <p:nvPr/>
        </p:nvSpPr>
        <p:spPr>
          <a:xfrm>
            <a:off x="1181100" y="1755986"/>
            <a:ext cx="6781800" cy="400110"/>
          </a:xfrm>
          <a:prstGeom prst="rect">
            <a:avLst/>
          </a:prstGeom>
          <a:noFill/>
          <a:ln w="57150">
            <a:solidFill>
              <a:srgbClr val="0070C0"/>
            </a:solidFill>
          </a:ln>
        </p:spPr>
        <p:txBody>
          <a:bodyPr wrap="square">
            <a:spAutoFit/>
          </a:bodyPr>
          <a:lstStyle/>
          <a:p>
            <a:pPr algn="ctr" defTabSz="1293053" eaLnBrk="1" hangingPunct="1"/>
            <a:r>
              <a:rPr lang="en-GB" sz="20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Table 1.  General  structure of  the  investigated  samples.</a:t>
            </a:r>
            <a:endParaRPr lang="en-US" sz="2000" b="1" dirty="0">
              <a:solidFill>
                <a:schemeClr val="accent2">
                  <a:lumMod val="75000"/>
                </a:schemeClr>
              </a:solidFill>
              <a:effectLst/>
              <a:latin typeface="Times New Roman" panose="02020603050405020304" pitchFamily="18" charset="0"/>
              <a:cs typeface="Times New Roman" panose="02020603050405020304" pitchFamily="18" charset="0"/>
            </a:endParaRPr>
          </a:p>
        </p:txBody>
      </p:sp>
      <p:pic>
        <p:nvPicPr>
          <p:cNvPr id="18" name="Picture 17" descr="D:\untitled.tif">
            <a:extLst>
              <a:ext uri="{FF2B5EF4-FFF2-40B4-BE49-F238E27FC236}">
                <a16:creationId xmlns:a16="http://schemas.microsoft.com/office/drawing/2014/main" id="{033E0052-B9F6-4E28-B947-49158AE382D5}"/>
              </a:ext>
            </a:extLst>
          </p:cNvPr>
          <p:cNvPicPr>
            <a:picLocks noChangeAspect="1" noChangeArrowheads="1"/>
          </p:cNvPicPr>
          <p:nvPr/>
        </p:nvPicPr>
        <p:blipFill>
          <a:blip r:embed="rId3"/>
          <a:srcRect/>
          <a:stretch>
            <a:fillRect/>
          </a:stretch>
        </p:blipFill>
        <p:spPr bwMode="auto">
          <a:xfrm>
            <a:off x="189956" y="2343719"/>
            <a:ext cx="8794023" cy="1746077"/>
          </a:xfrm>
          <a:prstGeom prst="rect">
            <a:avLst/>
          </a:prstGeom>
          <a:ln w="63500">
            <a:solidFill>
              <a:schemeClr val="accent1">
                <a:lumMod val="50000"/>
              </a:schemeClr>
            </a:solidFill>
          </a:ln>
        </p:spPr>
        <p:style>
          <a:lnRef idx="2">
            <a:schemeClr val="accent1"/>
          </a:lnRef>
          <a:fillRef idx="1">
            <a:schemeClr val="lt1"/>
          </a:fillRef>
          <a:effectRef idx="0">
            <a:schemeClr val="accent1"/>
          </a:effectRef>
          <a:fontRef idx="minor">
            <a:schemeClr val="dk1"/>
          </a:fontRef>
        </p:style>
      </p:pic>
      <p:sp>
        <p:nvSpPr>
          <p:cNvPr id="25" name="TextBox 24">
            <a:extLst>
              <a:ext uri="{FF2B5EF4-FFF2-40B4-BE49-F238E27FC236}">
                <a16:creationId xmlns:a16="http://schemas.microsoft.com/office/drawing/2014/main" id="{330FDFF5-0B97-4FA9-94BD-9DDEE6795923}"/>
              </a:ext>
            </a:extLst>
          </p:cNvPr>
          <p:cNvSpPr txBox="1"/>
          <p:nvPr/>
        </p:nvSpPr>
        <p:spPr>
          <a:xfrm>
            <a:off x="189956" y="4230588"/>
            <a:ext cx="7310301" cy="2308324"/>
          </a:xfrm>
          <a:prstGeom prst="rect">
            <a:avLst/>
          </a:prstGeom>
          <a:noFill/>
          <a:ln w="57150">
            <a:solidFill>
              <a:schemeClr val="accent6"/>
            </a:solidFill>
          </a:ln>
        </p:spPr>
        <p:txBody>
          <a:bodyPr wrap="square">
            <a:spAutoFit/>
          </a:bodyPr>
          <a:lstStyle/>
          <a:p>
            <a:pPr algn="just"/>
            <a:r>
              <a:rPr lang="en-GB" dirty="0">
                <a:solidFill>
                  <a:srgbClr val="C00000"/>
                </a:solidFill>
                <a:effectLst/>
                <a:latin typeface="Times New Roman" panose="02020603050405020304" pitchFamily="18" charset="0"/>
                <a:cs typeface="Times New Roman" panose="02020603050405020304" pitchFamily="18" charset="0"/>
              </a:rPr>
              <a:t>The pure compounds </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differ in (</a:t>
            </a:r>
            <a:r>
              <a:rPr lang="en-GB"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their length of hydrocarbon chain in both chiral and non-chiral part (ii) the type of linking group in the core structure. In the  molecular structure </a:t>
            </a:r>
            <a:r>
              <a:rPr lang="en-GB"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represents the alkyl chain length in the non-chiral part and </a:t>
            </a:r>
            <a:r>
              <a:rPr lang="en-GB"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denotes the alkoxy chain length associated with the chiral part , </a:t>
            </a:r>
            <a:r>
              <a:rPr lang="en-GB"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denotes the linking group of the alkyl chain length with the first aromatic ring and Y is the linking group between the 1st and 2</a:t>
            </a:r>
            <a:r>
              <a:rPr lang="en-GB" baseline="30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aromatic ring, the lateral substitution is denoted by </a:t>
            </a:r>
            <a:r>
              <a:rPr lang="en-GB"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Z</a:t>
            </a:r>
            <a:r>
              <a:rPr lang="en-GB"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Total nine binary mixtures have prepared by using these pure chiral FLC compounds </a:t>
            </a:r>
            <a:r>
              <a:rPr lang="en-GB" b="1" dirty="0">
                <a:solidFill>
                  <a:srgbClr val="C00000"/>
                </a:solidFill>
                <a:effectLst/>
                <a:latin typeface="Times New Roman" panose="02020603050405020304" pitchFamily="18" charset="0"/>
                <a:cs typeface="Times New Roman" panose="02020603050405020304" pitchFamily="18" charset="0"/>
              </a:rPr>
              <a:t>[2,3].</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1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199" y="6363924"/>
            <a:ext cx="2133600" cy="365125"/>
          </a:xfrm>
        </p:spPr>
        <p:txBody>
          <a:bodyPr/>
          <a:lstStyle/>
          <a:p>
            <a:fld id="{FCAEAE96-855E-42B1-8DE9-9C9E68DE18C5}" type="slidenum">
              <a:rPr lang="fr-FR" smtClean="0">
                <a:latin typeface="Palatino Linotype" panose="02040502050505030304" pitchFamily="18" charset="0"/>
              </a:rPr>
              <a:pPr/>
              <a:t>5</a:t>
            </a:fld>
            <a:endParaRPr lang="fr-FR" dirty="0">
              <a:latin typeface="Palatino Linotype" panose="02040502050505030304" pitchFamily="18" charset="0"/>
            </a:endParaRPr>
          </a:p>
        </p:txBody>
      </p:sp>
      <p:pic>
        <p:nvPicPr>
          <p:cNvPr id="7" name="Picture 6">
            <a:extLst>
              <a:ext uri="{FF2B5EF4-FFF2-40B4-BE49-F238E27FC236}">
                <a16:creationId xmlns:a16="http://schemas.microsoft.com/office/drawing/2014/main" id="{32C81810-FA32-4EC6-9C1A-D3D23536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827" y="5077612"/>
            <a:ext cx="1567543" cy="1567543"/>
          </a:xfrm>
          <a:prstGeom prst="rect">
            <a:avLst/>
          </a:prstGeom>
        </p:spPr>
      </p:pic>
      <p:sp>
        <p:nvSpPr>
          <p:cNvPr id="16" name="TextBox 15">
            <a:extLst>
              <a:ext uri="{FF2B5EF4-FFF2-40B4-BE49-F238E27FC236}">
                <a16:creationId xmlns:a16="http://schemas.microsoft.com/office/drawing/2014/main" id="{68333C06-7D4D-499B-BE28-5CBD82A31D9C}"/>
              </a:ext>
            </a:extLst>
          </p:cNvPr>
          <p:cNvSpPr txBox="1"/>
          <p:nvPr/>
        </p:nvSpPr>
        <p:spPr>
          <a:xfrm>
            <a:off x="1256211" y="84438"/>
            <a:ext cx="6898004" cy="646331"/>
          </a:xfrm>
          <a:prstGeom prst="rect">
            <a:avLst/>
          </a:prstGeom>
          <a:noFill/>
          <a:ln w="76200">
            <a:solidFill>
              <a:schemeClr val="accent6"/>
            </a:solidFill>
          </a:ln>
        </p:spPr>
        <p:txBody>
          <a:bodyPr wrap="square">
            <a:spAutoFit/>
          </a:bodyPr>
          <a:lstStyle/>
          <a:p>
            <a:pPr algn="ctr"/>
            <a:r>
              <a:rPr lang="en-GB" sz="3600" b="1" dirty="0">
                <a:solidFill>
                  <a:srgbClr val="C00000"/>
                </a:solidFill>
                <a:latin typeface="Times New Roman" panose="02020603050405020304" pitchFamily="18" charset="0"/>
                <a:cs typeface="Times New Roman" panose="02020603050405020304" pitchFamily="18" charset="0"/>
              </a:rPr>
              <a:t>Materials under investigation</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CD044992-4481-49DB-9FC5-D6576152AA6C}"/>
              </a:ext>
            </a:extLst>
          </p:cNvPr>
          <p:cNvSpPr/>
          <p:nvPr/>
        </p:nvSpPr>
        <p:spPr>
          <a:xfrm>
            <a:off x="662940" y="861372"/>
            <a:ext cx="8012430" cy="412623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EBD0561A-FE20-4AB8-BFAF-04764DCA3905}"/>
              </a:ext>
            </a:extLst>
          </p:cNvPr>
          <p:cNvGraphicFramePr>
            <a:graphicFrameLocks noGrp="1"/>
          </p:cNvGraphicFramePr>
          <p:nvPr>
            <p:extLst>
              <p:ext uri="{D42A27DB-BD31-4B8C-83A1-F6EECF244321}">
                <p14:modId xmlns:p14="http://schemas.microsoft.com/office/powerpoint/2010/main" val="1366553994"/>
              </p:ext>
            </p:extLst>
          </p:nvPr>
        </p:nvGraphicFramePr>
        <p:xfrm>
          <a:off x="908684" y="1054441"/>
          <a:ext cx="7593058" cy="3740091"/>
        </p:xfrm>
        <a:graphic>
          <a:graphicData uri="http://schemas.openxmlformats.org/drawingml/2006/table">
            <a:tbl>
              <a:tblPr/>
              <a:tblGrid>
                <a:gridCol w="277133">
                  <a:extLst>
                    <a:ext uri="{9D8B030D-6E8A-4147-A177-3AD203B41FA5}">
                      <a16:colId xmlns:a16="http://schemas.microsoft.com/office/drawing/2014/main" val="20000"/>
                    </a:ext>
                  </a:extLst>
                </a:gridCol>
                <a:gridCol w="1793631">
                  <a:extLst>
                    <a:ext uri="{9D8B030D-6E8A-4147-A177-3AD203B41FA5}">
                      <a16:colId xmlns:a16="http://schemas.microsoft.com/office/drawing/2014/main" val="20001"/>
                    </a:ext>
                  </a:extLst>
                </a:gridCol>
                <a:gridCol w="1035373">
                  <a:extLst>
                    <a:ext uri="{9D8B030D-6E8A-4147-A177-3AD203B41FA5}">
                      <a16:colId xmlns:a16="http://schemas.microsoft.com/office/drawing/2014/main" val="20002"/>
                    </a:ext>
                  </a:extLst>
                </a:gridCol>
                <a:gridCol w="993615">
                  <a:extLst>
                    <a:ext uri="{9D8B030D-6E8A-4147-A177-3AD203B41FA5}">
                      <a16:colId xmlns:a16="http://schemas.microsoft.com/office/drawing/2014/main" val="20003"/>
                    </a:ext>
                  </a:extLst>
                </a:gridCol>
                <a:gridCol w="1081869">
                  <a:extLst>
                    <a:ext uri="{9D8B030D-6E8A-4147-A177-3AD203B41FA5}">
                      <a16:colId xmlns:a16="http://schemas.microsoft.com/office/drawing/2014/main" val="20004"/>
                    </a:ext>
                  </a:extLst>
                </a:gridCol>
                <a:gridCol w="1079973">
                  <a:extLst>
                    <a:ext uri="{9D8B030D-6E8A-4147-A177-3AD203B41FA5}">
                      <a16:colId xmlns:a16="http://schemas.microsoft.com/office/drawing/2014/main" val="20005"/>
                    </a:ext>
                  </a:extLst>
                </a:gridCol>
                <a:gridCol w="1060994">
                  <a:extLst>
                    <a:ext uri="{9D8B030D-6E8A-4147-A177-3AD203B41FA5}">
                      <a16:colId xmlns:a16="http://schemas.microsoft.com/office/drawing/2014/main" val="20006"/>
                    </a:ext>
                  </a:extLst>
                </a:gridCol>
                <a:gridCol w="270470">
                  <a:extLst>
                    <a:ext uri="{9D8B030D-6E8A-4147-A177-3AD203B41FA5}">
                      <a16:colId xmlns:a16="http://schemas.microsoft.com/office/drawing/2014/main" val="20007"/>
                    </a:ext>
                  </a:extLst>
                </a:gridCol>
              </a:tblGrid>
              <a:tr h="248896">
                <a:tc gridSpan="8">
                  <a:txBody>
                    <a:bodyPr/>
                    <a:lstStyle/>
                    <a:p>
                      <a:pPr marL="0" marR="0" algn="ctr">
                        <a:lnSpc>
                          <a:spcPct val="115000"/>
                        </a:lnSpc>
                        <a:spcBef>
                          <a:spcPts val="0"/>
                        </a:spcBef>
                        <a:spcAft>
                          <a:spcPts val="0"/>
                        </a:spcAft>
                      </a:pPr>
                      <a:endParaRPr lang="en-GB" sz="1600" dirty="0">
                        <a:latin typeface="Times New Roman"/>
                        <a:ea typeface="Times New Roman"/>
                        <a:cs typeface="Times New Roman"/>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3345">
                <a:tc>
                  <a:txBody>
                    <a:bodyPr/>
                    <a:lstStyle/>
                    <a:p>
                      <a:pPr marL="0" marR="0" algn="ctr">
                        <a:lnSpc>
                          <a:spcPct val="115000"/>
                        </a:lnSpc>
                        <a:spcBef>
                          <a:spcPts val="200"/>
                        </a:spcBef>
                        <a:spcAft>
                          <a:spcPts val="200"/>
                        </a:spcAft>
                      </a:pPr>
                      <a:endParaRPr lang="en-GB" sz="1600">
                        <a:latin typeface="Times New Roman"/>
                        <a:ea typeface="Times New Roman"/>
                        <a:cs typeface="Times New Roman"/>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Compound</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b="1">
                          <a:latin typeface="Times New Roman" panose="02020603050405020304" pitchFamily="18" charset="0"/>
                          <a:ea typeface="Times New Roman"/>
                          <a:cs typeface="Times New Roman" panose="02020603050405020304" pitchFamily="18" charset="0"/>
                        </a:rPr>
                        <a:t>n</a:t>
                      </a:r>
                      <a:endParaRPr lang="en-US" sz="240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m</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X</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Y</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Z</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3345">
                <a:tc>
                  <a:txBody>
                    <a:bodyPr/>
                    <a:lstStyle/>
                    <a:p>
                      <a:pPr marL="0" marR="0">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17780" marR="0">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240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a:noFill/>
                    </a:lnT>
                    <a:lnB>
                      <a:noFill/>
                    </a:lnB>
                  </a:tcPr>
                </a:tc>
                <a:tc>
                  <a:txBody>
                    <a:bodyPr/>
                    <a:lstStyle/>
                    <a:p>
                      <a:pPr marL="17780" marR="0">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QM 12/9</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12</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9</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-COO-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H</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nSpc>
                          <a:spcPct val="115000"/>
                        </a:lnSpc>
                        <a:spcBef>
                          <a:spcPts val="0"/>
                        </a:spcBef>
                        <a:spcAft>
                          <a:spcPts val="1000"/>
                        </a:spcAft>
                      </a:pPr>
                      <a:r>
                        <a:rPr lang="en-US" sz="2400" dirty="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2400" dirty="0">
                        <a:latin typeface="Times New Roman" panose="02020603050405020304" pitchFamily="18" charset="0"/>
                        <a:ea typeface="Times New Roman"/>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004"/>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17780" marR="0">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E 8/7</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8</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7</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r>
                        <a:rPr lang="en-GB" sz="2400">
                          <a:latin typeface="Times New Roman" panose="02020603050405020304" pitchFamily="18" charset="0"/>
                          <a:ea typeface="Times New Roman"/>
                          <a:cs typeface="Times New Roman" panose="02020603050405020304" pitchFamily="18" charset="0"/>
                        </a:rPr>
                        <a:t>-OCO-</a:t>
                      </a:r>
                      <a:endParaRPr lang="en-US" sz="240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H</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240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a:noFill/>
                    </a:lnT>
                    <a:lnB>
                      <a:noFill/>
                    </a:lnB>
                  </a:tcPr>
                </a:tc>
                <a:tc>
                  <a:txBody>
                    <a:bodyPr/>
                    <a:lstStyle/>
                    <a:p>
                      <a:pPr marL="17780" marR="0">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E 6/10</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6</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10</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a:latin typeface="Times New Roman" panose="02020603050405020304" pitchFamily="18" charset="0"/>
                          <a:ea typeface="Times New Roman"/>
                          <a:cs typeface="Times New Roman" panose="02020603050405020304" pitchFamily="18" charset="0"/>
                        </a:rPr>
                        <a:t>H</a:t>
                      </a:r>
                      <a:endParaRPr lang="en-US" sz="240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nSpc>
                          <a:spcPct val="115000"/>
                        </a:lnSpc>
                        <a:spcBef>
                          <a:spcPts val="0"/>
                        </a:spcBef>
                        <a:spcAft>
                          <a:spcPts val="1000"/>
                        </a:spcAft>
                      </a:pPr>
                      <a:r>
                        <a:rPr lang="en-US" sz="240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a:noFill/>
                    </a:lnT>
                    <a:lnB>
                      <a:noFill/>
                    </a:lnB>
                  </a:tcPr>
                </a:tc>
                <a:tc>
                  <a:txBody>
                    <a:bodyPr/>
                    <a:lstStyle/>
                    <a:p>
                      <a:pPr marL="17780" marR="0">
                        <a:lnSpc>
                          <a:spcPct val="115000"/>
                        </a:lnSpc>
                        <a:spcBef>
                          <a:spcPts val="200"/>
                        </a:spcBef>
                        <a:spcAft>
                          <a:spcPts val="200"/>
                        </a:spcAft>
                      </a:pPr>
                      <a:r>
                        <a:rPr lang="en-GB" sz="2400" b="1">
                          <a:latin typeface="Times New Roman" panose="02020603050405020304" pitchFamily="18" charset="0"/>
                          <a:ea typeface="Times New Roman"/>
                          <a:cs typeface="Times New Roman" panose="02020603050405020304" pitchFamily="18" charset="0"/>
                        </a:rPr>
                        <a:t>E 10/10</a:t>
                      </a:r>
                      <a:endParaRPr lang="en-US" sz="240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10</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10</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H</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a:noFill/>
                    </a:lnB>
                  </a:tcPr>
                </a:tc>
                <a:tc>
                  <a:txBody>
                    <a:bodyPr/>
                    <a:lstStyle/>
                    <a:p>
                      <a:pPr marL="0" marR="0">
                        <a:lnSpc>
                          <a:spcPct val="115000"/>
                        </a:lnSpc>
                        <a:spcBef>
                          <a:spcPts val="0"/>
                        </a:spcBef>
                        <a:spcAft>
                          <a:spcPts val="1000"/>
                        </a:spcAft>
                      </a:pPr>
                      <a:r>
                        <a:rPr lang="en-US" sz="240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200"/>
                        </a:spcBef>
                        <a:spcAft>
                          <a:spcPts val="200"/>
                        </a:spcAft>
                      </a:pPr>
                      <a:r>
                        <a:rPr lang="en-GB" sz="2400" b="1">
                          <a:latin typeface="Times New Roman" panose="02020603050405020304" pitchFamily="18" charset="0"/>
                          <a:ea typeface="Times New Roman"/>
                          <a:cs typeface="Times New Roman" panose="02020603050405020304" pitchFamily="18" charset="0"/>
                        </a:rPr>
                        <a:t>E 8/12</a:t>
                      </a:r>
                      <a:endParaRPr lang="en-US" sz="240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8</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12</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H</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373345">
                <a:tc>
                  <a:txBody>
                    <a:bodyPr/>
                    <a:lstStyle/>
                    <a:p>
                      <a:pPr marL="0" marR="0" algn="ctr">
                        <a:lnSpc>
                          <a:spcPct val="115000"/>
                        </a:lnSpc>
                        <a:spcBef>
                          <a:spcPts val="200"/>
                        </a:spcBef>
                        <a:spcAft>
                          <a:spcPts val="200"/>
                        </a:spcAft>
                      </a:pPr>
                      <a:endParaRPr lang="en-US" sz="1600">
                        <a:latin typeface="Calibri"/>
                        <a:ea typeface="Times New Roman"/>
                        <a:cs typeface="Times New Roman"/>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GB" sz="2400" b="1" dirty="0">
                          <a:latin typeface="Times New Roman" panose="02020603050405020304" pitchFamily="18" charset="0"/>
                          <a:ea typeface="Times New Roman"/>
                          <a:cs typeface="Times New Roman" panose="02020603050405020304" pitchFamily="18" charset="0"/>
                        </a:rPr>
                        <a:t>QVE 8/5</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8</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5</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-OCO-</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2400" dirty="0">
                          <a:latin typeface="Times New Roman" panose="02020603050405020304" pitchFamily="18" charset="0"/>
                          <a:ea typeface="Times New Roman"/>
                          <a:cs typeface="Times New Roman" panose="02020603050405020304" pitchFamily="18" charset="0"/>
                        </a:rPr>
                        <a:t>OCH</a:t>
                      </a:r>
                      <a:r>
                        <a:rPr lang="en-GB" sz="2400" baseline="-25000" dirty="0">
                          <a:latin typeface="Times New Roman" panose="02020603050405020304" pitchFamily="18" charset="0"/>
                          <a:ea typeface="Times New Roman"/>
                          <a:cs typeface="Times New Roman" panose="02020603050405020304" pitchFamily="18" charset="0"/>
                        </a:rPr>
                        <a:t>3</a:t>
                      </a:r>
                      <a:endParaRPr lang="en-US" sz="2400" dirty="0">
                        <a:latin typeface="Times New Roman" panose="02020603050405020304" pitchFamily="18" charset="0"/>
                        <a:ea typeface="Times New Roman"/>
                        <a:cs typeface="Times New Roman" panose="02020603050405020304" pitchFamily="18" charset="0"/>
                      </a:endParaRPr>
                    </a:p>
                  </a:txBody>
                  <a:tcPr marL="97013" marR="970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Times New Roman" panose="02020603050405020304" pitchFamily="18" charset="0"/>
                          <a:ea typeface="Times New Roman"/>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16BF9F9D-5C82-4B9B-9440-6BC49C2B54EB}"/>
              </a:ext>
            </a:extLst>
          </p:cNvPr>
          <p:cNvSpPr txBox="1"/>
          <p:nvPr/>
        </p:nvSpPr>
        <p:spPr>
          <a:xfrm>
            <a:off x="742132" y="5214186"/>
            <a:ext cx="6278881" cy="1294393"/>
          </a:xfrm>
          <a:prstGeom prst="rect">
            <a:avLst/>
          </a:prstGeom>
          <a:noFill/>
          <a:ln w="76200">
            <a:solidFill>
              <a:srgbClr val="0070C0"/>
            </a:solidFill>
          </a:ln>
        </p:spPr>
        <p:txBody>
          <a:bodyPr wrap="square">
            <a:spAutoFit/>
          </a:bodyPr>
          <a:lstStyle/>
          <a:p>
            <a:pPr marL="0" marR="0" algn="just">
              <a:lnSpc>
                <a:spcPct val="150000"/>
              </a:lnSpc>
              <a:spcBef>
                <a:spcPts val="0"/>
              </a:spcBef>
              <a:spcAft>
                <a:spcPts val="0"/>
              </a:spcAft>
            </a:pP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System-I:QVE8/5</a:t>
            </a:r>
            <a:r>
              <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QM12/9</a:t>
            </a:r>
            <a:r>
              <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b="1" baseline="-25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QM12/9</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=0.257,0.537,0.777</a:t>
            </a:r>
            <a:r>
              <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System-II</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E8/12</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E6/10</a:t>
            </a:r>
            <a:r>
              <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with </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b="1" baseline="-25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E6/10</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=0.245,0.512,0.725 ;</a:t>
            </a:r>
            <a:endParaRPr 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System-III: </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E8/7</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E10/10</a:t>
            </a:r>
            <a:r>
              <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with  </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b="1" baseline="-25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E10/10</a:t>
            </a:r>
            <a:r>
              <a:rPr lang="en-US"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=0.302,0.501,0.722.</a:t>
            </a:r>
            <a:endPar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9D70-981F-4FAC-9B3C-577E2D81C18E}"/>
              </a:ext>
            </a:extLst>
          </p:cNvPr>
          <p:cNvSpPr>
            <a:spLocks noGrp="1"/>
          </p:cNvSpPr>
          <p:nvPr>
            <p:ph type="title"/>
          </p:nvPr>
        </p:nvSpPr>
        <p:spPr>
          <a:xfrm>
            <a:off x="552450" y="478971"/>
            <a:ext cx="7886700" cy="892628"/>
          </a:xfrm>
        </p:spPr>
        <p:txBody>
          <a:bodyPr>
            <a:normAutofit fontScale="90000"/>
          </a:bodyPr>
          <a:lstStyle/>
          <a:p>
            <a:br>
              <a:rPr lang="en-US" sz="4400" dirty="0"/>
            </a:br>
            <a:endParaRPr lang="en-US" dirty="0"/>
          </a:p>
        </p:txBody>
      </p:sp>
      <p:sp>
        <p:nvSpPr>
          <p:cNvPr id="5" name="TextBox 4">
            <a:extLst>
              <a:ext uri="{FF2B5EF4-FFF2-40B4-BE49-F238E27FC236}">
                <a16:creationId xmlns:a16="http://schemas.microsoft.com/office/drawing/2014/main" id="{8779CDE0-DBDE-496F-9424-474E6ABD23FC}"/>
              </a:ext>
            </a:extLst>
          </p:cNvPr>
          <p:cNvSpPr txBox="1"/>
          <p:nvPr/>
        </p:nvSpPr>
        <p:spPr>
          <a:xfrm>
            <a:off x="2004060" y="141428"/>
            <a:ext cx="4983480" cy="646331"/>
          </a:xfrm>
          <a:prstGeom prst="rect">
            <a:avLst/>
          </a:prstGeom>
          <a:noFill/>
          <a:ln w="76200">
            <a:solidFill>
              <a:schemeClr val="accent1"/>
            </a:solidFill>
          </a:ln>
        </p:spPr>
        <p:txBody>
          <a:bodyPr wrap="square">
            <a:spAutoFit/>
          </a:bodyPr>
          <a:lstStyle/>
          <a:p>
            <a:r>
              <a:rPr lang="en-GB" sz="3200" b="1" dirty="0">
                <a:solidFill>
                  <a:srgbClr val="C00000"/>
                </a:solidFill>
                <a:latin typeface="Times New Roman" panose="02020603050405020304" pitchFamily="18" charset="0"/>
                <a:cs typeface="Times New Roman" panose="02020603050405020304" pitchFamily="18" charset="0"/>
              </a:rPr>
              <a:t>  </a:t>
            </a:r>
            <a:r>
              <a:rPr lang="en-GB" sz="3600" b="1" dirty="0">
                <a:solidFill>
                  <a:srgbClr val="C00000"/>
                </a:solidFill>
                <a:latin typeface="Times New Roman" panose="02020603050405020304" pitchFamily="18" charset="0"/>
                <a:cs typeface="Times New Roman" panose="02020603050405020304" pitchFamily="18" charset="0"/>
              </a:rPr>
              <a:t>Results and discussions</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B6F2D58F-C2A9-463B-BF73-D007DBEAFE20}"/>
              </a:ext>
            </a:extLst>
          </p:cNvPr>
          <p:cNvSpPr>
            <a:spLocks noGrp="1"/>
          </p:cNvSpPr>
          <p:nvPr>
            <p:ph idx="1"/>
          </p:nvPr>
        </p:nvSpPr>
        <p:spPr>
          <a:xfrm>
            <a:off x="160020" y="930642"/>
            <a:ext cx="8823960" cy="4057652"/>
          </a:xfrm>
          <a:ln w="76200">
            <a:solidFill>
              <a:schemeClr val="accent2">
                <a:lumMod val="75000"/>
              </a:schemeClr>
            </a:solidFill>
          </a:ln>
        </p:spPr>
        <p:txBody>
          <a:bodyPr>
            <a:normAutofit fontScale="92500" lnSpcReduction="10000"/>
          </a:bodyPr>
          <a:lstStyle/>
          <a:p>
            <a:pPr marL="157142" indent="-157142" algn="just">
              <a:buFont typeface="Wingdings" pitchFamily="2" charset="2"/>
              <a:buChar char="Ø"/>
            </a:pPr>
            <a:endParaRPr lang="en-GB" dirty="0">
              <a:solidFill>
                <a:srgbClr val="1A7B7C"/>
              </a:solidFill>
              <a:effectLst/>
              <a:latin typeface="Times New Roman" panose="02020603050405020304" pitchFamily="18" charset="0"/>
              <a:cs typeface="Times New Roman" panose="02020603050405020304" pitchFamily="18" charset="0"/>
            </a:endParaRPr>
          </a:p>
          <a:p>
            <a:pPr marL="157142" indent="-157142" algn="just">
              <a:buFont typeface="Wingdings" pitchFamily="2" charset="2"/>
              <a:buChar char="Ø"/>
            </a:pPr>
            <a:r>
              <a:rPr lang="en-GB" dirty="0">
                <a:solidFill>
                  <a:srgbClr val="1A7B7C"/>
                </a:solidFill>
                <a:effectLst/>
                <a:latin typeface="Times New Roman" panose="02020603050405020304" pitchFamily="18" charset="0"/>
                <a:cs typeface="Times New Roman" panose="02020603050405020304" pitchFamily="18" charset="0"/>
              </a:rPr>
              <a:t>A polarising optical microscope (BANBROS) equipped with INSTEC HCS302 hot stage, the temperature of  which was controlled by INSTEC </a:t>
            </a:r>
            <a:r>
              <a:rPr lang="en-GB" dirty="0" err="1">
                <a:solidFill>
                  <a:srgbClr val="1A7B7C"/>
                </a:solidFill>
                <a:effectLst/>
                <a:latin typeface="Times New Roman" panose="02020603050405020304" pitchFamily="18" charset="0"/>
                <a:cs typeface="Times New Roman" panose="02020603050405020304" pitchFamily="18" charset="0"/>
              </a:rPr>
              <a:t>mK</a:t>
            </a:r>
            <a:r>
              <a:rPr lang="en-GB" dirty="0">
                <a:solidFill>
                  <a:srgbClr val="1A7B7C"/>
                </a:solidFill>
                <a:effectLst/>
                <a:latin typeface="Times New Roman" panose="02020603050405020304" pitchFamily="18" charset="0"/>
                <a:cs typeface="Times New Roman" panose="02020603050405020304" pitchFamily="18" charset="0"/>
              </a:rPr>
              <a:t> 1000 Thermo system with  an accuracy ± 0.001K has been used for observing  the sequence  of phases  and </a:t>
            </a:r>
            <a:r>
              <a:rPr lang="en-GB" dirty="0">
                <a:solidFill>
                  <a:srgbClr val="1A7B7C"/>
                </a:solidFill>
                <a:latin typeface="Times New Roman" panose="02020603050405020304" pitchFamily="18" charset="0"/>
                <a:cs typeface="Times New Roman" panose="02020603050405020304" pitchFamily="18" charset="0"/>
              </a:rPr>
              <a:t> </a:t>
            </a:r>
            <a:r>
              <a:rPr lang="en-GB" dirty="0">
                <a:solidFill>
                  <a:srgbClr val="1A7B7C"/>
                </a:solidFill>
                <a:effectLst/>
                <a:latin typeface="Times New Roman" panose="02020603050405020304" pitchFamily="18" charset="0"/>
                <a:cs typeface="Times New Roman" panose="02020603050405020304" pitchFamily="18" charset="0"/>
              </a:rPr>
              <a:t>their transition temperatures .</a:t>
            </a:r>
            <a:endParaRPr lang="en-US" dirty="0">
              <a:solidFill>
                <a:srgbClr val="1A7B7C"/>
              </a:solidFill>
              <a:effectLst/>
              <a:latin typeface="Times New Roman" panose="02020603050405020304" pitchFamily="18" charset="0"/>
              <a:cs typeface="Times New Roman" panose="02020603050405020304" pitchFamily="18" charset="0"/>
            </a:endParaRPr>
          </a:p>
          <a:p>
            <a:pPr marL="157142" indent="-157142" algn="just">
              <a:buFont typeface="Wingdings" pitchFamily="2" charset="2"/>
              <a:buChar char="Ø"/>
            </a:pPr>
            <a:r>
              <a:rPr lang="en-GB" dirty="0">
                <a:solidFill>
                  <a:srgbClr val="00B050"/>
                </a:solidFill>
                <a:effectLst/>
                <a:latin typeface="Times New Roman" panose="02020603050405020304" pitchFamily="18" charset="0"/>
                <a:cs typeface="Times New Roman" panose="02020603050405020304" pitchFamily="18" charset="0"/>
              </a:rPr>
              <a:t>A precision digital LCR bridge (Agilent 4294A) with a relative accuracy of ±1% and Indium Tin Oxide ( ITO ) coated cells (4.9 </a:t>
            </a:r>
            <a:r>
              <a:rPr lang="en-GB" dirty="0">
                <a:solidFill>
                  <a:srgbClr val="00B050"/>
                </a:solidFill>
                <a:effectLst/>
                <a:latin typeface="Times New Roman" panose="02020603050405020304" pitchFamily="18" charset="0"/>
                <a:cs typeface="Times New Roman" panose="02020603050405020304" pitchFamily="18" charset="0"/>
                <a:sym typeface="Symbol"/>
              </a:rPr>
              <a:t></a:t>
            </a:r>
            <a:r>
              <a:rPr lang="en-GB" dirty="0">
                <a:solidFill>
                  <a:srgbClr val="00B050"/>
                </a:solidFill>
                <a:effectLst/>
                <a:latin typeface="Times New Roman" panose="02020603050405020304" pitchFamily="18" charset="0"/>
                <a:cs typeface="Times New Roman" panose="02020603050405020304" pitchFamily="18" charset="0"/>
              </a:rPr>
              <a:t>m thick) supplied by AWAT  company, Warsaw, Poland has been used for electro optic and dielectric measurements </a:t>
            </a:r>
            <a:r>
              <a:rPr lang="en-GB" b="1" dirty="0">
                <a:solidFill>
                  <a:srgbClr val="00B050"/>
                </a:solidFill>
                <a:effectLst/>
                <a:latin typeface="Times New Roman" panose="02020603050405020304" pitchFamily="18" charset="0"/>
                <a:cs typeface="Times New Roman" panose="02020603050405020304" pitchFamily="18" charset="0"/>
              </a:rPr>
              <a:t>[2,3].</a:t>
            </a:r>
            <a:endParaRPr lang="en-GB" dirty="0">
              <a:solidFill>
                <a:srgbClr val="00B050"/>
              </a:solidFill>
              <a:effectLst/>
              <a:latin typeface="Times New Roman" panose="02020603050405020304" pitchFamily="18" charset="0"/>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ECD05DB1-BB7E-4DC6-BF05-C1A893442B47}"/>
              </a:ext>
            </a:extLst>
          </p:cNvPr>
          <p:cNvSpPr txBox="1"/>
          <p:nvPr/>
        </p:nvSpPr>
        <p:spPr>
          <a:xfrm>
            <a:off x="160020" y="5131177"/>
            <a:ext cx="6926580" cy="1477328"/>
          </a:xfrm>
          <a:prstGeom prst="rect">
            <a:avLst/>
          </a:prstGeom>
          <a:noFill/>
        </p:spPr>
        <p:txBody>
          <a:bodyPr wrap="square">
            <a:spAutoFit/>
          </a:bodyPr>
          <a:lstStyle/>
          <a:p>
            <a:r>
              <a:rPr lang="en-IN" b="1" dirty="0">
                <a:solidFill>
                  <a:srgbClr val="0000FF"/>
                </a:solidFill>
                <a:effectLst/>
                <a:latin typeface="Times New Roman" panose="02020603050405020304" pitchFamily="18" charset="0"/>
                <a:cs typeface="Times New Roman" panose="02020603050405020304" pitchFamily="18" charset="0"/>
              </a:rPr>
              <a:t>[2] </a:t>
            </a:r>
            <a:r>
              <a:rPr lang="en-IN" b="1" dirty="0" err="1">
                <a:solidFill>
                  <a:srgbClr val="0000FF"/>
                </a:solidFill>
                <a:effectLst/>
                <a:latin typeface="Times New Roman" panose="02020603050405020304" pitchFamily="18" charset="0"/>
                <a:cs typeface="Times New Roman" panose="02020603050405020304" pitchFamily="18" charset="0"/>
              </a:rPr>
              <a:t>B.Barman</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B.Das</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M.K.Das</a:t>
            </a:r>
            <a:r>
              <a:rPr lang="en-IN" b="1" dirty="0">
                <a:solidFill>
                  <a:srgbClr val="0000FF"/>
                </a:solidFill>
                <a:effectLst/>
                <a:latin typeface="Times New Roman" panose="02020603050405020304" pitchFamily="18" charset="0"/>
                <a:cs typeface="Times New Roman" panose="02020603050405020304" pitchFamily="18" charset="0"/>
              </a:rPr>
              <a:t>, V. </a:t>
            </a:r>
            <a:r>
              <a:rPr lang="en-IN" b="1" dirty="0" err="1">
                <a:solidFill>
                  <a:srgbClr val="0000FF"/>
                </a:solidFill>
                <a:effectLst/>
                <a:latin typeface="Times New Roman" panose="02020603050405020304" pitchFamily="18" charset="0"/>
                <a:cs typeface="Times New Roman" panose="02020603050405020304" pitchFamily="18" charset="0"/>
              </a:rPr>
              <a:t>Hamplová</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A.Bubnov</a:t>
            </a:r>
            <a:r>
              <a:rPr lang="en-IN" b="1" dirty="0">
                <a:solidFill>
                  <a:srgbClr val="0000FF"/>
                </a:solidFill>
                <a:effectLst/>
                <a:latin typeface="Times New Roman" panose="02020603050405020304" pitchFamily="18" charset="0"/>
                <a:cs typeface="Times New Roman" panose="02020603050405020304" pitchFamily="18" charset="0"/>
              </a:rPr>
              <a:t>; </a:t>
            </a:r>
            <a:r>
              <a:rPr lang="en-IN" b="1" i="1" dirty="0">
                <a:solidFill>
                  <a:srgbClr val="0000FF"/>
                </a:solidFill>
                <a:effectLst/>
                <a:latin typeface="Times New Roman" panose="02020603050405020304" pitchFamily="18" charset="0"/>
                <a:cs typeface="Times New Roman" panose="02020603050405020304" pitchFamily="18" charset="0"/>
              </a:rPr>
              <a:t>Journal of Molecular Liquids</a:t>
            </a:r>
            <a:r>
              <a:rPr lang="en-IN" b="1" dirty="0">
                <a:solidFill>
                  <a:srgbClr val="0000FF"/>
                </a:solidFill>
                <a:effectLst/>
                <a:latin typeface="Times New Roman" panose="02020603050405020304" pitchFamily="18" charset="0"/>
                <a:cs typeface="Times New Roman" panose="02020603050405020304" pitchFamily="18" charset="0"/>
              </a:rPr>
              <a:t>, 2019, 283.472-781, doi.org/10.1016/j.molliq.2019.03.071.</a:t>
            </a:r>
            <a:endParaRPr lang="en-US" b="1" dirty="0">
              <a:solidFill>
                <a:srgbClr val="0000FF"/>
              </a:solidFill>
              <a:effectLst/>
              <a:latin typeface="Times New Roman" panose="02020603050405020304" pitchFamily="18" charset="0"/>
              <a:cs typeface="Times New Roman" panose="02020603050405020304" pitchFamily="18" charset="0"/>
            </a:endParaRPr>
          </a:p>
          <a:p>
            <a:r>
              <a:rPr lang="en-IN" b="1" dirty="0">
                <a:solidFill>
                  <a:srgbClr val="0000FF"/>
                </a:solidFill>
                <a:effectLst/>
                <a:latin typeface="Times New Roman" panose="02020603050405020304" pitchFamily="18" charset="0"/>
                <a:cs typeface="Times New Roman" panose="02020603050405020304" pitchFamily="18" charset="0"/>
              </a:rPr>
              <a:t>[3] </a:t>
            </a:r>
            <a:r>
              <a:rPr lang="en-IN" b="1" dirty="0" err="1">
                <a:solidFill>
                  <a:srgbClr val="0000FF"/>
                </a:solidFill>
                <a:effectLst/>
                <a:latin typeface="Times New Roman" panose="02020603050405020304" pitchFamily="18" charset="0"/>
                <a:cs typeface="Times New Roman" panose="02020603050405020304" pitchFamily="18" charset="0"/>
              </a:rPr>
              <a:t>M.K.Das</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B.Barman</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B.Das</a:t>
            </a:r>
            <a:r>
              <a:rPr lang="en-IN" b="1" dirty="0">
                <a:solidFill>
                  <a:srgbClr val="0000FF"/>
                </a:solidFill>
                <a:effectLst/>
                <a:latin typeface="Times New Roman" panose="02020603050405020304" pitchFamily="18" charset="0"/>
                <a:cs typeface="Times New Roman" panose="02020603050405020304" pitchFamily="18" charset="0"/>
              </a:rPr>
              <a:t>, V. </a:t>
            </a:r>
            <a:r>
              <a:rPr lang="en-IN" b="1" dirty="0" err="1">
                <a:solidFill>
                  <a:srgbClr val="0000FF"/>
                </a:solidFill>
                <a:effectLst/>
                <a:latin typeface="Times New Roman" panose="02020603050405020304" pitchFamily="18" charset="0"/>
                <a:cs typeface="Times New Roman" panose="02020603050405020304" pitchFamily="18" charset="0"/>
              </a:rPr>
              <a:t>Hamplová</a:t>
            </a:r>
            <a:r>
              <a:rPr lang="en-IN" b="1" dirty="0">
                <a:solidFill>
                  <a:srgbClr val="0000FF"/>
                </a:solidFill>
                <a:effectLst/>
                <a:latin typeface="Times New Roman" panose="02020603050405020304" pitchFamily="18" charset="0"/>
                <a:cs typeface="Times New Roman" panose="02020603050405020304" pitchFamily="18" charset="0"/>
              </a:rPr>
              <a:t>, </a:t>
            </a:r>
            <a:r>
              <a:rPr lang="en-IN" b="1" dirty="0" err="1">
                <a:solidFill>
                  <a:srgbClr val="0000FF"/>
                </a:solidFill>
                <a:effectLst/>
                <a:latin typeface="Times New Roman" panose="02020603050405020304" pitchFamily="18" charset="0"/>
                <a:cs typeface="Times New Roman" panose="02020603050405020304" pitchFamily="18" charset="0"/>
              </a:rPr>
              <a:t>A.Bubnov</a:t>
            </a:r>
            <a:r>
              <a:rPr lang="en-US" b="1" dirty="0">
                <a:solidFill>
                  <a:srgbClr val="0000FF"/>
                </a:solidFill>
                <a:effectLst/>
                <a:latin typeface="Times New Roman" panose="02020603050405020304" pitchFamily="18" charset="0"/>
                <a:cs typeface="Times New Roman" panose="02020603050405020304" pitchFamily="18" charset="0"/>
              </a:rPr>
              <a:t> ;</a:t>
            </a:r>
            <a:r>
              <a:rPr lang="en-US" b="1" i="1" dirty="0">
                <a:solidFill>
                  <a:srgbClr val="0000FF"/>
                </a:solidFill>
                <a:effectLst/>
                <a:latin typeface="Times New Roman" panose="02020603050405020304" pitchFamily="18" charset="0"/>
                <a:cs typeface="Times New Roman" panose="02020603050405020304" pitchFamily="18" charset="0"/>
              </a:rPr>
              <a:t>Crystals,</a:t>
            </a:r>
            <a:r>
              <a:rPr lang="en-US" b="1" dirty="0">
                <a:solidFill>
                  <a:srgbClr val="0000FF"/>
                </a:solidFill>
                <a:effectLst/>
                <a:latin typeface="Times New Roman" panose="02020603050405020304" pitchFamily="18" charset="0"/>
                <a:cs typeface="Times New Roman" panose="02020603050405020304" pitchFamily="18" charset="0"/>
              </a:rPr>
              <a:t> 2019, 9, 473; doi:10.3390/cryst9090473.</a:t>
            </a:r>
          </a:p>
        </p:txBody>
      </p:sp>
      <p:pic>
        <p:nvPicPr>
          <p:cNvPr id="17" name="Picture 16">
            <a:extLst>
              <a:ext uri="{FF2B5EF4-FFF2-40B4-BE49-F238E27FC236}">
                <a16:creationId xmlns:a16="http://schemas.microsoft.com/office/drawing/2014/main" id="{3B45EEB9-CC0E-40EC-B749-29DC2AE49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408" y="5063125"/>
            <a:ext cx="1746042" cy="1657715"/>
          </a:xfrm>
          <a:prstGeom prst="rect">
            <a:avLst/>
          </a:prstGeom>
        </p:spPr>
      </p:pic>
    </p:spTree>
    <p:extLst>
      <p:ext uri="{BB962C8B-B14F-4D97-AF65-F5344CB8AC3E}">
        <p14:creationId xmlns:p14="http://schemas.microsoft.com/office/powerpoint/2010/main" val="155050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4BE-642D-4FB7-87A7-5BA5245BD5B9}"/>
              </a:ext>
            </a:extLst>
          </p:cNvPr>
          <p:cNvSpPr>
            <a:spLocks noGrp="1"/>
          </p:cNvSpPr>
          <p:nvPr>
            <p:ph type="title"/>
          </p:nvPr>
        </p:nvSpPr>
        <p:spPr>
          <a:xfrm>
            <a:off x="125730" y="80009"/>
            <a:ext cx="8892539" cy="1288469"/>
          </a:xfrm>
          <a:ln w="76200">
            <a:solidFill>
              <a:srgbClr val="0070C0"/>
            </a:solidFill>
          </a:ln>
        </p:spPr>
        <p:txBody>
          <a:bodyPr>
            <a:noAutofit/>
          </a:bodyPr>
          <a:lstStyle/>
          <a:p>
            <a:pPr algn="ctr"/>
            <a:br>
              <a:rPr lang="en-GB"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Table 2. Sequence of phases (Ph) and phase transition temperatures (K) measured on cooling; for all the studied mixtures</a:t>
            </a:r>
            <a:br>
              <a:rPr lang="en-GB" sz="2800" b="1" dirty="0">
                <a:solidFill>
                  <a:srgbClr val="C00000"/>
                </a:solidFill>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19" name="Content Placeholder 4">
            <a:extLst>
              <a:ext uri="{FF2B5EF4-FFF2-40B4-BE49-F238E27FC236}">
                <a16:creationId xmlns:a16="http://schemas.microsoft.com/office/drawing/2014/main" id="{94FF0F53-2CC1-49A3-B5C5-94B007406BA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423" r="7446"/>
          <a:stretch/>
        </p:blipFill>
        <p:spPr>
          <a:xfrm>
            <a:off x="214992" y="1543051"/>
            <a:ext cx="7182396" cy="5120640"/>
          </a:xfrm>
          <a:prstGeom prst="rect">
            <a:avLst/>
          </a:prstGeom>
          <a:ln w="76200">
            <a:solidFill>
              <a:schemeClr val="tx1"/>
            </a:solidFill>
          </a:ln>
        </p:spPr>
      </p:pic>
      <p:pic>
        <p:nvPicPr>
          <p:cNvPr id="21" name="Picture 20">
            <a:extLst>
              <a:ext uri="{FF2B5EF4-FFF2-40B4-BE49-F238E27FC236}">
                <a16:creationId xmlns:a16="http://schemas.microsoft.com/office/drawing/2014/main" id="{B9E11449-7D8B-4C08-B401-24AE557E6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222" y="5201794"/>
            <a:ext cx="1519047" cy="1519047"/>
          </a:xfrm>
          <a:prstGeom prst="rect">
            <a:avLst/>
          </a:prstGeom>
        </p:spPr>
      </p:pic>
    </p:spTree>
    <p:extLst>
      <p:ext uri="{BB962C8B-B14F-4D97-AF65-F5344CB8AC3E}">
        <p14:creationId xmlns:p14="http://schemas.microsoft.com/office/powerpoint/2010/main" val="31587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E249-90AA-40BB-8BE1-77D9240FE6E3}"/>
              </a:ext>
            </a:extLst>
          </p:cNvPr>
          <p:cNvSpPr>
            <a:spLocks noGrp="1"/>
          </p:cNvSpPr>
          <p:nvPr>
            <p:ph type="title"/>
          </p:nvPr>
        </p:nvSpPr>
        <p:spPr>
          <a:xfrm>
            <a:off x="2131044" y="88008"/>
            <a:ext cx="4640036" cy="636360"/>
          </a:xfrm>
          <a:ln w="76200">
            <a:solidFill>
              <a:srgbClr val="FF0000"/>
            </a:solidFill>
          </a:ln>
        </p:spPr>
        <p:txBody>
          <a:bodyPr>
            <a:normAutofit/>
          </a:bodyPr>
          <a:lstStyle/>
          <a:p>
            <a:r>
              <a:rPr lang="en-US" sz="3600" b="1" dirty="0">
                <a:solidFill>
                  <a:srgbClr val="00B050"/>
                </a:solidFill>
                <a:latin typeface="Times New Roman" panose="02020603050405020304" pitchFamily="18" charset="0"/>
                <a:cs typeface="Times New Roman" panose="02020603050405020304" pitchFamily="18" charset="0"/>
              </a:rPr>
              <a:t>Experimental  Results</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71E0E-8A72-4222-98A4-AF251161EC1D}"/>
              </a:ext>
            </a:extLst>
          </p:cNvPr>
          <p:cNvSpPr txBox="1"/>
          <p:nvPr/>
        </p:nvSpPr>
        <p:spPr>
          <a:xfrm>
            <a:off x="105320" y="4579326"/>
            <a:ext cx="7086600" cy="1938992"/>
          </a:xfrm>
          <a:prstGeom prst="rect">
            <a:avLst/>
          </a:prstGeom>
          <a:noFill/>
          <a:ln w="76200">
            <a:solidFill>
              <a:srgbClr val="002060"/>
            </a:solidFill>
          </a:ln>
        </p:spPr>
        <p:txBody>
          <a:bodyPr wrap="square">
            <a:spAutoFit/>
          </a:bodyPr>
          <a:lstStyle/>
          <a:p>
            <a:pPr marL="342900" indent="-342900" algn="just">
              <a:buFont typeface="Wingdings" panose="05000000000000000000" pitchFamily="2" charset="2"/>
              <a:buChar char="Ø"/>
            </a:pPr>
            <a:r>
              <a:rPr lang="en-US" sz="2400" dirty="0">
                <a:solidFill>
                  <a:srgbClr val="C00000"/>
                </a:solidFill>
                <a:effectLst/>
                <a:latin typeface="Times New Roman" panose="02020603050405020304" pitchFamily="18" charset="0"/>
                <a:cs typeface="Times New Roman" panose="02020603050405020304" pitchFamily="18" charset="0"/>
              </a:rPr>
              <a:t>The temperature dependence of parallel and perpendicular components </a:t>
            </a:r>
            <a:r>
              <a:rPr lang="en-GB" sz="2400" dirty="0">
                <a:solidFill>
                  <a:srgbClr val="C00000"/>
                </a:solidFill>
                <a:effectLst/>
                <a:latin typeface="Times New Roman" panose="02020603050405020304" pitchFamily="18" charset="0"/>
                <a:cs typeface="Times New Roman" panose="02020603050405020304" pitchFamily="18" charset="0"/>
              </a:rPr>
              <a:t>of static  </a:t>
            </a:r>
            <a:r>
              <a:rPr lang="en-GB" sz="2400" dirty="0" err="1">
                <a:solidFill>
                  <a:srgbClr val="C00000"/>
                </a:solidFill>
                <a:effectLst/>
                <a:latin typeface="Times New Roman" panose="02020603050405020304" pitchFamily="18" charset="0"/>
                <a:cs typeface="Times New Roman" panose="02020603050405020304" pitchFamily="18" charset="0"/>
              </a:rPr>
              <a:t>permittivities</a:t>
            </a:r>
            <a:r>
              <a:rPr lang="en-GB" sz="2400" dirty="0">
                <a:solidFill>
                  <a:srgbClr val="C00000"/>
                </a:solidFill>
                <a:effectLst/>
                <a:latin typeface="Times New Roman" panose="02020603050405020304" pitchFamily="18" charset="0"/>
                <a:cs typeface="Times New Roman" panose="02020603050405020304" pitchFamily="18" charset="0"/>
              </a:rPr>
              <a:t>  </a:t>
            </a:r>
            <a:r>
              <a:rPr lang="en-GB" sz="2400" dirty="0">
                <a:solidFill>
                  <a:srgbClr val="C00000"/>
                </a:solidFill>
                <a:effectLst/>
                <a:latin typeface="Times New Roman" panose="02020603050405020304" pitchFamily="18" charset="0"/>
                <a:cs typeface="Times New Roman" panose="02020603050405020304" pitchFamily="18" charset="0"/>
                <a:sym typeface="Symbol"/>
              </a:rPr>
              <a:t>(</a:t>
            </a:r>
            <a:r>
              <a:rPr lang="en-GB" sz="2400" baseline="-25000" dirty="0">
                <a:solidFill>
                  <a:srgbClr val="C00000"/>
                </a:solidFill>
                <a:effectLst/>
                <a:latin typeface="Times New Roman" panose="02020603050405020304" pitchFamily="18" charset="0"/>
                <a:cs typeface="Times New Roman" panose="02020603050405020304" pitchFamily="18" charset="0"/>
                <a:sym typeface="Symbol"/>
              </a:rPr>
              <a:t> </a:t>
            </a:r>
            <a:r>
              <a:rPr lang="en-GB" sz="2400" dirty="0">
                <a:solidFill>
                  <a:srgbClr val="C00000"/>
                </a:solidFill>
                <a:effectLst/>
                <a:latin typeface="Times New Roman" panose="02020603050405020304" pitchFamily="18" charset="0"/>
                <a:cs typeface="Times New Roman" panose="02020603050405020304" pitchFamily="18" charset="0"/>
                <a:sym typeface="Symbol"/>
              </a:rPr>
              <a:t> </a:t>
            </a:r>
            <a:r>
              <a:rPr lang="en-GB" sz="2400" dirty="0">
                <a:solidFill>
                  <a:srgbClr val="C00000"/>
                </a:solidFill>
                <a:effectLst/>
                <a:latin typeface="Times New Roman" panose="02020603050405020304" pitchFamily="18" charset="0"/>
                <a:cs typeface="Times New Roman" panose="02020603050405020304" pitchFamily="18" charset="0"/>
              </a:rPr>
              <a:t>and </a:t>
            </a:r>
            <a:r>
              <a:rPr lang="en-GB" sz="2400" dirty="0">
                <a:solidFill>
                  <a:srgbClr val="C00000"/>
                </a:solidFill>
                <a:effectLst/>
                <a:latin typeface="Times New Roman" panose="02020603050405020304" pitchFamily="18" charset="0"/>
                <a:cs typeface="Times New Roman" panose="02020603050405020304" pitchFamily="18" charset="0"/>
                <a:sym typeface="Symbol"/>
              </a:rPr>
              <a:t></a:t>
            </a:r>
            <a:r>
              <a:rPr lang="en-GB" sz="2400" baseline="-25000" dirty="0">
                <a:solidFill>
                  <a:srgbClr val="C00000"/>
                </a:solidFill>
                <a:effectLst/>
                <a:latin typeface="Times New Roman" panose="02020603050405020304" pitchFamily="18" charset="0"/>
                <a:cs typeface="Times New Roman" panose="02020603050405020304" pitchFamily="18" charset="0"/>
                <a:sym typeface="Symbol"/>
              </a:rPr>
              <a:t></a:t>
            </a:r>
            <a:r>
              <a:rPr lang="en-GB" sz="2400" dirty="0">
                <a:solidFill>
                  <a:srgbClr val="C00000"/>
                </a:solidFill>
                <a:effectLst/>
                <a:latin typeface="Times New Roman" panose="02020603050405020304" pitchFamily="18" charset="0"/>
                <a:cs typeface="Times New Roman" panose="02020603050405020304" pitchFamily="18" charset="0"/>
                <a:sym typeface="Symbol"/>
              </a:rPr>
              <a:t>), </a:t>
            </a:r>
            <a:r>
              <a:rPr lang="en-GB" sz="2400" dirty="0">
                <a:solidFill>
                  <a:srgbClr val="C00000"/>
                </a:solidFill>
                <a:effectLst/>
                <a:latin typeface="Times New Roman" panose="02020603050405020304" pitchFamily="18" charset="0"/>
                <a:cs typeface="Times New Roman" panose="02020603050405020304" pitchFamily="18" charset="0"/>
              </a:rPr>
              <a:t>their average values (</a:t>
            </a:r>
            <a:r>
              <a:rPr lang="en-GB" sz="2400" dirty="0" err="1">
                <a:solidFill>
                  <a:srgbClr val="C00000"/>
                </a:solidFill>
                <a:effectLst/>
                <a:latin typeface="Times New Roman" panose="02020603050405020304" pitchFamily="18" charset="0"/>
                <a:cs typeface="Times New Roman" panose="02020603050405020304" pitchFamily="18" charset="0"/>
              </a:rPr>
              <a:t>ε</a:t>
            </a:r>
            <a:r>
              <a:rPr lang="en-GB" sz="2400" baseline="-25000" dirty="0" err="1">
                <a:solidFill>
                  <a:srgbClr val="C00000"/>
                </a:solidFill>
                <a:effectLst/>
                <a:latin typeface="Times New Roman" panose="02020603050405020304" pitchFamily="18" charset="0"/>
                <a:cs typeface="Times New Roman" panose="02020603050405020304" pitchFamily="18" charset="0"/>
              </a:rPr>
              <a:t>avg</a:t>
            </a:r>
            <a:r>
              <a:rPr lang="en-GB" sz="2400" dirty="0">
                <a:solidFill>
                  <a:srgbClr val="C00000"/>
                </a:solidFill>
                <a:effectLst/>
                <a:latin typeface="Times New Roman" panose="02020603050405020304" pitchFamily="18" charset="0"/>
                <a:cs typeface="Times New Roman" panose="02020603050405020304" pitchFamily="18" charset="0"/>
              </a:rPr>
              <a:t>) and dielectric anisotropy (</a:t>
            </a:r>
            <a:r>
              <a:rPr lang="en-GB" sz="2400" dirty="0">
                <a:solidFill>
                  <a:srgbClr val="C00000"/>
                </a:solidFill>
                <a:effectLst/>
                <a:latin typeface="Times New Roman" panose="02020603050405020304" pitchFamily="18" charset="0"/>
                <a:cs typeface="Times New Roman" panose="02020603050405020304" pitchFamily="18" charset="0"/>
                <a:sym typeface="Symbol"/>
              </a:rPr>
              <a:t></a:t>
            </a:r>
            <a:r>
              <a:rPr lang="en-GB" sz="2400" i="1" dirty="0">
                <a:solidFill>
                  <a:srgbClr val="C00000"/>
                </a:solidFill>
                <a:effectLst/>
                <a:latin typeface="Times New Roman" panose="02020603050405020304" pitchFamily="18" charset="0"/>
                <a:cs typeface="Times New Roman" panose="02020603050405020304" pitchFamily="18" charset="0"/>
                <a:sym typeface="Symbol"/>
              </a:rPr>
              <a:t></a:t>
            </a:r>
            <a:r>
              <a:rPr lang="en-GB" sz="2400" dirty="0">
                <a:solidFill>
                  <a:srgbClr val="C00000"/>
                </a:solidFill>
                <a:effectLst/>
                <a:latin typeface="Times New Roman" panose="02020603050405020304" pitchFamily="18" charset="0"/>
                <a:cs typeface="Times New Roman" panose="02020603050405020304" pitchFamily="18" charset="0"/>
              </a:rPr>
              <a:t> =</a:t>
            </a:r>
            <a:r>
              <a:rPr lang="en-GB" sz="2400" i="1" dirty="0">
                <a:solidFill>
                  <a:srgbClr val="C00000"/>
                </a:solidFill>
                <a:effectLst/>
                <a:latin typeface="Times New Roman" panose="02020603050405020304" pitchFamily="18" charset="0"/>
                <a:cs typeface="Times New Roman" panose="02020603050405020304" pitchFamily="18" charset="0"/>
                <a:sym typeface="Symbol"/>
              </a:rPr>
              <a:t></a:t>
            </a:r>
            <a:r>
              <a:rPr lang="en-GB" sz="2400" baseline="-25000" dirty="0">
                <a:solidFill>
                  <a:srgbClr val="C00000"/>
                </a:solidFill>
                <a:effectLst/>
                <a:latin typeface="Times New Roman" panose="02020603050405020304" pitchFamily="18" charset="0"/>
                <a:cs typeface="Times New Roman" panose="02020603050405020304" pitchFamily="18" charset="0"/>
                <a:sym typeface="Symbol"/>
              </a:rPr>
              <a:t></a:t>
            </a:r>
            <a:r>
              <a:rPr lang="en-GB" sz="2400" dirty="0">
                <a:solidFill>
                  <a:srgbClr val="C00000"/>
                </a:solidFill>
                <a:effectLst/>
                <a:latin typeface="Times New Roman" panose="02020603050405020304" pitchFamily="18" charset="0"/>
                <a:cs typeface="Times New Roman" panose="02020603050405020304" pitchFamily="18" charset="0"/>
              </a:rPr>
              <a:t>-</a:t>
            </a:r>
            <a:r>
              <a:rPr lang="en-GB" sz="2400" i="1" dirty="0">
                <a:solidFill>
                  <a:srgbClr val="C00000"/>
                </a:solidFill>
                <a:effectLst/>
                <a:latin typeface="Times New Roman" panose="02020603050405020304" pitchFamily="18" charset="0"/>
                <a:cs typeface="Times New Roman" panose="02020603050405020304" pitchFamily="18" charset="0"/>
                <a:sym typeface="Symbol"/>
              </a:rPr>
              <a:t></a:t>
            </a:r>
            <a:r>
              <a:rPr lang="en-GB" sz="2400" baseline="-25000" dirty="0">
                <a:solidFill>
                  <a:srgbClr val="C00000"/>
                </a:solidFill>
                <a:effectLst/>
                <a:latin typeface="Times New Roman" panose="02020603050405020304" pitchFamily="18" charset="0"/>
                <a:cs typeface="Times New Roman" panose="02020603050405020304" pitchFamily="18" charset="0"/>
                <a:sym typeface="Symbol"/>
              </a:rPr>
              <a:t></a:t>
            </a:r>
            <a:r>
              <a:rPr lang="en-GB" sz="2400" dirty="0">
                <a:solidFill>
                  <a:srgbClr val="C00000"/>
                </a:solidFill>
                <a:effectLst/>
                <a:latin typeface="Times New Roman" panose="02020603050405020304" pitchFamily="18" charset="0"/>
                <a:cs typeface="Times New Roman" panose="02020603050405020304" pitchFamily="18" charset="0"/>
              </a:rPr>
              <a:t>) for all the studied mixtures shows similar trend but possess different values. </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4" name="Content Placeholder 4">
            <a:extLst>
              <a:ext uri="{FF2B5EF4-FFF2-40B4-BE49-F238E27FC236}">
                <a16:creationId xmlns:a16="http://schemas.microsoft.com/office/drawing/2014/main" id="{A1077F39-CC01-40F2-B1EE-EDEBC848B0A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320" y="880286"/>
            <a:ext cx="4345742" cy="3543124"/>
          </a:xfrm>
          <a:prstGeom prst="rect">
            <a:avLst/>
          </a:prstGeom>
          <a:ln w="76200">
            <a:solidFill>
              <a:schemeClr val="accent6">
                <a:lumMod val="50000"/>
              </a:schemeClr>
            </a:solidFill>
          </a:ln>
        </p:spPr>
      </p:pic>
      <p:pic>
        <p:nvPicPr>
          <p:cNvPr id="22" name="Picture 21">
            <a:extLst>
              <a:ext uri="{FF2B5EF4-FFF2-40B4-BE49-F238E27FC236}">
                <a16:creationId xmlns:a16="http://schemas.microsoft.com/office/drawing/2014/main" id="{8E2E5C0C-977F-4507-A07D-8EB8C44552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03"/>
          <a:stretch/>
        </p:blipFill>
        <p:spPr>
          <a:xfrm>
            <a:off x="4692938" y="880284"/>
            <a:ext cx="4345742" cy="3543125"/>
          </a:xfrm>
          <a:prstGeom prst="rect">
            <a:avLst/>
          </a:prstGeom>
          <a:ln w="76200">
            <a:solidFill>
              <a:schemeClr val="accent6">
                <a:lumMod val="50000"/>
              </a:schemeClr>
            </a:solidFill>
          </a:ln>
        </p:spPr>
      </p:pic>
      <p:pic>
        <p:nvPicPr>
          <p:cNvPr id="24" name="Picture 23">
            <a:extLst>
              <a:ext uri="{FF2B5EF4-FFF2-40B4-BE49-F238E27FC236}">
                <a16:creationId xmlns:a16="http://schemas.microsoft.com/office/drawing/2014/main" id="{96E73831-0124-4B34-9597-E60D858CD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704" y="4536909"/>
            <a:ext cx="1747976" cy="1981410"/>
          </a:xfrm>
          <a:prstGeom prst="rect">
            <a:avLst/>
          </a:prstGeom>
        </p:spPr>
      </p:pic>
    </p:spTree>
    <p:extLst>
      <p:ext uri="{BB962C8B-B14F-4D97-AF65-F5344CB8AC3E}">
        <p14:creationId xmlns:p14="http://schemas.microsoft.com/office/powerpoint/2010/main" val="364882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92709F-D88F-4897-A758-D51628C4E2C4}"/>
              </a:ext>
            </a:extLst>
          </p:cNvPr>
          <p:cNvSpPr txBox="1"/>
          <p:nvPr/>
        </p:nvSpPr>
        <p:spPr>
          <a:xfrm>
            <a:off x="102132" y="4029950"/>
            <a:ext cx="7110198" cy="2677656"/>
          </a:xfrm>
          <a:prstGeom prst="rect">
            <a:avLst/>
          </a:prstGeom>
          <a:noFill/>
          <a:ln w="76200">
            <a:solidFill>
              <a:schemeClr val="accent1"/>
            </a:solidFill>
          </a:ln>
        </p:spPr>
        <p:txBody>
          <a:bodyPr wrap="square">
            <a:spAutoFit/>
          </a:bodyPr>
          <a:lstStyle/>
          <a:p>
            <a:pPr algn="just">
              <a:buFont typeface="Wingdings" pitchFamily="2" charset="2"/>
              <a:buChar char="q"/>
            </a:pPr>
            <a:r>
              <a:rPr lang="en-GB" sz="2400" b="1" dirty="0">
                <a:solidFill>
                  <a:schemeClr val="accent2">
                    <a:lumMod val="75000"/>
                  </a:schemeClr>
                </a:solidFill>
                <a:effectLst/>
                <a:latin typeface="Times New Roman" panose="02020603050405020304" pitchFamily="18" charset="0"/>
                <a:cs typeface="Times New Roman" panose="02020603050405020304" pitchFamily="18" charset="0"/>
              </a:rPr>
              <a:t>All the compounds exhibit negative dielectric anisotropy with a considerable increase of </a:t>
            </a:r>
            <a:r>
              <a:rPr lang="en-GB" sz="2400" b="1" i="1" dirty="0">
                <a:solidFill>
                  <a:schemeClr val="accent2">
                    <a:lumMod val="75000"/>
                  </a:schemeClr>
                </a:solidFill>
                <a:effectLst/>
                <a:latin typeface="Times New Roman" panose="02020603050405020304" pitchFamily="18" charset="0"/>
                <a:cs typeface="Times New Roman" panose="02020603050405020304" pitchFamily="18" charset="0"/>
                <a:sym typeface="Symbol"/>
              </a:rPr>
              <a:t></a:t>
            </a:r>
            <a:r>
              <a:rPr lang="en-GB" sz="2400" b="1" baseline="-25000" dirty="0">
                <a:solidFill>
                  <a:schemeClr val="accent2">
                    <a:lumMod val="75000"/>
                  </a:schemeClr>
                </a:solidFill>
                <a:effectLst/>
                <a:latin typeface="Times New Roman" panose="02020603050405020304" pitchFamily="18" charset="0"/>
                <a:cs typeface="Times New Roman" panose="02020603050405020304" pitchFamily="18" charset="0"/>
                <a:sym typeface="Symbol"/>
              </a:rPr>
              <a:t> </a:t>
            </a:r>
            <a:r>
              <a:rPr lang="en-GB" sz="2400" b="1" dirty="0">
                <a:solidFill>
                  <a:schemeClr val="accent2">
                    <a:lumMod val="75000"/>
                  </a:schemeClr>
                </a:solidFill>
                <a:effectLst/>
                <a:latin typeface="Times New Roman" panose="02020603050405020304" pitchFamily="18" charset="0"/>
                <a:cs typeface="Times New Roman" panose="02020603050405020304" pitchFamily="18" charset="0"/>
              </a:rPr>
              <a:t>with respect to </a:t>
            </a:r>
            <a:r>
              <a:rPr lang="en-GB" sz="2400" b="1" i="1" dirty="0">
                <a:solidFill>
                  <a:schemeClr val="accent2">
                    <a:lumMod val="75000"/>
                  </a:schemeClr>
                </a:solidFill>
                <a:effectLst/>
                <a:latin typeface="Times New Roman" panose="02020603050405020304" pitchFamily="18" charset="0"/>
                <a:cs typeface="Times New Roman" panose="02020603050405020304" pitchFamily="18" charset="0"/>
                <a:sym typeface="Symbol"/>
              </a:rPr>
              <a:t></a:t>
            </a:r>
            <a:r>
              <a:rPr lang="en-GB" sz="2400" b="1" baseline="-25000" dirty="0">
                <a:solidFill>
                  <a:schemeClr val="accent2">
                    <a:lumMod val="75000"/>
                  </a:schemeClr>
                </a:solidFill>
                <a:effectLst/>
                <a:latin typeface="Times New Roman" panose="02020603050405020304" pitchFamily="18" charset="0"/>
                <a:cs typeface="Times New Roman" panose="02020603050405020304" pitchFamily="18" charset="0"/>
                <a:sym typeface="Symbol"/>
              </a:rPr>
              <a:t></a:t>
            </a:r>
            <a:r>
              <a:rPr lang="en-GB" sz="2400" b="1" dirty="0">
                <a:solidFill>
                  <a:schemeClr val="accent2">
                    <a:lumMod val="75000"/>
                  </a:schemeClr>
                </a:solidFill>
                <a:effectLst/>
                <a:latin typeface="Times New Roman" panose="02020603050405020304" pitchFamily="18" charset="0"/>
                <a:cs typeface="Times New Roman" panose="02020603050405020304" pitchFamily="18" charset="0"/>
                <a:sym typeface="Symbol"/>
              </a:rPr>
              <a:t> n</a:t>
            </a:r>
            <a:r>
              <a:rPr lang="en-GB" sz="2400" b="1" dirty="0">
                <a:solidFill>
                  <a:schemeClr val="accent2">
                    <a:lumMod val="75000"/>
                  </a:schemeClr>
                </a:solidFill>
                <a:effectLst/>
                <a:latin typeface="Times New Roman" panose="02020603050405020304" pitchFamily="18" charset="0"/>
                <a:cs typeface="Times New Roman" panose="02020603050405020304" pitchFamily="18" charset="0"/>
              </a:rPr>
              <a:t>ear phase transition which  may arise due to the transverse dipole moment of the polar linking ester groups which enhances the dielectric permittivity perpendicular to the molecular long axis. </a:t>
            </a:r>
          </a:p>
        </p:txBody>
      </p:sp>
      <p:sp>
        <p:nvSpPr>
          <p:cNvPr id="23" name="Title 1">
            <a:extLst>
              <a:ext uri="{FF2B5EF4-FFF2-40B4-BE49-F238E27FC236}">
                <a16:creationId xmlns:a16="http://schemas.microsoft.com/office/drawing/2014/main" id="{50C66C0F-714B-4F9F-86F6-CB7BECE78FCF}"/>
              </a:ext>
            </a:extLst>
          </p:cNvPr>
          <p:cNvSpPr>
            <a:spLocks noGrp="1"/>
          </p:cNvSpPr>
          <p:nvPr>
            <p:ph type="title"/>
          </p:nvPr>
        </p:nvSpPr>
        <p:spPr>
          <a:xfrm>
            <a:off x="2291851" y="59700"/>
            <a:ext cx="4074659" cy="511800"/>
          </a:xfrm>
          <a:ln w="76200">
            <a:solidFill>
              <a:srgbClr val="FF0000"/>
            </a:solidFill>
          </a:ln>
        </p:spPr>
        <p:txBody>
          <a:bodyPr>
            <a:normAutofit fontScale="90000"/>
          </a:bodyPr>
          <a:lstStyle/>
          <a:p>
            <a:r>
              <a:rPr lang="en-US" sz="3600" b="1" dirty="0">
                <a:solidFill>
                  <a:srgbClr val="00B050"/>
                </a:solidFill>
                <a:latin typeface="Times New Roman" panose="02020603050405020304" pitchFamily="18" charset="0"/>
                <a:cs typeface="Times New Roman" panose="02020603050405020304" pitchFamily="18" charset="0"/>
              </a:rPr>
              <a:t>Experimental  Results</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1A3704D2-0A3D-4148-8705-89D78933C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471" y="4029950"/>
            <a:ext cx="1718396" cy="2677656"/>
          </a:xfrm>
          <a:prstGeom prst="rect">
            <a:avLst/>
          </a:prstGeom>
        </p:spPr>
      </p:pic>
      <p:pic>
        <p:nvPicPr>
          <p:cNvPr id="2" name="Picture 1">
            <a:extLst>
              <a:ext uri="{FF2B5EF4-FFF2-40B4-BE49-F238E27FC236}">
                <a16:creationId xmlns:a16="http://schemas.microsoft.com/office/drawing/2014/main" id="{BC7371C5-8A49-4A36-AB91-D3FFD66714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3" t="700" r="20967" b="-700"/>
          <a:stretch/>
        </p:blipFill>
        <p:spPr>
          <a:xfrm>
            <a:off x="102132" y="705624"/>
            <a:ext cx="4469867" cy="3190202"/>
          </a:xfrm>
          <a:prstGeom prst="rect">
            <a:avLst/>
          </a:prstGeom>
          <a:ln w="76200">
            <a:solidFill>
              <a:schemeClr val="accent2"/>
            </a:solidFill>
          </a:ln>
        </p:spPr>
      </p:pic>
      <p:pic>
        <p:nvPicPr>
          <p:cNvPr id="3" name="Picture 2">
            <a:extLst>
              <a:ext uri="{FF2B5EF4-FFF2-40B4-BE49-F238E27FC236}">
                <a16:creationId xmlns:a16="http://schemas.microsoft.com/office/drawing/2014/main" id="{EB2426AC-3FF7-4EED-8B54-0271CA41CA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923"/>
          <a:stretch/>
        </p:blipFill>
        <p:spPr>
          <a:xfrm>
            <a:off x="4777808" y="705624"/>
            <a:ext cx="4264059" cy="3190202"/>
          </a:xfrm>
          <a:prstGeom prst="rect">
            <a:avLst/>
          </a:prstGeom>
          <a:ln w="76200">
            <a:solidFill>
              <a:schemeClr val="accent2"/>
            </a:solidFill>
          </a:ln>
        </p:spPr>
      </p:pic>
    </p:spTree>
    <p:extLst>
      <p:ext uri="{BB962C8B-B14F-4D97-AF65-F5344CB8AC3E}">
        <p14:creationId xmlns:p14="http://schemas.microsoft.com/office/powerpoint/2010/main" val="2291955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822</TotalTime>
  <Words>1754</Words>
  <Application>Microsoft Office PowerPoint</Application>
  <PresentationFormat>On-screen Show (4:3)</PresentationFormat>
  <Paragraphs>164</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Bahnschrift SemiBold Condensed</vt:lpstr>
      <vt:lpstr>Calibri</vt:lpstr>
      <vt:lpstr>Calibri Light</vt:lpstr>
      <vt:lpstr>Lucida Sans</vt:lpstr>
      <vt:lpstr>Palatino Linotype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 </vt:lpstr>
      <vt:lpstr> Table 2. Sequence of phases (Ph) and phase transition temperatures (K) measured on cooling; for all the studied mixtures </vt:lpstr>
      <vt:lpstr>Experimental  Results</vt:lpstr>
      <vt:lpstr>Experimental  Results</vt:lpstr>
      <vt:lpstr>Experimental  Results</vt:lpstr>
      <vt:lpstr> Table 3.Fitted parameters P0, TC and exponent β of experimental spontaneous polarization for all the investigated FLC mixtures. </vt:lpstr>
      <vt:lpstr> Response Time  and  Torsional  bulk  viscosity </vt:lpstr>
      <vt:lpstr>PowerPoint Presentation</vt:lpstr>
      <vt:lpstr> Dielectric properties </vt:lpstr>
      <vt:lpstr> Soft Mode and Goldstone Mode </vt:lpstr>
      <vt:lpstr> Soft Mode </vt:lpstr>
      <vt:lpstr> Soft Mode </vt:lpstr>
      <vt:lpstr>Conclusions</vt:lpstr>
      <vt:lpstr> Acknowledgements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LENOVO</cp:lastModifiedBy>
  <cp:revision>121</cp:revision>
  <dcterms:created xsi:type="dcterms:W3CDTF">2017-05-27T02:37:01Z</dcterms:created>
  <dcterms:modified xsi:type="dcterms:W3CDTF">2020-10-19T13:36:14Z</dcterms:modified>
</cp:coreProperties>
</file>