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19" r:id="rId3"/>
    <p:sldId id="323" r:id="rId4"/>
    <p:sldId id="320" r:id="rId5"/>
    <p:sldId id="273" r:id="rId6"/>
    <p:sldId id="296" r:id="rId7"/>
    <p:sldId id="298" r:id="rId8"/>
    <p:sldId id="297" r:id="rId9"/>
    <p:sldId id="300" r:id="rId10"/>
    <p:sldId id="301" r:id="rId11"/>
    <p:sldId id="302" r:id="rId12"/>
    <p:sldId id="305" r:id="rId13"/>
    <p:sldId id="307" r:id="rId14"/>
    <p:sldId id="318" r:id="rId15"/>
    <p:sldId id="321" r:id="rId16"/>
    <p:sldId id="322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53" autoAdjust="0"/>
    <p:restoredTop sz="94086" autoAdjust="0"/>
  </p:normalViewPr>
  <p:slideViewPr>
    <p:cSldViewPr>
      <p:cViewPr varScale="1">
        <p:scale>
          <a:sx n="65" d="100"/>
          <a:sy n="65" d="100"/>
        </p:scale>
        <p:origin x="-14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lang="en-GB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Ascorbic acid</a:t>
            </a:r>
          </a:p>
        </c:rich>
      </c:tx>
      <c:layout>
        <c:manualLayout>
          <c:xMode val="edge"/>
          <c:yMode val="edge"/>
          <c:x val="0.34817137471187343"/>
          <c:y val="1.9752948166397589E-2"/>
        </c:manualLayout>
      </c:layout>
      <c:overlay val="1"/>
    </c:title>
    <c:plotArea>
      <c:layout>
        <c:manualLayout>
          <c:layoutTarget val="inner"/>
          <c:xMode val="edge"/>
          <c:yMode val="edge"/>
          <c:x val="0.18025965524527776"/>
          <c:y val="0.12093894329201517"/>
          <c:w val="0.78169990916042065"/>
          <c:h val="0.77189650360091977"/>
        </c:manualLayout>
      </c:layout>
      <c:lineChart>
        <c:grouping val="standard"/>
        <c:ser>
          <c:idx val="0"/>
          <c:order val="0"/>
          <c:spPr>
            <a:ln w="38100">
              <a:solidFill>
                <a:srgbClr val="C00000"/>
              </a:solidFill>
            </a:ln>
          </c:spPr>
          <c:marker>
            <c:spPr>
              <a:ln>
                <a:solidFill>
                  <a:srgbClr val="C00000"/>
                </a:solidFill>
              </a:ln>
            </c:spPr>
          </c:marker>
          <c:cat>
            <c:numRef>
              <c:f>Sheet1!$R$44:$R$48</c:f>
              <c:numCache>
                <c:formatCode>General</c:formatCode>
                <c:ptCount val="5"/>
                <c:pt idx="0">
                  <c:v>3.125000000000122E-3</c:v>
                </c:pt>
                <c:pt idx="1">
                  <c:v>6.2500000000002371E-3</c:v>
                </c:pt>
                <c:pt idx="2">
                  <c:v>1.250000000000037E-2</c:v>
                </c:pt>
                <c:pt idx="3">
                  <c:v>2.5000000000000216E-2</c:v>
                </c:pt>
                <c:pt idx="4">
                  <c:v>5.0000000000000114E-2</c:v>
                </c:pt>
              </c:numCache>
            </c:numRef>
          </c:cat>
          <c:val>
            <c:numRef>
              <c:f>Sheet1!$S$44:$S$48</c:f>
              <c:numCache>
                <c:formatCode>General</c:formatCode>
                <c:ptCount val="5"/>
                <c:pt idx="0">
                  <c:v>3.4004474269999987</c:v>
                </c:pt>
                <c:pt idx="1">
                  <c:v>13.7360179</c:v>
                </c:pt>
                <c:pt idx="2">
                  <c:v>37.852348990000003</c:v>
                </c:pt>
                <c:pt idx="3">
                  <c:v>74.049217000000027</c:v>
                </c:pt>
                <c:pt idx="4">
                  <c:v>78.255033560000001</c:v>
                </c:pt>
              </c:numCache>
            </c:numRef>
          </c:val>
        </c:ser>
        <c:marker val="1"/>
        <c:axId val="65709952"/>
        <c:axId val="66224512"/>
      </c:lineChart>
      <c:catAx>
        <c:axId val="657099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GB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Concentration</a:t>
                </a:r>
              </a:p>
            </c:rich>
          </c:tx>
          <c:layout>
            <c:manualLayout>
              <c:xMode val="edge"/>
              <c:yMode val="edge"/>
              <c:x val="0.79900776430844478"/>
              <c:y val="0.9434036216653364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GB" b="1">
                <a:solidFill>
                  <a:srgbClr val="002060"/>
                </a:solidFill>
              </a:defRPr>
            </a:pPr>
            <a:endParaRPr lang="en-US"/>
          </a:p>
        </c:txPr>
        <c:crossAx val="66224512"/>
        <c:crosses val="autoZero"/>
        <c:auto val="1"/>
        <c:lblAlgn val="ctr"/>
        <c:lblOffset val="100"/>
      </c:catAx>
      <c:valAx>
        <c:axId val="6622451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en-GB" b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b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% Inhibition</a:t>
                </a:r>
              </a:p>
            </c:rich>
          </c:tx>
          <c:layout>
            <c:manualLayout>
              <c:xMode val="edge"/>
              <c:yMode val="edge"/>
              <c:x val="2.2222222222222292E-2"/>
              <c:y val="6.0580708661417307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GB" b="1">
                <a:solidFill>
                  <a:srgbClr val="002060"/>
                </a:solidFill>
              </a:defRPr>
            </a:pPr>
            <a:endParaRPr lang="en-US"/>
          </a:p>
        </c:txPr>
        <c:crossAx val="6570995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spPr>
    <a:solidFill>
      <a:schemeClr val="bg1"/>
    </a:solidFill>
    <a:ln w="38100">
      <a:solidFill>
        <a:srgbClr val="7030A0"/>
      </a:solidFill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1543831616847762"/>
          <c:y val="5.6859015433576097E-2"/>
          <c:w val="0.79848461640714163"/>
          <c:h val="0.82969425394338814"/>
        </c:manualLayout>
      </c:layout>
      <c:lineChart>
        <c:grouping val="standard"/>
        <c:ser>
          <c:idx val="0"/>
          <c:order val="0"/>
          <c:tx>
            <c:v>SESHE</c:v>
          </c:tx>
          <c:spPr>
            <a:ln w="38100">
              <a:solidFill>
                <a:srgbClr val="C00000"/>
              </a:solidFill>
            </a:ln>
          </c:spPr>
          <c:marker>
            <c:spPr>
              <a:ln w="38100">
                <a:solidFill>
                  <a:srgbClr val="C00000"/>
                </a:solidFill>
              </a:ln>
            </c:spPr>
          </c:marker>
          <c:cat>
            <c:numRef>
              <c:f>Sheet1!$B$36:$B$40</c:f>
              <c:numCache>
                <c:formatCode>General</c:formatCode>
                <c:ptCount val="5"/>
                <c:pt idx="0">
                  <c:v>6.25E-2</c:v>
                </c:pt>
                <c:pt idx="1">
                  <c:v>0.125</c:v>
                </c:pt>
                <c:pt idx="2">
                  <c:v>0.25</c:v>
                </c:pt>
                <c:pt idx="3">
                  <c:v>0.5</c:v>
                </c:pt>
                <c:pt idx="4">
                  <c:v>1</c:v>
                </c:pt>
              </c:numCache>
            </c:numRef>
          </c:cat>
          <c:val>
            <c:numRef>
              <c:f>Sheet1!$C$36:$C$40</c:f>
              <c:numCache>
                <c:formatCode>General</c:formatCode>
                <c:ptCount val="5"/>
                <c:pt idx="0">
                  <c:v>3.4838709680000002</c:v>
                </c:pt>
                <c:pt idx="1">
                  <c:v>10.62365591</c:v>
                </c:pt>
                <c:pt idx="2">
                  <c:v>20.473118279999689</c:v>
                </c:pt>
                <c:pt idx="3">
                  <c:v>43.870967739999998</c:v>
                </c:pt>
                <c:pt idx="4">
                  <c:v>63.139784950000006</c:v>
                </c:pt>
              </c:numCache>
            </c:numRef>
          </c:val>
        </c:ser>
        <c:marker val="1"/>
        <c:axId val="66252160"/>
        <c:axId val="66660224"/>
      </c:lineChart>
      <c:catAx>
        <c:axId val="662521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900" b="0" dirty="0" smtClean="0">
                    <a:latin typeface="Times New Roman" pitchFamily="18" charset="0"/>
                    <a:cs typeface="Times New Roman" pitchFamily="18" charset="0"/>
                  </a:rPr>
                  <a:t>Concentration</a:t>
                </a:r>
                <a:endParaRPr lang="en-US" sz="900" b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70370806194397961"/>
              <c:y val="0.9552370785169564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66660224"/>
        <c:crosses val="autoZero"/>
        <c:auto val="1"/>
        <c:lblAlgn val="ctr"/>
        <c:lblOffset val="100"/>
      </c:catAx>
      <c:valAx>
        <c:axId val="6666022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900" b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900" b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% Inhibition</a:t>
                </a:r>
                <a:endParaRPr lang="en-US" sz="900" b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2.1518192931866326E-2"/>
              <c:y val="5.2732360083186137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66252160"/>
        <c:crosses val="autoZero"/>
        <c:crossBetween val="between"/>
      </c:valAx>
    </c:plotArea>
    <c:plotVisOnly val="1"/>
    <c:dispBlanksAs val="gap"/>
  </c:chart>
  <c:spPr>
    <a:ln w="38100">
      <a:solidFill>
        <a:srgbClr val="7030A0"/>
      </a:solidFill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0.33333</cdr:x>
      <cdr:y>0.12963</cdr:y>
    </cdr:from>
    <cdr:to>
      <cdr:x>0.75</cdr:x>
      <cdr:y>0.25926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0" y="500066"/>
          <a:ext cx="178595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GB" sz="2200" dirty="0" smtClean="0">
              <a:latin typeface="Times New Roman" pitchFamily="18" charset="0"/>
              <a:cs typeface="Times New Roman" pitchFamily="18" charset="0"/>
            </a:rPr>
            <a:t>IC</a:t>
          </a:r>
          <a:r>
            <a:rPr lang="en-GB" sz="2200" baseline="-25000" dirty="0" smtClean="0">
              <a:latin typeface="Times New Roman" pitchFamily="18" charset="0"/>
              <a:cs typeface="Times New Roman" pitchFamily="18" charset="0"/>
            </a:rPr>
            <a:t>50</a:t>
          </a:r>
          <a:r>
            <a:rPr lang="en-GB" sz="2200" dirty="0" smtClean="0">
              <a:latin typeface="Times New Roman" pitchFamily="18" charset="0"/>
              <a:cs typeface="Times New Roman" pitchFamily="18" charset="0"/>
            </a:rPr>
            <a:t> = 0.017 </a:t>
          </a:r>
          <a:endParaRPr lang="en-GB" sz="2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</cdr:x>
      <cdr:y>0.01887</cdr:y>
    </cdr:from>
    <cdr:to>
      <cdr:x>0.66667</cdr:x>
      <cdr:y>0.13208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4512" y="71438"/>
          <a:ext cx="114300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GB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Extract</a:t>
          </a:r>
          <a:endParaRPr lang="en-GB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</cdr:x>
      <cdr:y>0.11321</cdr:y>
    </cdr:from>
    <cdr:to>
      <cdr:x>0.71667</cdr:x>
      <cdr:y>0.24284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85884" y="428628"/>
          <a:ext cx="1785964" cy="490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2200" dirty="0" smtClean="0">
              <a:latin typeface="Times New Roman" pitchFamily="18" charset="0"/>
              <a:cs typeface="Times New Roman" pitchFamily="18" charset="0"/>
            </a:rPr>
            <a:t>IC</a:t>
          </a:r>
          <a:r>
            <a:rPr lang="en-GB" sz="2200" baseline="-25000" dirty="0" smtClean="0">
              <a:latin typeface="Times New Roman" pitchFamily="18" charset="0"/>
              <a:cs typeface="Times New Roman" pitchFamily="18" charset="0"/>
            </a:rPr>
            <a:t>50</a:t>
          </a:r>
          <a:r>
            <a:rPr lang="en-GB" sz="2200" dirty="0" smtClean="0">
              <a:latin typeface="Times New Roman" pitchFamily="18" charset="0"/>
              <a:cs typeface="Times New Roman" pitchFamily="18" charset="0"/>
            </a:rPr>
            <a:t> = 1.050</a:t>
          </a:r>
          <a:endParaRPr lang="en-GB" sz="2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E6C20-2B6D-4CF8-892A-99C17438E509}" type="datetimeFigureOut">
              <a:rPr lang="en-US" smtClean="0"/>
              <a:pPr/>
              <a:t>8/26/2020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17F31-CDC0-4153-A900-8AEE7466AC6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17F31-CDC0-4153-A900-8AEE7466AC6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17F31-CDC0-4153-A900-8AEE7466AC6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6ADF-E457-47E3-B752-BB3598B55EE2}" type="datetimeFigureOut">
              <a:rPr lang="en-US" smtClean="0"/>
              <a:pPr/>
              <a:t>8/26/2020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80B3-1A82-4E0B-9C33-B35ACA420B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6ADF-E457-47E3-B752-BB3598B55EE2}" type="datetimeFigureOut">
              <a:rPr lang="en-US" smtClean="0"/>
              <a:pPr/>
              <a:t>8/26/2020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80B3-1A82-4E0B-9C33-B35ACA420B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6ADF-E457-47E3-B752-BB3598B55EE2}" type="datetimeFigureOut">
              <a:rPr lang="en-US" smtClean="0"/>
              <a:pPr/>
              <a:t>8/26/2020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80B3-1A82-4E0B-9C33-B35ACA420B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6ADF-E457-47E3-B752-BB3598B55EE2}" type="datetimeFigureOut">
              <a:rPr lang="en-US" smtClean="0"/>
              <a:pPr/>
              <a:t>8/26/2020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80B3-1A82-4E0B-9C33-B35ACA420B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6ADF-E457-47E3-B752-BB3598B55EE2}" type="datetimeFigureOut">
              <a:rPr lang="en-US" smtClean="0"/>
              <a:pPr/>
              <a:t>8/26/2020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80B3-1A82-4E0B-9C33-B35ACA420B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6ADF-E457-47E3-B752-BB3598B55EE2}" type="datetimeFigureOut">
              <a:rPr lang="en-US" smtClean="0"/>
              <a:pPr/>
              <a:t>8/26/2020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80B3-1A82-4E0B-9C33-B35ACA420B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6ADF-E457-47E3-B752-BB3598B55EE2}" type="datetimeFigureOut">
              <a:rPr lang="en-US" smtClean="0"/>
              <a:pPr/>
              <a:t>8/26/2020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80B3-1A82-4E0B-9C33-B35ACA420B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6ADF-E457-47E3-B752-BB3598B55EE2}" type="datetimeFigureOut">
              <a:rPr lang="en-US" smtClean="0"/>
              <a:pPr/>
              <a:t>8/26/2020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80B3-1A82-4E0B-9C33-B35ACA420B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6ADF-E457-47E3-B752-BB3598B55EE2}" type="datetimeFigureOut">
              <a:rPr lang="en-US" smtClean="0"/>
              <a:pPr/>
              <a:t>8/26/2020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80B3-1A82-4E0B-9C33-B35ACA420B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6ADF-E457-47E3-B752-BB3598B55EE2}" type="datetimeFigureOut">
              <a:rPr lang="en-US" smtClean="0"/>
              <a:pPr/>
              <a:t>8/26/2020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80B3-1A82-4E0B-9C33-B35ACA420B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6ADF-E457-47E3-B752-BB3598B55EE2}" type="datetimeFigureOut">
              <a:rPr lang="en-US" smtClean="0"/>
              <a:pPr/>
              <a:t>8/26/2020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80B3-1A82-4E0B-9C33-B35ACA420B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96ADF-E457-47E3-B752-BB3598B55EE2}" type="datetimeFigureOut">
              <a:rPr lang="en-US" smtClean="0"/>
              <a:pPr/>
              <a:t>8/26/2020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D80B3-1A82-4E0B-9C33-B35ACA420B6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669309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Antimicrobial, antioxidant, and GC-MS analysis of hexane extract of the leaves of </a:t>
            </a:r>
            <a:r>
              <a:rPr lang="en-GB" sz="2800" b="1" i="1" dirty="0" err="1" smtClean="0">
                <a:latin typeface="Times New Roman" pitchFamily="18" charset="0"/>
                <a:cs typeface="Times New Roman" pitchFamily="18" charset="0"/>
              </a:rPr>
              <a:t>Solanum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dirty="0" err="1" smtClean="0">
                <a:latin typeface="Times New Roman" pitchFamily="18" charset="0"/>
                <a:cs typeface="Times New Roman" pitchFamily="18" charset="0"/>
              </a:rPr>
              <a:t>erianthum</a:t>
            </a:r>
            <a:endParaRPr lang="en-GB" sz="2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643182"/>
            <a:ext cx="9144000" cy="306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Taye</a:t>
            </a:r>
            <a:r>
              <a:rPr lang="en-GB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Alawode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1,2*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Labunmi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Lajide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en-GB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odunde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Owolabi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M</a:t>
            </a:r>
            <a:r>
              <a:rPr lang="en-GB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Olaleye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Department of Chemistry, Federal University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Otuoke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Nigeria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Department of Chemistry, Federal University of Technology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Akure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Nigeria</a:t>
            </a:r>
            <a:r>
              <a:rPr lang="en-GB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Department of Biochemistry, Federal University of Technology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Akure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Nigeria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*Corresponding email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onatop2003@yahoo.com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" y="2725"/>
            <a:ext cx="9143997" cy="1426011"/>
          </a:xfrm>
          <a:prstGeom prst="rect">
            <a:avLst/>
          </a:prstGeom>
        </p:spPr>
      </p:pic>
      <p:pic>
        <p:nvPicPr>
          <p:cNvPr id="20482" name="Picture 2" descr="Federal University of Technology Akure | Linked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0879" y="6000768"/>
            <a:ext cx="1273153" cy="857255"/>
          </a:xfrm>
          <a:prstGeom prst="rect">
            <a:avLst/>
          </a:prstGeom>
          <a:noFill/>
        </p:spPr>
      </p:pic>
      <p:sp>
        <p:nvSpPr>
          <p:cNvPr id="20484" name="AutoShape 4" descr="FUOTUOKE Admission List, 2019/2020 | How to Check (Updated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86" name="AutoShape 6" descr="FUOTUOKE Admission List, 2019/2020 | How to Check (Updated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488" name="Picture 8" descr="FUOTUOKE Admission List, 2019/2020 | How to Check (Updated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5857892"/>
            <a:ext cx="1344591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642918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antimicrobial activity observed against the test organisms could be due to the interactions  of the plant active metabolites with the organism’s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cytoplasmic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membrane leading to the leakage of intracellular components and precipitation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cytoplasmic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contents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Thangamani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., 2016).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2" y="-24"/>
            <a:ext cx="914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Results and Discussion (Cont’d)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" y="6215082"/>
            <a:ext cx="9136918" cy="642155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8443"/>
            <a:ext cx="9144000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DPPH Scavenging Activity: Standard versus Extract 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214282" y="1071546"/>
          <a:ext cx="4286280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32" y="-24"/>
            <a:ext cx="914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Results and Discussion (Cont’d)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095232"/>
            <a:ext cx="9144000" cy="1292662"/>
          </a:xfrm>
          <a:prstGeom prst="rect">
            <a:avLst/>
          </a:prstGeom>
          <a:ln w="254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268288"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GB" sz="2500" dirty="0" smtClean="0">
                <a:latin typeface="Times New Roman" pitchFamily="18" charset="0"/>
                <a:cs typeface="Times New Roman" pitchFamily="18" charset="0"/>
              </a:rPr>
              <a:t>The DPPH scavenging properties increased with the concentration of the extracts. Similar trends have been observed in previous studies (</a:t>
            </a:r>
            <a:r>
              <a:rPr lang="en-GB" sz="2500" dirty="0" err="1" smtClean="0">
                <a:latin typeface="Times New Roman" pitchFamily="18" charset="0"/>
                <a:cs typeface="Times New Roman" pitchFamily="18" charset="0"/>
              </a:rPr>
              <a:t>Pavithra</a:t>
            </a:r>
            <a:r>
              <a:rPr lang="en-GB" sz="25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500" dirty="0" err="1" smtClean="0">
                <a:latin typeface="Times New Roman" pitchFamily="18" charset="0"/>
                <a:cs typeface="Times New Roman" pitchFamily="18" charset="0"/>
              </a:rPr>
              <a:t>Vadivukkarasi</a:t>
            </a:r>
            <a:r>
              <a:rPr lang="en-GB" sz="2500" dirty="0" smtClean="0">
                <a:latin typeface="Times New Roman" pitchFamily="18" charset="0"/>
                <a:cs typeface="Times New Roman" pitchFamily="18" charset="0"/>
              </a:rPr>
              <a:t>, 2015).</a:t>
            </a:r>
            <a:endParaRPr lang="en-GB" sz="2500" baseline="30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4643438" y="1071546"/>
          <a:ext cx="4286280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" y="6357958"/>
            <a:ext cx="9136918" cy="499279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-24"/>
            <a:ext cx="914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Results and Discussion (Cont’d)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00042"/>
            <a:ext cx="9144000" cy="40011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GC-MS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Analysis: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Some Compounds detected in the hexane extract of  the leaves</a:t>
            </a:r>
            <a:endParaRPr kumimoji="0" lang="en-GB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" y="928670"/>
          <a:ext cx="9143999" cy="5137144"/>
        </p:xfrm>
        <a:graphic>
          <a:graphicData uri="http://schemas.openxmlformats.org/drawingml/2006/table">
            <a:tbl>
              <a:tblPr/>
              <a:tblGrid>
                <a:gridCol w="1182413"/>
                <a:gridCol w="1575310"/>
                <a:gridCol w="4432851"/>
                <a:gridCol w="1953425"/>
              </a:tblGrid>
              <a:tr h="6901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t</a:t>
                      </a:r>
                      <a:r>
                        <a:rPr lang="en-GB" sz="2200" b="0" baseline="-25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(min.)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Area 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(%)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Name of Compound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Quality 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(%)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11.816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1.35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Butylated</a:t>
                      </a:r>
                      <a:r>
                        <a:rPr lang="en-GB" sz="2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Hydroxytoluene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98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5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14.162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1.23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Heptadecane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95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5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15.318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1.34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Octadecane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93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5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15.409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1.19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Hexadecane,1,1’-oxybis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81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5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15.787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2.28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Cyclotetradecane</a:t>
                      </a: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, 1,7, 11-trimethyl-4-(1-methylethyl)-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91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5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17.401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8.06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Hexadecanoic</a:t>
                      </a: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acid, ethyl</a:t>
                      </a:r>
                      <a:r>
                        <a:rPr lang="en-GB" sz="2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ester</a:t>
                      </a:r>
                      <a:endParaRPr lang="en-GB" sz="2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91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5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17.876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1.71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Ethanol, 2-(</a:t>
                      </a:r>
                      <a:r>
                        <a:rPr lang="en-GB" sz="2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Octadecyloxy</a:t>
                      </a: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)-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93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5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18.551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2.33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Eicosane</a:t>
                      </a:r>
                      <a:endParaRPr lang="en-GB" sz="2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95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5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18.608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0.58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1-Docosene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90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5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19.060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14.01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9,12-Octadecadienoic acid (Z,Z)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96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5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19.123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8.54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Cyclohexene</a:t>
                      </a: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, 4-(4-ethylcyclohexyl)-1-pentyl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95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" y="6215082"/>
            <a:ext cx="9136918" cy="642155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44" y="4429132"/>
            <a:ext cx="885831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Butylated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hydroxytoluene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  (BHT) is a most commonly used antioxidant recognized as safe for use in foods containing fats, pharmaceuticals, petroleum products, rubber and oil industries (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Yehye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., 2015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GB" sz="26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" y="119698"/>
            <a:ext cx="914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Results and Discussion (Cont’d)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Stigmasterol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2" name="AutoShape 4" descr="Stigmasterol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4" name="AutoShape 6" descr="Stigmasterol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42" name="AutoShape 2" descr="Butylated hydroxytoluene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129515" y="3998245"/>
            <a:ext cx="33711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2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Butylated</a:t>
            </a:r>
            <a:r>
              <a:rPr lang="en-GB" sz="2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GB" sz="22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Hydroxytoluene</a:t>
            </a:r>
            <a:endParaRPr lang="en-GB" sz="22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246" name="AutoShape 6" descr="Butylated hydroxytoluene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8" name="Picture 8" descr="Butylated hydroxytoluene | Preservatives, antioxidants and ..."/>
          <p:cNvPicPr>
            <a:picLocks noChangeAspect="1" noChangeArrowheads="1"/>
          </p:cNvPicPr>
          <p:nvPr/>
        </p:nvPicPr>
        <p:blipFill>
          <a:blip r:embed="rId2">
            <a:lum bright="-71000" contrast="93000"/>
          </a:blip>
          <a:srcRect l="11339" t="14353" r="12094" b="13918"/>
          <a:stretch>
            <a:fillRect/>
          </a:stretch>
        </p:blipFill>
        <p:spPr bwMode="auto">
          <a:xfrm>
            <a:off x="2270049" y="1500174"/>
            <a:ext cx="3159207" cy="257176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" y="6215082"/>
            <a:ext cx="9136918" cy="642155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cxnSp>
        <p:nvCxnSpPr>
          <p:cNvPr id="17" name="Straight Connector 16"/>
          <p:cNvCxnSpPr/>
          <p:nvPr/>
        </p:nvCxnSpPr>
        <p:spPr>
          <a:xfrm>
            <a:off x="0" y="571480"/>
            <a:ext cx="91440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12847" y="642918"/>
            <a:ext cx="9156847" cy="46166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Biological activities of some of the detected compounds (Cont’d)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3979325"/>
            <a:ext cx="87154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Antiinflammatory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hypocholesterolemic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, cancer preventive,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hepatoprotective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nematicide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insectifuge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cide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), antihistaminic,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antieczemic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antiacne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, 5-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reductase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inhibitor,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antiandrogenic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antiarthritic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, anti coronary, antimicrobial (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Adeoye-Isijola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i="1" dirty="0" smtClean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., 2018).</a:t>
            </a:r>
            <a:endParaRPr lang="en-GB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Z,Z)-9,12-octadecadienoic acid -- Critically Evaluat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9,12-Octadecadienoic acid (Z,Z)-, methyl ester"/>
          <p:cNvPicPr>
            <a:picLocks noChangeAspect="1" noChangeArrowheads="1"/>
          </p:cNvPicPr>
          <p:nvPr/>
        </p:nvPicPr>
        <p:blipFill>
          <a:blip r:embed="rId2">
            <a:lum bright="-93000" contrast="100000"/>
          </a:blip>
          <a:srcRect/>
          <a:stretch>
            <a:fillRect/>
          </a:stretch>
        </p:blipFill>
        <p:spPr bwMode="auto">
          <a:xfrm>
            <a:off x="1887539" y="1571612"/>
            <a:ext cx="5256229" cy="204311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357422" y="3538839"/>
            <a:ext cx="4387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9,12-Octadecadienoic acid (Z,Z)</a:t>
            </a:r>
            <a:endParaRPr lang="en-GB" sz="24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" y="119698"/>
            <a:ext cx="914403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Results and Discussion (Cont’d)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12768"/>
            <a:ext cx="91440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" y="6215082"/>
            <a:ext cx="9136918" cy="642155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-12847" y="752757"/>
            <a:ext cx="9156847" cy="46166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Biological activities of some of the detected compounds (Cont’d)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-24"/>
            <a:ext cx="914403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Results and Discussion (Cont’d)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498454"/>
            <a:ext cx="91440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72000" y="1307601"/>
            <a:ext cx="435771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Anticancer, antioxidant and antimicrobial activity (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Mishra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Sree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, 2007;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Uma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Parvathavarthini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, 2010) </a:t>
            </a:r>
            <a:endParaRPr lang="en-GB" sz="26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0180" y="2528824"/>
            <a:ext cx="19030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Heptadecane</a:t>
            </a:r>
            <a:endParaRPr lang="en-GB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5214950"/>
            <a:ext cx="17363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Octadecane</a:t>
            </a:r>
            <a:endParaRPr lang="en-GB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3438" y="3929066"/>
            <a:ext cx="421484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Anticancer, antioxidant and antimicrobial activity (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Mishra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Sree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, 2007;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Uma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Parvathavarthini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, 2010) </a:t>
            </a:r>
            <a:endParaRPr lang="en-GB" sz="26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570288"/>
            <a:ext cx="9144000" cy="1588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" y="6357958"/>
            <a:ext cx="9136918" cy="499279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-12847" y="500042"/>
            <a:ext cx="9156847" cy="477054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latin typeface="Times New Roman" pitchFamily="18" charset="0"/>
                <a:cs typeface="Times New Roman" pitchFamily="18" charset="0"/>
              </a:rPr>
              <a:t>Biological activities of some of the detected compounds (Cont’d)</a:t>
            </a:r>
            <a:endParaRPr lang="en-GB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Structural formula of heptadecane"/>
          <p:cNvPicPr>
            <a:picLocks noChangeAspect="1" noChangeArrowheads="1"/>
          </p:cNvPicPr>
          <p:nvPr/>
        </p:nvPicPr>
        <p:blipFill>
          <a:blip r:embed="rId3">
            <a:lum bright="-81000" contrast="94000"/>
          </a:blip>
          <a:srcRect/>
          <a:stretch>
            <a:fillRect/>
          </a:stretch>
        </p:blipFill>
        <p:spPr bwMode="auto">
          <a:xfrm>
            <a:off x="142845" y="1643050"/>
            <a:ext cx="4071966" cy="928694"/>
          </a:xfrm>
          <a:prstGeom prst="rect">
            <a:avLst/>
          </a:prstGeom>
          <a:noFill/>
        </p:spPr>
      </p:pic>
      <p:pic>
        <p:nvPicPr>
          <p:cNvPr id="7172" name="Picture 4" descr="Structural formula of octadecane"/>
          <p:cNvPicPr>
            <a:picLocks noChangeAspect="1" noChangeArrowheads="1"/>
          </p:cNvPicPr>
          <p:nvPr/>
        </p:nvPicPr>
        <p:blipFill>
          <a:blip r:embed="rId4">
            <a:lum bright="-87000" contrast="98000"/>
          </a:blip>
          <a:srcRect/>
          <a:stretch>
            <a:fillRect/>
          </a:stretch>
        </p:blipFill>
        <p:spPr bwMode="auto">
          <a:xfrm>
            <a:off x="0" y="4000504"/>
            <a:ext cx="4143372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6314" y="1643050"/>
            <a:ext cx="42148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Antioxidant,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Hemolytic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Hypocholesterolemic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Nematicide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Tyagi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Agarwal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, 2017)</a:t>
            </a:r>
            <a:endParaRPr lang="en-GB" sz="26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472" y="3253087"/>
            <a:ext cx="3938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Hexadecanoic</a:t>
            </a:r>
            <a:r>
              <a:rPr lang="en-GB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acid, ethyl ester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" y="6215082"/>
            <a:ext cx="9136918" cy="642155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32" y="-24"/>
            <a:ext cx="914403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Results and Discussion (Cont’d)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12847" y="500042"/>
            <a:ext cx="9156847" cy="46166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Biological activities of some of the detected compounds (Cont’d)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data:image/png;base64,iVBORw0KGgoAAAANSUhEUgAAAJcAAACXCAMAAAAvQTlLAAAAdVBMVEX19fX4+Pj///+jr6/1/v71+Pj7+/ugrKy1vr7v8PDm6Ojr7Oze4eHT2Ni8xMTCysqrtrbK0ND5pKT26Oj7WFj2zs6IlZWNkJD51dX5nZ327e35l5f6i4v7YWH9Xl73x8f22tr4rq5qfn51hobxvr74trb6gYG5MNqaAAAB5UlEQVR4nO3Wb1ebMBQG8FxDAiH8SQrdrKtzbs7v/xG9gQDhjHbOM8UXz68v6i3h5sktHhUCAAAAAAAAAAAAAAAAAAAAAAAAAOC1VJapvTNsULenw90nCUa0/Nz1x2/nbLmkVwtXldD0X6qLsWo/J1PH++z4fc5FZVEtTYZqLskWdVKZwieVaFZV24qk8u1yTZfFxWCmkVW8qLr+4TzNS5vCVa4wOla8zDmrp71kXbhyqnxeN64aJ0Hkc9/KqdJ13noZz0C6yhsvy6TLanrrifHuJV/W1qgfh0ehLLcc9iIi7ipCVec8AuKuseJPqZKNoeG9NRS6WJo+pXLsGd4t8XBdrFyo5NAz9KbLsYYz8UoeiA2/j0IXfHOVj8Mf84U8Olaedx6nGDp7EXYeK84nyjjFIZ8IecLcOCffE0ZOFCcauohrqcbZt1L6aRmVP92v+R4+rOSgU8XNh7PHqpVufurC9yLnp453X1V1uoNp8qXLNdom4W++8CsJbdMO2qTHvF6ZpCKxqszVr3DbOtf7+PdUH5PrLW6+8mvvEBvUU/aQ/X3Zh1Pd4ffdWx6A99Y/nc57Z/iTuu2z7n7vFFv64+Pz3hk28L9hp+4zPl/hzyQAAAAAAAAAAAAAAAAAAAAAAADAK70AjToRaMsB0q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 descr="data:image/png;base64,iVBORw0KGgoAAAANSUhEUgAAAOEAAADhCAMAAAAJbSJIAAAAyVBMVEX///8AAADv7+/39/fr6+v7+/uenp4fHx/d3d02NjbOzs7/AADs7Oy5ubn19fV5eXkwMDDHx8dpaWmMjIxERET/zc3BwcFQUFDi4uKysrJgYGCGhoYlJSVMTEw6Ojqpqan/2dn/UFD/6ur/sbH/hIT/4uJ+fn7/8fH/lpZPT0+WlpZubm4MDAzU1NT/Y2P/wcH/ior/Nzf/GRn/d3f/IyMXFxe1Ly//QEDpRkbazMyjk5OiaGi1jo7BqKimfHz2i4v2oaH/bm7/Wlo7AieaAAAC+klEQVR4nO3YWXuaQBSAYQaULSqrEEEgSVNNiKam+560//9HFaNRGHORplpbn++9Cc8JzpwzG6KiAAAAAAAAAAAAAAAAAAAAAAAAAAAAAAAAAAAAAAAAAAAA/B/G/ZP2vnPYrfPT61f7zmGLInsjdHT24lwKqdrfyWYXSldvSaGjly9mjUAn8EdT6SYvKOTP9brexkC0jv88xT/UibJ4sN52/YuxMrs5nZ2s79D0LI7SPKgXdHwVjvzLQWO7dhMr9JsDoQZxlqrNDqdOMpBy0Ip0YyUdR72NXDcjT9PSjWSZ2Nn56zdjZfzy5PxtVeky8cwYqIrmXebdVUaB4ZuaWlixuWrFjIdly7waOrWqSzf2vMzV6505w1S3MrMWUrzYDd+ljdHSSjfPpYEwE/+ZFVbj5Yt0/rd4/6G/6Kj96u3HT4tmRbCYhJ4ussVVYRjeIl1fOIsWeo64uv9nNBQPA+G9mxTz1goRrpZqIDL7/u7RqiAzFkFHMSdGraDCyO3qc3FtRXSuRPLcOZyzc+F5E7e7jrQ/i6ynVomvF2enqlZpe/lknYvtiqjKuBThalaqgZhfm1l185IvRvfJRcLylmW5i+oV1X/oYVVQ27MW1WqOSJe9q6W4bMz779MC1y2bT0EzF4YbNUJdy/KNUeOECYZ+EYa1oalm1gjM1PBrZ4wXWgN1ejmsrVd9mNiaqotktQNbjlEeK5qZGMHD1rVjq1tdq908lPfuM3Tko1FxYseRQr0gkM8E00lK6TAZxG7SbUR6ZRiGTuNcNR13JCUexWEUTJza2tSKPJlWdco9bEkyKp60tze/AKn2RkbTQh4abZCW0rOkpft+c2iUaRpaqfyo2pb4iRVuU2tzsmxvZ719+frt+84a/ydc39692XcOu3U6u/ix7xx268PBV3h9dye/Yxya9tn4wF+Fb29+9vedw25VL4oHvkwfedk/MAf2g80jDv9HNwAAAAAAAAAAAAAAAAAAAAAAAAAAAAAAAAAAAAAAAAAAgC34BakRLYQ/iAxi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0" name="Picture 6" descr="Ethyl palmitate Chemical Structure"/>
          <p:cNvPicPr>
            <a:picLocks noChangeAspect="1" noChangeArrowheads="1"/>
          </p:cNvPicPr>
          <p:nvPr/>
        </p:nvPicPr>
        <p:blipFill>
          <a:blip r:embed="rId3">
            <a:lum bright="-100000" contrast="100000"/>
          </a:blip>
          <a:srcRect t="36850" b="32126"/>
          <a:stretch>
            <a:fillRect/>
          </a:stretch>
        </p:blipFill>
        <p:spPr bwMode="auto">
          <a:xfrm>
            <a:off x="285720" y="1604082"/>
            <a:ext cx="4286280" cy="1682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-24"/>
            <a:ext cx="914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en-GB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44" y="664092"/>
            <a:ext cx="90011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hexane extract of the leaves of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S.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erianthum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demonstrated antimicrobial  and antioxidant activities. While the activities obtained is not as high as those of the standard drugs, the extract has shown some potential as a source of antimicrobial and antioxidant compounds.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" y="6215082"/>
            <a:ext cx="9136918" cy="642155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>
            <a:off x="0" y="569892"/>
            <a:ext cx="91440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0" name="Picture 36" descr="File:Anti.svg"/>
          <p:cNvPicPr>
            <a:picLocks noChangeAspect="1" noChangeArrowheads="1"/>
          </p:cNvPicPr>
          <p:nvPr/>
        </p:nvPicPr>
        <p:blipFill>
          <a:blip r:embed="rId3">
            <a:lum bright="71000"/>
          </a:blip>
          <a:srcRect/>
          <a:stretch>
            <a:fillRect/>
          </a:stretch>
        </p:blipFill>
        <p:spPr bwMode="auto">
          <a:xfrm>
            <a:off x="6286480" y="714356"/>
            <a:ext cx="2857520" cy="2857520"/>
          </a:xfrm>
          <a:prstGeom prst="rect">
            <a:avLst/>
          </a:prstGeom>
          <a:noFill/>
        </p:spPr>
      </p:pic>
      <p:pic>
        <p:nvPicPr>
          <p:cNvPr id="55" name="Picture 36" descr="File:Anti.svg"/>
          <p:cNvPicPr>
            <a:picLocks noChangeAspect="1" noChangeArrowheads="1"/>
          </p:cNvPicPr>
          <p:nvPr/>
        </p:nvPicPr>
        <p:blipFill>
          <a:blip r:embed="rId3">
            <a:lum bright="66000"/>
          </a:blip>
          <a:srcRect/>
          <a:stretch>
            <a:fillRect/>
          </a:stretch>
        </p:blipFill>
        <p:spPr bwMode="auto">
          <a:xfrm>
            <a:off x="6715140" y="3714752"/>
            <a:ext cx="2487599" cy="248759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71414"/>
            <a:ext cx="7480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Antimicrobial, Antioxidant and GC-MS Analysis of Hexane  </a:t>
            </a:r>
          </a:p>
          <a:p>
            <a:pPr algn="ctr"/>
            <a:r>
              <a:rPr lang="en-GB" sz="2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Extract of the Leaves of </a:t>
            </a:r>
            <a:r>
              <a:rPr lang="en-GB" sz="2200" b="1" i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Solanum</a:t>
            </a:r>
            <a:r>
              <a:rPr lang="en-GB" sz="2200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GB" sz="2200" b="1" i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erianthum</a:t>
            </a:r>
            <a:endParaRPr lang="en-GB" sz="22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" y="6357958"/>
            <a:ext cx="9136918" cy="499279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Solanum erianthum Images - Useful Tropical Plants"/>
          <p:cNvPicPr>
            <a:picLocks noChangeAspect="1" noChangeArrowheads="1"/>
          </p:cNvPicPr>
          <p:nvPr/>
        </p:nvPicPr>
        <p:blipFill>
          <a:blip r:embed="rId5">
            <a:lum bright="5000"/>
          </a:blip>
          <a:srcRect/>
          <a:stretch>
            <a:fillRect/>
          </a:stretch>
        </p:blipFill>
        <p:spPr bwMode="auto">
          <a:xfrm>
            <a:off x="0" y="2500306"/>
            <a:ext cx="1643042" cy="2736776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1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86" name="Picture 2" descr="What Is E. Coli? | Live Scien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1643050"/>
            <a:ext cx="642942" cy="5000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88" name="Picture 4" descr="Salmonella typhi, bacterium, SEM - Stock Image - C032/2572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928670"/>
            <a:ext cx="642942" cy="5000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92" name="Picture 8" descr="Bacillus - Wikiped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2232413"/>
            <a:ext cx="642942" cy="4822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94" name="Picture 10" descr="Candida albicans (Pathogenesis) - microbewik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1785926"/>
            <a:ext cx="642942" cy="4830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96" name="Picture 12" descr="Aspergillus niger - Wikipedi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74870" y="1857364"/>
            <a:ext cx="654848" cy="5000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398" name="AutoShape 14" descr="Hexadecanoic acid, ethyl ester (CAS 628-97-7) - Chemica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00" name="AutoShape 16" descr="Hexadecanoic acid, ethyl ester (CAS 628-97-7) - Chemica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02" name="AutoShape 18" descr="Rhizopus stolonife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04" name="AutoShape 20" descr="Rhizopus stolonife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406" name="Picture 22" descr="Rhizopus stolonifer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5206" y="2928934"/>
            <a:ext cx="642941" cy="4822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408" name="AutoShape 24" descr="File:Anti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410" name="Picture 26" descr="Klebsiella pneumoniae pathogenesis - microbewiki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02564" y="2357430"/>
            <a:ext cx="655518" cy="5000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412" name="Picture 28" descr="Penicillium notatum | fungus | Britannic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15140" y="1142984"/>
            <a:ext cx="644371" cy="5000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414" name="Picture 30" descr="Staphylococcus aureus in Healthcare Settings | HAI | CDC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2463" y="2643182"/>
            <a:ext cx="571504" cy="4362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416" name="Picture 32" descr="Pseudomonas aeruginosa Infection | HAI | CDC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1024" y="1285860"/>
            <a:ext cx="642942" cy="477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422" name="Picture 38" descr="Oxidative stress: Impact on dairy health and immune function ..."/>
          <p:cNvPicPr>
            <a:picLocks noChangeAspect="1" noChangeArrowheads="1"/>
          </p:cNvPicPr>
          <p:nvPr/>
        </p:nvPicPr>
        <p:blipFill>
          <a:blip r:embed="rId16"/>
          <a:srcRect l="3024" t="5869" r="57449" b="34039"/>
          <a:stretch>
            <a:fillRect/>
          </a:stretch>
        </p:blipFill>
        <p:spPr bwMode="auto">
          <a:xfrm>
            <a:off x="8502087" y="4786322"/>
            <a:ext cx="641913" cy="628426"/>
          </a:xfrm>
          <a:prstGeom prst="rect">
            <a:avLst/>
          </a:prstGeom>
          <a:noFill/>
        </p:spPr>
      </p:pic>
      <p:pic>
        <p:nvPicPr>
          <p:cNvPr id="49" name="Picture 38" descr="Oxidative stress: Impact on dairy health and immune function ..."/>
          <p:cNvPicPr>
            <a:picLocks noChangeAspect="1" noChangeArrowheads="1"/>
          </p:cNvPicPr>
          <p:nvPr/>
        </p:nvPicPr>
        <p:blipFill>
          <a:blip r:embed="rId16"/>
          <a:srcRect l="3024" t="5869" r="57449" b="34039"/>
          <a:stretch>
            <a:fillRect/>
          </a:stretch>
        </p:blipFill>
        <p:spPr bwMode="auto">
          <a:xfrm>
            <a:off x="7715272" y="4643446"/>
            <a:ext cx="714885" cy="699864"/>
          </a:xfrm>
          <a:prstGeom prst="rect">
            <a:avLst/>
          </a:prstGeom>
          <a:noFill/>
        </p:spPr>
      </p:pic>
      <p:pic>
        <p:nvPicPr>
          <p:cNvPr id="50" name="Picture 38" descr="Oxidative stress: Impact on dairy health and immune function ..."/>
          <p:cNvPicPr>
            <a:picLocks noChangeAspect="1" noChangeArrowheads="1"/>
          </p:cNvPicPr>
          <p:nvPr/>
        </p:nvPicPr>
        <p:blipFill>
          <a:blip r:embed="rId16"/>
          <a:srcRect l="3024" t="5869" r="57449" b="34039"/>
          <a:stretch>
            <a:fillRect/>
          </a:stretch>
        </p:blipFill>
        <p:spPr bwMode="auto">
          <a:xfrm>
            <a:off x="7858148" y="5286388"/>
            <a:ext cx="714379" cy="699369"/>
          </a:xfrm>
          <a:prstGeom prst="rect">
            <a:avLst/>
          </a:prstGeom>
          <a:noFill/>
        </p:spPr>
      </p:pic>
      <p:pic>
        <p:nvPicPr>
          <p:cNvPr id="51" name="Picture 38" descr="Oxidative stress: Impact on dairy health and immune function ..."/>
          <p:cNvPicPr>
            <a:picLocks noChangeAspect="1" noChangeArrowheads="1"/>
          </p:cNvPicPr>
          <p:nvPr/>
        </p:nvPicPr>
        <p:blipFill>
          <a:blip r:embed="rId16"/>
          <a:srcRect l="3024" t="5869" r="57449" b="34039"/>
          <a:stretch>
            <a:fillRect/>
          </a:stretch>
        </p:blipFill>
        <p:spPr bwMode="auto">
          <a:xfrm>
            <a:off x="8143900" y="4071942"/>
            <a:ext cx="714885" cy="699864"/>
          </a:xfrm>
          <a:prstGeom prst="rect">
            <a:avLst/>
          </a:prstGeom>
          <a:noFill/>
        </p:spPr>
      </p:pic>
      <p:pic>
        <p:nvPicPr>
          <p:cNvPr id="52" name="Picture 38" descr="Oxidative stress: Impact on dairy health and immune function ..."/>
          <p:cNvPicPr>
            <a:picLocks noChangeAspect="1" noChangeArrowheads="1"/>
          </p:cNvPicPr>
          <p:nvPr/>
        </p:nvPicPr>
        <p:blipFill>
          <a:blip r:embed="rId16"/>
          <a:srcRect l="3024" t="5869" r="57449" b="34039"/>
          <a:stretch>
            <a:fillRect/>
          </a:stretch>
        </p:blipFill>
        <p:spPr bwMode="auto">
          <a:xfrm>
            <a:off x="7429520" y="3929066"/>
            <a:ext cx="714885" cy="699864"/>
          </a:xfrm>
          <a:prstGeom prst="rect">
            <a:avLst/>
          </a:prstGeom>
          <a:noFill/>
        </p:spPr>
      </p:pic>
      <p:pic>
        <p:nvPicPr>
          <p:cNvPr id="53" name="Picture 38" descr="Oxidative stress: Impact on dairy health and immune function ..."/>
          <p:cNvPicPr>
            <a:picLocks noChangeAspect="1" noChangeArrowheads="1"/>
          </p:cNvPicPr>
          <p:nvPr/>
        </p:nvPicPr>
        <p:blipFill>
          <a:blip r:embed="rId16"/>
          <a:srcRect l="3024" t="5869" r="57449" b="34039"/>
          <a:stretch>
            <a:fillRect/>
          </a:stretch>
        </p:blipFill>
        <p:spPr bwMode="auto">
          <a:xfrm>
            <a:off x="7143768" y="5286388"/>
            <a:ext cx="714885" cy="699864"/>
          </a:xfrm>
          <a:prstGeom prst="rect">
            <a:avLst/>
          </a:prstGeom>
          <a:noFill/>
        </p:spPr>
      </p:pic>
      <p:pic>
        <p:nvPicPr>
          <p:cNvPr id="54" name="Picture 38" descr="Oxidative stress: Impact on dairy health and immune function ..."/>
          <p:cNvPicPr>
            <a:picLocks noChangeAspect="1" noChangeArrowheads="1"/>
          </p:cNvPicPr>
          <p:nvPr/>
        </p:nvPicPr>
        <p:blipFill>
          <a:blip r:embed="rId16"/>
          <a:srcRect l="3024" t="5869" r="57449" b="34039"/>
          <a:stretch>
            <a:fillRect/>
          </a:stretch>
        </p:blipFill>
        <p:spPr bwMode="auto">
          <a:xfrm>
            <a:off x="6929454" y="4572008"/>
            <a:ext cx="714885" cy="699864"/>
          </a:xfrm>
          <a:prstGeom prst="rect">
            <a:avLst/>
          </a:prstGeom>
          <a:noFill/>
        </p:spPr>
      </p:pic>
      <p:cxnSp>
        <p:nvCxnSpPr>
          <p:cNvPr id="58" name="Straight Arrow Connector 57"/>
          <p:cNvCxnSpPr/>
          <p:nvPr/>
        </p:nvCxnSpPr>
        <p:spPr>
          <a:xfrm flipV="1">
            <a:off x="3143240" y="5429264"/>
            <a:ext cx="3643338" cy="71438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143240" y="1857364"/>
            <a:ext cx="3143272" cy="1588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1322365" y="3678239"/>
            <a:ext cx="3643338" cy="1588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643438" y="3286124"/>
            <a:ext cx="1714512" cy="10001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GC-MS Analysis 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29058" y="2518942"/>
            <a:ext cx="1968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Antimicrobial Assay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412409" y="5857892"/>
            <a:ext cx="1874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Plant Antioxidants 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2214546" y="3286124"/>
            <a:ext cx="1857388" cy="92869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Hexane Extraction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Straight Arrow Connector 73"/>
          <p:cNvCxnSpPr>
            <a:endCxn id="71" idx="2"/>
          </p:cNvCxnSpPr>
          <p:nvPr/>
        </p:nvCxnSpPr>
        <p:spPr>
          <a:xfrm flipV="1">
            <a:off x="1643042" y="3750471"/>
            <a:ext cx="571504" cy="1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4071934" y="3786189"/>
            <a:ext cx="571504" cy="1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3857620" y="1214422"/>
            <a:ext cx="1743568" cy="1395319"/>
            <a:chOff x="3857620" y="1214422"/>
            <a:chExt cx="1743568" cy="1395319"/>
          </a:xfrm>
        </p:grpSpPr>
        <p:pic>
          <p:nvPicPr>
            <p:cNvPr id="79" name="Picture 40" descr="Disk diffusion test - Wikipedia"/>
            <p:cNvPicPr>
              <a:picLocks noChangeAspect="1" noChangeArrowheads="1"/>
            </p:cNvPicPr>
            <p:nvPr/>
          </p:nvPicPr>
          <p:blipFill>
            <a:blip r:embed="rId17"/>
            <a:srcRect l="3435" t="52695" r="53250" b="9033"/>
            <a:stretch>
              <a:fillRect/>
            </a:stretch>
          </p:blipFill>
          <p:spPr bwMode="auto">
            <a:xfrm>
              <a:off x="3857620" y="1830762"/>
              <a:ext cx="805181" cy="70898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0" name="Picture 40" descr="Disk diffusion test - Wikipedia"/>
            <p:cNvPicPr>
              <a:picLocks noChangeAspect="1" noChangeArrowheads="1"/>
            </p:cNvPicPr>
            <p:nvPr/>
          </p:nvPicPr>
          <p:blipFill>
            <a:blip r:embed="rId17"/>
            <a:srcRect l="3435" t="52695" r="53250" b="9033"/>
            <a:stretch>
              <a:fillRect/>
            </a:stretch>
          </p:blipFill>
          <p:spPr bwMode="auto">
            <a:xfrm>
              <a:off x="4580922" y="1925663"/>
              <a:ext cx="776896" cy="68407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8" name="Picture 40" descr="Disk diffusion test - Wikipedia"/>
            <p:cNvPicPr>
              <a:picLocks noChangeAspect="1" noChangeArrowheads="1"/>
            </p:cNvPicPr>
            <p:nvPr/>
          </p:nvPicPr>
          <p:blipFill>
            <a:blip r:embed="rId17"/>
            <a:srcRect l="3435" t="52695" r="53250" b="9033"/>
            <a:stretch>
              <a:fillRect/>
            </a:stretch>
          </p:blipFill>
          <p:spPr bwMode="auto">
            <a:xfrm>
              <a:off x="4062242" y="1214422"/>
              <a:ext cx="814874" cy="71751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9" name="Picture 40" descr="Disk diffusion test - Wikipedia"/>
            <p:cNvPicPr>
              <a:picLocks noChangeAspect="1" noChangeArrowheads="1"/>
            </p:cNvPicPr>
            <p:nvPr/>
          </p:nvPicPr>
          <p:blipFill>
            <a:blip r:embed="rId17"/>
            <a:srcRect l="3435" t="52695" r="53250" b="9033"/>
            <a:stretch>
              <a:fillRect/>
            </a:stretch>
          </p:blipFill>
          <p:spPr bwMode="auto">
            <a:xfrm>
              <a:off x="4786314" y="1428736"/>
              <a:ext cx="814874" cy="71751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01" name="Picture 38" descr="Oxidative stress: Impact on dairy health and immune function ..."/>
          <p:cNvPicPr>
            <a:picLocks noChangeAspect="1" noChangeArrowheads="1"/>
          </p:cNvPicPr>
          <p:nvPr/>
        </p:nvPicPr>
        <p:blipFill>
          <a:blip r:embed="rId16"/>
          <a:srcRect l="67276" t="12911" r="2268" b="43429"/>
          <a:stretch>
            <a:fillRect/>
          </a:stretch>
        </p:blipFill>
        <p:spPr bwMode="auto">
          <a:xfrm>
            <a:off x="4572000" y="5139378"/>
            <a:ext cx="714380" cy="504200"/>
          </a:xfrm>
          <a:prstGeom prst="rect">
            <a:avLst/>
          </a:prstGeom>
          <a:noFill/>
        </p:spPr>
      </p:pic>
      <p:pic>
        <p:nvPicPr>
          <p:cNvPr id="48" name="Picture 38" descr="Oxidative stress: Impact on dairy health and immune function ..."/>
          <p:cNvPicPr>
            <a:picLocks noChangeAspect="1" noChangeArrowheads="1"/>
          </p:cNvPicPr>
          <p:nvPr/>
        </p:nvPicPr>
        <p:blipFill>
          <a:blip r:embed="rId16"/>
          <a:srcRect l="67276" t="12911" r="2268" b="43429"/>
          <a:stretch>
            <a:fillRect/>
          </a:stretch>
        </p:blipFill>
        <p:spPr bwMode="auto">
          <a:xfrm>
            <a:off x="4143372" y="4908180"/>
            <a:ext cx="738301" cy="521083"/>
          </a:xfrm>
          <a:prstGeom prst="rect">
            <a:avLst/>
          </a:prstGeom>
          <a:noFill/>
        </p:spPr>
      </p:pic>
      <p:pic>
        <p:nvPicPr>
          <p:cNvPr id="77" name="Picture 38" descr="Oxidative stress: Impact on dairy health and immune function ..."/>
          <p:cNvPicPr>
            <a:picLocks noChangeAspect="1" noChangeArrowheads="1"/>
          </p:cNvPicPr>
          <p:nvPr/>
        </p:nvPicPr>
        <p:blipFill>
          <a:blip r:embed="rId16"/>
          <a:srcRect l="67276" t="12911" r="3024" b="43429"/>
          <a:stretch>
            <a:fillRect/>
          </a:stretch>
        </p:blipFill>
        <p:spPr bwMode="auto">
          <a:xfrm>
            <a:off x="4143372" y="5429263"/>
            <a:ext cx="785818" cy="500067"/>
          </a:xfrm>
          <a:prstGeom prst="rect">
            <a:avLst/>
          </a:prstGeom>
          <a:noFill/>
        </p:spPr>
      </p:pic>
      <p:pic>
        <p:nvPicPr>
          <p:cNvPr id="63" name="Picture 38" descr="Oxidative stress: Impact on dairy health and immune function ..."/>
          <p:cNvPicPr>
            <a:picLocks noChangeAspect="1" noChangeArrowheads="1"/>
          </p:cNvPicPr>
          <p:nvPr/>
        </p:nvPicPr>
        <p:blipFill>
          <a:blip r:embed="rId16"/>
          <a:srcRect l="67276" t="12911" r="2268" b="43429"/>
          <a:stretch>
            <a:fillRect/>
          </a:stretch>
        </p:blipFill>
        <p:spPr bwMode="auto">
          <a:xfrm>
            <a:off x="4857752" y="5487409"/>
            <a:ext cx="642942" cy="453779"/>
          </a:xfrm>
          <a:prstGeom prst="rect">
            <a:avLst/>
          </a:prstGeom>
          <a:noFill/>
        </p:spPr>
      </p:pic>
      <p:pic>
        <p:nvPicPr>
          <p:cNvPr id="102" name="Picture 38" descr="Oxidative stress: Impact on dairy health and immune function ..."/>
          <p:cNvPicPr>
            <a:picLocks noChangeAspect="1" noChangeArrowheads="1"/>
          </p:cNvPicPr>
          <p:nvPr/>
        </p:nvPicPr>
        <p:blipFill>
          <a:blip r:embed="rId16"/>
          <a:srcRect l="67276" t="12911" r="2268" b="43429"/>
          <a:stretch>
            <a:fillRect/>
          </a:stretch>
        </p:blipFill>
        <p:spPr bwMode="auto">
          <a:xfrm>
            <a:off x="4857752" y="4925064"/>
            <a:ext cx="714380" cy="50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lanum erianthum Images - Useful Tropical Plants"/>
          <p:cNvPicPr>
            <a:picLocks noChangeAspect="1" noChangeArrowheads="1"/>
          </p:cNvPicPr>
          <p:nvPr/>
        </p:nvPicPr>
        <p:blipFill>
          <a:blip r:embed="rId2">
            <a:lum bright="5000"/>
          </a:blip>
          <a:srcRect/>
          <a:stretch>
            <a:fillRect/>
          </a:stretch>
        </p:blipFill>
        <p:spPr bwMode="auto">
          <a:xfrm>
            <a:off x="116292" y="2500306"/>
            <a:ext cx="1812502" cy="25717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9" name="Straight Arrow Connector 18"/>
          <p:cNvCxnSpPr/>
          <p:nvPr/>
        </p:nvCxnSpPr>
        <p:spPr>
          <a:xfrm flipV="1">
            <a:off x="5000628" y="1643050"/>
            <a:ext cx="2071702" cy="1143008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61550" y="2357430"/>
            <a:ext cx="1968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Antimicrobial Assay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143108" y="3714752"/>
            <a:ext cx="857256" cy="2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43504" y="3643314"/>
            <a:ext cx="1643074" cy="73026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7114712" y="1104987"/>
            <a:ext cx="1672130" cy="1252443"/>
            <a:chOff x="3857620" y="1214422"/>
            <a:chExt cx="1743568" cy="1395319"/>
          </a:xfrm>
        </p:grpSpPr>
        <p:pic>
          <p:nvPicPr>
            <p:cNvPr id="28" name="Picture 40" descr="Disk diffusion test - Wikipedia"/>
            <p:cNvPicPr>
              <a:picLocks noChangeAspect="1" noChangeArrowheads="1"/>
            </p:cNvPicPr>
            <p:nvPr/>
          </p:nvPicPr>
          <p:blipFill>
            <a:blip r:embed="rId3"/>
            <a:srcRect l="3435" t="52695" r="53250" b="9033"/>
            <a:stretch>
              <a:fillRect/>
            </a:stretch>
          </p:blipFill>
          <p:spPr bwMode="auto">
            <a:xfrm>
              <a:off x="3857620" y="1830762"/>
              <a:ext cx="805181" cy="70898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9" name="Picture 40" descr="Disk diffusion test - Wikipedia"/>
            <p:cNvPicPr>
              <a:picLocks noChangeAspect="1" noChangeArrowheads="1"/>
            </p:cNvPicPr>
            <p:nvPr/>
          </p:nvPicPr>
          <p:blipFill>
            <a:blip r:embed="rId3"/>
            <a:srcRect l="3435" t="52695" r="53250" b="9033"/>
            <a:stretch>
              <a:fillRect/>
            </a:stretch>
          </p:blipFill>
          <p:spPr bwMode="auto">
            <a:xfrm>
              <a:off x="4580922" y="1925663"/>
              <a:ext cx="776896" cy="68407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0" name="Picture 40" descr="Disk diffusion test - Wikipedia"/>
            <p:cNvPicPr>
              <a:picLocks noChangeAspect="1" noChangeArrowheads="1"/>
            </p:cNvPicPr>
            <p:nvPr/>
          </p:nvPicPr>
          <p:blipFill>
            <a:blip r:embed="rId3"/>
            <a:srcRect l="3435" t="52695" r="53250" b="9033"/>
            <a:stretch>
              <a:fillRect/>
            </a:stretch>
          </p:blipFill>
          <p:spPr bwMode="auto">
            <a:xfrm>
              <a:off x="4062242" y="1214422"/>
              <a:ext cx="814874" cy="71751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1" name="Picture 40" descr="Disk diffusion test - Wikipedia"/>
            <p:cNvPicPr>
              <a:picLocks noChangeAspect="1" noChangeArrowheads="1"/>
            </p:cNvPicPr>
            <p:nvPr/>
          </p:nvPicPr>
          <p:blipFill>
            <a:blip r:embed="rId3"/>
            <a:srcRect l="3435" t="52695" r="53250" b="9033"/>
            <a:stretch>
              <a:fillRect/>
            </a:stretch>
          </p:blipFill>
          <p:spPr bwMode="auto">
            <a:xfrm>
              <a:off x="4786314" y="1428736"/>
              <a:ext cx="814874" cy="71751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026" name="Picture 2" descr="Difference Between Maceration and Percolation - Pediaa.Com"/>
          <p:cNvPicPr>
            <a:picLocks noChangeAspect="1" noChangeArrowheads="1"/>
          </p:cNvPicPr>
          <p:nvPr/>
        </p:nvPicPr>
        <p:blipFill>
          <a:blip r:embed="rId4">
            <a:lum bright="24000" contrast="48000"/>
          </a:blip>
          <a:srcRect l="42520" t="12992" r="18602" b="2362"/>
          <a:stretch>
            <a:fillRect/>
          </a:stretch>
        </p:blipFill>
        <p:spPr bwMode="auto">
          <a:xfrm>
            <a:off x="3240554" y="2786058"/>
            <a:ext cx="1617198" cy="17145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http://www.phcogres.com/articles/2016/8/1/images/PhcogRes_2016_8_1_66_171104_il4.jpg"/>
          <p:cNvPicPr>
            <a:picLocks noChangeAspect="1" noChangeArrowheads="1"/>
          </p:cNvPicPr>
          <p:nvPr/>
        </p:nvPicPr>
        <p:blipFill>
          <a:blip r:embed="rId5">
            <a:lum bright="-53000" contrast="75000"/>
          </a:blip>
          <a:srcRect l="77009" t="23140" r="5066" b="53993"/>
          <a:stretch>
            <a:fillRect/>
          </a:stretch>
        </p:blipFill>
        <p:spPr bwMode="auto">
          <a:xfrm>
            <a:off x="6572264" y="4777545"/>
            <a:ext cx="2286016" cy="1223223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3226480" y="4429132"/>
            <a:ext cx="170271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b="1" dirty="0" smtClean="0">
                <a:latin typeface="Times New Roman" pitchFamily="18" charset="0"/>
                <a:cs typeface="Times New Roman" pitchFamily="18" charset="0"/>
              </a:rPr>
              <a:t>Hexane Extract</a:t>
            </a:r>
            <a:endParaRPr lang="en-GB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86578" y="5876528"/>
            <a:ext cx="1787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Antioxidant Assay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7158" y="71414"/>
            <a:ext cx="7480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Antimicrobial, Antioxidant and GC-MS Analysis of Hexane  </a:t>
            </a:r>
          </a:p>
          <a:p>
            <a:pPr algn="ctr"/>
            <a:r>
              <a:rPr lang="en-GB" sz="2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Extract of the Leaves of </a:t>
            </a:r>
            <a:r>
              <a:rPr lang="en-GB" sz="2200" b="1" i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Solanum</a:t>
            </a:r>
            <a:r>
              <a:rPr lang="en-GB" sz="2200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GB" sz="2200" b="1" i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erianthum</a:t>
            </a:r>
            <a:endParaRPr lang="en-GB" sz="22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786314" y="4500570"/>
            <a:ext cx="1643074" cy="642942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0" y="5143512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Solanum</a:t>
            </a:r>
            <a:r>
              <a:rPr lang="en-GB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GB" b="1" i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erianthum</a:t>
            </a:r>
            <a:endParaRPr lang="en-GB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" y="6357958"/>
            <a:ext cx="9136918" cy="499279"/>
          </a:xfrm>
          <a:prstGeom prst="rect">
            <a:avLst/>
          </a:prstGeom>
        </p:spPr>
      </p:pic>
      <p:pic>
        <p:nvPicPr>
          <p:cNvPr id="15362" name="Picture 2" descr="Gas chromatography–mass spectrometry - Wikipedia"/>
          <p:cNvPicPr>
            <a:picLocks noChangeAspect="1" noChangeArrowheads="1"/>
          </p:cNvPicPr>
          <p:nvPr/>
        </p:nvPicPr>
        <p:blipFill>
          <a:blip r:embed="rId7" cstate="print">
            <a:lum bright="8000" contrast="54000"/>
          </a:blip>
          <a:srcRect/>
          <a:stretch>
            <a:fillRect/>
          </a:stretch>
        </p:blipFill>
        <p:spPr bwMode="auto">
          <a:xfrm>
            <a:off x="7000892" y="2928934"/>
            <a:ext cx="1714512" cy="135732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7000892" y="4214818"/>
            <a:ext cx="17025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GC-MS Analysis 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ABSTRACT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14282" y="428604"/>
            <a:ext cx="87154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Solanum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erianthum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used in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ethnomedicine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 the treatment of various diseases. In the study, the hexane extract of the plant was screened for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antimicrobial and antioxidant activities. Dried leaves samples were extracted with hexane. The extract was screened for activity against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Staphylococcus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aureus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Escherichia coli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Bacillus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subtilis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Pseudomonas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aeruginosa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Salmonella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typhi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Klebisidlae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pneumonae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Candida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albicans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Aspergillus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niger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Penicillium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notatum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Rhizopus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stolonifer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 concentrations ranging between 6.25 mg/ml and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 mg/ml using the agar diffusion method. The extract was screened for antioxidant activities using the DPPH free radical scavenging assay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 concentrations between 0.0625 mg/ml and 1 mg/ml. All results were compared with those of the standard drugs. GC-MS analysis of the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extract was thereafter carried out. Activities generally increased with the concentration in the antimicrobial assay. The highest zone of 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inhibition (28 mm) was obtained against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S.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aureus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 200 mg/ml. The extract, however, did not show a zone of inhibition as high as that of the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standard drug (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gentamycin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tioconazole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against any of the test organisms. IC</a:t>
            </a:r>
            <a:r>
              <a:rPr kumimoji="0" lang="en-GB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value of 0.729 was obtained in the DPPH assay which is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higher than the IC</a:t>
            </a:r>
            <a:r>
              <a:rPr kumimoji="0" lang="en-GB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value (of 0.017) got for the standard Ascorbic acid. Some of the major compounds observed in extract include 1-octadecene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(23.59 %), 9,12-Octadecadienoic acid (Z,Z) (14.01 %) and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hexadecanoic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acid ethyl ester (8.06 %). These compounds could have contributed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the bioactivities demonstrated by the extract.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Keywords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GB" i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Solanum</a:t>
            </a:r>
            <a:r>
              <a:rPr lang="en-GB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erianthum</a:t>
            </a:r>
            <a:r>
              <a:rPr lang="en-GB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hexane, antimicrobial, antioxidant, GC-MS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" y="6143644"/>
            <a:ext cx="9136918" cy="71359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1480"/>
            <a:ext cx="8929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algn="just">
              <a:buFont typeface="Wingdings" pitchFamily="2" charset="2"/>
              <a:buChar char="q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Medicinal plants are widely employed as alternative form of treatment in many countries. Most often, however, 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ethnobotanical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uses of the plants are not backed up with scientific evidence.</a:t>
            </a:r>
          </a:p>
          <a:p>
            <a:pPr algn="just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354013" algn="just">
              <a:buFont typeface="Wingdings" pitchFamily="2" charset="2"/>
              <a:buChar char="q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Presently, research efforts are often directed at validating these claims. Where the medicinal properties are established, the biologically-active organic molecules responsible for the observed medicinal properties of the plants are isolated in pure form.</a:t>
            </a:r>
          </a:p>
          <a:p>
            <a:pPr marL="354013" indent="-354013" algn="just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354013" algn="just">
              <a:buFont typeface="Wingdings" pitchFamily="2" charset="2"/>
              <a:buChar char="q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present study investigates the leaves of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erianthum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for antimicrobial and antioxidant activities. The plant is used for the treatment of skin infections by traditional medical practitioners in south-western Nigeria.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24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" y="6143644"/>
            <a:ext cx="9136918" cy="713593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-24"/>
            <a:ext cx="91440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Results and Discussion                                                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00042"/>
            <a:ext cx="9144000" cy="43088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200" b="1" dirty="0" err="1" smtClean="0">
                <a:latin typeface="Times New Roman" pitchFamily="18" charset="0"/>
                <a:cs typeface="Times New Roman" pitchFamily="18" charset="0"/>
              </a:rPr>
              <a:t>Phytoconstituents</a:t>
            </a:r>
            <a:r>
              <a:rPr lang="en-GB" sz="2200" b="1" dirty="0" smtClean="0">
                <a:latin typeface="Times New Roman" pitchFamily="18" charset="0"/>
                <a:cs typeface="Times New Roman" pitchFamily="18" charset="0"/>
              </a:rPr>
              <a:t> in Hexane Extracts of  leaves of  </a:t>
            </a:r>
            <a:r>
              <a:rPr lang="en-GB" sz="2200" b="1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GB" sz="2200" b="1" i="1" dirty="0" err="1" smtClean="0">
                <a:latin typeface="Times New Roman" pitchFamily="18" charset="0"/>
                <a:cs typeface="Times New Roman" pitchFamily="18" charset="0"/>
              </a:rPr>
              <a:t>erianthum</a:t>
            </a:r>
            <a:endParaRPr lang="en-GB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20" y="1000108"/>
          <a:ext cx="4429156" cy="504748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84917"/>
                <a:gridCol w="2044239"/>
              </a:tblGrid>
              <a:tr h="4048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Tests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Extract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Tannins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Glycosides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Resin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Saponins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alpha val="1000"/>
                      </a:schemeClr>
                    </a:solidFill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Phlobatanins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Flavonoids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Sterols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Phenols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Carbohydrate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Alkaloids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Terpenoids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857752" y="2033839"/>
            <a:ext cx="4286248" cy="2600712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Several compounds from these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phytochemical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groups have been reported to possess antibacterial, antifungal and antioxidant properties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Othman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2019)</a:t>
            </a:r>
            <a:endParaRPr lang="en-GB" sz="27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" y="6215082"/>
            <a:ext cx="9136918" cy="6421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-32" y="6213494"/>
            <a:ext cx="91440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480"/>
            <a:ext cx="9144000" cy="461665"/>
          </a:xfrm>
          <a:prstGeom prst="rect">
            <a:avLst/>
          </a:prstGeom>
          <a:solidFill>
            <a:schemeClr val="bg1"/>
          </a:solidFill>
          <a:ln w="222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Antibacterial activity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071546"/>
          <a:ext cx="9144001" cy="4079158"/>
        </p:xfrm>
        <a:graphic>
          <a:graphicData uri="http://schemas.openxmlformats.org/drawingml/2006/table">
            <a:tbl>
              <a:tblPr firstRow="1" firstCol="1">
                <a:tableStyleId>{5DA37D80-6434-44D0-A028-1B22A696006F}</a:tableStyleId>
              </a:tblPr>
              <a:tblGrid>
                <a:gridCol w="1573939"/>
                <a:gridCol w="1199218"/>
                <a:gridCol w="1124266"/>
                <a:gridCol w="1499023"/>
                <a:gridCol w="1499023"/>
                <a:gridCol w="1066113"/>
                <a:gridCol w="1182419"/>
              </a:tblGrid>
              <a:tr h="217266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2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200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Mean </a:t>
                      </a:r>
                      <a:r>
                        <a:rPr lang="en-US" sz="2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Zone </a:t>
                      </a:r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Inhibition (mm)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2200" b="1" i="0" u="none" strike="noStrike" dirty="0">
                        <a:solidFill>
                          <a:srgbClr val="00206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2200" b="1" i="0" u="none" strike="noStrike" dirty="0">
                        <a:solidFill>
                          <a:srgbClr val="00206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2200" b="1" i="0" u="none" strike="noStrike" dirty="0">
                        <a:solidFill>
                          <a:srgbClr val="00206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</a:tr>
              <a:tr h="391078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Conc</a:t>
                      </a:r>
                      <a:r>
                        <a:rPr lang="en-US" sz="2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mg/ml)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EC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BS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KP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21726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Times New Roman"/>
                        </a:rPr>
                        <a:t>28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Times New Roman"/>
                        </a:rPr>
                        <a:t>26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Times New Roman"/>
                        </a:rPr>
                        <a:t>26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Times New Roman"/>
                        </a:rPr>
                        <a:t>24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Times New Roman"/>
                        </a:rPr>
                        <a:t>20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Times New Roman"/>
                        </a:rPr>
                        <a:t>24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1726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Times New Roman"/>
                        </a:rPr>
                        <a:t>24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22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22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22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18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Times New Roman"/>
                        </a:rPr>
                        <a:t>20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1726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20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18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20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20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16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Times New Roman"/>
                        </a:rPr>
                        <a:t>18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1726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18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14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16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18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14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Times New Roman"/>
                        </a:rPr>
                        <a:t>14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1726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12.5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14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12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14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12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12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Times New Roman"/>
                        </a:rPr>
                        <a:t>12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1726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6.25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10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10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12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10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10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Times New Roman"/>
                        </a:rPr>
                        <a:t>10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91078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MIC (mg/ml)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Times New Roman"/>
                        </a:rPr>
                        <a:t>1.25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2.50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2.50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2.50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tx1"/>
                          </a:solidFill>
                          <a:latin typeface="Times New Roman"/>
                        </a:rPr>
                        <a:t>2.50</a:t>
                      </a:r>
                      <a:endParaRPr lang="en-GB" sz="2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Times New Roman"/>
                        </a:rPr>
                        <a:t>2.50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551421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200" b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Gentamicin</a:t>
                      </a:r>
                      <a:r>
                        <a:rPr lang="en-US" sz="2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(10 µg/ml)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GB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32" y="-24"/>
            <a:ext cx="914403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Results and Discussion (Cont’d)                                               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" y="6215082"/>
            <a:ext cx="9136918" cy="64215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5286388"/>
            <a:ext cx="9144000" cy="76944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SA- </a:t>
            </a:r>
            <a:r>
              <a:rPr lang="en-GB" sz="2200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GB" sz="2200" i="1" dirty="0" err="1" smtClean="0"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, EC – </a:t>
            </a:r>
            <a:r>
              <a:rPr lang="en-GB" sz="2200" i="1" dirty="0" smtClean="0">
                <a:latin typeface="Times New Roman" pitchFamily="18" charset="0"/>
                <a:cs typeface="Times New Roman" pitchFamily="18" charset="0"/>
              </a:rPr>
              <a:t>E. coli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, BS – </a:t>
            </a:r>
            <a:r>
              <a:rPr lang="en-GB" sz="2200" i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GB" sz="2200" i="1" dirty="0" err="1" smtClean="0">
                <a:latin typeface="Times New Roman" pitchFamily="18" charset="0"/>
                <a:cs typeface="Times New Roman" pitchFamily="18" charset="0"/>
              </a:rPr>
              <a:t>subtilis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, PA – </a:t>
            </a:r>
            <a:r>
              <a:rPr lang="en-GB" sz="2200" i="1" dirty="0" smtClean="0"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GB" sz="2200" i="1" dirty="0" err="1" smtClean="0">
                <a:latin typeface="Times New Roman" pitchFamily="18" charset="0"/>
                <a:cs typeface="Times New Roman" pitchFamily="18" charset="0"/>
              </a:rPr>
              <a:t>aeruginosa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, ST – </a:t>
            </a:r>
            <a:r>
              <a:rPr lang="en-GB" sz="2200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GB" sz="2200" i="1" dirty="0" err="1" smtClean="0">
                <a:latin typeface="Times New Roman" pitchFamily="18" charset="0"/>
                <a:cs typeface="Times New Roman" pitchFamily="18" charset="0"/>
              </a:rPr>
              <a:t>typhi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KP – </a:t>
            </a:r>
            <a:r>
              <a:rPr lang="en-GB" sz="2200" i="1" dirty="0" smtClean="0">
                <a:latin typeface="Times New Roman" pitchFamily="18" charset="0"/>
                <a:cs typeface="Times New Roman" pitchFamily="18" charset="0"/>
              </a:rPr>
              <a:t>K. pneumonia</a:t>
            </a:r>
            <a:endParaRPr lang="en-GB" sz="2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-24"/>
            <a:ext cx="914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Results and Discussion (Cont’d)</a:t>
            </a:r>
            <a:r>
              <a:rPr lang="en-GB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1480"/>
            <a:ext cx="9144000" cy="430887"/>
          </a:xfrm>
          <a:prstGeom prst="rect">
            <a:avLst/>
          </a:prstGeom>
          <a:solidFill>
            <a:schemeClr val="bg1"/>
          </a:solidFill>
          <a:ln w="222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latin typeface="Times New Roman" pitchFamily="18" charset="0"/>
                <a:cs typeface="Times New Roman" pitchFamily="18" charset="0"/>
              </a:rPr>
              <a:t>Antifungal activity</a:t>
            </a:r>
            <a:endParaRPr lang="en-GB" sz="2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2613" y="1142984"/>
          <a:ext cx="7895601" cy="4414438"/>
        </p:xfrm>
        <a:graphic>
          <a:graphicData uri="http://schemas.openxmlformats.org/drawingml/2006/table">
            <a:tbl>
              <a:tblPr firstRow="1" firstCol="1">
                <a:tableStyleId>{5DA37D80-6434-44D0-A028-1B22A696006F}</a:tableStyleId>
              </a:tblPr>
              <a:tblGrid>
                <a:gridCol w="1802226"/>
                <a:gridCol w="1373155"/>
                <a:gridCol w="1287332"/>
                <a:gridCol w="1716444"/>
                <a:gridCol w="1716444"/>
              </a:tblGrid>
              <a:tr h="217266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4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Zone </a:t>
                      </a:r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Inhibition (mm)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2200" b="1" i="0" u="none" strike="noStrike" dirty="0">
                        <a:solidFill>
                          <a:srgbClr val="00206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0" marR="0" marT="0" marB="0" anchor="b"/>
                </a:tc>
              </a:tr>
              <a:tr h="391078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Conc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mg/ml)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GB" sz="2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 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GB" sz="2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GB" sz="2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PN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en-GB" sz="2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RS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21726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Times New Roman"/>
                        </a:rPr>
                        <a:t>22</a:t>
                      </a:r>
                      <a:endParaRPr lang="en-GB" sz="24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Times New Roman"/>
                        </a:rPr>
                        <a:t>20</a:t>
                      </a:r>
                      <a:endParaRPr lang="en-GB" sz="24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Times New Roman"/>
                        </a:rPr>
                        <a:t>20</a:t>
                      </a:r>
                      <a:endParaRPr lang="en-GB" sz="24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Times New Roman"/>
                        </a:rPr>
                        <a:t>18</a:t>
                      </a:r>
                      <a:endParaRPr lang="en-GB" sz="24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1726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>
                          <a:latin typeface="Times New Roman"/>
                        </a:rPr>
                        <a:t>20</a:t>
                      </a:r>
                      <a:endParaRPr lang="en-GB" sz="24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>
                          <a:latin typeface="Times New Roman"/>
                        </a:rPr>
                        <a:t>18</a:t>
                      </a:r>
                      <a:endParaRPr lang="en-GB" sz="24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>
                          <a:latin typeface="Times New Roman"/>
                        </a:rPr>
                        <a:t>18</a:t>
                      </a:r>
                      <a:endParaRPr lang="en-GB" sz="24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Times New Roman"/>
                        </a:rPr>
                        <a:t>16</a:t>
                      </a:r>
                      <a:endParaRPr lang="en-GB" sz="24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1726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>
                          <a:latin typeface="Times New Roman"/>
                        </a:rPr>
                        <a:t>18</a:t>
                      </a:r>
                      <a:endParaRPr lang="en-GB" sz="24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Times New Roman"/>
                        </a:rPr>
                        <a:t>14</a:t>
                      </a:r>
                      <a:endParaRPr lang="en-GB" sz="24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>
                          <a:latin typeface="Times New Roman"/>
                        </a:rPr>
                        <a:t>16</a:t>
                      </a:r>
                      <a:endParaRPr lang="en-GB" sz="24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Times New Roman"/>
                        </a:rPr>
                        <a:t>14</a:t>
                      </a:r>
                      <a:endParaRPr lang="en-GB" sz="24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1726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>
                          <a:latin typeface="Times New Roman"/>
                        </a:rPr>
                        <a:t>14</a:t>
                      </a:r>
                      <a:endParaRPr lang="en-GB" sz="24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>
                          <a:latin typeface="Times New Roman"/>
                        </a:rPr>
                        <a:t>12</a:t>
                      </a:r>
                      <a:endParaRPr lang="en-GB" sz="24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>
                          <a:latin typeface="Times New Roman"/>
                        </a:rPr>
                        <a:t>14</a:t>
                      </a:r>
                      <a:endParaRPr lang="en-GB" sz="24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Times New Roman"/>
                        </a:rPr>
                        <a:t>12</a:t>
                      </a:r>
                      <a:endParaRPr lang="en-GB" sz="24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1726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12.5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>
                          <a:latin typeface="Times New Roman"/>
                        </a:rPr>
                        <a:t>12</a:t>
                      </a:r>
                      <a:endParaRPr lang="en-GB" sz="24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>
                          <a:latin typeface="Times New Roman"/>
                        </a:rPr>
                        <a:t>10</a:t>
                      </a:r>
                      <a:endParaRPr lang="en-GB" sz="24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>
                          <a:latin typeface="Times New Roman"/>
                        </a:rPr>
                        <a:t>12</a:t>
                      </a:r>
                      <a:endParaRPr lang="en-GB" sz="24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Times New Roman"/>
                        </a:rPr>
                        <a:t>10</a:t>
                      </a:r>
                      <a:endParaRPr lang="en-GB" sz="24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1726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6.25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>
                          <a:latin typeface="Times New Roman"/>
                        </a:rPr>
                        <a:t>10</a:t>
                      </a:r>
                      <a:endParaRPr lang="en-GB" sz="24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>
                          <a:latin typeface="Times New Roman"/>
                        </a:rPr>
                        <a:t>-</a:t>
                      </a:r>
                      <a:endParaRPr lang="en-GB" sz="24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>
                          <a:latin typeface="Times New Roman"/>
                        </a:rPr>
                        <a:t>10</a:t>
                      </a:r>
                      <a:endParaRPr lang="en-GB" sz="24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Times New Roman"/>
                        </a:rPr>
                        <a:t>-</a:t>
                      </a:r>
                      <a:endParaRPr lang="en-GB" sz="24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91078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MIC (mg/ml)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Times New Roman"/>
                        </a:rPr>
                        <a:t>2.50</a:t>
                      </a:r>
                      <a:endParaRPr lang="en-GB" sz="24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Times New Roman"/>
                        </a:rPr>
                        <a:t>5.00</a:t>
                      </a:r>
                      <a:endParaRPr lang="en-GB" sz="24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Times New Roman"/>
                        </a:rPr>
                        <a:t>2.50</a:t>
                      </a:r>
                      <a:endParaRPr lang="en-GB" sz="24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Times New Roman"/>
                        </a:rPr>
                        <a:t>5.00</a:t>
                      </a:r>
                      <a:endParaRPr lang="en-GB" sz="24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551421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400" b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Tioconazole</a:t>
                      </a:r>
                      <a:r>
                        <a:rPr lang="en-US" sz="24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(10 µg/ml)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" y="6215082"/>
            <a:ext cx="9136918" cy="642155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844" y="5702874"/>
            <a:ext cx="8709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 – </a:t>
            </a:r>
            <a:r>
              <a:rPr lang="en-GB" sz="24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GB" sz="2400" i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albicans</a:t>
            </a:r>
            <a:r>
              <a:rPr lang="en-GB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AN – </a:t>
            </a:r>
            <a:r>
              <a:rPr lang="en-GB" sz="24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lang="en-GB" sz="2400" i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niger</a:t>
            </a:r>
            <a:r>
              <a:rPr lang="en-GB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PN – </a:t>
            </a:r>
            <a:r>
              <a:rPr lang="en-GB" sz="24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P. </a:t>
            </a:r>
            <a:r>
              <a:rPr lang="en-GB" sz="2400" i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notatum</a:t>
            </a:r>
            <a:r>
              <a:rPr lang="en-GB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RS – </a:t>
            </a:r>
            <a:r>
              <a:rPr lang="en-GB" sz="24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R. </a:t>
            </a:r>
            <a:r>
              <a:rPr lang="en-GB" sz="2400" i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stolonifer</a:t>
            </a:r>
            <a:endParaRPr lang="en-GB" sz="2400" i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-24"/>
            <a:ext cx="914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Results and Discussion (Cont’d)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571480"/>
            <a:ext cx="871543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>
              <a:buFont typeface="Arial" pitchFamily="34" charset="0"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Generally, it can be observed that the zones of inhibition increased with increasing concentrations of the extracts. This is in agreement with previous reports (</a:t>
            </a:r>
            <a:r>
              <a:rPr lang="en-US" sz="2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Homaida</a:t>
            </a:r>
            <a:r>
              <a:rPr lang="en-US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 al</a:t>
            </a:r>
            <a:r>
              <a:rPr lang="en-US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2019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>
              <a:buFont typeface="Arial" pitchFamily="34" charset="0"/>
              <a:buChar char="•"/>
            </a:pPr>
            <a:r>
              <a:rPr lang="en-GB" sz="2600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GB" sz="2600" i="1" dirty="0" err="1" smtClean="0"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is most    susceptible to the extract with MIC  value of  1.25 mg/ml</a:t>
            </a:r>
          </a:p>
          <a:p>
            <a:pPr algn="just"/>
            <a:endParaRPr lang="en-GB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Escherichia coli,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Klebsiella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  and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  are gram negative bacteria.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Gram-negative bacteria which are known for their ability to restrict the diffusion of hydrophobic compounds through their membranes. Antifungal resistance by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has also been reported to occur with long-term antifungal use and with recurrent infections 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Arendrup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and Patterson, 2017).</a:t>
            </a:r>
            <a:endParaRPr lang="en-US" sz="26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" y="6215082"/>
            <a:ext cx="9136918" cy="642155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cxnSp>
        <p:nvCxnSpPr>
          <p:cNvPr id="9" name="Straight Connector 8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4422</TotalTime>
  <Words>1260</Words>
  <Application>Microsoft Office PowerPoint</Application>
  <PresentationFormat>On-screen Show (4:3)</PresentationFormat>
  <Paragraphs>276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</dc:creator>
  <cp:lastModifiedBy>ala</cp:lastModifiedBy>
  <cp:revision>110</cp:revision>
  <dcterms:created xsi:type="dcterms:W3CDTF">2020-02-07T18:58:49Z</dcterms:created>
  <dcterms:modified xsi:type="dcterms:W3CDTF">2020-08-26T10:59:11Z</dcterms:modified>
</cp:coreProperties>
</file>