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handoutMasterIdLst>
    <p:handoutMasterId r:id="rId17"/>
  </p:handoutMasterIdLst>
  <p:sldIdLst>
    <p:sldId id="256" r:id="rId3"/>
    <p:sldId id="267" r:id="rId4"/>
    <p:sldId id="258" r:id="rId5"/>
    <p:sldId id="259" r:id="rId6"/>
    <p:sldId id="261" r:id="rId7"/>
    <p:sldId id="268" r:id="rId8"/>
    <p:sldId id="269" r:id="rId9"/>
    <p:sldId id="270" r:id="rId10"/>
    <p:sldId id="271" r:id="rId11"/>
    <p:sldId id="272" r:id="rId12"/>
    <p:sldId id="273" r:id="rId13"/>
    <p:sldId id="265" r:id="rId14"/>
    <p:sldId id="264" r:id="rId1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514" autoAdjust="0"/>
  </p:normalViewPr>
  <p:slideViewPr>
    <p:cSldViewPr>
      <p:cViewPr varScale="1">
        <p:scale>
          <a:sx n="68" d="100"/>
          <a:sy n="68"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9/24/2020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24/09/2020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24/09/2020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24/09/2020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24/09/2020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9/24/2020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9/24/2020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24/09/2020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24/09/2020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24/09/2020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24/09/2020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24/09/2020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24/09/2020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24/09/2020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24/09/2020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24/09/2020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9/24/2020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notesSlide" Target="../notesSlides/notesSlide1.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tiff"/><Relationship Id="rId5" Type="http://schemas.openxmlformats.org/officeDocument/2006/relationships/image" Target="../media/image15.tiff"/><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tif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tif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4.tif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3354765"/>
          </a:xfrm>
          <a:prstGeom prst="rect">
            <a:avLst/>
          </a:prstGeom>
          <a:noFill/>
        </p:spPr>
        <p:txBody>
          <a:bodyPr wrap="square" rtlCol="0">
            <a:spAutoFit/>
          </a:bodyPr>
          <a:lstStyle/>
          <a:p>
            <a:pPr algn="ctr"/>
            <a:r>
              <a:rPr lang="en-US" sz="2400" b="1" dirty="0"/>
              <a:t>Industrial hemp as a promising source of anti-Inflammatory, anti-proliferative and </a:t>
            </a:r>
            <a:r>
              <a:rPr lang="en-US" sz="2400" b="1" dirty="0" err="1"/>
              <a:t>antimycotic</a:t>
            </a:r>
            <a:r>
              <a:rPr lang="en-US" sz="2400" b="1" dirty="0"/>
              <a:t> agents: </a:t>
            </a:r>
          </a:p>
          <a:p>
            <a:pPr algn="ctr"/>
            <a:r>
              <a:rPr lang="en-US" sz="2400" b="1" dirty="0"/>
              <a:t>results from in </a:t>
            </a:r>
            <a:r>
              <a:rPr lang="en-US" sz="2400" b="1" dirty="0" err="1"/>
              <a:t>silico</a:t>
            </a:r>
            <a:r>
              <a:rPr lang="en-US" sz="2400" b="1" dirty="0"/>
              <a:t>, in vitro and ex vivo studies </a:t>
            </a:r>
            <a:endParaRPr lang="en-US" b="1" dirty="0"/>
          </a:p>
          <a:p>
            <a:pPr algn="ctr"/>
            <a:endParaRPr lang="en-US" b="1" dirty="0"/>
          </a:p>
          <a:p>
            <a:pPr algn="ctr"/>
            <a:endParaRPr lang="fr-FR" dirty="0"/>
          </a:p>
          <a:p>
            <a:r>
              <a:rPr lang="en-US" dirty="0"/>
              <a:t> Claudio Ferrante*,</a:t>
            </a:r>
          </a:p>
          <a:p>
            <a:r>
              <a:rPr lang="en-US" dirty="0"/>
              <a:t> </a:t>
            </a:r>
          </a:p>
          <a:p>
            <a:r>
              <a:rPr lang="en-US" i="1" dirty="0"/>
              <a:t>Department of Pharmacy, University "G. </a:t>
            </a:r>
            <a:r>
              <a:rPr lang="en-US" i="1" dirty="0" err="1"/>
              <a:t>d'Annunzio</a:t>
            </a:r>
            <a:r>
              <a:rPr lang="en-US" i="1" dirty="0"/>
              <a:t>" of Chieti-Pescara, </a:t>
            </a:r>
          </a:p>
          <a:p>
            <a:r>
              <a:rPr lang="en-US" i="1" dirty="0"/>
              <a:t>Chieti 66100, Italy.</a:t>
            </a:r>
            <a:endParaRPr lang="en-US" dirty="0"/>
          </a:p>
          <a:p>
            <a:endParaRPr lang="fr-FR" dirty="0"/>
          </a:p>
          <a:p>
            <a:r>
              <a:rPr lang="en-US" sz="1400" b="1" dirty="0"/>
              <a:t>*</a:t>
            </a:r>
            <a:r>
              <a:rPr lang="en-US" sz="1400" dirty="0"/>
              <a:t> Corresponding author: claudio.ferrante@unich.it</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6" name="Immagin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5867400"/>
            <a:ext cx="658935" cy="7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ggetto 10"/>
          <p:cNvGraphicFramePr>
            <a:graphicFrameLocks noChangeAspect="1"/>
          </p:cNvGraphicFramePr>
          <p:nvPr>
            <p:extLst>
              <p:ext uri="{D42A27DB-BD31-4B8C-83A1-F6EECF244321}">
                <p14:modId xmlns:p14="http://schemas.microsoft.com/office/powerpoint/2010/main" val="1355810149"/>
              </p:ext>
            </p:extLst>
          </p:nvPr>
        </p:nvGraphicFramePr>
        <p:xfrm>
          <a:off x="1524000" y="5878811"/>
          <a:ext cx="750360" cy="756793"/>
        </p:xfrm>
        <a:graphic>
          <a:graphicData uri="http://schemas.openxmlformats.org/presentationml/2006/ole">
            <mc:AlternateContent xmlns:mc="http://schemas.openxmlformats.org/markup-compatibility/2006">
              <mc:Choice xmlns:v="urn:schemas-microsoft-com:vml" Requires="v">
                <p:oleObj spid="_x0000_s1041" name="Immagine bitmap" r:id="rId8" imgW="2560542" imgH="2560542" progId="Paint.Picture">
                  <p:embed/>
                </p:oleObj>
              </mc:Choice>
              <mc:Fallback>
                <p:oleObj name="Immagine bitmap" r:id="rId8" imgW="2560542" imgH="2560542"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5878811"/>
                        <a:ext cx="750360" cy="756793"/>
                      </a:xfrm>
                      <a:prstGeom prst="rect">
                        <a:avLst/>
                      </a:prstGeom>
                      <a:noFill/>
                    </p:spPr>
                  </p:pic>
                </p:oleObj>
              </mc:Fallback>
            </mc:AlternateContent>
          </a:graphicData>
        </a:graphic>
      </p:graphicFrame>
      <p:pic>
        <p:nvPicPr>
          <p:cNvPr id="2" name="Audio 1">
            <a:hlinkClick r:id="" action="ppaction://media"/>
            <a:extLst>
              <a:ext uri="{FF2B5EF4-FFF2-40B4-BE49-F238E27FC236}">
                <a16:creationId xmlns:a16="http://schemas.microsoft.com/office/drawing/2014/main" id="{C0720365-6A5A-450D-8E7E-49D38DB039D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485"/>
    </mc:Choice>
    <mc:Fallback>
      <p:transition spd="slow" advTm="26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10</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p:cNvSpPr txBox="1"/>
          <p:nvPr/>
        </p:nvSpPr>
        <p:spPr>
          <a:xfrm>
            <a:off x="381000" y="876062"/>
            <a:ext cx="8229600" cy="1600438"/>
          </a:xfrm>
          <a:prstGeom prst="rect">
            <a:avLst/>
          </a:prstGeom>
          <a:noFill/>
        </p:spPr>
        <p:txBody>
          <a:bodyPr wrap="square" rtlCol="0">
            <a:spAutoFit/>
          </a:bodyPr>
          <a:lstStyle/>
          <a:p>
            <a:pPr algn="just"/>
            <a:r>
              <a:rPr lang="en-US" sz="1400" dirty="0"/>
              <a:t>The anti-inflammatory and antioxidant effects induced by hemp water extract were also investigated in isolated colon stimulated with LPS, and anti-oxidant effects were determined as 3-HK/KA and 5HIIA/5-HT ratio, respectively.</a:t>
            </a:r>
          </a:p>
          <a:p>
            <a:pPr algn="just"/>
            <a:r>
              <a:rPr lang="it-IT" sz="1400" dirty="0"/>
              <a:t>In the </a:t>
            </a:r>
            <a:r>
              <a:rPr lang="it-IT" sz="1400" dirty="0" err="1"/>
              <a:t>present</a:t>
            </a:r>
            <a:r>
              <a:rPr lang="it-IT" sz="1400" dirty="0"/>
              <a:t> </a:t>
            </a:r>
            <a:r>
              <a:rPr lang="it-IT" sz="1400" dirty="0" err="1"/>
              <a:t>study</a:t>
            </a:r>
            <a:r>
              <a:rPr lang="it-IT" sz="1400" dirty="0"/>
              <a:t>, </a:t>
            </a:r>
            <a:r>
              <a:rPr lang="it-IT" sz="1400" dirty="0" err="1"/>
              <a:t>we</a:t>
            </a:r>
            <a:r>
              <a:rPr lang="it-IT" sz="1400" dirty="0"/>
              <a:t> </a:t>
            </a:r>
            <a:r>
              <a:rPr lang="it-IT" sz="1400" dirty="0" err="1"/>
              <a:t>investigated</a:t>
            </a:r>
            <a:r>
              <a:rPr lang="it-IT" sz="1400" dirty="0"/>
              <a:t> for the first time the </a:t>
            </a:r>
            <a:r>
              <a:rPr lang="it-IT" sz="1400" dirty="0" err="1"/>
              <a:t>influence</a:t>
            </a:r>
            <a:r>
              <a:rPr lang="it-IT" sz="1400" dirty="0"/>
              <a:t> of </a:t>
            </a:r>
            <a:r>
              <a:rPr lang="it-IT" sz="1400" dirty="0" err="1"/>
              <a:t>hemp</a:t>
            </a:r>
            <a:r>
              <a:rPr lang="it-IT" sz="1400" dirty="0"/>
              <a:t> </a:t>
            </a:r>
            <a:r>
              <a:rPr lang="it-IT" sz="1400" dirty="0" err="1"/>
              <a:t>extracts</a:t>
            </a:r>
            <a:r>
              <a:rPr lang="it-IT" sz="1400" dirty="0"/>
              <a:t> on the </a:t>
            </a:r>
            <a:r>
              <a:rPr lang="it-IT" sz="1400" dirty="0" err="1"/>
              <a:t>two</a:t>
            </a:r>
            <a:r>
              <a:rPr lang="it-IT" sz="1400" dirty="0"/>
              <a:t> major </a:t>
            </a:r>
            <a:r>
              <a:rPr lang="it-IT" sz="1400" dirty="0" err="1"/>
              <a:t>tryptophan</a:t>
            </a:r>
            <a:r>
              <a:rPr lang="it-IT" sz="1400" dirty="0"/>
              <a:t> degradative </a:t>
            </a:r>
            <a:r>
              <a:rPr lang="it-IT" sz="1400" dirty="0" err="1"/>
              <a:t>pathways</a:t>
            </a:r>
            <a:r>
              <a:rPr lang="it-IT" sz="1400" dirty="0"/>
              <a:t>, </a:t>
            </a:r>
            <a:r>
              <a:rPr lang="it-IT" sz="1400" dirty="0" err="1"/>
              <a:t>namely</a:t>
            </a:r>
            <a:r>
              <a:rPr lang="it-IT" sz="1400" dirty="0"/>
              <a:t> </a:t>
            </a:r>
            <a:r>
              <a:rPr lang="it-IT" sz="1400" dirty="0" err="1"/>
              <a:t>kynurenine</a:t>
            </a:r>
            <a:r>
              <a:rPr lang="it-IT" sz="1400" dirty="0"/>
              <a:t> and </a:t>
            </a:r>
            <a:r>
              <a:rPr lang="it-IT" sz="1400" dirty="0" err="1"/>
              <a:t>and</a:t>
            </a:r>
            <a:r>
              <a:rPr lang="it-IT" sz="1400" dirty="0"/>
              <a:t> </a:t>
            </a:r>
            <a:r>
              <a:rPr lang="it-IT" sz="1400" dirty="0" err="1"/>
              <a:t>serotonin</a:t>
            </a:r>
            <a:r>
              <a:rPr lang="it-IT" sz="1400" dirty="0"/>
              <a:t>. In </a:t>
            </a:r>
            <a:r>
              <a:rPr lang="it-IT" sz="1400" dirty="0" err="1"/>
              <a:t>this</a:t>
            </a:r>
            <a:r>
              <a:rPr lang="it-IT" sz="1400" dirty="0"/>
              <a:t> </a:t>
            </a:r>
            <a:r>
              <a:rPr lang="it-IT" sz="1400" dirty="0" err="1"/>
              <a:t>context</a:t>
            </a:r>
            <a:r>
              <a:rPr lang="it-IT" sz="1400" dirty="0"/>
              <a:t> </a:t>
            </a:r>
            <a:r>
              <a:rPr lang="it-IT" sz="1400" dirty="0" err="1"/>
              <a:t>we</a:t>
            </a:r>
            <a:r>
              <a:rPr lang="it-IT" sz="1400" dirty="0"/>
              <a:t> </a:t>
            </a:r>
            <a:r>
              <a:rPr lang="it-IT" sz="1400" dirty="0" err="1"/>
              <a:t>hypothesize</a:t>
            </a:r>
            <a:r>
              <a:rPr lang="it-IT" sz="1400" dirty="0"/>
              <a:t> </a:t>
            </a:r>
            <a:r>
              <a:rPr lang="it-IT" sz="1400" dirty="0" err="1"/>
              <a:t>that</a:t>
            </a:r>
            <a:r>
              <a:rPr lang="it-IT" sz="1400" dirty="0"/>
              <a:t> </a:t>
            </a:r>
            <a:r>
              <a:rPr lang="it-IT" sz="1400" dirty="0" err="1"/>
              <a:t>hemp</a:t>
            </a:r>
            <a:r>
              <a:rPr lang="it-IT" sz="1400" dirty="0"/>
              <a:t> water </a:t>
            </a:r>
            <a:r>
              <a:rPr lang="it-IT" sz="1400" dirty="0" err="1"/>
              <a:t>extract</a:t>
            </a:r>
            <a:r>
              <a:rPr lang="it-IT" sz="1400" dirty="0"/>
              <a:t> </a:t>
            </a:r>
            <a:r>
              <a:rPr lang="it-IT" sz="1400" dirty="0" err="1"/>
              <a:t>is</a:t>
            </a:r>
            <a:r>
              <a:rPr lang="it-IT" sz="1400" dirty="0"/>
              <a:t> </a:t>
            </a:r>
            <a:r>
              <a:rPr lang="it-IT" sz="1400" dirty="0" err="1"/>
              <a:t>able</a:t>
            </a:r>
            <a:r>
              <a:rPr lang="it-IT" sz="1400" dirty="0"/>
              <a:t> to </a:t>
            </a:r>
            <a:r>
              <a:rPr lang="it-IT" sz="1400" dirty="0" err="1"/>
              <a:t>counteract</a:t>
            </a:r>
            <a:r>
              <a:rPr lang="it-IT" sz="1400" dirty="0"/>
              <a:t> the LPS-</a:t>
            </a:r>
            <a:r>
              <a:rPr lang="it-IT" sz="1400" dirty="0" err="1"/>
              <a:t>induced</a:t>
            </a:r>
            <a:r>
              <a:rPr lang="it-IT" sz="1400" dirty="0"/>
              <a:t> </a:t>
            </a:r>
            <a:r>
              <a:rPr lang="en-US" sz="1400" dirty="0"/>
              <a:t>shift of tryptophan metabolism towards the production of pro-inflammatory metabolites.</a:t>
            </a:r>
          </a:p>
        </p:txBody>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697230" y="2667000"/>
            <a:ext cx="2198370" cy="1447800"/>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3215640" y="2476500"/>
            <a:ext cx="2438400" cy="1828800"/>
          </a:xfrm>
          <a:prstGeom prst="rect">
            <a:avLst/>
          </a:prstGeom>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4289854"/>
            <a:ext cx="2697105" cy="155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magine 20" descr="C:\Windows\system32\config\SYSTEM~1\AppData\Local\Temp\DOPAC-DA copy.t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0505" y="4343400"/>
            <a:ext cx="2928851" cy="1525638"/>
          </a:xfrm>
          <a:prstGeom prst="rect">
            <a:avLst/>
          </a:prstGeom>
          <a:noFill/>
          <a:ln>
            <a:noFill/>
          </a:ln>
        </p:spPr>
      </p:pic>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3338" y="2971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a:extLst>
              <a:ext uri="{FF2B5EF4-FFF2-40B4-BE49-F238E27FC236}">
                <a16:creationId xmlns:a16="http://schemas.microsoft.com/office/drawing/2014/main" id="{4A514FB2-4F8B-48EE-8BD0-612E0525EC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5734686"/>
      </p:ext>
    </p:extLst>
  </p:cSld>
  <p:clrMapOvr>
    <a:masterClrMapping/>
  </p:clrMapOvr>
  <mc:AlternateContent xmlns:mc="http://schemas.openxmlformats.org/markup-compatibility/2006">
    <mc:Choice xmlns:p14="http://schemas.microsoft.com/office/powerpoint/2010/main" Requires="p14">
      <p:transition spd="slow" p14:dur="2000" advTm="111096"/>
    </mc:Choice>
    <mc:Fallback>
      <p:transition spd="slow" advTm="111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p:cNvSpPr txBox="1"/>
          <p:nvPr/>
        </p:nvSpPr>
        <p:spPr>
          <a:xfrm>
            <a:off x="381000" y="990600"/>
            <a:ext cx="8229600" cy="1600438"/>
          </a:xfrm>
          <a:prstGeom prst="rect">
            <a:avLst/>
          </a:prstGeom>
          <a:noFill/>
        </p:spPr>
        <p:txBody>
          <a:bodyPr wrap="square" rtlCol="0">
            <a:spAutoFit/>
          </a:bodyPr>
          <a:lstStyle/>
          <a:p>
            <a:pPr algn="just"/>
            <a:r>
              <a:rPr lang="en-US" sz="1400" dirty="0"/>
              <a:t>In the present study we also evaluated the effects of the extract (500-1000 µg/mL) on different fungi</a:t>
            </a:r>
            <a:r>
              <a:rPr lang="en-US" sz="1400" i="1" dirty="0"/>
              <a:t> </a:t>
            </a:r>
            <a:r>
              <a:rPr lang="en-US" sz="1400" dirty="0"/>
              <a:t>strains, namely </a:t>
            </a:r>
            <a:r>
              <a:rPr lang="en-US" sz="1400" i="1" dirty="0"/>
              <a:t>T. </a:t>
            </a:r>
            <a:r>
              <a:rPr lang="en-US" sz="1400" i="1" dirty="0" err="1"/>
              <a:t>rubrum</a:t>
            </a:r>
            <a:r>
              <a:rPr lang="en-US" sz="1400" dirty="0"/>
              <a:t>, </a:t>
            </a:r>
            <a:r>
              <a:rPr lang="en-US" sz="1400" i="1" dirty="0"/>
              <a:t>T. </a:t>
            </a:r>
            <a:r>
              <a:rPr lang="en-US" sz="1400" i="1" dirty="0" err="1"/>
              <a:t>interdigitale</a:t>
            </a:r>
            <a:r>
              <a:rPr lang="en-US" sz="1400" dirty="0"/>
              <a:t> and </a:t>
            </a:r>
            <a:r>
              <a:rPr lang="en-US" sz="1400" i="1" dirty="0"/>
              <a:t>M. </a:t>
            </a:r>
            <a:r>
              <a:rPr lang="en-US" sz="1400" i="1" dirty="0" err="1"/>
              <a:t>gypseum</a:t>
            </a:r>
            <a:r>
              <a:rPr lang="en-US" sz="1400" dirty="0"/>
              <a:t>, and involved in multiple skin alterations, including infectious granuloma and hyperpigmentation. No activity was observed against </a:t>
            </a:r>
            <a:r>
              <a:rPr lang="en-US" sz="1400" i="1" dirty="0"/>
              <a:t>M. </a:t>
            </a:r>
            <a:r>
              <a:rPr lang="en-US" sz="1400" i="1" dirty="0" err="1"/>
              <a:t>gypseum</a:t>
            </a:r>
            <a:r>
              <a:rPr lang="en-US" sz="1400" i="1" dirty="0"/>
              <a:t>.</a:t>
            </a:r>
            <a:r>
              <a:rPr lang="en-US" sz="1400" dirty="0"/>
              <a:t> These results could be added to the aforementioned inhibitory effect of the extract against </a:t>
            </a:r>
            <a:r>
              <a:rPr lang="en-US" sz="1400" dirty="0" err="1"/>
              <a:t>tyrosinase</a:t>
            </a:r>
            <a:r>
              <a:rPr lang="en-US" sz="1400" dirty="0"/>
              <a:t>, whose inhibition represents a cornerstone in the management of skin hyperpigmentation. The anti-</a:t>
            </a:r>
            <a:r>
              <a:rPr lang="en-US" sz="1400" dirty="0" err="1"/>
              <a:t>mycotic</a:t>
            </a:r>
            <a:r>
              <a:rPr lang="en-US" sz="1400" dirty="0"/>
              <a:t> effects could be also related, albeit partially, to the good </a:t>
            </a:r>
            <a:r>
              <a:rPr lang="en-US" sz="1400" dirty="0" err="1"/>
              <a:t>submicromolar</a:t>
            </a:r>
            <a:r>
              <a:rPr lang="en-US" sz="1400" dirty="0"/>
              <a:t> affinity of </a:t>
            </a:r>
            <a:r>
              <a:rPr lang="en-US" sz="1400" dirty="0" err="1"/>
              <a:t>rutin</a:t>
            </a:r>
            <a:r>
              <a:rPr lang="en-US" sz="1400" dirty="0"/>
              <a:t> towards </a:t>
            </a:r>
            <a:r>
              <a:rPr lang="en-US" sz="1400" dirty="0" err="1"/>
              <a:t>lanosterol</a:t>
            </a:r>
            <a:r>
              <a:rPr lang="en-US" sz="1400" dirty="0"/>
              <a:t> 14</a:t>
            </a:r>
            <a:r>
              <a:rPr lang="el-GR" sz="1400" baseline="30000" dirty="0"/>
              <a:t>α</a:t>
            </a:r>
            <a:r>
              <a:rPr lang="it-IT" sz="1400" dirty="0"/>
              <a:t>-demethylase, </a:t>
            </a:r>
            <a:r>
              <a:rPr lang="it-IT" sz="1400" dirty="0" err="1"/>
              <a:t>that</a:t>
            </a:r>
            <a:r>
              <a:rPr lang="it-IT" sz="1400" dirty="0"/>
              <a:t> </a:t>
            </a:r>
            <a:r>
              <a:rPr lang="it-IT" sz="1400" dirty="0" err="1"/>
              <a:t>plays</a:t>
            </a:r>
            <a:r>
              <a:rPr lang="it-IT" sz="1400" dirty="0"/>
              <a:t> a </a:t>
            </a:r>
            <a:r>
              <a:rPr lang="it-IT" sz="1400" dirty="0" err="1"/>
              <a:t>key</a:t>
            </a:r>
            <a:r>
              <a:rPr lang="it-IT" sz="1400" dirty="0"/>
              <a:t> </a:t>
            </a:r>
            <a:r>
              <a:rPr lang="it-IT" sz="1400" dirty="0" err="1"/>
              <a:t>role</a:t>
            </a:r>
            <a:r>
              <a:rPr lang="it-IT" sz="1400" dirty="0"/>
              <a:t> in </a:t>
            </a:r>
            <a:r>
              <a:rPr lang="it-IT" sz="1400" dirty="0" err="1"/>
              <a:t>fungal</a:t>
            </a:r>
            <a:r>
              <a:rPr lang="it-IT" sz="1400" dirty="0"/>
              <a:t> </a:t>
            </a:r>
            <a:r>
              <a:rPr lang="it-IT" sz="1400" dirty="0" err="1"/>
              <a:t>metabolism</a:t>
            </a:r>
            <a:r>
              <a:rPr lang="it-IT" sz="1400" dirty="0"/>
              <a:t>.</a:t>
            </a:r>
            <a:endParaRPr lang="en-US" sz="1400"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819400"/>
            <a:ext cx="5157788" cy="93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1219200" y="2471651"/>
            <a:ext cx="2057400" cy="2913697"/>
          </a:xfrm>
          <a:prstGeom prst="rect">
            <a:avLst/>
          </a:prstGeom>
        </p:spPr>
      </p:pic>
      <p:pic>
        <p:nvPicPr>
          <p:cNvPr id="3" name="Audio 2">
            <a:hlinkClick r:id="" action="ppaction://media"/>
            <a:extLst>
              <a:ext uri="{FF2B5EF4-FFF2-40B4-BE49-F238E27FC236}">
                <a16:creationId xmlns:a16="http://schemas.microsoft.com/office/drawing/2014/main" id="{7EBCD84E-63B0-4303-A5D1-1C659A3158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2742283"/>
      </p:ext>
    </p:extLst>
  </p:cSld>
  <p:clrMapOvr>
    <a:masterClrMapping/>
  </p:clrMapOvr>
  <mc:AlternateContent xmlns:mc="http://schemas.openxmlformats.org/markup-compatibility/2006">
    <mc:Choice xmlns:p14="http://schemas.microsoft.com/office/powerpoint/2010/main" Requires="p14">
      <p:transition spd="slow" p14:dur="2000" advTm="49596"/>
    </mc:Choice>
    <mc:Fallback>
      <p:transition spd="slow" advTm="4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61665"/>
          </a:xfrm>
          <a:prstGeom prst="rect">
            <a:avLst/>
          </a:prstGeom>
          <a:noFill/>
        </p:spPr>
        <p:txBody>
          <a:bodyPr wrap="square" rtlCol="0">
            <a:spAutoFit/>
          </a:bodyPr>
          <a:lstStyle/>
          <a:p>
            <a:r>
              <a:rPr lang="fr-FR" sz="2400" b="1" dirty="0"/>
              <a:t>Conclusions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p:cNvSpPr txBox="1"/>
          <p:nvPr/>
        </p:nvSpPr>
        <p:spPr>
          <a:xfrm>
            <a:off x="609600" y="1524000"/>
            <a:ext cx="7924800" cy="2585323"/>
          </a:xfrm>
          <a:prstGeom prst="rect">
            <a:avLst/>
          </a:prstGeom>
          <a:noFill/>
        </p:spPr>
        <p:txBody>
          <a:bodyPr wrap="square" rtlCol="0">
            <a:spAutoFit/>
          </a:bodyPr>
          <a:lstStyle/>
          <a:p>
            <a:pPr algn="just"/>
            <a:r>
              <a:rPr lang="en-US" dirty="0"/>
              <a:t>Concluding, the present findings highlight the potential of water extracts from industrial hemp inflorescences as sources of natural compounds that, besides the intrinsic antiradical activity, possess discrete mechanisms related to anti-inflammatory, anti-proliferative and </a:t>
            </a:r>
            <a:r>
              <a:rPr lang="en-US" dirty="0" err="1"/>
              <a:t>antimycotic</a:t>
            </a:r>
            <a:r>
              <a:rPr lang="en-US" dirty="0"/>
              <a:t> effects. In this context, and also in view of a more sustainable circular economy, it is desirable an improvement of industrial hemp chain production, taking into consideration the female inflorescences as high quality by-products with putative </a:t>
            </a:r>
            <a:r>
              <a:rPr lang="en-US" dirty="0" err="1"/>
              <a:t>nutraceutical</a:t>
            </a:r>
            <a:r>
              <a:rPr lang="en-US" dirty="0"/>
              <a:t> and </a:t>
            </a:r>
            <a:r>
              <a:rPr lang="en-US" dirty="0" err="1"/>
              <a:t>cosmeceutical</a:t>
            </a:r>
            <a:r>
              <a:rPr lang="en-US" dirty="0"/>
              <a:t> applications.</a:t>
            </a:r>
            <a:endParaRPr lang="en-US" b="1" dirty="0"/>
          </a:p>
          <a:p>
            <a:pPr algn="just"/>
            <a:endParaRPr lang="en-US" dirty="0"/>
          </a:p>
        </p:txBody>
      </p:sp>
      <p:pic>
        <p:nvPicPr>
          <p:cNvPr id="3" name="Audio 2">
            <a:hlinkClick r:id="" action="ppaction://media"/>
            <a:extLst>
              <a:ext uri="{FF2B5EF4-FFF2-40B4-BE49-F238E27FC236}">
                <a16:creationId xmlns:a16="http://schemas.microsoft.com/office/drawing/2014/main" id="{3F5772B6-0488-45CE-9D38-DA110F77D3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807"/>
    </mc:Choice>
    <mc:Fallback>
      <p:transition spd="slow" advTm="4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1661993"/>
          </a:xfrm>
          <a:prstGeom prst="rect">
            <a:avLst/>
          </a:prstGeom>
          <a:noFill/>
        </p:spPr>
        <p:txBody>
          <a:bodyPr wrap="square" rtlCol="0">
            <a:spAutoFit/>
          </a:bodyPr>
          <a:lstStyle/>
          <a:p>
            <a:r>
              <a:rPr lang="fr-FR" sz="2400" b="1" dirty="0" err="1"/>
              <a:t>Acknowledgments</a:t>
            </a:r>
            <a:endParaRPr lang="fr-FR" sz="2400" b="1" dirty="0"/>
          </a:p>
          <a:p>
            <a:endParaRPr lang="fr-FR" sz="2400" b="1" dirty="0"/>
          </a:p>
          <a:p>
            <a:r>
              <a:rPr lang="en-US" dirty="0"/>
              <a:t>Plant material was provided by Hemp Farm Italia </a:t>
            </a:r>
            <a:r>
              <a:rPr lang="en-US" dirty="0" err="1"/>
              <a:t>scarl</a:t>
            </a:r>
            <a:r>
              <a:rPr lang="en-US" dirty="0"/>
              <a:t> [</a:t>
            </a:r>
            <a:r>
              <a:rPr lang="en-US" dirty="0" err="1"/>
              <a:t>Tortoreto</a:t>
            </a:r>
            <a:r>
              <a:rPr lang="en-US" dirty="0"/>
              <a:t> (TE), IT]. The ex vivo experimental paradigm was by Italian Health Ministry (Authorization N. F4738.N.XTQ, delivered on 11</a:t>
            </a:r>
            <a:r>
              <a:rPr lang="en-US" baseline="30000" dirty="0"/>
              <a:t>th</a:t>
            </a:r>
            <a:r>
              <a:rPr lang="en-US" dirty="0"/>
              <a:t> November 2018).</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FADA632E-59B6-4165-B136-B0B8829F56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89"/>
    </mc:Choice>
    <mc:Fallback>
      <p:transition spd="slow" advTm="2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397" y="1454139"/>
            <a:ext cx="7010400" cy="646331"/>
          </a:xfrm>
          <a:prstGeom prst="rect">
            <a:avLst/>
          </a:prstGeom>
          <a:noFill/>
        </p:spPr>
        <p:txBody>
          <a:bodyPr wrap="square" rtlCol="0">
            <a:spAutoFit/>
          </a:bodyPr>
          <a:lstStyle/>
          <a:p>
            <a:r>
              <a:rPr lang="fr-FR" b="1" dirty="0" err="1"/>
              <a:t>Graphical</a:t>
            </a:r>
            <a:r>
              <a:rPr lang="fr-FR" b="1" dirty="0"/>
              <a:t> Abstract</a:t>
            </a:r>
            <a:endParaRPr lang="fr-FR" dirty="0"/>
          </a:p>
          <a:p>
            <a:endParaRPr lang="fr-FR" b="1" dirty="0"/>
          </a:p>
        </p:txBody>
      </p:sp>
      <p:sp>
        <p:nvSpPr>
          <p:cNvPr id="5" name="Rectangle 4"/>
          <p:cNvSpPr/>
          <p:nvPr/>
        </p:nvSpPr>
        <p:spPr>
          <a:xfrm>
            <a:off x="1043873" y="381000"/>
            <a:ext cx="7467600" cy="1200329"/>
          </a:xfrm>
          <a:prstGeom prst="rect">
            <a:avLst/>
          </a:prstGeom>
        </p:spPr>
        <p:txBody>
          <a:bodyPr wrap="square">
            <a:spAutoFit/>
          </a:bodyPr>
          <a:lstStyle/>
          <a:p>
            <a:pPr algn="ctr"/>
            <a:r>
              <a:rPr lang="en-US" sz="2400" b="1" dirty="0"/>
              <a:t>Industrial hemp as a promising source of anti-Inflammatory, anti-proliferative and </a:t>
            </a:r>
            <a:r>
              <a:rPr lang="en-US" sz="2400" b="1" dirty="0" err="1"/>
              <a:t>antimycotic</a:t>
            </a:r>
            <a:r>
              <a:rPr lang="en-US" sz="2400" b="1" dirty="0"/>
              <a:t> agents: </a:t>
            </a:r>
          </a:p>
          <a:p>
            <a:pPr algn="ctr"/>
            <a:r>
              <a:rPr lang="en-US" sz="2400" b="1" dirty="0"/>
              <a:t>results from in </a:t>
            </a:r>
            <a:r>
              <a:rPr lang="en-US" sz="2400" b="1" dirty="0" err="1"/>
              <a:t>silico</a:t>
            </a:r>
            <a:r>
              <a:rPr lang="en-US" sz="2400" b="1" dirty="0"/>
              <a:t>, in vitro and ex vivo studies </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6" name="Group 5"/>
          <p:cNvGrpSpPr/>
          <p:nvPr/>
        </p:nvGrpSpPr>
        <p:grpSpPr>
          <a:xfrm>
            <a:off x="1539445" y="1663794"/>
            <a:ext cx="5416220" cy="4229873"/>
            <a:chOff x="273450" y="159881"/>
            <a:chExt cx="9096777" cy="6559087"/>
          </a:xfrm>
        </p:grpSpPr>
        <p:sp>
          <p:nvSpPr>
            <p:cNvPr id="7" name="Rettangolo arrotondato 2"/>
            <p:cNvSpPr/>
            <p:nvPr/>
          </p:nvSpPr>
          <p:spPr>
            <a:xfrm>
              <a:off x="530988" y="2433763"/>
              <a:ext cx="1389647" cy="884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i="1" dirty="0"/>
                <a:t>Industrial </a:t>
              </a:r>
              <a:r>
                <a:rPr lang="it-IT" sz="1200" i="1" dirty="0" err="1"/>
                <a:t>hemp</a:t>
              </a:r>
              <a:endParaRPr lang="en-US" sz="1200" i="1" dirty="0"/>
            </a:p>
          </p:txBody>
        </p:sp>
        <p:sp>
          <p:nvSpPr>
            <p:cNvPr id="8" name="Freccia a destra 3"/>
            <p:cNvSpPr/>
            <p:nvPr/>
          </p:nvSpPr>
          <p:spPr>
            <a:xfrm>
              <a:off x="2404997" y="2304970"/>
              <a:ext cx="3382840" cy="1057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t>Phytochemical</a:t>
              </a:r>
              <a:r>
                <a:rPr lang="it-IT" sz="1200" dirty="0"/>
                <a:t> </a:t>
              </a:r>
              <a:r>
                <a:rPr lang="it-IT" sz="1200" dirty="0" err="1"/>
                <a:t>analysis</a:t>
              </a:r>
              <a:endParaRPr lang="en-US" sz="1200" dirty="0"/>
            </a:p>
          </p:txBody>
        </p:sp>
        <p:sp>
          <p:nvSpPr>
            <p:cNvPr id="9" name="Freccia a destra 9"/>
            <p:cNvSpPr/>
            <p:nvPr/>
          </p:nvSpPr>
          <p:spPr>
            <a:xfrm rot="19139760">
              <a:off x="1252545" y="758131"/>
              <a:ext cx="2321193" cy="10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t>Biocompatibility</a:t>
              </a:r>
              <a:endParaRPr lang="en-US" sz="1200" dirty="0"/>
            </a:p>
          </p:txBody>
        </p:sp>
        <p:sp>
          <p:nvSpPr>
            <p:cNvPr id="10" name="Freccia a destra 14"/>
            <p:cNvSpPr/>
            <p:nvPr/>
          </p:nvSpPr>
          <p:spPr>
            <a:xfrm rot="1256128">
              <a:off x="3417119" y="3696327"/>
              <a:ext cx="2704294" cy="970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t>Protective</a:t>
              </a:r>
              <a:r>
                <a:rPr lang="it-IT" sz="1200" dirty="0"/>
                <a:t> </a:t>
              </a:r>
              <a:r>
                <a:rPr lang="it-IT" sz="1200" dirty="0" err="1"/>
                <a:t>effects</a:t>
              </a:r>
              <a:endParaRPr lang="it-IT" sz="1200" dirty="0"/>
            </a:p>
          </p:txBody>
        </p:sp>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1530" y="159881"/>
              <a:ext cx="1489727" cy="156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5">
              <a:extLst>
                <a:ext uri="{FF2B5EF4-FFF2-40B4-BE49-F238E27FC236}">
                  <a16:creationId xmlns:a16="http://schemas.microsoft.com/office/drawing/2014/main" id="{067A99A7-FA16-4712-ADEE-C961DDAF01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1869" y="4724685"/>
              <a:ext cx="1565813" cy="1994283"/>
            </a:xfrm>
            <a:prstGeom prst="rect">
              <a:avLst/>
            </a:prstGeom>
          </p:spPr>
        </p:pic>
        <p:sp>
          <p:nvSpPr>
            <p:cNvPr id="14" name="Freccia a destra 8">
              <a:extLst>
                <a:ext uri="{FF2B5EF4-FFF2-40B4-BE49-F238E27FC236}">
                  <a16:creationId xmlns:a16="http://schemas.microsoft.com/office/drawing/2014/main" id="{3B07B94D-5D0F-4001-870A-2BB9D09172E6}"/>
                </a:ext>
              </a:extLst>
            </p:cNvPr>
            <p:cNvSpPr/>
            <p:nvPr/>
          </p:nvSpPr>
          <p:spPr>
            <a:xfrm rot="1256128">
              <a:off x="273450" y="3861568"/>
              <a:ext cx="3027135" cy="970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t>Antimycotic</a:t>
              </a:r>
              <a:r>
                <a:rPr lang="it-IT" sz="1200" dirty="0"/>
                <a:t> </a:t>
              </a:r>
              <a:r>
                <a:rPr lang="it-IT" sz="1200" dirty="0" err="1"/>
                <a:t>effects</a:t>
              </a:r>
              <a:endParaRPr lang="it-IT" sz="1200" dirty="0"/>
            </a:p>
          </p:txBody>
        </p:sp>
        <p:pic>
          <p:nvPicPr>
            <p:cNvPr id="15" name="Immagine 10">
              <a:extLst>
                <a:ext uri="{FF2B5EF4-FFF2-40B4-BE49-F238E27FC236}">
                  <a16:creationId xmlns:a16="http://schemas.microsoft.com/office/drawing/2014/main" id="{D4A28AA4-C497-4764-9916-B912F12A78D6}"/>
                </a:ext>
              </a:extLst>
            </p:cNvPr>
            <p:cNvPicPr>
              <a:picLocks noChangeAspect="1"/>
            </p:cNvPicPr>
            <p:nvPr/>
          </p:nvPicPr>
          <p:blipFill>
            <a:blip r:embed="rId8"/>
            <a:stretch>
              <a:fillRect/>
            </a:stretch>
          </p:blipFill>
          <p:spPr>
            <a:xfrm>
              <a:off x="6204096" y="1905116"/>
              <a:ext cx="3166131" cy="1941373"/>
            </a:xfrm>
            <a:prstGeom prst="rect">
              <a:avLst/>
            </a:prstGeom>
          </p:spPr>
        </p:pic>
      </p:gr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7800" y="4226478"/>
            <a:ext cx="2868181"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AEE60E5E-95AE-4705-A1FA-E86ED1422B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8619649"/>
      </p:ext>
    </p:extLst>
  </p:cSld>
  <p:clrMapOvr>
    <a:masterClrMapping/>
  </p:clrMapOvr>
  <mc:AlternateContent xmlns:mc="http://schemas.openxmlformats.org/markup-compatibility/2006">
    <mc:Choice xmlns:p14="http://schemas.microsoft.com/office/powerpoint/2010/main" Requires="p14">
      <p:transition spd="slow" p14:dur="2000" advTm="36418"/>
    </mc:Choice>
    <mc:Fallback>
      <p:transition spd="slow" advTm="3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
            <a:ext cx="7924800" cy="2631490"/>
          </a:xfrm>
          <a:prstGeom prst="rect">
            <a:avLst/>
          </a:prstGeom>
          <a:noFill/>
        </p:spPr>
        <p:txBody>
          <a:bodyPr wrap="square" rtlCol="0">
            <a:spAutoFit/>
          </a:bodyPr>
          <a:lstStyle/>
          <a:p>
            <a:pPr algn="just"/>
            <a:r>
              <a:rPr lang="fr-FR" sz="1100" b="1" dirty="0"/>
              <a:t>Abstract:</a:t>
            </a:r>
            <a:endParaRPr lang="fr-FR" sz="1100" dirty="0"/>
          </a:p>
          <a:p>
            <a:pPr algn="just"/>
            <a:r>
              <a:rPr lang="en-US" sz="1100" dirty="0"/>
              <a:t>Industrial hemp is cultivated as a source of fibers and nutrients. Multiple studies demonstrated antimicrobial, anti-proliferative, phytotoxic and insecticide effects of the essential oil. On the other side, only a few studies explored the potential pharmacological application of polar extracts. In the present study, we investigated the water extract from inflorescences of industrial hemp. The water extract was assayed for antiradical and anti-</a:t>
            </a:r>
            <a:r>
              <a:rPr lang="en-US" sz="1100" dirty="0" err="1"/>
              <a:t>tyrosinase</a:t>
            </a:r>
            <a:r>
              <a:rPr lang="en-US" sz="1100" dirty="0"/>
              <a:t> effects. We explored the extract effects on LPS-induced production of colon serotonin, dopamine, </a:t>
            </a:r>
            <a:r>
              <a:rPr lang="en-US" sz="1100" dirty="0" err="1"/>
              <a:t>kynurenine</a:t>
            </a:r>
            <a:r>
              <a:rPr lang="en-US" sz="1100" dirty="0"/>
              <a:t> pathways and (PG)E2. Anti-proliferative effects were also evaluated against human colon cancer HCT116 cell line. </a:t>
            </a:r>
            <a:r>
              <a:rPr lang="en-US" sz="1100" dirty="0" err="1"/>
              <a:t>Antimycotic</a:t>
            </a:r>
            <a:r>
              <a:rPr lang="en-US" sz="1100" dirty="0"/>
              <a:t> effects were investigated against </a:t>
            </a:r>
            <a:r>
              <a:rPr lang="en-US" sz="1100" i="1" dirty="0" err="1"/>
              <a:t>Trichophyton</a:t>
            </a:r>
            <a:r>
              <a:rPr lang="en-US" sz="1100" i="1" dirty="0"/>
              <a:t> </a:t>
            </a:r>
            <a:r>
              <a:rPr lang="en-US" sz="1100" i="1" dirty="0" err="1"/>
              <a:t>rubrum</a:t>
            </a:r>
            <a:r>
              <a:rPr lang="en-US" sz="1100" dirty="0"/>
              <a:t>, </a:t>
            </a:r>
            <a:r>
              <a:rPr lang="en-US" sz="1100" i="1" dirty="0" err="1"/>
              <a:t>Trichophyton</a:t>
            </a:r>
            <a:r>
              <a:rPr lang="en-US" sz="1100" i="1" dirty="0"/>
              <a:t> </a:t>
            </a:r>
            <a:r>
              <a:rPr lang="en-US" sz="1100" i="1" dirty="0" err="1"/>
              <a:t>interdigitale</a:t>
            </a:r>
            <a:r>
              <a:rPr lang="en-US" sz="1100" dirty="0"/>
              <a:t>, </a:t>
            </a:r>
            <a:r>
              <a:rPr lang="en-US" sz="1100" i="1" dirty="0" err="1"/>
              <a:t>Microsporum</a:t>
            </a:r>
            <a:r>
              <a:rPr lang="en-US" sz="1100" i="1" dirty="0"/>
              <a:t> </a:t>
            </a:r>
            <a:r>
              <a:rPr lang="en-US" sz="1100" i="1" dirty="0" err="1"/>
              <a:t>gypseum</a:t>
            </a:r>
            <a:r>
              <a:rPr lang="en-US" sz="1100" dirty="0"/>
              <a:t>. Finally,</a:t>
            </a:r>
            <a:r>
              <a:rPr lang="en-US" sz="1100" i="1" dirty="0"/>
              <a:t> in </a:t>
            </a:r>
            <a:r>
              <a:rPr lang="en-US" sz="1100" i="1" dirty="0" err="1"/>
              <a:t>silico</a:t>
            </a:r>
            <a:r>
              <a:rPr lang="en-US" sz="1100" dirty="0"/>
              <a:t> studies were conducted in order to predict the putative targets. Hemp water extract was able to blunt LPS-induced reduction of serotonin and increase of dopamine and </a:t>
            </a:r>
            <a:r>
              <a:rPr lang="en-US" sz="1100" dirty="0" err="1"/>
              <a:t>kynurenine</a:t>
            </a:r>
            <a:r>
              <a:rPr lang="en-US" sz="1100" dirty="0"/>
              <a:t> turnover. Additionally, the reduction of PGE2 levels was observed as well. The extract inhibited the HCT116 cell viability, the growth of </a:t>
            </a:r>
            <a:r>
              <a:rPr lang="en-US" sz="1100" i="1" dirty="0"/>
              <a:t>T. </a:t>
            </a:r>
            <a:r>
              <a:rPr lang="en-US" sz="1100" i="1" dirty="0" err="1"/>
              <a:t>rubrum</a:t>
            </a:r>
            <a:r>
              <a:rPr lang="en-US" sz="1100" dirty="0"/>
              <a:t> and </a:t>
            </a:r>
            <a:r>
              <a:rPr lang="en-US" sz="1100" i="1" dirty="0"/>
              <a:t>T. </a:t>
            </a:r>
            <a:r>
              <a:rPr lang="en-US" sz="1100" i="1" dirty="0" err="1"/>
              <a:t>interdigitale</a:t>
            </a:r>
            <a:r>
              <a:rPr lang="en-US" sz="1100" dirty="0"/>
              <a:t> and the activity of </a:t>
            </a:r>
            <a:r>
              <a:rPr lang="en-US" sz="1100" dirty="0" err="1"/>
              <a:t>tyrosinase</a:t>
            </a:r>
            <a:r>
              <a:rPr lang="en-US" sz="1100" dirty="0"/>
              <a:t>, whereas docking studies highlighted the inhibitions of cyclooxygenase-1, carbonic anhydrase IX, and </a:t>
            </a:r>
            <a:r>
              <a:rPr lang="en-US" sz="1100" dirty="0" err="1"/>
              <a:t>lanosterol</a:t>
            </a:r>
            <a:r>
              <a:rPr lang="en-US" sz="1100" dirty="0"/>
              <a:t> 14-α-</a:t>
            </a:r>
            <a:r>
              <a:rPr lang="en-US" sz="1100" dirty="0" err="1"/>
              <a:t>demethylase</a:t>
            </a:r>
            <a:r>
              <a:rPr lang="en-US" sz="1100" dirty="0"/>
              <a:t>. The present findings suggest female inflorescences from industrial hemp as high quality by-products, thus representing promising sources of </a:t>
            </a:r>
            <a:r>
              <a:rPr lang="en-US" sz="1100" dirty="0" err="1"/>
              <a:t>nutraceuticals</a:t>
            </a:r>
            <a:r>
              <a:rPr lang="en-US" sz="1100" dirty="0"/>
              <a:t> and </a:t>
            </a:r>
            <a:r>
              <a:rPr lang="en-US" sz="1100" dirty="0" err="1"/>
              <a:t>cosmeceuticals</a:t>
            </a:r>
            <a:r>
              <a:rPr lang="en-US" sz="1100" dirty="0"/>
              <a:t> .</a:t>
            </a:r>
          </a:p>
          <a:p>
            <a:pPr algn="just"/>
            <a:endParaRPr lang="en-US" sz="1100" dirty="0"/>
          </a:p>
          <a:p>
            <a:pPr algn="just"/>
            <a:r>
              <a:rPr lang="fr-FR" sz="1100" b="1" dirty="0"/>
              <a:t>Keywords: </a:t>
            </a:r>
            <a:r>
              <a:rPr lang="fr-FR" sz="1100" dirty="0" err="1"/>
              <a:t>Hemp</a:t>
            </a:r>
            <a:r>
              <a:rPr lang="fr-FR" sz="1100" dirty="0"/>
              <a:t>; anti-</a:t>
            </a:r>
            <a:r>
              <a:rPr lang="fr-FR" sz="1100" dirty="0" err="1"/>
              <a:t>inflammatory</a:t>
            </a:r>
            <a:r>
              <a:rPr lang="fr-FR" sz="1100" dirty="0"/>
              <a:t>; anti-</a:t>
            </a:r>
            <a:r>
              <a:rPr lang="fr-FR" sz="1100" dirty="0" err="1"/>
              <a:t>mycotic</a:t>
            </a:r>
            <a:r>
              <a:rPr lang="fr-FR" sz="1100" dirty="0"/>
              <a:t>; </a:t>
            </a:r>
            <a:r>
              <a:rPr lang="fr-FR" sz="1100" dirty="0" err="1"/>
              <a:t>anti-proliferative</a:t>
            </a:r>
            <a:r>
              <a:rPr lang="fr-FR" sz="1100" dirty="0"/>
              <a:t>.</a:t>
            </a:r>
            <a:endParaRPr lang="fr-FR" sz="11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dirty="0"/>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63139E87-BCC0-4553-AD2B-DDC8D5145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5811"/>
    </mc:Choice>
    <mc:Fallback>
      <p:transition spd="slow" advTm="165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096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TextBox 7"/>
          <p:cNvSpPr txBox="1"/>
          <p:nvPr/>
        </p:nvSpPr>
        <p:spPr>
          <a:xfrm>
            <a:off x="457200" y="1447800"/>
            <a:ext cx="7924800" cy="4493538"/>
          </a:xfrm>
          <a:prstGeom prst="rect">
            <a:avLst/>
          </a:prstGeom>
          <a:noFill/>
        </p:spPr>
        <p:txBody>
          <a:bodyPr wrap="square" rtlCol="0">
            <a:spAutoFit/>
          </a:bodyPr>
          <a:lstStyle/>
          <a:p>
            <a:pPr algn="just"/>
            <a:r>
              <a:rPr lang="en-US" sz="1100" dirty="0"/>
              <a:t>Industrial hemp (</a:t>
            </a:r>
            <a:r>
              <a:rPr lang="en-US" sz="1100" i="1" dirty="0"/>
              <a:t>Cannabis sativa</a:t>
            </a:r>
            <a:r>
              <a:rPr lang="en-US" sz="1100" dirty="0"/>
              <a:t>)</a:t>
            </a:r>
            <a:r>
              <a:rPr lang="en-US" sz="1100" i="1" dirty="0"/>
              <a:t> </a:t>
            </a:r>
            <a:r>
              <a:rPr lang="en-US" sz="1100" dirty="0"/>
              <a:t>has been long cultivated throughout history as a valuable source of fibers and nutrients. Specifically, the fibers, isolated from the stalk, are used for manufacturing ropes, paper, clothing and construction materials (thermal and acoustic insulation), whereas hemp seeds demonstrated a high nutritional value, due to their richness in minerals, vitamins (i.e. A, C and E complexes), carbohydrates, proteins and lipids, these last consisting of linoleic (ω-6) and α-</a:t>
            </a:r>
            <a:r>
              <a:rPr lang="en-US" sz="1100" dirty="0" err="1"/>
              <a:t>linolenic</a:t>
            </a:r>
            <a:r>
              <a:rPr lang="en-US" sz="1100" dirty="0"/>
              <a:t> acid (ω-3) in the ideal ratio 3:1. Additionally, industrial hemp varieties are also bred to produce </a:t>
            </a:r>
            <a:r>
              <a:rPr lang="en-US" sz="1100" dirty="0" err="1"/>
              <a:t>tetrahydrocannabinol</a:t>
            </a:r>
            <a:r>
              <a:rPr lang="en-US" sz="1100" dirty="0"/>
              <a:t> (THC) in traces (&lt;0.3%), and only certified varieties, with THC content &lt; 0.2%, are admitted to cultivation, according to National and International Regulations (EU Regulation N°. 1124/2008-12 November 2008; Italian Regulation n°172/2017). Although the hemp chain production was principally focused on fiber production and seed-deriving foods, in the last years there has been a renewed interest in the study and valorization of hemp-deriving extracts, that are sources of  </a:t>
            </a:r>
            <a:r>
              <a:rPr lang="en-US" sz="1100" dirty="0" err="1"/>
              <a:t>terpenes</a:t>
            </a:r>
            <a:r>
              <a:rPr lang="en-US" sz="1100" dirty="0"/>
              <a:t>, </a:t>
            </a:r>
            <a:r>
              <a:rPr lang="en-US" sz="1100" dirty="0" err="1"/>
              <a:t>terpenophenolics</a:t>
            </a:r>
            <a:r>
              <a:rPr lang="en-US" sz="1100" dirty="0"/>
              <a:t>, amino acids, fatty acids, sugars, hydrocarbons, flavonoids, with promising health-promoting and pharmacological effects. In this regard, multiple studies focused on the antimicrobial, anti-proliferative, phytotoxic and insecticide effects of the essential oil from hemp female inflorescences, sold dried for technical use and usually considered as a waste material of industrial hemp chain production. On the other side, only a few studies explored the potential pharmacological application of polar extracts from inflorescences. In our previous study, we showed antioxidant/anti-inflammatory and </a:t>
            </a:r>
            <a:r>
              <a:rPr lang="en-US" sz="1100" dirty="0" err="1"/>
              <a:t>antimycotic</a:t>
            </a:r>
            <a:r>
              <a:rPr lang="en-US" sz="1100" dirty="0"/>
              <a:t> properties of the certified hemp variety “</a:t>
            </a:r>
            <a:r>
              <a:rPr lang="en-US" sz="1100" dirty="0" err="1"/>
              <a:t>Futura</a:t>
            </a:r>
            <a:r>
              <a:rPr lang="en-US" sz="1100" dirty="0"/>
              <a:t> 75”, whose essential oil from inflorescences was also reported as an antibacterial and anti-proliferative agent. In the present study, we aimed to further characterize the water extract from the inflorescences of this hemp variety, through a qualitative phytochemical analysis and a pharmacological investigation aimed to evaluate protective effects in a toxicological experimental paradigm constituted by isolated rat colon and liver exposed to lipopolysaccharide (LPS). In this regard, we explored the effects of water hemp extract on serotonin, dopamine and </a:t>
            </a:r>
            <a:r>
              <a:rPr lang="en-US" sz="1100" dirty="0" err="1"/>
              <a:t>kynurenine</a:t>
            </a:r>
            <a:r>
              <a:rPr lang="en-US" sz="1100" dirty="0"/>
              <a:t> pathways, in rat colon, whereas prostaglandin (PG)E</a:t>
            </a:r>
            <a:r>
              <a:rPr lang="en-US" sz="1100" baseline="-25000" dirty="0"/>
              <a:t>2</a:t>
            </a:r>
            <a:r>
              <a:rPr lang="en-US" sz="1100" dirty="0"/>
              <a:t> levels were measured in both colon and liver. Anti-proliferative effects were also assayed against the human colon cancer HCT116 cell line. Taking into consideration the inhibitory effects induced by this extract on both </a:t>
            </a:r>
            <a:r>
              <a:rPr lang="en-US" sz="1100" i="1" dirty="0"/>
              <a:t>Candida </a:t>
            </a:r>
            <a:r>
              <a:rPr lang="en-US" sz="1100" i="1" dirty="0" err="1"/>
              <a:t>albicans</a:t>
            </a:r>
            <a:r>
              <a:rPr lang="en-US" sz="1100" i="1" dirty="0"/>
              <a:t> </a:t>
            </a:r>
            <a:r>
              <a:rPr lang="en-US" sz="1100" dirty="0"/>
              <a:t>and </a:t>
            </a:r>
            <a:r>
              <a:rPr lang="en-US" sz="1100" i="1" dirty="0"/>
              <a:t>C. </a:t>
            </a:r>
            <a:r>
              <a:rPr lang="en-US" sz="1100" i="1" dirty="0" err="1"/>
              <a:t>tropicalis</a:t>
            </a:r>
            <a:r>
              <a:rPr lang="en-US" sz="1100" i="1" dirty="0"/>
              <a:t> </a:t>
            </a:r>
            <a:r>
              <a:rPr lang="en-US" sz="1100" dirty="0"/>
              <a:t>[10], we also explored the </a:t>
            </a:r>
            <a:r>
              <a:rPr lang="en-US" sz="1100" dirty="0" err="1"/>
              <a:t>antimycotic</a:t>
            </a:r>
            <a:r>
              <a:rPr lang="en-US" sz="1100" dirty="0"/>
              <a:t> effects of </a:t>
            </a:r>
            <a:r>
              <a:rPr lang="en-US" sz="1100" dirty="0" err="1"/>
              <a:t>Futura</a:t>
            </a:r>
            <a:r>
              <a:rPr lang="en-US" sz="1100" dirty="0"/>
              <a:t> 75 water extract on multiple </a:t>
            </a:r>
            <a:r>
              <a:rPr lang="en-US" sz="1100" dirty="0" err="1"/>
              <a:t>dermatophytes</a:t>
            </a:r>
            <a:r>
              <a:rPr lang="en-US" sz="1100" dirty="0"/>
              <a:t> species, namely </a:t>
            </a:r>
            <a:r>
              <a:rPr lang="en-US" sz="1100" i="1" dirty="0" err="1"/>
              <a:t>Trichophyton</a:t>
            </a:r>
            <a:r>
              <a:rPr lang="en-US" sz="1100" i="1" dirty="0"/>
              <a:t> </a:t>
            </a:r>
            <a:r>
              <a:rPr lang="en-US" sz="1100" i="1" dirty="0" err="1"/>
              <a:t>rubrum</a:t>
            </a:r>
            <a:r>
              <a:rPr lang="en-US" sz="1100" i="1" dirty="0"/>
              <a:t>, </a:t>
            </a:r>
            <a:r>
              <a:rPr lang="en-US" sz="1100" i="1" dirty="0" err="1"/>
              <a:t>Trichophyton</a:t>
            </a:r>
            <a:r>
              <a:rPr lang="en-US" sz="1100" i="1" dirty="0"/>
              <a:t> </a:t>
            </a:r>
            <a:r>
              <a:rPr lang="en-US" sz="1100" i="1" dirty="0" err="1"/>
              <a:t>interdigital</a:t>
            </a:r>
            <a:r>
              <a:rPr lang="en-US" sz="1100" i="1" dirty="0"/>
              <a:t>, </a:t>
            </a:r>
            <a:r>
              <a:rPr lang="en-US" sz="1100" i="1" dirty="0" err="1"/>
              <a:t>Microsporum</a:t>
            </a:r>
            <a:r>
              <a:rPr lang="en-US" sz="1100" i="1" dirty="0"/>
              <a:t> </a:t>
            </a:r>
            <a:r>
              <a:rPr lang="en-US" sz="1100" i="1" dirty="0" err="1"/>
              <a:t>gypseum</a:t>
            </a:r>
            <a:r>
              <a:rPr lang="en-US" sz="1100" i="1" dirty="0"/>
              <a:t>. </a:t>
            </a:r>
            <a:r>
              <a:rPr lang="en-US" sz="1100" dirty="0"/>
              <a:t>In parallel, we assayed the enzyme inhibition effect of the extract against </a:t>
            </a:r>
            <a:r>
              <a:rPr lang="en-US" sz="1100" dirty="0" err="1"/>
              <a:t>tyrosinase</a:t>
            </a:r>
            <a:r>
              <a:rPr lang="en-US" sz="1100" dirty="0"/>
              <a:t>, whose increased activity is related to skin hyperpigmentation, following </a:t>
            </a:r>
            <a:r>
              <a:rPr lang="en-US" sz="1100" dirty="0" err="1"/>
              <a:t>mycotic</a:t>
            </a:r>
            <a:r>
              <a:rPr lang="en-US" sz="1100" dirty="0"/>
              <a:t> infectious diseases, as well. Finally, </a:t>
            </a:r>
            <a:r>
              <a:rPr lang="en-US" sz="1100" i="1" dirty="0"/>
              <a:t>in </a:t>
            </a:r>
            <a:r>
              <a:rPr lang="en-US" sz="1100" i="1" dirty="0" err="1"/>
              <a:t>silico</a:t>
            </a:r>
            <a:r>
              <a:rPr lang="en-US" sz="1100" dirty="0"/>
              <a:t> studies, including bioinformatics, network pharmacology and docking approaches were conducted in order to predict the putative targets underlying the observed pharmacological and microbiological effects.</a:t>
            </a:r>
            <a:endParaRPr lang="en-US" sz="1100" b="1" dirty="0"/>
          </a:p>
          <a:p>
            <a:pPr algn="just"/>
            <a:endParaRPr lang="fr-FR" sz="1100" b="1" dirty="0"/>
          </a:p>
        </p:txBody>
      </p:sp>
      <p:pic>
        <p:nvPicPr>
          <p:cNvPr id="4" name="Audio 3">
            <a:hlinkClick r:id="" action="ppaction://media"/>
            <a:extLst>
              <a:ext uri="{FF2B5EF4-FFF2-40B4-BE49-F238E27FC236}">
                <a16:creationId xmlns:a16="http://schemas.microsoft.com/office/drawing/2014/main" id="{F05263BD-D492-48BA-B448-3C2A8D4E8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2735"/>
    </mc:Choice>
    <mc:Fallback>
      <p:transition spd="slow" advTm="25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5</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p:cNvSpPr txBox="1"/>
          <p:nvPr/>
        </p:nvSpPr>
        <p:spPr>
          <a:xfrm>
            <a:off x="381000" y="990600"/>
            <a:ext cx="8229600" cy="1569660"/>
          </a:xfrm>
          <a:prstGeom prst="rect">
            <a:avLst/>
          </a:prstGeom>
          <a:noFill/>
        </p:spPr>
        <p:txBody>
          <a:bodyPr wrap="square" rtlCol="0">
            <a:spAutoFit/>
          </a:bodyPr>
          <a:lstStyle/>
          <a:p>
            <a:pPr algn="just"/>
            <a:r>
              <a:rPr lang="en-US" sz="1600" dirty="0"/>
              <a:t>The extract displayed a content of </a:t>
            </a:r>
            <a:r>
              <a:rPr lang="en-US" sz="1600" dirty="0" err="1"/>
              <a:t>rutin</a:t>
            </a:r>
            <a:r>
              <a:rPr lang="en-US" sz="1600" dirty="0"/>
              <a:t> (&gt;9 µg/mg extract), that was considered putatively responsible, at least in part, of the protective effects exerted in the colon. </a:t>
            </a:r>
            <a:r>
              <a:rPr lang="en-US" sz="1600" dirty="0" err="1"/>
              <a:t>Chlorogenic</a:t>
            </a:r>
            <a:r>
              <a:rPr lang="en-US" sz="1600" dirty="0"/>
              <a:t> acid, </a:t>
            </a:r>
            <a:r>
              <a:rPr lang="en-US" sz="1600" dirty="0" err="1"/>
              <a:t>gallic</a:t>
            </a:r>
            <a:r>
              <a:rPr lang="en-US" sz="1600" dirty="0"/>
              <a:t> acid and </a:t>
            </a:r>
            <a:r>
              <a:rPr lang="en-US" sz="1600" dirty="0" err="1"/>
              <a:t>carvacrol</a:t>
            </a:r>
            <a:r>
              <a:rPr lang="en-US" sz="1600" dirty="0"/>
              <a:t> were also measured in the extract. The phenolic profile is also consistent with the scavenger, reducing, chelating and anti-</a:t>
            </a:r>
            <a:r>
              <a:rPr lang="en-US" sz="1600" dirty="0" err="1"/>
              <a:t>tyrosinase</a:t>
            </a:r>
            <a:r>
              <a:rPr lang="en-US" sz="1600" dirty="0"/>
              <a:t> properties, thus suggesting intrinsic antioxidant and enzyme inhibition effects that could account for multiple pharmacological applications.</a:t>
            </a:r>
          </a:p>
        </p:txBody>
      </p:sp>
      <p:graphicFrame>
        <p:nvGraphicFramePr>
          <p:cNvPr id="3" name="Table 2"/>
          <p:cNvGraphicFramePr>
            <a:graphicFrameLocks noGrp="1"/>
          </p:cNvGraphicFramePr>
          <p:nvPr>
            <p:extLst>
              <p:ext uri="{D42A27DB-BD31-4B8C-83A1-F6EECF244321}">
                <p14:modId xmlns:p14="http://schemas.microsoft.com/office/powerpoint/2010/main" val="1858412675"/>
              </p:ext>
            </p:extLst>
          </p:nvPr>
        </p:nvGraphicFramePr>
        <p:xfrm>
          <a:off x="381000" y="2986275"/>
          <a:ext cx="4343400" cy="2538810"/>
        </p:xfrm>
        <a:graphic>
          <a:graphicData uri="http://schemas.openxmlformats.org/drawingml/2006/table">
            <a:tbl>
              <a:tblPr firstRow="1">
                <a:tableStyleId>{5C22544A-7EE6-4342-B048-85BDC9FD1C3A}</a:tableStyleId>
              </a:tblPr>
              <a:tblGrid>
                <a:gridCol w="2280286">
                  <a:extLst>
                    <a:ext uri="{9D8B030D-6E8A-4147-A177-3AD203B41FA5}">
                      <a16:colId xmlns:a16="http://schemas.microsoft.com/office/drawing/2014/main" val="20000"/>
                    </a:ext>
                  </a:extLst>
                </a:gridCol>
                <a:gridCol w="2063114">
                  <a:extLst>
                    <a:ext uri="{9D8B030D-6E8A-4147-A177-3AD203B41FA5}">
                      <a16:colId xmlns:a16="http://schemas.microsoft.com/office/drawing/2014/main" val="20001"/>
                    </a:ext>
                  </a:extLst>
                </a:gridCol>
              </a:tblGrid>
              <a:tr h="425164">
                <a:tc gridSpan="2">
                  <a:txBody>
                    <a:bodyPr/>
                    <a:lstStyle/>
                    <a:p>
                      <a:pPr marL="0" marR="0" algn="just">
                        <a:lnSpc>
                          <a:spcPts val="1700"/>
                        </a:lnSpc>
                        <a:spcBef>
                          <a:spcPts val="0"/>
                        </a:spcBef>
                        <a:spcAft>
                          <a:spcPts val="0"/>
                        </a:spcAft>
                      </a:pPr>
                      <a:r>
                        <a:rPr lang="en-US" sz="900">
                          <a:effectLst/>
                        </a:rPr>
                        <a:t>Table 1. Total phenolic, flavonoid content, antioxidant parameters and tyrosinase inhibitory effect</a:t>
                      </a:r>
                      <a:endParaRPr lang="en-US" sz="1200">
                        <a:solidFill>
                          <a:srgbClr val="000000"/>
                        </a:solidFill>
                        <a:effectLst/>
                        <a:latin typeface="Times New Roman"/>
                        <a:ea typeface="Times New Roman"/>
                        <a:cs typeface="Cordia New"/>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199789">
                <a:tc>
                  <a:txBody>
                    <a:bodyPr/>
                    <a:lstStyle/>
                    <a:p>
                      <a:pPr marL="0" marR="0" algn="l">
                        <a:lnSpc>
                          <a:spcPts val="1700"/>
                        </a:lnSpc>
                        <a:spcBef>
                          <a:spcPts val="0"/>
                        </a:spcBef>
                        <a:spcAft>
                          <a:spcPts val="0"/>
                        </a:spcAft>
                      </a:pPr>
                      <a:r>
                        <a:rPr lang="tr-TR" sz="900">
                          <a:effectLst/>
                        </a:rPr>
                        <a:t>Parameters</a:t>
                      </a:r>
                      <a:endParaRPr lang="en-US" sz="1200">
                        <a:solidFill>
                          <a:srgbClr val="000000"/>
                        </a:solidFill>
                        <a:effectLst/>
                        <a:latin typeface="Times New Roman"/>
                        <a:ea typeface="Times New Roman"/>
                        <a:cs typeface="Cordia New"/>
                      </a:endParaRPr>
                    </a:p>
                  </a:txBody>
                  <a:tcPr marL="68580" marR="68580" marT="0" marB="0"/>
                </a:tc>
                <a:tc>
                  <a:txBody>
                    <a:bodyPr/>
                    <a:lstStyle/>
                    <a:p>
                      <a:pPr marL="0" marR="0" algn="just">
                        <a:lnSpc>
                          <a:spcPts val="1700"/>
                        </a:lnSpc>
                        <a:spcBef>
                          <a:spcPts val="0"/>
                        </a:spcBef>
                        <a:spcAft>
                          <a:spcPts val="0"/>
                        </a:spcAft>
                      </a:pPr>
                      <a:r>
                        <a:rPr lang="en-US" sz="900">
                          <a:effectLst/>
                        </a:rPr>
                        <a:t>Results</a:t>
                      </a:r>
                      <a:endParaRPr lang="en-US" sz="1200">
                        <a:solidFill>
                          <a:srgbClr val="000000"/>
                        </a:solidFill>
                        <a:effectLst/>
                        <a:latin typeface="Times New Roman"/>
                        <a:ea typeface="Times New Roman"/>
                        <a:cs typeface="Cordia New"/>
                      </a:endParaRPr>
                    </a:p>
                  </a:txBody>
                  <a:tcPr marL="68580" marR="68580" marT="0" marB="0"/>
                </a:tc>
                <a:extLst>
                  <a:ext uri="{0D108BD9-81ED-4DB2-BD59-A6C34878D82A}">
                    <a16:rowId xmlns:a16="http://schemas.microsoft.com/office/drawing/2014/main" val="10001"/>
                  </a:ext>
                </a:extLst>
              </a:tr>
              <a:tr h="199789">
                <a:tc>
                  <a:txBody>
                    <a:bodyPr/>
                    <a:lstStyle/>
                    <a:p>
                      <a:pPr marL="0" marR="0" algn="l">
                        <a:lnSpc>
                          <a:spcPts val="1700"/>
                        </a:lnSpc>
                        <a:spcBef>
                          <a:spcPts val="0"/>
                        </a:spcBef>
                        <a:spcAft>
                          <a:spcPts val="0"/>
                        </a:spcAft>
                      </a:pPr>
                      <a:r>
                        <a:rPr lang="tr-TR" sz="900">
                          <a:effectLst/>
                        </a:rPr>
                        <a:t>Total phenolic  content  (mg GAE/g)</a:t>
                      </a:r>
                      <a:endParaRPr lang="en-US" sz="1200">
                        <a:solidFill>
                          <a:srgbClr val="000000"/>
                        </a:solidFill>
                        <a:effectLst/>
                        <a:latin typeface="Times New Roman"/>
                        <a:ea typeface="Times New Roman"/>
                        <a:cs typeface="Cordia New"/>
                      </a:endParaRPr>
                    </a:p>
                  </a:txBody>
                  <a:tcPr marL="68580" marR="68580" marT="0" marB="0"/>
                </a:tc>
                <a:tc>
                  <a:txBody>
                    <a:bodyPr/>
                    <a:lstStyle/>
                    <a:p>
                      <a:pPr marL="0" marR="0" algn="just">
                        <a:lnSpc>
                          <a:spcPts val="1700"/>
                        </a:lnSpc>
                        <a:spcBef>
                          <a:spcPts val="0"/>
                        </a:spcBef>
                        <a:spcAft>
                          <a:spcPts val="0"/>
                        </a:spcAft>
                      </a:pPr>
                      <a:r>
                        <a:rPr lang="tr-TR" sz="800">
                          <a:effectLst/>
                        </a:rPr>
                        <a:t>21.16±0.10</a:t>
                      </a:r>
                      <a:endParaRPr lang="en-US" sz="1200">
                        <a:solidFill>
                          <a:srgbClr val="000000"/>
                        </a:solidFill>
                        <a:effectLst/>
                        <a:latin typeface="Times New Roman"/>
                        <a:ea typeface="Times New Roman"/>
                        <a:cs typeface="Cordia New"/>
                      </a:endParaRPr>
                    </a:p>
                  </a:txBody>
                  <a:tcPr marL="68580" marR="68580" marT="0" marB="0"/>
                </a:tc>
                <a:extLst>
                  <a:ext uri="{0D108BD9-81ED-4DB2-BD59-A6C34878D82A}">
                    <a16:rowId xmlns:a16="http://schemas.microsoft.com/office/drawing/2014/main" val="10002"/>
                  </a:ext>
                </a:extLst>
              </a:tr>
              <a:tr h="199789">
                <a:tc>
                  <a:txBody>
                    <a:bodyPr/>
                    <a:lstStyle/>
                    <a:p>
                      <a:pPr marL="0" marR="0" algn="l">
                        <a:lnSpc>
                          <a:spcPts val="1700"/>
                        </a:lnSpc>
                        <a:spcBef>
                          <a:spcPts val="0"/>
                        </a:spcBef>
                        <a:spcAft>
                          <a:spcPts val="0"/>
                        </a:spcAft>
                      </a:pPr>
                      <a:r>
                        <a:rPr lang="en-US" sz="900">
                          <a:effectLst/>
                        </a:rPr>
                        <a:t>Total flavonoid content  (mg RE/g)</a:t>
                      </a:r>
                      <a:endParaRPr lang="en-US" sz="1200">
                        <a:solidFill>
                          <a:srgbClr val="000000"/>
                        </a:solidFill>
                        <a:effectLst/>
                        <a:latin typeface="Times New Roman"/>
                        <a:ea typeface="Times New Roman"/>
                        <a:cs typeface="Cordia New"/>
                      </a:endParaRPr>
                    </a:p>
                  </a:txBody>
                  <a:tcPr marL="68580" marR="68580" marT="0" marB="0"/>
                </a:tc>
                <a:tc>
                  <a:txBody>
                    <a:bodyPr/>
                    <a:lstStyle/>
                    <a:p>
                      <a:pPr marL="0" marR="0" algn="just">
                        <a:lnSpc>
                          <a:spcPts val="1700"/>
                        </a:lnSpc>
                        <a:spcBef>
                          <a:spcPts val="0"/>
                        </a:spcBef>
                        <a:spcAft>
                          <a:spcPts val="0"/>
                        </a:spcAft>
                      </a:pPr>
                      <a:r>
                        <a:rPr lang="tr-TR" sz="800" dirty="0">
                          <a:effectLst/>
                        </a:rPr>
                        <a:t>7.05±0.63</a:t>
                      </a:r>
                      <a:endParaRPr lang="en-US" sz="1200" dirty="0">
                        <a:solidFill>
                          <a:srgbClr val="000000"/>
                        </a:solidFill>
                        <a:effectLst/>
                        <a:latin typeface="Times New Roman"/>
                        <a:ea typeface="Times New Roman"/>
                        <a:cs typeface="Cordia New"/>
                      </a:endParaRPr>
                    </a:p>
                  </a:txBody>
                  <a:tcPr marL="68580" marR="68580" marT="0" marB="0"/>
                </a:tc>
                <a:extLst>
                  <a:ext uri="{0D108BD9-81ED-4DB2-BD59-A6C34878D82A}">
                    <a16:rowId xmlns:a16="http://schemas.microsoft.com/office/drawing/2014/main" val="10003"/>
                  </a:ext>
                </a:extLst>
              </a:tr>
              <a:tr h="217823">
                <a:tc>
                  <a:txBody>
                    <a:bodyPr/>
                    <a:lstStyle/>
                    <a:p>
                      <a:pPr marL="0" marR="0" algn="l">
                        <a:lnSpc>
                          <a:spcPts val="1700"/>
                        </a:lnSpc>
                        <a:spcBef>
                          <a:spcPts val="0"/>
                        </a:spcBef>
                        <a:spcAft>
                          <a:spcPts val="0"/>
                        </a:spcAft>
                      </a:pPr>
                      <a:r>
                        <a:rPr lang="en-US" sz="900">
                          <a:effectLst/>
                        </a:rPr>
                        <a:t>DPPH  (mg TE/g)</a:t>
                      </a:r>
                      <a:endParaRPr lang="en-US" sz="1200">
                        <a:solidFill>
                          <a:srgbClr val="000000"/>
                        </a:solidFill>
                        <a:effectLst/>
                        <a:latin typeface="Times New Roman"/>
                        <a:ea typeface="Times New Roman"/>
                        <a:cs typeface="Cordia New"/>
                      </a:endParaRPr>
                    </a:p>
                  </a:txBody>
                  <a:tcPr marL="68580" marR="68580" marT="0" marB="0"/>
                </a:tc>
                <a:tc>
                  <a:txBody>
                    <a:bodyPr/>
                    <a:lstStyle/>
                    <a:p>
                      <a:pPr marL="0" marR="0" algn="just">
                        <a:lnSpc>
                          <a:spcPts val="1700"/>
                        </a:lnSpc>
                        <a:spcBef>
                          <a:spcPts val="0"/>
                        </a:spcBef>
                        <a:spcAft>
                          <a:spcPts val="0"/>
                        </a:spcAft>
                      </a:pPr>
                      <a:r>
                        <a:rPr lang="tr-TR" sz="800">
                          <a:effectLst/>
                        </a:rPr>
                        <a:t>14.87±0.59</a:t>
                      </a:r>
                      <a:endParaRPr lang="en-US" sz="1200">
                        <a:solidFill>
                          <a:srgbClr val="000000"/>
                        </a:solidFill>
                        <a:effectLst/>
                        <a:latin typeface="Times New Roman"/>
                        <a:ea typeface="Times New Roman"/>
                        <a:cs typeface="Cordia New"/>
                      </a:endParaRPr>
                    </a:p>
                  </a:txBody>
                  <a:tcPr marL="68580" marR="68580" marT="0" marB="0"/>
                </a:tc>
                <a:extLst>
                  <a:ext uri="{0D108BD9-81ED-4DB2-BD59-A6C34878D82A}">
                    <a16:rowId xmlns:a16="http://schemas.microsoft.com/office/drawing/2014/main" val="10004"/>
                  </a:ext>
                </a:extLst>
              </a:tr>
              <a:tr h="217823">
                <a:tc>
                  <a:txBody>
                    <a:bodyPr/>
                    <a:lstStyle/>
                    <a:p>
                      <a:pPr marL="0" marR="0" algn="l">
                        <a:lnSpc>
                          <a:spcPts val="1700"/>
                        </a:lnSpc>
                        <a:spcBef>
                          <a:spcPts val="0"/>
                        </a:spcBef>
                        <a:spcAft>
                          <a:spcPts val="0"/>
                        </a:spcAft>
                      </a:pPr>
                      <a:r>
                        <a:rPr lang="en-US" sz="900">
                          <a:effectLst/>
                        </a:rPr>
                        <a:t>ABTS  (mg TE/g)</a:t>
                      </a:r>
                      <a:endParaRPr lang="en-US" sz="1200">
                        <a:solidFill>
                          <a:srgbClr val="000000"/>
                        </a:solidFill>
                        <a:effectLst/>
                        <a:latin typeface="Times New Roman"/>
                        <a:ea typeface="Times New Roman"/>
                        <a:cs typeface="Cordia New"/>
                      </a:endParaRPr>
                    </a:p>
                  </a:txBody>
                  <a:tcPr marL="68580" marR="68580" marT="0" marB="0"/>
                </a:tc>
                <a:tc>
                  <a:txBody>
                    <a:bodyPr/>
                    <a:lstStyle/>
                    <a:p>
                      <a:pPr marL="0" marR="0" algn="just">
                        <a:lnSpc>
                          <a:spcPts val="1700"/>
                        </a:lnSpc>
                        <a:spcBef>
                          <a:spcPts val="0"/>
                        </a:spcBef>
                        <a:spcAft>
                          <a:spcPts val="0"/>
                        </a:spcAft>
                      </a:pPr>
                      <a:r>
                        <a:rPr lang="tr-TR" sz="800">
                          <a:effectLst/>
                        </a:rPr>
                        <a:t>39.00±0.43</a:t>
                      </a:r>
                      <a:endParaRPr lang="en-US" sz="1200">
                        <a:solidFill>
                          <a:srgbClr val="000000"/>
                        </a:solidFill>
                        <a:effectLst/>
                        <a:latin typeface="Times New Roman"/>
                        <a:ea typeface="Times New Roman"/>
                        <a:cs typeface="Cordia New"/>
                      </a:endParaRPr>
                    </a:p>
                  </a:txBody>
                  <a:tcPr marL="68580" marR="68580" marT="0" marB="0"/>
                </a:tc>
                <a:extLst>
                  <a:ext uri="{0D108BD9-81ED-4DB2-BD59-A6C34878D82A}">
                    <a16:rowId xmlns:a16="http://schemas.microsoft.com/office/drawing/2014/main" val="10005"/>
                  </a:ext>
                </a:extLst>
              </a:tr>
              <a:tr h="217823">
                <a:tc>
                  <a:txBody>
                    <a:bodyPr/>
                    <a:lstStyle/>
                    <a:p>
                      <a:pPr marL="0" marR="0" algn="l">
                        <a:lnSpc>
                          <a:spcPts val="1700"/>
                        </a:lnSpc>
                        <a:spcBef>
                          <a:spcPts val="0"/>
                        </a:spcBef>
                        <a:spcAft>
                          <a:spcPts val="0"/>
                        </a:spcAft>
                      </a:pPr>
                      <a:r>
                        <a:rPr lang="en-US" sz="900">
                          <a:effectLst/>
                        </a:rPr>
                        <a:t>CUPRAC (mg TE/g)</a:t>
                      </a:r>
                      <a:endParaRPr lang="en-US" sz="1200">
                        <a:solidFill>
                          <a:srgbClr val="000000"/>
                        </a:solidFill>
                        <a:effectLst/>
                        <a:latin typeface="Times New Roman"/>
                        <a:ea typeface="Times New Roman"/>
                        <a:cs typeface="Cordia New"/>
                      </a:endParaRPr>
                    </a:p>
                  </a:txBody>
                  <a:tcPr marL="68580" marR="68580" marT="0" marB="0"/>
                </a:tc>
                <a:tc>
                  <a:txBody>
                    <a:bodyPr/>
                    <a:lstStyle/>
                    <a:p>
                      <a:pPr marL="0" marR="0" algn="just">
                        <a:lnSpc>
                          <a:spcPts val="1700"/>
                        </a:lnSpc>
                        <a:spcBef>
                          <a:spcPts val="0"/>
                        </a:spcBef>
                        <a:spcAft>
                          <a:spcPts val="0"/>
                        </a:spcAft>
                      </a:pPr>
                      <a:r>
                        <a:rPr lang="tr-TR" sz="800">
                          <a:effectLst/>
                        </a:rPr>
                        <a:t>47.53±0.18</a:t>
                      </a:r>
                      <a:endParaRPr lang="en-US" sz="1200">
                        <a:solidFill>
                          <a:srgbClr val="000000"/>
                        </a:solidFill>
                        <a:effectLst/>
                        <a:latin typeface="Times New Roman"/>
                        <a:ea typeface="Times New Roman"/>
                        <a:cs typeface="Cordia New"/>
                      </a:endParaRPr>
                    </a:p>
                  </a:txBody>
                  <a:tcPr marL="68580" marR="68580" marT="0" marB="0"/>
                </a:tc>
                <a:extLst>
                  <a:ext uri="{0D108BD9-81ED-4DB2-BD59-A6C34878D82A}">
                    <a16:rowId xmlns:a16="http://schemas.microsoft.com/office/drawing/2014/main" val="10006"/>
                  </a:ext>
                </a:extLst>
              </a:tr>
              <a:tr h="217823">
                <a:tc>
                  <a:txBody>
                    <a:bodyPr/>
                    <a:lstStyle/>
                    <a:p>
                      <a:pPr marL="0" marR="0" algn="l">
                        <a:lnSpc>
                          <a:spcPts val="1700"/>
                        </a:lnSpc>
                        <a:spcBef>
                          <a:spcPts val="0"/>
                        </a:spcBef>
                        <a:spcAft>
                          <a:spcPts val="0"/>
                        </a:spcAft>
                      </a:pPr>
                      <a:r>
                        <a:rPr lang="en-US" sz="900">
                          <a:effectLst/>
                        </a:rPr>
                        <a:t>FRAP  (mg TE/g)</a:t>
                      </a:r>
                      <a:endParaRPr lang="en-US" sz="1200">
                        <a:solidFill>
                          <a:srgbClr val="000000"/>
                        </a:solidFill>
                        <a:effectLst/>
                        <a:latin typeface="Times New Roman"/>
                        <a:ea typeface="Times New Roman"/>
                        <a:cs typeface="Cordia New"/>
                      </a:endParaRPr>
                    </a:p>
                  </a:txBody>
                  <a:tcPr marL="68580" marR="68580" marT="0" marB="0"/>
                </a:tc>
                <a:tc>
                  <a:txBody>
                    <a:bodyPr/>
                    <a:lstStyle/>
                    <a:p>
                      <a:pPr marL="0" marR="0" algn="just">
                        <a:lnSpc>
                          <a:spcPts val="1700"/>
                        </a:lnSpc>
                        <a:spcBef>
                          <a:spcPts val="0"/>
                        </a:spcBef>
                        <a:spcAft>
                          <a:spcPts val="0"/>
                        </a:spcAft>
                      </a:pPr>
                      <a:r>
                        <a:rPr lang="tr-TR" sz="800">
                          <a:effectLst/>
                        </a:rPr>
                        <a:t>27.53±0.27</a:t>
                      </a:r>
                      <a:endParaRPr lang="en-US" sz="1200">
                        <a:solidFill>
                          <a:srgbClr val="000000"/>
                        </a:solidFill>
                        <a:effectLst/>
                        <a:latin typeface="Times New Roman"/>
                        <a:ea typeface="Times New Roman"/>
                        <a:cs typeface="Cordia New"/>
                      </a:endParaRPr>
                    </a:p>
                  </a:txBody>
                  <a:tcPr marL="68580" marR="68580" marT="0" marB="0"/>
                </a:tc>
                <a:extLst>
                  <a:ext uri="{0D108BD9-81ED-4DB2-BD59-A6C34878D82A}">
                    <a16:rowId xmlns:a16="http://schemas.microsoft.com/office/drawing/2014/main" val="10007"/>
                  </a:ext>
                </a:extLst>
              </a:tr>
              <a:tr h="217823">
                <a:tc>
                  <a:txBody>
                    <a:bodyPr/>
                    <a:lstStyle/>
                    <a:p>
                      <a:pPr marL="0" marR="0" algn="l">
                        <a:lnSpc>
                          <a:spcPts val="1700"/>
                        </a:lnSpc>
                        <a:spcBef>
                          <a:spcPts val="0"/>
                        </a:spcBef>
                        <a:spcAft>
                          <a:spcPts val="0"/>
                        </a:spcAft>
                      </a:pPr>
                      <a:r>
                        <a:rPr lang="en-US" sz="900">
                          <a:effectLst/>
                        </a:rPr>
                        <a:t>Tyrosinase (mg KAE/g)</a:t>
                      </a:r>
                      <a:endParaRPr lang="en-US" sz="1200">
                        <a:solidFill>
                          <a:srgbClr val="000000"/>
                        </a:solidFill>
                        <a:effectLst/>
                        <a:latin typeface="Times New Roman"/>
                        <a:ea typeface="Times New Roman"/>
                        <a:cs typeface="Cordia New"/>
                      </a:endParaRPr>
                    </a:p>
                  </a:txBody>
                  <a:tcPr marL="68580" marR="68580" marT="0" marB="0"/>
                </a:tc>
                <a:tc>
                  <a:txBody>
                    <a:bodyPr/>
                    <a:lstStyle/>
                    <a:p>
                      <a:pPr marL="0" marR="0" algn="just">
                        <a:lnSpc>
                          <a:spcPts val="1700"/>
                        </a:lnSpc>
                        <a:spcBef>
                          <a:spcPts val="0"/>
                        </a:spcBef>
                        <a:spcAft>
                          <a:spcPts val="0"/>
                        </a:spcAft>
                      </a:pPr>
                      <a:r>
                        <a:rPr lang="tr-TR" sz="800">
                          <a:effectLst/>
                        </a:rPr>
                        <a:t>18.67±0.28</a:t>
                      </a:r>
                      <a:endParaRPr lang="en-US" sz="1200">
                        <a:solidFill>
                          <a:srgbClr val="000000"/>
                        </a:solidFill>
                        <a:effectLst/>
                        <a:latin typeface="Times New Roman"/>
                        <a:ea typeface="Times New Roman"/>
                        <a:cs typeface="Cordia New"/>
                      </a:endParaRPr>
                    </a:p>
                  </a:txBody>
                  <a:tcPr marL="68580" marR="68580" marT="0" marB="0"/>
                </a:tc>
                <a:extLst>
                  <a:ext uri="{0D108BD9-81ED-4DB2-BD59-A6C34878D82A}">
                    <a16:rowId xmlns:a16="http://schemas.microsoft.com/office/drawing/2014/main" val="10008"/>
                  </a:ext>
                </a:extLst>
              </a:tr>
              <a:tr h="425164">
                <a:tc gridSpan="2">
                  <a:txBody>
                    <a:bodyPr/>
                    <a:lstStyle/>
                    <a:p>
                      <a:pPr marL="0" marR="0" algn="just">
                        <a:lnSpc>
                          <a:spcPts val="1700"/>
                        </a:lnSpc>
                        <a:spcBef>
                          <a:spcPts val="0"/>
                        </a:spcBef>
                        <a:spcAft>
                          <a:spcPts val="0"/>
                        </a:spcAft>
                      </a:pPr>
                      <a:r>
                        <a:rPr lang="en-US" sz="900" dirty="0">
                          <a:effectLst/>
                        </a:rPr>
                        <a:t>GAE: Gallic acid equivalents; RE: </a:t>
                      </a:r>
                      <a:r>
                        <a:rPr lang="en-US" sz="900" dirty="0" err="1">
                          <a:effectLst/>
                        </a:rPr>
                        <a:t>Rutin</a:t>
                      </a:r>
                      <a:r>
                        <a:rPr lang="en-US" sz="900" dirty="0">
                          <a:effectLst/>
                        </a:rPr>
                        <a:t> equivalents; TE: </a:t>
                      </a:r>
                      <a:r>
                        <a:rPr lang="en-US" sz="900" dirty="0" err="1">
                          <a:effectLst/>
                        </a:rPr>
                        <a:t>Trolox</a:t>
                      </a:r>
                      <a:r>
                        <a:rPr lang="en-US" sz="900" dirty="0">
                          <a:effectLst/>
                        </a:rPr>
                        <a:t> equivalents. KAE: </a:t>
                      </a:r>
                      <a:r>
                        <a:rPr lang="en-US" sz="900" dirty="0" err="1">
                          <a:effectLst/>
                        </a:rPr>
                        <a:t>Kojic</a:t>
                      </a:r>
                      <a:r>
                        <a:rPr lang="en-US" sz="900" dirty="0">
                          <a:effectLst/>
                        </a:rPr>
                        <a:t> acid equivalents. Values are reported as mean ± SD. of three parallel experiments.</a:t>
                      </a:r>
                      <a:endParaRPr lang="en-US" sz="1200" dirty="0">
                        <a:solidFill>
                          <a:srgbClr val="000000"/>
                        </a:solidFill>
                        <a:effectLst/>
                        <a:latin typeface="Times New Roman"/>
                        <a:ea typeface="Times New Roman"/>
                        <a:cs typeface="Cordia New"/>
                      </a:endParaRPr>
                    </a:p>
                  </a:txBody>
                  <a:tcPr marL="68580" marR="68580" marT="0" marB="0"/>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7" name="Audio 6">
            <a:hlinkClick r:id="" action="ppaction://media"/>
            <a:extLst>
              <a:ext uri="{FF2B5EF4-FFF2-40B4-BE49-F238E27FC236}">
                <a16:creationId xmlns:a16="http://schemas.microsoft.com/office/drawing/2014/main" id="{23CF88B3-BC82-48AB-A5C8-80C49ACDD9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9" name="Immagine 8">
            <a:extLst>
              <a:ext uri="{FF2B5EF4-FFF2-40B4-BE49-F238E27FC236}">
                <a16:creationId xmlns:a16="http://schemas.microsoft.com/office/drawing/2014/main" id="{BA003858-B655-4661-A2C7-1DA6BEB86B6F}"/>
              </a:ext>
            </a:extLst>
          </p:cNvPr>
          <p:cNvPicPr>
            <a:picLocks noChangeAspect="1"/>
          </p:cNvPicPr>
          <p:nvPr/>
        </p:nvPicPr>
        <p:blipFill>
          <a:blip r:embed="rId6"/>
          <a:stretch>
            <a:fillRect/>
          </a:stretch>
        </p:blipFill>
        <p:spPr>
          <a:xfrm>
            <a:off x="5334000" y="2583706"/>
            <a:ext cx="2557463" cy="29660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566"/>
    </mc:Choice>
    <mc:Fallback>
      <p:transition spd="slow" advTm="3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6</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p:cNvSpPr txBox="1"/>
          <p:nvPr/>
        </p:nvSpPr>
        <p:spPr>
          <a:xfrm>
            <a:off x="381000" y="990600"/>
            <a:ext cx="8229600" cy="1477328"/>
          </a:xfrm>
          <a:prstGeom prst="rect">
            <a:avLst/>
          </a:prstGeom>
          <a:noFill/>
        </p:spPr>
        <p:txBody>
          <a:bodyPr wrap="square" rtlCol="0">
            <a:spAutoFit/>
          </a:bodyPr>
          <a:lstStyle/>
          <a:p>
            <a:pPr algn="just"/>
            <a:r>
              <a:rPr lang="en-US" dirty="0"/>
              <a:t>The extract was also analyzed through </a:t>
            </a:r>
            <a:r>
              <a:rPr lang="en-US" baseline="30000" dirty="0"/>
              <a:t>1</a:t>
            </a:r>
            <a:r>
              <a:rPr lang="en-US" dirty="0"/>
              <a:t>H-NMR. The  suppression of water signal was directly applied, in order to explore the qualitative composition of the water extract itself. The chemical shift values, in the range 3-4 ppm, indicate that sugar fraction represents most of the extract phytocomplex, </a:t>
            </a:r>
          </a:p>
          <a:p>
            <a:pPr algn="just"/>
            <a:endParaRPr lang="en-US" dirty="0"/>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2819400" y="2692063"/>
            <a:ext cx="3874770" cy="2536825"/>
          </a:xfrm>
          <a:prstGeom prst="rect">
            <a:avLst/>
          </a:prstGeom>
        </p:spPr>
      </p:pic>
      <p:pic>
        <p:nvPicPr>
          <p:cNvPr id="3" name="Audio 2">
            <a:hlinkClick r:id="" action="ppaction://media"/>
            <a:extLst>
              <a:ext uri="{FF2B5EF4-FFF2-40B4-BE49-F238E27FC236}">
                <a16:creationId xmlns:a16="http://schemas.microsoft.com/office/drawing/2014/main" id="{764BA4C1-FEFF-4A9E-940E-6734167757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9733780"/>
      </p:ext>
    </p:extLst>
  </p:cSld>
  <p:clrMapOvr>
    <a:masterClrMapping/>
  </p:clrMapOvr>
  <mc:AlternateContent xmlns:mc="http://schemas.openxmlformats.org/markup-compatibility/2006">
    <mc:Choice xmlns:p14="http://schemas.microsoft.com/office/powerpoint/2010/main" Requires="p14">
      <p:transition spd="slow" p14:dur="2000" advTm="33427"/>
    </mc:Choice>
    <mc:Fallback>
      <p:transition spd="slow" advTm="3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7</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p:cNvSpPr txBox="1"/>
          <p:nvPr/>
        </p:nvSpPr>
        <p:spPr>
          <a:xfrm>
            <a:off x="381000" y="990600"/>
            <a:ext cx="8229600" cy="1169551"/>
          </a:xfrm>
          <a:prstGeom prst="rect">
            <a:avLst/>
          </a:prstGeom>
          <a:noFill/>
        </p:spPr>
        <p:txBody>
          <a:bodyPr wrap="square" rtlCol="0">
            <a:spAutoFit/>
          </a:bodyPr>
          <a:lstStyle/>
          <a:p>
            <a:pPr algn="just"/>
            <a:r>
              <a:rPr lang="en-US" sz="1400" dirty="0"/>
              <a:t>According to the aforementioned fingerprint analysis, a network pharmacology profile was built, plotting the selected compounds towards the putative targets yielded by </a:t>
            </a:r>
            <a:r>
              <a:rPr lang="en-US" sz="1400" dirty="0" err="1"/>
              <a:t>SwissTagetPrediction</a:t>
            </a:r>
            <a:r>
              <a:rPr lang="en-US" sz="1400" dirty="0"/>
              <a:t> software. The results of network pharmacology approach indicate the putative interaction of most selected phenolic compounds towards multiple carbonic anhydrase (CA) isoforms, and this was consistent with our recent findings. Intriguingly, the sole </a:t>
            </a:r>
            <a:r>
              <a:rPr lang="en-US" sz="1400" dirty="0" err="1"/>
              <a:t>carvacrol</a:t>
            </a:r>
            <a:r>
              <a:rPr lang="en-US" sz="1400" dirty="0"/>
              <a:t> showed potential capability to interact with cyclooxygenase-1 (COX-1). </a:t>
            </a:r>
          </a:p>
        </p:txBody>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2362200" y="2438400"/>
            <a:ext cx="3459480" cy="2215832"/>
          </a:xfrm>
          <a:prstGeom prst="rect">
            <a:avLst/>
          </a:prstGeom>
        </p:spPr>
      </p:pic>
      <p:pic>
        <p:nvPicPr>
          <p:cNvPr id="3" name="Audio 2">
            <a:hlinkClick r:id="" action="ppaction://media"/>
            <a:extLst>
              <a:ext uri="{FF2B5EF4-FFF2-40B4-BE49-F238E27FC236}">
                <a16:creationId xmlns:a16="http://schemas.microsoft.com/office/drawing/2014/main" id="{8F43BEF0-B59B-48A5-A3B7-920699250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1446191"/>
      </p:ext>
    </p:extLst>
  </p:cSld>
  <p:clrMapOvr>
    <a:masterClrMapping/>
  </p:clrMapOvr>
  <mc:AlternateContent xmlns:mc="http://schemas.openxmlformats.org/markup-compatibility/2006">
    <mc:Choice xmlns:p14="http://schemas.microsoft.com/office/powerpoint/2010/main" Requires="p14">
      <p:transition spd="slow" p14:dur="2000" advTm="50608"/>
    </mc:Choice>
    <mc:Fallback>
      <p:transition spd="slow" advTm="50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8</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p:cNvSpPr txBox="1"/>
          <p:nvPr/>
        </p:nvSpPr>
        <p:spPr>
          <a:xfrm>
            <a:off x="381000" y="990600"/>
            <a:ext cx="8229600" cy="1384995"/>
          </a:xfrm>
          <a:prstGeom prst="rect">
            <a:avLst/>
          </a:prstGeom>
          <a:noFill/>
        </p:spPr>
        <p:txBody>
          <a:bodyPr wrap="square" rtlCol="0">
            <a:spAutoFit/>
          </a:bodyPr>
          <a:lstStyle/>
          <a:p>
            <a:pPr algn="just"/>
            <a:r>
              <a:rPr lang="en-US" sz="1400" dirty="0"/>
              <a:t>Considering the up-regulated levels of both CA IX and COX-1 in colon cancer, thus suggesting the inhibition of these enzymes as a promising pharmacological tool to counteract colon cancer, we further investigated the putative interactions between </a:t>
            </a:r>
            <a:r>
              <a:rPr lang="en-US" sz="1400" dirty="0" err="1"/>
              <a:t>gallic</a:t>
            </a:r>
            <a:r>
              <a:rPr lang="en-US" sz="1400" dirty="0"/>
              <a:t> acid, </a:t>
            </a:r>
            <a:r>
              <a:rPr lang="en-US" sz="1400" dirty="0" err="1"/>
              <a:t>chlorogenic</a:t>
            </a:r>
            <a:r>
              <a:rPr lang="en-US" sz="1400" dirty="0"/>
              <a:t> acid and </a:t>
            </a:r>
            <a:r>
              <a:rPr lang="en-US" sz="1400" dirty="0" err="1"/>
              <a:t>carvacrol</a:t>
            </a:r>
            <a:r>
              <a:rPr lang="en-US" sz="1400" dirty="0"/>
              <a:t> towards these targets, through a docking approach. </a:t>
            </a:r>
            <a:r>
              <a:rPr lang="en-US" sz="1400" dirty="0" err="1"/>
              <a:t>Chlorogenic</a:t>
            </a:r>
            <a:r>
              <a:rPr lang="en-US" sz="1400" dirty="0"/>
              <a:t> acid has shown higher binding energy against carbonic anhydrase IX enzyme in comparison with </a:t>
            </a:r>
            <a:r>
              <a:rPr lang="en-US" sz="1400" dirty="0" err="1"/>
              <a:t>gallic</a:t>
            </a:r>
            <a:r>
              <a:rPr lang="en-US" sz="1400" dirty="0"/>
              <a:t> acid. </a:t>
            </a:r>
          </a:p>
          <a:p>
            <a:pPr algn="just"/>
            <a:endParaRPr lang="en-US" sz="1400" dirty="0"/>
          </a:p>
        </p:txBody>
      </p:sp>
      <p:pic>
        <p:nvPicPr>
          <p:cNvPr id="512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5413" y="2362200"/>
            <a:ext cx="635317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a:extLst>
              <a:ext uri="{FF2B5EF4-FFF2-40B4-BE49-F238E27FC236}">
                <a16:creationId xmlns:a16="http://schemas.microsoft.com/office/drawing/2014/main" id="{E1524B9F-1E37-47A1-975E-2EE3FBBF84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27605573"/>
      </p:ext>
    </p:extLst>
  </p:cSld>
  <p:clrMapOvr>
    <a:masterClrMapping/>
  </p:clrMapOvr>
  <mc:AlternateContent xmlns:mc="http://schemas.openxmlformats.org/markup-compatibility/2006">
    <mc:Choice xmlns:p14="http://schemas.microsoft.com/office/powerpoint/2010/main" Requires="p14">
      <p:transition spd="slow" p14:dur="2000" advTm="43303"/>
    </mc:Choice>
    <mc:Fallback>
      <p:transition spd="slow" advTm="4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p:cNvSpPr txBox="1"/>
          <p:nvPr/>
        </p:nvSpPr>
        <p:spPr>
          <a:xfrm>
            <a:off x="381000" y="990600"/>
            <a:ext cx="8229600" cy="954107"/>
          </a:xfrm>
          <a:prstGeom prst="rect">
            <a:avLst/>
          </a:prstGeom>
          <a:noFill/>
        </p:spPr>
        <p:txBody>
          <a:bodyPr wrap="square" rtlCol="0">
            <a:spAutoFit/>
          </a:bodyPr>
          <a:lstStyle/>
          <a:p>
            <a:pPr algn="just"/>
            <a:r>
              <a:rPr lang="en-US" sz="1400" dirty="0"/>
              <a:t>Considering the docking results on CA IX and COX-1 enzymes, the water extract was also investigated for evaluating anti-proliferative effects towards the human colon cancer HCT116 cell that displayed a significant reduction of viability at the upper tested concentration (500 µg/mL), thus suggesting mild anti-proliferative effects. </a:t>
            </a: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2804160" y="1984375"/>
            <a:ext cx="3535680" cy="2889250"/>
          </a:xfrm>
          <a:prstGeom prst="rect">
            <a:avLst/>
          </a:prstGeom>
        </p:spPr>
      </p:pic>
      <p:pic>
        <p:nvPicPr>
          <p:cNvPr id="3" name="Audio 2">
            <a:hlinkClick r:id="" action="ppaction://media"/>
            <a:extLst>
              <a:ext uri="{FF2B5EF4-FFF2-40B4-BE49-F238E27FC236}">
                <a16:creationId xmlns:a16="http://schemas.microsoft.com/office/drawing/2014/main" id="{251A48FA-A355-4B50-A07A-41F24A1902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3309532"/>
      </p:ext>
    </p:extLst>
  </p:cSld>
  <p:clrMapOvr>
    <a:masterClrMapping/>
  </p:clrMapOvr>
  <mc:AlternateContent xmlns:mc="http://schemas.openxmlformats.org/markup-compatibility/2006">
    <mc:Choice xmlns:p14="http://schemas.microsoft.com/office/powerpoint/2010/main" Requires="p14">
      <p:transition spd="slow" p14:dur="2000" advTm="37729"/>
    </mc:Choice>
    <mc:Fallback>
      <p:transition spd="slow" advTm="3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1696</Words>
  <Application>Microsoft Office PowerPoint</Application>
  <PresentationFormat>Presentazione su schermo (4:3)</PresentationFormat>
  <Paragraphs>76</Paragraphs>
  <Slides>13</Slides>
  <Notes>2</Notes>
  <HiddenSlides>0</HiddenSlides>
  <MMClips>13</MMClips>
  <ScaleCrop>false</ScaleCrop>
  <HeadingPairs>
    <vt:vector size="8" baseType="variant">
      <vt:variant>
        <vt:lpstr>Caratteri utilizzati</vt:lpstr>
      </vt:variant>
      <vt:variant>
        <vt:i4>4</vt:i4>
      </vt:variant>
      <vt:variant>
        <vt:lpstr>Tema</vt:lpstr>
      </vt:variant>
      <vt:variant>
        <vt:i4>2</vt:i4>
      </vt:variant>
      <vt:variant>
        <vt:lpstr>Server OLE incorporati</vt:lpstr>
      </vt:variant>
      <vt:variant>
        <vt:i4>1</vt:i4>
      </vt:variant>
      <vt:variant>
        <vt:lpstr>Titoli diapositive</vt:lpstr>
      </vt:variant>
      <vt:variant>
        <vt:i4>13</vt:i4>
      </vt:variant>
    </vt:vector>
  </HeadingPairs>
  <TitlesOfParts>
    <vt:vector size="20" baseType="lpstr">
      <vt:lpstr>Arial</vt:lpstr>
      <vt:lpstr>Calibri</vt:lpstr>
      <vt:lpstr>Calibri Light</vt:lpstr>
      <vt:lpstr>Times New Roman</vt:lpstr>
      <vt:lpstr>Office Theme</vt:lpstr>
      <vt:lpstr>Custom Design</vt:lpstr>
      <vt:lpstr>Immagine bitmap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utente</cp:lastModifiedBy>
  <cp:revision>96</cp:revision>
  <dcterms:created xsi:type="dcterms:W3CDTF">2015-04-04T09:45:50Z</dcterms:created>
  <dcterms:modified xsi:type="dcterms:W3CDTF">2020-09-25T04:01:18Z</dcterms:modified>
</cp:coreProperties>
</file>