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58" r:id="rId5"/>
    <p:sldId id="274" r:id="rId6"/>
    <p:sldId id="259" r:id="rId7"/>
    <p:sldId id="275" r:id="rId8"/>
    <p:sldId id="261" r:id="rId9"/>
    <p:sldId id="268" r:id="rId10"/>
    <p:sldId id="269" r:id="rId11"/>
    <p:sldId id="270" r:id="rId12"/>
    <p:sldId id="271" r:id="rId13"/>
    <p:sldId id="272" r:id="rId14"/>
    <p:sldId id="273" r:id="rId15"/>
    <p:sldId id="265" r:id="rId16"/>
    <p:sldId id="26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66" d="100"/>
          <a:sy n="66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BF153-9195-415E-82D9-9C350AB500D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11412-F591-4213-87A5-B11A83B311D7}">
      <dgm:prSet phldrT="[Texto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Whole Seed</a:t>
          </a:r>
          <a:endParaRPr lang="en-US" sz="1400" dirty="0">
            <a:solidFill>
              <a:schemeClr val="tx1"/>
            </a:solidFill>
          </a:endParaRPr>
        </a:p>
      </dgm:t>
    </dgm:pt>
    <dgm:pt modelId="{81A6AD03-5F3B-4D41-9196-B3DF58D054F2}" type="parTrans" cxnId="{09231B39-0C47-438B-97ED-2F30CC15BEEF}">
      <dgm:prSet/>
      <dgm:spPr/>
      <dgm:t>
        <a:bodyPr/>
        <a:lstStyle/>
        <a:p>
          <a:endParaRPr lang="en-US"/>
        </a:p>
      </dgm:t>
    </dgm:pt>
    <dgm:pt modelId="{CBBA5736-6385-4FB2-AA1D-C32C81CA6F3E}" type="sibTrans" cxnId="{09231B39-0C47-438B-97ED-2F30CC15BEEF}">
      <dgm:prSet/>
      <dgm:spPr/>
      <dgm:t>
        <a:bodyPr/>
        <a:lstStyle/>
        <a:p>
          <a:endParaRPr lang="en-US"/>
        </a:p>
      </dgm:t>
    </dgm:pt>
    <dgm:pt modelId="{1804880B-F702-4F6C-ACDC-154608AAAFAC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5B12E00-1AAA-40D9-8066-BF49DF75544F}" type="parTrans" cxnId="{385F3187-265F-4BA6-BE28-7262ED12A917}">
      <dgm:prSet/>
      <dgm:spPr/>
      <dgm:t>
        <a:bodyPr/>
        <a:lstStyle/>
        <a:p>
          <a:endParaRPr lang="en-US"/>
        </a:p>
      </dgm:t>
    </dgm:pt>
    <dgm:pt modelId="{172081B1-9814-4D77-A838-765ED51FFF13}" type="sibTrans" cxnId="{385F3187-265F-4BA6-BE28-7262ED12A917}">
      <dgm:prSet/>
      <dgm:spPr/>
      <dgm:t>
        <a:bodyPr/>
        <a:lstStyle/>
        <a:p>
          <a:endParaRPr lang="en-US"/>
        </a:p>
      </dgm:t>
    </dgm:pt>
    <dgm:pt modelId="{0178539C-EA97-401D-96B4-7FE83701871B}">
      <dgm:prSet phldrT="[Texto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Seed</a:t>
          </a:r>
          <a:endParaRPr lang="en-US" sz="1400" dirty="0">
            <a:solidFill>
              <a:schemeClr val="tx1"/>
            </a:solidFill>
          </a:endParaRPr>
        </a:p>
      </dgm:t>
    </dgm:pt>
    <dgm:pt modelId="{DC08FBAF-7809-41AB-AFD1-90BE508EBA88}" type="parTrans" cxnId="{CFEF9740-557D-4EC5-B4CF-6D130A3EB6A9}">
      <dgm:prSet/>
      <dgm:spPr/>
      <dgm:t>
        <a:bodyPr/>
        <a:lstStyle/>
        <a:p>
          <a:endParaRPr lang="en-US"/>
        </a:p>
      </dgm:t>
    </dgm:pt>
    <dgm:pt modelId="{970343F2-99A9-4D62-AE6C-4C607CAD76BA}" type="sibTrans" cxnId="{CFEF9740-557D-4EC5-B4CF-6D130A3EB6A9}">
      <dgm:prSet/>
      <dgm:spPr/>
      <dgm:t>
        <a:bodyPr/>
        <a:lstStyle/>
        <a:p>
          <a:endParaRPr lang="en-US"/>
        </a:p>
      </dgm:t>
    </dgm:pt>
    <dgm:pt modelId="{3E8D54E2-0AE0-4570-A676-B00E58F942CC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1664F03-7160-4EE0-8A3A-7EB79733716D}" type="parTrans" cxnId="{96DCBF38-89EF-429C-8BCD-39248A88C902}">
      <dgm:prSet/>
      <dgm:spPr/>
      <dgm:t>
        <a:bodyPr/>
        <a:lstStyle/>
        <a:p>
          <a:endParaRPr lang="en-US"/>
        </a:p>
      </dgm:t>
    </dgm:pt>
    <dgm:pt modelId="{D3AE995F-8B28-42AF-8344-7A5933DD7A91}" type="sibTrans" cxnId="{96DCBF38-89EF-429C-8BCD-39248A88C902}">
      <dgm:prSet/>
      <dgm:spPr/>
      <dgm:t>
        <a:bodyPr/>
        <a:lstStyle/>
        <a:p>
          <a:endParaRPr lang="en-US"/>
        </a:p>
      </dgm:t>
    </dgm:pt>
    <dgm:pt modelId="{D739C273-4AE3-417E-8A74-9D5F14F2FE1C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0A9C68-E40B-4D43-884C-7EB6D3054CB4}" type="parTrans" cxnId="{50C04E04-FAF1-46B2-B73D-BAE802392BA4}">
      <dgm:prSet/>
      <dgm:spPr/>
      <dgm:t>
        <a:bodyPr/>
        <a:lstStyle/>
        <a:p>
          <a:endParaRPr lang="en-US"/>
        </a:p>
      </dgm:t>
    </dgm:pt>
    <dgm:pt modelId="{87F998F5-078C-42DB-9375-559E2AA97D45}" type="sibTrans" cxnId="{50C04E04-FAF1-46B2-B73D-BAE802392BA4}">
      <dgm:prSet/>
      <dgm:spPr/>
      <dgm:t>
        <a:bodyPr/>
        <a:lstStyle/>
        <a:p>
          <a:endParaRPr lang="en-US"/>
        </a:p>
      </dgm:t>
    </dgm:pt>
    <dgm:pt modelId="{03C7D05D-2259-4432-9289-262C2C769762}">
      <dgm:prSet phldrT="[Texto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Pod</a:t>
          </a:r>
          <a:endParaRPr lang="en-US" sz="1400" dirty="0">
            <a:solidFill>
              <a:schemeClr val="tx1"/>
            </a:solidFill>
          </a:endParaRPr>
        </a:p>
      </dgm:t>
    </dgm:pt>
    <dgm:pt modelId="{96B69105-4338-484A-B018-64936308D975}" type="sibTrans" cxnId="{6957E3E7-62FD-4C05-A666-6EE9BB01854B}">
      <dgm:prSet/>
      <dgm:spPr/>
      <dgm:t>
        <a:bodyPr/>
        <a:lstStyle/>
        <a:p>
          <a:endParaRPr lang="en-US"/>
        </a:p>
      </dgm:t>
    </dgm:pt>
    <dgm:pt modelId="{130F8C06-55D0-4B48-9400-115A42BA818B}" type="parTrans" cxnId="{6957E3E7-62FD-4C05-A666-6EE9BB01854B}">
      <dgm:prSet/>
      <dgm:spPr/>
      <dgm:t>
        <a:bodyPr/>
        <a:lstStyle/>
        <a:p>
          <a:endParaRPr lang="en-US"/>
        </a:p>
      </dgm:t>
    </dgm:pt>
    <dgm:pt modelId="{836E29A8-AD12-4C9A-9896-F0F1A63C659C}" type="pres">
      <dgm:prSet presAssocID="{3CBBF153-9195-415E-82D9-9C350AB500D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7DE6D5-C5FB-444C-8C9E-DDD865BF5F72}" type="pres">
      <dgm:prSet presAssocID="{0E111412-F591-4213-87A5-B11A83B311D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1B911-4BF9-406B-AE97-C016DDDDB3EF}" type="pres">
      <dgm:prSet presAssocID="{0E111412-F591-4213-87A5-B11A83B311D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19C76-E88D-446F-88F0-BEEDB93CB7B4}" type="pres">
      <dgm:prSet presAssocID="{0178539C-EA97-401D-96B4-7FE83701871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C8E46-C61E-4736-85B1-2308F384A04E}" type="pres">
      <dgm:prSet presAssocID="{0178539C-EA97-401D-96B4-7FE83701871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C048B-F3D9-4709-AD35-2F5B0381B1BF}" type="pres">
      <dgm:prSet presAssocID="{03C7D05D-2259-4432-9289-262C2C769762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1440B-8F21-479A-B0FD-874759272F1D}" type="pres">
      <dgm:prSet presAssocID="{03C7D05D-2259-4432-9289-262C2C76976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F206E-6FD3-4E4B-A494-45173DDFF073}" type="presOf" srcId="{3E8D54E2-0AE0-4570-A676-B00E58F942CC}" destId="{85AC8E46-C61E-4736-85B1-2308F384A04E}" srcOrd="0" destOrd="0" presId="urn:microsoft.com/office/officeart/2009/3/layout/IncreasingArrowsProcess"/>
    <dgm:cxn modelId="{96DCBF38-89EF-429C-8BCD-39248A88C902}" srcId="{0178539C-EA97-401D-96B4-7FE83701871B}" destId="{3E8D54E2-0AE0-4570-A676-B00E58F942CC}" srcOrd="0" destOrd="0" parTransId="{31664F03-7160-4EE0-8A3A-7EB79733716D}" sibTransId="{D3AE995F-8B28-42AF-8344-7A5933DD7A91}"/>
    <dgm:cxn modelId="{6D8D2C57-9DCC-404A-B067-46FFDA5F35AC}" type="presOf" srcId="{03C7D05D-2259-4432-9289-262C2C769762}" destId="{507C048B-F3D9-4709-AD35-2F5B0381B1BF}" srcOrd="0" destOrd="0" presId="urn:microsoft.com/office/officeart/2009/3/layout/IncreasingArrowsProcess"/>
    <dgm:cxn modelId="{6957E3E7-62FD-4C05-A666-6EE9BB01854B}" srcId="{3CBBF153-9195-415E-82D9-9C350AB500DD}" destId="{03C7D05D-2259-4432-9289-262C2C769762}" srcOrd="2" destOrd="0" parTransId="{130F8C06-55D0-4B48-9400-115A42BA818B}" sibTransId="{96B69105-4338-484A-B018-64936308D975}"/>
    <dgm:cxn modelId="{50C04E04-FAF1-46B2-B73D-BAE802392BA4}" srcId="{03C7D05D-2259-4432-9289-262C2C769762}" destId="{D739C273-4AE3-417E-8A74-9D5F14F2FE1C}" srcOrd="0" destOrd="0" parTransId="{BF0A9C68-E40B-4D43-884C-7EB6D3054CB4}" sibTransId="{87F998F5-078C-42DB-9375-559E2AA97D45}"/>
    <dgm:cxn modelId="{789643CA-EAF9-4FF4-B133-F2A93F07753F}" type="presOf" srcId="{1804880B-F702-4F6C-ACDC-154608AAAFAC}" destId="{5FC1B911-4BF9-406B-AE97-C016DDDDB3EF}" srcOrd="0" destOrd="0" presId="urn:microsoft.com/office/officeart/2009/3/layout/IncreasingArrowsProcess"/>
    <dgm:cxn modelId="{3296FE85-1CF3-4DE5-B09D-640E6D194B1C}" type="presOf" srcId="{0178539C-EA97-401D-96B4-7FE83701871B}" destId="{3AC19C76-E88D-446F-88F0-BEEDB93CB7B4}" srcOrd="0" destOrd="0" presId="urn:microsoft.com/office/officeart/2009/3/layout/IncreasingArrowsProcess"/>
    <dgm:cxn modelId="{FB02AB42-2A98-4381-A458-887DDDAE16F1}" type="presOf" srcId="{D739C273-4AE3-417E-8A74-9D5F14F2FE1C}" destId="{5AC1440B-8F21-479A-B0FD-874759272F1D}" srcOrd="0" destOrd="0" presId="urn:microsoft.com/office/officeart/2009/3/layout/IncreasingArrowsProcess"/>
    <dgm:cxn modelId="{E87A02C6-FB54-4940-8369-9E55F76495CC}" type="presOf" srcId="{0E111412-F591-4213-87A5-B11A83B311D7}" destId="{D07DE6D5-C5FB-444C-8C9E-DDD865BF5F72}" srcOrd="0" destOrd="0" presId="urn:microsoft.com/office/officeart/2009/3/layout/IncreasingArrowsProcess"/>
    <dgm:cxn modelId="{09231B39-0C47-438B-97ED-2F30CC15BEEF}" srcId="{3CBBF153-9195-415E-82D9-9C350AB500DD}" destId="{0E111412-F591-4213-87A5-B11A83B311D7}" srcOrd="0" destOrd="0" parTransId="{81A6AD03-5F3B-4D41-9196-B3DF58D054F2}" sibTransId="{CBBA5736-6385-4FB2-AA1D-C32C81CA6F3E}"/>
    <dgm:cxn modelId="{385F3187-265F-4BA6-BE28-7262ED12A917}" srcId="{0E111412-F591-4213-87A5-B11A83B311D7}" destId="{1804880B-F702-4F6C-ACDC-154608AAAFAC}" srcOrd="0" destOrd="0" parTransId="{55B12E00-1AAA-40D9-8066-BF49DF75544F}" sibTransId="{172081B1-9814-4D77-A838-765ED51FFF13}"/>
    <dgm:cxn modelId="{FDF618BB-00B9-4566-A8A0-35359E0C92B1}" type="presOf" srcId="{3CBBF153-9195-415E-82D9-9C350AB500DD}" destId="{836E29A8-AD12-4C9A-9896-F0F1A63C659C}" srcOrd="0" destOrd="0" presId="urn:microsoft.com/office/officeart/2009/3/layout/IncreasingArrowsProcess"/>
    <dgm:cxn modelId="{CFEF9740-557D-4EC5-B4CF-6D130A3EB6A9}" srcId="{3CBBF153-9195-415E-82D9-9C350AB500DD}" destId="{0178539C-EA97-401D-96B4-7FE83701871B}" srcOrd="1" destOrd="0" parTransId="{DC08FBAF-7809-41AB-AFD1-90BE508EBA88}" sibTransId="{970343F2-99A9-4D62-AE6C-4C607CAD76BA}"/>
    <dgm:cxn modelId="{BFE1440D-D0CF-4A7D-9DC3-459DA3AE84CA}" type="presParOf" srcId="{836E29A8-AD12-4C9A-9896-F0F1A63C659C}" destId="{D07DE6D5-C5FB-444C-8C9E-DDD865BF5F72}" srcOrd="0" destOrd="0" presId="urn:microsoft.com/office/officeart/2009/3/layout/IncreasingArrowsProcess"/>
    <dgm:cxn modelId="{F1067699-4B3E-4180-A680-F1E4A6A20698}" type="presParOf" srcId="{836E29A8-AD12-4C9A-9896-F0F1A63C659C}" destId="{5FC1B911-4BF9-406B-AE97-C016DDDDB3EF}" srcOrd="1" destOrd="0" presId="urn:microsoft.com/office/officeart/2009/3/layout/IncreasingArrowsProcess"/>
    <dgm:cxn modelId="{77DB8D4A-0BA1-4085-99DF-A8917BAC9B97}" type="presParOf" srcId="{836E29A8-AD12-4C9A-9896-F0F1A63C659C}" destId="{3AC19C76-E88D-446F-88F0-BEEDB93CB7B4}" srcOrd="2" destOrd="0" presId="urn:microsoft.com/office/officeart/2009/3/layout/IncreasingArrowsProcess"/>
    <dgm:cxn modelId="{DDC8EDD1-C007-4733-A875-CC3B091FBBFF}" type="presParOf" srcId="{836E29A8-AD12-4C9A-9896-F0F1A63C659C}" destId="{85AC8E46-C61E-4736-85B1-2308F384A04E}" srcOrd="3" destOrd="0" presId="urn:microsoft.com/office/officeart/2009/3/layout/IncreasingArrowsProcess"/>
    <dgm:cxn modelId="{235B2AC9-926E-4E89-9A40-0E6A5F38B22D}" type="presParOf" srcId="{836E29A8-AD12-4C9A-9896-F0F1A63C659C}" destId="{507C048B-F3D9-4709-AD35-2F5B0381B1BF}" srcOrd="4" destOrd="0" presId="urn:microsoft.com/office/officeart/2009/3/layout/IncreasingArrowsProcess"/>
    <dgm:cxn modelId="{47267DE9-6357-4D48-BD66-D830A6CE2E5A}" type="presParOf" srcId="{836E29A8-AD12-4C9A-9896-F0F1A63C659C}" destId="{5AC1440B-8F21-479A-B0FD-874759272F1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61776-14B9-4071-8147-CD545A8BFB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DA5F2B-4E86-45EA-AF9C-DB637FBB18C4}">
      <dgm:prSet phldrT="[Texto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cs typeface="Times New Roman" panose="02020603050405020304" pitchFamily="18" charset="0"/>
            </a:rPr>
            <a:t>P</a:t>
          </a:r>
          <a:r>
            <a:rPr lang="en-US" dirty="0" smtClean="0">
              <a:solidFill>
                <a:schemeClr val="tx1"/>
              </a:solidFill>
            </a:rPr>
            <a:t>lasma oxidation</a:t>
          </a:r>
          <a:endParaRPr lang="en-US" dirty="0">
            <a:solidFill>
              <a:schemeClr val="tx1"/>
            </a:solidFill>
          </a:endParaRPr>
        </a:p>
      </dgm:t>
    </dgm:pt>
    <dgm:pt modelId="{8885B84F-C838-4029-A816-75CC3B1E363B}" type="parTrans" cxnId="{BCAF5C22-29E4-458E-B0AB-06E126E61F95}">
      <dgm:prSet/>
      <dgm:spPr/>
      <dgm:t>
        <a:bodyPr/>
        <a:lstStyle/>
        <a:p>
          <a:endParaRPr lang="en-US"/>
        </a:p>
      </dgm:t>
    </dgm:pt>
    <dgm:pt modelId="{9D53A4BA-572A-4711-A4AE-F4885F08D867}" type="sibTrans" cxnId="{BCAF5C22-29E4-458E-B0AB-06E126E61F95}">
      <dgm:prSet/>
      <dgm:spPr/>
      <dgm:t>
        <a:bodyPr/>
        <a:lstStyle/>
        <a:p>
          <a:endParaRPr lang="en-US"/>
        </a:p>
      </dgm:t>
    </dgm:pt>
    <dgm:pt modelId="{33679958-0AB8-461F-A1AE-E0F58F64628D}">
      <dgm:prSet phldrT="[Texto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Erythrocyte protection</a:t>
          </a:r>
          <a:endParaRPr lang="en-US" dirty="0">
            <a:solidFill>
              <a:schemeClr val="tx1"/>
            </a:solidFill>
          </a:endParaRPr>
        </a:p>
      </dgm:t>
    </dgm:pt>
    <dgm:pt modelId="{8DB311F5-85B4-4756-8D64-CA5ACC92FC73}" type="parTrans" cxnId="{ED2C2A18-1F45-4F9B-A6D0-495F4B281725}">
      <dgm:prSet/>
      <dgm:spPr/>
      <dgm:t>
        <a:bodyPr/>
        <a:lstStyle/>
        <a:p>
          <a:endParaRPr lang="en-US"/>
        </a:p>
      </dgm:t>
    </dgm:pt>
    <dgm:pt modelId="{AFC58860-D44F-4B0C-B8FA-A3A27B067197}" type="sibTrans" cxnId="{ED2C2A18-1F45-4F9B-A6D0-495F4B281725}">
      <dgm:prSet/>
      <dgm:spPr/>
      <dgm:t>
        <a:bodyPr/>
        <a:lstStyle/>
        <a:p>
          <a:endParaRPr lang="en-US"/>
        </a:p>
      </dgm:t>
    </dgm:pt>
    <dgm:pt modelId="{41B30F9F-5B51-47C6-A67B-B39E298D22FB}">
      <dgm:prSet phldrT="[Texto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Thrombolytic activity</a:t>
          </a:r>
          <a:endParaRPr lang="en-US" dirty="0"/>
        </a:p>
      </dgm:t>
    </dgm:pt>
    <dgm:pt modelId="{891A6878-1CA0-4501-89C1-626B9897D7E5}" type="parTrans" cxnId="{259712A8-1DCE-4E6D-896F-039EB43B5A7E}">
      <dgm:prSet/>
      <dgm:spPr/>
      <dgm:t>
        <a:bodyPr/>
        <a:lstStyle/>
        <a:p>
          <a:endParaRPr lang="en-US"/>
        </a:p>
      </dgm:t>
    </dgm:pt>
    <dgm:pt modelId="{1F19B58B-1C0B-4EA3-A674-7EDDCEBAE794}" type="sibTrans" cxnId="{259712A8-1DCE-4E6D-896F-039EB43B5A7E}">
      <dgm:prSet/>
      <dgm:spPr/>
      <dgm:t>
        <a:bodyPr/>
        <a:lstStyle/>
        <a:p>
          <a:endParaRPr lang="en-US"/>
        </a:p>
      </dgm:t>
    </dgm:pt>
    <dgm:pt modelId="{78A146E9-7C0D-4353-80EB-14020C1565A6}">
      <dgm:prSet phldrT="[Texto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Membrane stability</a:t>
          </a:r>
          <a:endParaRPr lang="en-US" dirty="0"/>
        </a:p>
      </dgm:t>
    </dgm:pt>
    <dgm:pt modelId="{C8965504-9E48-44DB-8E9B-7C53DAA1AB8F}" type="parTrans" cxnId="{3F958DB8-88A4-47DB-B227-DB6439047AB2}">
      <dgm:prSet/>
      <dgm:spPr/>
      <dgm:t>
        <a:bodyPr/>
        <a:lstStyle/>
        <a:p>
          <a:endParaRPr lang="en-US"/>
        </a:p>
      </dgm:t>
    </dgm:pt>
    <dgm:pt modelId="{9AB460B3-1209-4F8B-92B8-F8E34AE989A0}" type="sibTrans" cxnId="{3F958DB8-88A4-47DB-B227-DB6439047AB2}">
      <dgm:prSet/>
      <dgm:spPr/>
      <dgm:t>
        <a:bodyPr/>
        <a:lstStyle/>
        <a:p>
          <a:endParaRPr lang="en-US"/>
        </a:p>
      </dgm:t>
    </dgm:pt>
    <dgm:pt modelId="{DEA5B524-10D5-41B2-8361-D9662B8A0C33}">
      <dgm:prSet phldrT="[Texto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 vitro antioxidant</a:t>
          </a:r>
        </a:p>
        <a:p>
          <a:r>
            <a:rPr lang="en-US" dirty="0" smtClean="0">
              <a:solidFill>
                <a:schemeClr val="tx1"/>
              </a:solidFill>
            </a:rPr>
            <a:t>DPPH, TAC, NO, H</a:t>
          </a:r>
          <a:r>
            <a:rPr lang="en-US" baseline="-25000" dirty="0" smtClean="0">
              <a:solidFill>
                <a:schemeClr val="tx1"/>
              </a:solidFill>
            </a:rPr>
            <a:t>2</a:t>
          </a:r>
          <a:r>
            <a:rPr lang="en-US" dirty="0" smtClean="0">
              <a:solidFill>
                <a:schemeClr val="tx1"/>
              </a:solidFill>
            </a:rPr>
            <a:t>O</a:t>
          </a:r>
          <a:r>
            <a:rPr lang="en-US" baseline="-25000" dirty="0" smtClean="0">
              <a:solidFill>
                <a:schemeClr val="tx1"/>
              </a:solidFill>
            </a:rPr>
            <a:t>2</a:t>
          </a:r>
          <a:endParaRPr lang="en-US" baseline="-25000" dirty="0">
            <a:solidFill>
              <a:schemeClr val="tx1"/>
            </a:solidFill>
          </a:endParaRPr>
        </a:p>
      </dgm:t>
    </dgm:pt>
    <dgm:pt modelId="{69F1CD34-7741-49F3-8ED2-8A02A1AFEC77}" type="parTrans" cxnId="{660694AB-E122-4FD0-AD6E-9B4F13CFAB79}">
      <dgm:prSet/>
      <dgm:spPr/>
      <dgm:t>
        <a:bodyPr/>
        <a:lstStyle/>
        <a:p>
          <a:endParaRPr lang="en-US"/>
        </a:p>
      </dgm:t>
    </dgm:pt>
    <dgm:pt modelId="{AC8A5D6D-8D49-4AB7-8942-7A9EF009B4D6}" type="sibTrans" cxnId="{660694AB-E122-4FD0-AD6E-9B4F13CFAB79}">
      <dgm:prSet/>
      <dgm:spPr/>
      <dgm:t>
        <a:bodyPr/>
        <a:lstStyle/>
        <a:p>
          <a:endParaRPr lang="en-US"/>
        </a:p>
      </dgm:t>
    </dgm:pt>
    <dgm:pt modelId="{FDD9164F-1A79-4B4A-992B-172345322F34}" type="pres">
      <dgm:prSet presAssocID="{C3061776-14B9-4071-8147-CD545A8BFB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BBC495-4409-465C-86C3-492A9F105F03}" type="pres">
      <dgm:prSet presAssocID="{D2DA5F2B-4E86-45EA-AF9C-DB637FBB18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C8BD9-4358-4A7E-A3A0-D275E81A328B}" type="pres">
      <dgm:prSet presAssocID="{9D53A4BA-572A-4711-A4AE-F4885F08D867}" presName="sibTrans" presStyleCnt="0"/>
      <dgm:spPr/>
    </dgm:pt>
    <dgm:pt modelId="{3D817D98-B554-4CBE-BA01-72B2B69AC5F4}" type="pres">
      <dgm:prSet presAssocID="{33679958-0AB8-461F-A1AE-E0F58F6462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4EEC3-2CC0-4F73-94B8-187567D99A12}" type="pres">
      <dgm:prSet presAssocID="{AFC58860-D44F-4B0C-B8FA-A3A27B067197}" presName="sibTrans" presStyleCnt="0"/>
      <dgm:spPr/>
    </dgm:pt>
    <dgm:pt modelId="{D6CB5D62-C6D5-4D09-B13D-318E1C4B5580}" type="pres">
      <dgm:prSet presAssocID="{41B30F9F-5B51-47C6-A67B-B39E298D22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BB296-D43E-42D6-9193-92C2ECC83B5C}" type="pres">
      <dgm:prSet presAssocID="{1F19B58B-1C0B-4EA3-A674-7EDDCEBAE794}" presName="sibTrans" presStyleCnt="0"/>
      <dgm:spPr/>
    </dgm:pt>
    <dgm:pt modelId="{248E5B8A-F4D2-4A92-A5CA-7DC7A0E9AF5A}" type="pres">
      <dgm:prSet presAssocID="{78A146E9-7C0D-4353-80EB-14020C1565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D8354-9A56-4C1A-886F-148F00ABECE2}" type="pres">
      <dgm:prSet presAssocID="{9AB460B3-1209-4F8B-92B8-F8E34AE989A0}" presName="sibTrans" presStyleCnt="0"/>
      <dgm:spPr/>
    </dgm:pt>
    <dgm:pt modelId="{9796514F-9811-4BD5-B01D-C177B507D72C}" type="pres">
      <dgm:prSet presAssocID="{DEA5B524-10D5-41B2-8361-D9662B8A0C33}" presName="node" presStyleLbl="node1" presStyleIdx="4" presStyleCnt="5" custScaleX="159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5D4F2-A23F-458F-819C-8F62A096750D}" type="presOf" srcId="{33679958-0AB8-461F-A1AE-E0F58F64628D}" destId="{3D817D98-B554-4CBE-BA01-72B2B69AC5F4}" srcOrd="0" destOrd="0" presId="urn:microsoft.com/office/officeart/2005/8/layout/default"/>
    <dgm:cxn modelId="{2E87E804-8444-490E-A148-B524994361E1}" type="presOf" srcId="{78A146E9-7C0D-4353-80EB-14020C1565A6}" destId="{248E5B8A-F4D2-4A92-A5CA-7DC7A0E9AF5A}" srcOrd="0" destOrd="0" presId="urn:microsoft.com/office/officeart/2005/8/layout/default"/>
    <dgm:cxn modelId="{E2411CD1-6719-48C5-A3FC-43C376A40510}" type="presOf" srcId="{DEA5B524-10D5-41B2-8361-D9662B8A0C33}" destId="{9796514F-9811-4BD5-B01D-C177B507D72C}" srcOrd="0" destOrd="0" presId="urn:microsoft.com/office/officeart/2005/8/layout/default"/>
    <dgm:cxn modelId="{259712A8-1DCE-4E6D-896F-039EB43B5A7E}" srcId="{C3061776-14B9-4071-8147-CD545A8BFBC5}" destId="{41B30F9F-5B51-47C6-A67B-B39E298D22FB}" srcOrd="2" destOrd="0" parTransId="{891A6878-1CA0-4501-89C1-626B9897D7E5}" sibTransId="{1F19B58B-1C0B-4EA3-A674-7EDDCEBAE794}"/>
    <dgm:cxn modelId="{C07C30A1-4ED8-4232-A394-6D350B054F98}" type="presOf" srcId="{C3061776-14B9-4071-8147-CD545A8BFBC5}" destId="{FDD9164F-1A79-4B4A-992B-172345322F34}" srcOrd="0" destOrd="0" presId="urn:microsoft.com/office/officeart/2005/8/layout/default"/>
    <dgm:cxn modelId="{B148F963-5656-4ADF-A6DB-C95B9E772ADD}" type="presOf" srcId="{D2DA5F2B-4E86-45EA-AF9C-DB637FBB18C4}" destId="{0CBBC495-4409-465C-86C3-492A9F105F03}" srcOrd="0" destOrd="0" presId="urn:microsoft.com/office/officeart/2005/8/layout/default"/>
    <dgm:cxn modelId="{BCAF5C22-29E4-458E-B0AB-06E126E61F95}" srcId="{C3061776-14B9-4071-8147-CD545A8BFBC5}" destId="{D2DA5F2B-4E86-45EA-AF9C-DB637FBB18C4}" srcOrd="0" destOrd="0" parTransId="{8885B84F-C838-4029-A816-75CC3B1E363B}" sibTransId="{9D53A4BA-572A-4711-A4AE-F4885F08D867}"/>
    <dgm:cxn modelId="{660694AB-E122-4FD0-AD6E-9B4F13CFAB79}" srcId="{C3061776-14B9-4071-8147-CD545A8BFBC5}" destId="{DEA5B524-10D5-41B2-8361-D9662B8A0C33}" srcOrd="4" destOrd="0" parTransId="{69F1CD34-7741-49F3-8ED2-8A02A1AFEC77}" sibTransId="{AC8A5D6D-8D49-4AB7-8942-7A9EF009B4D6}"/>
    <dgm:cxn modelId="{E6DFE78D-74AB-42CB-B6B7-DE47015C9E29}" type="presOf" srcId="{41B30F9F-5B51-47C6-A67B-B39E298D22FB}" destId="{D6CB5D62-C6D5-4D09-B13D-318E1C4B5580}" srcOrd="0" destOrd="0" presId="urn:microsoft.com/office/officeart/2005/8/layout/default"/>
    <dgm:cxn modelId="{3F958DB8-88A4-47DB-B227-DB6439047AB2}" srcId="{C3061776-14B9-4071-8147-CD545A8BFBC5}" destId="{78A146E9-7C0D-4353-80EB-14020C1565A6}" srcOrd="3" destOrd="0" parTransId="{C8965504-9E48-44DB-8E9B-7C53DAA1AB8F}" sibTransId="{9AB460B3-1209-4F8B-92B8-F8E34AE989A0}"/>
    <dgm:cxn modelId="{ED2C2A18-1F45-4F9B-A6D0-495F4B281725}" srcId="{C3061776-14B9-4071-8147-CD545A8BFBC5}" destId="{33679958-0AB8-461F-A1AE-E0F58F64628D}" srcOrd="1" destOrd="0" parTransId="{8DB311F5-85B4-4756-8D64-CA5ACC92FC73}" sibTransId="{AFC58860-D44F-4B0C-B8FA-A3A27B067197}"/>
    <dgm:cxn modelId="{933D33A3-DF30-4630-AC15-FC892DF1B74F}" type="presParOf" srcId="{FDD9164F-1A79-4B4A-992B-172345322F34}" destId="{0CBBC495-4409-465C-86C3-492A9F105F03}" srcOrd="0" destOrd="0" presId="urn:microsoft.com/office/officeart/2005/8/layout/default"/>
    <dgm:cxn modelId="{23C5D577-3B8A-4AB6-9EC1-09C36036D293}" type="presParOf" srcId="{FDD9164F-1A79-4B4A-992B-172345322F34}" destId="{B6AC8BD9-4358-4A7E-A3A0-D275E81A328B}" srcOrd="1" destOrd="0" presId="urn:microsoft.com/office/officeart/2005/8/layout/default"/>
    <dgm:cxn modelId="{29D2586D-B877-4BB3-997F-9CAF2D7F4A9A}" type="presParOf" srcId="{FDD9164F-1A79-4B4A-992B-172345322F34}" destId="{3D817D98-B554-4CBE-BA01-72B2B69AC5F4}" srcOrd="2" destOrd="0" presId="urn:microsoft.com/office/officeart/2005/8/layout/default"/>
    <dgm:cxn modelId="{6FC8ED56-BFD8-4DD0-8C9E-7480C9732647}" type="presParOf" srcId="{FDD9164F-1A79-4B4A-992B-172345322F34}" destId="{54B4EEC3-2CC0-4F73-94B8-187567D99A12}" srcOrd="3" destOrd="0" presId="urn:microsoft.com/office/officeart/2005/8/layout/default"/>
    <dgm:cxn modelId="{363314CA-4F11-4BD7-951D-BE8FF9EB685F}" type="presParOf" srcId="{FDD9164F-1A79-4B4A-992B-172345322F34}" destId="{D6CB5D62-C6D5-4D09-B13D-318E1C4B5580}" srcOrd="4" destOrd="0" presId="urn:microsoft.com/office/officeart/2005/8/layout/default"/>
    <dgm:cxn modelId="{00524819-6FDD-44ED-A034-D09BBFC70511}" type="presParOf" srcId="{FDD9164F-1A79-4B4A-992B-172345322F34}" destId="{E39BB296-D43E-42D6-9193-92C2ECC83B5C}" srcOrd="5" destOrd="0" presId="urn:microsoft.com/office/officeart/2005/8/layout/default"/>
    <dgm:cxn modelId="{208949B1-D4A1-4076-8F7F-84F9A58A2E12}" type="presParOf" srcId="{FDD9164F-1A79-4B4A-992B-172345322F34}" destId="{248E5B8A-F4D2-4A92-A5CA-7DC7A0E9AF5A}" srcOrd="6" destOrd="0" presId="urn:microsoft.com/office/officeart/2005/8/layout/default"/>
    <dgm:cxn modelId="{01C9C09E-50D3-4959-A628-095336384F35}" type="presParOf" srcId="{FDD9164F-1A79-4B4A-992B-172345322F34}" destId="{53DD8354-9A56-4C1A-886F-148F00ABECE2}" srcOrd="7" destOrd="0" presId="urn:microsoft.com/office/officeart/2005/8/layout/default"/>
    <dgm:cxn modelId="{6F2B7DA7-0538-40F6-882C-C13DC99AF43A}" type="presParOf" srcId="{FDD9164F-1A79-4B4A-992B-172345322F34}" destId="{9796514F-9811-4BD5-B01D-C177B507D72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DE6D5-C5FB-444C-8C9E-DDD865BF5F72}">
      <dsp:nvSpPr>
        <dsp:cNvPr id="0" name=""/>
        <dsp:cNvSpPr/>
      </dsp:nvSpPr>
      <dsp:spPr>
        <a:xfrm>
          <a:off x="9227" y="270989"/>
          <a:ext cx="3181944" cy="4634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735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Whole Seed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227" y="386842"/>
        <a:ext cx="3066091" cy="231706"/>
      </dsp:txXfrm>
    </dsp:sp>
    <dsp:sp modelId="{5FC1B911-4BF9-406B-AE97-C016DDDDB3EF}">
      <dsp:nvSpPr>
        <dsp:cNvPr id="0" name=""/>
        <dsp:cNvSpPr/>
      </dsp:nvSpPr>
      <dsp:spPr>
        <a:xfrm>
          <a:off x="9227" y="628347"/>
          <a:ext cx="980038" cy="89270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9227" y="628347"/>
        <a:ext cx="980038" cy="892702"/>
      </dsp:txXfrm>
    </dsp:sp>
    <dsp:sp modelId="{3AC19C76-E88D-446F-88F0-BEEDB93CB7B4}">
      <dsp:nvSpPr>
        <dsp:cNvPr id="0" name=""/>
        <dsp:cNvSpPr/>
      </dsp:nvSpPr>
      <dsp:spPr>
        <a:xfrm>
          <a:off x="989266" y="425460"/>
          <a:ext cx="2201905" cy="4634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735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Seed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89266" y="541313"/>
        <a:ext cx="2086052" cy="231706"/>
      </dsp:txXfrm>
    </dsp:sp>
    <dsp:sp modelId="{85AC8E46-C61E-4736-85B1-2308F384A04E}">
      <dsp:nvSpPr>
        <dsp:cNvPr id="0" name=""/>
        <dsp:cNvSpPr/>
      </dsp:nvSpPr>
      <dsp:spPr>
        <a:xfrm>
          <a:off x="989266" y="782817"/>
          <a:ext cx="980038" cy="89270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989266" y="782817"/>
        <a:ext cx="980038" cy="892702"/>
      </dsp:txXfrm>
    </dsp:sp>
    <dsp:sp modelId="{507C048B-F3D9-4709-AD35-2F5B0381B1BF}">
      <dsp:nvSpPr>
        <dsp:cNvPr id="0" name=""/>
        <dsp:cNvSpPr/>
      </dsp:nvSpPr>
      <dsp:spPr>
        <a:xfrm>
          <a:off x="1969305" y="579930"/>
          <a:ext cx="1221866" cy="4634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7356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Pod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69305" y="695783"/>
        <a:ext cx="1106013" cy="231706"/>
      </dsp:txXfrm>
    </dsp:sp>
    <dsp:sp modelId="{5AC1440B-8F21-479A-B0FD-874759272F1D}">
      <dsp:nvSpPr>
        <dsp:cNvPr id="0" name=""/>
        <dsp:cNvSpPr/>
      </dsp:nvSpPr>
      <dsp:spPr>
        <a:xfrm>
          <a:off x="1969305" y="937288"/>
          <a:ext cx="980038" cy="87963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969305" y="937288"/>
        <a:ext cx="980038" cy="879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BC495-4409-465C-86C3-492A9F105F03}">
      <dsp:nvSpPr>
        <dsp:cNvPr id="0" name=""/>
        <dsp:cNvSpPr/>
      </dsp:nvSpPr>
      <dsp:spPr>
        <a:xfrm>
          <a:off x="306" y="169749"/>
          <a:ext cx="1197136" cy="718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P</a:t>
          </a:r>
          <a:r>
            <a:rPr lang="en-US" sz="1500" kern="1200" dirty="0" smtClean="0">
              <a:solidFill>
                <a:schemeClr val="tx1"/>
              </a:solidFill>
            </a:rPr>
            <a:t>lasma oxidation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06" y="169749"/>
        <a:ext cx="1197136" cy="718281"/>
      </dsp:txXfrm>
    </dsp:sp>
    <dsp:sp modelId="{3D817D98-B554-4CBE-BA01-72B2B69AC5F4}">
      <dsp:nvSpPr>
        <dsp:cNvPr id="0" name=""/>
        <dsp:cNvSpPr/>
      </dsp:nvSpPr>
      <dsp:spPr>
        <a:xfrm>
          <a:off x="1317156" y="169749"/>
          <a:ext cx="1197136" cy="718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Erythrocyte protection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317156" y="169749"/>
        <a:ext cx="1197136" cy="718281"/>
      </dsp:txXfrm>
    </dsp:sp>
    <dsp:sp modelId="{D6CB5D62-C6D5-4D09-B13D-318E1C4B5580}">
      <dsp:nvSpPr>
        <dsp:cNvPr id="0" name=""/>
        <dsp:cNvSpPr/>
      </dsp:nvSpPr>
      <dsp:spPr>
        <a:xfrm>
          <a:off x="306" y="1007744"/>
          <a:ext cx="1197136" cy="718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Thrombolytic activity</a:t>
          </a:r>
          <a:endParaRPr lang="en-US" sz="1500" kern="1200" dirty="0"/>
        </a:p>
      </dsp:txBody>
      <dsp:txXfrm>
        <a:off x="306" y="1007744"/>
        <a:ext cx="1197136" cy="718281"/>
      </dsp:txXfrm>
    </dsp:sp>
    <dsp:sp modelId="{248E5B8A-F4D2-4A92-A5CA-7DC7A0E9AF5A}">
      <dsp:nvSpPr>
        <dsp:cNvPr id="0" name=""/>
        <dsp:cNvSpPr/>
      </dsp:nvSpPr>
      <dsp:spPr>
        <a:xfrm>
          <a:off x="1317156" y="1007744"/>
          <a:ext cx="1197136" cy="718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Membrane stability</a:t>
          </a:r>
          <a:endParaRPr lang="en-US" sz="1500" kern="1200" dirty="0"/>
        </a:p>
      </dsp:txBody>
      <dsp:txXfrm>
        <a:off x="1317156" y="1007744"/>
        <a:ext cx="1197136" cy="718281"/>
      </dsp:txXfrm>
    </dsp:sp>
    <dsp:sp modelId="{9796514F-9811-4BD5-B01D-C177B507D72C}">
      <dsp:nvSpPr>
        <dsp:cNvPr id="0" name=""/>
        <dsp:cNvSpPr/>
      </dsp:nvSpPr>
      <dsp:spPr>
        <a:xfrm>
          <a:off x="304798" y="1845739"/>
          <a:ext cx="1905002" cy="718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In vitro antioxidant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DPPH, TAC, NO, H</a:t>
          </a:r>
          <a:r>
            <a:rPr lang="en-US" sz="1500" kern="1200" baseline="-25000" dirty="0" smtClean="0">
              <a:solidFill>
                <a:schemeClr val="tx1"/>
              </a:solidFill>
            </a:rPr>
            <a:t>2</a:t>
          </a:r>
          <a:r>
            <a:rPr lang="en-US" sz="1500" kern="1200" dirty="0" smtClean="0">
              <a:solidFill>
                <a:schemeClr val="tx1"/>
              </a:solidFill>
            </a:rPr>
            <a:t>O</a:t>
          </a:r>
          <a:r>
            <a:rPr lang="en-US" sz="1500" kern="1200" baseline="-25000" dirty="0" smtClean="0">
              <a:solidFill>
                <a:schemeClr val="tx1"/>
              </a:solidFill>
            </a:rPr>
            <a:t>2</a:t>
          </a:r>
          <a:endParaRPr lang="en-US" sz="1500" kern="1200" baseline="-25000" dirty="0">
            <a:solidFill>
              <a:schemeClr val="tx1"/>
            </a:solidFill>
          </a:endParaRPr>
        </a:p>
      </dsp:txBody>
      <dsp:txXfrm>
        <a:off x="304798" y="1845739"/>
        <a:ext cx="1905002" cy="718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10/10/2020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5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1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8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9A6C-8F3B-4AB1-99F7-582E15801F72}" type="datetime1">
              <a:rPr lang="fr-FR" smtClean="0"/>
              <a:t>10/10/2020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4FC3-F6A1-4881-8864-44CD35B1E8F1}" type="datetime1">
              <a:rPr lang="fr-FR" smtClean="0"/>
              <a:t>10/10/2020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E3CF-28D6-461F-9637-33D996853432}" type="datetime1">
              <a:rPr lang="fr-FR" smtClean="0"/>
              <a:t>10/10/2020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DAC-B060-436E-BA87-1A66D31A7494}" type="datetime1">
              <a:rPr lang="fr-FR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2FE4-58EA-4D9B-887E-947CDC649BAC}" type="datetime1">
              <a:rPr lang="fr-FR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321-0158-4BEB-AAFF-0C6DDE62DE89}" type="datetime1">
              <a:rPr lang="fr-FR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58FE-7A21-4619-A4B4-53A1B38BC738}" type="datetime1">
              <a:rPr lang="fr-FR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9B5-5046-4557-982C-95D58C4A97E2}" type="datetime1">
              <a:rPr lang="fr-FR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D93A-158D-449B-8F34-5FBF6A658360}" type="datetime1">
              <a:rPr lang="fr-FR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C7C-B7A0-4039-ADB9-2AEAAA0FEDD2}" type="datetime1">
              <a:rPr lang="fr-FR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F5D5-A90C-4640-AAAB-812461E485A7}" type="datetime1">
              <a:rPr lang="fr-FR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D02-4F2E-4274-8CBD-57474636A323}" type="datetime1">
              <a:rPr lang="fr-FR" smtClean="0"/>
              <a:t>10/10/2020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AA86-081A-419C-BEC2-8145BA56AA0C}" type="datetime1">
              <a:rPr lang="fr-FR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5445-33ED-4E35-82CE-F5C559F85650}" type="datetime1">
              <a:rPr lang="fr-FR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4A3-5518-4E73-9021-4A3770D59C68}" type="datetime1">
              <a:rPr lang="fr-FR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C432-AD33-4F1F-BD0F-561ABDE1CE11}" type="datetime1">
              <a:rPr lang="fr-FR" smtClean="0"/>
              <a:t>10/10/2020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3487-8520-4379-99EC-B4CFC9D8227F}" type="datetime1">
              <a:rPr lang="fr-FR" smtClean="0"/>
              <a:t>10/10/2020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1B7F-89D9-4D5A-81DC-EE5073012B61}" type="datetime1">
              <a:rPr lang="fr-FR" smtClean="0"/>
              <a:t>10/10/2020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3F-EF2A-4C3B-98C1-399F189C9AC7}" type="datetime1">
              <a:rPr lang="fr-FR" smtClean="0"/>
              <a:t>10/10/2020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709-263C-4BEF-B3C0-721E1D66A45D}" type="datetime1">
              <a:rPr lang="fr-FR" smtClean="0"/>
              <a:t>10/10/2020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01AE-4D0E-4841-A83D-8F754B856CF8}" type="datetime1">
              <a:rPr lang="fr-FR" smtClean="0"/>
              <a:t>10/10/2020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50BC-11F0-44ED-B4F2-4B9EBBC27111}" type="datetime1">
              <a:rPr lang="fr-FR" smtClean="0"/>
              <a:t>10/10/2020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ED402-E2B2-4307-B817-1C0EF24FDF94}" type="datetime1">
              <a:rPr lang="fr-FR" smtClean="0"/>
              <a:t>10/10/2020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5750-7177-483E-9553-5DBDADC1F6B2}" type="datetime1">
              <a:rPr lang="fr-FR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atscific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tmp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2098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Plasma oxidation and </a:t>
            </a:r>
            <a:r>
              <a:rPr lang="en-US" sz="2400" b="1" i="1" dirty="0"/>
              <a:t>in vitro </a:t>
            </a:r>
            <a:r>
              <a:rPr lang="en-US" sz="2400" b="1" dirty="0"/>
              <a:t>antioxidant activities of aqueous extracts of </a:t>
            </a:r>
            <a:r>
              <a:rPr lang="en-US" sz="2400" b="1" i="1" dirty="0" err="1"/>
              <a:t>Xylopia</a:t>
            </a:r>
            <a:r>
              <a:rPr lang="en-US" sz="2400" b="1" i="1" dirty="0"/>
              <a:t> </a:t>
            </a:r>
            <a:r>
              <a:rPr lang="en-US" sz="2400" b="1" i="1" dirty="0" err="1"/>
              <a:t>aethiopica</a:t>
            </a:r>
            <a:r>
              <a:rPr lang="en-US" sz="2400" b="1" i="1" dirty="0"/>
              <a:t> </a:t>
            </a:r>
            <a:r>
              <a:rPr lang="en-US" sz="2400" b="1" dirty="0"/>
              <a:t>L. whole seed and pod</a:t>
            </a:r>
            <a:endParaRPr lang="en-US" b="1" dirty="0"/>
          </a:p>
          <a:p>
            <a:pPr algn="ctr"/>
            <a:endParaRPr lang="en-US" sz="1000" b="1" dirty="0"/>
          </a:p>
          <a:p>
            <a:pPr algn="ctr"/>
            <a:endParaRPr lang="fr-FR" sz="1000" dirty="0" smtClean="0"/>
          </a:p>
          <a:p>
            <a:pPr algn="ctr"/>
            <a:endParaRPr lang="fr-FR" sz="1000" dirty="0"/>
          </a:p>
          <a:p>
            <a:pPr algn="ctr"/>
            <a:r>
              <a:rPr lang="en-US" dirty="0"/>
              <a:t>Habibu Tijjani</a:t>
            </a:r>
            <a:r>
              <a:rPr lang="en-US" baseline="30000" dirty="0"/>
              <a:t>1,2</a:t>
            </a:r>
            <a:r>
              <a:rPr lang="en-US" i="1" baseline="30000" dirty="0"/>
              <a:t>*</a:t>
            </a:r>
            <a:r>
              <a:rPr lang="en-US" dirty="0"/>
              <a:t>, </a:t>
            </a:r>
            <a:r>
              <a:rPr lang="en-US" dirty="0" err="1"/>
              <a:t>Aliyu</a:t>
            </a:r>
            <a:r>
              <a:rPr lang="en-US" dirty="0"/>
              <a:t> </a:t>
            </a:r>
            <a:r>
              <a:rPr lang="en-US" dirty="0" err="1"/>
              <a:t>Abdulhamid</a:t>
            </a:r>
            <a:r>
              <a:rPr lang="en-US" dirty="0"/>
              <a:t> Omar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Yohanna</a:t>
            </a:r>
            <a:r>
              <a:rPr lang="en-US" dirty="0"/>
              <a:t> </a:t>
            </a:r>
            <a:r>
              <a:rPr lang="en-US" dirty="0" err="1"/>
              <a:t>Benjamen</a:t>
            </a:r>
            <a:r>
              <a:rPr lang="en-US" dirty="0"/>
              <a:t> Maina</a:t>
            </a:r>
            <a:r>
              <a:rPr lang="en-US" baseline="30000" dirty="0"/>
              <a:t>1,2</a:t>
            </a:r>
            <a:r>
              <a:rPr lang="en-US" dirty="0"/>
              <a:t>, Fatima Muhammad Habibu</a:t>
            </a:r>
            <a:r>
              <a:rPr lang="en-US" baseline="30000" dirty="0"/>
              <a:t>1,2</a:t>
            </a:r>
            <a:r>
              <a:rPr lang="en-US" dirty="0"/>
              <a:t> and Ali Musa</a:t>
            </a:r>
            <a:r>
              <a:rPr lang="en-US" baseline="30000" dirty="0"/>
              <a:t>2</a:t>
            </a:r>
            <a:endParaRPr lang="en-US" dirty="0"/>
          </a:p>
          <a:p>
            <a:pPr algn="just"/>
            <a:endParaRPr lang="en-US" baseline="30000" dirty="0" smtClean="0"/>
          </a:p>
          <a:p>
            <a:pPr algn="just"/>
            <a:endParaRPr lang="en-US" baseline="30000" dirty="0" smtClean="0"/>
          </a:p>
          <a:p>
            <a:pPr algn="just"/>
            <a:r>
              <a:rPr lang="en-US" baseline="30000" dirty="0" smtClean="0"/>
              <a:t>1</a:t>
            </a:r>
            <a:r>
              <a:rPr lang="en-US" dirty="0" smtClean="0"/>
              <a:t>Department </a:t>
            </a:r>
            <a:r>
              <a:rPr lang="en-US" dirty="0"/>
              <a:t>of Biochemistry, Natural Product Research Laboratory, Bauchi State University, Gadau, Bauchi State, Nigeria.</a:t>
            </a:r>
          </a:p>
          <a:p>
            <a:pPr algn="just"/>
            <a:r>
              <a:rPr lang="en-US" baseline="30000" dirty="0"/>
              <a:t>2</a:t>
            </a:r>
            <a:r>
              <a:rPr lang="en-US" dirty="0"/>
              <a:t>Department of Science Laboratory Technology, Bauchi State University, Gadau, Bauchi State, Nigeria</a:t>
            </a:r>
            <a:r>
              <a:rPr lang="en-US" dirty="0" smtClean="0"/>
              <a:t>.</a:t>
            </a:r>
          </a:p>
          <a:p>
            <a:r>
              <a:rPr lang="en-US" sz="1400" b="1" dirty="0" smtClean="0"/>
              <a:t>*</a:t>
            </a:r>
            <a:r>
              <a:rPr lang="en-US" sz="1400" dirty="0" smtClean="0"/>
              <a:t> </a:t>
            </a:r>
            <a:r>
              <a:rPr lang="en-US" sz="1400" dirty="0"/>
              <a:t>Corresponding author: </a:t>
            </a:r>
            <a:r>
              <a:rPr lang="en-US" sz="1400" i="1" u="sng" dirty="0">
                <a:hlinkClick r:id="rId3"/>
              </a:rPr>
              <a:t>haatscific@gmail.com</a:t>
            </a:r>
            <a:r>
              <a:rPr lang="en-US" sz="1400" i="1" dirty="0"/>
              <a:t> Phone no.: +</a:t>
            </a:r>
            <a:r>
              <a:rPr lang="en-US" sz="1400" i="1" dirty="0" smtClean="0"/>
              <a:t>2348037327138</a:t>
            </a:r>
            <a:endParaRPr lang="fr-FR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20512" r="73558" b="40741"/>
          <a:stretch>
            <a:fillRect/>
          </a:stretch>
        </p:blipFill>
        <p:spPr bwMode="auto">
          <a:xfrm>
            <a:off x="411843" y="5760254"/>
            <a:ext cx="1028700" cy="93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543" y="5787503"/>
            <a:ext cx="7086600" cy="91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70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D</a:t>
            </a:r>
            <a:r>
              <a:rPr lang="fr-FR" sz="2400" b="1" dirty="0" smtClean="0"/>
              <a:t>iscussion cont.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560293"/>
              </p:ext>
            </p:extLst>
          </p:nvPr>
        </p:nvGraphicFramePr>
        <p:xfrm>
          <a:off x="152401" y="685800"/>
          <a:ext cx="4343399" cy="225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8" name="Prism 6" r:id="rId4" imgW="5570939" imgH="2890596" progId="Prism6.Document">
                  <p:embed/>
                </p:oleObj>
              </mc:Choice>
              <mc:Fallback>
                <p:oleObj name="Prism 6" r:id="rId4" imgW="5570939" imgH="2890596" progId="Prism6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685800"/>
                        <a:ext cx="4343399" cy="2252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02208"/>
              </p:ext>
            </p:extLst>
          </p:nvPr>
        </p:nvGraphicFramePr>
        <p:xfrm>
          <a:off x="4686300" y="725925"/>
          <a:ext cx="4305300" cy="224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" name="Prism 6" r:id="rId6" imgW="5534206" imgH="2881592" progId="Prism6.Document">
                  <p:embed/>
                </p:oleObj>
              </mc:Choice>
              <mc:Fallback>
                <p:oleObj name="Prism 6" r:id="rId6" imgW="5534206" imgH="2881592" progId="Prism6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725925"/>
                        <a:ext cx="4305300" cy="224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139807"/>
              </p:ext>
            </p:extLst>
          </p:nvPr>
        </p:nvGraphicFramePr>
        <p:xfrm>
          <a:off x="2424112" y="2819400"/>
          <a:ext cx="496993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" name="Prism 6" r:id="rId8" imgW="6394210" imgH="2844857" progId="Prism6.Document">
                  <p:embed/>
                </p:oleObj>
              </mc:Choice>
              <mc:Fallback>
                <p:oleObj name="Prism 6" r:id="rId8" imgW="6394210" imgH="2844857" progId="Prism6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2" y="2819400"/>
                        <a:ext cx="4969933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457200" y="4938000"/>
            <a:ext cx="830579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Protective eﬀects of aqueous extracts of </a:t>
            </a:r>
            <a:r>
              <a:rPr lang="en-US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Xylopia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aethiopica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against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CuSO</a:t>
            </a:r>
            <a:r>
              <a:rPr lang="en-US" b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-induced accumulation of conjugated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dienes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in plasma.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(a) seed, (b) pod and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(c) whole seed, Values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mean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± SEM of three determinations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70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 cont.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27589"/>
              </p:ext>
            </p:extLst>
          </p:nvPr>
        </p:nvGraphicFramePr>
        <p:xfrm>
          <a:off x="1665508" y="838200"/>
          <a:ext cx="6335492" cy="51119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70524"/>
                <a:gridCol w="2464968"/>
              </a:tblGrid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</a:rPr>
                        <a:t>Samples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</a:rPr>
                        <a:t>% Inhibition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Control (PBS)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66.94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Seed (6.25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65.31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</a:rPr>
                        <a:t>Seed (12.5 µg/ml)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53.06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</a:rPr>
                        <a:t>Seed (25 µg/ml)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71.02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Seed (50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64.49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Seed (100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30.20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</a:rPr>
                        <a:t>Pod (6.25 µg/ml)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76.33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</a:rPr>
                        <a:t>Pod (12.5 µg/ml)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48.98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3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Pod (25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67.76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Pod (50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61.63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Pod (100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77.14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Whole Seed (6.25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55.92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Whole Seed (12.5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59.18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Whole Seed (25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58.78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Whole Seed (50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48.98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Whole Seed (100 µg/ml)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20.41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err="1">
                          <a:effectLst/>
                        </a:rPr>
                        <a:t>Butylated</a:t>
                      </a:r>
                      <a:r>
                        <a:rPr lang="en-US" sz="1650" dirty="0">
                          <a:effectLst/>
                        </a:rPr>
                        <a:t> </a:t>
                      </a:r>
                      <a:r>
                        <a:rPr lang="en-US" sz="1650" dirty="0" err="1">
                          <a:effectLst/>
                        </a:rPr>
                        <a:t>hydroxytoluene</a:t>
                      </a:r>
                      <a:r>
                        <a:rPr lang="en-US" sz="1650" dirty="0">
                          <a:effectLst/>
                        </a:rPr>
                        <a:t> (100 µg/ml)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</a:rPr>
                        <a:t>47.76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effectLst/>
                        </a:rPr>
                        <a:t>Ascorbic acid (100 µg/ml)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</a:rPr>
                        <a:t>46.12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5428" y="533400"/>
            <a:ext cx="81060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3: Erythrocytes protection effects of aqueous extracts of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Xylopia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aethiopica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0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70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D</a:t>
            </a:r>
            <a:r>
              <a:rPr lang="fr-FR" sz="2400" b="1" dirty="0" smtClean="0"/>
              <a:t>iscussion cont.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30444"/>
              </p:ext>
            </p:extLst>
          </p:nvPr>
        </p:nvGraphicFramePr>
        <p:xfrm>
          <a:off x="2590800" y="1317159"/>
          <a:ext cx="3733800" cy="18773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5000"/>
                <a:gridCol w="1828800"/>
              </a:tblGrid>
              <a:tr h="4098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groups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Thrombolysis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NaCl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55.15±16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3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Streptokinase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67.05±13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3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20.40±07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3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17.54±05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Whole Seed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23.40±04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3572" y="769006"/>
            <a:ext cx="6997428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4: Thrombolytic activity of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aqueous extracts of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Xylopia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aethiopica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04916" y="3210556"/>
            <a:ext cx="5794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Values are mean ± SEM of triplicated determinations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70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D</a:t>
            </a:r>
            <a:r>
              <a:rPr lang="fr-FR" sz="2400" b="1" dirty="0" smtClean="0"/>
              <a:t>iscussion cont.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15860"/>
              </p:ext>
            </p:extLst>
          </p:nvPr>
        </p:nvGraphicFramePr>
        <p:xfrm>
          <a:off x="2271712" y="1282492"/>
          <a:ext cx="4648200" cy="20544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79967"/>
                <a:gridCol w="2168233"/>
              </a:tblGrid>
              <a:tr h="5587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groups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Membrane disruption (%)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NaCl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100.00±0.00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5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Acetyl </a:t>
                      </a:r>
                      <a:r>
                        <a:rPr lang="en-US" sz="1800" dirty="0" err="1">
                          <a:effectLst/>
                        </a:rPr>
                        <a:t>salicyclic</a:t>
                      </a:r>
                      <a:r>
                        <a:rPr lang="en-US" sz="1800" dirty="0">
                          <a:effectLst/>
                        </a:rPr>
                        <a:t> acid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83.51±4.28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en-US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58.71±2.38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54.62±3.27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0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Whole Seed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57.83±3.95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8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3412" y="864356"/>
            <a:ext cx="753655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5: Membrane stability effects of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aqueous extracts of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Xylopia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aethiopica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63904" y="3442897"/>
            <a:ext cx="5809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Values are mean ± SEM of triplicated determinations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9600" y="1095077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present study demonstrated that </a:t>
            </a:r>
            <a:r>
              <a:rPr lang="en-US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Xylopia</a:t>
            </a:r>
            <a:r>
              <a:rPr lang="en-US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aethiopica</a:t>
            </a:r>
            <a:r>
              <a:rPr lang="en-US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L. seed, pod and whole seed: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possesses significant </a:t>
            </a:r>
            <a:r>
              <a:rPr lang="en-US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antioxidant properties.</a:t>
            </a:r>
          </a:p>
          <a:p>
            <a:pPr marL="342900" indent="-342900" algn="just">
              <a:buAutoNum type="arabicPeriod"/>
            </a:pPr>
            <a:r>
              <a:rPr lang="en-US" dirty="0"/>
              <a:t>radical </a:t>
            </a:r>
            <a:r>
              <a:rPr lang="en-US" dirty="0" smtClean="0"/>
              <a:t>scavenging activities (IC</a:t>
            </a:r>
            <a:r>
              <a:rPr lang="en-US" baseline="-25000" dirty="0" smtClean="0"/>
              <a:t>50</a:t>
            </a:r>
            <a:r>
              <a:rPr lang="en-US" dirty="0" smtClean="0"/>
              <a:t>) were comparable with the reference </a:t>
            </a:r>
            <a:r>
              <a:rPr lang="en-US" dirty="0"/>
              <a:t>compounds </a:t>
            </a:r>
            <a:r>
              <a:rPr lang="en-US" dirty="0" smtClean="0"/>
              <a:t>(vitamin </a:t>
            </a:r>
            <a:r>
              <a:rPr lang="en-US" dirty="0"/>
              <a:t>C and </a:t>
            </a:r>
            <a:r>
              <a:rPr lang="en-US" dirty="0" err="1"/>
              <a:t>Butylated</a:t>
            </a:r>
            <a:r>
              <a:rPr lang="en-US" dirty="0"/>
              <a:t> </a:t>
            </a:r>
            <a:r>
              <a:rPr lang="en-US" dirty="0" err="1" smtClean="0"/>
              <a:t>hydroxytoluene</a:t>
            </a:r>
            <a:r>
              <a:rPr lang="en-US" dirty="0" smtClean="0"/>
              <a:t>).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do not posses RBC membrane lyses at the doses used in the study.</a:t>
            </a:r>
          </a:p>
          <a:p>
            <a:pPr lvl="0" algn="just"/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dirty="0" smtClean="0"/>
              <a:t>does </a:t>
            </a:r>
            <a:r>
              <a:rPr lang="en-US" dirty="0"/>
              <a:t>not have negative effect on erythrocyte </a:t>
            </a:r>
            <a:r>
              <a:rPr lang="en-US" dirty="0" smtClean="0"/>
              <a:t>hemolysis.</a:t>
            </a:r>
            <a:endParaRPr lang="en-US" dirty="0"/>
          </a:p>
          <a:p>
            <a:pPr algn="just"/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/>
              <a:t>They are recommended for </a:t>
            </a:r>
            <a:r>
              <a:rPr lang="en-US" dirty="0"/>
              <a:t>consideration as </a:t>
            </a:r>
            <a:r>
              <a:rPr lang="en-US" dirty="0" smtClean="0"/>
              <a:t>natural </a:t>
            </a:r>
            <a:r>
              <a:rPr lang="en-US" dirty="0"/>
              <a:t>antioxidant </a:t>
            </a:r>
            <a:r>
              <a:rPr lang="en-US" dirty="0" smtClean="0"/>
              <a:t>source and for development of </a:t>
            </a:r>
            <a:r>
              <a:rPr lang="en-US" dirty="0" err="1" smtClean="0"/>
              <a:t>phytomedicine</a:t>
            </a:r>
            <a:r>
              <a:rPr lang="en-US" dirty="0" smtClean="0"/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Selected References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9600" y="1096664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200" dirty="0" smtClean="0">
              <a:solidFill>
                <a:srgbClr val="000000"/>
              </a:solidFill>
            </a:endParaRP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endParaRPr lang="en-US" sz="1200" dirty="0"/>
          </a:p>
        </p:txBody>
      </p:sp>
      <p:sp>
        <p:nvSpPr>
          <p:cNvPr id="3" name="Retângulo 2"/>
          <p:cNvSpPr/>
          <p:nvPr/>
        </p:nvSpPr>
        <p:spPr>
          <a:xfrm>
            <a:off x="609600" y="1071265"/>
            <a:ext cx="8305800" cy="4659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Fiorentino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A . Ricci , B.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D’Abrosca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S.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Pacifico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A.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Golino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M.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Letizia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P. Monaco , Potential food additives from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Carex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distachya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roots: identification and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antioxidant properties, J. Agric. Food Chem. 56 (17) (2008) 8218–8225 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A.T.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Girgih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C.C.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Udenigwe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R.E.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Aluko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Reverse-phase HPLC separation of hemp seed (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Cannabis sativa L.)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hydrolysate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produced peptide fractions with enhanced antioxidant capacity, Plant Foods Hum.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68 (1) (2013) 39–46 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 M. Cheung, P. C. Cheung, V. E.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Antioxidant activity and total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phenolics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edible mushroom extracts. Food Chem. 81 (2003) 249−255.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L.M. McCune, T. Johns , Antioxidant activity in medicinal plants associated with the symptoms of diabetes mellitus used by the indigenous peoples of the North American boreal forest, J.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Ethnopharmacol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82 (2002) 197–205 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Prieto, M. Pineda , M. Aguilar , Spectrophotometric quantitation of antioxidant capacity through the formation of a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phosphomolybdenum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complex specific application to the determination of vitamin E, Anal.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Biochem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269 (2) (1999) 337–341 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R.J.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Ruch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S.J. Cheng, J.E.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Klaunig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Prevention of cytotoxicity and inhibition of intercellular communication by antioxidant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catechins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isolated from Chinese green tea. Carcinogenesis 10 (1989) 1003–1008.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Prasad, R.S.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Kashyap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J.Y.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Deopujari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H.J.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Purohit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G.M.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Taori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H.F.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Daginawala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Effect of </a:t>
            </a:r>
            <a:r>
              <a:rPr lang="it-IT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Fagonia arabica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in vitro thrombolysis. </a:t>
            </a:r>
            <a:r>
              <a:rPr lang="it-IT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BMC Complement.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Med.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(2007) 36-41.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U.A.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Shinde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A.S.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Phadke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A.M. Nair, A.A.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Mungantiwar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V.J.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Dikshit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V.O.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Membrane stabilizing activity–a possible mechanism of action for the anti-inflammatory activity of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Cedrus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deodara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 oil.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Fitoterapia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 (1999) 251-257.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W. Liao, Z.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Chen, Q. Wei, E. Yuan, J. Yang, J.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RenIntracellular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Antioxidant Detoxifying Effects of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Diosmetin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2,2-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Azobis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(2-amidinopropane)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Dihydrochloride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(AAPH)-Induced Oxidative Stress through Inhibition of Reactive Oxygen Species Generation, J. Agric. Food Chem. 62 (2014) 8648−8654.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3261" y="1320784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Graphical </a:t>
            </a:r>
            <a:r>
              <a:rPr lang="fr-FR" b="1" dirty="0" smtClean="0"/>
              <a:t>Abstract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3661" y="33954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Plasma oxidation and </a:t>
            </a:r>
            <a:r>
              <a:rPr lang="en-US" sz="2400" b="1" i="1" dirty="0"/>
              <a:t>in vitro </a:t>
            </a:r>
            <a:r>
              <a:rPr lang="en-US" sz="2400" b="1" dirty="0"/>
              <a:t>antioxidant activities of aqueous extracts of </a:t>
            </a:r>
            <a:r>
              <a:rPr lang="en-US" sz="2400" b="1" i="1" dirty="0" err="1"/>
              <a:t>Xylopia</a:t>
            </a:r>
            <a:r>
              <a:rPr lang="en-US" sz="2400" b="1" i="1" dirty="0"/>
              <a:t> </a:t>
            </a:r>
            <a:r>
              <a:rPr lang="en-US" sz="2400" b="1" i="1" dirty="0" err="1"/>
              <a:t>aethiopica</a:t>
            </a:r>
            <a:r>
              <a:rPr lang="en-US" sz="2400" b="1" i="1" dirty="0"/>
              <a:t> </a:t>
            </a:r>
            <a:r>
              <a:rPr lang="en-US" sz="2400" b="1" dirty="0"/>
              <a:t>L. whole seed and pod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35757070"/>
              </p:ext>
            </p:extLst>
          </p:nvPr>
        </p:nvGraphicFramePr>
        <p:xfrm>
          <a:off x="381000" y="2040706"/>
          <a:ext cx="3200400" cy="208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/>
          <p:cNvSpPr/>
          <p:nvPr/>
        </p:nvSpPr>
        <p:spPr>
          <a:xfrm>
            <a:off x="914400" y="3855898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/>
              <a:t>Xylopia</a:t>
            </a:r>
            <a:r>
              <a:rPr lang="en-US" i="1" dirty="0"/>
              <a:t> </a:t>
            </a:r>
            <a:r>
              <a:rPr lang="en-US" i="1" dirty="0" err="1"/>
              <a:t>aethiopica</a:t>
            </a:r>
            <a:r>
              <a:rPr lang="en-US" i="1" dirty="0"/>
              <a:t> </a:t>
            </a:r>
            <a:r>
              <a:rPr lang="en-US" dirty="0"/>
              <a:t>L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err="1" smtClean="0"/>
              <a:t>Annonaceae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30783147"/>
              </p:ext>
            </p:extLst>
          </p:nvPr>
        </p:nvGraphicFramePr>
        <p:xfrm>
          <a:off x="3581400" y="1838229"/>
          <a:ext cx="2514600" cy="273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6096000" y="2971800"/>
            <a:ext cx="681324" cy="304800"/>
            <a:chOff x="366822" y="1119636"/>
            <a:chExt cx="681324" cy="258403"/>
          </a:xfrm>
        </p:grpSpPr>
        <p:sp>
          <p:nvSpPr>
            <p:cNvPr id="11" name="Seta para a direita 10"/>
            <p:cNvSpPr/>
            <p:nvPr/>
          </p:nvSpPr>
          <p:spPr>
            <a:xfrm>
              <a:off x="366822" y="1119636"/>
              <a:ext cx="681324" cy="258403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eta para a direita 4"/>
            <p:cNvSpPr/>
            <p:nvPr/>
          </p:nvSpPr>
          <p:spPr>
            <a:xfrm>
              <a:off x="366822" y="1184237"/>
              <a:ext cx="616723" cy="129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254000" bIns="41021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172200" y="3048000"/>
            <a:ext cx="681324" cy="304800"/>
            <a:chOff x="366822" y="1119636"/>
            <a:chExt cx="681324" cy="258403"/>
          </a:xfrm>
        </p:grpSpPr>
        <p:sp>
          <p:nvSpPr>
            <p:cNvPr id="15" name="Seta para a direita 14"/>
            <p:cNvSpPr/>
            <p:nvPr/>
          </p:nvSpPr>
          <p:spPr>
            <a:xfrm>
              <a:off x="366822" y="1119636"/>
              <a:ext cx="681324" cy="258403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eta para a direita 4"/>
            <p:cNvSpPr/>
            <p:nvPr/>
          </p:nvSpPr>
          <p:spPr>
            <a:xfrm>
              <a:off x="366822" y="1184237"/>
              <a:ext cx="616723" cy="129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254000" bIns="41021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248400" y="3124200"/>
            <a:ext cx="681324" cy="304800"/>
            <a:chOff x="366822" y="1119636"/>
            <a:chExt cx="681324" cy="258403"/>
          </a:xfrm>
        </p:grpSpPr>
        <p:sp>
          <p:nvSpPr>
            <p:cNvPr id="18" name="Seta para a direita 17"/>
            <p:cNvSpPr/>
            <p:nvPr/>
          </p:nvSpPr>
          <p:spPr>
            <a:xfrm>
              <a:off x="366822" y="1119636"/>
              <a:ext cx="681324" cy="258403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eta para a direita 4"/>
            <p:cNvSpPr/>
            <p:nvPr/>
          </p:nvSpPr>
          <p:spPr>
            <a:xfrm>
              <a:off x="366822" y="1184237"/>
              <a:ext cx="616723" cy="129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254000" bIns="41021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Imagem 21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80" y="1818792"/>
            <a:ext cx="1757076" cy="1354962"/>
          </a:xfrm>
          <a:prstGeom prst="rect">
            <a:avLst/>
          </a:prstGeom>
        </p:spPr>
      </p:pic>
      <p:pic>
        <p:nvPicPr>
          <p:cNvPr id="23" name="Imagem 22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11" y="3139797"/>
            <a:ext cx="1792649" cy="14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0"/>
            <a:ext cx="87772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Abstract: </a:t>
            </a:r>
            <a:r>
              <a:rPr lang="en-US" dirty="0"/>
              <a:t>In Nigeria, </a:t>
            </a:r>
            <a:r>
              <a:rPr lang="en-US" i="1" dirty="0" err="1"/>
              <a:t>Xylopia</a:t>
            </a:r>
            <a:r>
              <a:rPr lang="en-US" i="1" dirty="0"/>
              <a:t> </a:t>
            </a:r>
            <a:r>
              <a:rPr lang="en-US" i="1" dirty="0" err="1"/>
              <a:t>aethiopica</a:t>
            </a:r>
            <a:r>
              <a:rPr lang="en-US" i="1" dirty="0"/>
              <a:t> </a:t>
            </a:r>
            <a:r>
              <a:rPr lang="en-US" dirty="0"/>
              <a:t>whole seed are locally used in the treatment of constipation. They are used as a tonic in tea and beverages, and after pregnancy delivery to facilitate the removal of clothing blood in the system. This study evaluated the plasma oxidation properties and </a:t>
            </a:r>
            <a:r>
              <a:rPr lang="en-US" i="1" dirty="0"/>
              <a:t>in vitro</a:t>
            </a:r>
            <a:r>
              <a:rPr lang="en-US" dirty="0"/>
              <a:t> antioxidant activities of </a:t>
            </a:r>
            <a:r>
              <a:rPr lang="en-US" i="1" dirty="0"/>
              <a:t>X. </a:t>
            </a:r>
            <a:r>
              <a:rPr lang="en-US" i="1" dirty="0" err="1"/>
              <a:t>aethiopica</a:t>
            </a:r>
            <a:r>
              <a:rPr lang="en-US" i="1" dirty="0"/>
              <a:t> </a:t>
            </a:r>
            <a:r>
              <a:rPr lang="en-US" dirty="0"/>
              <a:t>whole seed and pod. The DPPH scavenging activities of the seed (IC</a:t>
            </a:r>
            <a:r>
              <a:rPr lang="en-US" baseline="-25000" dirty="0"/>
              <a:t>50 </a:t>
            </a:r>
            <a:r>
              <a:rPr lang="en-US" dirty="0" smtClean="0"/>
              <a:t>= 0.19±0.03 </a:t>
            </a:r>
            <a:r>
              <a:rPr lang="en-US" dirty="0"/>
              <a:t>mg/ml) and pod (IC</a:t>
            </a:r>
            <a:r>
              <a:rPr lang="en-US" baseline="-25000" dirty="0"/>
              <a:t>50 </a:t>
            </a:r>
            <a:r>
              <a:rPr lang="en-US" dirty="0"/>
              <a:t>= 0.24±0.02 mg/ml) extract were similar with BHT (IC</a:t>
            </a:r>
            <a:r>
              <a:rPr lang="en-US" baseline="-25000" dirty="0"/>
              <a:t>50 </a:t>
            </a:r>
            <a:r>
              <a:rPr lang="en-US" dirty="0" smtClean="0"/>
              <a:t>= 0.17±0.04 </a:t>
            </a:r>
            <a:r>
              <a:rPr lang="en-US" dirty="0"/>
              <a:t>mg/ml) and ascorbic acid (IC</a:t>
            </a:r>
            <a:r>
              <a:rPr lang="en-US" baseline="-25000" dirty="0"/>
              <a:t>50 </a:t>
            </a:r>
            <a:r>
              <a:rPr lang="en-US" dirty="0"/>
              <a:t>= 0.13±0.05 mg/ml). Furthermore, total antioxidant capacity and nitric oxide reducing power of the seed, pod and whole seed were similar with no significant difference (p&gt;0.05) when compared with BHT. However, the seed (IC</a:t>
            </a:r>
            <a:r>
              <a:rPr lang="en-US" baseline="-25000" dirty="0"/>
              <a:t>50 </a:t>
            </a:r>
            <a:r>
              <a:rPr lang="en-US" dirty="0"/>
              <a:t>= 0.89±0.09 mg/ml), pod (IC</a:t>
            </a:r>
            <a:r>
              <a:rPr lang="en-US" baseline="-25000" dirty="0"/>
              <a:t>50 </a:t>
            </a:r>
            <a:r>
              <a:rPr lang="en-US" dirty="0"/>
              <a:t>= 0.35±0.03mg/ml) and whole seed (IC</a:t>
            </a:r>
            <a:r>
              <a:rPr lang="en-US" baseline="-25000" dirty="0"/>
              <a:t>50 </a:t>
            </a:r>
            <a:r>
              <a:rPr lang="en-US" dirty="0"/>
              <a:t>= 0.32±0.03 mg/ml) expressed significantly (p&lt;0.05) lower hydrogen peroxide decomposing activity when compared with BHT (IC</a:t>
            </a:r>
            <a:r>
              <a:rPr lang="en-US" baseline="-25000" dirty="0"/>
              <a:t>50 </a:t>
            </a:r>
            <a:r>
              <a:rPr lang="en-US" dirty="0"/>
              <a:t>= 0.15±0.00 mg/ml) and ascorbic acid (IC</a:t>
            </a:r>
            <a:r>
              <a:rPr lang="en-US" baseline="-25000" dirty="0"/>
              <a:t>50 </a:t>
            </a:r>
            <a:r>
              <a:rPr lang="en-US" dirty="0"/>
              <a:t>= 0.15±0.01 mg/ml). The extract expresses no erythrocyte </a:t>
            </a:r>
            <a:r>
              <a:rPr lang="en-US" dirty="0" err="1"/>
              <a:t>lysis</a:t>
            </a:r>
            <a:r>
              <a:rPr lang="en-US" dirty="0"/>
              <a:t> activities at a concentration range of 6.25 – 100 µg/ml. Protective effects of the extract of </a:t>
            </a:r>
            <a:r>
              <a:rPr lang="en-US" i="1" dirty="0"/>
              <a:t>X. </a:t>
            </a:r>
            <a:r>
              <a:rPr lang="en-US" i="1" dirty="0" err="1"/>
              <a:t>aethiopica</a:t>
            </a:r>
            <a:r>
              <a:rPr lang="en-US" dirty="0"/>
              <a:t> were concentration dependent, with lower doses (6.25 – 25 µg/ml) having more protective effects against accumulation of CuSO</a:t>
            </a:r>
            <a:r>
              <a:rPr lang="en-US" baseline="-25000" dirty="0"/>
              <a:t>4</a:t>
            </a:r>
            <a:r>
              <a:rPr lang="en-US" dirty="0"/>
              <a:t>-induced conjugated </a:t>
            </a:r>
            <a:r>
              <a:rPr lang="en-US" dirty="0" err="1"/>
              <a:t>dienes</a:t>
            </a:r>
            <a:r>
              <a:rPr lang="en-US" dirty="0"/>
              <a:t> in plasma. Similarly, the seed, pod and whole seed demonstrated significant (p&lt;0.05) thrombolytic activity compared with normal control but not significantly compared with streptokinase. The present study demonstrated the protective nature of </a:t>
            </a:r>
            <a:r>
              <a:rPr lang="en-US" i="1" dirty="0"/>
              <a:t>X. </a:t>
            </a:r>
            <a:r>
              <a:rPr lang="en-US" i="1" dirty="0" err="1"/>
              <a:t>aethiopica</a:t>
            </a:r>
            <a:r>
              <a:rPr lang="en-US" dirty="0"/>
              <a:t> seed, pod and whole seed extracts and recommended </a:t>
            </a:r>
            <a:r>
              <a:rPr lang="en-US" dirty="0" smtClean="0"/>
              <a:t>them for consideration </a:t>
            </a:r>
            <a:r>
              <a:rPr lang="en-US" dirty="0"/>
              <a:t>as </a:t>
            </a:r>
            <a:r>
              <a:rPr lang="en-US" dirty="0" smtClean="0"/>
              <a:t>natural </a:t>
            </a:r>
            <a:r>
              <a:rPr lang="en-US" dirty="0"/>
              <a:t>antioxidant source.</a:t>
            </a:r>
          </a:p>
          <a:p>
            <a:pPr algn="just"/>
            <a:r>
              <a:rPr lang="fr-FR" b="1" dirty="0" smtClean="0"/>
              <a:t>Keywords</a:t>
            </a:r>
            <a:r>
              <a:rPr lang="fr-FR" b="1" dirty="0"/>
              <a:t>: </a:t>
            </a:r>
            <a:r>
              <a:rPr lang="en-US" i="1" dirty="0" err="1"/>
              <a:t>Xylopia</a:t>
            </a:r>
            <a:r>
              <a:rPr lang="en-US" i="1" dirty="0"/>
              <a:t> </a:t>
            </a:r>
            <a:r>
              <a:rPr lang="en-US" i="1" dirty="0" err="1"/>
              <a:t>aethiopica</a:t>
            </a:r>
            <a:r>
              <a:rPr lang="en-US" dirty="0"/>
              <a:t>; Antioxidant activities; Plasma; Oxidation; whole Seed; Pod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7" y="6022201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Retângulo 3"/>
          <p:cNvSpPr/>
          <p:nvPr/>
        </p:nvSpPr>
        <p:spPr>
          <a:xfrm>
            <a:off x="685800" y="1045865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 smtClean="0"/>
              <a:t>Xylopiaa</a:t>
            </a:r>
            <a:r>
              <a:rPr lang="en-US" i="1" dirty="0" smtClean="0"/>
              <a:t> </a:t>
            </a:r>
            <a:r>
              <a:rPr lang="en-US" i="1" dirty="0" err="1" smtClean="0"/>
              <a:t>ethiopica</a:t>
            </a:r>
            <a:r>
              <a:rPr lang="en-US" dirty="0" smtClean="0"/>
              <a:t> L. </a:t>
            </a:r>
            <a:r>
              <a:rPr lang="en-US" dirty="0"/>
              <a:t>(</a:t>
            </a:r>
            <a:r>
              <a:rPr lang="en-US" i="1" dirty="0" err="1" smtClean="0"/>
              <a:t>Annonaceae</a:t>
            </a:r>
            <a:r>
              <a:rPr lang="en-US" dirty="0" smtClean="0"/>
              <a:t>) is an </a:t>
            </a:r>
            <a:r>
              <a:rPr lang="en-US" dirty="0"/>
              <a:t>evergreen, and aromatic tree that can grow up to 20m high. It </a:t>
            </a:r>
            <a:r>
              <a:rPr lang="en-US" dirty="0" smtClean="0"/>
              <a:t>is </a:t>
            </a:r>
            <a:r>
              <a:rPr lang="en-US" dirty="0"/>
              <a:t>native to the lowland rainforests in the savanna zones of Africa (</a:t>
            </a:r>
            <a:r>
              <a:rPr lang="en-US" dirty="0" err="1"/>
              <a:t>Orwa</a:t>
            </a:r>
            <a:r>
              <a:rPr lang="en-US" dirty="0"/>
              <a:t> </a:t>
            </a:r>
            <a:r>
              <a:rPr lang="en-US" i="1" dirty="0"/>
              <a:t>et al,</a:t>
            </a:r>
            <a:r>
              <a:rPr lang="en-US" dirty="0"/>
              <a:t> 2009).  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The </a:t>
            </a:r>
            <a:r>
              <a:rPr lang="en-US" dirty="0" smtClean="0"/>
              <a:t>fruits of </a:t>
            </a:r>
            <a:r>
              <a:rPr lang="en-US" i="1" dirty="0" err="1"/>
              <a:t>Xylopiaa</a:t>
            </a:r>
            <a:r>
              <a:rPr lang="en-US" i="1" dirty="0"/>
              <a:t> </a:t>
            </a:r>
            <a:r>
              <a:rPr lang="en-US" i="1" dirty="0" err="1"/>
              <a:t>ethiopica</a:t>
            </a:r>
            <a:r>
              <a:rPr lang="en-US" dirty="0"/>
              <a:t> </a:t>
            </a:r>
            <a:r>
              <a:rPr lang="en-US" dirty="0" smtClean="0"/>
              <a:t>are aromatic</a:t>
            </a:r>
            <a:r>
              <a:rPr lang="en-US" dirty="0"/>
              <a:t>, quite pungent and slightly </a:t>
            </a:r>
            <a:r>
              <a:rPr lang="en-US" dirty="0" smtClean="0"/>
              <a:t>bitter. They are small </a:t>
            </a:r>
            <a:r>
              <a:rPr lang="en-US" dirty="0"/>
              <a:t>twisted </a:t>
            </a:r>
            <a:r>
              <a:rPr lang="en-US" dirty="0" smtClean="0"/>
              <a:t>bean-like pods, dark-brown </a:t>
            </a:r>
            <a:r>
              <a:rPr lang="en-US" dirty="0"/>
              <a:t>cylindrical, </a:t>
            </a:r>
            <a:r>
              <a:rPr lang="en-US" dirty="0" smtClean="0"/>
              <a:t>with </a:t>
            </a:r>
            <a:r>
              <a:rPr lang="en-US" dirty="0"/>
              <a:t>5-8 kidney shaped </a:t>
            </a:r>
            <a:r>
              <a:rPr lang="en-US" dirty="0" smtClean="0"/>
              <a:t>seeds.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In Nigeria, </a:t>
            </a:r>
            <a:r>
              <a:rPr lang="en-US" i="1" dirty="0" err="1"/>
              <a:t>Xylopia</a:t>
            </a:r>
            <a:r>
              <a:rPr lang="en-US" i="1" dirty="0"/>
              <a:t> </a:t>
            </a:r>
            <a:r>
              <a:rPr lang="en-US" i="1" dirty="0" err="1"/>
              <a:t>aethiopica</a:t>
            </a:r>
            <a:r>
              <a:rPr lang="en-US" i="1" dirty="0"/>
              <a:t> </a:t>
            </a:r>
            <a:r>
              <a:rPr lang="en-US" dirty="0"/>
              <a:t>whole seed are locally used in the treatment of constipation. They are used as a tonic in tea and beverages, and after pregnancy delivery to facilitate the removal of clothing blood in the system</a:t>
            </a:r>
            <a:r>
              <a:rPr lang="en-US" dirty="0" smtClean="0"/>
              <a:t>.</a:t>
            </a:r>
          </a:p>
          <a:p>
            <a:pPr algn="just"/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overall aim of the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study was to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evaluate the plasma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protective effects and </a:t>
            </a:r>
            <a:r>
              <a:rPr lang="en-US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vitro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antioxidant properties of aqueous extracts of </a:t>
            </a:r>
            <a:r>
              <a:rPr lang="en-US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Xylopia</a:t>
            </a:r>
            <a:r>
              <a:rPr lang="en-US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aethiopica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whole seed and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pod to ascertain or otherwise its </a:t>
            </a:r>
            <a:r>
              <a:rPr lang="en-US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ethnopharmacological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usage.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Materials and Methods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Retângulo 3"/>
          <p:cNvSpPr/>
          <p:nvPr/>
        </p:nvSpPr>
        <p:spPr>
          <a:xfrm>
            <a:off x="652462" y="1023878"/>
            <a:ext cx="78819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Chemicals: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2,2-diphenyl-1-picrylhydrazyl (DPPH), Hydrogen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peroxide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(H</a:t>
            </a:r>
            <a:r>
              <a:rPr lang="en-US" baseline="-30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30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 err="1" smtClean="0"/>
              <a:t>utylated</a:t>
            </a:r>
            <a:r>
              <a:rPr lang="en-US" dirty="0" smtClean="0"/>
              <a:t> </a:t>
            </a:r>
            <a:r>
              <a:rPr lang="en-US" dirty="0" err="1"/>
              <a:t>hydroxytoluene</a:t>
            </a:r>
            <a:r>
              <a:rPr lang="en-US" dirty="0"/>
              <a:t> </a:t>
            </a:r>
            <a:r>
              <a:rPr lang="en-US" dirty="0" smtClean="0"/>
              <a:t>(BHT), </a:t>
            </a:r>
            <a:r>
              <a:rPr lang="en-US" dirty="0"/>
              <a:t>a</a:t>
            </a:r>
            <a:r>
              <a:rPr lang="en-US" dirty="0" smtClean="0"/>
              <a:t>scorbic </a:t>
            </a:r>
            <a:r>
              <a:rPr lang="en-US" dirty="0" smtClean="0"/>
              <a:t>acid, </a:t>
            </a:r>
            <a:r>
              <a:rPr lang="en-US" dirty="0" err="1" smtClean="0"/>
              <a:t>NaCl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baseline="-25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HSO</a:t>
            </a:r>
            <a:r>
              <a:rPr lang="en-US" baseline="-25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NaH</a:t>
            </a:r>
            <a:r>
              <a:rPr lang="en-US" baseline="-25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riton X-100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was purchased from sigma chemical company, St.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Luois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MO, USA. SIMCARD (Simvastatin) was purchased from Swiss </a:t>
            </a:r>
            <a:r>
              <a:rPr lang="en-US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Pharma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Gujarat, India. All other chemicals were of analytical grades and prepared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distilled water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Plant Material:</a:t>
            </a: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/>
              <a:t>Xylopia</a:t>
            </a:r>
            <a:r>
              <a:rPr lang="en-US" i="1" dirty="0" smtClean="0"/>
              <a:t> </a:t>
            </a:r>
            <a:r>
              <a:rPr lang="en-US" i="1" dirty="0" err="1" smtClean="0"/>
              <a:t>aethiopica</a:t>
            </a:r>
            <a:r>
              <a:rPr lang="en-US" i="1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obtained from </a:t>
            </a:r>
            <a:r>
              <a:rPr lang="en-US" dirty="0" err="1"/>
              <a:t>Azare</a:t>
            </a:r>
            <a:r>
              <a:rPr lang="en-US" dirty="0"/>
              <a:t> </a:t>
            </a:r>
            <a:r>
              <a:rPr lang="en-US" dirty="0" smtClean="0"/>
              <a:t>marked, </a:t>
            </a:r>
            <a:r>
              <a:rPr lang="en-US" dirty="0" err="1" smtClean="0"/>
              <a:t>Azare</a:t>
            </a:r>
            <a:r>
              <a:rPr lang="en-US" dirty="0" smtClean="0"/>
              <a:t>, Bauchi State Nigeria </a:t>
            </a:r>
            <a:r>
              <a:rPr lang="en-US" dirty="0"/>
              <a:t>and identified at the </a:t>
            </a:r>
            <a:r>
              <a:rPr lang="en-US" dirty="0" smtClean="0"/>
              <a:t>Department of Botany</a:t>
            </a:r>
            <a:r>
              <a:rPr lang="en-US" dirty="0"/>
              <a:t>, Bauchi state </a:t>
            </a:r>
            <a:r>
              <a:rPr lang="en-US" dirty="0" smtClean="0"/>
              <a:t>University by  </a:t>
            </a:r>
            <a:r>
              <a:rPr lang="en-US" dirty="0" err="1" smtClean="0"/>
              <a:t>Mallam</a:t>
            </a:r>
            <a:r>
              <a:rPr lang="en-US" dirty="0" smtClean="0"/>
              <a:t> </a:t>
            </a:r>
            <a:r>
              <a:rPr lang="en-US" dirty="0"/>
              <a:t>Umar Gadau. A voucher sample was deposited at the herbarium with the Federal College of Forestry, Jos, Plateau state.</a:t>
            </a:r>
          </a:p>
          <a:p>
            <a:pPr algn="just"/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Preparation of aqueous extract: </a:t>
            </a:r>
            <a:r>
              <a:rPr lang="en-US" dirty="0" smtClean="0"/>
              <a:t>The plant material was divided into three; seed, pod and whole seed (seed + pod).  The aqueous </a:t>
            </a:r>
            <a:r>
              <a:rPr lang="en-US" dirty="0"/>
              <a:t>extract of </a:t>
            </a:r>
            <a:r>
              <a:rPr lang="en-US" i="1" dirty="0" err="1" smtClean="0"/>
              <a:t>xylopia</a:t>
            </a:r>
            <a:r>
              <a:rPr lang="en-US" i="1" dirty="0" smtClean="0"/>
              <a:t> </a:t>
            </a:r>
            <a:r>
              <a:rPr lang="en-US" i="1" dirty="0" err="1" smtClean="0"/>
              <a:t>aethiopica</a:t>
            </a:r>
            <a:r>
              <a:rPr lang="en-US" i="1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prepared by dissolving fifty grams (</a:t>
            </a:r>
            <a:r>
              <a:rPr lang="en-US" dirty="0" smtClean="0"/>
              <a:t>50 g</a:t>
            </a:r>
            <a:r>
              <a:rPr lang="en-US" dirty="0"/>
              <a:t>) </a:t>
            </a:r>
            <a:r>
              <a:rPr lang="en-US" dirty="0" smtClean="0"/>
              <a:t>each of </a:t>
            </a:r>
            <a:r>
              <a:rPr lang="en-US" dirty="0"/>
              <a:t>the powdered </a:t>
            </a:r>
            <a:r>
              <a:rPr lang="en-US" dirty="0" smtClean="0"/>
              <a:t>seed, pod and whole seed separately </a:t>
            </a:r>
            <a:r>
              <a:rPr lang="en-US" dirty="0"/>
              <a:t>in </a:t>
            </a:r>
            <a:r>
              <a:rPr lang="en-US" dirty="0" smtClean="0"/>
              <a:t>250 ml </a:t>
            </a:r>
            <a:r>
              <a:rPr lang="en-US" dirty="0"/>
              <a:t>distilled water for </a:t>
            </a:r>
            <a:r>
              <a:rPr lang="en-US" dirty="0" smtClean="0"/>
              <a:t>24 hours. </a:t>
            </a:r>
            <a:r>
              <a:rPr lang="en-US" dirty="0"/>
              <a:t>After which the aqueous </a:t>
            </a:r>
            <a:r>
              <a:rPr lang="en-US" dirty="0" smtClean="0"/>
              <a:t>filtrate </a:t>
            </a:r>
            <a:r>
              <a:rPr lang="en-US" dirty="0"/>
              <a:t>was </a:t>
            </a:r>
            <a:r>
              <a:rPr lang="en-US" dirty="0" smtClean="0"/>
              <a:t>further filtered </a:t>
            </a:r>
            <a:r>
              <a:rPr lang="en-US" dirty="0"/>
              <a:t>using </a:t>
            </a:r>
            <a:r>
              <a:rPr lang="en-US" dirty="0" err="1"/>
              <a:t>Whatman</a:t>
            </a:r>
            <a:r>
              <a:rPr lang="en-US" dirty="0"/>
              <a:t> filter paper no. 1. The filtrates was concentrated using a rotary evaporator at 40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smtClean="0"/>
              <a:t>to generate </a:t>
            </a:r>
            <a:r>
              <a:rPr lang="en-US" dirty="0"/>
              <a:t>the </a:t>
            </a:r>
            <a:r>
              <a:rPr lang="en-US" dirty="0" smtClean="0"/>
              <a:t>aqueous extracts respectively.</a:t>
            </a:r>
            <a:endParaRPr lang="en-US" dirty="0"/>
          </a:p>
          <a:p>
            <a:pPr algn="just"/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Materials and Methods cont.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Retângulo 3"/>
          <p:cNvSpPr/>
          <p:nvPr/>
        </p:nvSpPr>
        <p:spPr>
          <a:xfrm>
            <a:off x="685800" y="1049494"/>
            <a:ext cx="7848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Methods: </a:t>
            </a:r>
            <a:r>
              <a:rPr lang="en-US" dirty="0"/>
              <a:t>The </a:t>
            </a:r>
            <a:r>
              <a:rPr lang="en-US" dirty="0" smtClean="0"/>
              <a:t>extracts scavenging </a:t>
            </a:r>
            <a:r>
              <a:rPr lang="en-US" dirty="0"/>
              <a:t>activity against DPPH radical was determined according to the method described by McCune and </a:t>
            </a:r>
            <a:r>
              <a:rPr lang="en-US" dirty="0" smtClean="0"/>
              <a:t>Johns, 2002 while total </a:t>
            </a:r>
            <a:r>
              <a:rPr lang="en-US" dirty="0"/>
              <a:t>antioxidant capacity (TAC) was evaluated using the </a:t>
            </a:r>
            <a:r>
              <a:rPr lang="en-US" dirty="0" err="1"/>
              <a:t>phosphomolybdenum</a:t>
            </a:r>
            <a:r>
              <a:rPr lang="en-US" dirty="0"/>
              <a:t> assay as described by Prieto et al</a:t>
            </a:r>
            <a:r>
              <a:rPr lang="en-US" dirty="0" smtClean="0"/>
              <a:t>., 1999, </a:t>
            </a:r>
            <a:r>
              <a:rPr lang="en-US" dirty="0"/>
              <a:t>and nitric oxide (NO) scavenging capacity was measured according to the method of </a:t>
            </a:r>
            <a:r>
              <a:rPr lang="en-US" dirty="0" err="1"/>
              <a:t>Fiorentino</a:t>
            </a:r>
            <a:r>
              <a:rPr lang="en-US" dirty="0"/>
              <a:t> et al</a:t>
            </a:r>
            <a:r>
              <a:rPr lang="en-US" dirty="0" smtClean="0"/>
              <a:t>., 2008. Hydrogen peroxide activity was estimated using prepared samples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phosphate buffer </a:t>
            </a:r>
            <a:r>
              <a:rPr lang="en-US" dirty="0" smtClean="0"/>
              <a:t>saline as described by </a:t>
            </a:r>
            <a:r>
              <a:rPr lang="en-US" dirty="0" err="1" smtClean="0"/>
              <a:t>Ruch</a:t>
            </a:r>
            <a:r>
              <a:rPr lang="en-US" dirty="0" smtClean="0"/>
              <a:t> et al., 1989.</a:t>
            </a:r>
          </a:p>
          <a:p>
            <a:pPr algn="just"/>
            <a:r>
              <a:rPr lang="en-US" dirty="0" smtClean="0">
                <a:cs typeface="Times New Roman" panose="02020603050405020304" pitchFamily="18" charset="0"/>
              </a:rPr>
              <a:t>P</a:t>
            </a:r>
            <a:r>
              <a:rPr lang="en-US" dirty="0" smtClean="0"/>
              <a:t>lasma oxidation and erythrocyte </a:t>
            </a:r>
            <a:r>
              <a:rPr lang="en-US" dirty="0"/>
              <a:t>protection </a:t>
            </a:r>
            <a:r>
              <a:rPr lang="en-US" dirty="0" smtClean="0"/>
              <a:t>were determined according to the methods described by Cheung et al., </a:t>
            </a:r>
            <a:r>
              <a:rPr lang="en-US" dirty="0"/>
              <a:t>2003 and </a:t>
            </a:r>
            <a:r>
              <a:rPr lang="en-US" dirty="0" smtClean="0"/>
              <a:t>Liao et al., 2014.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Thrombolytic activity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was done according to the methods prescribed by </a:t>
            </a:r>
            <a:r>
              <a:rPr lang="en-US" dirty="0" smtClean="0"/>
              <a:t>Prasad et al., 2007 while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membrane stability was carried out according to </a:t>
            </a:r>
            <a:r>
              <a:rPr lang="en-US" dirty="0" err="1" smtClean="0"/>
              <a:t>Shinde</a:t>
            </a:r>
            <a:r>
              <a:rPr lang="en-US" dirty="0" smtClean="0"/>
              <a:t> et al., 1999.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70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970412"/>
              </p:ext>
            </p:extLst>
          </p:nvPr>
        </p:nvGraphicFramePr>
        <p:xfrm>
          <a:off x="762000" y="721408"/>
          <a:ext cx="3671720" cy="186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" name="Prism 6" r:id="rId4" imgW="5214045" imgH="2652895" progId="Prism6.Document">
                  <p:embed/>
                </p:oleObj>
              </mc:Choice>
              <mc:Fallback>
                <p:oleObj name="Prism 6" r:id="rId4" imgW="5214045" imgH="2652895" progId="Prism6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21408"/>
                        <a:ext cx="3671720" cy="1869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/>
          <p:cNvSpPr/>
          <p:nvPr/>
        </p:nvSpPr>
        <p:spPr>
          <a:xfrm>
            <a:off x="762000" y="4800600"/>
            <a:ext cx="80010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Figure 1: </a:t>
            </a:r>
            <a:r>
              <a:rPr lang="en-US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Antioxidant activities of aqueous </a:t>
            </a: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extract of </a:t>
            </a:r>
            <a:r>
              <a:rPr lang="en-US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Xylopia</a:t>
            </a:r>
            <a:r>
              <a:rPr lang="en-US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aethiopica</a:t>
            </a:r>
            <a:r>
              <a:rPr lang="en-US" b="1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(a)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DPPH scavenging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(b) </a:t>
            </a:r>
            <a:r>
              <a:rPr lang="en-US" dirty="0"/>
              <a:t>Total antioxidant capacity </a:t>
            </a:r>
            <a:r>
              <a:rPr lang="en-US" dirty="0" smtClean="0"/>
              <a:t>(c) Nitric </a:t>
            </a:r>
            <a:r>
              <a:rPr lang="en-US" dirty="0"/>
              <a:t>oxide reducing power </a:t>
            </a:r>
            <a:r>
              <a:rPr lang="en-US" dirty="0" smtClean="0"/>
              <a:t>(d) Hydrogen </a:t>
            </a:r>
            <a:r>
              <a:rPr lang="en-US" dirty="0"/>
              <a:t>peroxide </a:t>
            </a:r>
            <a:r>
              <a:rPr lang="en-US" dirty="0" smtClean="0"/>
              <a:t>decomposing activities.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Values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± SEM of triplicate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determinations. BHT</a:t>
            </a:r>
            <a:r>
              <a:rPr lang="en-US" dirty="0" smtClean="0">
                <a:solidFill>
                  <a:srgbClr val="000000"/>
                </a:solidFill>
                <a:ea typeface="TimesNewRoman,Bold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NewRoman,Bold"/>
                <a:cs typeface="Times New Roman" panose="02020603050405020304" pitchFamily="18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Butylated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hydroxytoluene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Vit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 = Ascorbic acid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559714"/>
              </p:ext>
            </p:extLst>
          </p:nvPr>
        </p:nvGraphicFramePr>
        <p:xfrm>
          <a:off x="4800600" y="680866"/>
          <a:ext cx="3695700" cy="194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" name="Prism 6" r:id="rId6" imgW="5022093" imgH="2652895" progId="Prism6.Document">
                  <p:embed/>
                </p:oleObj>
              </mc:Choice>
              <mc:Fallback>
                <p:oleObj name="Prism 6" r:id="rId6" imgW="5022093" imgH="2652895" progId="Prism6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80866"/>
                        <a:ext cx="3695700" cy="1945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592879"/>
              </p:ext>
            </p:extLst>
          </p:nvPr>
        </p:nvGraphicFramePr>
        <p:xfrm>
          <a:off x="762000" y="2596096"/>
          <a:ext cx="3886200" cy="197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" name="Prism 6" r:id="rId8" imgW="5223048" imgH="2652895" progId="Prism6.Document">
                  <p:embed/>
                </p:oleObj>
              </mc:Choice>
              <mc:Fallback>
                <p:oleObj name="Prism 6" r:id="rId8" imgW="5223048" imgH="2652895" progId="Prism6.Documen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6096"/>
                        <a:ext cx="3886200" cy="1976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594132"/>
              </p:ext>
            </p:extLst>
          </p:nvPr>
        </p:nvGraphicFramePr>
        <p:xfrm>
          <a:off x="4800601" y="2540493"/>
          <a:ext cx="4182514" cy="203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" name="Prism 6" r:id="rId10" imgW="5470101" imgH="2652895" progId="Prism6.Document">
                  <p:embed/>
                </p:oleObj>
              </mc:Choice>
              <mc:Fallback>
                <p:oleObj name="Prism 6" r:id="rId10" imgW="5470101" imgH="2652895" progId="Prism6.Document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2540493"/>
                        <a:ext cx="4182514" cy="2031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ângulo 18"/>
          <p:cNvSpPr/>
          <p:nvPr/>
        </p:nvSpPr>
        <p:spPr>
          <a:xfrm>
            <a:off x="2214518" y="240613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  <p:sp>
        <p:nvSpPr>
          <p:cNvPr id="20" name="Retângulo 19"/>
          <p:cNvSpPr/>
          <p:nvPr/>
        </p:nvSpPr>
        <p:spPr>
          <a:xfrm>
            <a:off x="6348368" y="24500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227342" y="440541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22" name="Retângulo 21"/>
          <p:cNvSpPr/>
          <p:nvPr/>
        </p:nvSpPr>
        <p:spPr>
          <a:xfrm>
            <a:off x="6381137" y="44312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70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 cont.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76947"/>
              </p:ext>
            </p:extLst>
          </p:nvPr>
        </p:nvGraphicFramePr>
        <p:xfrm>
          <a:off x="838198" y="1143000"/>
          <a:ext cx="7543803" cy="35897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65160"/>
                <a:gridCol w="1267859"/>
                <a:gridCol w="1141162"/>
                <a:gridCol w="1284811"/>
                <a:gridCol w="1284811"/>
              </a:tblGrid>
              <a:tr h="37751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IC</a:t>
                      </a:r>
                      <a:r>
                        <a:rPr lang="en-US" sz="1800" b="1" baseline="-25000" dirty="0">
                          <a:effectLst/>
                        </a:rPr>
                        <a:t>50</a:t>
                      </a:r>
                      <a:r>
                        <a:rPr lang="en-US" sz="1800" b="1" dirty="0">
                          <a:effectLst/>
                        </a:rPr>
                        <a:t> (mg/ml)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5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Samples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DPPH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TAC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O</a:t>
                      </a:r>
                      <a:r>
                        <a:rPr lang="en-US" sz="1800" b="1" baseline="-25000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69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0.19±0.03</a:t>
                      </a:r>
                      <a:r>
                        <a:rPr lang="en-US" sz="1800" baseline="30000" dirty="0">
                          <a:effectLst/>
                        </a:rPr>
                        <a:t>ab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0.14±0.01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0.39±0.01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0.89±0.09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69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0.24±0.02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0.14±0.00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0.37±0.01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0.35±0.03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69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Whole Seed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0.35±0.01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0.15±0.01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0.35±0.01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0.32±0.03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69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Butylated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hydroxytoluene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0.17±0.04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0.15±0.00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0.30±0.05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0.15±0.00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69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Ascorbic acid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0.13±0.05</a:t>
                      </a:r>
                      <a:r>
                        <a:rPr lang="en-US" sz="1800" baseline="30000">
                          <a:effectLst/>
                        </a:rPr>
                        <a:t>ab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0.94±0.00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0.34±0.02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0.15±0.01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8200" y="4743271"/>
            <a:ext cx="754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Values are mean ± SEM of triplicate determinations.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DPPH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NewRoman,Bold"/>
                <a:cs typeface="Times New Roman" panose="02020603050405020304" pitchFamily="18" charset="0"/>
              </a:rPr>
              <a:t> =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2,2-diphenyl-1-picrylhydrazyl scavenging activities, TAC = Total antioxidant capacity, NO = Nitric oxide reducing power, H</a:t>
            </a:r>
            <a:r>
              <a:rPr kumimoji="0" lang="en-US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Hydro peroxide decomposing activity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IC</a:t>
            </a:r>
            <a:r>
              <a:rPr kumimoji="0" lang="en-US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Half maximal inhibitory concentration.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38200" y="533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Table 1: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IC</a:t>
            </a:r>
            <a:r>
              <a:rPr lang="en-US" b="1" baseline="-30000" dirty="0"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values for various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 vitro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antioxidant </a:t>
            </a: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activity of aqueous extract of </a:t>
            </a:r>
            <a:r>
              <a:rPr lang="en-US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Xylopia</a:t>
            </a:r>
            <a:r>
              <a:rPr lang="en-US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aethiopica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70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 cont.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92407"/>
              </p:ext>
            </p:extLst>
          </p:nvPr>
        </p:nvGraphicFramePr>
        <p:xfrm>
          <a:off x="1828800" y="1600200"/>
          <a:ext cx="5943600" cy="2347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0137"/>
                <a:gridCol w="2243463"/>
              </a:tblGrid>
              <a:tr h="2914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Samples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</a:t>
                      </a:r>
                      <a:r>
                        <a:rPr lang="en-US" sz="1800" dirty="0" err="1">
                          <a:effectLst/>
                        </a:rPr>
                        <a:t>Haemolysis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Control (Phosphate Buffer Saline)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Control (1% Triton X100)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Seed (6.25 – 100 µg/ml)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Pod (6.25 – 100 µg/ml)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Whole Seed (6.25 – 100 µg/ml)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Butylated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hydroxytoluene</a:t>
                      </a:r>
                      <a:r>
                        <a:rPr lang="en-US" sz="1800" dirty="0">
                          <a:effectLst/>
                        </a:rPr>
                        <a:t> (100 µg/ml)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Ascorbic acid (100 µg/ml)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295400" y="838200"/>
            <a:ext cx="6858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Table 2: Eﬀects of aqueous extracts of </a:t>
            </a:r>
            <a:r>
              <a:rPr lang="en-US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Xylopia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aethiopica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on erythrocyte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lysis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30188" y="3886200"/>
            <a:ext cx="447654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Values are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mean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of triplicated determinations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2006</Words>
  <Application>Microsoft Office PowerPoint</Application>
  <PresentationFormat>Apresentação na tela (4:3)</PresentationFormat>
  <Paragraphs>211</Paragraphs>
  <Slides>15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TimesNewRoman,Bold</vt:lpstr>
      <vt:lpstr>Office Theme</vt:lpstr>
      <vt:lpstr>Custom Design</vt:lpstr>
      <vt:lpstr>Prism 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Habibu1</cp:lastModifiedBy>
  <cp:revision>160</cp:revision>
  <dcterms:created xsi:type="dcterms:W3CDTF">2015-04-04T09:45:50Z</dcterms:created>
  <dcterms:modified xsi:type="dcterms:W3CDTF">2020-10-10T19:39:36Z</dcterms:modified>
</cp:coreProperties>
</file>