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37" autoAdjust="0"/>
    <p:restoredTop sz="94681"/>
  </p:normalViewPr>
  <p:slideViewPr>
    <p:cSldViewPr>
      <p:cViewPr>
        <p:scale>
          <a:sx n="30" d="100"/>
          <a:sy n="30" d="100"/>
        </p:scale>
        <p:origin x="2304" y="-3024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42BC2-CC0B-184A-A1A0-E385E58034E1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D7C42E-DD63-604E-855C-3905BD8D55E4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70 g of leaf powder</a:t>
          </a:r>
          <a:r>
            <a:rPr lang="en-US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was </a:t>
          </a:r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placed in a stoppered</a:t>
          </a:r>
          <a:r>
            <a:rPr lang="en-US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container with the solvent ethanol 95%.</a:t>
          </a:r>
          <a:endParaRPr lang="en-US" sz="2000" b="1" dirty="0"/>
        </a:p>
      </dgm:t>
    </dgm:pt>
    <dgm:pt modelId="{B09BF850-9B19-DF4A-BA1E-B158B727BAE9}" type="parTrans" cxnId="{E20142FA-97E7-A24F-B99C-60752E5CF060}">
      <dgm:prSet/>
      <dgm:spPr/>
      <dgm:t>
        <a:bodyPr/>
        <a:lstStyle/>
        <a:p>
          <a:endParaRPr lang="en-US" sz="2000"/>
        </a:p>
      </dgm:t>
    </dgm:pt>
    <dgm:pt modelId="{5D62938F-9782-924B-9F22-F54988733307}" type="sibTrans" cxnId="{E20142FA-97E7-A24F-B99C-60752E5CF060}">
      <dgm:prSet/>
      <dgm:spPr/>
      <dgm:t>
        <a:bodyPr/>
        <a:lstStyle/>
        <a:p>
          <a:endParaRPr lang="en-US" sz="2000"/>
        </a:p>
      </dgm:t>
    </dgm:pt>
    <dgm:pt modelId="{2DBB2B73-6669-BA4D-BA50-CDF1C066BB5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Allowed to stand</a:t>
          </a:r>
          <a:r>
            <a:rPr lang="en-US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at</a:t>
          </a:r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room temperature for a period of seven days with</a:t>
          </a:r>
          <a:r>
            <a:rPr lang="en-US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frequent agitation to get the extract from Maceration technique.</a:t>
          </a:r>
          <a:endParaRPr lang="en-US" sz="2000" b="1" dirty="0"/>
        </a:p>
      </dgm:t>
    </dgm:pt>
    <dgm:pt modelId="{2CEDA4AD-1BDF-4649-98BC-D7FAECCD53E5}" type="parTrans" cxnId="{9B563E1D-60D2-6B4F-B4E9-82799835EE9D}">
      <dgm:prSet/>
      <dgm:spPr/>
      <dgm:t>
        <a:bodyPr/>
        <a:lstStyle/>
        <a:p>
          <a:endParaRPr lang="en-US" sz="2000"/>
        </a:p>
      </dgm:t>
    </dgm:pt>
    <dgm:pt modelId="{71CE3177-2716-E84B-8E25-735C03AE3144}" type="sibTrans" cxnId="{9B563E1D-60D2-6B4F-B4E9-82799835EE9D}">
      <dgm:prSet/>
      <dgm:spPr/>
      <dgm:t>
        <a:bodyPr/>
        <a:lstStyle/>
        <a:p>
          <a:endParaRPr lang="en-US" sz="2000"/>
        </a:p>
      </dgm:t>
    </dgm:pt>
    <dgm:pt modelId="{B5CC8D7E-A33B-A04A-B023-B9E0BFC50E38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The mixture was</a:t>
          </a:r>
          <a:r>
            <a:rPr lang="en-US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then</a:t>
          </a:r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strained, the marc is</a:t>
          </a:r>
          <a:r>
            <a:rPr lang="en-US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p</a:t>
          </a:r>
          <a:r>
            <a:rPr lang="en-US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ressed and filtered</a:t>
          </a:r>
          <a:endParaRPr lang="en-US" sz="2000" b="1" dirty="0"/>
        </a:p>
      </dgm:t>
    </dgm:pt>
    <dgm:pt modelId="{678A1EEA-9CC8-9E4F-92EF-454B31770774}" type="parTrans" cxnId="{E3D51218-0CCB-894E-9F17-251081CD88FB}">
      <dgm:prSet/>
      <dgm:spPr/>
      <dgm:t>
        <a:bodyPr/>
        <a:lstStyle/>
        <a:p>
          <a:endParaRPr lang="en-US" sz="2000"/>
        </a:p>
      </dgm:t>
    </dgm:pt>
    <dgm:pt modelId="{4EA48D54-F37E-4441-B158-ECE1A930895E}" type="sibTrans" cxnId="{E3D51218-0CCB-894E-9F17-251081CD88FB}">
      <dgm:prSet/>
      <dgm:spPr/>
      <dgm:t>
        <a:bodyPr/>
        <a:lstStyle/>
        <a:p>
          <a:endParaRPr lang="en-US" sz="2000"/>
        </a:p>
      </dgm:t>
    </dgm:pt>
    <dgm:pt modelId="{2E3B05EE-0344-5444-9F32-5CA185C4E652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GB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Extract was</a:t>
          </a:r>
          <a:r>
            <a:rPr lang="en-GB" sz="2000" b="1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GB" sz="20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evaporated under reduced pressure and temperature by a rotary evaporator.</a:t>
          </a:r>
          <a:endParaRPr lang="en-US" sz="2000" b="1" dirty="0"/>
        </a:p>
      </dgm:t>
    </dgm:pt>
    <dgm:pt modelId="{738DB9C7-9E9D-F140-917F-C5210772DCEB}" type="parTrans" cxnId="{DBA1396F-FD4F-5743-ACEC-0DA9C6BF8A88}">
      <dgm:prSet/>
      <dgm:spPr/>
      <dgm:t>
        <a:bodyPr/>
        <a:lstStyle/>
        <a:p>
          <a:endParaRPr lang="en-US" sz="2000"/>
        </a:p>
      </dgm:t>
    </dgm:pt>
    <dgm:pt modelId="{2FF7F60B-FE43-3D4C-BFCD-526EC868A942}" type="sibTrans" cxnId="{DBA1396F-FD4F-5743-ACEC-0DA9C6BF8A88}">
      <dgm:prSet/>
      <dgm:spPr/>
      <dgm:t>
        <a:bodyPr/>
        <a:lstStyle/>
        <a:p>
          <a:endParaRPr lang="en-US" sz="2000"/>
        </a:p>
      </dgm:t>
    </dgm:pt>
    <dgm:pt modelId="{5B5A8275-215B-4B4B-9A55-2E8FC2E5503D}" type="pres">
      <dgm:prSet presAssocID="{52B42BC2-CC0B-184A-A1A0-E385E58034E1}" presName="Name0" presStyleCnt="0">
        <dgm:presLayoutVars>
          <dgm:chMax val="7"/>
          <dgm:chPref val="7"/>
          <dgm:dir/>
        </dgm:presLayoutVars>
      </dgm:prSet>
      <dgm:spPr/>
    </dgm:pt>
    <dgm:pt modelId="{F0F6BB71-F014-E64B-9606-B1FCCACFCC51}" type="pres">
      <dgm:prSet presAssocID="{52B42BC2-CC0B-184A-A1A0-E385E58034E1}" presName="Name1" presStyleCnt="0"/>
      <dgm:spPr/>
    </dgm:pt>
    <dgm:pt modelId="{4D41D7FE-529F-904E-B88C-C7E79C716674}" type="pres">
      <dgm:prSet presAssocID="{52B42BC2-CC0B-184A-A1A0-E385E58034E1}" presName="cycle" presStyleCnt="0"/>
      <dgm:spPr/>
    </dgm:pt>
    <dgm:pt modelId="{38BAC05F-C59C-AA4E-B7E8-0987B8B0B96B}" type="pres">
      <dgm:prSet presAssocID="{52B42BC2-CC0B-184A-A1A0-E385E58034E1}" presName="srcNode" presStyleLbl="node1" presStyleIdx="0" presStyleCnt="4"/>
      <dgm:spPr/>
    </dgm:pt>
    <dgm:pt modelId="{23FC410A-005E-4042-9B20-F8A646A34300}" type="pres">
      <dgm:prSet presAssocID="{52B42BC2-CC0B-184A-A1A0-E385E58034E1}" presName="conn" presStyleLbl="parChTrans1D2" presStyleIdx="0" presStyleCnt="1"/>
      <dgm:spPr/>
    </dgm:pt>
    <dgm:pt modelId="{A4A27992-9021-2743-BE09-BF5458B1E622}" type="pres">
      <dgm:prSet presAssocID="{52B42BC2-CC0B-184A-A1A0-E385E58034E1}" presName="extraNode" presStyleLbl="node1" presStyleIdx="0" presStyleCnt="4"/>
      <dgm:spPr/>
    </dgm:pt>
    <dgm:pt modelId="{E4935DBD-608B-BD40-B6A4-0314F879EDA4}" type="pres">
      <dgm:prSet presAssocID="{52B42BC2-CC0B-184A-A1A0-E385E58034E1}" presName="dstNode" presStyleLbl="node1" presStyleIdx="0" presStyleCnt="4"/>
      <dgm:spPr/>
    </dgm:pt>
    <dgm:pt modelId="{2198ECA1-4AAE-A346-8E4C-C1B461E9A59E}" type="pres">
      <dgm:prSet presAssocID="{3AD7C42E-DD63-604E-855C-3905BD8D55E4}" presName="text_1" presStyleLbl="node1" presStyleIdx="0" presStyleCnt="4" custScaleY="114864" custLinFactNeighborY="-8919">
        <dgm:presLayoutVars>
          <dgm:bulletEnabled val="1"/>
        </dgm:presLayoutVars>
      </dgm:prSet>
      <dgm:spPr/>
    </dgm:pt>
    <dgm:pt modelId="{05BB5EF4-ACC0-7742-A02A-BF3EEB995D8A}" type="pres">
      <dgm:prSet presAssocID="{3AD7C42E-DD63-604E-855C-3905BD8D55E4}" presName="accent_1" presStyleCnt="0"/>
      <dgm:spPr/>
    </dgm:pt>
    <dgm:pt modelId="{26F198C6-B6F6-B347-978B-CED83D5EAE5F}" type="pres">
      <dgm:prSet presAssocID="{3AD7C42E-DD63-604E-855C-3905BD8D55E4}" presName="accentRepeatNode" presStyleLbl="solidFgAcc1" presStyleIdx="0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A9FFC9E6-04E1-7E4D-919B-818AD2827730}" type="pres">
      <dgm:prSet presAssocID="{2DBB2B73-6669-BA4D-BA50-CDF1C066BB53}" presName="text_2" presStyleLbl="node1" presStyleIdx="1" presStyleCnt="4" custScaleY="188682" custLinFactNeighborY="14864">
        <dgm:presLayoutVars>
          <dgm:bulletEnabled val="1"/>
        </dgm:presLayoutVars>
      </dgm:prSet>
      <dgm:spPr/>
    </dgm:pt>
    <dgm:pt modelId="{4AA91A01-4187-FC44-A8F8-3AD49C008998}" type="pres">
      <dgm:prSet presAssocID="{2DBB2B73-6669-BA4D-BA50-CDF1C066BB53}" presName="accent_2" presStyleCnt="0"/>
      <dgm:spPr/>
    </dgm:pt>
    <dgm:pt modelId="{65A7139D-F165-AE40-BC8B-72E59B3F43C9}" type="pres">
      <dgm:prSet presAssocID="{2DBB2B73-6669-BA4D-BA50-CDF1C066BB53}" presName="accentRepeatNode" presStyleLbl="solidFgAcc1" presStyleIdx="1" presStyleCnt="4" custLinFactNeighborX="-2362" custLinFactNeighborY="380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2939B91E-2E88-D549-8A2F-18DBC6174BFD}" type="pres">
      <dgm:prSet presAssocID="{B5CC8D7E-A33B-A04A-B023-B9E0BFC50E38}" presName="text_3" presStyleLbl="node1" presStyleIdx="2" presStyleCnt="4" custScaleX="91145" custLinFactNeighborX="2236" custLinFactNeighborY="26619">
        <dgm:presLayoutVars>
          <dgm:bulletEnabled val="1"/>
        </dgm:presLayoutVars>
      </dgm:prSet>
      <dgm:spPr/>
    </dgm:pt>
    <dgm:pt modelId="{B83AD174-6B68-BA45-A314-1FEB0707E71F}" type="pres">
      <dgm:prSet presAssocID="{B5CC8D7E-A33B-A04A-B023-B9E0BFC50E38}" presName="accent_3" presStyleCnt="0"/>
      <dgm:spPr/>
    </dgm:pt>
    <dgm:pt modelId="{C654A28B-6E15-964A-BF9E-B439A6D7780B}" type="pres">
      <dgm:prSet presAssocID="{B5CC8D7E-A33B-A04A-B023-B9E0BFC50E38}" presName="accentRepeatNode" presStyleLbl="solidFgAcc1" presStyleIdx="2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8D0F403A-334B-004F-B2A0-8BC7E9C27E37}" type="pres">
      <dgm:prSet presAssocID="{2E3B05EE-0344-5444-9F32-5CA185C4E652}" presName="text_4" presStyleLbl="node1" presStyleIdx="3" presStyleCnt="4" custLinFactNeighborX="538" custLinFactNeighborY="18477">
        <dgm:presLayoutVars>
          <dgm:bulletEnabled val="1"/>
        </dgm:presLayoutVars>
      </dgm:prSet>
      <dgm:spPr/>
    </dgm:pt>
    <dgm:pt modelId="{EEA8E64A-9649-2641-94E1-F7A876FC051F}" type="pres">
      <dgm:prSet presAssocID="{2E3B05EE-0344-5444-9F32-5CA185C4E652}" presName="accent_4" presStyleCnt="0"/>
      <dgm:spPr/>
    </dgm:pt>
    <dgm:pt modelId="{FDAAA14D-A4D8-904C-99E1-517E7680BDCD}" type="pres">
      <dgm:prSet presAssocID="{2E3B05EE-0344-5444-9F32-5CA185C4E652}" presName="accentRepeatNode" presStyleLbl="solidFgAcc1" presStyleIdx="3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</dgm:spPr>
    </dgm:pt>
  </dgm:ptLst>
  <dgm:cxnLst>
    <dgm:cxn modelId="{E3D51218-0CCB-894E-9F17-251081CD88FB}" srcId="{52B42BC2-CC0B-184A-A1A0-E385E58034E1}" destId="{B5CC8D7E-A33B-A04A-B023-B9E0BFC50E38}" srcOrd="2" destOrd="0" parTransId="{678A1EEA-9CC8-9E4F-92EF-454B31770774}" sibTransId="{4EA48D54-F37E-4441-B158-ECE1A930895E}"/>
    <dgm:cxn modelId="{9B563E1D-60D2-6B4F-B4E9-82799835EE9D}" srcId="{52B42BC2-CC0B-184A-A1A0-E385E58034E1}" destId="{2DBB2B73-6669-BA4D-BA50-CDF1C066BB53}" srcOrd="1" destOrd="0" parTransId="{2CEDA4AD-1BDF-4649-98BC-D7FAECCD53E5}" sibTransId="{71CE3177-2716-E84B-8E25-735C03AE3144}"/>
    <dgm:cxn modelId="{B1D09653-DBB9-644B-BBDE-C6FB4BCACCAD}" type="presOf" srcId="{3AD7C42E-DD63-604E-855C-3905BD8D55E4}" destId="{2198ECA1-4AAE-A346-8E4C-C1B461E9A59E}" srcOrd="0" destOrd="0" presId="urn:microsoft.com/office/officeart/2008/layout/VerticalCurvedList"/>
    <dgm:cxn modelId="{25722055-85DB-E94E-B0AC-83099AB9BD85}" type="presOf" srcId="{2DBB2B73-6669-BA4D-BA50-CDF1C066BB53}" destId="{A9FFC9E6-04E1-7E4D-919B-818AD2827730}" srcOrd="0" destOrd="0" presId="urn:microsoft.com/office/officeart/2008/layout/VerticalCurvedList"/>
    <dgm:cxn modelId="{F4A9636D-000D-CA49-86E1-1BF85B8A1DD5}" type="presOf" srcId="{5D62938F-9782-924B-9F22-F54988733307}" destId="{23FC410A-005E-4042-9B20-F8A646A34300}" srcOrd="0" destOrd="0" presId="urn:microsoft.com/office/officeart/2008/layout/VerticalCurvedList"/>
    <dgm:cxn modelId="{DBA1396F-FD4F-5743-ACEC-0DA9C6BF8A88}" srcId="{52B42BC2-CC0B-184A-A1A0-E385E58034E1}" destId="{2E3B05EE-0344-5444-9F32-5CA185C4E652}" srcOrd="3" destOrd="0" parTransId="{738DB9C7-9E9D-F140-917F-C5210772DCEB}" sibTransId="{2FF7F60B-FE43-3D4C-BFCD-526EC868A942}"/>
    <dgm:cxn modelId="{1998B1EF-9E63-5F42-990B-1F8FC8C6227D}" type="presOf" srcId="{52B42BC2-CC0B-184A-A1A0-E385E58034E1}" destId="{5B5A8275-215B-4B4B-9A55-2E8FC2E5503D}" srcOrd="0" destOrd="0" presId="urn:microsoft.com/office/officeart/2008/layout/VerticalCurvedList"/>
    <dgm:cxn modelId="{3B3027F0-820E-084B-9ADB-CD56A16EB049}" type="presOf" srcId="{B5CC8D7E-A33B-A04A-B023-B9E0BFC50E38}" destId="{2939B91E-2E88-D549-8A2F-18DBC6174BFD}" srcOrd="0" destOrd="0" presId="urn:microsoft.com/office/officeart/2008/layout/VerticalCurvedList"/>
    <dgm:cxn modelId="{41E48CF7-9E5F-7242-BBB5-5246F062EEE2}" type="presOf" srcId="{2E3B05EE-0344-5444-9F32-5CA185C4E652}" destId="{8D0F403A-334B-004F-B2A0-8BC7E9C27E37}" srcOrd="0" destOrd="0" presId="urn:microsoft.com/office/officeart/2008/layout/VerticalCurvedList"/>
    <dgm:cxn modelId="{E20142FA-97E7-A24F-B99C-60752E5CF060}" srcId="{52B42BC2-CC0B-184A-A1A0-E385E58034E1}" destId="{3AD7C42E-DD63-604E-855C-3905BD8D55E4}" srcOrd="0" destOrd="0" parTransId="{B09BF850-9B19-DF4A-BA1E-B158B727BAE9}" sibTransId="{5D62938F-9782-924B-9F22-F54988733307}"/>
    <dgm:cxn modelId="{2D6737CA-2636-384B-B7D3-5B468AABFF80}" type="presParOf" srcId="{5B5A8275-215B-4B4B-9A55-2E8FC2E5503D}" destId="{F0F6BB71-F014-E64B-9606-B1FCCACFCC51}" srcOrd="0" destOrd="0" presId="urn:microsoft.com/office/officeart/2008/layout/VerticalCurvedList"/>
    <dgm:cxn modelId="{240E3B9A-95A8-7044-A9B5-1AA6ACD52B6E}" type="presParOf" srcId="{F0F6BB71-F014-E64B-9606-B1FCCACFCC51}" destId="{4D41D7FE-529F-904E-B88C-C7E79C716674}" srcOrd="0" destOrd="0" presId="urn:microsoft.com/office/officeart/2008/layout/VerticalCurvedList"/>
    <dgm:cxn modelId="{88D8B33F-0727-2047-9682-F77BD286EC63}" type="presParOf" srcId="{4D41D7FE-529F-904E-B88C-C7E79C716674}" destId="{38BAC05F-C59C-AA4E-B7E8-0987B8B0B96B}" srcOrd="0" destOrd="0" presId="urn:microsoft.com/office/officeart/2008/layout/VerticalCurvedList"/>
    <dgm:cxn modelId="{3FAB7670-C373-1A49-96E8-CDAE6142B0F1}" type="presParOf" srcId="{4D41D7FE-529F-904E-B88C-C7E79C716674}" destId="{23FC410A-005E-4042-9B20-F8A646A34300}" srcOrd="1" destOrd="0" presId="urn:microsoft.com/office/officeart/2008/layout/VerticalCurvedList"/>
    <dgm:cxn modelId="{3C7769D1-59C7-2749-A64E-6C237127EE42}" type="presParOf" srcId="{4D41D7FE-529F-904E-B88C-C7E79C716674}" destId="{A4A27992-9021-2743-BE09-BF5458B1E622}" srcOrd="2" destOrd="0" presId="urn:microsoft.com/office/officeart/2008/layout/VerticalCurvedList"/>
    <dgm:cxn modelId="{38272E95-46C9-534B-8329-310D2E2BCEFA}" type="presParOf" srcId="{4D41D7FE-529F-904E-B88C-C7E79C716674}" destId="{E4935DBD-608B-BD40-B6A4-0314F879EDA4}" srcOrd="3" destOrd="0" presId="urn:microsoft.com/office/officeart/2008/layout/VerticalCurvedList"/>
    <dgm:cxn modelId="{77288C14-A900-904B-BB80-0FBB84FD1B29}" type="presParOf" srcId="{F0F6BB71-F014-E64B-9606-B1FCCACFCC51}" destId="{2198ECA1-4AAE-A346-8E4C-C1B461E9A59E}" srcOrd="1" destOrd="0" presId="urn:microsoft.com/office/officeart/2008/layout/VerticalCurvedList"/>
    <dgm:cxn modelId="{5F4239CF-8342-7944-A511-98D4899D707E}" type="presParOf" srcId="{F0F6BB71-F014-E64B-9606-B1FCCACFCC51}" destId="{05BB5EF4-ACC0-7742-A02A-BF3EEB995D8A}" srcOrd="2" destOrd="0" presId="urn:microsoft.com/office/officeart/2008/layout/VerticalCurvedList"/>
    <dgm:cxn modelId="{6B936C6A-4C6B-444D-92B9-FBE033AED249}" type="presParOf" srcId="{05BB5EF4-ACC0-7742-A02A-BF3EEB995D8A}" destId="{26F198C6-B6F6-B347-978B-CED83D5EAE5F}" srcOrd="0" destOrd="0" presId="urn:microsoft.com/office/officeart/2008/layout/VerticalCurvedList"/>
    <dgm:cxn modelId="{90B20BE3-27F0-014C-A99F-4E3345591759}" type="presParOf" srcId="{F0F6BB71-F014-E64B-9606-B1FCCACFCC51}" destId="{A9FFC9E6-04E1-7E4D-919B-818AD2827730}" srcOrd="3" destOrd="0" presId="urn:microsoft.com/office/officeart/2008/layout/VerticalCurvedList"/>
    <dgm:cxn modelId="{52E4BF86-B11C-4C49-B79E-0F80AFCAE16C}" type="presParOf" srcId="{F0F6BB71-F014-E64B-9606-B1FCCACFCC51}" destId="{4AA91A01-4187-FC44-A8F8-3AD49C008998}" srcOrd="4" destOrd="0" presId="urn:microsoft.com/office/officeart/2008/layout/VerticalCurvedList"/>
    <dgm:cxn modelId="{E7CD2109-697A-CC4D-9E24-D61D71A5B6DB}" type="presParOf" srcId="{4AA91A01-4187-FC44-A8F8-3AD49C008998}" destId="{65A7139D-F165-AE40-BC8B-72E59B3F43C9}" srcOrd="0" destOrd="0" presId="urn:microsoft.com/office/officeart/2008/layout/VerticalCurvedList"/>
    <dgm:cxn modelId="{78B33F8F-3173-1A4D-9B26-EEF05615BED8}" type="presParOf" srcId="{F0F6BB71-F014-E64B-9606-B1FCCACFCC51}" destId="{2939B91E-2E88-D549-8A2F-18DBC6174BFD}" srcOrd="5" destOrd="0" presId="urn:microsoft.com/office/officeart/2008/layout/VerticalCurvedList"/>
    <dgm:cxn modelId="{475F74F8-812E-F846-9F99-9E49BCA18160}" type="presParOf" srcId="{F0F6BB71-F014-E64B-9606-B1FCCACFCC51}" destId="{B83AD174-6B68-BA45-A314-1FEB0707E71F}" srcOrd="6" destOrd="0" presId="urn:microsoft.com/office/officeart/2008/layout/VerticalCurvedList"/>
    <dgm:cxn modelId="{49F88C43-5A77-9344-AEF1-B57115362CE6}" type="presParOf" srcId="{B83AD174-6B68-BA45-A314-1FEB0707E71F}" destId="{C654A28B-6E15-964A-BF9E-B439A6D7780B}" srcOrd="0" destOrd="0" presId="urn:microsoft.com/office/officeart/2008/layout/VerticalCurvedList"/>
    <dgm:cxn modelId="{5EB413F1-5D83-1E48-9585-2FACB23CF6A5}" type="presParOf" srcId="{F0F6BB71-F014-E64B-9606-B1FCCACFCC51}" destId="{8D0F403A-334B-004F-B2A0-8BC7E9C27E37}" srcOrd="7" destOrd="0" presId="urn:microsoft.com/office/officeart/2008/layout/VerticalCurvedList"/>
    <dgm:cxn modelId="{7E8FD773-505C-1345-B2C0-7FAA58A5CEFF}" type="presParOf" srcId="{F0F6BB71-F014-E64B-9606-B1FCCACFCC51}" destId="{EEA8E64A-9649-2641-94E1-F7A876FC051F}" srcOrd="8" destOrd="0" presId="urn:microsoft.com/office/officeart/2008/layout/VerticalCurvedList"/>
    <dgm:cxn modelId="{66D10C40-60B4-E546-95B7-AF3FC3FEB9C3}" type="presParOf" srcId="{EEA8E64A-9649-2641-94E1-F7A876FC051F}" destId="{FDAAA14D-A4D8-904C-99E1-517E7680BD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C410A-005E-4042-9B20-F8A646A34300}">
      <dsp:nvSpPr>
        <dsp:cNvPr id="0" name=""/>
        <dsp:cNvSpPr/>
      </dsp:nvSpPr>
      <dsp:spPr>
        <a:xfrm>
          <a:off x="-6650102" y="-1016939"/>
          <a:ext cx="7914919" cy="7914919"/>
        </a:xfrm>
        <a:prstGeom prst="blockArc">
          <a:avLst>
            <a:gd name="adj1" fmla="val 18900000"/>
            <a:gd name="adj2" fmla="val 2700000"/>
            <a:gd name="adj3" fmla="val 273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8ECA1-4AAE-A346-8E4C-C1B461E9A59E}">
      <dsp:nvSpPr>
        <dsp:cNvPr id="0" name=""/>
        <dsp:cNvSpPr/>
      </dsp:nvSpPr>
      <dsp:spPr>
        <a:xfrm>
          <a:off x="661831" y="304200"/>
          <a:ext cx="5057693" cy="1039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13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70 g of leaf powder</a:t>
          </a:r>
          <a:r>
            <a:rPr lang="en-US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was </a:t>
          </a: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placed in a stoppered</a:t>
          </a:r>
          <a:r>
            <a:rPr lang="en-US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container with the solvent ethanol 95%.</a:t>
          </a:r>
          <a:endParaRPr lang="en-US" sz="2000" b="1" kern="1200" dirty="0"/>
        </a:p>
      </dsp:txBody>
      <dsp:txXfrm>
        <a:off x="661831" y="304200"/>
        <a:ext cx="5057693" cy="1039219"/>
      </dsp:txXfrm>
    </dsp:sp>
    <dsp:sp modelId="{26F198C6-B6F6-B347-978B-CED83D5EAE5F}">
      <dsp:nvSpPr>
        <dsp:cNvPr id="0" name=""/>
        <dsp:cNvSpPr/>
      </dsp:nvSpPr>
      <dsp:spPr>
        <a:xfrm>
          <a:off x="96369" y="339042"/>
          <a:ext cx="1130924" cy="113092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FC9E6-04E1-7E4D-919B-818AD2827730}">
      <dsp:nvSpPr>
        <dsp:cNvPr id="0" name=""/>
        <dsp:cNvSpPr/>
      </dsp:nvSpPr>
      <dsp:spPr>
        <a:xfrm>
          <a:off x="1180539" y="1542788"/>
          <a:ext cx="4538985" cy="170708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13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Allowed to stand</a:t>
          </a:r>
          <a:r>
            <a:rPr lang="en-US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at</a:t>
          </a: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room temperature for a period of seven days with</a:t>
          </a:r>
          <a:r>
            <a:rPr lang="en-US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frequent agitation to get the extract from Maceration technique.</a:t>
          </a:r>
          <a:endParaRPr lang="en-US" sz="2000" b="1" kern="1200" dirty="0"/>
        </a:p>
      </dsp:txBody>
      <dsp:txXfrm>
        <a:off x="1180539" y="1542788"/>
        <a:ext cx="4538985" cy="1707080"/>
      </dsp:txXfrm>
    </dsp:sp>
    <dsp:sp modelId="{65A7139D-F165-AE40-BC8B-72E59B3F43C9}">
      <dsp:nvSpPr>
        <dsp:cNvPr id="0" name=""/>
        <dsp:cNvSpPr/>
      </dsp:nvSpPr>
      <dsp:spPr>
        <a:xfrm>
          <a:off x="588364" y="1700683"/>
          <a:ext cx="1130924" cy="113092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9B91E-2E88-D549-8A2F-18DBC6174BFD}">
      <dsp:nvSpPr>
        <dsp:cNvPr id="0" name=""/>
        <dsp:cNvSpPr/>
      </dsp:nvSpPr>
      <dsp:spPr>
        <a:xfrm>
          <a:off x="1482994" y="3407655"/>
          <a:ext cx="4137058" cy="9047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13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The mixture was</a:t>
          </a:r>
          <a:r>
            <a:rPr lang="en-US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then</a:t>
          </a: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strained, the marc is</a:t>
          </a:r>
          <a:r>
            <a:rPr lang="en-US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p</a:t>
          </a:r>
          <a:r>
            <a:rPr lang="en-US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ressed and filtered</a:t>
          </a:r>
          <a:endParaRPr lang="en-US" sz="2000" b="1" kern="1200" dirty="0"/>
        </a:p>
      </dsp:txBody>
      <dsp:txXfrm>
        <a:off x="1482994" y="3407655"/>
        <a:ext cx="4137058" cy="904739"/>
      </dsp:txXfrm>
    </dsp:sp>
    <dsp:sp modelId="{C654A28B-6E15-964A-BF9E-B439A6D7780B}">
      <dsp:nvSpPr>
        <dsp:cNvPr id="0" name=""/>
        <dsp:cNvSpPr/>
      </dsp:nvSpPr>
      <dsp:spPr>
        <a:xfrm>
          <a:off x="615076" y="3053730"/>
          <a:ext cx="1130924" cy="113092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F403A-334B-004F-B2A0-8BC7E9C27E37}">
      <dsp:nvSpPr>
        <dsp:cNvPr id="0" name=""/>
        <dsp:cNvSpPr/>
      </dsp:nvSpPr>
      <dsp:spPr>
        <a:xfrm>
          <a:off x="689041" y="4691335"/>
          <a:ext cx="5057693" cy="90473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813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Extract was</a:t>
          </a:r>
          <a:r>
            <a:rPr lang="en-GB" sz="2000" b="1" kern="1200" baseline="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</a:t>
          </a:r>
          <a:r>
            <a:rPr lang="en-GB" sz="2000" b="1" kern="1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evaporated under reduced pressure and temperature by a rotary evaporator.</a:t>
          </a:r>
          <a:endParaRPr lang="en-US" sz="2000" b="1" kern="1200" dirty="0"/>
        </a:p>
      </dsp:txBody>
      <dsp:txXfrm>
        <a:off x="689041" y="4691335"/>
        <a:ext cx="5057693" cy="904739"/>
      </dsp:txXfrm>
    </dsp:sp>
    <dsp:sp modelId="{FDAAA14D-A4D8-904C-99E1-517E7680BDCD}">
      <dsp:nvSpPr>
        <dsp:cNvPr id="0" name=""/>
        <dsp:cNvSpPr/>
      </dsp:nvSpPr>
      <dsp:spPr>
        <a:xfrm>
          <a:off x="96369" y="4411074"/>
          <a:ext cx="1130924" cy="1130924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21/10/2020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21/10/2020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21/10/2020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21/10/2020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21/10/2020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21/10/2020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jpeg"/><Relationship Id="rId18" Type="http://schemas.openxmlformats.org/officeDocument/2006/relationships/image" Target="../media/image12.jpeg"/><Relationship Id="rId26" Type="http://schemas.openxmlformats.org/officeDocument/2006/relationships/image" Target="../media/image20.svg"/><Relationship Id="rId3" Type="http://schemas.openxmlformats.org/officeDocument/2006/relationships/image" Target="../media/image2.jpeg"/><Relationship Id="rId21" Type="http://schemas.openxmlformats.org/officeDocument/2006/relationships/image" Target="../media/image15.jpeg"/><Relationship Id="rId7" Type="http://schemas.openxmlformats.org/officeDocument/2006/relationships/diagramData" Target="../diagrams/data1.xml"/><Relationship Id="rId12" Type="http://schemas.openxmlformats.org/officeDocument/2006/relationships/image" Target="../media/image6.tiff"/><Relationship Id="rId17" Type="http://schemas.openxmlformats.org/officeDocument/2006/relationships/image" Target="../media/image11.tiff"/><Relationship Id="rId25" Type="http://schemas.openxmlformats.org/officeDocument/2006/relationships/image" Target="../media/image19.png"/><Relationship Id="rId33" Type="http://schemas.openxmlformats.org/officeDocument/2006/relationships/image" Target="../media/image27.jpeg"/><Relationship Id="rId2" Type="http://schemas.openxmlformats.org/officeDocument/2006/relationships/image" Target="../media/image1.png"/><Relationship Id="rId16" Type="http://schemas.openxmlformats.org/officeDocument/2006/relationships/image" Target="../media/image10.jpeg"/><Relationship Id="rId20" Type="http://schemas.openxmlformats.org/officeDocument/2006/relationships/image" Target="../media/image14.jpe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24" Type="http://schemas.openxmlformats.org/officeDocument/2006/relationships/image" Target="../media/image18.jpg"/><Relationship Id="rId32" Type="http://schemas.openxmlformats.org/officeDocument/2006/relationships/image" Target="../media/image26.svg"/><Relationship Id="rId5" Type="http://schemas.openxmlformats.org/officeDocument/2006/relationships/image" Target="../media/image4.jpeg"/><Relationship Id="rId15" Type="http://schemas.openxmlformats.org/officeDocument/2006/relationships/image" Target="../media/image9.jpeg"/><Relationship Id="rId23" Type="http://schemas.openxmlformats.org/officeDocument/2006/relationships/image" Target="../media/image17.jpg"/><Relationship Id="rId28" Type="http://schemas.openxmlformats.org/officeDocument/2006/relationships/image" Target="../media/image22.svg"/><Relationship Id="rId10" Type="http://schemas.openxmlformats.org/officeDocument/2006/relationships/diagramColors" Target="../diagrams/colors1.xml"/><Relationship Id="rId19" Type="http://schemas.openxmlformats.org/officeDocument/2006/relationships/image" Target="../media/image13.jpeg"/><Relationship Id="rId31" Type="http://schemas.openxmlformats.org/officeDocument/2006/relationships/image" Target="../media/image25.png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8.jpeg"/><Relationship Id="rId22" Type="http://schemas.openxmlformats.org/officeDocument/2006/relationships/image" Target="../media/image16.tiff"/><Relationship Id="rId27" Type="http://schemas.openxmlformats.org/officeDocument/2006/relationships/image" Target="../media/image21.png"/><Relationship Id="rId30" Type="http://schemas.openxmlformats.org/officeDocument/2006/relationships/image" Target="../media/image24.svg"/><Relationship Id="rId8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ntent Placeholder 2">
            <a:extLst>
              <a:ext uri="{FF2B5EF4-FFF2-40B4-BE49-F238E27FC236}">
                <a16:creationId xmlns:a16="http://schemas.microsoft.com/office/drawing/2014/main" id="{2BD12273-2153-0D48-BA6D-B070EA6602AE}"/>
              </a:ext>
            </a:extLst>
          </p:cNvPr>
          <p:cNvSpPr txBox="1">
            <a:spLocks/>
          </p:cNvSpPr>
          <p:nvPr/>
        </p:nvSpPr>
        <p:spPr bwMode="auto">
          <a:xfrm>
            <a:off x="1655084" y="36341050"/>
            <a:ext cx="27008230" cy="2353264"/>
          </a:xfrm>
          <a:prstGeom prst="rect">
            <a:avLst/>
          </a:prstGeom>
          <a:solidFill>
            <a:srgbClr val="FFFFFF"/>
          </a:solidFill>
          <a:ln w="76200"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08" tIns="26054" rIns="52108" bIns="26054" numCol="1" anchor="t" anchorCtr="0" compatLnSpc="1">
            <a:prstTxWarp prst="textNoShape">
              <a:avLst/>
            </a:prstTxWarp>
            <a:normAutofit/>
          </a:bodyPr>
          <a:lstStyle>
            <a:lvl1pPr marL="271174" indent="-27117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2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590502" indent="-2293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1096" indent="-1812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278575" indent="-187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40988" indent="-1812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005933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370878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2735821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100768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271174" marR="0" lvl="0" indent="-271174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   </a:t>
            </a:r>
          </a:p>
          <a:p>
            <a:pPr marL="271174" marR="0" lvl="0" indent="-271174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-105" charset="-128"/>
              <a:cs typeface="Times New Roman" pitchFamily="18" charset="0"/>
            </a:endParaRPr>
          </a:p>
          <a:p>
            <a:pPr marL="271174" marR="0" lvl="0" indent="-271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5" charset="-128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IN" sz="5400" b="1" dirty="0"/>
              <a:t>Fractionation, Chromatographic Screening and Quantification of bioactive compounds from the imperative medicinal plant </a:t>
            </a:r>
            <a:r>
              <a:rPr lang="en-IN" sz="5400" b="1" i="1" dirty="0"/>
              <a:t>Salvia officinalis</a:t>
            </a:r>
            <a:endParaRPr lang="en-US" sz="54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48"/>
            <a:ext cx="27416044" cy="32147466"/>
          </a:xfrm>
          <a:noFill/>
          <a:ln w="3175">
            <a:solidFill>
              <a:schemeClr val="tx1"/>
            </a:solidFill>
          </a:ln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4489450"/>
            <a:ext cx="27423189" cy="185307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400" dirty="0">
                <a:solidFill>
                  <a:schemeClr val="bg1"/>
                </a:solidFill>
              </a:rPr>
              <a:t>Shadma Wahab</a:t>
            </a:r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, Sarah </a:t>
            </a:r>
            <a:r>
              <a:rPr lang="en-US" sz="4400" dirty="0" err="1">
                <a:solidFill>
                  <a:schemeClr val="bg1"/>
                </a:solidFill>
              </a:rPr>
              <a:t>Muryi</a:t>
            </a:r>
            <a:r>
              <a:rPr lang="en-US" sz="4400" dirty="0">
                <a:solidFill>
                  <a:schemeClr val="bg1"/>
                </a:solidFill>
              </a:rPr>
              <a:t> Alshahrani</a:t>
            </a:r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 , </a:t>
            </a:r>
            <a:r>
              <a:rPr lang="en-US" sz="4400" dirty="0" err="1">
                <a:solidFill>
                  <a:schemeClr val="bg1"/>
                </a:solidFill>
              </a:rPr>
              <a:t>Safiah</a:t>
            </a:r>
            <a:r>
              <a:rPr lang="en-US" sz="4400" dirty="0">
                <a:solidFill>
                  <a:schemeClr val="bg1"/>
                </a:solidFill>
              </a:rPr>
              <a:t> Ali </a:t>
            </a:r>
            <a:r>
              <a:rPr lang="en-US" sz="4400" dirty="0" err="1">
                <a:solidFill>
                  <a:schemeClr val="bg1"/>
                </a:solidFill>
              </a:rPr>
              <a:t>Asiri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, </a:t>
            </a:r>
            <a:r>
              <a:rPr lang="en-US" sz="4400" dirty="0" err="1">
                <a:solidFill>
                  <a:schemeClr val="bg1"/>
                </a:solidFill>
              </a:rPr>
              <a:t>Linah</a:t>
            </a:r>
            <a:r>
              <a:rPr lang="en-US" sz="4400" dirty="0">
                <a:solidFill>
                  <a:schemeClr val="bg1"/>
                </a:solidFill>
              </a:rPr>
              <a:t> Masoud Alyami</a:t>
            </a:r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,  </a:t>
            </a:r>
            <a:r>
              <a:rPr lang="en-US" sz="4400" dirty="0" err="1">
                <a:solidFill>
                  <a:schemeClr val="bg1"/>
                </a:solidFill>
              </a:rPr>
              <a:t>Khawlah</a:t>
            </a:r>
            <a:r>
              <a:rPr lang="en-US" sz="4400" dirty="0">
                <a:solidFill>
                  <a:schemeClr val="bg1"/>
                </a:solidFill>
              </a:rPr>
              <a:t> Habib</a:t>
            </a:r>
            <a:r>
              <a:rPr lang="en-US" sz="4400" baseline="30000" dirty="0">
                <a:solidFill>
                  <a:schemeClr val="bg1"/>
                </a:solidFill>
              </a:rPr>
              <a:t>1,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Areej</a:t>
            </a:r>
            <a:r>
              <a:rPr lang="en-US" sz="4400" dirty="0">
                <a:solidFill>
                  <a:schemeClr val="bg1"/>
                </a:solidFill>
              </a:rPr>
              <a:t> Mohmmed</a:t>
            </a:r>
            <a:r>
              <a:rPr lang="en-US" sz="4400" baseline="30000" dirty="0">
                <a:solidFill>
                  <a:schemeClr val="bg1"/>
                </a:solidFill>
              </a:rPr>
              <a:t>1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US" sz="3600" baseline="30000" dirty="0">
                <a:solidFill>
                  <a:schemeClr val="bg1"/>
                </a:solidFill>
              </a:rPr>
              <a:t>1</a:t>
            </a:r>
            <a:r>
              <a:rPr lang="en-US" sz="3600" dirty="0">
                <a:solidFill>
                  <a:schemeClr val="bg1"/>
                </a:solidFill>
              </a:rPr>
              <a:t>Department of Pharmacognosy, College of Pharmacy,  King Khalid University, </a:t>
            </a:r>
            <a:r>
              <a:rPr lang="en-US" sz="3600" dirty="0" err="1">
                <a:solidFill>
                  <a:schemeClr val="bg1"/>
                </a:solidFill>
              </a:rPr>
              <a:t>Abha</a:t>
            </a:r>
            <a:r>
              <a:rPr lang="en-US" sz="3600" dirty="0">
                <a:solidFill>
                  <a:schemeClr val="bg1"/>
                </a:solidFill>
              </a:rPr>
              <a:t> , Kingdom of Saudi Arabia.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DF10A8F-E1BF-6149-B0C8-C236FCAAB302}"/>
              </a:ext>
            </a:extLst>
          </p:cNvPr>
          <p:cNvSpPr/>
          <p:nvPr/>
        </p:nvSpPr>
        <p:spPr bwMode="auto">
          <a:xfrm>
            <a:off x="1726406" y="8118199"/>
            <a:ext cx="9216475" cy="9407738"/>
          </a:xfrm>
          <a:prstGeom prst="rect">
            <a:avLst/>
          </a:prstGeom>
          <a:solidFill>
            <a:srgbClr val="FFFFFF">
              <a:alpha val="93333"/>
            </a:srgbClr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1537" tIns="126715" rIns="251537" bIns="126715" numCol="1" rtlCol="0" anchor="t" anchorCtr="0" compatLnSpc="1">
            <a:prstTxWarp prst="textNoShape">
              <a:avLst/>
            </a:prstTxWarp>
          </a:bodyPr>
          <a:lstStyle/>
          <a:p>
            <a:pPr marL="941431" marR="0" lvl="0" indent="-941431" defTabSz="5763535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22BB508-7D97-264F-AA29-39D7BAF04825}"/>
              </a:ext>
            </a:extLst>
          </p:cNvPr>
          <p:cNvGrpSpPr/>
          <p:nvPr/>
        </p:nvGrpSpPr>
        <p:grpSpPr>
          <a:xfrm>
            <a:off x="1970833" y="7028321"/>
            <a:ext cx="8875711" cy="10163224"/>
            <a:chOff x="1090724" y="7525581"/>
            <a:chExt cx="9932276" cy="8970641"/>
          </a:xfrm>
        </p:grpSpPr>
        <p:sp>
          <p:nvSpPr>
            <p:cNvPr id="25" name="Text Box 551">
              <a:extLst>
                <a:ext uri="{FF2B5EF4-FFF2-40B4-BE49-F238E27FC236}">
                  <a16:creationId xmlns:a16="http://schemas.microsoft.com/office/drawing/2014/main" id="{19ED5C5C-64CB-D248-B2C5-883DB92DB1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0724" y="7525581"/>
              <a:ext cx="9932276" cy="1021438"/>
            </a:xfrm>
            <a:prstGeom prst="wedgeRoundRectCallout">
              <a:avLst>
                <a:gd name="adj1" fmla="val -46045"/>
                <a:gd name="adj2" fmla="val 8421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000000"/>
              </a:solidFill>
            </a:ln>
            <a:effectLst>
              <a:glow rad="228600">
                <a:srgbClr val="000000">
                  <a:satMod val="175000"/>
                  <a:alpha val="40000"/>
                </a:srgbClr>
              </a:glow>
            </a:effectLst>
          </p:spPr>
          <p:txBody>
            <a:bodyPr lIns="52135" tIns="26068" rIns="52135" bIns="26068"/>
            <a:lstStyle>
              <a:lvl1pPr marL="609600" indent="-4953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3pPr>
              <a:lvl4pPr marL="1600200" indent="-2286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4pPr>
              <a:lvl5pPr marL="2057400" indent="-2286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9pPr>
            </a:lstStyle>
            <a:p>
              <a:pPr marL="609600" marR="0" lvl="0" indent="-495300" defTabSz="914400" eaLnBrk="1" fontAlgn="base" latinLnBrk="0" hangingPunct="1">
                <a:lnSpc>
                  <a:spcPct val="100000"/>
                </a:lnSpc>
                <a:spcBef>
                  <a:spcPts val="532"/>
                </a:spcBef>
                <a:spcAft>
                  <a:spcPts val="53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   Background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  <a:cs typeface="Times New Roman" pitchFamily="-105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1668E3-C957-9F41-B890-26D26DF83B47}"/>
                </a:ext>
              </a:extLst>
            </p:cNvPr>
            <p:cNvSpPr txBox="1"/>
            <p:nvPr/>
          </p:nvSpPr>
          <p:spPr>
            <a:xfrm>
              <a:off x="1185511" y="9080203"/>
              <a:ext cx="9625263" cy="3549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just" defTabSz="914400" eaLnBrk="0" fontAlgn="base" latinLnBrk="0" hangingPunct="0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Wingdings" charset="2"/>
                <a:buChar char="ü"/>
                <a:tabLst/>
                <a:defRPr/>
              </a:pPr>
              <a:r>
                <a:rPr kumimoji="0" lang="en-I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05" charset="-128"/>
                  <a:cs typeface="Times New Roman" pitchFamily="18" charset="0"/>
                </a:rPr>
                <a:t>Screening of ethanobotanical plants is a pre-requisite to evaluate their therapeutic potential and it can lead to the isolation of new bioactive compounds. </a:t>
              </a:r>
              <a:r>
                <a:rPr kumimoji="0" lang="en-IN" sz="2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05" charset="-128"/>
                  <a:cs typeface="Times New Roman" pitchFamily="18" charset="0"/>
                </a:rPr>
                <a:t>[1]</a:t>
              </a:r>
            </a:p>
            <a:p>
              <a:pPr marL="457200" marR="0" lvl="0" indent="-457200" algn="just" defTabSz="914400" eaLnBrk="0" fontAlgn="base" latinLnBrk="0" hangingPunct="0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Wingdings" charset="2"/>
                <a:buChar char="ü"/>
                <a:tabLst/>
                <a:defRPr/>
              </a:pPr>
              <a:r>
                <a:rPr kumimoji="0" lang="en-IN" sz="26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Salvia </a:t>
              </a:r>
              <a:r>
                <a:rPr kumimoji="0" lang="en-IN" sz="2600" b="0" i="1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officinalis</a:t>
              </a:r>
              <a:r>
                <a:rPr kumimoji="0" lang="en-I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is one of the most popular medicinal and culinary herbs used in the Arab world.</a:t>
              </a:r>
              <a:r>
                <a:rPr kumimoji="0" lang="en-GB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</a:t>
              </a:r>
              <a:r>
                <a:rPr kumimoji="0" lang="en-IN" sz="2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05" charset="-128"/>
                  <a:cs typeface="Times New Roman" pitchFamily="18" charset="0"/>
                </a:rPr>
                <a:t>[2]</a:t>
              </a:r>
              <a:endPara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endParaRPr>
            </a:p>
            <a:p>
              <a:pPr marL="457200" marR="0" lvl="0" indent="-457200" algn="just" defTabSz="914400" eaLnBrk="0" fontAlgn="base" latinLnBrk="0" hangingPunct="0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Wingdings" charset="2"/>
                <a:buChar char="ü"/>
                <a:tabLst/>
                <a:defRPr/>
              </a:pPr>
              <a:r>
                <a:rPr kumimoji="0" lang="en-GB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pitchFamily="-105" charset="-128"/>
                  <a:cs typeface="Times New Roman" pitchFamily="18" charset="0"/>
                </a:rPr>
                <a:t>In general it contains chemical constituents mainly 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flavones, phenolic acids,</a:t>
              </a:r>
              <a:r>
                <a:rPr kumimoji="0" lang="en-GB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lupeol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, beta-</a:t>
              </a:r>
              <a:r>
                <a:rPr kumimoji="0" lang="en-US" sz="2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sitosterol</a:t>
              </a:r>
              <a:r>
                <a:rPr kumimoji="0" lang="en-GB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, </a:t>
              </a: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estrogenic principle</a:t>
              </a:r>
              <a:r>
                <a:rPr kumimoji="0" lang="en-GB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and volatile oils.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C2635FB-E577-3049-85F2-4368DEC78F87}"/>
                </a:ext>
              </a:extLst>
            </p:cNvPr>
            <p:cNvSpPr txBox="1"/>
            <p:nvPr/>
          </p:nvSpPr>
          <p:spPr>
            <a:xfrm>
              <a:off x="2395792" y="16096112"/>
              <a:ext cx="71926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charset="0"/>
                  <a:ea typeface="Palatino Linotype" charset="0"/>
                  <a:cs typeface="Palatino Linotype" charset="0"/>
                </a:rPr>
                <a:t>Traditional uses of </a:t>
              </a:r>
              <a:r>
                <a:rPr kumimoji="0" 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charset="0"/>
                  <a:ea typeface="Palatino Linotype" charset="0"/>
                  <a:cs typeface="Palatino Linotype" charset="0"/>
                </a:rPr>
                <a:t>Miramia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charset="0"/>
                  <a:ea typeface="Palatino Linotype" charset="0"/>
                  <a:cs typeface="Palatino Linotype" charset="0"/>
                </a:rPr>
                <a:t> 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7D1A37-5F26-E648-AD85-06EE4194D2A5}"/>
              </a:ext>
            </a:extLst>
          </p:cNvPr>
          <p:cNvGrpSpPr/>
          <p:nvPr/>
        </p:nvGrpSpPr>
        <p:grpSpPr>
          <a:xfrm>
            <a:off x="1810742" y="17926573"/>
            <a:ext cx="9135864" cy="5245471"/>
            <a:chOff x="1294791" y="16727677"/>
            <a:chExt cx="9876321" cy="5245471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731594C-D2D9-1B4F-AA42-B895FBE95E94}"/>
                </a:ext>
              </a:extLst>
            </p:cNvPr>
            <p:cNvGrpSpPr/>
            <p:nvPr/>
          </p:nvGrpSpPr>
          <p:grpSpPr>
            <a:xfrm>
              <a:off x="1294791" y="16727677"/>
              <a:ext cx="9876321" cy="5245471"/>
              <a:chOff x="1294791" y="16727677"/>
              <a:chExt cx="9876321" cy="5245471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07DF590-2DC6-9F4D-B521-5F2D83127FD3}"/>
                  </a:ext>
                </a:extLst>
              </p:cNvPr>
              <p:cNvSpPr/>
              <p:nvPr/>
            </p:nvSpPr>
            <p:spPr bwMode="auto">
              <a:xfrm>
                <a:off x="1294791" y="18078079"/>
                <a:ext cx="9876321" cy="3895069"/>
              </a:xfrm>
              <a:prstGeom prst="rect">
                <a:avLst/>
              </a:prstGeom>
              <a:solidFill>
                <a:schemeClr val="bg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251537" tIns="126715" rIns="251537" bIns="126715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941431" marR="0" lvl="0" indent="-941431" defTabSz="5763535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9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endParaRPr>
              </a:p>
            </p:txBody>
          </p:sp>
          <p:sp>
            <p:nvSpPr>
              <p:cNvPr id="36" name="Text Box 551">
                <a:extLst>
                  <a:ext uri="{FF2B5EF4-FFF2-40B4-BE49-F238E27FC236}">
                    <a16:creationId xmlns:a16="http://schemas.microsoft.com/office/drawing/2014/main" id="{20AE672A-EAE3-3244-BC9A-C2BA7E0AA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8372" y="16727677"/>
                <a:ext cx="9574648" cy="1055373"/>
              </a:xfrm>
              <a:prstGeom prst="wedgeRoundRectCallout">
                <a:avLst>
                  <a:gd name="adj1" fmla="val -45819"/>
                  <a:gd name="adj2" fmla="val 82172"/>
                  <a:gd name="adj3" fmla="val 16667"/>
                </a:avLst>
              </a:prstGeom>
              <a:grpFill/>
              <a:ln w="38100">
                <a:solidFill>
                  <a:schemeClr val="tx1"/>
                </a:solidFill>
              </a:ln>
              <a:effectLst>
                <a:glow rad="228600">
                  <a:srgbClr val="000000">
                    <a:satMod val="175000"/>
                    <a:alpha val="40000"/>
                  </a:srgbClr>
                </a:glow>
              </a:effectLst>
            </p:spPr>
            <p:txBody>
              <a:bodyPr lIns="52135" tIns="26068" rIns="52135" bIns="26068"/>
              <a:lstStyle>
                <a:lvl1pPr marL="609600" indent="-495300"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1pPr>
                <a:lvl2pPr marL="742950" indent="-285750"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2pPr>
                <a:lvl3pPr marL="1143000" indent="-228600"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3pPr>
                <a:lvl4pPr marL="1600200" indent="-228600"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4pPr>
                <a:lvl5pPr marL="2057400" indent="-228600"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9900">
                    <a:solidFill>
                      <a:schemeClr val="tx1"/>
                    </a:solidFill>
                    <a:latin typeface="Times New Roman" pitchFamily="-105" charset="0"/>
                    <a:ea typeface="ＭＳ Ｐゴシック" pitchFamily="-105" charset="-128"/>
                  </a:defRPr>
                </a:lvl9pPr>
              </a:lstStyle>
              <a:p>
                <a:pPr marL="609600" marR="0" lvl="0" indent="-495300" algn="just" defTabSz="914400" eaLnBrk="1" fontAlgn="base" latinLnBrk="0" hangingPunct="1">
                  <a:lnSpc>
                    <a:spcPct val="100000"/>
                  </a:lnSpc>
                  <a:spcBef>
                    <a:spcPts val="532"/>
                  </a:spcBef>
                  <a:spcAft>
                    <a:spcPts val="532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-105" charset="0"/>
                    <a:ea typeface="ＭＳ Ｐゴシック" pitchFamily="-105" charset="-128"/>
                  </a:rPr>
                  <a:t>  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-105" charset="0"/>
                    <a:ea typeface="ＭＳ Ｐゴシック" pitchFamily="-105" charset="-128"/>
                    <a:cs typeface="Times New Roman" pitchFamily="-105" charset="0"/>
                  </a:rPr>
                  <a:t>Problem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9355DC-7E60-8D48-99DC-9B804A5264C2}"/>
                </a:ext>
              </a:extLst>
            </p:cNvPr>
            <p:cNvSpPr txBox="1"/>
            <p:nvPr/>
          </p:nvSpPr>
          <p:spPr>
            <a:xfrm>
              <a:off x="1504895" y="18453170"/>
              <a:ext cx="9437986" cy="3373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charset="2"/>
                <a:buChar char="ü"/>
              </a:pPr>
              <a:r>
                <a:rPr lang="en-US" sz="2600" i="1" dirty="0">
                  <a:latin typeface="Times" pitchFamily="2" charset="0"/>
                </a:rPr>
                <a:t>Salvia </a:t>
              </a:r>
              <a:r>
                <a:rPr lang="en-US" sz="2600" i="1" dirty="0" err="1">
                  <a:latin typeface="Times" pitchFamily="2" charset="0"/>
                </a:rPr>
                <a:t>officinalis</a:t>
              </a:r>
              <a:r>
                <a:rPr lang="en-US" sz="2600" dirty="0">
                  <a:latin typeface="Times" pitchFamily="2" charset="0"/>
                </a:rPr>
                <a:t>, is reported to possess wide range of pharmacological properties such as anti-</a:t>
              </a:r>
              <a:r>
                <a:rPr lang="en-US" sz="2600" dirty="0" err="1">
                  <a:latin typeface="Times" pitchFamily="2" charset="0"/>
                </a:rPr>
                <a:t>hyperlipidemic</a:t>
              </a:r>
              <a:r>
                <a:rPr lang="en-US" sz="2600" dirty="0">
                  <a:latin typeface="Times" pitchFamily="2" charset="0"/>
                </a:rPr>
                <a:t>, anti-inflammatory, antioxidant, anti-hepatotoxic, in gastric-disorders and as a memory enhancer.</a:t>
              </a:r>
              <a:r>
                <a:rPr lang="en-IN" sz="2600" dirty="0">
                  <a:latin typeface="Times" pitchFamily="2" charset="0"/>
                  <a:cs typeface="Times New Roman" pitchFamily="18" charset="0"/>
                </a:rPr>
                <a:t> </a:t>
              </a:r>
              <a:r>
                <a:rPr lang="en-IN" sz="2600" baseline="30000" dirty="0">
                  <a:latin typeface="Times" pitchFamily="2" charset="0"/>
                  <a:cs typeface="Times New Roman" pitchFamily="18" charset="0"/>
                </a:rPr>
                <a:t>[3]</a:t>
              </a:r>
              <a:endParaRPr lang="en-US" sz="2600" dirty="0">
                <a:latin typeface="Times" pitchFamily="2" charset="0"/>
              </a:endParaRPr>
            </a:p>
            <a:p>
              <a:pPr marL="457200" indent="-457200" algn="just">
                <a:buFont typeface="Wingdings" charset="2"/>
                <a:buChar char="ü"/>
              </a:pPr>
              <a:r>
                <a:rPr lang="en-US" sz="2600" dirty="0">
                  <a:latin typeface="Times" pitchFamily="2" charset="0"/>
                </a:rPr>
                <a:t>In spite of extensive traditional as well as pharmacological use of </a:t>
              </a:r>
              <a:r>
                <a:rPr lang="en-US" sz="2600" i="1" dirty="0">
                  <a:latin typeface="Times" pitchFamily="2" charset="0"/>
                </a:rPr>
                <a:t>S.officinalis, </a:t>
              </a:r>
              <a:r>
                <a:rPr lang="en-US" sz="2600" dirty="0">
                  <a:latin typeface="Times" pitchFamily="2" charset="0"/>
                </a:rPr>
                <a:t>published literature lack information about the phytochemical components of the herb growing in </a:t>
              </a:r>
              <a:r>
                <a:rPr lang="en-US" sz="2600" dirty="0" err="1">
                  <a:latin typeface="Times" pitchFamily="2" charset="0"/>
                </a:rPr>
                <a:t>Asir</a:t>
              </a:r>
              <a:r>
                <a:rPr lang="en-US" sz="2600" dirty="0">
                  <a:latin typeface="Times" pitchFamily="2" charset="0"/>
                </a:rPr>
                <a:t> region of Saudi Arabia. 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4A3E89A-C71F-FD4C-A8BC-7043AD19D750}"/>
              </a:ext>
            </a:extLst>
          </p:cNvPr>
          <p:cNvGrpSpPr/>
          <p:nvPr/>
        </p:nvGrpSpPr>
        <p:grpSpPr>
          <a:xfrm>
            <a:off x="1714054" y="23568283"/>
            <a:ext cx="9024333" cy="3894161"/>
            <a:chOff x="1357753" y="22341912"/>
            <a:chExt cx="9880800" cy="38941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36AB90E-2991-CC43-ACD6-561499FDF9B2}"/>
                </a:ext>
              </a:extLst>
            </p:cNvPr>
            <p:cNvSpPr/>
            <p:nvPr/>
          </p:nvSpPr>
          <p:spPr bwMode="auto">
            <a:xfrm>
              <a:off x="1357753" y="23545960"/>
              <a:ext cx="9769766" cy="2690113"/>
            </a:xfrm>
            <a:prstGeom prst="rect">
              <a:avLst/>
            </a:prstGeom>
            <a:solidFill>
              <a:srgbClr val="FFFFFF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51537" tIns="126715" rIns="251537" bIns="126715" numCol="1" rtlCol="0" anchor="t" anchorCtr="0" compatLnSpc="1">
              <a:prstTxWarp prst="textNoShape">
                <a:avLst/>
              </a:prstTxWarp>
            </a:bodyPr>
            <a:lstStyle/>
            <a:p>
              <a:pPr marL="941431" marR="0" lvl="0" indent="-941431" defTabSz="5763535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6B1C40-351C-9E49-BA20-D3F01D6CFB15}"/>
                </a:ext>
              </a:extLst>
            </p:cNvPr>
            <p:cNvSpPr txBox="1"/>
            <p:nvPr/>
          </p:nvSpPr>
          <p:spPr>
            <a:xfrm>
              <a:off x="1532871" y="23914767"/>
              <a:ext cx="9313673" cy="21313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Present study including the qualitative and quantitative investigation of phytochemicals of  </a:t>
              </a:r>
              <a:r>
                <a:rPr kumimoji="0" lang="en-US" sz="265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S.officinalis</a:t>
              </a:r>
              <a:r>
                <a:rPr kumimoji="0" lang="en-US" sz="26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growing in the </a:t>
              </a:r>
              <a:r>
                <a:rPr kumimoji="0" lang="en-US" sz="265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Asir</a:t>
              </a:r>
              <a:r>
                <a:rPr kumimoji="0" lang="en-US" sz="26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region of Saudi Arabia may aid in the exploration of the bioactive elements that are responsible for the therapeutic properties of Sage. </a:t>
              </a:r>
            </a:p>
          </p:txBody>
        </p:sp>
        <p:sp>
          <p:nvSpPr>
            <p:cNvPr id="45" name="Text Box 551">
              <a:extLst>
                <a:ext uri="{FF2B5EF4-FFF2-40B4-BE49-F238E27FC236}">
                  <a16:creationId xmlns:a16="http://schemas.microsoft.com/office/drawing/2014/main" id="{D2DC2830-8EE9-5848-8725-CAD8C53C6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870" y="22341912"/>
              <a:ext cx="9837683" cy="1009826"/>
            </a:xfrm>
            <a:prstGeom prst="wedgeRoundRectCallout">
              <a:avLst>
                <a:gd name="adj1" fmla="val -39003"/>
                <a:gd name="adj2" fmla="val 83100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glow rad="228600">
                <a:srgbClr val="000000">
                  <a:satMod val="175000"/>
                  <a:alpha val="40000"/>
                </a:srgbClr>
              </a:glow>
            </a:effectLst>
          </p:spPr>
          <p:txBody>
            <a:bodyPr lIns="52135" tIns="26068" rIns="52135" bIns="26068"/>
            <a:lstStyle>
              <a:lvl1pPr marL="609600" indent="-4953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1pPr>
              <a:lvl2pPr marL="742950" indent="-28575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2pPr>
              <a:lvl3pPr marL="1143000" indent="-2286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3pPr>
              <a:lvl4pPr marL="1600200" indent="-2286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4pPr>
              <a:lvl5pPr marL="2057400" indent="-228600"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9900">
                  <a:solidFill>
                    <a:schemeClr val="tx1"/>
                  </a:solidFill>
                  <a:latin typeface="Times New Roman" pitchFamily="-105" charset="0"/>
                  <a:ea typeface="ＭＳ Ｐゴシック" pitchFamily="-105" charset="-128"/>
                </a:defRPr>
              </a:lvl9pPr>
            </a:lstStyle>
            <a:p>
              <a:pPr marL="609600" marR="0" lvl="0" indent="-495300" algn="just" defTabSz="914400" eaLnBrk="1" fontAlgn="base" latinLnBrk="0" hangingPunct="1">
                <a:lnSpc>
                  <a:spcPct val="100000"/>
                </a:lnSpc>
                <a:spcBef>
                  <a:spcPts val="532"/>
                </a:spcBef>
                <a:spcAft>
                  <a:spcPts val="532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</a:rPr>
                <a:t>  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-105" charset="0"/>
                  <a:ea typeface="ＭＳ Ｐゴシック" pitchFamily="-105" charset="-128"/>
                  <a:cs typeface="Times New Roman" pitchFamily="-105" charset="0"/>
                </a:rPr>
                <a:t>Hypothesis</a:t>
              </a:r>
            </a:p>
          </p:txBody>
        </p:sp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AB43D9F5-22DC-CA44-B409-82C2CDB395BD}"/>
              </a:ext>
            </a:extLst>
          </p:cNvPr>
          <p:cNvSpPr txBox="1">
            <a:spLocks/>
          </p:cNvSpPr>
          <p:nvPr/>
        </p:nvSpPr>
        <p:spPr>
          <a:xfrm>
            <a:off x="1754187" y="29555451"/>
            <a:ext cx="9063438" cy="66061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550"/>
              </a:spcAft>
              <a:buFont typeface="Arial" pitchFamily="34" charset="0"/>
              <a:buNone/>
            </a:pPr>
            <a:r>
              <a:rPr lang="en-US" sz="2380" i="1" dirty="0">
                <a:solidFill>
                  <a:srgbClr val="0000FF"/>
                </a:solidFill>
              </a:rPr>
              <a:t>					</a:t>
            </a:r>
            <a:endParaRPr lang="en-US" sz="2380" dirty="0"/>
          </a:p>
          <a:p>
            <a:pPr>
              <a:spcAft>
                <a:spcPts val="550"/>
              </a:spcAft>
            </a:pPr>
            <a:endParaRPr lang="en-US" sz="2380" dirty="0"/>
          </a:p>
        </p:txBody>
      </p:sp>
      <p:sp>
        <p:nvSpPr>
          <p:cNvPr id="50" name="Text Box 551">
            <a:extLst>
              <a:ext uri="{FF2B5EF4-FFF2-40B4-BE49-F238E27FC236}">
                <a16:creationId xmlns:a16="http://schemas.microsoft.com/office/drawing/2014/main" id="{3563F347-3FBB-F144-97E1-956172AD7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2606" y="28022301"/>
            <a:ext cx="8984953" cy="1132513"/>
          </a:xfrm>
          <a:prstGeom prst="wedgeRoundRectCallout">
            <a:avLst>
              <a:gd name="adj1" fmla="val -43270"/>
              <a:gd name="adj2" fmla="val 7689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tx1">
                <a:lumMod val="65000"/>
                <a:lumOff val="3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ts val="532"/>
              </a:spcBef>
              <a:spcAft>
                <a:spcPts val="532"/>
              </a:spcAft>
              <a:buNone/>
            </a:pPr>
            <a:r>
              <a:rPr lang="en-US" sz="4800" b="1" dirty="0"/>
              <a:t> Preparation of Extract</a:t>
            </a:r>
            <a:endParaRPr lang="en-US" sz="4800" b="1" dirty="0">
              <a:cs typeface="Times New Roman" pitchFamily="-105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AAC4228-FAEB-4949-9390-0DF559E192C8}"/>
              </a:ext>
            </a:extLst>
          </p:cNvPr>
          <p:cNvGrpSpPr/>
          <p:nvPr/>
        </p:nvGrpSpPr>
        <p:grpSpPr>
          <a:xfrm>
            <a:off x="1819382" y="29845303"/>
            <a:ext cx="3293317" cy="6101387"/>
            <a:chOff x="1527214" y="35107091"/>
            <a:chExt cx="3293317" cy="610138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25BF3DC-3C1F-9D43-9913-0D978E525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7734" y="35107091"/>
              <a:ext cx="2674542" cy="164040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B655C8A-8B81-0D4E-A831-258D5A747F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00" r="31380" b="26767"/>
            <a:stretch/>
          </p:blipFill>
          <p:spPr>
            <a:xfrm>
              <a:off x="3509576" y="36979458"/>
              <a:ext cx="1310955" cy="19833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9A43C47-83D7-6740-B4FD-35CF65F22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835" y="36856688"/>
              <a:ext cx="1585407" cy="214603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A92109C-DBD9-314A-B42C-5AD4F6D5D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7214" y="39108717"/>
              <a:ext cx="3136226" cy="209976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aphicFrame>
        <p:nvGraphicFramePr>
          <p:cNvPr id="55" name="Diagram 54">
            <a:extLst>
              <a:ext uri="{FF2B5EF4-FFF2-40B4-BE49-F238E27FC236}">
                <a16:creationId xmlns:a16="http://schemas.microsoft.com/office/drawing/2014/main" id="{A7BA1E7E-8210-534A-AD31-9AA12D1562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550739"/>
              </p:ext>
            </p:extLst>
          </p:nvPr>
        </p:nvGraphicFramePr>
        <p:xfrm>
          <a:off x="4875250" y="29864050"/>
          <a:ext cx="5803409" cy="5881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5BB8E250-1779-5C4F-A6E1-D364AE9C1C8D}"/>
              </a:ext>
            </a:extLst>
          </p:cNvPr>
          <p:cNvSpPr/>
          <p:nvPr/>
        </p:nvSpPr>
        <p:spPr bwMode="auto">
          <a:xfrm>
            <a:off x="11556206" y="8014862"/>
            <a:ext cx="8666055" cy="7861861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1537" tIns="126715" rIns="251537" bIns="126715" numCol="1" rtlCol="0" anchor="t" anchorCtr="0" compatLnSpc="1">
            <a:prstTxWarp prst="textNoShape">
              <a:avLst/>
            </a:prstTxWarp>
          </a:bodyPr>
          <a:lstStyle/>
          <a:p>
            <a:pPr marL="941431" marR="0" lvl="0" indent="-941431" defTabSz="5763535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</a:endParaRPr>
          </a:p>
        </p:txBody>
      </p:sp>
      <p:sp>
        <p:nvSpPr>
          <p:cNvPr id="64" name="Text Box 551">
            <a:extLst>
              <a:ext uri="{FF2B5EF4-FFF2-40B4-BE49-F238E27FC236}">
                <a16:creationId xmlns:a16="http://schemas.microsoft.com/office/drawing/2014/main" id="{2C7B26F8-1D98-2545-A4A9-81C6FE37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8041" y="6997895"/>
            <a:ext cx="8875710" cy="969995"/>
          </a:xfrm>
          <a:prstGeom prst="wedgeRoundRectCallout">
            <a:avLst>
              <a:gd name="adj1" fmla="val -42474"/>
              <a:gd name="adj2" fmla="val 8458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effectLst>
            <a:glow rad="228600">
              <a:srgbClr val="000000">
                <a:satMod val="175000"/>
                <a:alpha val="40000"/>
              </a:srgbClr>
            </a:glo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rPr>
              <a:t>   Fractionation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  <a:cs typeface="Times New Roman" pitchFamily="-105" charset="0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3B7F004-B3CC-8542-8CC0-48E7AB36FE97}"/>
              </a:ext>
            </a:extLst>
          </p:cNvPr>
          <p:cNvGrpSpPr/>
          <p:nvPr/>
        </p:nvGrpSpPr>
        <p:grpSpPr>
          <a:xfrm>
            <a:off x="11937206" y="8353651"/>
            <a:ext cx="8017337" cy="7430390"/>
            <a:chOff x="13505891" y="8353261"/>
            <a:chExt cx="8017337" cy="743039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FA04BB8E-0F23-F749-83EA-4B9D75E28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367652" y="8353261"/>
              <a:ext cx="6155576" cy="683905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F1B535D-BB1B-7140-B7FA-1EDEC0C95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400503" y="8596785"/>
              <a:ext cx="2031918" cy="1821141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2A99CBF-9634-F948-9E1D-854D2C17F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498708" y="10860945"/>
              <a:ext cx="2040549" cy="1743620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683B1E-51F5-0541-B352-16E42F72B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871077" y="13238425"/>
              <a:ext cx="2145598" cy="1762181"/>
            </a:xfrm>
            <a:prstGeom prst="rect">
              <a:avLst/>
            </a:prstGeom>
            <a:ln w="12700">
              <a:solidFill>
                <a:srgbClr val="FFFFFF">
                  <a:lumMod val="50000"/>
                </a:srgbClr>
              </a:solidFill>
            </a:ln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E76AA2C1-A331-FF43-9833-717F7333A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7394200" y="13974727"/>
              <a:ext cx="1934889" cy="1682960"/>
            </a:xfrm>
            <a:prstGeom prst="rect">
              <a:avLst/>
            </a:prstGeom>
            <a:ln w="12700">
              <a:solidFill>
                <a:srgbClr val="FFFFFF">
                  <a:lumMod val="50000"/>
                </a:srgbClr>
              </a:solidFill>
            </a:ln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040894B3-EE17-BF4C-94BD-569D20644D84}"/>
              </a:ext>
            </a:extLst>
          </p:cNvPr>
          <p:cNvSpPr/>
          <p:nvPr/>
        </p:nvSpPr>
        <p:spPr bwMode="auto">
          <a:xfrm>
            <a:off x="11250115" y="17143411"/>
            <a:ext cx="9371377" cy="19080043"/>
          </a:xfrm>
          <a:prstGeom prst="rect">
            <a:avLst/>
          </a:prstGeom>
          <a:solidFill>
            <a:schemeClr val="bg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1537" tIns="126715" rIns="251537" bIns="126715" numCol="1" rtlCol="0" anchor="t" anchorCtr="0" compatLnSpc="1">
            <a:prstTxWarp prst="textNoShape">
              <a:avLst/>
            </a:prstTxWarp>
          </a:bodyPr>
          <a:lstStyle/>
          <a:p>
            <a:pPr marL="941431" indent="-941431" defTabSz="5763535"/>
            <a:endParaRPr lang="en-US" sz="9100" dirty="0"/>
          </a:p>
        </p:txBody>
      </p:sp>
      <p:sp>
        <p:nvSpPr>
          <p:cNvPr id="71" name="Text Box 551">
            <a:extLst>
              <a:ext uri="{FF2B5EF4-FFF2-40B4-BE49-F238E27FC236}">
                <a16:creationId xmlns:a16="http://schemas.microsoft.com/office/drawing/2014/main" id="{8F9C3E2B-9CC8-834B-9E91-5EBA0143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92578" y="16065888"/>
            <a:ext cx="8875710" cy="938380"/>
          </a:xfrm>
          <a:prstGeom prst="wedgeRoundRectCallout">
            <a:avLst>
              <a:gd name="adj1" fmla="val -41741"/>
              <a:gd name="adj2" fmla="val 9192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glow rad="228600">
              <a:schemeClr val="tx1">
                <a:lumMod val="65000"/>
                <a:lumOff val="35000"/>
                <a:alpha val="40000"/>
              </a:schemeClr>
            </a:glo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ts val="532"/>
              </a:spcBef>
              <a:spcAft>
                <a:spcPts val="532"/>
              </a:spcAft>
              <a:buNone/>
            </a:pPr>
            <a:r>
              <a:rPr lang="en-US" sz="5000" b="1" dirty="0">
                <a:cs typeface="Times New Roman" pitchFamily="-105" charset="0"/>
              </a:rPr>
              <a:t>   </a:t>
            </a:r>
            <a:r>
              <a:rPr lang="en-US" sz="4800" b="1" dirty="0">
                <a:cs typeface="Times New Roman" pitchFamily="-105" charset="0"/>
              </a:rPr>
              <a:t>Result-I   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4F523EF-97FE-DE4F-9EA5-62B2A990F223}"/>
              </a:ext>
            </a:extLst>
          </p:cNvPr>
          <p:cNvSpPr txBox="1"/>
          <p:nvPr/>
        </p:nvSpPr>
        <p:spPr>
          <a:xfrm>
            <a:off x="12179170" y="17496168"/>
            <a:ext cx="92349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>
                <a:latin typeface="Palatino Linotype" charset="0"/>
                <a:ea typeface="Palatino Linotype" charset="0"/>
                <a:cs typeface="Palatino Linotype" charset="0"/>
              </a:rPr>
              <a:t>Table-1: Phytochemical screening of all fractions</a:t>
            </a: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4998C01E-CECA-5749-AB6A-2E3CB8086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872801"/>
              </p:ext>
            </p:extLst>
          </p:nvPr>
        </p:nvGraphicFramePr>
        <p:xfrm>
          <a:off x="11401003" y="18083315"/>
          <a:ext cx="9070603" cy="4216197"/>
        </p:xfrm>
        <a:graphic>
          <a:graphicData uri="http://schemas.openxmlformats.org/drawingml/2006/table">
            <a:tbl>
              <a:tblPr firstRow="1" bandRow="1"/>
              <a:tblGrid>
                <a:gridCol w="69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0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38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1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1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53244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S.No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Phytochemicals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Tests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Observation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n- Hexane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Chloroform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Ethyl acetate</a:t>
                      </a:r>
                    </a:p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Methanol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41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</a:t>
                      </a:r>
                      <a:r>
                        <a:rPr lang="en-US" sz="190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Saponins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Foam Test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Presence of froth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2238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Phenolic Compounds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Ferric chloride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green and blue color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2238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Lead Acetate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Bulky white </a:t>
                      </a:r>
                      <a:r>
                        <a:rPr lang="en-US" sz="1900" u="none" strike="noStrike" kern="1200" baseline="0" dirty="0" err="1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ppt</a:t>
                      </a:r>
                      <a:endParaRPr lang="en-US" sz="19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7" name="Picture 76">
            <a:extLst>
              <a:ext uri="{FF2B5EF4-FFF2-40B4-BE49-F238E27FC236}">
                <a16:creationId xmlns:a16="http://schemas.microsoft.com/office/drawing/2014/main" id="{7F4CA0EE-C0E9-EB43-ABEF-C506CB93C1F6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2638" r="16818"/>
          <a:stretch/>
        </p:blipFill>
        <p:spPr>
          <a:xfrm>
            <a:off x="12470606" y="33728535"/>
            <a:ext cx="1343025" cy="152090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6F052254-988F-A141-A23A-4363374EF38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t="1799" r="40622" b="-1799"/>
          <a:stretch/>
        </p:blipFill>
        <p:spPr>
          <a:xfrm rot="5400000">
            <a:off x="14174427" y="34124206"/>
            <a:ext cx="1706794" cy="2218835"/>
          </a:xfrm>
          <a:prstGeom prst="rect">
            <a:avLst/>
          </a:prstGeom>
        </p:spPr>
      </p:pic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469D8B06-17B1-E440-B60B-69ECC0B0E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076355"/>
              </p:ext>
            </p:extLst>
          </p:nvPr>
        </p:nvGraphicFramePr>
        <p:xfrm>
          <a:off x="11420196" y="22269984"/>
          <a:ext cx="9010828" cy="2880360"/>
        </p:xfrm>
        <a:graphic>
          <a:graphicData uri="http://schemas.openxmlformats.org/drawingml/2006/table">
            <a:tbl>
              <a:tblPr firstRow="1" bandRow="1"/>
              <a:tblGrid>
                <a:gridCol w="685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3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52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21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43124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Alkaloids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Dragendorff test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Prominent yellow orange spot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87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Wagner test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Reddish brown </a:t>
                      </a:r>
                      <a:r>
                        <a:rPr lang="en-US" sz="1900" u="none" strike="noStrike" kern="1200" baseline="0" dirty="0" err="1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ppt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24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Mayer test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Turbid cream extract is</a:t>
                      </a:r>
                    </a:p>
                    <a:p>
                      <a:r>
                        <a:rPr lang="en-US" sz="1900" u="none" strike="noStrike" kern="1200" baseline="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obtained</a:t>
                      </a:r>
                      <a:endParaRPr lang="en-US" sz="19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DFFDCA72-AA0E-FF4A-831C-9B46AEDEF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97636"/>
              </p:ext>
            </p:extLst>
          </p:nvPr>
        </p:nvGraphicFramePr>
        <p:xfrm>
          <a:off x="11430057" y="25089384"/>
          <a:ext cx="9010827" cy="4511040"/>
        </p:xfrm>
        <a:graphic>
          <a:graphicData uri="http://schemas.openxmlformats.org/drawingml/2006/table">
            <a:tbl>
              <a:tblPr firstRow="1" bandRow="1"/>
              <a:tblGrid>
                <a:gridCol w="660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8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13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2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7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84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46523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flavonoids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Shinoda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Effervescence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and</a:t>
                      </a:r>
                      <a:r>
                        <a:rPr lang="en-GB" sz="19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orange to the red color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57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glycosides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Killer-</a:t>
                      </a:r>
                      <a:r>
                        <a:rPr lang="en-US" sz="19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Killani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Reddish brown color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523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Borntrager’s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Rose red color appears</a:t>
                      </a:r>
                      <a:r>
                        <a:rPr lang="en-US" sz="1900" kern="1200" baseline="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in upper layer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_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957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Tannins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Gelatin solution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white precipitate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36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Ferric chloride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blue color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418897CB-AC9E-EC4A-B3C1-4A0BFEBAF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14695"/>
              </p:ext>
            </p:extLst>
          </p:nvPr>
        </p:nvGraphicFramePr>
        <p:xfrm>
          <a:off x="11450632" y="29589730"/>
          <a:ext cx="8980389" cy="3931920"/>
        </p:xfrm>
        <a:graphic>
          <a:graphicData uri="http://schemas.openxmlformats.org/drawingml/2006/table">
            <a:tbl>
              <a:tblPr firstRow="1" bandRow="1"/>
              <a:tblGrid>
                <a:gridCol w="71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6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60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87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5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957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7.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Carbohydrates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Molisch’s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violet ring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57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Fehling’s solution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red precipitate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392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Barfoed’s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test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red precipitate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957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8.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Test for Sterols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Salkowaski reaction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reddish brown ring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7001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 err="1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Libermann-Burchards</a:t>
                      </a:r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reaction</a:t>
                      </a:r>
                      <a:r>
                        <a:rPr lang="en-GB" sz="19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Brown ring 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9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lang="en-US" sz="1900" b="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Rectangle 83">
            <a:extLst>
              <a:ext uri="{FF2B5EF4-FFF2-40B4-BE49-F238E27FC236}">
                <a16:creationId xmlns:a16="http://schemas.microsoft.com/office/drawing/2014/main" id="{773A6861-18F4-F34A-BFCD-720A9D79B2DC}"/>
              </a:ext>
            </a:extLst>
          </p:cNvPr>
          <p:cNvSpPr/>
          <p:nvPr/>
        </p:nvSpPr>
        <p:spPr>
          <a:xfrm>
            <a:off x="16384871" y="35026955"/>
            <a:ext cx="236094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Positive Dragendorff test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295FA9-E0A7-FB40-A3F8-8D1345BDB17C}"/>
              </a:ext>
            </a:extLst>
          </p:cNvPr>
          <p:cNvSpPr txBox="1"/>
          <p:nvPr/>
        </p:nvSpPr>
        <p:spPr>
          <a:xfrm>
            <a:off x="11403806" y="33742231"/>
            <a:ext cx="1035994" cy="1200329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Positive Foam Test methanol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620D076-CA7E-014E-86BF-6B9D7FF18815}"/>
              </a:ext>
            </a:extLst>
          </p:cNvPr>
          <p:cNvSpPr txBox="1"/>
          <p:nvPr/>
        </p:nvSpPr>
        <p:spPr>
          <a:xfrm>
            <a:off x="13989585" y="33701060"/>
            <a:ext cx="2261181" cy="92333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Positive Ferric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chloride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Test for phenolic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compouns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1BEF33A-05C8-F846-A39B-792AA116A24E}"/>
              </a:ext>
            </a:extLst>
          </p:cNvPr>
          <p:cNvCxnSpPr>
            <a:endCxn id="84" idx="0"/>
          </p:cNvCxnSpPr>
          <p:nvPr/>
        </p:nvCxnSpPr>
        <p:spPr bwMode="auto">
          <a:xfrm>
            <a:off x="17439424" y="34608953"/>
            <a:ext cx="125918" cy="41800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C1A91C55-6A8D-9341-A4FF-F54DB3AEC22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24801" r="8982"/>
          <a:stretch/>
        </p:blipFill>
        <p:spPr>
          <a:xfrm rot="5400000">
            <a:off x="18630497" y="33901773"/>
            <a:ext cx="1730885" cy="1275439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6D7BC372-79B6-CF48-BEA7-C524C4707A02}"/>
              </a:ext>
            </a:extLst>
          </p:cNvPr>
          <p:cNvSpPr txBox="1"/>
          <p:nvPr/>
        </p:nvSpPr>
        <p:spPr>
          <a:xfrm>
            <a:off x="11382629" y="35334066"/>
            <a:ext cx="2316213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100" dirty="0">
                <a:latin typeface="Times" pitchFamily="2" charset="0"/>
              </a:rPr>
              <a:t>Phytochemical Test Results</a:t>
            </a:r>
          </a:p>
        </p:txBody>
      </p:sp>
      <p:pic>
        <p:nvPicPr>
          <p:cNvPr id="92" name="Content Placeholder 91">
            <a:extLst>
              <a:ext uri="{FF2B5EF4-FFF2-40B4-BE49-F238E27FC236}">
                <a16:creationId xmlns:a16="http://schemas.microsoft.com/office/drawing/2014/main" id="{7A80F642-BE78-2E4B-BA95-8C0A6A298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" t="37649" r="40352" b="8366"/>
          <a:stretch/>
        </p:blipFill>
        <p:spPr>
          <a:xfrm>
            <a:off x="16356806" y="33689852"/>
            <a:ext cx="2231906" cy="1305085"/>
          </a:xfrm>
          <a:prstGeom prst="rect">
            <a:avLst/>
          </a:prstGeom>
        </p:spPr>
      </p:pic>
      <p:sp>
        <p:nvSpPr>
          <p:cNvPr id="112" name="Rectangle 111">
            <a:extLst>
              <a:ext uri="{FF2B5EF4-FFF2-40B4-BE49-F238E27FC236}">
                <a16:creationId xmlns:a16="http://schemas.microsoft.com/office/drawing/2014/main" id="{7E05CA58-7820-404D-ACA4-A7BCFA5BC601}"/>
              </a:ext>
            </a:extLst>
          </p:cNvPr>
          <p:cNvSpPr/>
          <p:nvPr/>
        </p:nvSpPr>
        <p:spPr bwMode="auto">
          <a:xfrm>
            <a:off x="21040042" y="8183629"/>
            <a:ext cx="7721410" cy="14084560"/>
          </a:xfrm>
          <a:prstGeom prst="rect">
            <a:avLst/>
          </a:prstGeom>
          <a:solidFill>
            <a:srgbClr val="FFFF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1537" tIns="126715" rIns="251537" bIns="126715" numCol="1" rtlCol="0" anchor="t" anchorCtr="0" compatLnSpc="1">
            <a:prstTxWarp prst="textNoShape">
              <a:avLst/>
            </a:prstTxWarp>
          </a:bodyPr>
          <a:lstStyle/>
          <a:p>
            <a:pPr marL="941431" marR="0" lvl="0" indent="-941431" defTabSz="5763535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</a:endParaRPr>
          </a:p>
        </p:txBody>
      </p:sp>
      <p:sp>
        <p:nvSpPr>
          <p:cNvPr id="113" name="Text Box 551">
            <a:extLst>
              <a:ext uri="{FF2B5EF4-FFF2-40B4-BE49-F238E27FC236}">
                <a16:creationId xmlns:a16="http://schemas.microsoft.com/office/drawing/2014/main" id="{2ED7635B-86EB-0948-9C22-147FCA9B9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82113" y="6921691"/>
            <a:ext cx="7942893" cy="923472"/>
          </a:xfrm>
          <a:prstGeom prst="wedgeRoundRectCallout">
            <a:avLst>
              <a:gd name="adj1" fmla="val -45328"/>
              <a:gd name="adj2" fmla="val 715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effectLst>
            <a:glow rad="228600">
              <a:srgbClr val="000000">
                <a:satMod val="175000"/>
                <a:alpha val="40000"/>
              </a:srgbClr>
            </a:glo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rPr>
              <a:t>    Result-II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  <a:cs typeface="Times New Roman" pitchFamily="-105" charset="0"/>
            </a:endParaRPr>
          </a:p>
          <a:p>
            <a:pPr marL="609600" marR="0" lvl="0" indent="-49530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  <a:cs typeface="Times New Roman" pitchFamily="-105" charset="0"/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9A095360-C713-B447-80AC-E679A6FF4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328450"/>
              </p:ext>
            </p:extLst>
          </p:nvPr>
        </p:nvGraphicFramePr>
        <p:xfrm>
          <a:off x="21323214" y="8790954"/>
          <a:ext cx="5685639" cy="4397270"/>
        </p:xfrm>
        <a:graphic>
          <a:graphicData uri="http://schemas.openxmlformats.org/drawingml/2006/table">
            <a:tbl>
              <a:tblPr firstRow="1" firstCol="1" bandRow="1"/>
              <a:tblGrid>
                <a:gridCol w="137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0655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en-US" sz="1900" i="1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i="1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S. officinalis</a:t>
                      </a: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leaves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Solvent system 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Extract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</a:t>
                      </a:r>
                      <a:r>
                        <a:rPr lang="en-US" sz="19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lang="en-US" sz="19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    Standard 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  </a:t>
                      </a:r>
                      <a:r>
                        <a:rPr lang="en-US" sz="1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</a:t>
                      </a:r>
                      <a:r>
                        <a:rPr lang="en-US" sz="1900" baseline="-250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</a:t>
                      </a:r>
                      <a:r>
                        <a:rPr lang="en-US" sz="1900" baseline="-250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value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6270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Methanol </a:t>
                      </a:r>
                      <a:r>
                        <a:rPr lang="en-US" sz="1900" dirty="0" err="1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etract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Ethyl acetate: water: Methanol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(10: 1: 1.35)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 Spots-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0.28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0.54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0.91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0.27 (R)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0.91 (Q)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448"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b="1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Methanol extract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Toluene: Ethyl acetate: Acetic acid: Formic acid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(3:2: 0.05: 0.15)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Spots-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0.25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0.41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0.61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0.69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36494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729890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094835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45978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182472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18967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2554616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2919561" algn="l" defTabSz="364945" rtl="0" eaLnBrk="1" latinLnBrk="0" hangingPunct="1">
                        <a:defRPr sz="14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0.26 (Q)</a:t>
                      </a:r>
                      <a:endParaRPr lang="en-GB" sz="19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12700" marB="0" anchor="ctr">
                    <a:lnL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3DF76D8E-6110-4942-9036-E0EEC1A194FC}"/>
              </a:ext>
            </a:extLst>
          </p:cNvPr>
          <p:cNvSpPr txBox="1"/>
          <p:nvPr/>
        </p:nvSpPr>
        <p:spPr>
          <a:xfrm>
            <a:off x="21325759" y="8299451"/>
            <a:ext cx="63086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000000"/>
                </a:solidFill>
                <a:latin typeface="Times New Roman" pitchFamily="-105" charset="0"/>
                <a:ea typeface="ＭＳ Ｐゴシック" pitchFamily="-105" charset="-128"/>
              </a:rPr>
              <a:t>Table-2 : Thin Layer Chromatographic studies 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4A214E2B-CF07-3948-BA43-8B0443B01AF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5" t="17690" r="19329" b="4089"/>
          <a:stretch/>
        </p:blipFill>
        <p:spPr>
          <a:xfrm rot="5400000">
            <a:off x="27261922" y="11799541"/>
            <a:ext cx="1502167" cy="1224000"/>
          </a:xfrm>
          <a:prstGeom prst="rect">
            <a:avLst/>
          </a:prstGeom>
        </p:spPr>
      </p:pic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346552F-A7B8-E548-8FEB-909AE4E76FB7}"/>
              </a:ext>
            </a:extLst>
          </p:cNvPr>
          <p:cNvGrpSpPr/>
          <p:nvPr/>
        </p:nvGrpSpPr>
        <p:grpSpPr>
          <a:xfrm>
            <a:off x="27177206" y="8788378"/>
            <a:ext cx="1469121" cy="2700053"/>
            <a:chOff x="27436158" y="8692095"/>
            <a:chExt cx="1469121" cy="2700053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B66B542C-620C-6347-8D9E-FEDC074D5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7527778" y="9823192"/>
              <a:ext cx="1263271" cy="1568956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EBFCD9BB-B804-1140-B09E-2516F7E74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7"/>
            <a:stretch/>
          </p:blipFill>
          <p:spPr>
            <a:xfrm>
              <a:off x="27436158" y="8692095"/>
              <a:ext cx="1469121" cy="101017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1C22230-119C-8847-BA80-7B608286B60E}"/>
              </a:ext>
            </a:extLst>
          </p:cNvPr>
          <p:cNvSpPr/>
          <p:nvPr/>
        </p:nvSpPr>
        <p:spPr>
          <a:xfrm>
            <a:off x="21505088" y="13642512"/>
            <a:ext cx="651031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b="1" dirty="0">
                <a:latin typeface="Palatino Linotype" pitchFamily="18" charset="0"/>
              </a:rPr>
              <a:t>Standardization of extract using Flavonoid </a:t>
            </a:r>
            <a:r>
              <a:rPr lang="en-US" sz="2200" b="1" dirty="0" err="1">
                <a:latin typeface="Palatino Linotype" pitchFamily="18" charset="0"/>
              </a:rPr>
              <a:t>Rutin</a:t>
            </a:r>
            <a:endParaRPr lang="en-US" sz="2200" b="1" dirty="0">
              <a:latin typeface="Palatino Linotype" pitchFamily="18" charset="0"/>
            </a:endParaRPr>
          </a:p>
        </p:txBody>
      </p:sp>
      <p:graphicFrame>
        <p:nvGraphicFramePr>
          <p:cNvPr id="120" name="Table 119">
            <a:extLst>
              <a:ext uri="{FF2B5EF4-FFF2-40B4-BE49-F238E27FC236}">
                <a16:creationId xmlns:a16="http://schemas.microsoft.com/office/drawing/2014/main" id="{01BF890C-7765-A447-B6DF-CC3B3CC38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121608"/>
              </p:ext>
            </p:extLst>
          </p:nvPr>
        </p:nvGraphicFramePr>
        <p:xfrm>
          <a:off x="21540917" y="20013789"/>
          <a:ext cx="6831106" cy="162853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50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9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490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60675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521350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782025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042701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303376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564051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824726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085401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Extract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260675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521350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782025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042701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303376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1564051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1824726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085401" algn="l" defTabSz="260675" rtl="0" eaLnBrk="1" latinLnBrk="0" hangingPunct="1">
                        <a:defRPr sz="10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Flavonoid content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(in µg/ml)</a:t>
                      </a:r>
                      <a:endParaRPr lang="en-IN" sz="2000" dirty="0">
                        <a:solidFill>
                          <a:schemeClr val="tx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29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260675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521350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782025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042701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303376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1564051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1824726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085401" algn="l" defTabSz="260675" rtl="0" eaLnBrk="1" latinLnBrk="0" hangingPunct="1">
                        <a:defRPr sz="10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Times" charset="0"/>
                          <a:ea typeface="Times" charset="0"/>
                          <a:cs typeface="Times" charset="0"/>
                        </a:rPr>
                        <a:t>Methanol extract</a:t>
                      </a:r>
                      <a:endParaRPr lang="en-GB" sz="2000" dirty="0">
                        <a:solidFill>
                          <a:sysClr val="windowText" lastClr="000000"/>
                        </a:solidFill>
                        <a:effectLst/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s-IS" sz="2000" dirty="0">
                          <a:latin typeface="Times" charset="0"/>
                          <a:ea typeface="Times" charset="0"/>
                          <a:cs typeface="Times" charset="0"/>
                        </a:rPr>
                        <a:t>317.66</a:t>
                      </a:r>
                      <a:endParaRPr lang="en-IN" sz="2000" dirty="0">
                        <a:latin typeface="Times" charset="0"/>
                        <a:ea typeface="Times" charset="0"/>
                        <a:cs typeface="Times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1" name="TextBox 120">
            <a:extLst>
              <a:ext uri="{FF2B5EF4-FFF2-40B4-BE49-F238E27FC236}">
                <a16:creationId xmlns:a16="http://schemas.microsoft.com/office/drawing/2014/main" id="{89BED3DF-6B12-9B42-9DCA-AD4809C863CE}"/>
              </a:ext>
            </a:extLst>
          </p:cNvPr>
          <p:cNvSpPr txBox="1"/>
          <p:nvPr/>
        </p:nvSpPr>
        <p:spPr>
          <a:xfrm>
            <a:off x="21259775" y="19193212"/>
            <a:ext cx="6831106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b="1" dirty="0">
                <a:latin typeface="Times" pitchFamily="2" charset="0"/>
              </a:rPr>
              <a:t>Table-4 : Flavonoids content of the methanol extract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630C320D-A807-D346-A8E1-506269CBA4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806" y="14285162"/>
            <a:ext cx="7070811" cy="42164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33" name="Content Placeholder 2">
            <a:extLst>
              <a:ext uri="{FF2B5EF4-FFF2-40B4-BE49-F238E27FC236}">
                <a16:creationId xmlns:a16="http://schemas.microsoft.com/office/drawing/2014/main" id="{E5BEC246-EFCC-944B-A382-DAE398B01FB6}"/>
              </a:ext>
            </a:extLst>
          </p:cNvPr>
          <p:cNvSpPr txBox="1">
            <a:spLocks/>
          </p:cNvSpPr>
          <p:nvPr/>
        </p:nvSpPr>
        <p:spPr bwMode="auto">
          <a:xfrm>
            <a:off x="21058759" y="31994223"/>
            <a:ext cx="7573993" cy="4167358"/>
          </a:xfrm>
          <a:prstGeom prst="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08" tIns="26054" rIns="52108" bIns="26054" numCol="1" anchor="t" anchorCtr="0" compatLnSpc="1">
            <a:prstTxWarp prst="textNoShape">
              <a:avLst/>
            </a:prstTxWarp>
            <a:normAutofit/>
          </a:bodyPr>
          <a:lstStyle>
            <a:lvl1pPr marL="271174" indent="-27117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2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590502" indent="-2293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1096" indent="-1812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278575" indent="-187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40988" indent="-1812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005933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370878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2735821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100768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271174" marR="0" lvl="0" indent="-271174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   </a:t>
            </a:r>
          </a:p>
          <a:p>
            <a:pPr marL="271174" marR="0" lvl="0" indent="-271174" algn="just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-105" charset="-128"/>
              <a:cs typeface="Times New Roman" pitchFamily="18" charset="0"/>
            </a:endParaRPr>
          </a:p>
          <a:p>
            <a:pPr marL="271174" marR="0" lvl="0" indent="-271174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-105" charset="-128"/>
              <a:cs typeface="+mn-cs"/>
            </a:endParaRPr>
          </a:p>
        </p:txBody>
      </p:sp>
      <p:sp>
        <p:nvSpPr>
          <p:cNvPr id="132" name="Text Box 551">
            <a:extLst>
              <a:ext uri="{FF2B5EF4-FFF2-40B4-BE49-F238E27FC236}">
                <a16:creationId xmlns:a16="http://schemas.microsoft.com/office/drawing/2014/main" id="{16B992AA-BEB4-4646-A138-453B1FC1B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434" y="36820264"/>
            <a:ext cx="8208855" cy="1185969"/>
          </a:xfrm>
          <a:prstGeom prst="wedgeRoundRectCallout">
            <a:avLst>
              <a:gd name="adj1" fmla="val 60961"/>
              <a:gd name="adj2" fmla="val 3121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effectLst>
            <a:glow rad="228600">
              <a:srgbClr val="000000">
                <a:satMod val="175000"/>
                <a:alpha val="40000"/>
              </a:srgbClr>
            </a:glo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marL="609600" marR="0" lvl="0" indent="-49530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  <a:cs typeface="Times New Roman" pitchFamily="-105" charset="0"/>
              </a:rPr>
              <a:t>   Acknowledgement </a:t>
            </a:r>
          </a:p>
        </p:txBody>
      </p:sp>
      <p:sp>
        <p:nvSpPr>
          <p:cNvPr id="134" name="Text Box 551">
            <a:extLst>
              <a:ext uri="{FF2B5EF4-FFF2-40B4-BE49-F238E27FC236}">
                <a16:creationId xmlns:a16="http://schemas.microsoft.com/office/drawing/2014/main" id="{A1339DED-BA42-7A43-A2D8-007173B40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4204" y="30553142"/>
            <a:ext cx="7659109" cy="1016461"/>
          </a:xfrm>
          <a:prstGeom prst="wedgeRoundRectCallout">
            <a:avLst>
              <a:gd name="adj1" fmla="val -37147"/>
              <a:gd name="adj2" fmla="val 806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effectLst>
            <a:glow rad="228600">
              <a:srgbClr val="000000">
                <a:satMod val="175000"/>
                <a:alpha val="40000"/>
              </a:srgbClr>
            </a:glo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marL="609600" marR="0" lvl="0" indent="-49530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rPr>
              <a:t>      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  <a:cs typeface="Times New Roman" pitchFamily="-105" charset="0"/>
              </a:rPr>
              <a:t>References</a:t>
            </a:r>
          </a:p>
          <a:p>
            <a:pPr marL="609600" marR="0" lvl="0" indent="-49530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  <a:cs typeface="Times New Roman" pitchFamily="-105" charset="0"/>
            </a:endParaRPr>
          </a:p>
        </p:txBody>
      </p:sp>
      <p:sp>
        <p:nvSpPr>
          <p:cNvPr id="135" name="Content Placeholder 2">
            <a:extLst>
              <a:ext uri="{FF2B5EF4-FFF2-40B4-BE49-F238E27FC236}">
                <a16:creationId xmlns:a16="http://schemas.microsoft.com/office/drawing/2014/main" id="{9F4A4206-5518-5A47-80B8-505B72538709}"/>
              </a:ext>
            </a:extLst>
          </p:cNvPr>
          <p:cNvSpPr txBox="1">
            <a:spLocks/>
          </p:cNvSpPr>
          <p:nvPr/>
        </p:nvSpPr>
        <p:spPr bwMode="auto">
          <a:xfrm>
            <a:off x="21104575" y="24185524"/>
            <a:ext cx="7422180" cy="5788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2108" tIns="26054" rIns="52108" bIns="26054" numCol="1" anchor="t" anchorCtr="0" compatLnSpc="1">
            <a:prstTxWarp prst="textNoShape">
              <a:avLst/>
            </a:prstTxWarp>
            <a:noAutofit/>
          </a:bodyPr>
          <a:lstStyle>
            <a:lvl1pPr marL="271174" indent="-27117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520">
                <a:solidFill>
                  <a:schemeClr val="tx1"/>
                </a:solidFill>
                <a:latin typeface="+mn-lt"/>
                <a:ea typeface="ＭＳ Ｐゴシック" pitchFamily="-105" charset="-128"/>
                <a:cs typeface="+mn-cs"/>
              </a:defRPr>
            </a:lvl1pPr>
            <a:lvl2pPr marL="590502" indent="-22935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2pPr>
            <a:lvl3pPr marL="911096" indent="-1812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3pPr>
            <a:lvl4pPr marL="1278575" indent="-187541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4pPr>
            <a:lvl5pPr marL="1640988" indent="-1812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5pPr>
            <a:lvl6pPr marL="2005933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6pPr>
            <a:lvl7pPr marL="2370878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7pPr>
            <a:lvl8pPr marL="2735821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8pPr>
            <a:lvl9pPr marL="3100768" indent="-181206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80">
                <a:solidFill>
                  <a:schemeClr val="tx1"/>
                </a:solidFill>
                <a:latin typeface="+mn-lt"/>
                <a:ea typeface="ＭＳ Ｐゴシック" pitchFamily="-105" charset="-128"/>
              </a:defRPr>
            </a:lvl9pPr>
          </a:lstStyle>
          <a:p>
            <a:pPr marL="271174" marR="0" lvl="0" indent="-271174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The phytochemical screening revealed that </a:t>
            </a:r>
            <a:r>
              <a:rPr kumimoji="0" lang="en-IN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S. officinalis </a:t>
            </a: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growing in the Asir region possess different classes of chemical compounds which may be attributed to different pharmacological properties of this plants.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1174" marR="0" lvl="0" indent="-271174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The TLC analysis confirmed the presence of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rutin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and quercetin in the methanol fraction. </a:t>
            </a:r>
          </a:p>
          <a:p>
            <a:pPr marL="271174" marR="0" lvl="0" indent="-271174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Quantitative estimation proved that the leaf contains a promising amount of flavonoid which may be the reason that sage has found increasing application in food formulations. </a:t>
            </a:r>
          </a:p>
          <a:p>
            <a:pPr marL="271174" marR="0" lvl="0" indent="-271174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Further work of this study would be the correlation of the relationship of these active constituents for possible biological activities.</a:t>
            </a:r>
            <a:endParaRPr kumimoji="0" lang="en-IN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71174" marR="0" lvl="0" indent="-271174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en-I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ＭＳ Ｐゴシック" pitchFamily="-105" charset="-128"/>
              <a:cs typeface="Times New Roman" pitchFamily="18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426FF70-67C0-8942-9306-C18675EEB600}"/>
              </a:ext>
            </a:extLst>
          </p:cNvPr>
          <p:cNvSpPr/>
          <p:nvPr/>
        </p:nvSpPr>
        <p:spPr bwMode="auto">
          <a:xfrm>
            <a:off x="20963070" y="23844250"/>
            <a:ext cx="7659110" cy="6372418"/>
          </a:xfrm>
          <a:prstGeom prst="rect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1537" tIns="126715" rIns="251537" bIns="126715" numCol="1" rtlCol="0" anchor="t" anchorCtr="0" compatLnSpc="1">
            <a:prstTxWarp prst="textNoShape">
              <a:avLst/>
            </a:prstTxWarp>
          </a:bodyPr>
          <a:lstStyle/>
          <a:p>
            <a:pPr marL="941431" indent="-941431" defTabSz="5763535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9100" dirty="0">
              <a:solidFill>
                <a:srgbClr val="000000"/>
              </a:solidFill>
              <a:latin typeface="Times New Roman" pitchFamily="-105" charset="0"/>
              <a:ea typeface="ＭＳ Ｐゴシック" pitchFamily="-105" charset="-128"/>
            </a:endParaRPr>
          </a:p>
        </p:txBody>
      </p:sp>
      <p:sp>
        <p:nvSpPr>
          <p:cNvPr id="137" name="Text Box 551">
            <a:extLst>
              <a:ext uri="{FF2B5EF4-FFF2-40B4-BE49-F238E27FC236}">
                <a16:creationId xmlns:a16="http://schemas.microsoft.com/office/drawing/2014/main" id="{70CA454A-D9A0-364B-B805-D5A945BA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63070" y="22593126"/>
            <a:ext cx="7558709" cy="1071604"/>
          </a:xfrm>
          <a:prstGeom prst="wedgeRoundRectCallout">
            <a:avLst>
              <a:gd name="adj1" fmla="val -44942"/>
              <a:gd name="adj2" fmla="val 8510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00"/>
            </a:solidFill>
          </a:ln>
          <a:effectLst>
            <a:glow rad="228600">
              <a:srgbClr val="000000">
                <a:satMod val="175000"/>
                <a:alpha val="40000"/>
              </a:srgbClr>
            </a:glow>
          </a:effectLst>
        </p:spPr>
        <p:txBody>
          <a:bodyPr lIns="52135" tIns="26068" rIns="52135" bIns="26068"/>
          <a:lstStyle>
            <a:lvl1pPr marL="609600" indent="-4953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  <a:lvl2pPr marL="742950" indent="-28575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2pPr>
            <a:lvl3pPr marL="11430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3pPr>
            <a:lvl4pPr marL="16002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4pPr>
            <a:lvl5pPr marL="2057400" indent="-228600"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99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9pPr>
          </a:lstStyle>
          <a:p>
            <a:pPr marL="609600" marR="0" lvl="0" indent="-495300" defTabSz="914400" eaLnBrk="1" fontAlgn="base" latinLnBrk="0" hangingPunct="1">
              <a:lnSpc>
                <a:spcPct val="100000"/>
              </a:lnSpc>
              <a:spcBef>
                <a:spcPts val="532"/>
              </a:spcBef>
              <a:spcAft>
                <a:spcPts val="532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rPr>
              <a:t>Observation and Conclusion</a:t>
            </a:r>
            <a:endParaRPr kumimoji="0" lang="en-US" sz="5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5" charset="0"/>
              <a:ea typeface="ＭＳ Ｐゴシック" pitchFamily="-105" charset="-128"/>
              <a:cs typeface="Times New Roman" pitchFamily="-105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79F511D-E3B5-8F4C-9255-ABD87681FF40}"/>
              </a:ext>
            </a:extLst>
          </p:cNvPr>
          <p:cNvSpPr txBox="1"/>
          <p:nvPr/>
        </p:nvSpPr>
        <p:spPr>
          <a:xfrm>
            <a:off x="11254074" y="37026850"/>
            <a:ext cx="1737093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000000"/>
                </a:solidFill>
                <a:latin typeface="Times New Roman" pitchFamily="-105" charset="0"/>
                <a:ea typeface="ＭＳ Ｐゴシック" pitchFamily="-105" charset="-128"/>
              </a:rPr>
              <a:t>Shadma Wahab and co-authors declare sincere gratitude toward King Khalid University, </a:t>
            </a:r>
            <a:r>
              <a:rPr lang="en-US" sz="3600" kern="0" dirty="0" err="1">
                <a:solidFill>
                  <a:srgbClr val="000000"/>
                </a:solidFill>
                <a:latin typeface="Times New Roman" pitchFamily="-105" charset="0"/>
                <a:ea typeface="ＭＳ Ｐゴシック" pitchFamily="-105" charset="-128"/>
              </a:rPr>
              <a:t>Abha</a:t>
            </a:r>
            <a:r>
              <a:rPr lang="en-US" sz="3600" kern="0" dirty="0">
                <a:solidFill>
                  <a:srgbClr val="000000"/>
                </a:solidFill>
                <a:latin typeface="Times New Roman" pitchFamily="-105" charset="0"/>
                <a:ea typeface="ＭＳ Ｐゴシック" pitchFamily="-105" charset="-128"/>
              </a:rPr>
              <a:t>, Saudi Arabia, 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5" charset="0"/>
                <a:ea typeface="ＭＳ Ｐゴシック" pitchFamily="-105" charset="-128"/>
              </a:rPr>
              <a:t>for providing the opportunity to carry out research. </a:t>
            </a:r>
          </a:p>
        </p:txBody>
      </p:sp>
      <p:sp>
        <p:nvSpPr>
          <p:cNvPr id="139" name="Rectangle 1">
            <a:extLst>
              <a:ext uri="{FF2B5EF4-FFF2-40B4-BE49-F238E27FC236}">
                <a16:creationId xmlns:a16="http://schemas.microsoft.com/office/drawing/2014/main" id="{DEB00831-3CB9-0A49-A41E-D76A29AD1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1265" y="32266428"/>
            <a:ext cx="7368800" cy="33732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A. </a:t>
            </a:r>
            <a:r>
              <a:rPr kumimoji="0" lang="en-IN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Ghorbani</a:t>
            </a: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, M. </a:t>
            </a:r>
            <a:r>
              <a:rPr kumimoji="0" lang="en-IN" sz="2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Esmaeilizadeh</a:t>
            </a: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  Pharmacological properties of </a:t>
            </a:r>
            <a:r>
              <a:rPr kumimoji="0" lang="en-IN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Salvia </a:t>
            </a:r>
            <a:r>
              <a:rPr kumimoji="0" lang="en-IN" sz="2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officinalis</a:t>
            </a:r>
            <a:r>
              <a:rPr kumimoji="0" lang="en-IN" sz="26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 </a:t>
            </a: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and its components, Journal of Traditional and Complementary Medicine,  2017, 7 433-440.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IN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pitchFamily="-105" charset="-128"/>
                <a:cs typeface="Times New Roman" pitchFamily="18" charset="0"/>
              </a:rPr>
              <a:t>David O. Kennedy, Phytochemicals for Improving Aspects of Cognitive Function and Psychological State Potentially Relevant to Sports Performance, Sports Medicine 2019, 49 (1) 39–58.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C8FE682-2506-7E4C-BEB6-B8150953DE33}"/>
              </a:ext>
            </a:extLst>
          </p:cNvPr>
          <p:cNvSpPr/>
          <p:nvPr/>
        </p:nvSpPr>
        <p:spPr>
          <a:xfrm>
            <a:off x="18333128" y="35494963"/>
            <a:ext cx="208188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Fehling Test positive</a:t>
            </a:r>
          </a:p>
          <a:p>
            <a:pPr>
              <a:buNone/>
            </a:pPr>
            <a:r>
              <a:rPr lang="en-US" sz="1600" b="1" dirty="0">
                <a:latin typeface="Times New Roman" charset="0"/>
                <a:ea typeface="Times New Roman" charset="0"/>
                <a:cs typeface="Times New Roman" charset="0"/>
              </a:rPr>
              <a:t>Negative  </a:t>
            </a:r>
          </a:p>
        </p:txBody>
      </p:sp>
      <p:pic>
        <p:nvPicPr>
          <p:cNvPr id="153" name="Graphic 152" descr="Badge 1">
            <a:extLst>
              <a:ext uri="{FF2B5EF4-FFF2-40B4-BE49-F238E27FC236}">
                <a16:creationId xmlns:a16="http://schemas.microsoft.com/office/drawing/2014/main" id="{A5ADAABA-6E49-D248-8354-4464784E418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23839" y="30291719"/>
            <a:ext cx="914400" cy="914400"/>
          </a:xfrm>
          <a:prstGeom prst="rect">
            <a:avLst/>
          </a:prstGeom>
        </p:spPr>
      </p:pic>
      <p:pic>
        <p:nvPicPr>
          <p:cNvPr id="155" name="Graphic 154" descr="Badge">
            <a:extLst>
              <a:ext uri="{FF2B5EF4-FFF2-40B4-BE49-F238E27FC236}">
                <a16:creationId xmlns:a16="http://schemas.microsoft.com/office/drawing/2014/main" id="{A0FBDE98-D58B-6942-B31B-C4CECF9E216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624427" y="31708601"/>
            <a:ext cx="914400" cy="914400"/>
          </a:xfrm>
          <a:prstGeom prst="rect">
            <a:avLst/>
          </a:prstGeom>
        </p:spPr>
      </p:pic>
      <p:pic>
        <p:nvPicPr>
          <p:cNvPr id="157" name="Graphic 156" descr="Badge 3">
            <a:extLst>
              <a:ext uri="{FF2B5EF4-FFF2-40B4-BE49-F238E27FC236}">
                <a16:creationId xmlns:a16="http://schemas.microsoft.com/office/drawing/2014/main" id="{9135A96D-9A49-F246-BE37-5713C08A0A2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624427" y="33050670"/>
            <a:ext cx="914400" cy="914400"/>
          </a:xfrm>
          <a:prstGeom prst="rect">
            <a:avLst/>
          </a:prstGeom>
        </p:spPr>
      </p:pic>
      <p:pic>
        <p:nvPicPr>
          <p:cNvPr id="159" name="Graphic 158" descr="Badge 4">
            <a:extLst>
              <a:ext uri="{FF2B5EF4-FFF2-40B4-BE49-F238E27FC236}">
                <a16:creationId xmlns:a16="http://schemas.microsoft.com/office/drawing/2014/main" id="{3A827A01-98F4-D54A-A4B2-85A7BE07307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5095761" y="34413403"/>
            <a:ext cx="914400" cy="9144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7C3E22C4-2CE6-7341-AAE7-63EF46C7E1B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41" y="13857298"/>
            <a:ext cx="3397520" cy="232894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86" name="Oval Callout 185">
            <a:extLst>
              <a:ext uri="{FF2B5EF4-FFF2-40B4-BE49-F238E27FC236}">
                <a16:creationId xmlns:a16="http://schemas.microsoft.com/office/drawing/2014/main" id="{B28E6551-107C-AD4F-BD05-F690EBC63909}"/>
              </a:ext>
            </a:extLst>
          </p:cNvPr>
          <p:cNvSpPr/>
          <p:nvPr/>
        </p:nvSpPr>
        <p:spPr>
          <a:xfrm>
            <a:off x="8406812" y="15122890"/>
            <a:ext cx="2331576" cy="1347932"/>
          </a:xfrm>
          <a:prstGeom prst="wedgeEllipseCallout">
            <a:avLst>
              <a:gd name="adj1" fmla="val -66115"/>
              <a:gd name="adj2" fmla="val -2915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cxcx</a:t>
            </a:r>
          </a:p>
        </p:txBody>
      </p:sp>
      <p:sp>
        <p:nvSpPr>
          <p:cNvPr id="187" name="Oval Callout 186">
            <a:extLst>
              <a:ext uri="{FF2B5EF4-FFF2-40B4-BE49-F238E27FC236}">
                <a16:creationId xmlns:a16="http://schemas.microsoft.com/office/drawing/2014/main" id="{8B6AB8EB-17A4-8241-9E78-23FD6B13372C}"/>
              </a:ext>
            </a:extLst>
          </p:cNvPr>
          <p:cNvSpPr/>
          <p:nvPr/>
        </p:nvSpPr>
        <p:spPr>
          <a:xfrm>
            <a:off x="3848624" y="12398733"/>
            <a:ext cx="2754582" cy="1082317"/>
          </a:xfrm>
          <a:prstGeom prst="wedgeEllipseCallout">
            <a:avLst>
              <a:gd name="adj1" fmla="val 38546"/>
              <a:gd name="adj2" fmla="val 839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8" name="Oval Callout 187">
            <a:extLst>
              <a:ext uri="{FF2B5EF4-FFF2-40B4-BE49-F238E27FC236}">
                <a16:creationId xmlns:a16="http://schemas.microsoft.com/office/drawing/2014/main" id="{44CCEA87-74A1-EB4C-9FD1-BC080F9D0F93}"/>
              </a:ext>
            </a:extLst>
          </p:cNvPr>
          <p:cNvSpPr/>
          <p:nvPr/>
        </p:nvSpPr>
        <p:spPr>
          <a:xfrm>
            <a:off x="1894596" y="13076317"/>
            <a:ext cx="2387205" cy="1579015"/>
          </a:xfrm>
          <a:prstGeom prst="wedgeEllipseCallout">
            <a:avLst>
              <a:gd name="adj1" fmla="val 58182"/>
              <a:gd name="adj2" fmla="val 50601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cxcx</a:t>
            </a:r>
          </a:p>
        </p:txBody>
      </p:sp>
      <p:sp>
        <p:nvSpPr>
          <p:cNvPr id="189" name="Oval Callout 188">
            <a:extLst>
              <a:ext uri="{FF2B5EF4-FFF2-40B4-BE49-F238E27FC236}">
                <a16:creationId xmlns:a16="http://schemas.microsoft.com/office/drawing/2014/main" id="{C833974C-B212-BB4F-9008-FD689C297A4C}"/>
              </a:ext>
            </a:extLst>
          </p:cNvPr>
          <p:cNvSpPr/>
          <p:nvPr/>
        </p:nvSpPr>
        <p:spPr>
          <a:xfrm>
            <a:off x="6969495" y="12346306"/>
            <a:ext cx="2754582" cy="1110356"/>
          </a:xfrm>
          <a:prstGeom prst="wedgeEllipseCallout">
            <a:avLst>
              <a:gd name="adj1" fmla="val -55312"/>
              <a:gd name="adj2" fmla="val 8997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0" name="Oval Callout 189">
            <a:extLst>
              <a:ext uri="{FF2B5EF4-FFF2-40B4-BE49-F238E27FC236}">
                <a16:creationId xmlns:a16="http://schemas.microsoft.com/office/drawing/2014/main" id="{44487DE5-B26C-1047-8D9D-AA839A0AC5A1}"/>
              </a:ext>
            </a:extLst>
          </p:cNvPr>
          <p:cNvSpPr/>
          <p:nvPr/>
        </p:nvSpPr>
        <p:spPr>
          <a:xfrm>
            <a:off x="7832544" y="13511241"/>
            <a:ext cx="3005637" cy="1209488"/>
          </a:xfrm>
          <a:prstGeom prst="wedgeEllipseCallout">
            <a:avLst>
              <a:gd name="adj1" fmla="val -46499"/>
              <a:gd name="adj2" fmla="val 5965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cxcx</a:t>
            </a:r>
          </a:p>
        </p:txBody>
      </p:sp>
      <p:sp>
        <p:nvSpPr>
          <p:cNvPr id="191" name="Oval Callout 190">
            <a:extLst>
              <a:ext uri="{FF2B5EF4-FFF2-40B4-BE49-F238E27FC236}">
                <a16:creationId xmlns:a16="http://schemas.microsoft.com/office/drawing/2014/main" id="{7C96DB92-925C-A546-8401-026991C5A451}"/>
              </a:ext>
            </a:extLst>
          </p:cNvPr>
          <p:cNvSpPr/>
          <p:nvPr/>
        </p:nvSpPr>
        <p:spPr>
          <a:xfrm>
            <a:off x="2169902" y="14961813"/>
            <a:ext cx="2794589" cy="1559713"/>
          </a:xfrm>
          <a:prstGeom prst="wedgeEllipseCallout">
            <a:avLst>
              <a:gd name="adj1" fmla="val 58281"/>
              <a:gd name="adj2" fmla="val -41168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cxcx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B01AB83B-1325-0947-90A2-F4C6912316FB}"/>
              </a:ext>
            </a:extLst>
          </p:cNvPr>
          <p:cNvSpPr txBox="1"/>
          <p:nvPr/>
        </p:nvSpPr>
        <p:spPr>
          <a:xfrm>
            <a:off x="1896104" y="13626465"/>
            <a:ext cx="279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Immune boosting</a:t>
            </a:r>
            <a:r>
              <a:rPr lang="en-US" sz="2100" b="1" dirty="0"/>
              <a:t> 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37E9B70A-F11F-4746-BDA5-021A332B57B5}"/>
              </a:ext>
            </a:extLst>
          </p:cNvPr>
          <p:cNvSpPr txBox="1"/>
          <p:nvPr/>
        </p:nvSpPr>
        <p:spPr>
          <a:xfrm>
            <a:off x="2326758" y="15370999"/>
            <a:ext cx="2517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Relieve hot flashes and symptoms of menopause 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C9AEDDE-1B56-2848-9B0D-0C79C3991E3E}"/>
              </a:ext>
            </a:extLst>
          </p:cNvPr>
          <p:cNvSpPr txBox="1"/>
          <p:nvPr/>
        </p:nvSpPr>
        <p:spPr>
          <a:xfrm>
            <a:off x="7916005" y="13924793"/>
            <a:ext cx="2971143" cy="134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Managing Depression </a:t>
            </a:r>
          </a:p>
          <a:p>
            <a:endParaRPr lang="en-US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107A226-3F1C-2C41-8647-C2B188FF49E4}"/>
              </a:ext>
            </a:extLst>
          </p:cNvPr>
          <p:cNvSpPr txBox="1"/>
          <p:nvPr/>
        </p:nvSpPr>
        <p:spPr>
          <a:xfrm>
            <a:off x="8548217" y="15412700"/>
            <a:ext cx="2166660" cy="1624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Stimulates digestive systems </a:t>
            </a:r>
          </a:p>
          <a:p>
            <a:endParaRPr lang="en-US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C61AB745-1942-E34E-BE22-5C9C98EC10AF}"/>
              </a:ext>
            </a:extLst>
          </p:cNvPr>
          <p:cNvSpPr txBox="1"/>
          <p:nvPr/>
        </p:nvSpPr>
        <p:spPr>
          <a:xfrm>
            <a:off x="7311463" y="12659680"/>
            <a:ext cx="209501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Antiasthmatic</a:t>
            </a:r>
            <a:r>
              <a:rPr lang="en-US" sz="2400" b="1" dirty="0"/>
              <a:t> 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8FFC277-8C0E-3D49-A4FC-32827048B36D}"/>
              </a:ext>
            </a:extLst>
          </p:cNvPr>
          <p:cNvSpPr txBox="1"/>
          <p:nvPr/>
        </p:nvSpPr>
        <p:spPr>
          <a:xfrm>
            <a:off x="4365704" y="12735683"/>
            <a:ext cx="18856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Antidiarrhea</a:t>
            </a:r>
            <a:r>
              <a:rPr lang="en-US" sz="2100" b="1" dirty="0"/>
              <a:t>l </a:t>
            </a:r>
            <a:r>
              <a:rPr lang="en-US" sz="2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884</Words>
  <Application>Microsoft Macintosh PowerPoint</Application>
  <PresentationFormat>Custom</PresentationFormat>
  <Paragraphs>210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Palatino Linotype</vt:lpstr>
      <vt:lpstr>Times</vt:lpstr>
      <vt:lpstr>Times New Roman</vt:lpstr>
      <vt:lpstr>Wingdings</vt:lpstr>
      <vt:lpstr>Office Theme</vt:lpstr>
      <vt:lpstr>Custom Design</vt:lpstr>
      <vt:lpstr>Fractionation, Chromatographic Screening and Quantification of bioactive compounds from the imperative medicinal plant Salvia officinalis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Shadma Wahab</cp:lastModifiedBy>
  <cp:revision>79</cp:revision>
  <dcterms:created xsi:type="dcterms:W3CDTF">2015-04-04T09:45:50Z</dcterms:created>
  <dcterms:modified xsi:type="dcterms:W3CDTF">2020-10-20T22:04:57Z</dcterms:modified>
</cp:coreProperties>
</file>