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
  </p:notesMasterIdLst>
  <p:sldIdLst>
    <p:sldId id="265" r:id="rId3"/>
  </p:sldIdLst>
  <p:sldSz cx="30275213" cy="42811700"/>
  <p:notesSz cx="6858000" cy="9144000"/>
  <p:defaultTextStyle>
    <a:defPPr>
      <a:defRPr lang="fr-FR"/>
    </a:defPPr>
    <a:lvl1pPr marL="0" algn="l" defTabSz="2925623" rtl="0" eaLnBrk="1" latinLnBrk="0" hangingPunct="1">
      <a:defRPr sz="5759" kern="1200">
        <a:solidFill>
          <a:schemeClr val="tx1"/>
        </a:solidFill>
        <a:latin typeface="+mn-lt"/>
        <a:ea typeface="+mn-ea"/>
        <a:cs typeface="+mn-cs"/>
      </a:defRPr>
    </a:lvl1pPr>
    <a:lvl2pPr marL="1462811" algn="l" defTabSz="2925623" rtl="0" eaLnBrk="1" latinLnBrk="0" hangingPunct="1">
      <a:defRPr sz="5759" kern="1200">
        <a:solidFill>
          <a:schemeClr val="tx1"/>
        </a:solidFill>
        <a:latin typeface="+mn-lt"/>
        <a:ea typeface="+mn-ea"/>
        <a:cs typeface="+mn-cs"/>
      </a:defRPr>
    </a:lvl2pPr>
    <a:lvl3pPr marL="2925623" algn="l" defTabSz="2925623" rtl="0" eaLnBrk="1" latinLnBrk="0" hangingPunct="1">
      <a:defRPr sz="5759" kern="1200">
        <a:solidFill>
          <a:schemeClr val="tx1"/>
        </a:solidFill>
        <a:latin typeface="+mn-lt"/>
        <a:ea typeface="+mn-ea"/>
        <a:cs typeface="+mn-cs"/>
      </a:defRPr>
    </a:lvl3pPr>
    <a:lvl4pPr marL="4388434" algn="l" defTabSz="2925623" rtl="0" eaLnBrk="1" latinLnBrk="0" hangingPunct="1">
      <a:defRPr sz="5759" kern="1200">
        <a:solidFill>
          <a:schemeClr val="tx1"/>
        </a:solidFill>
        <a:latin typeface="+mn-lt"/>
        <a:ea typeface="+mn-ea"/>
        <a:cs typeface="+mn-cs"/>
      </a:defRPr>
    </a:lvl4pPr>
    <a:lvl5pPr marL="5851246" algn="l" defTabSz="2925623" rtl="0" eaLnBrk="1" latinLnBrk="0" hangingPunct="1">
      <a:defRPr sz="5759" kern="1200">
        <a:solidFill>
          <a:schemeClr val="tx1"/>
        </a:solidFill>
        <a:latin typeface="+mn-lt"/>
        <a:ea typeface="+mn-ea"/>
        <a:cs typeface="+mn-cs"/>
      </a:defRPr>
    </a:lvl5pPr>
    <a:lvl6pPr marL="7314057" algn="l" defTabSz="2925623" rtl="0" eaLnBrk="1" latinLnBrk="0" hangingPunct="1">
      <a:defRPr sz="5759" kern="1200">
        <a:solidFill>
          <a:schemeClr val="tx1"/>
        </a:solidFill>
        <a:latin typeface="+mn-lt"/>
        <a:ea typeface="+mn-ea"/>
        <a:cs typeface="+mn-cs"/>
      </a:defRPr>
    </a:lvl6pPr>
    <a:lvl7pPr marL="8776868" algn="l" defTabSz="2925623" rtl="0" eaLnBrk="1" latinLnBrk="0" hangingPunct="1">
      <a:defRPr sz="5759" kern="1200">
        <a:solidFill>
          <a:schemeClr val="tx1"/>
        </a:solidFill>
        <a:latin typeface="+mn-lt"/>
        <a:ea typeface="+mn-ea"/>
        <a:cs typeface="+mn-cs"/>
      </a:defRPr>
    </a:lvl7pPr>
    <a:lvl8pPr marL="10239680" algn="l" defTabSz="2925623" rtl="0" eaLnBrk="1" latinLnBrk="0" hangingPunct="1">
      <a:defRPr sz="5759" kern="1200">
        <a:solidFill>
          <a:schemeClr val="tx1"/>
        </a:solidFill>
        <a:latin typeface="+mn-lt"/>
        <a:ea typeface="+mn-ea"/>
        <a:cs typeface="+mn-cs"/>
      </a:defRPr>
    </a:lvl8pPr>
    <a:lvl9pPr marL="11702491" algn="l" defTabSz="2925623" rtl="0" eaLnBrk="1" latinLnBrk="0" hangingPunct="1">
      <a:defRPr sz="5759"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3486" userDrawn="1">
          <p15:clr>
            <a:srgbClr val="A4A3A4"/>
          </p15:clr>
        </p15:guide>
        <p15:guide id="2" pos="9536" userDrawn="1">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 Schalnich" initials="MS" lastIdx="3" clrIdx="0"/>
  <p:cmAuthor id="1" name="Samanta" initial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99"/>
    <a:srgbClr val="6A4E9D"/>
    <a:srgbClr val="5E4197"/>
    <a:srgbClr val="6032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340" autoAdjust="0"/>
    <p:restoredTop sz="94660"/>
  </p:normalViewPr>
  <p:slideViewPr>
    <p:cSldViewPr>
      <p:cViewPr>
        <p:scale>
          <a:sx n="30" d="100"/>
          <a:sy n="30" d="100"/>
        </p:scale>
        <p:origin x="-108" y="3240"/>
      </p:cViewPr>
      <p:guideLst>
        <p:guide orient="horz" pos="13486"/>
        <p:guide pos="9536"/>
      </p:guideLst>
    </p:cSldViewPr>
  </p:slideViewPr>
  <p:notesTextViewPr>
    <p:cViewPr>
      <p:scale>
        <a:sx n="100" d="100"/>
        <a:sy n="100" d="100"/>
      </p:scale>
      <p:origin x="0" y="0"/>
    </p:cViewPr>
  </p:notesTextViewPr>
  <p:notesViewPr>
    <p:cSldViewPr>
      <p:cViewPr varScale="1">
        <p:scale>
          <a:sx n="88" d="100"/>
          <a:sy n="88" d="100"/>
        </p:scale>
        <p:origin x="320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CFBF3B-F983-4F41-9E6C-02008BB91DD1}" type="datetimeFigureOut">
              <a:rPr lang="fr-FR" smtClean="0"/>
              <a:pPr/>
              <a:t>28/09/2020</a:t>
            </a:fld>
            <a:endParaRPr lang="fr-FR"/>
          </a:p>
        </p:txBody>
      </p:sp>
      <p:sp>
        <p:nvSpPr>
          <p:cNvPr id="4" name="Slide Image Placeholder 3"/>
          <p:cNvSpPr>
            <a:spLocks noGrp="1" noRot="1" noChangeAspect="1"/>
          </p:cNvSpPr>
          <p:nvPr>
            <p:ph type="sldImg" idx="2"/>
          </p:nvPr>
        </p:nvSpPr>
        <p:spPr>
          <a:xfrm>
            <a:off x="2217738" y="685800"/>
            <a:ext cx="242252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8" name="Slide Number Placeholder 7"/>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69082-9D5D-43A3-B675-27AB9B8E552E}" type="slidenum">
              <a:rPr lang="en-US" smtClean="0"/>
              <a:t>‹N°›</a:t>
            </a:fld>
            <a:endParaRPr lang="en-US" dirty="0"/>
          </a:p>
        </p:txBody>
      </p:sp>
    </p:spTree>
    <p:extLst>
      <p:ext uri="{BB962C8B-B14F-4D97-AF65-F5344CB8AC3E}">
        <p14:creationId xmlns:p14="http://schemas.microsoft.com/office/powerpoint/2010/main" val="1626096734"/>
      </p:ext>
    </p:extLst>
  </p:cSld>
  <p:clrMap bg1="lt1" tx1="dk1" bg2="lt2" tx2="dk2" accent1="accent1" accent2="accent2" accent3="accent3" accent4="accent4" accent5="accent5" accent6="accent6" hlink="hlink" folHlink="folHlink"/>
  <p:notesStyle>
    <a:lvl1pPr marL="0" algn="l" defTabSz="2925623" rtl="0" eaLnBrk="1" latinLnBrk="0" hangingPunct="1">
      <a:defRPr sz="3839" kern="1200">
        <a:solidFill>
          <a:schemeClr val="tx1"/>
        </a:solidFill>
        <a:latin typeface="+mn-lt"/>
        <a:ea typeface="+mn-ea"/>
        <a:cs typeface="+mn-cs"/>
      </a:defRPr>
    </a:lvl1pPr>
    <a:lvl2pPr marL="1462811" algn="l" defTabSz="2925623" rtl="0" eaLnBrk="1" latinLnBrk="0" hangingPunct="1">
      <a:defRPr sz="3839" kern="1200">
        <a:solidFill>
          <a:schemeClr val="tx1"/>
        </a:solidFill>
        <a:latin typeface="+mn-lt"/>
        <a:ea typeface="+mn-ea"/>
        <a:cs typeface="+mn-cs"/>
      </a:defRPr>
    </a:lvl2pPr>
    <a:lvl3pPr marL="2925623" algn="l" defTabSz="2925623" rtl="0" eaLnBrk="1" latinLnBrk="0" hangingPunct="1">
      <a:defRPr sz="3839" kern="1200">
        <a:solidFill>
          <a:schemeClr val="tx1"/>
        </a:solidFill>
        <a:latin typeface="+mn-lt"/>
        <a:ea typeface="+mn-ea"/>
        <a:cs typeface="+mn-cs"/>
      </a:defRPr>
    </a:lvl3pPr>
    <a:lvl4pPr marL="4388434" algn="l" defTabSz="2925623" rtl="0" eaLnBrk="1" latinLnBrk="0" hangingPunct="1">
      <a:defRPr sz="3839" kern="1200">
        <a:solidFill>
          <a:schemeClr val="tx1"/>
        </a:solidFill>
        <a:latin typeface="+mn-lt"/>
        <a:ea typeface="+mn-ea"/>
        <a:cs typeface="+mn-cs"/>
      </a:defRPr>
    </a:lvl4pPr>
    <a:lvl5pPr marL="5851246" algn="l" defTabSz="2925623" rtl="0" eaLnBrk="1" latinLnBrk="0" hangingPunct="1">
      <a:defRPr sz="3839" kern="1200">
        <a:solidFill>
          <a:schemeClr val="tx1"/>
        </a:solidFill>
        <a:latin typeface="+mn-lt"/>
        <a:ea typeface="+mn-ea"/>
        <a:cs typeface="+mn-cs"/>
      </a:defRPr>
    </a:lvl5pPr>
    <a:lvl6pPr marL="7314057" algn="l" defTabSz="2925623" rtl="0" eaLnBrk="1" latinLnBrk="0" hangingPunct="1">
      <a:defRPr sz="3839" kern="1200">
        <a:solidFill>
          <a:schemeClr val="tx1"/>
        </a:solidFill>
        <a:latin typeface="+mn-lt"/>
        <a:ea typeface="+mn-ea"/>
        <a:cs typeface="+mn-cs"/>
      </a:defRPr>
    </a:lvl6pPr>
    <a:lvl7pPr marL="8776868" algn="l" defTabSz="2925623" rtl="0" eaLnBrk="1" latinLnBrk="0" hangingPunct="1">
      <a:defRPr sz="3839" kern="1200">
        <a:solidFill>
          <a:schemeClr val="tx1"/>
        </a:solidFill>
        <a:latin typeface="+mn-lt"/>
        <a:ea typeface="+mn-ea"/>
        <a:cs typeface="+mn-cs"/>
      </a:defRPr>
    </a:lvl7pPr>
    <a:lvl8pPr marL="10239680" algn="l" defTabSz="2925623" rtl="0" eaLnBrk="1" latinLnBrk="0" hangingPunct="1">
      <a:defRPr sz="3839" kern="1200">
        <a:solidFill>
          <a:schemeClr val="tx1"/>
        </a:solidFill>
        <a:latin typeface="+mn-lt"/>
        <a:ea typeface="+mn-ea"/>
        <a:cs typeface="+mn-cs"/>
      </a:defRPr>
    </a:lvl8pPr>
    <a:lvl9pPr marL="11702491" algn="l" defTabSz="2925623" rtl="0" eaLnBrk="1" latinLnBrk="0" hangingPunct="1">
      <a:defRPr sz="383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9391"/>
            <a:ext cx="25733931" cy="9176767"/>
          </a:xfrm>
        </p:spPr>
        <p:txBody>
          <a:bodyPr/>
          <a:lstStyle/>
          <a:p>
            <a:r>
              <a:rPr lang="en-US"/>
              <a:t>Click to edit Master title style</a:t>
            </a:r>
            <a:endParaRPr lang="fr-FR"/>
          </a:p>
        </p:txBody>
      </p:sp>
      <p:sp>
        <p:nvSpPr>
          <p:cNvPr id="3" name="Subtitle 2"/>
          <p:cNvSpPr>
            <a:spLocks noGrp="1"/>
          </p:cNvSpPr>
          <p:nvPr>
            <p:ph type="subTitle" idx="1"/>
          </p:nvPr>
        </p:nvSpPr>
        <p:spPr>
          <a:xfrm>
            <a:off x="4541282" y="24259965"/>
            <a:ext cx="21192649" cy="1094076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2F621E2D-A50B-495F-9AA4-3F10866B781B}" type="datetime1">
              <a:rPr lang="fr-FR" smtClean="0"/>
              <a:t>28/09/2020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AD6B278-45EA-45CC-9642-20CC60EAB0D1}" type="datetime1">
              <a:rPr lang="fr-FR" smtClean="0"/>
              <a:t>28/09/2020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49529" y="1714471"/>
            <a:ext cx="6811923" cy="36528688"/>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1513761" y="1714471"/>
            <a:ext cx="19931182" cy="36528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AE16925-72EC-42D4-94D3-A1003B939FCE}" type="datetime1">
              <a:rPr lang="fr-FR" smtClean="0"/>
              <a:t>28/09/2020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it-IT" dirty="0"/>
              <a:t>Click to </a:t>
            </a:r>
            <a:r>
              <a:rPr lang="it-IT" dirty="0" err="1"/>
              <a:t>edit</a:t>
            </a:r>
            <a:r>
              <a:rPr lang="it-IT" dirty="0"/>
              <a:t> </a:t>
            </a:r>
            <a:r>
              <a:rPr lang="it-IT" dirty="0" err="1"/>
              <a:t>Paper</a:t>
            </a:r>
            <a:r>
              <a:rPr lang="it-IT" dirty="0"/>
              <a:t> Title</a:t>
            </a:r>
          </a:p>
        </p:txBody>
      </p:sp>
      <p:sp>
        <p:nvSpPr>
          <p:cNvPr id="3" name="Content Placeholder 2"/>
          <p:cNvSpPr>
            <a:spLocks noGrp="1"/>
          </p:cNvSpPr>
          <p:nvPr>
            <p:ph idx="1"/>
          </p:nvPr>
        </p:nvSpPr>
        <p:spPr/>
        <p:txBody>
          <a:bodyPr/>
          <a:lstStyle/>
          <a:p>
            <a:pPr lvl="0"/>
            <a:r>
              <a:rPr lang="it-IT" dirty="0"/>
              <a:t>Click to </a:t>
            </a:r>
            <a:r>
              <a:rPr lang="it-IT" dirty="0" err="1"/>
              <a:t>edit</a:t>
            </a:r>
            <a:r>
              <a:rPr lang="it-IT" dirty="0"/>
              <a:t> Master text </a:t>
            </a:r>
            <a:r>
              <a:rPr lang="it-IT" dirty="0" err="1"/>
              <a:t>styles</a:t>
            </a:r>
            <a:endParaRPr lang="it-IT" dirty="0"/>
          </a:p>
          <a:p>
            <a:pPr lvl="1"/>
            <a:r>
              <a:rPr lang="it-IT" dirty="0"/>
              <a:t>Second </a:t>
            </a:r>
            <a:r>
              <a:rPr lang="it-IT" dirty="0" err="1"/>
              <a:t>level</a:t>
            </a:r>
            <a:endParaRPr lang="it-IT" dirty="0"/>
          </a:p>
          <a:p>
            <a:pPr lvl="2"/>
            <a:r>
              <a:rPr lang="it-IT" dirty="0"/>
              <a:t>Third </a:t>
            </a:r>
            <a:r>
              <a:rPr lang="it-IT" dirty="0" err="1"/>
              <a:t>level</a:t>
            </a:r>
            <a:endParaRPr lang="it-IT" dirty="0"/>
          </a:p>
          <a:p>
            <a:pPr lvl="3"/>
            <a:r>
              <a:rPr lang="it-IT" dirty="0" err="1"/>
              <a:t>Fourth</a:t>
            </a:r>
            <a:r>
              <a:rPr lang="it-IT" dirty="0"/>
              <a:t> </a:t>
            </a:r>
            <a:r>
              <a:rPr lang="it-IT" dirty="0" err="1"/>
              <a:t>level</a:t>
            </a:r>
            <a:endParaRPr lang="it-IT" dirty="0"/>
          </a:p>
          <a:p>
            <a:pPr lvl="4"/>
            <a:r>
              <a:rPr lang="it-IT" dirty="0" err="1"/>
              <a:t>Fifth</a:t>
            </a:r>
            <a:r>
              <a:rPr lang="it-IT" dirty="0"/>
              <a:t> </a:t>
            </a:r>
            <a:r>
              <a:rPr lang="it-IT" dirty="0" err="1"/>
              <a:t>level</a:t>
            </a:r>
            <a:endParaRPr lang="it-IT" dirty="0"/>
          </a:p>
        </p:txBody>
      </p:sp>
      <p:sp>
        <p:nvSpPr>
          <p:cNvPr id="8" name="Text Placeholder 7"/>
          <p:cNvSpPr>
            <a:spLocks noGrp="1"/>
          </p:cNvSpPr>
          <p:nvPr>
            <p:ph type="body" sz="quarter" idx="10" hasCustomPrompt="1"/>
          </p:nvPr>
        </p:nvSpPr>
        <p:spPr>
          <a:xfrm>
            <a:off x="12774612" y="5479523"/>
            <a:ext cx="16453907" cy="1318062"/>
          </a:xfrm>
        </p:spPr>
        <p:txBody>
          <a:bodyPr>
            <a:normAutofit/>
          </a:bodyPr>
          <a:lstStyle>
            <a:lvl1pPr marL="0" indent="0" algn="r">
              <a:buNone/>
              <a:defRPr sz="5400">
                <a:solidFill>
                  <a:srgbClr val="FFFFFF"/>
                </a:solidFill>
              </a:defRPr>
            </a:lvl1pPr>
          </a:lstStyle>
          <a:p>
            <a:pPr lvl="0"/>
            <a:r>
              <a:rPr lang="it-IT" dirty="0"/>
              <a:t>Click to </a:t>
            </a:r>
            <a:r>
              <a:rPr lang="it-IT" dirty="0" err="1"/>
              <a:t>edit</a:t>
            </a:r>
            <a:r>
              <a:rPr lang="it-IT" dirty="0"/>
              <a:t> </a:t>
            </a:r>
            <a:r>
              <a:rPr lang="it-IT" dirty="0" err="1"/>
              <a:t>author’s</a:t>
            </a:r>
            <a:r>
              <a:rPr lang="it-IT" dirty="0"/>
              <a:t> </a:t>
            </a:r>
            <a:r>
              <a:rPr lang="it-IT" dirty="0" err="1"/>
              <a:t>name</a:t>
            </a:r>
            <a:r>
              <a:rPr lang="it-IT" dirty="0"/>
              <a:t> and </a:t>
            </a:r>
            <a:r>
              <a:rPr lang="it-IT" dirty="0" err="1"/>
              <a:t>affiliation</a:t>
            </a:r>
            <a:endParaRPr lang="it-IT" dirty="0"/>
          </a:p>
        </p:txBody>
      </p:sp>
    </p:spTree>
    <p:extLst>
      <p:ext uri="{BB962C8B-B14F-4D97-AF65-F5344CB8AC3E}">
        <p14:creationId xmlns:p14="http://schemas.microsoft.com/office/powerpoint/2010/main" val="33459452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4402" y="7006456"/>
            <a:ext cx="22706410" cy="14904815"/>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3784402" y="22486055"/>
            <a:ext cx="22706410" cy="1033624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FA24ED9-1BAC-43CE-92AB-135E2507265C}"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‹N°›</a:t>
            </a:fld>
            <a:endParaRPr lang="en-US"/>
          </a:p>
        </p:txBody>
      </p:sp>
    </p:spTree>
    <p:extLst>
      <p:ext uri="{BB962C8B-B14F-4D97-AF65-F5344CB8AC3E}">
        <p14:creationId xmlns:p14="http://schemas.microsoft.com/office/powerpoint/2010/main" val="20738924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‹N°›</a:t>
            </a:fld>
            <a:endParaRPr lang="en-US"/>
          </a:p>
        </p:txBody>
      </p:sp>
    </p:spTree>
    <p:extLst>
      <p:ext uri="{BB962C8B-B14F-4D97-AF65-F5344CB8AC3E}">
        <p14:creationId xmlns:p14="http://schemas.microsoft.com/office/powerpoint/2010/main" val="1369589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3215"/>
            <a:ext cx="26112371" cy="17808474"/>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2065654" y="28650163"/>
            <a:ext cx="26112371" cy="9365056"/>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A24ED9-1BAC-43CE-92AB-135E2507265C}"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‹N°›</a:t>
            </a:fld>
            <a:endParaRPr lang="en-US"/>
          </a:p>
        </p:txBody>
      </p:sp>
    </p:spTree>
    <p:extLst>
      <p:ext uri="{BB962C8B-B14F-4D97-AF65-F5344CB8AC3E}">
        <p14:creationId xmlns:p14="http://schemas.microsoft.com/office/powerpoint/2010/main" val="2120936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81421" y="11396633"/>
            <a:ext cx="12803892" cy="2716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389900" y="11396633"/>
            <a:ext cx="12803892" cy="2716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A24ED9-1BAC-43CE-92AB-135E2507265C}" type="datetimeFigureOut">
              <a:rPr lang="en-US" smtClean="0"/>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‹N°›</a:t>
            </a:fld>
            <a:endParaRPr lang="en-US"/>
          </a:p>
        </p:txBody>
      </p:sp>
    </p:spTree>
    <p:extLst>
      <p:ext uri="{BB962C8B-B14F-4D97-AF65-F5344CB8AC3E}">
        <p14:creationId xmlns:p14="http://schemas.microsoft.com/office/powerpoint/2010/main" val="663014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6679" y="2279343"/>
            <a:ext cx="26112371" cy="8274950"/>
          </a:xfrm>
        </p:spPr>
        <p:txBody>
          <a:bodyPr/>
          <a:lstStyle/>
          <a:p>
            <a:r>
              <a:rPr lang="en-US"/>
              <a:t>Click to edit Master title style</a:t>
            </a:r>
          </a:p>
        </p:txBody>
      </p:sp>
      <p:sp>
        <p:nvSpPr>
          <p:cNvPr id="3" name="Text Placeholder 2"/>
          <p:cNvSpPr>
            <a:spLocks noGrp="1"/>
          </p:cNvSpPr>
          <p:nvPr>
            <p:ph type="body" idx="1"/>
          </p:nvPr>
        </p:nvSpPr>
        <p:spPr>
          <a:xfrm>
            <a:off x="2086687" y="10494814"/>
            <a:ext cx="12809147" cy="51433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086687" y="15638164"/>
            <a:ext cx="12809147" cy="23001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26827" y="10494814"/>
            <a:ext cx="12872223" cy="51433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26827" y="15638164"/>
            <a:ext cx="12872223" cy="23001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A24ED9-1BAC-43CE-92AB-135E2507265C}" type="datetimeFigureOut">
              <a:rPr lang="en-US" smtClean="0"/>
              <a:t>9/28/2020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F29872-1DA2-4001-977B-942AFF1DF91F}" type="slidenum">
              <a:rPr lang="en-US" smtClean="0"/>
              <a:t>‹N°›</a:t>
            </a:fld>
            <a:endParaRPr lang="en-US"/>
          </a:p>
        </p:txBody>
      </p:sp>
    </p:spTree>
    <p:extLst>
      <p:ext uri="{BB962C8B-B14F-4D97-AF65-F5344CB8AC3E}">
        <p14:creationId xmlns:p14="http://schemas.microsoft.com/office/powerpoint/2010/main" val="37827512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A24ED9-1BAC-43CE-92AB-135E2507265C}" type="datetimeFigureOut">
              <a:rPr lang="en-US" smtClean="0"/>
              <a:t>9/28/2020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F29872-1DA2-4001-977B-942AFF1DF91F}" type="slidenum">
              <a:rPr lang="en-US" smtClean="0"/>
              <a:t>‹N°›</a:t>
            </a:fld>
            <a:endParaRPr lang="en-US"/>
          </a:p>
        </p:txBody>
      </p:sp>
    </p:spTree>
    <p:extLst>
      <p:ext uri="{BB962C8B-B14F-4D97-AF65-F5344CB8AC3E}">
        <p14:creationId xmlns:p14="http://schemas.microsoft.com/office/powerpoint/2010/main" val="15838737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24ED9-1BAC-43CE-92AB-135E2507265C}" type="datetimeFigureOut">
              <a:rPr lang="en-US" smtClean="0"/>
              <a:t>9/28/2020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F29872-1DA2-4001-977B-942AFF1DF91F}" type="slidenum">
              <a:rPr lang="en-US" smtClean="0"/>
              <a:t>‹N°›</a:t>
            </a:fld>
            <a:endParaRPr lang="en-US"/>
          </a:p>
        </p:txBody>
      </p:sp>
    </p:spTree>
    <p:extLst>
      <p:ext uri="{BB962C8B-B14F-4D97-AF65-F5344CB8AC3E}">
        <p14:creationId xmlns:p14="http://schemas.microsoft.com/office/powerpoint/2010/main" val="2343812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83760309-1331-4F8F-AC1F-972AC9046391}" type="datetime1">
              <a:rPr lang="fr-FR" smtClean="0"/>
              <a:t>28/09/2020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687" y="2854114"/>
            <a:ext cx="9765859" cy="9989398"/>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12872223" y="6164110"/>
            <a:ext cx="15326827" cy="304240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86687" y="12843511"/>
            <a:ext cx="9765859" cy="237941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‹N°›</a:t>
            </a:fld>
            <a:endParaRPr lang="en-US"/>
          </a:p>
        </p:txBody>
      </p:sp>
    </p:spTree>
    <p:extLst>
      <p:ext uri="{BB962C8B-B14F-4D97-AF65-F5344CB8AC3E}">
        <p14:creationId xmlns:p14="http://schemas.microsoft.com/office/powerpoint/2010/main" val="686869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687" y="2854114"/>
            <a:ext cx="9765859" cy="9989398"/>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12872223" y="6164110"/>
            <a:ext cx="15326827" cy="304240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086687" y="12843511"/>
            <a:ext cx="9765859" cy="237941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‹N°›</a:t>
            </a:fld>
            <a:endParaRPr lang="en-US"/>
          </a:p>
        </p:txBody>
      </p:sp>
    </p:spTree>
    <p:extLst>
      <p:ext uri="{BB962C8B-B14F-4D97-AF65-F5344CB8AC3E}">
        <p14:creationId xmlns:p14="http://schemas.microsoft.com/office/powerpoint/2010/main" val="811340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‹N°›</a:t>
            </a:fld>
            <a:endParaRPr lang="en-US"/>
          </a:p>
        </p:txBody>
      </p:sp>
    </p:spTree>
    <p:extLst>
      <p:ext uri="{BB962C8B-B14F-4D97-AF65-F5344CB8AC3E}">
        <p14:creationId xmlns:p14="http://schemas.microsoft.com/office/powerpoint/2010/main" val="22804872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4" y="2279325"/>
            <a:ext cx="6528093" cy="362809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81429" y="2279325"/>
            <a:ext cx="19079692" cy="362809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‹N°›</a:t>
            </a:fld>
            <a:endParaRPr lang="en-US"/>
          </a:p>
        </p:txBody>
      </p:sp>
    </p:spTree>
    <p:extLst>
      <p:ext uri="{BB962C8B-B14F-4D97-AF65-F5344CB8AC3E}">
        <p14:creationId xmlns:p14="http://schemas.microsoft.com/office/powerpoint/2010/main" val="2277337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10497"/>
            <a:ext cx="25733931" cy="8502880"/>
          </a:xfrm>
        </p:spPr>
        <p:txBody>
          <a:bodyPr anchor="t"/>
          <a:lstStyle>
            <a:lvl1pPr algn="l">
              <a:defRPr sz="4000" b="1" cap="all"/>
            </a:lvl1pPr>
          </a:lstStyle>
          <a:p>
            <a:r>
              <a:rPr lang="en-US"/>
              <a:t>Click to edit Master title style</a:t>
            </a:r>
            <a:endParaRPr lang="fr-FR"/>
          </a:p>
        </p:txBody>
      </p:sp>
      <p:sp>
        <p:nvSpPr>
          <p:cNvPr id="3" name="Text Placeholder 2"/>
          <p:cNvSpPr>
            <a:spLocks noGrp="1"/>
          </p:cNvSpPr>
          <p:nvPr>
            <p:ph type="body" idx="1"/>
          </p:nvPr>
        </p:nvSpPr>
        <p:spPr>
          <a:xfrm>
            <a:off x="2391533" y="18145428"/>
            <a:ext cx="25733931" cy="93650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B96765-7664-41F5-8267-06B87A0274DD}" type="datetime1">
              <a:rPr lang="fr-FR" smtClean="0"/>
              <a:t>28/09/2020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1513761" y="9989411"/>
            <a:ext cx="13371552" cy="282537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15389900" y="9989411"/>
            <a:ext cx="13371552" cy="282537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21FF9947-2A44-4499-8893-791A730D1CEB}" type="datetime1">
              <a:rPr lang="fr-FR" smtClean="0"/>
              <a:t>28/09/2020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1513761" y="9583086"/>
            <a:ext cx="13376810" cy="39937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13761" y="13576859"/>
            <a:ext cx="13376810" cy="246662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15379396" y="9583086"/>
            <a:ext cx="13382065" cy="39937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79396" y="13576859"/>
            <a:ext cx="13382065" cy="246662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A2CD4740-CB78-4DA2-9449-5BA6BAB8E8B9}" type="datetime1">
              <a:rPr lang="fr-FR" smtClean="0"/>
              <a:t>28/09/2020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CAEAE96-855E-42B1-8DE9-9C9E68DE18C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774D13E3-8353-4C2E-BE7C-26AE1B623ED5}" type="datetime1">
              <a:rPr lang="fr-FR" smtClean="0"/>
              <a:t>28/09/2020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CAEAE96-855E-42B1-8DE9-9C9E68DE18C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13025-920A-462C-B19C-06B25E7A86DA}" type="datetime1">
              <a:rPr lang="fr-FR" smtClean="0"/>
              <a:t>28/09/2020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a:xfrm>
            <a:off x="22958703" y="39680118"/>
            <a:ext cx="7064216" cy="2279326"/>
          </a:xfrm>
        </p:spPr>
        <p:txBody>
          <a:bodyPr/>
          <a:lstStyle/>
          <a:p>
            <a:fld id="{FCAEAE96-855E-42B1-8DE9-9C9E68DE18C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9" y="1704542"/>
            <a:ext cx="9960336" cy="7254204"/>
          </a:xfrm>
        </p:spPr>
        <p:txBody>
          <a:bodyPr anchor="b"/>
          <a:lstStyle>
            <a:lvl1pPr algn="l">
              <a:defRPr sz="2000" b="1"/>
            </a:lvl1pPr>
          </a:lstStyle>
          <a:p>
            <a:r>
              <a:rPr lang="en-US"/>
              <a:t>Click to edit Master title style</a:t>
            </a:r>
            <a:endParaRPr lang="fr-FR"/>
          </a:p>
        </p:txBody>
      </p:sp>
      <p:sp>
        <p:nvSpPr>
          <p:cNvPr id="3" name="Content Placeholder 2"/>
          <p:cNvSpPr>
            <a:spLocks noGrp="1"/>
          </p:cNvSpPr>
          <p:nvPr>
            <p:ph idx="1"/>
          </p:nvPr>
        </p:nvSpPr>
        <p:spPr>
          <a:xfrm>
            <a:off x="11836767" y="1704558"/>
            <a:ext cx="16924685" cy="365386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1513769" y="8958760"/>
            <a:ext cx="9960336" cy="292843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14D6D2-AC3E-41CF-B9A3-5BCCE2F511AB}" type="datetime1">
              <a:rPr lang="fr-FR" smtClean="0"/>
              <a:t>28/09/2020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4" y="29968193"/>
            <a:ext cx="18165128" cy="3537915"/>
          </a:xfrm>
        </p:spPr>
        <p:txBody>
          <a:bodyPr anchor="b"/>
          <a:lstStyle>
            <a:lvl1pPr algn="l">
              <a:defRPr sz="2000" b="1"/>
            </a:lvl1pPr>
          </a:lstStyle>
          <a:p>
            <a:r>
              <a:rPr lang="en-US"/>
              <a:t>Click to edit Master title style</a:t>
            </a:r>
            <a:endParaRPr lang="fr-FR"/>
          </a:p>
        </p:txBody>
      </p:sp>
      <p:sp>
        <p:nvSpPr>
          <p:cNvPr id="3" name="Picture Placeholder 2"/>
          <p:cNvSpPr>
            <a:spLocks noGrp="1"/>
          </p:cNvSpPr>
          <p:nvPr>
            <p:ph type="pic" idx="1"/>
          </p:nvPr>
        </p:nvSpPr>
        <p:spPr>
          <a:xfrm>
            <a:off x="5934154" y="3825307"/>
            <a:ext cx="18165128" cy="2568702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5934154" y="33506104"/>
            <a:ext cx="18165128" cy="50244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128312-C233-4B5A-993A-6F581BBA2EDC}" type="datetime1">
              <a:rPr lang="fr-FR" smtClean="0"/>
              <a:t>28/09/2020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761" y="1714454"/>
            <a:ext cx="27247692" cy="7135284"/>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1513761" y="9989411"/>
            <a:ext cx="27247692" cy="282537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1513761" y="39680118"/>
            <a:ext cx="7064216" cy="2279326"/>
          </a:xfrm>
          <a:prstGeom prst="rect">
            <a:avLst/>
          </a:prstGeom>
        </p:spPr>
        <p:txBody>
          <a:bodyPr vert="horz" lIns="91440" tIns="45720" rIns="91440" bIns="45720" rtlCol="0" anchor="ctr"/>
          <a:lstStyle>
            <a:lvl1pPr algn="l">
              <a:defRPr sz="1200">
                <a:solidFill>
                  <a:schemeClr val="tx1">
                    <a:tint val="75000"/>
                  </a:schemeClr>
                </a:solidFill>
              </a:defRPr>
            </a:lvl1pPr>
          </a:lstStyle>
          <a:p>
            <a:fld id="{1CCFA5E1-D094-4A0B-B20B-B561C85E6A82}" type="datetime1">
              <a:rPr lang="fr-FR" smtClean="0"/>
              <a:t>28/09/2020</a:t>
            </a:fld>
            <a:endParaRPr lang="fr-FR"/>
          </a:p>
        </p:txBody>
      </p:sp>
      <p:sp>
        <p:nvSpPr>
          <p:cNvPr id="5" name="Footer Placeholder 4"/>
          <p:cNvSpPr>
            <a:spLocks noGrp="1"/>
          </p:cNvSpPr>
          <p:nvPr>
            <p:ph type="ftr" sz="quarter" idx="3"/>
          </p:nvPr>
        </p:nvSpPr>
        <p:spPr>
          <a:xfrm>
            <a:off x="10344031" y="39680118"/>
            <a:ext cx="9587151" cy="22793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21697236" y="39680118"/>
            <a:ext cx="7064216" cy="2279326"/>
          </a:xfrm>
          <a:prstGeom prst="rect">
            <a:avLst/>
          </a:prstGeom>
        </p:spPr>
        <p:txBody>
          <a:bodyPr vert="horz" lIns="91440" tIns="45720" rIns="91440" bIns="45720" rtlCol="0" anchor="ctr"/>
          <a:lstStyle>
            <a:lvl1pPr algn="r">
              <a:defRPr sz="1200">
                <a:solidFill>
                  <a:schemeClr val="tx1">
                    <a:tint val="75000"/>
                  </a:schemeClr>
                </a:solidFill>
              </a:defRPr>
            </a:lvl1pPr>
          </a:lstStyle>
          <a:p>
            <a:fld id="{FCAEAE96-855E-42B1-8DE9-9C9E68DE18C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9343"/>
            <a:ext cx="26112371" cy="82749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081421" y="11396633"/>
            <a:ext cx="26112371" cy="2716363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081421" y="39680118"/>
            <a:ext cx="6811923" cy="2279326"/>
          </a:xfrm>
          <a:prstGeom prst="rect">
            <a:avLst/>
          </a:prstGeom>
        </p:spPr>
        <p:txBody>
          <a:bodyPr vert="horz" lIns="91440" tIns="45720" rIns="91440" bIns="45720" rtlCol="0" anchor="ctr"/>
          <a:lstStyle>
            <a:lvl1pPr algn="l">
              <a:defRPr sz="1200">
                <a:solidFill>
                  <a:schemeClr val="tx1">
                    <a:tint val="75000"/>
                  </a:schemeClr>
                </a:solidFill>
              </a:defRPr>
            </a:lvl1pPr>
          </a:lstStyle>
          <a:p>
            <a:fld id="{4FA24ED9-1BAC-43CE-92AB-135E2507265C}" type="datetimeFigureOut">
              <a:rPr lang="en-US" smtClean="0"/>
              <a:t>9/28/2020</a:t>
            </a:fld>
            <a:endParaRPr lang="en-US"/>
          </a:p>
        </p:txBody>
      </p:sp>
      <p:sp>
        <p:nvSpPr>
          <p:cNvPr id="5" name="Footer Placeholder 4"/>
          <p:cNvSpPr>
            <a:spLocks noGrp="1"/>
          </p:cNvSpPr>
          <p:nvPr>
            <p:ph type="ftr" sz="quarter" idx="3"/>
          </p:nvPr>
        </p:nvSpPr>
        <p:spPr>
          <a:xfrm>
            <a:off x="10028665" y="39680118"/>
            <a:ext cx="10217884" cy="22793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80118"/>
            <a:ext cx="6811923" cy="2279326"/>
          </a:xfrm>
          <a:prstGeom prst="rect">
            <a:avLst/>
          </a:prstGeom>
        </p:spPr>
        <p:txBody>
          <a:bodyPr vert="horz" lIns="91440" tIns="45720" rIns="91440" bIns="45720" rtlCol="0" anchor="ctr"/>
          <a:lstStyle>
            <a:lvl1pPr algn="r">
              <a:defRPr sz="1200">
                <a:solidFill>
                  <a:schemeClr val="tx1">
                    <a:tint val="75000"/>
                  </a:schemeClr>
                </a:solidFill>
              </a:defRPr>
            </a:lvl1pPr>
          </a:lstStyle>
          <a:p>
            <a:fld id="{24F29872-1DA2-4001-977B-942AFF1DF91F}" type="slidenum">
              <a:rPr lang="en-US" smtClean="0"/>
              <a:t>‹N°›</a:t>
            </a:fld>
            <a:endParaRPr lang="en-US"/>
          </a:p>
        </p:txBody>
      </p:sp>
    </p:spTree>
    <p:extLst>
      <p:ext uri="{BB962C8B-B14F-4D97-AF65-F5344CB8AC3E}">
        <p14:creationId xmlns:p14="http://schemas.microsoft.com/office/powerpoint/2010/main" val="16640868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3761" y="1714454"/>
            <a:ext cx="27247692" cy="2089196"/>
          </a:xfrm>
        </p:spPr>
        <p:txBody>
          <a:bodyPr>
            <a:normAutofit/>
          </a:bodyPr>
          <a:lstStyle/>
          <a:p>
            <a:r>
              <a:rPr lang="en-US" sz="6000" b="1" dirty="0">
                <a:solidFill>
                  <a:srgbClr val="222222"/>
                </a:solidFill>
                <a:latin typeface="Source Sans Pro"/>
              </a:rPr>
              <a:t>Herbal medicine and nervous system diseases in the Rif of Morocco</a:t>
            </a:r>
            <a:endParaRPr lang="en-US" sz="6000" dirty="0"/>
          </a:p>
        </p:txBody>
      </p:sp>
      <p:sp>
        <p:nvSpPr>
          <p:cNvPr id="8" name="TextBox 7"/>
          <p:cNvSpPr txBox="1"/>
          <p:nvPr/>
        </p:nvSpPr>
        <p:spPr>
          <a:xfrm>
            <a:off x="1506616" y="3803650"/>
            <a:ext cx="27423189" cy="2492990"/>
          </a:xfrm>
          <a:prstGeom prst="rect">
            <a:avLst/>
          </a:prstGeom>
          <a:solidFill>
            <a:srgbClr val="663399"/>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just"/>
            <a:r>
              <a:rPr lang="en-US" sz="4800" dirty="0" err="1">
                <a:solidFill>
                  <a:schemeClr val="bg1"/>
                </a:solidFill>
              </a:rPr>
              <a:t>Noureddine</a:t>
            </a:r>
            <a:r>
              <a:rPr lang="en-US" sz="4800" dirty="0">
                <a:solidFill>
                  <a:schemeClr val="bg1"/>
                </a:solidFill>
              </a:rPr>
              <a:t> </a:t>
            </a:r>
            <a:r>
              <a:rPr lang="en-US" sz="4800" dirty="0" err="1">
                <a:solidFill>
                  <a:schemeClr val="bg1"/>
                </a:solidFill>
              </a:rPr>
              <a:t>Chaachouay</a:t>
            </a:r>
            <a:r>
              <a:rPr lang="en-US" sz="4800" dirty="0">
                <a:solidFill>
                  <a:schemeClr val="bg1"/>
                </a:solidFill>
              </a:rPr>
              <a:t>, </a:t>
            </a:r>
            <a:r>
              <a:rPr lang="en-US" sz="4800" dirty="0" err="1">
                <a:solidFill>
                  <a:schemeClr val="bg1"/>
                </a:solidFill>
              </a:rPr>
              <a:t>Lahcen</a:t>
            </a:r>
            <a:r>
              <a:rPr lang="en-US" sz="4800" dirty="0">
                <a:solidFill>
                  <a:schemeClr val="bg1"/>
                </a:solidFill>
              </a:rPr>
              <a:t> </a:t>
            </a:r>
            <a:r>
              <a:rPr lang="en-US" sz="4800" dirty="0" smtClean="0">
                <a:solidFill>
                  <a:schemeClr val="bg1"/>
                </a:solidFill>
              </a:rPr>
              <a:t>Zidane</a:t>
            </a:r>
          </a:p>
          <a:p>
            <a:pPr algn="ctr"/>
            <a:r>
              <a:rPr lang="en-US" sz="3600" dirty="0" smtClean="0">
                <a:solidFill>
                  <a:schemeClr val="bg1"/>
                </a:solidFill>
              </a:rPr>
              <a:t>Nutrition</a:t>
            </a:r>
            <a:r>
              <a:rPr lang="en-US" sz="3600" dirty="0">
                <a:solidFill>
                  <a:schemeClr val="bg1"/>
                </a:solidFill>
              </a:rPr>
              <a:t>, health and environment Laboratory, Department of Biology, Faculty of Sciences, Ibn </a:t>
            </a:r>
            <a:r>
              <a:rPr lang="en-US" sz="3600" dirty="0" err="1">
                <a:solidFill>
                  <a:schemeClr val="bg1"/>
                </a:solidFill>
              </a:rPr>
              <a:t>Tofail</a:t>
            </a:r>
            <a:r>
              <a:rPr lang="en-US" sz="3600" dirty="0">
                <a:solidFill>
                  <a:schemeClr val="bg1"/>
                </a:solidFill>
              </a:rPr>
              <a:t> University, B.P. 133, 14000, </a:t>
            </a:r>
            <a:r>
              <a:rPr lang="en-US" sz="3600" dirty="0" err="1">
                <a:solidFill>
                  <a:schemeClr val="bg1"/>
                </a:solidFill>
              </a:rPr>
              <a:t>Kenitra</a:t>
            </a:r>
            <a:r>
              <a:rPr lang="en-US" sz="3600" dirty="0">
                <a:solidFill>
                  <a:schemeClr val="bg1"/>
                </a:solidFill>
              </a:rPr>
              <a:t>, Morocco. </a:t>
            </a:r>
          </a:p>
          <a:p>
            <a:pPr algn="ctr"/>
            <a:r>
              <a:rPr lang="en-US" sz="3600" dirty="0">
                <a:solidFill>
                  <a:schemeClr val="bg1"/>
                </a:solidFill>
              </a:rPr>
              <a:t>*Corresponding Author:        Tel: +212677488621         Email: nour.chay@gmail.com</a:t>
            </a:r>
          </a:p>
          <a:p>
            <a:pPr algn="ctr"/>
            <a:r>
              <a:rPr lang="en-US" sz="3600" dirty="0">
                <a:solidFill>
                  <a:schemeClr val="bg1"/>
                </a:solidFill>
              </a:rPr>
              <a:t> ORCID </a:t>
            </a:r>
            <a:r>
              <a:rPr lang="en-US" sz="3600" dirty="0" err="1">
                <a:solidFill>
                  <a:schemeClr val="bg1"/>
                </a:solidFill>
              </a:rPr>
              <a:t>iD</a:t>
            </a:r>
            <a:r>
              <a:rPr lang="en-US" sz="3600" dirty="0">
                <a:solidFill>
                  <a:schemeClr val="bg1"/>
                </a:solidFill>
              </a:rPr>
              <a:t>: https://</a:t>
            </a:r>
            <a:r>
              <a:rPr lang="en-US" sz="3600" dirty="0" smtClean="0">
                <a:solidFill>
                  <a:schemeClr val="bg1"/>
                </a:solidFill>
              </a:rPr>
              <a:t>orcid.org/0000-0002-0745-6268</a:t>
            </a:r>
            <a:endParaRPr lang="en-US" sz="3600" dirty="0">
              <a:solidFill>
                <a:schemeClr val="bg1"/>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485391" y="39235053"/>
            <a:ext cx="27423185" cy="2508534"/>
          </a:xfrm>
          <a:prstGeom prst="rect">
            <a:avLst/>
          </a:prstGeom>
        </p:spPr>
      </p:pic>
      <p:sp>
        <p:nvSpPr>
          <p:cNvPr id="9" name="矩形 9"/>
          <p:cNvSpPr/>
          <p:nvPr/>
        </p:nvSpPr>
        <p:spPr>
          <a:xfrm>
            <a:off x="2466743" y="20266198"/>
            <a:ext cx="5629908" cy="948657"/>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zh-CN" altLang="en-US" sz="1800"/>
          </a:p>
        </p:txBody>
      </p:sp>
      <p:sp>
        <p:nvSpPr>
          <p:cNvPr id="11" name="TextBox 10"/>
          <p:cNvSpPr txBox="1"/>
          <p:nvPr/>
        </p:nvSpPr>
        <p:spPr>
          <a:xfrm>
            <a:off x="2564606" y="20355805"/>
            <a:ext cx="5434183" cy="769441"/>
          </a:xfrm>
          <a:prstGeom prst="rect">
            <a:avLst/>
          </a:prstGeom>
          <a:noFill/>
        </p:spPr>
        <p:txBody>
          <a:bodyPr wrap="square" rtlCol="0">
            <a:spAutoFit/>
          </a:bodyPr>
          <a:lstStyle/>
          <a:p>
            <a:pPr algn="ctr"/>
            <a:r>
              <a:rPr lang="en-US" altLang="zh-CN" sz="4400" b="1" dirty="0">
                <a:solidFill>
                  <a:srgbClr val="F8F8F8"/>
                </a:solidFill>
                <a:latin typeface="Palatino Linotype" pitchFamily="18" charset="0"/>
              </a:rPr>
              <a:t>Introduction</a:t>
            </a:r>
            <a:endParaRPr lang="zh-CN" altLang="en-US" sz="4800" dirty="0"/>
          </a:p>
        </p:txBody>
      </p:sp>
      <p:sp>
        <p:nvSpPr>
          <p:cNvPr id="3" name="ZoneTexte 2"/>
          <p:cNvSpPr txBox="1"/>
          <p:nvPr/>
        </p:nvSpPr>
        <p:spPr>
          <a:xfrm>
            <a:off x="1482843" y="21418950"/>
            <a:ext cx="8318215" cy="17820263"/>
          </a:xfrm>
          <a:prstGeom prst="rect">
            <a:avLst/>
          </a:prstGeom>
          <a:noFill/>
        </p:spPr>
        <p:txBody>
          <a:bodyPr wrap="square" rtlCol="0">
            <a:spAutoFit/>
          </a:bodyPr>
          <a:lstStyle/>
          <a:p>
            <a:pPr algn="just"/>
            <a:r>
              <a:rPr lang="en-US" sz="3200" dirty="0"/>
              <a:t>Humans have always used medicinal plants (MPs) </a:t>
            </a:r>
            <a:r>
              <a:rPr lang="en-US" sz="3200" dirty="0" smtClean="0"/>
              <a:t>to treat </a:t>
            </a:r>
            <a:r>
              <a:rPr lang="en-US" sz="3200" dirty="0"/>
              <a:t>themselves and fight diseases. In all ancient </a:t>
            </a:r>
            <a:r>
              <a:rPr lang="en-US" sz="3200" dirty="0" smtClean="0"/>
              <a:t>civilizations and </a:t>
            </a:r>
            <a:r>
              <a:rPr lang="en-US" sz="3200" dirty="0"/>
              <a:t>on all continents, one finds traces of this </a:t>
            </a:r>
            <a:r>
              <a:rPr lang="en-US" sz="3200" dirty="0" smtClean="0"/>
              <a:t>use. Thus</a:t>
            </a:r>
            <a:r>
              <a:rPr lang="en-US" sz="3200" dirty="0"/>
              <a:t>, even today, despite the progress of </a:t>
            </a:r>
            <a:r>
              <a:rPr lang="en-US" sz="3200" dirty="0" smtClean="0"/>
              <a:t>pharmacology, the </a:t>
            </a:r>
            <a:r>
              <a:rPr lang="en-US" sz="3200" dirty="0"/>
              <a:t>therapeutic use of plants is very present in some </a:t>
            </a:r>
            <a:r>
              <a:rPr lang="en-US" sz="3200" dirty="0" smtClean="0"/>
              <a:t>countries, especially </a:t>
            </a:r>
            <a:r>
              <a:rPr lang="en-US" sz="3200" dirty="0"/>
              <a:t>developing </a:t>
            </a:r>
            <a:r>
              <a:rPr lang="en-US" sz="3200" dirty="0" smtClean="0"/>
              <a:t>ones. Neurologic </a:t>
            </a:r>
            <a:r>
              <a:rPr lang="en-US" sz="3200" dirty="0"/>
              <a:t>diseases are strongly associated with </a:t>
            </a:r>
            <a:r>
              <a:rPr lang="en-US" sz="3200" dirty="0" smtClean="0"/>
              <a:t>the activation </a:t>
            </a:r>
            <a:r>
              <a:rPr lang="en-US" sz="3200" dirty="0"/>
              <a:t>of inflammatory pathways, and long-term use </a:t>
            </a:r>
            <a:r>
              <a:rPr lang="en-US" sz="3200" dirty="0" smtClean="0"/>
              <a:t>of anti-inflammatory </a:t>
            </a:r>
            <a:r>
              <a:rPr lang="en-US" sz="3200" dirty="0"/>
              <a:t>drugs reduces the risk of </a:t>
            </a:r>
            <a:r>
              <a:rPr lang="en-US" sz="3200" dirty="0" smtClean="0"/>
              <a:t>developing these </a:t>
            </a:r>
            <a:r>
              <a:rPr lang="en-US" sz="3200" dirty="0"/>
              <a:t>diseases. </a:t>
            </a:r>
            <a:r>
              <a:rPr lang="pt-BR" sz="3200" dirty="0"/>
              <a:t>In </a:t>
            </a:r>
            <a:r>
              <a:rPr lang="pt-BR" sz="3200" dirty="0" smtClean="0"/>
              <a:t>Sao Tome </a:t>
            </a:r>
            <a:r>
              <a:rPr lang="pt-BR" sz="3200" dirty="0"/>
              <a:t>and Príncipe,</a:t>
            </a:r>
            <a:r>
              <a:rPr lang="en-US" sz="3200" dirty="0" smtClean="0"/>
              <a:t>, </a:t>
            </a:r>
            <a:r>
              <a:rPr lang="en-US" sz="3200" dirty="0"/>
              <a:t>several </a:t>
            </a:r>
            <a:r>
              <a:rPr lang="en-US" sz="3200" dirty="0" smtClean="0"/>
              <a:t>medicinal plants </a:t>
            </a:r>
            <a:r>
              <a:rPr lang="en-US" sz="3200" dirty="0"/>
              <a:t>are used both for their positive effects in the </a:t>
            </a:r>
            <a:r>
              <a:rPr lang="en-US" sz="3200" dirty="0" smtClean="0"/>
              <a:t>nervous system </a:t>
            </a:r>
            <a:r>
              <a:rPr lang="en-US" sz="3200" dirty="0"/>
              <a:t>(treatment of mental disorders, </a:t>
            </a:r>
            <a:r>
              <a:rPr lang="en-US" sz="3200" dirty="0" smtClean="0"/>
              <a:t>analgesics) and </a:t>
            </a:r>
            <a:r>
              <a:rPr lang="en-US" sz="3200" dirty="0"/>
              <a:t>for their anti-inflammatory properties. Morocco, by its biogeographical position, offers a </a:t>
            </a:r>
            <a:r>
              <a:rPr lang="en-US" sz="3200" dirty="0" smtClean="0"/>
              <a:t>very rich </a:t>
            </a:r>
            <a:r>
              <a:rPr lang="en-US" sz="3200" dirty="0"/>
              <a:t>ecological and floristic diversity constituting a </a:t>
            </a:r>
            <a:r>
              <a:rPr lang="en-US" sz="3200" dirty="0" smtClean="0"/>
              <a:t>true plant </a:t>
            </a:r>
            <a:r>
              <a:rPr lang="en-US" sz="3200" dirty="0"/>
              <a:t>genetic reserve, with about 4500 species belonging </a:t>
            </a:r>
            <a:r>
              <a:rPr lang="en-US" sz="3200" dirty="0" smtClean="0"/>
              <a:t>to 940 </a:t>
            </a:r>
            <a:r>
              <a:rPr lang="en-US" sz="3200" dirty="0"/>
              <a:t>genera and 135 families; the mountainous regions </a:t>
            </a:r>
            <a:r>
              <a:rPr lang="en-US" sz="3200" dirty="0" smtClean="0"/>
              <a:t>of the </a:t>
            </a:r>
            <a:r>
              <a:rPr lang="en-US" sz="3200" dirty="0"/>
              <a:t>Rif and Atlas being the most important areas for endemism. Indeed, </a:t>
            </a:r>
            <a:r>
              <a:rPr lang="en-US" sz="3200" dirty="0" err="1"/>
              <a:t>phytotherapy</a:t>
            </a:r>
            <a:r>
              <a:rPr lang="en-US" sz="3200" dirty="0"/>
              <a:t> has always occupied </a:t>
            </a:r>
            <a:r>
              <a:rPr lang="en-US" sz="3200" dirty="0" smtClean="0"/>
              <a:t>an important </a:t>
            </a:r>
            <a:r>
              <a:rPr lang="en-US" sz="3200" dirty="0"/>
              <a:t>place in the traditions of medication in </a:t>
            </a:r>
            <a:r>
              <a:rPr lang="en-US" sz="3200" dirty="0" smtClean="0"/>
              <a:t>Morocco, and </a:t>
            </a:r>
            <a:r>
              <a:rPr lang="en-US" sz="3200" dirty="0"/>
              <a:t>the Rif region is a concrete example. Analysis of </a:t>
            </a:r>
            <a:r>
              <a:rPr lang="en-US" sz="3200" dirty="0" smtClean="0"/>
              <a:t>the Moroccan </a:t>
            </a:r>
            <a:r>
              <a:rPr lang="en-US" sz="3200" dirty="0"/>
              <a:t>medicinal bibliography shows that the data </a:t>
            </a:r>
            <a:r>
              <a:rPr lang="en-US" sz="3200" dirty="0" smtClean="0"/>
              <a:t>on regional </a:t>
            </a:r>
            <a:r>
              <a:rPr lang="en-US" sz="3200" dirty="0"/>
              <a:t>medicinal plants are very fragmentary and dispersed. Accordingly, we chose to conduct this </a:t>
            </a:r>
            <a:r>
              <a:rPr lang="en-US" sz="3200" dirty="0" smtClean="0"/>
              <a:t>ethnobotanical study </a:t>
            </a:r>
            <a:r>
              <a:rPr lang="en-US" sz="3200" dirty="0"/>
              <a:t>in the Moroccan Rif, which has considerable </a:t>
            </a:r>
            <a:r>
              <a:rPr lang="en-US" sz="3200" dirty="0" smtClean="0"/>
              <a:t>lithological, structural</a:t>
            </a:r>
            <a:r>
              <a:rPr lang="en-US" sz="3200" dirty="0"/>
              <a:t>, biological, and floristic diversity </a:t>
            </a:r>
            <a:r>
              <a:rPr lang="en-US" sz="3200" dirty="0" smtClean="0"/>
              <a:t>because of </a:t>
            </a:r>
            <a:r>
              <a:rPr lang="en-US" sz="3200" dirty="0"/>
              <a:t>its relief, topography, and geographic location. The aim of this study was to assess the </a:t>
            </a:r>
            <a:r>
              <a:rPr lang="en-US" sz="3200" dirty="0" smtClean="0"/>
              <a:t>knowledge and </a:t>
            </a:r>
            <a:r>
              <a:rPr lang="en-US" sz="3200" dirty="0"/>
              <a:t>use of medicinal plants in the treatment of </a:t>
            </a:r>
            <a:r>
              <a:rPr lang="en-US" sz="3200" dirty="0" smtClean="0"/>
              <a:t>neurologic diseases </a:t>
            </a:r>
            <a:r>
              <a:rPr lang="en-US" sz="3200" dirty="0"/>
              <a:t>in the region of northern Morocco.</a:t>
            </a:r>
            <a:endParaRPr lang="fr-FR" sz="3200" dirty="0"/>
          </a:p>
        </p:txBody>
      </p:sp>
      <p:sp>
        <p:nvSpPr>
          <p:cNvPr id="12" name="矩形 9"/>
          <p:cNvSpPr>
            <a:spLocks noGrp="1"/>
          </p:cNvSpPr>
          <p:nvPr>
            <p:ph type="body" sz="quarter" idx="10"/>
          </p:nvPr>
        </p:nvSpPr>
        <p:spPr>
          <a:xfrm>
            <a:off x="2564606" y="6699250"/>
            <a:ext cx="5257800" cy="922062"/>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fr-FR" sz="4400" dirty="0"/>
              <a:t>Abstract</a:t>
            </a:r>
            <a:endParaRPr lang="fr-FR" dirty="0"/>
          </a:p>
        </p:txBody>
      </p:sp>
      <p:sp>
        <p:nvSpPr>
          <p:cNvPr id="5" name="Espace réservé du contenu 4"/>
          <p:cNvSpPr>
            <a:spLocks noGrp="1"/>
          </p:cNvSpPr>
          <p:nvPr>
            <p:ph idx="1"/>
          </p:nvPr>
        </p:nvSpPr>
        <p:spPr>
          <a:xfrm>
            <a:off x="1266658" y="7783213"/>
            <a:ext cx="8534400" cy="12649199"/>
          </a:xfrm>
        </p:spPr>
        <p:txBody>
          <a:bodyPr>
            <a:normAutofit fontScale="92500" lnSpcReduction="10000"/>
          </a:bodyPr>
          <a:lstStyle/>
          <a:p>
            <a:pPr marL="0" lvl="0" indent="0" algn="just">
              <a:buNone/>
            </a:pPr>
            <a:r>
              <a:rPr lang="en-US" b="1" dirty="0">
                <a:solidFill>
                  <a:prstClr val="black"/>
                </a:solidFill>
              </a:rPr>
              <a:t>Objective: </a:t>
            </a:r>
            <a:r>
              <a:rPr lang="en-US" dirty="0">
                <a:solidFill>
                  <a:prstClr val="black"/>
                </a:solidFill>
              </a:rPr>
              <a:t>The aim of this study was to assess the knowledge and use of medicinal plants in the treatment of neurological diseases in the Rif region of northern Morocco. </a:t>
            </a:r>
            <a:r>
              <a:rPr lang="en-US" b="1" dirty="0">
                <a:solidFill>
                  <a:prstClr val="black"/>
                </a:solidFill>
              </a:rPr>
              <a:t>Methods: </a:t>
            </a:r>
            <a:r>
              <a:rPr lang="en-US" dirty="0">
                <a:solidFill>
                  <a:prstClr val="black"/>
                </a:solidFill>
              </a:rPr>
              <a:t>An ethnobotanical survey was carried out in the Rif (northern Morocco) from 2016 to 2018. In order to gather information about indigenous medicinal plants and local ethnomedical knowledge, 625 local traditional herbalists and users of these plants were interviewed. The data were collected through semi-structured interviews and group discussions, analyzed, and compared by quantitative ethnobotanical indices such as family importance value, relative frequency of citation, plant part value (PPV), fidelity level, and informant consensus factor (ICF) . </a:t>
            </a:r>
            <a:r>
              <a:rPr lang="en-US" b="1" dirty="0">
                <a:solidFill>
                  <a:prstClr val="black"/>
                </a:solidFill>
              </a:rPr>
              <a:t>Results: </a:t>
            </a:r>
            <a:r>
              <a:rPr lang="en-US" dirty="0">
                <a:solidFill>
                  <a:prstClr val="black"/>
                </a:solidFill>
              </a:rPr>
              <a:t>Data were collected from 31 medicinal plant species belonging to 14 botanical families. Asteraceae and </a:t>
            </a:r>
            <a:r>
              <a:rPr lang="en-US" dirty="0" err="1">
                <a:solidFill>
                  <a:prstClr val="black"/>
                </a:solidFill>
              </a:rPr>
              <a:t>Lamiaceae</a:t>
            </a:r>
            <a:r>
              <a:rPr lang="en-US" dirty="0">
                <a:solidFill>
                  <a:prstClr val="black"/>
                </a:solidFill>
              </a:rPr>
              <a:t> were the most commonly reported medicinal plants, with 5 species each. Concerning the diseases treated, epilepsy problems have the highest ICF (0.99). The survey revealed that leaves were the most used part of the plants (PPV= 34.7%), and the most commonly used preparation was an infusion (41.6%). </a:t>
            </a:r>
            <a:r>
              <a:rPr lang="en-US" b="1" dirty="0">
                <a:solidFill>
                  <a:prstClr val="black"/>
                </a:solidFill>
              </a:rPr>
              <a:t>Conclusions: </a:t>
            </a:r>
            <a:r>
              <a:rPr lang="en-US" dirty="0">
                <a:solidFill>
                  <a:prstClr val="black"/>
                </a:solidFill>
              </a:rPr>
              <a:t>There exists indigenous ethnomedical knowledge of medicinal plants in the Moroccan Rif to treat neurologic diseases. Based on our findings, we recommend that phytochemical and pharmacologic research be considered to discover potential treatments from these documented plants.</a:t>
            </a:r>
          </a:p>
          <a:p>
            <a:pPr marL="0" indent="0">
              <a:buNone/>
            </a:pPr>
            <a:endParaRPr lang="fr-FR" dirty="0"/>
          </a:p>
        </p:txBody>
      </p:sp>
      <p:sp>
        <p:nvSpPr>
          <p:cNvPr id="14" name="矩形 9"/>
          <p:cNvSpPr txBox="1">
            <a:spLocks/>
          </p:cNvSpPr>
          <p:nvPr/>
        </p:nvSpPr>
        <p:spPr>
          <a:xfrm>
            <a:off x="10865233" y="6671879"/>
            <a:ext cx="6172200" cy="922062"/>
          </a:xfrm>
          <a:prstGeom prst="rect">
            <a:avLst/>
          </a:prstGeom>
        </p:spPr>
        <p:style>
          <a:lnRef idx="1">
            <a:schemeClr val="accent4"/>
          </a:lnRef>
          <a:fillRef idx="3">
            <a:schemeClr val="accent4"/>
          </a:fillRef>
          <a:effectRef idx="2">
            <a:schemeClr val="accent4"/>
          </a:effectRef>
          <a:fontRef idx="minor">
            <a:schemeClr val="lt1"/>
          </a:fontRef>
        </p:style>
        <p:txBody>
          <a:bodyPr vert="horz" lIns="91440" tIns="45720" rIns="91440" bIns="45720" rtlCol="0" anchor="ctr">
            <a:normAutofit/>
          </a:bodyPr>
          <a:lstStyle>
            <a:lvl1pPr marL="0" indent="0" algn="r" defTabSz="914400" rtl="0" eaLnBrk="1" latinLnBrk="0" hangingPunct="1">
              <a:spcBef>
                <a:spcPct val="20000"/>
              </a:spcBef>
              <a:buFont typeface="Arial" pitchFamily="34" charset="0"/>
              <a:buNone/>
              <a:defRPr sz="5400" kern="1200">
                <a:solidFill>
                  <a:srgbClr val="FFFFFF"/>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algn="ctr"/>
            <a:r>
              <a:rPr lang="fr-FR" sz="4400" dirty="0" smtClean="0"/>
              <a:t>Materials and Methods</a:t>
            </a:r>
            <a:endParaRPr lang="fr-FR" dirty="0"/>
          </a:p>
        </p:txBody>
      </p:sp>
      <p:sp>
        <p:nvSpPr>
          <p:cNvPr id="15" name="ZoneTexte 14"/>
          <p:cNvSpPr txBox="1"/>
          <p:nvPr/>
        </p:nvSpPr>
        <p:spPr>
          <a:xfrm>
            <a:off x="10108405" y="7670579"/>
            <a:ext cx="7772401" cy="20774918"/>
          </a:xfrm>
          <a:prstGeom prst="rect">
            <a:avLst/>
          </a:prstGeom>
          <a:noFill/>
        </p:spPr>
        <p:txBody>
          <a:bodyPr wrap="square" rtlCol="0">
            <a:spAutoFit/>
          </a:bodyPr>
          <a:lstStyle/>
          <a:p>
            <a:pPr algn="just"/>
            <a:r>
              <a:rPr lang="en-US" sz="3200" b="1" dirty="0"/>
              <a:t>Study </a:t>
            </a:r>
            <a:r>
              <a:rPr lang="en-US" sz="3200" b="1" dirty="0" smtClean="0"/>
              <a:t>Area: </a:t>
            </a:r>
            <a:r>
              <a:rPr lang="en-US" sz="3200" dirty="0" smtClean="0"/>
              <a:t>The </a:t>
            </a:r>
            <a:r>
              <a:rPr lang="en-US" sz="3200" dirty="0"/>
              <a:t>research was taken out in the Rif (Northern Morocco) where the Tangier-</a:t>
            </a:r>
            <a:r>
              <a:rPr lang="en-US" sz="3200" dirty="0" err="1"/>
              <a:t>Tetouan</a:t>
            </a:r>
            <a:r>
              <a:rPr lang="en-US" sz="3200" dirty="0"/>
              <a:t>-Al </a:t>
            </a:r>
            <a:r>
              <a:rPr lang="en-US" sz="3200" dirty="0" err="1"/>
              <a:t>Hoceima</a:t>
            </a:r>
            <a:r>
              <a:rPr lang="en-US" sz="3200" dirty="0"/>
              <a:t> region was located. It extends between 34° to 36° of latitude in the North and 4° to 6° of longitude in the East. It is bordered in the North by the Strait of Gibraltar and the Mediterranean Sea, in the South by the Rabat-Sale-</a:t>
            </a:r>
            <a:r>
              <a:rPr lang="en-US" sz="3200" dirty="0" err="1"/>
              <a:t>Kenitra</a:t>
            </a:r>
            <a:r>
              <a:rPr lang="en-US" sz="3200" dirty="0"/>
              <a:t> region and Fez-Meknes region, in the East by the Eastern Region, and in the West by the Atlantic Ocean. </a:t>
            </a:r>
            <a:r>
              <a:rPr lang="en-US" sz="3200" b="1" dirty="0" smtClean="0"/>
              <a:t>Methodology: </a:t>
            </a:r>
            <a:r>
              <a:rPr lang="en-US" sz="3200" dirty="0" smtClean="0"/>
              <a:t>In </a:t>
            </a:r>
            <a:r>
              <a:rPr lang="en-US" sz="3200" dirty="0"/>
              <a:t>order to gather information on </a:t>
            </a:r>
            <a:r>
              <a:rPr lang="en-US" sz="3200" dirty="0" smtClean="0"/>
              <a:t>MPs used </a:t>
            </a:r>
            <a:r>
              <a:rPr lang="en-US" sz="3200" dirty="0"/>
              <a:t>for treating neurologic disorders, an </a:t>
            </a:r>
            <a:r>
              <a:rPr lang="en-US" sz="3200" dirty="0" smtClean="0"/>
              <a:t>ethnobotanical survey </a:t>
            </a:r>
            <a:r>
              <a:rPr lang="en-US" sz="3200" dirty="0"/>
              <a:t>was conducted from June 30, 2016, to June 1, </a:t>
            </a:r>
            <a:r>
              <a:rPr lang="en-US" sz="3200" dirty="0" smtClean="0"/>
              <a:t>2018. Interviews were administered </a:t>
            </a:r>
            <a:r>
              <a:rPr lang="en-US" sz="3200" dirty="0"/>
              <a:t>as </a:t>
            </a:r>
            <a:r>
              <a:rPr lang="en-US" sz="3200" dirty="0" err="1" smtClean="0"/>
              <a:t>semistructured</a:t>
            </a:r>
            <a:r>
              <a:rPr lang="en-US" sz="3200" dirty="0"/>
              <a:t>, and </a:t>
            </a:r>
            <a:r>
              <a:rPr lang="en-US" sz="3200" dirty="0" err="1" smtClean="0"/>
              <a:t>openended</a:t>
            </a:r>
            <a:r>
              <a:rPr lang="en-US" sz="3200" dirty="0" smtClean="0"/>
              <a:t> interviews </a:t>
            </a:r>
            <a:r>
              <a:rPr lang="en-US" sz="3200" dirty="0"/>
              <a:t>were conducted through </a:t>
            </a:r>
            <a:r>
              <a:rPr lang="en-US" sz="3200" dirty="0" smtClean="0"/>
              <a:t>face-to-face interviews </a:t>
            </a:r>
            <a:r>
              <a:rPr lang="en-US" sz="3200" dirty="0"/>
              <a:t>and focus groups. The inclusion criterion </a:t>
            </a:r>
            <a:r>
              <a:rPr lang="en-US" sz="3200" dirty="0" smtClean="0"/>
              <a:t>was that </a:t>
            </a:r>
            <a:r>
              <a:rPr lang="en-US" sz="3200" dirty="0"/>
              <a:t>individuals be qualified health care professionals, </a:t>
            </a:r>
            <a:r>
              <a:rPr lang="en-US" sz="3200" dirty="0" smtClean="0"/>
              <a:t>such as </a:t>
            </a:r>
            <a:r>
              <a:rPr lang="en-US" sz="3200" dirty="0"/>
              <a:t>pharmacists, herbalists, practitioners, and therapists; </a:t>
            </a:r>
            <a:r>
              <a:rPr lang="en-US" sz="3200" dirty="0" smtClean="0"/>
              <a:t>the exclusion </a:t>
            </a:r>
            <a:r>
              <a:rPr lang="en-US" sz="3200" dirty="0"/>
              <a:t>criterion was not living in the study area. In </a:t>
            </a:r>
            <a:r>
              <a:rPr lang="en-US" sz="3200" dirty="0" smtClean="0"/>
              <a:t>total, 625 </a:t>
            </a:r>
            <a:r>
              <a:rPr lang="en-US" sz="3200" dirty="0"/>
              <a:t>informants aged 17 to 80 years were randomly </a:t>
            </a:r>
            <a:r>
              <a:rPr lang="en-US" sz="3200" dirty="0" smtClean="0"/>
              <a:t>selected for </a:t>
            </a:r>
            <a:r>
              <a:rPr lang="en-US" sz="3200" dirty="0"/>
              <a:t>interviews in the study area (at hospitals, </a:t>
            </a:r>
            <a:r>
              <a:rPr lang="en-US" sz="3200" dirty="0" smtClean="0"/>
              <a:t>pharmacies, houses</a:t>
            </a:r>
            <a:r>
              <a:rPr lang="en-US" sz="3200" dirty="0"/>
              <a:t>, mosques, and weekly markets). The questionnaire </a:t>
            </a:r>
            <a:r>
              <a:rPr lang="en-US" sz="3200" dirty="0" smtClean="0"/>
              <a:t>used consists </a:t>
            </a:r>
            <a:r>
              <a:rPr lang="en-US" sz="3200" dirty="0"/>
              <a:t>of 2 parts: the first part deals with the </a:t>
            </a:r>
            <a:r>
              <a:rPr lang="en-US" sz="3200" dirty="0" smtClean="0"/>
              <a:t>demographic characteristics </a:t>
            </a:r>
            <a:r>
              <a:rPr lang="en-US" sz="3200" dirty="0"/>
              <a:t>of the informants, and the second focuses </a:t>
            </a:r>
            <a:r>
              <a:rPr lang="en-US" sz="3200" dirty="0" smtClean="0"/>
              <a:t>on the </a:t>
            </a:r>
            <a:r>
              <a:rPr lang="en-US" sz="3200" dirty="0"/>
              <a:t>plants used in the treatment of the nervous system diseases. </a:t>
            </a:r>
            <a:r>
              <a:rPr lang="en-US" sz="3200" b="1" dirty="0"/>
              <a:t>Data </a:t>
            </a:r>
            <a:r>
              <a:rPr lang="en-US" sz="3200" b="1" dirty="0" smtClean="0"/>
              <a:t>Analysis</a:t>
            </a:r>
            <a:r>
              <a:rPr lang="en-US" sz="3200" dirty="0" smtClean="0"/>
              <a:t>: The </a:t>
            </a:r>
            <a:r>
              <a:rPr lang="en-US" sz="3200" dirty="0"/>
              <a:t>results of the ethnobotanical survey were </a:t>
            </a:r>
            <a:r>
              <a:rPr lang="en-US" sz="3200" dirty="0" smtClean="0"/>
              <a:t>analyzed using </a:t>
            </a:r>
            <a:r>
              <a:rPr lang="en-US" sz="3200" dirty="0"/>
              <a:t>the family importance value (FIV), relative </a:t>
            </a:r>
            <a:r>
              <a:rPr lang="en-US" sz="3200" dirty="0" smtClean="0"/>
              <a:t>frequency of </a:t>
            </a:r>
            <a:r>
              <a:rPr lang="en-US" sz="3200" dirty="0"/>
              <a:t>citation (RFC), plant part value (PPV), fidelity </a:t>
            </a:r>
            <a:r>
              <a:rPr lang="en-US" sz="3200" dirty="0" smtClean="0"/>
              <a:t>level (FL</a:t>
            </a:r>
            <a:r>
              <a:rPr lang="en-US" sz="3200" dirty="0"/>
              <a:t>), and informant consensus factor (ICF). All </a:t>
            </a:r>
            <a:r>
              <a:rPr lang="en-US" sz="3200" dirty="0" smtClean="0"/>
              <a:t>statistical analyses </a:t>
            </a:r>
            <a:r>
              <a:rPr lang="en-US" sz="3200" dirty="0"/>
              <a:t>were carried out </a:t>
            </a:r>
            <a:r>
              <a:rPr lang="en-US" sz="3200" dirty="0" smtClean="0"/>
              <a:t>with Statistical </a:t>
            </a:r>
            <a:r>
              <a:rPr lang="en-US" sz="3200" dirty="0"/>
              <a:t>Package </a:t>
            </a:r>
            <a:r>
              <a:rPr lang="en-US" sz="3200" dirty="0" err="1"/>
              <a:t>forSocial</a:t>
            </a:r>
            <a:r>
              <a:rPr lang="en-US" sz="3200" dirty="0"/>
              <a:t> Science (SPSS), version 21, and Microsoft </a:t>
            </a:r>
            <a:r>
              <a:rPr lang="en-US" sz="3200" dirty="0" smtClean="0"/>
              <a:t>Excel 2010</a:t>
            </a:r>
            <a:r>
              <a:rPr lang="en-US" sz="3200" dirty="0"/>
              <a:t>.</a:t>
            </a:r>
          </a:p>
          <a:p>
            <a:pPr algn="just"/>
            <a:endParaRPr lang="fr-FR" sz="3200" dirty="0"/>
          </a:p>
        </p:txBody>
      </p:sp>
      <p:sp>
        <p:nvSpPr>
          <p:cNvPr id="16" name="矩形 9"/>
          <p:cNvSpPr txBox="1">
            <a:spLocks/>
          </p:cNvSpPr>
          <p:nvPr/>
        </p:nvSpPr>
        <p:spPr>
          <a:xfrm>
            <a:off x="20966907" y="6671879"/>
            <a:ext cx="5257800" cy="922062"/>
          </a:xfrm>
          <a:prstGeom prst="rect">
            <a:avLst/>
          </a:prstGeom>
        </p:spPr>
        <p:style>
          <a:lnRef idx="1">
            <a:schemeClr val="accent4"/>
          </a:lnRef>
          <a:fillRef idx="3">
            <a:schemeClr val="accent4"/>
          </a:fillRef>
          <a:effectRef idx="2">
            <a:schemeClr val="accent4"/>
          </a:effectRef>
          <a:fontRef idx="minor">
            <a:schemeClr val="lt1"/>
          </a:fontRef>
        </p:style>
        <p:txBody>
          <a:bodyPr vert="horz" lIns="91440" tIns="45720" rIns="91440" bIns="45720" rtlCol="0" anchor="ctr">
            <a:normAutofit/>
          </a:bodyPr>
          <a:lstStyle>
            <a:lvl1pPr marL="0" indent="0" algn="r" defTabSz="914400" rtl="0" eaLnBrk="1" latinLnBrk="0" hangingPunct="1">
              <a:spcBef>
                <a:spcPct val="20000"/>
              </a:spcBef>
              <a:buFont typeface="Arial" pitchFamily="34" charset="0"/>
              <a:buNone/>
              <a:defRPr sz="5400" kern="1200">
                <a:solidFill>
                  <a:srgbClr val="FFFFFF"/>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algn="ctr"/>
            <a:r>
              <a:rPr lang="fr-FR" sz="4400" dirty="0" err="1" smtClean="0"/>
              <a:t>Results</a:t>
            </a:r>
            <a:endParaRPr lang="fr-FR" dirty="0"/>
          </a:p>
        </p:txBody>
      </p:sp>
      <p:sp>
        <p:nvSpPr>
          <p:cNvPr id="17" name="ZoneTexte 16"/>
          <p:cNvSpPr txBox="1"/>
          <p:nvPr/>
        </p:nvSpPr>
        <p:spPr>
          <a:xfrm>
            <a:off x="18261808" y="7646491"/>
            <a:ext cx="10667998" cy="11418510"/>
          </a:xfrm>
          <a:prstGeom prst="rect">
            <a:avLst/>
          </a:prstGeom>
          <a:noFill/>
        </p:spPr>
        <p:txBody>
          <a:bodyPr wrap="square" rtlCol="0">
            <a:spAutoFit/>
          </a:bodyPr>
          <a:lstStyle/>
          <a:p>
            <a:pPr algn="just"/>
            <a:r>
              <a:rPr lang="en-US" sz="3200" dirty="0"/>
              <a:t>In total, 625 local informants were interviewed</a:t>
            </a:r>
          </a:p>
          <a:p>
            <a:pPr algn="just"/>
            <a:r>
              <a:rPr lang="en-US" sz="3200" dirty="0" smtClean="0"/>
              <a:t>including </a:t>
            </a:r>
            <a:r>
              <a:rPr lang="en-US" sz="3200" dirty="0"/>
              <a:t>321 women and 304 men (with </a:t>
            </a:r>
            <a:r>
              <a:rPr lang="en-US" sz="3200" dirty="0" smtClean="0"/>
              <a:t>a female </a:t>
            </a:r>
            <a:r>
              <a:rPr lang="en-US" sz="3200" dirty="0"/>
              <a:t>to male ratio of 1.06). In the Moroccan Rif, </a:t>
            </a:r>
            <a:r>
              <a:rPr lang="en-US" sz="3200" dirty="0" smtClean="0"/>
              <a:t>herbs work </a:t>
            </a:r>
            <a:r>
              <a:rPr lang="en-US" sz="3200" dirty="0"/>
              <a:t>for the treatment of </a:t>
            </a:r>
            <a:r>
              <a:rPr lang="en-US" sz="3200" dirty="0" smtClean="0"/>
              <a:t>condi</a:t>
            </a:r>
            <a:r>
              <a:rPr lang="en-US" sz="3200" dirty="0"/>
              <a:t>t</a:t>
            </a:r>
            <a:r>
              <a:rPr lang="en-US" sz="3200" dirty="0" smtClean="0"/>
              <a:t>ions </a:t>
            </a:r>
            <a:r>
              <a:rPr lang="en-US" sz="3200" dirty="0"/>
              <a:t>for both women </a:t>
            </a:r>
            <a:r>
              <a:rPr lang="en-US" sz="3200" dirty="0" smtClean="0"/>
              <a:t>and men</a:t>
            </a:r>
            <a:r>
              <a:rPr lang="en-US" sz="3200" dirty="0"/>
              <a:t>; in our study, women made up 51.3% </a:t>
            </a:r>
            <a:r>
              <a:rPr lang="en-US" sz="3200" dirty="0" smtClean="0"/>
              <a:t>of participants and </a:t>
            </a:r>
            <a:r>
              <a:rPr lang="en-US" sz="3200" dirty="0"/>
              <a:t>men 48.7%. A total of 31 medicinal plant species belonging to 14</a:t>
            </a:r>
          </a:p>
          <a:p>
            <a:pPr algn="just"/>
            <a:r>
              <a:rPr lang="en-US" sz="3200" dirty="0"/>
              <a:t>botanical families were used to treat neurologic diseases in</a:t>
            </a:r>
          </a:p>
          <a:p>
            <a:pPr algn="just"/>
            <a:r>
              <a:rPr lang="en-US" sz="3200" dirty="0"/>
              <a:t>the study area. The most representative families, in terms of number </a:t>
            </a:r>
            <a:r>
              <a:rPr lang="en-US" sz="3200" dirty="0" smtClean="0"/>
              <a:t>of species</a:t>
            </a:r>
            <a:r>
              <a:rPr lang="en-US" sz="3200" dirty="0"/>
              <a:t>, were Asteraceae and </a:t>
            </a:r>
            <a:r>
              <a:rPr lang="en-US" sz="3200" dirty="0" err="1"/>
              <a:t>Lamiaceae</a:t>
            </a:r>
            <a:r>
              <a:rPr lang="en-US" sz="3200" dirty="0"/>
              <a:t> (5 species each</a:t>
            </a:r>
            <a:r>
              <a:rPr lang="en-US" sz="3200" dirty="0" smtClean="0"/>
              <a:t>), and </a:t>
            </a:r>
            <a:r>
              <a:rPr lang="en-US" sz="3200" dirty="0" err="1"/>
              <a:t>Cucurbitaceae</a:t>
            </a:r>
            <a:r>
              <a:rPr lang="en-US" sz="3200" dirty="0"/>
              <a:t> and </a:t>
            </a:r>
            <a:r>
              <a:rPr lang="en-US" sz="3200" dirty="0" err="1"/>
              <a:t>Solanaceae</a:t>
            </a:r>
            <a:r>
              <a:rPr lang="en-US" sz="3200" dirty="0"/>
              <a:t> (4 species each); </a:t>
            </a:r>
            <a:r>
              <a:rPr lang="en-US" sz="3200" dirty="0" smtClean="0"/>
              <a:t>other families </a:t>
            </a:r>
            <a:r>
              <a:rPr lang="en-US" sz="3200" dirty="0"/>
              <a:t>were represented by 1 or 2 species only. To evaluate the </a:t>
            </a:r>
            <a:r>
              <a:rPr lang="en-US" sz="3200" dirty="0" smtClean="0"/>
              <a:t>relative importance </a:t>
            </a:r>
            <a:r>
              <a:rPr lang="en-US" sz="3200" dirty="0"/>
              <a:t>of reported MPs, RFC was calculated based </a:t>
            </a:r>
            <a:r>
              <a:rPr lang="en-US" sz="3200" dirty="0" smtClean="0"/>
              <a:t>on the </a:t>
            </a:r>
            <a:r>
              <a:rPr lang="en-US" sz="3200" dirty="0"/>
              <a:t>informants’ citations for the specific plant under </a:t>
            </a:r>
            <a:r>
              <a:rPr lang="en-US" sz="3200" dirty="0" smtClean="0"/>
              <a:t>study. Values </a:t>
            </a:r>
            <a:r>
              <a:rPr lang="en-US" sz="3200" dirty="0"/>
              <a:t>ranged from 0.002 to 0.214. </a:t>
            </a:r>
            <a:r>
              <a:rPr lang="en-US" sz="3200" i="1" dirty="0" err="1"/>
              <a:t>Marrubium</a:t>
            </a:r>
            <a:r>
              <a:rPr lang="en-US" sz="3200" i="1" dirty="0"/>
              <a:t> </a:t>
            </a:r>
            <a:r>
              <a:rPr lang="en-US" sz="3200" i="1" dirty="0" err="1" smtClean="0"/>
              <a:t>echinatum</a:t>
            </a:r>
            <a:r>
              <a:rPr lang="en-US" sz="3200" i="1" dirty="0" smtClean="0"/>
              <a:t> </a:t>
            </a:r>
            <a:r>
              <a:rPr lang="en-US" sz="3200" dirty="0" smtClean="0"/>
              <a:t>L</a:t>
            </a:r>
            <a:r>
              <a:rPr lang="en-US" sz="3200" dirty="0"/>
              <a:t>. exhibited the highest RFC (0.214), followed </a:t>
            </a:r>
            <a:r>
              <a:rPr lang="en-US" sz="3200" dirty="0" smtClean="0"/>
              <a:t>by </a:t>
            </a:r>
            <a:r>
              <a:rPr lang="en-US" sz="3200" i="1" dirty="0" smtClean="0"/>
              <a:t>Allium </a:t>
            </a:r>
            <a:r>
              <a:rPr lang="en-US" sz="3200" i="1" dirty="0" err="1"/>
              <a:t>cepa</a:t>
            </a:r>
            <a:r>
              <a:rPr lang="en-US" sz="3200" i="1" dirty="0"/>
              <a:t> </a:t>
            </a:r>
            <a:r>
              <a:rPr lang="en-US" sz="3200" dirty="0"/>
              <a:t>L. (0.197), </a:t>
            </a:r>
            <a:r>
              <a:rPr lang="en-US" sz="3200" i="1" dirty="0" err="1"/>
              <a:t>Aloysia</a:t>
            </a:r>
            <a:r>
              <a:rPr lang="en-US" sz="3200" i="1" dirty="0"/>
              <a:t> </a:t>
            </a:r>
            <a:r>
              <a:rPr lang="en-US" sz="3200" i="1" dirty="0" err="1"/>
              <a:t>citrodora</a:t>
            </a:r>
            <a:r>
              <a:rPr lang="en-US" sz="3200" i="1" dirty="0"/>
              <a:t> </a:t>
            </a:r>
            <a:r>
              <a:rPr lang="en-US" sz="3200" dirty="0"/>
              <a:t>L. (0.168</a:t>
            </a:r>
            <a:r>
              <a:rPr lang="en-US" sz="3200" dirty="0" smtClean="0"/>
              <a:t>), </a:t>
            </a:r>
            <a:r>
              <a:rPr lang="en-US" sz="3200" i="1" dirty="0" err="1" smtClean="0"/>
              <a:t>Myristica</a:t>
            </a:r>
            <a:r>
              <a:rPr lang="en-US" sz="3200" i="1" dirty="0" smtClean="0"/>
              <a:t> </a:t>
            </a:r>
            <a:r>
              <a:rPr lang="en-US" sz="3200" i="1" dirty="0" err="1"/>
              <a:t>fragrans</a:t>
            </a:r>
            <a:r>
              <a:rPr lang="en-US" sz="3200" i="1" dirty="0"/>
              <a:t> </a:t>
            </a:r>
            <a:r>
              <a:rPr lang="en-US" sz="3200" dirty="0"/>
              <a:t>L. (0.154), and </a:t>
            </a:r>
            <a:r>
              <a:rPr lang="en-US" sz="3200" i="1" dirty="0" smtClean="0"/>
              <a:t>Artemisia </a:t>
            </a:r>
            <a:r>
              <a:rPr lang="en-US" sz="3200" i="1" dirty="0" err="1" smtClean="0"/>
              <a:t>herba</a:t>
            </a:r>
            <a:r>
              <a:rPr lang="en-US" sz="3200" i="1" dirty="0" smtClean="0"/>
              <a:t>-alba</a:t>
            </a:r>
            <a:r>
              <a:rPr lang="en-US" sz="3200" dirty="0" smtClean="0"/>
              <a:t> L </a:t>
            </a:r>
            <a:r>
              <a:rPr lang="en-US" sz="3200" dirty="0"/>
              <a:t>(0.152). The lowest RFC (0.002) was </a:t>
            </a:r>
            <a:r>
              <a:rPr lang="en-US" sz="3200" dirty="0" smtClean="0"/>
              <a:t>exhibited by </a:t>
            </a:r>
            <a:r>
              <a:rPr lang="en-US" sz="3200" dirty="0"/>
              <a:t>eight MPs. In the Rif area, infusion remains the most </a:t>
            </a:r>
            <a:r>
              <a:rPr lang="en-US" sz="3200" dirty="0" smtClean="0"/>
              <a:t>dominant method </a:t>
            </a:r>
            <a:r>
              <a:rPr lang="en-US" sz="3200" dirty="0"/>
              <a:t>of preparation (41.6%), followed by </a:t>
            </a:r>
            <a:r>
              <a:rPr lang="en-US" sz="3200" dirty="0" smtClean="0"/>
              <a:t>cataplasm (30.36</a:t>
            </a:r>
            <a:r>
              <a:rPr lang="en-US" sz="3200" dirty="0"/>
              <a:t>%) and decoction (27.6%). The incidences of </a:t>
            </a:r>
            <a:r>
              <a:rPr lang="en-US" sz="3200" dirty="0" smtClean="0"/>
              <a:t>the other </a:t>
            </a:r>
            <a:r>
              <a:rPr lang="en-US" sz="3200" dirty="0"/>
              <a:t>modes of preparation (fumigation and </a:t>
            </a:r>
            <a:r>
              <a:rPr lang="en-US" sz="3200" dirty="0" smtClean="0"/>
              <a:t>maceration) combined </a:t>
            </a:r>
            <a:r>
              <a:rPr lang="en-US" sz="3200" dirty="0"/>
              <a:t>does not exceed 0.44%.</a:t>
            </a:r>
            <a:endParaRPr lang="fr-FR" sz="3200" dirty="0"/>
          </a:p>
        </p:txBody>
      </p:sp>
      <p:sp>
        <p:nvSpPr>
          <p:cNvPr id="18" name="矩形 9"/>
          <p:cNvSpPr txBox="1">
            <a:spLocks/>
          </p:cNvSpPr>
          <p:nvPr/>
        </p:nvSpPr>
        <p:spPr>
          <a:xfrm>
            <a:off x="21748695" y="19065001"/>
            <a:ext cx="5257800" cy="922062"/>
          </a:xfrm>
          <a:prstGeom prst="rect">
            <a:avLst/>
          </a:prstGeom>
        </p:spPr>
        <p:style>
          <a:lnRef idx="1">
            <a:schemeClr val="accent4"/>
          </a:lnRef>
          <a:fillRef idx="3">
            <a:schemeClr val="accent4"/>
          </a:fillRef>
          <a:effectRef idx="2">
            <a:schemeClr val="accent4"/>
          </a:effectRef>
          <a:fontRef idx="minor">
            <a:schemeClr val="lt1"/>
          </a:fontRef>
        </p:style>
        <p:txBody>
          <a:bodyPr vert="horz" lIns="91440" tIns="45720" rIns="91440" bIns="45720" rtlCol="0" anchor="ctr">
            <a:normAutofit/>
          </a:bodyPr>
          <a:lstStyle>
            <a:lvl1pPr marL="0" indent="0" algn="r" defTabSz="914400" rtl="0" eaLnBrk="1" latinLnBrk="0" hangingPunct="1">
              <a:spcBef>
                <a:spcPct val="20000"/>
              </a:spcBef>
              <a:buFont typeface="Arial" pitchFamily="34" charset="0"/>
              <a:buNone/>
              <a:defRPr sz="5400" kern="1200">
                <a:solidFill>
                  <a:srgbClr val="FFFFFF"/>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algn="ctr"/>
            <a:r>
              <a:rPr lang="fr-FR" sz="4400" dirty="0" smtClean="0"/>
              <a:t>Conclusions</a:t>
            </a:r>
            <a:endParaRPr lang="fr-FR" dirty="0"/>
          </a:p>
        </p:txBody>
      </p:sp>
      <p:sp>
        <p:nvSpPr>
          <p:cNvPr id="19" name="ZoneTexte 18"/>
          <p:cNvSpPr txBox="1"/>
          <p:nvPr/>
        </p:nvSpPr>
        <p:spPr>
          <a:xfrm>
            <a:off x="18261807" y="20012025"/>
            <a:ext cx="10646770" cy="7971413"/>
          </a:xfrm>
          <a:prstGeom prst="rect">
            <a:avLst/>
          </a:prstGeom>
          <a:noFill/>
        </p:spPr>
        <p:txBody>
          <a:bodyPr wrap="square" rtlCol="0">
            <a:spAutoFit/>
          </a:bodyPr>
          <a:lstStyle/>
          <a:p>
            <a:pPr algn="just"/>
            <a:r>
              <a:rPr lang="en-US" sz="3200" dirty="0"/>
              <a:t>In total, 625 local informants were </a:t>
            </a:r>
            <a:r>
              <a:rPr lang="en-US" sz="3200" dirty="0" smtClean="0"/>
              <a:t>interviewed including </a:t>
            </a:r>
            <a:r>
              <a:rPr lang="en-US" sz="3200" dirty="0"/>
              <a:t>321 women and 304 men (with </a:t>
            </a:r>
            <a:r>
              <a:rPr lang="en-US" sz="3200" dirty="0" smtClean="0"/>
              <a:t>a female </a:t>
            </a:r>
            <a:r>
              <a:rPr lang="en-US" sz="3200" dirty="0"/>
              <a:t>to male ratio of 1.06). In the Moroccan Rif, </a:t>
            </a:r>
            <a:r>
              <a:rPr lang="en-US" sz="3200" dirty="0" smtClean="0"/>
              <a:t>herbs work </a:t>
            </a:r>
            <a:r>
              <a:rPr lang="en-US" sz="3200" dirty="0"/>
              <a:t>for the treatment of </a:t>
            </a:r>
            <a:r>
              <a:rPr lang="en-US" sz="3200" dirty="0" smtClean="0"/>
              <a:t>condi</a:t>
            </a:r>
            <a:r>
              <a:rPr lang="en-US" sz="3200" dirty="0"/>
              <a:t>t</a:t>
            </a:r>
            <a:r>
              <a:rPr lang="en-US" sz="3200" dirty="0" smtClean="0"/>
              <a:t>ions </a:t>
            </a:r>
            <a:r>
              <a:rPr lang="en-US" sz="3200" dirty="0"/>
              <a:t>for both women </a:t>
            </a:r>
            <a:r>
              <a:rPr lang="en-US" sz="3200" dirty="0" smtClean="0"/>
              <a:t>and men</a:t>
            </a:r>
            <a:r>
              <a:rPr lang="en-US" sz="3200" dirty="0"/>
              <a:t>; in our study, women made up 51.3% </a:t>
            </a:r>
            <a:r>
              <a:rPr lang="en-US" sz="3200" dirty="0" smtClean="0"/>
              <a:t>of participants and </a:t>
            </a:r>
            <a:r>
              <a:rPr lang="en-US" sz="3200" dirty="0"/>
              <a:t>men 48.7%. A total of 31 medicinal plant species belonging to </a:t>
            </a:r>
            <a:r>
              <a:rPr lang="en-US" sz="3200" dirty="0" smtClean="0"/>
              <a:t>14 botanical </a:t>
            </a:r>
            <a:r>
              <a:rPr lang="en-US" sz="3200" dirty="0"/>
              <a:t>families were used to treat neurologic diseases </a:t>
            </a:r>
            <a:r>
              <a:rPr lang="en-US" sz="3200" dirty="0" smtClean="0"/>
              <a:t>in The </a:t>
            </a:r>
            <a:r>
              <a:rPr lang="en-US" sz="3200" dirty="0"/>
              <a:t>Moroccan Rif region has a great reservoir of </a:t>
            </a:r>
            <a:r>
              <a:rPr lang="en-US" sz="3200" dirty="0" smtClean="0"/>
              <a:t>ethnomedical knowledge</a:t>
            </a:r>
            <a:r>
              <a:rPr lang="en-US" sz="3200" dirty="0"/>
              <a:t>, particularly regarding the use </a:t>
            </a:r>
            <a:r>
              <a:rPr lang="en-US" sz="3200" dirty="0" smtClean="0"/>
              <a:t>of medicinal </a:t>
            </a:r>
            <a:r>
              <a:rPr lang="en-US" sz="3200" dirty="0"/>
              <a:t>plants in primary health care. Locals of </a:t>
            </a:r>
            <a:r>
              <a:rPr lang="en-US" sz="3200" dirty="0" smtClean="0"/>
              <a:t>the region </a:t>
            </a:r>
            <a:r>
              <a:rPr lang="en-US" sz="3200" dirty="0"/>
              <a:t>have tremendous traditional knowledge to </a:t>
            </a:r>
            <a:r>
              <a:rPr lang="en-US" sz="3200" dirty="0" smtClean="0"/>
              <a:t>utilize plants </a:t>
            </a:r>
            <a:r>
              <a:rPr lang="en-US" sz="3200" dirty="0"/>
              <a:t>for the treatment of neurologic diseases. On the </a:t>
            </a:r>
            <a:r>
              <a:rPr lang="en-US" sz="3200" dirty="0" smtClean="0"/>
              <a:t>basis of </a:t>
            </a:r>
            <a:r>
              <a:rPr lang="en-US" sz="3200" dirty="0"/>
              <a:t>our results, we recommend that plants with high ICF </a:t>
            </a:r>
            <a:r>
              <a:rPr lang="en-US" sz="3200" dirty="0" smtClean="0"/>
              <a:t>and FL </a:t>
            </a:r>
            <a:r>
              <a:rPr lang="en-US" sz="3200" dirty="0"/>
              <a:t>values </a:t>
            </a:r>
            <a:r>
              <a:rPr lang="en-US" sz="3200" dirty="0" smtClean="0"/>
              <a:t>receive further </a:t>
            </a:r>
            <a:r>
              <a:rPr lang="en-US" sz="3200" dirty="0"/>
              <a:t>phytochemical and </a:t>
            </a:r>
            <a:r>
              <a:rPr lang="en-US" sz="3200" dirty="0" smtClean="0"/>
              <a:t>pharmacologic investigation</a:t>
            </a:r>
            <a:r>
              <a:rPr lang="en-US" sz="3200" dirty="0"/>
              <a:t>. </a:t>
            </a:r>
            <a:r>
              <a:rPr lang="en-US" sz="3200" dirty="0" smtClean="0"/>
              <a:t>We also </a:t>
            </a:r>
            <a:r>
              <a:rPr lang="en-US" sz="3200" dirty="0"/>
              <a:t>recommend that </a:t>
            </a:r>
            <a:r>
              <a:rPr lang="en-US" sz="3200" dirty="0" smtClean="0"/>
              <a:t>protection measures </a:t>
            </a:r>
            <a:r>
              <a:rPr lang="en-US" sz="3200" dirty="0"/>
              <a:t>be adopted for the conservation of these </a:t>
            </a:r>
            <a:r>
              <a:rPr lang="en-US" sz="3200" dirty="0" smtClean="0"/>
              <a:t>potential medicinal </a:t>
            </a:r>
            <a:r>
              <a:rPr lang="en-US" sz="3200" dirty="0"/>
              <a:t>plant species.</a:t>
            </a:r>
            <a:endParaRPr lang="fr-FR" sz="3200" dirty="0"/>
          </a:p>
        </p:txBody>
      </p:sp>
      <p:pic>
        <p:nvPicPr>
          <p:cNvPr id="1026" name="Picture 2" descr="C:\Users\Nou\Desktop\Articles\ESSAI\Neurologie\RE GRAP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36229" y="28005991"/>
            <a:ext cx="18897600" cy="10842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8454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TotalTime>
  <Words>1317</Words>
  <Application>Microsoft Office PowerPoint</Application>
  <PresentationFormat>Personnalisé</PresentationFormat>
  <Paragraphs>18</Paragraphs>
  <Slides>1</Slides>
  <Notes>0</Notes>
  <HiddenSlides>0</HiddenSlides>
  <MMClips>0</MMClips>
  <ScaleCrop>false</ScaleCrop>
  <HeadingPairs>
    <vt:vector size="4" baseType="variant">
      <vt:variant>
        <vt:lpstr>Thème</vt:lpstr>
      </vt:variant>
      <vt:variant>
        <vt:i4>2</vt:i4>
      </vt:variant>
      <vt:variant>
        <vt:lpstr>Titres des diapositives</vt:lpstr>
      </vt:variant>
      <vt:variant>
        <vt:i4>1</vt:i4>
      </vt:variant>
    </vt:vector>
  </HeadingPairs>
  <TitlesOfParts>
    <vt:vector size="3" baseType="lpstr">
      <vt:lpstr>Office Theme</vt:lpstr>
      <vt:lpstr>Custom Design</vt:lpstr>
      <vt:lpstr>Herbal medicine and nervous system diseases in the Rif of Morocco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Nou</cp:lastModifiedBy>
  <cp:revision>75</cp:revision>
  <dcterms:created xsi:type="dcterms:W3CDTF">2015-04-04T09:45:50Z</dcterms:created>
  <dcterms:modified xsi:type="dcterms:W3CDTF">2020-09-28T19:50:15Z</dcterms:modified>
</cp:coreProperties>
</file>