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5" r:id="rId3"/>
  </p:sldIdLst>
  <p:sldSz cx="30275213" cy="42811700"/>
  <p:notesSz cx="6858000" cy="9144000"/>
  <p:defaultTextStyle>
    <a:defPPr>
      <a:defRPr lang="fr-FR"/>
    </a:defPPr>
    <a:lvl1pPr marL="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486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2268"/>
    <a:srgbClr val="663399"/>
    <a:srgbClr val="6A4E9D"/>
    <a:srgbClr val="603268"/>
    <a:srgbClr val="5E41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5340" autoAdjust="0"/>
    <p:restoredTop sz="99496" autoAdjust="0"/>
  </p:normalViewPr>
  <p:slideViewPr>
    <p:cSldViewPr>
      <p:cViewPr>
        <p:scale>
          <a:sx n="40" d="100"/>
          <a:sy n="40" d="100"/>
        </p:scale>
        <p:origin x="-72" y="6264"/>
      </p:cViewPr>
      <p:guideLst>
        <p:guide orient="horz" pos="13486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29/10/2020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91"/>
            <a:ext cx="25733931" cy="91767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5"/>
            <a:ext cx="21192649" cy="109407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4471"/>
            <a:ext cx="6811923" cy="36528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1714471"/>
            <a:ext cx="19931182" cy="36528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774612" y="5479523"/>
            <a:ext cx="16453907" cy="1318062"/>
          </a:xfrm>
        </p:spPr>
        <p:txBody>
          <a:bodyPr>
            <a:normAutofit/>
          </a:bodyPr>
          <a:lstStyle>
            <a:lvl1pPr marL="0" indent="0" algn="r">
              <a:buNone/>
              <a:defRPr sz="54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author’s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and </a:t>
            </a:r>
            <a:r>
              <a:rPr lang="it-IT" dirty="0" err="1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94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7006456"/>
            <a:ext cx="22706410" cy="1490481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5"/>
            <a:ext cx="22706410" cy="1033624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3215"/>
            <a:ext cx="26112371" cy="178084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50163"/>
            <a:ext cx="26112371" cy="93650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79" y="2279343"/>
            <a:ext cx="26112371" cy="8274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6687" y="10494814"/>
            <a:ext cx="12809147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6687" y="15638164"/>
            <a:ext cx="12809147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7" y="10494814"/>
            <a:ext cx="12872223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7" y="15638164"/>
            <a:ext cx="12872223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4" y="2279325"/>
            <a:ext cx="6528093" cy="36280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9" y="2279325"/>
            <a:ext cx="19079692" cy="36280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97"/>
            <a:ext cx="25733931" cy="850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29/10/2020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6"/>
            <a:ext cx="13376810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6" y="9583086"/>
            <a:ext cx="13382065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6" y="13576859"/>
            <a:ext cx="13382065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29/10/2020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29/10/2020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29/10/2020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958703" y="39680118"/>
            <a:ext cx="7064216" cy="2279326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9" y="1704542"/>
            <a:ext cx="9960336" cy="72542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58"/>
            <a:ext cx="16924685" cy="365386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9" y="8958760"/>
            <a:ext cx="9960336" cy="29284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29/10/2020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3"/>
            <a:ext cx="18165128" cy="35379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7"/>
            <a:ext cx="18165128" cy="256870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29/10/2020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713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11"/>
            <a:ext cx="27247692" cy="2825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18"/>
            <a:ext cx="9587151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43"/>
            <a:ext cx="26112371" cy="8274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3"/>
            <a:ext cx="26112371" cy="2716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8"/>
            <a:ext cx="10217884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2089196"/>
          </a:xfrm>
        </p:spPr>
        <p:txBody>
          <a:bodyPr>
            <a:normAutofit fontScale="90000"/>
          </a:bodyPr>
          <a:lstStyle/>
          <a:p>
            <a:r>
              <a:rPr lang="en-US" sz="8900" b="1" dirty="0" smtClean="0"/>
              <a:t>ISOFLAVONES IN RED CLOVER’S TEA INFUSIONS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37212" y="3879850"/>
            <a:ext cx="27423189" cy="3908762"/>
          </a:xfrm>
          <a:prstGeom prst="rect">
            <a:avLst/>
          </a:prstGeom>
          <a:solidFill>
            <a:srgbClr val="663399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baseline="30000" dirty="0" smtClean="0"/>
              <a:t>1, </a:t>
            </a:r>
            <a:r>
              <a:rPr lang="en-US" sz="6600" b="1" baseline="30000" dirty="0"/>
              <a:t>2</a:t>
            </a:r>
            <a:r>
              <a:rPr lang="en-US" sz="6600" b="1" dirty="0"/>
              <a:t>Edward </a:t>
            </a:r>
            <a:r>
              <a:rPr lang="en-US" sz="6600" b="1" dirty="0" smtClean="0"/>
              <a:t>MUNTEAN, </a:t>
            </a:r>
            <a:r>
              <a:rPr lang="en-US" sz="6600" b="1" baseline="30000" dirty="0"/>
              <a:t>2</a:t>
            </a:r>
            <a:r>
              <a:rPr lang="en-US" sz="6600" b="1" dirty="0"/>
              <a:t>Camelia </a:t>
            </a:r>
            <a:r>
              <a:rPr lang="en-US" sz="6600" b="1" dirty="0" smtClean="0"/>
              <a:t>URDA</a:t>
            </a:r>
          </a:p>
          <a:p>
            <a:pPr algn="ctr"/>
            <a:endParaRPr lang="en-US" sz="2000" b="1" dirty="0"/>
          </a:p>
          <a:p>
            <a:pPr algn="ctr"/>
            <a:r>
              <a:rPr lang="en-US" sz="5400" i="1" baseline="30000" dirty="0"/>
              <a:t>1</a:t>
            </a:r>
            <a:r>
              <a:rPr lang="en-US" sz="5400" i="1" dirty="0"/>
              <a:t>University of </a:t>
            </a:r>
            <a:r>
              <a:rPr lang="en-US" sz="5400" i="1" dirty="0" smtClean="0"/>
              <a:t>Agricultural </a:t>
            </a:r>
            <a:r>
              <a:rPr lang="en-US" sz="5400" i="1" dirty="0"/>
              <a:t>Sciences and Veterinary Medicine </a:t>
            </a:r>
            <a:r>
              <a:rPr lang="en-US" sz="5400" i="1" dirty="0" err="1"/>
              <a:t>Cluj</a:t>
            </a:r>
            <a:r>
              <a:rPr lang="en-US" sz="5400" i="1" dirty="0"/>
              <a:t> </a:t>
            </a:r>
            <a:r>
              <a:rPr lang="en-US" sz="5400" i="1" dirty="0" err="1"/>
              <a:t>Napoca</a:t>
            </a:r>
            <a:r>
              <a:rPr lang="en-US" sz="5400" i="1" dirty="0"/>
              <a:t>, Romania</a:t>
            </a:r>
          </a:p>
          <a:p>
            <a:pPr algn="ctr"/>
            <a:r>
              <a:rPr lang="en-US" sz="5400" i="1" baseline="30000" dirty="0"/>
              <a:t>2</a:t>
            </a:r>
            <a:r>
              <a:rPr lang="en-US" sz="5400" i="1" dirty="0"/>
              <a:t>Research &amp; Development Station for Agriculture, </a:t>
            </a:r>
            <a:r>
              <a:rPr lang="en-US" sz="5400" i="1" dirty="0" err="1"/>
              <a:t>Turda</a:t>
            </a:r>
            <a:r>
              <a:rPr lang="en-US" sz="5400" i="1" dirty="0"/>
              <a:t>, </a:t>
            </a:r>
            <a:r>
              <a:rPr lang="en-US" sz="5400" i="1" dirty="0" smtClean="0"/>
              <a:t>Romania</a:t>
            </a:r>
          </a:p>
          <a:p>
            <a:pPr algn="ctr"/>
            <a:r>
              <a:rPr lang="en-US" sz="4800" i="1" dirty="0"/>
              <a:t>E-mail: </a:t>
            </a:r>
            <a:r>
              <a:rPr lang="en-US" sz="4800" i="1" dirty="0" smtClean="0"/>
              <a:t>edimuntean@yahoo.com</a:t>
            </a:r>
            <a:endParaRPr lang="en-US" sz="4800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37212" y="39235053"/>
            <a:ext cx="27423185" cy="2508534"/>
          </a:xfrm>
          <a:prstGeom prst="rect">
            <a:avLst/>
          </a:prstGeom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418" y="1001712"/>
            <a:ext cx="2668588" cy="272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Statiunea de Cercetare Dezvoltare Agricola Tur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2406" y="1136650"/>
            <a:ext cx="195072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673637" y="26054050"/>
            <a:ext cx="10951369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7804606" y="30363458"/>
            <a:ext cx="1054893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000" dirty="0">
                <a:latin typeface="+mn-lt"/>
              </a:rPr>
              <a:t>Figure </a:t>
            </a:r>
            <a:r>
              <a:rPr lang="en-US" sz="3000" dirty="0" smtClean="0">
                <a:latin typeface="+mn-lt"/>
              </a:rPr>
              <a:t>2. </a:t>
            </a:r>
            <a:r>
              <a:rPr lang="en-US" sz="3000" dirty="0">
                <a:latin typeface="+mn-lt"/>
              </a:rPr>
              <a:t>Representative HPLC chromatogram of </a:t>
            </a:r>
            <a:r>
              <a:rPr lang="en-US" sz="3000" dirty="0" err="1">
                <a:latin typeface="+mn-lt"/>
              </a:rPr>
              <a:t>isoflavones</a:t>
            </a:r>
            <a:r>
              <a:rPr lang="en-US" sz="3000" dirty="0">
                <a:latin typeface="+mn-lt"/>
              </a:rPr>
              <a:t> from </a:t>
            </a:r>
            <a:r>
              <a:rPr lang="en-US" sz="3000" dirty="0" smtClean="0">
                <a:latin typeface="+mn-lt"/>
              </a:rPr>
              <a:t>a </a:t>
            </a:r>
            <a:r>
              <a:rPr lang="en-US" sz="3000" i="1" dirty="0" err="1" smtClean="0">
                <a:latin typeface="+mn-lt"/>
              </a:rPr>
              <a:t>Trifolium</a:t>
            </a:r>
            <a:r>
              <a:rPr lang="en-US" sz="3000" i="1" dirty="0" smtClean="0">
                <a:latin typeface="+mn-lt"/>
              </a:rPr>
              <a:t> </a:t>
            </a:r>
            <a:r>
              <a:rPr lang="en-US" sz="3000" i="1" dirty="0" err="1">
                <a:latin typeface="+mn-lt"/>
              </a:rPr>
              <a:t>pratense</a:t>
            </a:r>
            <a:r>
              <a:rPr lang="en-US" sz="3000" i="1" dirty="0">
                <a:latin typeface="+mn-lt"/>
              </a:rPr>
              <a:t> L </a:t>
            </a:r>
            <a:r>
              <a:rPr lang="en-US" sz="3000" dirty="0">
                <a:latin typeface="+mn-lt"/>
              </a:rPr>
              <a:t>herbal  tea </a:t>
            </a:r>
            <a:r>
              <a:rPr lang="en-US" sz="3000" dirty="0" smtClean="0">
                <a:latin typeface="+mn-lt"/>
              </a:rPr>
              <a:t>infusion (</a:t>
            </a:r>
            <a:r>
              <a:rPr lang="en-US" sz="3000" smtClean="0">
                <a:latin typeface="+mn-lt"/>
              </a:rPr>
              <a:t>peak  ID’s: 1-daidzin</a:t>
            </a:r>
            <a:r>
              <a:rPr lang="en-US" sz="3000" dirty="0" smtClean="0">
                <a:latin typeface="+mn-lt"/>
              </a:rPr>
              <a:t>, 2-glycitin, 3-genistin, 4-daidzein, 5-glycitein, 6-genistein, 7-formonetin, 8-biochanin A)</a:t>
            </a:r>
            <a:endParaRPr lang="en-US" sz="3000" dirty="0">
              <a:latin typeface="+mn-lt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6933" y="19156105"/>
            <a:ext cx="11018073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8845670" y="22051705"/>
            <a:ext cx="82296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000" dirty="0">
                <a:latin typeface="+mn-lt"/>
              </a:rPr>
              <a:t>Figure 1. Calibrations for several target </a:t>
            </a:r>
            <a:r>
              <a:rPr lang="en-US" sz="3000" dirty="0" err="1">
                <a:latin typeface="+mn-lt"/>
              </a:rPr>
              <a:t>isoflavones</a:t>
            </a:r>
            <a:endParaRPr lang="en-US" sz="3000" dirty="0">
              <a:latin typeface="+mn-lt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146200"/>
              </p:ext>
            </p:extLst>
          </p:nvPr>
        </p:nvGraphicFramePr>
        <p:xfrm>
          <a:off x="1337212" y="27896439"/>
          <a:ext cx="15642433" cy="2424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7802"/>
                <a:gridCol w="1304541"/>
                <a:gridCol w="1591059"/>
                <a:gridCol w="1447800"/>
                <a:gridCol w="1981200"/>
                <a:gridCol w="2057400"/>
                <a:gridCol w="1676400"/>
                <a:gridCol w="2057400"/>
                <a:gridCol w="2078831"/>
              </a:tblGrid>
              <a:tr h="427355">
                <a:tc>
                  <a:txBody>
                    <a:bodyPr/>
                    <a:lstStyle/>
                    <a:p>
                      <a:endParaRPr lang="en-US" sz="2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Daidzin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6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Glycitin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6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Genistin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6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Daidzein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6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Glycitein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6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Genistein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6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Formonetin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6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Biochanin</a:t>
                      </a:r>
                      <a:r>
                        <a:rPr lang="en-US" sz="2800" dirty="0">
                          <a:effectLst/>
                        </a:rPr>
                        <a:t> A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63399"/>
                    </a:solidFill>
                  </a:tcPr>
                </a:tc>
              </a:tr>
              <a:tr h="427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Average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0.09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0.05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1.22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0.26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1.19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2.38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0.55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5.65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err="1">
                          <a:effectLst/>
                        </a:rPr>
                        <a:t>Stdev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0.06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0.03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0.66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0.11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0.37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0.75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0.17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1.19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Max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0.21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0.13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2.74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0.49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2.04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3.07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0.90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8.23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Min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0.03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0.03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0.34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>
                          <a:effectLst/>
                        </a:rPr>
                        <a:t>0.15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0.16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 smtClean="0">
                          <a:effectLst/>
                        </a:rPr>
                        <a:t>0.79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0.35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</a:rPr>
                        <a:t>4.51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1337212" y="27183691"/>
            <a:ext cx="1436787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000" dirty="0" smtClean="0">
                <a:latin typeface="+mn-lt"/>
              </a:rPr>
              <a:t>Table 2. Descriptive </a:t>
            </a:r>
            <a:r>
              <a:rPr lang="en-US" sz="3000" dirty="0">
                <a:latin typeface="+mn-lt"/>
              </a:rPr>
              <a:t>s</a:t>
            </a:r>
            <a:r>
              <a:rPr lang="en-US" sz="3000" dirty="0" smtClean="0">
                <a:latin typeface="+mn-lt"/>
              </a:rPr>
              <a:t>tatistics for </a:t>
            </a:r>
            <a:r>
              <a:rPr lang="en-US" sz="3000" dirty="0" err="1" smtClean="0">
                <a:latin typeface="+mn-lt"/>
              </a:rPr>
              <a:t>isoflavones</a:t>
            </a:r>
            <a:r>
              <a:rPr lang="en-US" sz="3000" dirty="0" smtClean="0">
                <a:latin typeface="+mn-lt"/>
              </a:rPr>
              <a:t> from herbal </a:t>
            </a:r>
            <a:r>
              <a:rPr lang="en-US" sz="3000" dirty="0" smtClean="0">
                <a:latin typeface="+mn-lt"/>
              </a:rPr>
              <a:t>teas [mg/ 200 mL infusion]</a:t>
            </a:r>
            <a:endParaRPr lang="en-US" sz="3000" dirty="0">
              <a:latin typeface="+mn-lt"/>
            </a:endParaRPr>
          </a:p>
        </p:txBody>
      </p:sp>
      <p:sp>
        <p:nvSpPr>
          <p:cNvPr id="21" name="Text Box 16"/>
          <p:cNvSpPr txBox="1">
            <a:spLocks noChangeArrowheads="1"/>
          </p:cNvSpPr>
          <p:nvPr/>
        </p:nvSpPr>
        <p:spPr bwMode="auto">
          <a:xfrm>
            <a:off x="1337212" y="18118395"/>
            <a:ext cx="1186576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000" dirty="0" smtClean="0">
                <a:latin typeface="+mn-lt"/>
              </a:rPr>
              <a:t>Table 1. A summary of validation </a:t>
            </a:r>
            <a:r>
              <a:rPr lang="en-US" sz="3000" dirty="0" err="1" smtClean="0">
                <a:latin typeface="+mn-lt"/>
              </a:rPr>
              <a:t>parametrs</a:t>
            </a:r>
            <a:r>
              <a:rPr lang="en-US" sz="3000" dirty="0" smtClean="0">
                <a:latin typeface="+mn-lt"/>
              </a:rPr>
              <a:t> for the HPLC method</a:t>
            </a:r>
            <a:endParaRPr lang="en-US" sz="3000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7213" y="8147050"/>
            <a:ext cx="2317299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452268"/>
                </a:solidFill>
              </a:rPr>
              <a:t>INTRODUCTION</a:t>
            </a:r>
          </a:p>
          <a:p>
            <a:r>
              <a:rPr lang="en-US" sz="3000" dirty="0" smtClean="0"/>
              <a:t>      The flowering tops of red </a:t>
            </a:r>
            <a:r>
              <a:rPr lang="en-US" sz="3000" dirty="0"/>
              <a:t>clover (</a:t>
            </a:r>
            <a:r>
              <a:rPr lang="en-US" sz="3000" i="1" dirty="0" err="1"/>
              <a:t>Trifolium</a:t>
            </a:r>
            <a:r>
              <a:rPr lang="en-US" sz="3000" i="1" dirty="0"/>
              <a:t> pretense L</a:t>
            </a:r>
            <a:r>
              <a:rPr lang="en-US" sz="3000" dirty="0"/>
              <a:t>.) </a:t>
            </a:r>
            <a:r>
              <a:rPr lang="en-US" sz="3000" dirty="0" smtClean="0"/>
              <a:t>are </a:t>
            </a:r>
            <a:r>
              <a:rPr lang="en-US" sz="3000" dirty="0"/>
              <a:t>highly appreciated in traditional medicine for </a:t>
            </a:r>
            <a:r>
              <a:rPr lang="en-US" sz="3000" dirty="0" smtClean="0"/>
              <a:t>the </a:t>
            </a:r>
            <a:r>
              <a:rPr lang="en-US" sz="3000" dirty="0"/>
              <a:t>content in biologically active substances, that make </a:t>
            </a:r>
            <a:r>
              <a:rPr lang="en-US" sz="3000" dirty="0" smtClean="0"/>
              <a:t>them </a:t>
            </a:r>
            <a:r>
              <a:rPr lang="en-US" sz="3000" dirty="0"/>
              <a:t>helpful in the treatment of premenstrual syndrome, menopausal symptoms, </a:t>
            </a:r>
            <a:r>
              <a:rPr lang="en-US" sz="3000" dirty="0" err="1"/>
              <a:t>mastalgia</a:t>
            </a:r>
            <a:r>
              <a:rPr lang="en-US" sz="3000" dirty="0"/>
              <a:t>, dysmenorrhea, cardiovascular and inflammatory diseases, osteoporosis, as well as in</a:t>
            </a:r>
            <a:r>
              <a:rPr lang="en-US" sz="3000" dirty="0"/>
              <a:t> </a:t>
            </a:r>
            <a:r>
              <a:rPr lang="en-US" sz="3000" dirty="0"/>
              <a:t>the prevention </a:t>
            </a:r>
            <a:r>
              <a:rPr lang="en-US" sz="3000" dirty="0"/>
              <a:t>of certain cancers. </a:t>
            </a:r>
            <a:r>
              <a:rPr lang="en-US" sz="3000" dirty="0"/>
              <a:t>Hence, one can find them </a:t>
            </a:r>
            <a:r>
              <a:rPr lang="en-US" sz="3000" dirty="0"/>
              <a:t>in a variety of preparations, including </a:t>
            </a:r>
            <a:r>
              <a:rPr lang="en-US" sz="3000" dirty="0"/>
              <a:t>infusions, decoctions </a:t>
            </a:r>
            <a:r>
              <a:rPr lang="en-US" sz="3000" dirty="0"/>
              <a:t>and tinctures</a:t>
            </a:r>
            <a:r>
              <a:rPr lang="en-US" sz="3000" dirty="0"/>
              <a:t>. Among </a:t>
            </a:r>
            <a:r>
              <a:rPr lang="en-US" sz="3000" dirty="0"/>
              <a:t>these bioactive substances, </a:t>
            </a:r>
            <a:r>
              <a:rPr lang="en-US" sz="3000" dirty="0" err="1"/>
              <a:t>isoflavones</a:t>
            </a:r>
            <a:r>
              <a:rPr lang="en-US" sz="3000" dirty="0"/>
              <a:t> are important phytoestrogens, being associated mainly with women’s health and increasingly used in dietary </a:t>
            </a:r>
            <a:r>
              <a:rPr lang="en-US" sz="3000" dirty="0"/>
              <a:t>supplements [3].  </a:t>
            </a:r>
            <a:endParaRPr lang="en-US" sz="3000" dirty="0" smtClean="0"/>
          </a:p>
          <a:p>
            <a:pPr algn="just"/>
            <a:r>
              <a:rPr lang="en-US" sz="3600" b="1" dirty="0">
                <a:solidFill>
                  <a:srgbClr val="452268"/>
                </a:solidFill>
              </a:rPr>
              <a:t>Research </a:t>
            </a:r>
            <a:r>
              <a:rPr lang="en-US" sz="3600" b="1" dirty="0" smtClean="0">
                <a:solidFill>
                  <a:srgbClr val="452268"/>
                </a:solidFill>
              </a:rPr>
              <a:t>objectives</a:t>
            </a:r>
          </a:p>
          <a:p>
            <a:pPr algn="just"/>
            <a:r>
              <a:rPr lang="en-US" sz="4000" b="1" dirty="0">
                <a:solidFill>
                  <a:srgbClr val="452268"/>
                </a:solidFill>
              </a:rPr>
              <a:t> </a:t>
            </a:r>
            <a:r>
              <a:rPr lang="en-US" sz="4000" b="1" dirty="0" smtClean="0">
                <a:solidFill>
                  <a:srgbClr val="452268"/>
                </a:solidFill>
              </a:rPr>
              <a:t>    </a:t>
            </a:r>
            <a:r>
              <a:rPr lang="en-US" sz="3000" dirty="0" smtClean="0"/>
              <a:t>Since </a:t>
            </a:r>
            <a:r>
              <a:rPr lang="en-US" sz="3000" dirty="0"/>
              <a:t>the available data on red clover’s </a:t>
            </a:r>
            <a:r>
              <a:rPr lang="en-US" sz="3000" dirty="0" err="1"/>
              <a:t>isoflavones</a:t>
            </a:r>
            <a:r>
              <a:rPr lang="en-US" sz="3000" dirty="0"/>
              <a:t> refer on their concentrations in plant </a:t>
            </a:r>
            <a:r>
              <a:rPr lang="en-US" sz="3000" dirty="0" smtClean="0"/>
              <a:t>matrix [</a:t>
            </a:r>
            <a:r>
              <a:rPr lang="en-US" sz="3000" dirty="0"/>
              <a:t>1-4</a:t>
            </a:r>
            <a:r>
              <a:rPr lang="en-US" sz="3000" dirty="0" smtClean="0"/>
              <a:t>], </a:t>
            </a:r>
            <a:r>
              <a:rPr lang="en-US" sz="3000" dirty="0"/>
              <a:t>they are not of practical use for the assessment of flavonoids’ intake from tea infusions, hence the major aim of this work was to establish the content of </a:t>
            </a:r>
            <a:r>
              <a:rPr lang="en-US" sz="3000" dirty="0" err="1"/>
              <a:t>isoflavones</a:t>
            </a:r>
            <a:r>
              <a:rPr lang="en-US" sz="3000" dirty="0"/>
              <a:t>  from infusions obtained from several herbal teas’ brands available on Romanian </a:t>
            </a:r>
            <a:r>
              <a:rPr lang="en-US" sz="3000" dirty="0" smtClean="0"/>
              <a:t>market</a:t>
            </a:r>
            <a:endParaRPr lang="en-US" sz="3000" dirty="0"/>
          </a:p>
        </p:txBody>
      </p:sp>
      <p:sp>
        <p:nvSpPr>
          <p:cNvPr id="5" name="Rectangle 4"/>
          <p:cNvSpPr/>
          <p:nvPr/>
        </p:nvSpPr>
        <p:spPr>
          <a:xfrm>
            <a:off x="1337212" y="13383300"/>
            <a:ext cx="2734028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 smtClean="0">
                <a:solidFill>
                  <a:srgbClr val="452268"/>
                </a:solidFill>
              </a:rPr>
              <a:t>MATERIALS </a:t>
            </a:r>
            <a:r>
              <a:rPr lang="en-US" sz="4400" b="1" dirty="0">
                <a:solidFill>
                  <a:srgbClr val="452268"/>
                </a:solidFill>
              </a:rPr>
              <a:t>&amp; METHODS</a:t>
            </a:r>
          </a:p>
          <a:p>
            <a:pPr algn="just"/>
            <a:r>
              <a:rPr lang="en-US" sz="3000" dirty="0"/>
              <a:t> </a:t>
            </a:r>
            <a:r>
              <a:rPr lang="en-US" sz="3000" dirty="0" smtClean="0"/>
              <a:t>     </a:t>
            </a:r>
            <a:r>
              <a:rPr lang="en-US" sz="3000" dirty="0"/>
              <a:t>15 herbal tea brands were purchased from local hypermarkets. ~</a:t>
            </a:r>
            <a:r>
              <a:rPr lang="en-US" sz="3000" dirty="0" smtClean="0"/>
              <a:t>2 </a:t>
            </a:r>
            <a:r>
              <a:rPr lang="en-US" sz="3000" dirty="0"/>
              <a:t>g tea samples  were weighed then infused with 100 mL boiling distilled water for 10 minutes;  after filtration </a:t>
            </a:r>
            <a:r>
              <a:rPr lang="en-US" sz="3000" dirty="0" smtClean="0"/>
              <a:t> </a:t>
            </a:r>
            <a:r>
              <a:rPr lang="en-US" sz="3000" dirty="0"/>
              <a:t>the infusion were left for cooling at room temperature, </a:t>
            </a:r>
            <a:r>
              <a:rPr lang="en-US" sz="3000" dirty="0" smtClean="0"/>
              <a:t>then the </a:t>
            </a:r>
            <a:r>
              <a:rPr lang="en-US" sz="3000" dirty="0"/>
              <a:t>volumes were brought to 100 mL  with distilled water. 5 mL from each infusion was subjected to solid phase extraction, the </a:t>
            </a:r>
            <a:r>
              <a:rPr lang="en-US" sz="3000" dirty="0" err="1"/>
              <a:t>eluates</a:t>
            </a:r>
            <a:r>
              <a:rPr lang="en-US" sz="3000" dirty="0"/>
              <a:t> being </a:t>
            </a:r>
            <a:r>
              <a:rPr lang="en-US" sz="3000" dirty="0" err="1"/>
              <a:t>finaly</a:t>
            </a:r>
            <a:r>
              <a:rPr lang="en-US" sz="3000" dirty="0"/>
              <a:t> filtrated through 0,47 membrane filters </a:t>
            </a:r>
            <a:r>
              <a:rPr lang="en-US" sz="3000" dirty="0" smtClean="0"/>
              <a:t>subjected to high performance liquid chromatographic (HPLC) </a:t>
            </a:r>
            <a:r>
              <a:rPr lang="en-US" sz="3000" dirty="0" err="1" smtClean="0"/>
              <a:t>analysys</a:t>
            </a:r>
            <a:r>
              <a:rPr lang="en-US" sz="3000" dirty="0" smtClean="0"/>
              <a:t>. </a:t>
            </a:r>
            <a:r>
              <a:rPr lang="en-US" sz="3000" dirty="0"/>
              <a:t>This procedure was applied in three repetitions for each sample</a:t>
            </a:r>
          </a:p>
          <a:p>
            <a:pPr algn="just"/>
            <a:r>
              <a:rPr lang="en-US" sz="3000" dirty="0"/>
              <a:t>     Eight </a:t>
            </a:r>
            <a:r>
              <a:rPr lang="en-US" sz="3000" dirty="0" err="1"/>
              <a:t>isoflavones</a:t>
            </a:r>
            <a:r>
              <a:rPr lang="en-US" sz="3000" dirty="0"/>
              <a:t> were determined by a sensitive optimized HPLC method, using a </a:t>
            </a:r>
            <a:r>
              <a:rPr lang="en-US" sz="3000" dirty="0" err="1"/>
              <a:t>Flexar</a:t>
            </a:r>
            <a:r>
              <a:rPr lang="en-US" sz="3000" dirty="0"/>
              <a:t> system consisting from two UHPLC pumps, a solvent </a:t>
            </a:r>
            <a:r>
              <a:rPr lang="en-US" sz="3000" dirty="0" err="1"/>
              <a:t>degaser</a:t>
            </a:r>
            <a:r>
              <a:rPr lang="en-US" sz="3000" dirty="0"/>
              <a:t>,  an </a:t>
            </a:r>
            <a:r>
              <a:rPr lang="en-US" sz="3000" dirty="0" err="1"/>
              <a:t>autosampler</a:t>
            </a:r>
            <a:r>
              <a:rPr lang="en-US" sz="3000" dirty="0"/>
              <a:t>, a column </a:t>
            </a:r>
            <a:r>
              <a:rPr lang="en-US" sz="3000" dirty="0" smtClean="0"/>
              <a:t>oven </a:t>
            </a:r>
            <a:r>
              <a:rPr lang="en-US" sz="3000" dirty="0"/>
              <a:t>and an UV-VIS </a:t>
            </a:r>
            <a:r>
              <a:rPr lang="en-US" sz="3000" dirty="0" smtClean="0"/>
              <a:t>detector; </a:t>
            </a:r>
            <a:r>
              <a:rPr lang="en-US" sz="3000" dirty="0" err="1" smtClean="0"/>
              <a:t>Chromera</a:t>
            </a:r>
            <a:r>
              <a:rPr lang="en-US" sz="3000" dirty="0" smtClean="0"/>
              <a:t> was used for chromatographic data analysis.  </a:t>
            </a:r>
            <a:r>
              <a:rPr lang="en-US" sz="3000" dirty="0"/>
              <a:t>Baseline separations were accomplished for </a:t>
            </a:r>
            <a:r>
              <a:rPr lang="en-US" sz="3000" dirty="0" err="1"/>
              <a:t>daidzin</a:t>
            </a:r>
            <a:r>
              <a:rPr lang="en-US" sz="3000" dirty="0"/>
              <a:t>, </a:t>
            </a:r>
            <a:r>
              <a:rPr lang="en-US" sz="3000" dirty="0" err="1"/>
              <a:t>glycitin</a:t>
            </a:r>
            <a:r>
              <a:rPr lang="en-US" sz="3000" dirty="0"/>
              <a:t>, </a:t>
            </a:r>
            <a:r>
              <a:rPr lang="en-US" sz="3000" dirty="0" err="1"/>
              <a:t>genistin</a:t>
            </a:r>
            <a:r>
              <a:rPr lang="en-US" sz="3000" dirty="0"/>
              <a:t>, </a:t>
            </a:r>
            <a:r>
              <a:rPr lang="en-US" sz="3000" dirty="0" err="1"/>
              <a:t>daidzein</a:t>
            </a:r>
            <a:r>
              <a:rPr lang="en-US" sz="3000" dirty="0"/>
              <a:t>, </a:t>
            </a:r>
            <a:r>
              <a:rPr lang="en-US" sz="3000" dirty="0" err="1"/>
              <a:t>genistein</a:t>
            </a:r>
            <a:r>
              <a:rPr lang="en-US" sz="3000" dirty="0"/>
              <a:t>, </a:t>
            </a:r>
            <a:r>
              <a:rPr lang="en-US" sz="3000" dirty="0" err="1"/>
              <a:t>glycitein</a:t>
            </a:r>
            <a:r>
              <a:rPr lang="en-US" sz="3000" dirty="0"/>
              <a:t>, </a:t>
            </a:r>
            <a:r>
              <a:rPr lang="en-US" sz="3000" dirty="0" err="1"/>
              <a:t>formonetin</a:t>
            </a:r>
            <a:r>
              <a:rPr lang="en-US" sz="3000" dirty="0"/>
              <a:t> and </a:t>
            </a:r>
            <a:r>
              <a:rPr lang="en-US" sz="3000" dirty="0" err="1"/>
              <a:t>biochanin</a:t>
            </a:r>
            <a:r>
              <a:rPr lang="en-US" sz="3000" dirty="0"/>
              <a:t> </a:t>
            </a:r>
            <a:r>
              <a:rPr lang="en-US" sz="3000" dirty="0" smtClean="0"/>
              <a:t>A using a </a:t>
            </a:r>
            <a:r>
              <a:rPr lang="en-US" sz="3000" dirty="0" err="1" smtClean="0"/>
              <a:t>Kinetex</a:t>
            </a:r>
            <a:r>
              <a:rPr lang="en-US" sz="3000" dirty="0" smtClean="0"/>
              <a:t> column and gradient elution with acetonitrile </a:t>
            </a:r>
            <a:r>
              <a:rPr lang="en-US" sz="3000" dirty="0"/>
              <a:t>and water, both with 0.1%  acetic acid, in a total run time less than 9 minutes (</a:t>
            </a:r>
            <a:r>
              <a:rPr lang="en-US" sz="3000" dirty="0" smtClean="0"/>
              <a:t>fig.2). </a:t>
            </a:r>
            <a:r>
              <a:rPr lang="en-US" sz="3000" dirty="0"/>
              <a:t>Quantifications were based on the external standard method; a summary of validation parameters is presented in table 1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pic>
        <p:nvPicPr>
          <p:cNvPr id="9" name="Picture 2" descr="Red Clover Seeds - Trifolium Pratense Clove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5006" y="8750333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5348406" y="12622252"/>
            <a:ext cx="291258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171950" eaLnBrk="0" hangingPunct="0">
              <a:defRPr sz="8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171950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000" dirty="0" smtClean="0">
                <a:latin typeface="+mn-lt"/>
              </a:rPr>
              <a:t>Fig </a:t>
            </a:r>
            <a:r>
              <a:rPr lang="en-US" sz="3000" dirty="0">
                <a:latin typeface="+mn-lt"/>
              </a:rPr>
              <a:t>1. </a:t>
            </a:r>
            <a:r>
              <a:rPr lang="en-US" sz="3000" dirty="0">
                <a:latin typeface="+mn-lt"/>
              </a:rPr>
              <a:t>Red clover</a:t>
            </a:r>
            <a:endParaRPr lang="en-US" sz="3000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37212" y="23347105"/>
            <a:ext cx="2720071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452268"/>
                </a:solidFill>
              </a:rPr>
              <a:t>RESULTS</a:t>
            </a:r>
          </a:p>
          <a:p>
            <a:pPr algn="just"/>
            <a:r>
              <a:rPr lang="en-US" sz="3000" dirty="0"/>
              <a:t>     The major </a:t>
            </a:r>
            <a:r>
              <a:rPr lang="en-US" sz="3000" dirty="0" err="1" smtClean="0"/>
              <a:t>isoflavones</a:t>
            </a:r>
            <a:r>
              <a:rPr lang="en-US" sz="3000" dirty="0" smtClean="0"/>
              <a:t> from the analyzed infusions obtained from the </a:t>
            </a:r>
            <a:r>
              <a:rPr lang="en-US" sz="3000" dirty="0"/>
              <a:t>red clover tea brands were </a:t>
            </a:r>
            <a:r>
              <a:rPr lang="en-US" sz="3000" dirty="0" err="1"/>
              <a:t>biochanin</a:t>
            </a:r>
            <a:r>
              <a:rPr lang="en-US" sz="3000" dirty="0"/>
              <a:t> A, </a:t>
            </a:r>
            <a:r>
              <a:rPr lang="en-US" sz="3000" dirty="0" err="1"/>
              <a:t>genistein</a:t>
            </a:r>
            <a:r>
              <a:rPr lang="en-US" sz="3000" dirty="0"/>
              <a:t>, </a:t>
            </a:r>
            <a:r>
              <a:rPr lang="en-US" sz="3000" dirty="0" err="1" smtClean="0"/>
              <a:t>glycitein</a:t>
            </a:r>
            <a:r>
              <a:rPr lang="en-US" sz="3000" dirty="0" smtClean="0"/>
              <a:t>, </a:t>
            </a:r>
            <a:r>
              <a:rPr lang="en-US" sz="3000" dirty="0" err="1" smtClean="0"/>
              <a:t>genistin</a:t>
            </a:r>
            <a:r>
              <a:rPr lang="en-US" sz="3000" dirty="0" smtClean="0"/>
              <a:t> </a:t>
            </a:r>
            <a:r>
              <a:rPr lang="en-US" sz="3000" dirty="0"/>
              <a:t>and </a:t>
            </a:r>
            <a:r>
              <a:rPr lang="en-US" sz="3000" dirty="0" err="1" smtClean="0"/>
              <a:t>formononetin</a:t>
            </a:r>
            <a:r>
              <a:rPr lang="en-US" sz="3000" dirty="0" smtClean="0"/>
              <a:t> (average concentrations between </a:t>
            </a:r>
            <a:r>
              <a:rPr lang="en-US" sz="3000" dirty="0"/>
              <a:t>0.55 – 5.65 mg/ </a:t>
            </a:r>
            <a:r>
              <a:rPr lang="en-US" sz="3000" dirty="0" smtClean="0"/>
              <a:t>200 mL), </a:t>
            </a:r>
            <a:r>
              <a:rPr lang="en-US" sz="3000" dirty="0"/>
              <a:t>followed by smaller concentrations of </a:t>
            </a:r>
            <a:r>
              <a:rPr lang="en-US" sz="3000" dirty="0" err="1"/>
              <a:t>daidzein</a:t>
            </a:r>
            <a:r>
              <a:rPr lang="en-US" sz="3000" dirty="0"/>
              <a:t> </a:t>
            </a:r>
            <a:r>
              <a:rPr lang="en-US" sz="3000" dirty="0" smtClean="0"/>
              <a:t>(0.26 </a:t>
            </a:r>
            <a:r>
              <a:rPr lang="en-US" sz="3000" dirty="0"/>
              <a:t>mg/ </a:t>
            </a:r>
            <a:r>
              <a:rPr lang="en-US" sz="3000" dirty="0" smtClean="0"/>
              <a:t>200 </a:t>
            </a:r>
            <a:r>
              <a:rPr lang="en-US" sz="3000" dirty="0"/>
              <a:t>mL), while the glycosides </a:t>
            </a:r>
            <a:r>
              <a:rPr lang="en-US" sz="3000" dirty="0" err="1"/>
              <a:t>daidzin</a:t>
            </a:r>
            <a:r>
              <a:rPr lang="en-US" sz="3000" dirty="0"/>
              <a:t> and </a:t>
            </a:r>
            <a:r>
              <a:rPr lang="en-US" sz="3000" dirty="0" err="1"/>
              <a:t>glycitin</a:t>
            </a:r>
            <a:r>
              <a:rPr lang="en-US" sz="3000" dirty="0"/>
              <a:t> are </a:t>
            </a:r>
            <a:r>
              <a:rPr lang="en-US" sz="3000" dirty="0" smtClean="0"/>
              <a:t> only in trace </a:t>
            </a:r>
            <a:r>
              <a:rPr lang="en-US" sz="3000" dirty="0"/>
              <a:t>amounts (</a:t>
            </a:r>
            <a:r>
              <a:rPr lang="en-US" sz="3000" dirty="0" smtClean="0"/>
              <a:t>0.05-0.09 </a:t>
            </a:r>
            <a:r>
              <a:rPr lang="en-US" sz="3000" dirty="0"/>
              <a:t>mg/ </a:t>
            </a:r>
            <a:r>
              <a:rPr lang="en-US" sz="3000" dirty="0" smtClean="0"/>
              <a:t>200 </a:t>
            </a:r>
            <a:r>
              <a:rPr lang="en-US" sz="3000" dirty="0"/>
              <a:t>mL</a:t>
            </a:r>
            <a:r>
              <a:rPr lang="en-US" sz="3000" dirty="0" smtClean="0"/>
              <a:t>).</a:t>
            </a:r>
          </a:p>
          <a:p>
            <a:r>
              <a:rPr lang="en-US" sz="3000" dirty="0"/>
              <a:t> </a:t>
            </a:r>
            <a:r>
              <a:rPr lang="en-US" sz="3000" dirty="0" smtClean="0"/>
              <a:t>    Each </a:t>
            </a:r>
            <a:r>
              <a:rPr lang="en-US" sz="3000" dirty="0"/>
              <a:t>herbal </a:t>
            </a:r>
            <a:r>
              <a:rPr lang="en-US" sz="3000" dirty="0" smtClean="0"/>
              <a:t>tea infusion </a:t>
            </a:r>
            <a:r>
              <a:rPr lang="en-US" sz="3000" dirty="0"/>
              <a:t>showed a particular </a:t>
            </a:r>
            <a:r>
              <a:rPr lang="en-US" sz="3000" dirty="0" err="1"/>
              <a:t>isoflavone</a:t>
            </a:r>
            <a:r>
              <a:rPr lang="en-US" sz="3000" dirty="0"/>
              <a:t> pattern, depending mainly on the genetic factors and environmental conditions in which the plants were </a:t>
            </a:r>
            <a:r>
              <a:rPr lang="en-US" sz="3000" dirty="0" smtClean="0"/>
              <a:t>grown, but overall,  the  HPLC profile of the analyzed red clover tea infusions prove that these can be considered as  valuable  sources of certain </a:t>
            </a:r>
            <a:r>
              <a:rPr lang="en-US" sz="3000" dirty="0" err="1" smtClean="0"/>
              <a:t>isoflavones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15" name="Rectangle 14"/>
          <p:cNvSpPr/>
          <p:nvPr/>
        </p:nvSpPr>
        <p:spPr>
          <a:xfrm>
            <a:off x="1269206" y="31997650"/>
            <a:ext cx="27408285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 smtClean="0">
                <a:solidFill>
                  <a:srgbClr val="452268"/>
                </a:solidFill>
              </a:rPr>
              <a:t>CONCLUSIONS</a:t>
            </a:r>
            <a:endParaRPr lang="en-US" sz="4400" b="1" dirty="0">
              <a:solidFill>
                <a:srgbClr val="452268"/>
              </a:solidFill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000" dirty="0" smtClean="0"/>
              <a:t>A </a:t>
            </a:r>
            <a:r>
              <a:rPr lang="en-US" sz="3000" dirty="0"/>
              <a:t>simple, reliable, fast and sensitive method has been developed for the analysis of these compounds using high performance liquid chromatography, accomplished with a Perkin Elmer </a:t>
            </a:r>
            <a:r>
              <a:rPr lang="en-US" sz="3000" dirty="0" err="1"/>
              <a:t>Flexar</a:t>
            </a:r>
            <a:r>
              <a:rPr lang="en-US" sz="3000" dirty="0"/>
              <a:t> UHPLC system with UV detection, enabling the separation of targeted </a:t>
            </a:r>
            <a:r>
              <a:rPr lang="en-US" sz="3000" dirty="0" err="1"/>
              <a:t>isoflavones</a:t>
            </a:r>
            <a:r>
              <a:rPr lang="en-US" sz="3000" dirty="0"/>
              <a:t> in less than 9 minutes. </a:t>
            </a:r>
            <a:endParaRPr lang="en-US" sz="30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3000" dirty="0" smtClean="0"/>
              <a:t>This </a:t>
            </a:r>
            <a:r>
              <a:rPr lang="en-US" sz="3000" dirty="0"/>
              <a:t>study </a:t>
            </a:r>
            <a:r>
              <a:rPr lang="en-US" sz="3000" dirty="0" smtClean="0"/>
              <a:t>can provide </a:t>
            </a:r>
            <a:r>
              <a:rPr lang="en-US" sz="3000" dirty="0"/>
              <a:t>a framework for new applied researches, as well as a new improved method for quality control of red clover products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16" name="Rectangle 15"/>
          <p:cNvSpPr/>
          <p:nvPr/>
        </p:nvSpPr>
        <p:spPr>
          <a:xfrm>
            <a:off x="1269207" y="34588450"/>
            <a:ext cx="27408285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>
                <a:solidFill>
                  <a:srgbClr val="452268"/>
                </a:solidFill>
              </a:rPr>
              <a:t>REFERENCES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000" dirty="0" err="1"/>
              <a:t>Krenn</a:t>
            </a:r>
            <a:r>
              <a:rPr lang="en-US" sz="3000" dirty="0"/>
              <a:t>, L., </a:t>
            </a:r>
            <a:r>
              <a:rPr lang="en-US" sz="3000" dirty="0" err="1"/>
              <a:t>Unterrieder</a:t>
            </a:r>
            <a:r>
              <a:rPr lang="en-US" sz="3000" dirty="0"/>
              <a:t>, I.,  </a:t>
            </a:r>
            <a:r>
              <a:rPr lang="en-US" sz="3000" dirty="0" err="1"/>
              <a:t>Ruprechter</a:t>
            </a:r>
            <a:r>
              <a:rPr lang="en-US" sz="3000" dirty="0"/>
              <a:t>, R. (2002). Quantification of </a:t>
            </a:r>
            <a:r>
              <a:rPr lang="en-US" sz="3000" dirty="0" err="1"/>
              <a:t>isoflavones</a:t>
            </a:r>
            <a:r>
              <a:rPr lang="en-US" sz="3000" dirty="0"/>
              <a:t> in red clover by high-performance liquid chromatography. Journal of Chromatography B, 777(1-2), 123-128.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000" dirty="0" err="1"/>
              <a:t>Malca</a:t>
            </a:r>
            <a:r>
              <a:rPr lang="en-US" sz="3000" dirty="0"/>
              <a:t>-Garcia, G. R., </a:t>
            </a:r>
            <a:r>
              <a:rPr lang="en-US" sz="3000" dirty="0" err="1"/>
              <a:t>Zagal</a:t>
            </a:r>
            <a:r>
              <a:rPr lang="en-US" sz="3000" dirty="0"/>
              <a:t>, D., Graham, J., </a:t>
            </a:r>
            <a:r>
              <a:rPr lang="en-US" sz="3000" dirty="0" err="1"/>
              <a:t>Nikolić</a:t>
            </a:r>
            <a:r>
              <a:rPr lang="en-US" sz="3000" dirty="0"/>
              <a:t>, D., Friesen, J. B., </a:t>
            </a:r>
            <a:r>
              <a:rPr lang="en-US" sz="3000" dirty="0" err="1"/>
              <a:t>Lankin</a:t>
            </a:r>
            <a:r>
              <a:rPr lang="en-US" sz="3000" dirty="0"/>
              <a:t>, D. C., .. Pauli, G. F. (2019). Dynamics of the </a:t>
            </a:r>
            <a:r>
              <a:rPr lang="en-US" sz="3000" dirty="0" err="1"/>
              <a:t>isoflavone</a:t>
            </a:r>
            <a:r>
              <a:rPr lang="en-US" sz="3000" dirty="0"/>
              <a:t> </a:t>
            </a:r>
            <a:r>
              <a:rPr lang="en-US" sz="3000" dirty="0" err="1"/>
              <a:t>metabolome</a:t>
            </a:r>
            <a:r>
              <a:rPr lang="en-US" sz="3000" dirty="0"/>
              <a:t> of traditional preparations of </a:t>
            </a:r>
            <a:r>
              <a:rPr lang="en-US" sz="3000" dirty="0" err="1"/>
              <a:t>Trifolium</a:t>
            </a:r>
            <a:r>
              <a:rPr lang="en-US" sz="3000" dirty="0"/>
              <a:t> </a:t>
            </a:r>
            <a:r>
              <a:rPr lang="en-US" sz="3000" dirty="0" err="1"/>
              <a:t>pratense</a:t>
            </a:r>
            <a:r>
              <a:rPr lang="en-US" sz="3000" dirty="0"/>
              <a:t> L. Journal of </a:t>
            </a:r>
            <a:r>
              <a:rPr lang="en-US" sz="3000" dirty="0" err="1"/>
              <a:t>ethnopharmacology</a:t>
            </a:r>
            <a:r>
              <a:rPr lang="en-US" sz="3000" dirty="0"/>
              <a:t>, 238, 111865.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000" dirty="0"/>
              <a:t>Ramos, G. P., Dias, P. M., </a:t>
            </a:r>
            <a:r>
              <a:rPr lang="en-US" sz="3000" dirty="0" err="1"/>
              <a:t>Morais</a:t>
            </a:r>
            <a:r>
              <a:rPr lang="en-US" sz="3000" dirty="0"/>
              <a:t>, C. B., </a:t>
            </a:r>
            <a:r>
              <a:rPr lang="en-US" sz="3000" dirty="0" err="1"/>
              <a:t>Fröehlich</a:t>
            </a:r>
            <a:r>
              <a:rPr lang="en-US" sz="3000" dirty="0"/>
              <a:t>, P. E., </a:t>
            </a:r>
            <a:r>
              <a:rPr lang="en-US" sz="3000" dirty="0" err="1"/>
              <a:t>Dall’Agnol</a:t>
            </a:r>
            <a:r>
              <a:rPr lang="en-US" sz="3000" dirty="0"/>
              <a:t>, M., </a:t>
            </a:r>
            <a:r>
              <a:rPr lang="en-US" sz="3000" dirty="0" err="1"/>
              <a:t>Zuanazzi</a:t>
            </a:r>
            <a:r>
              <a:rPr lang="en-US" sz="3000" dirty="0"/>
              <a:t>, J. A. (2008). LC determination of four </a:t>
            </a:r>
            <a:r>
              <a:rPr lang="en-US" sz="3000" dirty="0" err="1"/>
              <a:t>isoflavone</a:t>
            </a:r>
            <a:r>
              <a:rPr lang="en-US" sz="3000" dirty="0"/>
              <a:t> </a:t>
            </a:r>
            <a:r>
              <a:rPr lang="en-US" sz="3000" dirty="0" err="1"/>
              <a:t>aglycones</a:t>
            </a:r>
            <a:r>
              <a:rPr lang="en-US" sz="3000" dirty="0"/>
              <a:t> in red clover (</a:t>
            </a:r>
            <a:r>
              <a:rPr lang="en-US" sz="3000" dirty="0" err="1"/>
              <a:t>Trifolium</a:t>
            </a:r>
            <a:r>
              <a:rPr lang="en-US" sz="3000" dirty="0"/>
              <a:t> </a:t>
            </a:r>
            <a:r>
              <a:rPr lang="en-US" sz="3000" dirty="0" err="1"/>
              <a:t>pratense</a:t>
            </a:r>
            <a:r>
              <a:rPr lang="en-US" sz="3000" dirty="0"/>
              <a:t> L.). </a:t>
            </a:r>
            <a:r>
              <a:rPr lang="en-US" sz="3000" dirty="0" err="1"/>
              <a:t>Chromatographia</a:t>
            </a:r>
            <a:r>
              <a:rPr lang="en-US" sz="3000" dirty="0"/>
              <a:t>, 67(1-2), 125-129.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000" dirty="0"/>
              <a:t>Wu, Q., Wang, M.,  Simon, J. E. (2003). Determination of </a:t>
            </a:r>
            <a:r>
              <a:rPr lang="en-US" sz="3000" dirty="0" err="1"/>
              <a:t>isoflavones</a:t>
            </a:r>
            <a:r>
              <a:rPr lang="en-US" sz="3000" dirty="0"/>
              <a:t> in red clover and related species by high-performance liquid chromatography combined with ultraviolet and mass spectrometric detection. Journal of chromatography A, 1016(2), 195-209.</a:t>
            </a:r>
            <a:endParaRPr lang="en-US" sz="30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280949"/>
              </p:ext>
            </p:extLst>
          </p:nvPr>
        </p:nvGraphicFramePr>
        <p:xfrm>
          <a:off x="1337212" y="18725397"/>
          <a:ext cx="15642433" cy="3785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4594"/>
                <a:gridCol w="1295400"/>
                <a:gridCol w="1363408"/>
                <a:gridCol w="1447800"/>
                <a:gridCol w="1981200"/>
                <a:gridCol w="2057400"/>
                <a:gridCol w="1676400"/>
                <a:gridCol w="2057400"/>
                <a:gridCol w="2078831"/>
              </a:tblGrid>
              <a:tr h="427355">
                <a:tc>
                  <a:txBody>
                    <a:bodyPr/>
                    <a:lstStyle/>
                    <a:p>
                      <a:endParaRPr lang="en-US" sz="28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Daidzin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6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Glycitin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6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Genistin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6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Daidzein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6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Glycitein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6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Genistein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6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Formonetin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6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</a:rPr>
                        <a:t>Biochanin</a:t>
                      </a:r>
                      <a:r>
                        <a:rPr lang="en-US" sz="2800" dirty="0">
                          <a:effectLst/>
                        </a:rPr>
                        <a:t> A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63399"/>
                    </a:solidFill>
                  </a:tcPr>
                </a:tc>
              </a:tr>
              <a:tr h="427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Concentration range [mg/L] 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1.2-  17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1.3 - 15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1.2 - 16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1 - 18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1.5 - 15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2 -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1.2 - 16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2.1 -  20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 of detection [mg/L] 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0.008 </a:t>
                      </a:r>
                      <a:endParaRPr lang="en-US" sz="2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0.009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0.043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0.031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0.021 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0.035</a:t>
                      </a:r>
                      <a:endParaRPr lang="en-US" sz="2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0.041 </a:t>
                      </a:r>
                      <a:endParaRPr lang="en-US" sz="2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0.052 </a:t>
                      </a:r>
                      <a:endParaRPr lang="en-US" sz="2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 of quantification [mg/L] 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0.024 </a:t>
                      </a:r>
                      <a:endParaRPr lang="en-US" sz="2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0.027</a:t>
                      </a:r>
                      <a:endParaRPr lang="en-US" sz="2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0.129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0.093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0.063 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0.105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0.123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0.156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3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Liniarity</a:t>
                      </a: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(R</a:t>
                      </a:r>
                      <a:r>
                        <a:rPr lang="en-US" sz="2000" b="1" kern="1200" baseline="300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0.9992 </a:t>
                      </a:r>
                      <a:endParaRPr lang="en-US" sz="2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0.9999</a:t>
                      </a:r>
                      <a:endParaRPr lang="en-US" sz="2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0.9998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0.9970 </a:t>
                      </a:r>
                      <a:endParaRPr lang="en-US" sz="2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0.9982 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0.9977 </a:t>
                      </a:r>
                      <a:endParaRPr lang="en-US" sz="28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0.9991 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0.9997</a:t>
                      </a:r>
                      <a:endParaRPr lang="en-US" sz="2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454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850</Words>
  <Application>Microsoft Office PowerPoint</Application>
  <PresentationFormat>Custom</PresentationFormat>
  <Paragraphs>117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Custom Design</vt:lpstr>
      <vt:lpstr>ISOFLAVONES IN RED CLOVER’S TEA INFUSIONS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Lab chimie</cp:lastModifiedBy>
  <cp:revision>97</cp:revision>
  <dcterms:created xsi:type="dcterms:W3CDTF">2015-04-04T09:45:50Z</dcterms:created>
  <dcterms:modified xsi:type="dcterms:W3CDTF">2020-10-29T12:15:39Z</dcterms:modified>
</cp:coreProperties>
</file>