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58" r:id="rId5"/>
    <p:sldId id="259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4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71" d="100"/>
          <a:sy n="71" d="100"/>
        </p:scale>
        <p:origin x="10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26/10/2020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26/10/2020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26/10/2020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26/10/2020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099" y="2249368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Plant natural products with anti-thyroid cancer </a:t>
            </a:r>
            <a:r>
              <a:rPr lang="en-US" sz="2400" b="1" dirty="0" smtClean="0"/>
              <a:t>activity</a:t>
            </a:r>
          </a:p>
          <a:p>
            <a:pPr algn="ctr"/>
            <a:endParaRPr lang="en-US" sz="1100" b="1" dirty="0"/>
          </a:p>
          <a:p>
            <a:r>
              <a:rPr lang="es-ES" dirty="0" smtClean="0"/>
              <a:t>Javad Sharifi-Rad</a:t>
            </a:r>
            <a:r>
              <a:rPr lang="es-ES" baseline="30000" dirty="0" smtClean="0"/>
              <a:t>1</a:t>
            </a:r>
            <a:r>
              <a:rPr lang="es-ES" dirty="0" smtClean="0"/>
              <a:t>, </a:t>
            </a:r>
            <a:r>
              <a:rPr lang="es-ES" dirty="0"/>
              <a:t>Sadegh Rajabi</a:t>
            </a:r>
            <a:r>
              <a:rPr lang="es-ES" baseline="30000" dirty="0"/>
              <a:t>2</a:t>
            </a:r>
            <a:r>
              <a:rPr lang="es-ES" dirty="0"/>
              <a:t>, Miquel </a:t>
            </a:r>
            <a:r>
              <a:rPr lang="es-ES" dirty="0" smtClean="0"/>
              <a:t>Martorell</a:t>
            </a:r>
            <a:r>
              <a:rPr lang="es-ES" baseline="30000" dirty="0" smtClean="0"/>
              <a:t>3,4,5</a:t>
            </a:r>
            <a:r>
              <a:rPr lang="es-ES" dirty="0" smtClean="0"/>
              <a:t>, </a:t>
            </a:r>
            <a:r>
              <a:rPr lang="es-ES" dirty="0"/>
              <a:t>Maria Dolores López</a:t>
            </a:r>
            <a:r>
              <a:rPr lang="es-ES" baseline="30000" dirty="0"/>
              <a:t>6</a:t>
            </a:r>
            <a:r>
              <a:rPr lang="es-ES" dirty="0"/>
              <a:t>, María Trinidad Toro</a:t>
            </a:r>
            <a:r>
              <a:rPr lang="es-ES" baseline="30000" dirty="0"/>
              <a:t>6</a:t>
            </a:r>
            <a:r>
              <a:rPr lang="es-ES" dirty="0"/>
              <a:t>, Susi Barollo</a:t>
            </a:r>
            <a:r>
              <a:rPr lang="es-ES" baseline="30000" dirty="0"/>
              <a:t>7</a:t>
            </a:r>
            <a:r>
              <a:rPr lang="es-ES" dirty="0"/>
              <a:t>, Decio Armanini</a:t>
            </a:r>
            <a:r>
              <a:rPr lang="es-ES" baseline="30000" dirty="0"/>
              <a:t>7</a:t>
            </a:r>
            <a:r>
              <a:rPr lang="es-ES" dirty="0"/>
              <a:t>, Patrick Valere Tsouh </a:t>
            </a:r>
            <a:r>
              <a:rPr lang="es-ES" dirty="0" smtClean="0"/>
              <a:t>Fokou</a:t>
            </a:r>
            <a:r>
              <a:rPr lang="es-ES" baseline="30000" dirty="0" smtClean="0"/>
              <a:t>8</a:t>
            </a:r>
            <a:r>
              <a:rPr lang="es-ES" dirty="0" smtClean="0"/>
              <a:t>, </a:t>
            </a:r>
            <a:r>
              <a:rPr lang="es-ES" dirty="0"/>
              <a:t>Giuseppe Zagotto</a:t>
            </a:r>
            <a:r>
              <a:rPr lang="es-ES" baseline="30000" dirty="0"/>
              <a:t>9</a:t>
            </a:r>
            <a:r>
              <a:rPr lang="es-ES" dirty="0"/>
              <a:t>, Giovanni Ribaudo</a:t>
            </a:r>
            <a:r>
              <a:rPr lang="es-ES" baseline="30000" dirty="0"/>
              <a:t>10</a:t>
            </a:r>
            <a:r>
              <a:rPr lang="es-ES" dirty="0"/>
              <a:t>, </a:t>
            </a:r>
            <a:r>
              <a:rPr lang="es-ES" b="1" dirty="0"/>
              <a:t>Raffaele </a:t>
            </a:r>
            <a:r>
              <a:rPr lang="es-ES" b="1" dirty="0" smtClean="0"/>
              <a:t>Pezzani </a:t>
            </a:r>
            <a:r>
              <a:rPr lang="es-ES" dirty="0" smtClean="0"/>
              <a:t>*</a:t>
            </a:r>
            <a:r>
              <a:rPr lang="es-ES" baseline="30000" dirty="0" smtClean="0"/>
              <a:t>,7,11, </a:t>
            </a:r>
            <a:endParaRPr lang="it-IT" dirty="0"/>
          </a:p>
          <a:p>
            <a:endParaRPr lang="it-IT" b="1" baseline="30000" dirty="0"/>
          </a:p>
          <a:p>
            <a:r>
              <a:rPr lang="it-IT" sz="1600" baseline="30000" dirty="0" smtClean="0"/>
              <a:t>1 </a:t>
            </a:r>
            <a:r>
              <a:rPr lang="it-IT" sz="1600" baseline="30000" dirty="0" err="1" smtClean="0"/>
              <a:t>Zabol</a:t>
            </a:r>
            <a:r>
              <a:rPr lang="it-IT" sz="1600" baseline="30000" dirty="0" smtClean="0"/>
              <a:t> </a:t>
            </a:r>
            <a:r>
              <a:rPr lang="it-IT" sz="1600" baseline="30000" dirty="0" err="1"/>
              <a:t>Medicinal</a:t>
            </a:r>
            <a:r>
              <a:rPr lang="it-IT" sz="1600" baseline="30000" dirty="0"/>
              <a:t> Plants </a:t>
            </a:r>
            <a:r>
              <a:rPr lang="it-IT" sz="1600" baseline="30000" dirty="0" err="1"/>
              <a:t>Research</a:t>
            </a:r>
            <a:r>
              <a:rPr lang="it-IT" sz="1600" baseline="30000" dirty="0"/>
              <a:t> Center, </a:t>
            </a:r>
            <a:r>
              <a:rPr lang="it-IT" sz="1600" baseline="30000" dirty="0" err="1"/>
              <a:t>Zabol</a:t>
            </a:r>
            <a:r>
              <a:rPr lang="it-IT" sz="1600" baseline="30000" dirty="0"/>
              <a:t> University of Medical Sciences, </a:t>
            </a:r>
            <a:r>
              <a:rPr lang="it-IT" sz="1600" baseline="30000" dirty="0" err="1"/>
              <a:t>Zabol</a:t>
            </a:r>
            <a:r>
              <a:rPr lang="it-IT" sz="1600" baseline="30000" dirty="0"/>
              <a:t> 61615-585, Iran; javad.sharifirad@gmail.com </a:t>
            </a:r>
          </a:p>
          <a:p>
            <a:r>
              <a:rPr lang="it-IT" sz="1600" baseline="30000" dirty="0" smtClean="0"/>
              <a:t>2 Department </a:t>
            </a:r>
            <a:r>
              <a:rPr lang="it-IT" sz="1600" baseline="30000" dirty="0"/>
              <a:t>of Clinical </a:t>
            </a:r>
            <a:r>
              <a:rPr lang="it-IT" sz="1600" baseline="30000" dirty="0" err="1"/>
              <a:t>Biochemistry</a:t>
            </a:r>
            <a:r>
              <a:rPr lang="it-IT" sz="1600" baseline="30000" dirty="0"/>
              <a:t>, School of Medicine, </a:t>
            </a:r>
            <a:r>
              <a:rPr lang="it-IT" sz="1600" baseline="30000" dirty="0" err="1"/>
              <a:t>Shahid</a:t>
            </a:r>
            <a:r>
              <a:rPr lang="it-IT" sz="1600" baseline="30000" dirty="0"/>
              <a:t> </a:t>
            </a:r>
            <a:r>
              <a:rPr lang="it-IT" sz="1600" baseline="30000" dirty="0" err="1"/>
              <a:t>Beheshti</a:t>
            </a:r>
            <a:r>
              <a:rPr lang="it-IT" sz="1600" baseline="30000" dirty="0"/>
              <a:t> University of Medical Sciences, </a:t>
            </a:r>
            <a:r>
              <a:rPr lang="it-IT" sz="1600" baseline="30000" dirty="0" err="1"/>
              <a:t>Tehran</a:t>
            </a:r>
            <a:r>
              <a:rPr lang="it-IT" sz="1600" baseline="30000" dirty="0"/>
              <a:t>, Iran; sadegh.rajabi2017@gmail.com </a:t>
            </a:r>
          </a:p>
          <a:p>
            <a:r>
              <a:rPr lang="it-IT" sz="1600" baseline="30000" dirty="0"/>
              <a:t>3 Department of </a:t>
            </a:r>
            <a:r>
              <a:rPr lang="it-IT" sz="1600" baseline="30000" dirty="0" err="1"/>
              <a:t>Nutrition</a:t>
            </a:r>
            <a:r>
              <a:rPr lang="it-IT" sz="1600" baseline="30000" dirty="0"/>
              <a:t> and </a:t>
            </a:r>
            <a:r>
              <a:rPr lang="it-IT" sz="1600" baseline="30000" dirty="0" err="1"/>
              <a:t>Dietetics</a:t>
            </a:r>
            <a:r>
              <a:rPr lang="it-IT" sz="1600" baseline="30000" dirty="0"/>
              <a:t>, </a:t>
            </a:r>
            <a:r>
              <a:rPr lang="it-IT" sz="1600" baseline="30000" dirty="0" err="1"/>
              <a:t>Faculty</a:t>
            </a:r>
            <a:r>
              <a:rPr lang="it-IT" sz="1600" baseline="30000" dirty="0"/>
              <a:t> of </a:t>
            </a:r>
            <a:r>
              <a:rPr lang="it-IT" sz="1600" baseline="30000" dirty="0" err="1"/>
              <a:t>Pharmacy</a:t>
            </a:r>
            <a:r>
              <a:rPr lang="it-IT" sz="1600" baseline="30000" dirty="0"/>
              <a:t>, University of Concepcion, Concepcion, Chile; martorellpons@gmail.com</a:t>
            </a:r>
          </a:p>
          <a:p>
            <a:r>
              <a:rPr lang="it-IT" sz="1600" baseline="30000" dirty="0"/>
              <a:t>4 Centre for </a:t>
            </a:r>
            <a:r>
              <a:rPr lang="it-IT" sz="1600" baseline="30000" dirty="0" err="1"/>
              <a:t>Healthy</a:t>
            </a:r>
            <a:r>
              <a:rPr lang="it-IT" sz="1600" baseline="30000" dirty="0"/>
              <a:t> Living, University of Concepción, Concepción, Chile</a:t>
            </a:r>
          </a:p>
          <a:p>
            <a:r>
              <a:rPr lang="it-IT" sz="1600" baseline="30000" dirty="0"/>
              <a:t>5 </a:t>
            </a:r>
            <a:r>
              <a:rPr lang="it-IT" sz="1600" baseline="30000" dirty="0" err="1"/>
              <a:t>Unidad</a:t>
            </a:r>
            <a:r>
              <a:rPr lang="it-IT" sz="1600" baseline="30000" dirty="0"/>
              <a:t> de </a:t>
            </a:r>
            <a:r>
              <a:rPr lang="it-IT" sz="1600" baseline="30000" dirty="0" err="1"/>
              <a:t>Desarrollo</a:t>
            </a:r>
            <a:r>
              <a:rPr lang="it-IT" sz="1600" baseline="30000" dirty="0"/>
              <a:t> </a:t>
            </a:r>
            <a:r>
              <a:rPr lang="it-IT" sz="1600" baseline="30000" dirty="0" err="1"/>
              <a:t>Tecnológico</a:t>
            </a:r>
            <a:r>
              <a:rPr lang="it-IT" sz="1600" baseline="30000" dirty="0"/>
              <a:t>, </a:t>
            </a:r>
            <a:r>
              <a:rPr lang="it-IT" sz="1600" baseline="30000" dirty="0" err="1"/>
              <a:t>Universidad</a:t>
            </a:r>
            <a:r>
              <a:rPr lang="it-IT" sz="1600" baseline="30000" dirty="0"/>
              <a:t> de Concepción UDT, Concepcion Chile</a:t>
            </a:r>
          </a:p>
          <a:p>
            <a:r>
              <a:rPr lang="it-IT" sz="1600" baseline="30000" dirty="0"/>
              <a:t>6 Department of Plant Production, </a:t>
            </a:r>
            <a:r>
              <a:rPr lang="it-IT" sz="1600" baseline="30000" dirty="0" err="1"/>
              <a:t>Faculty</a:t>
            </a:r>
            <a:r>
              <a:rPr lang="it-IT" sz="1600" baseline="30000" dirty="0"/>
              <a:t> of </a:t>
            </a:r>
            <a:r>
              <a:rPr lang="it-IT" sz="1600" baseline="30000" dirty="0" err="1"/>
              <a:t>Agronomy</a:t>
            </a:r>
            <a:r>
              <a:rPr lang="it-IT" sz="1600" baseline="30000" dirty="0"/>
              <a:t>, </a:t>
            </a:r>
            <a:r>
              <a:rPr lang="it-IT" sz="1600" baseline="30000" dirty="0" err="1"/>
              <a:t>Universidad</a:t>
            </a:r>
            <a:r>
              <a:rPr lang="it-IT" sz="1600" baseline="30000" dirty="0"/>
              <a:t> de Concepción, Avenida </a:t>
            </a:r>
            <a:r>
              <a:rPr lang="it-IT" sz="1600" baseline="30000" dirty="0" err="1"/>
              <a:t>Vicente</a:t>
            </a:r>
            <a:r>
              <a:rPr lang="it-IT" sz="1600" baseline="30000" dirty="0"/>
              <a:t> Mendez, 595, </a:t>
            </a:r>
            <a:r>
              <a:rPr lang="it-IT" sz="1600" baseline="30000" dirty="0" err="1"/>
              <a:t>Chillán</a:t>
            </a:r>
            <a:r>
              <a:rPr lang="it-IT" sz="1600" baseline="30000" dirty="0"/>
              <a:t> 3812120, Chile; mlopezb@udec.cl, mariatoro@udec.cl </a:t>
            </a:r>
          </a:p>
          <a:p>
            <a:r>
              <a:rPr lang="it-IT" sz="1600" baseline="30000" dirty="0"/>
              <a:t>7 </a:t>
            </a:r>
            <a:r>
              <a:rPr lang="it-IT" sz="1600" baseline="30000" dirty="0" err="1"/>
              <a:t>Endocrinology</a:t>
            </a:r>
            <a:r>
              <a:rPr lang="it-IT" sz="1600" baseline="30000" dirty="0"/>
              <a:t> Unit, Department of Medicine (DIMED), University of Padova, via Ospedale 105, 35128, Padova, Italy; susi.barollo@unipd.it (S.B.), decio.armanini@unipd.it (D.A.),  raffaele.pezzani@unipd.it (R.P.) </a:t>
            </a:r>
            <a:endParaRPr lang="it-IT" sz="1600" baseline="30000" dirty="0" smtClean="0"/>
          </a:p>
          <a:p>
            <a:r>
              <a:rPr lang="it-IT" sz="1600" baseline="30000" dirty="0"/>
              <a:t>8 </a:t>
            </a:r>
            <a:r>
              <a:rPr lang="it-IT" sz="1600" baseline="30000" dirty="0" err="1"/>
              <a:t>Faculty</a:t>
            </a:r>
            <a:r>
              <a:rPr lang="it-IT" sz="1600" baseline="30000" dirty="0"/>
              <a:t> of Science, University of </a:t>
            </a:r>
            <a:r>
              <a:rPr lang="it-IT" sz="1600" baseline="30000" dirty="0" err="1"/>
              <a:t>Bamenda</a:t>
            </a:r>
            <a:r>
              <a:rPr lang="it-IT" sz="1600" baseline="30000" dirty="0"/>
              <a:t>, </a:t>
            </a:r>
            <a:r>
              <a:rPr lang="it-IT" sz="1600" baseline="30000" dirty="0" err="1"/>
              <a:t>Bamenda-Bambili</a:t>
            </a:r>
            <a:r>
              <a:rPr lang="it-IT" sz="1600" baseline="30000" dirty="0"/>
              <a:t>, Po. Box 39, Cameroon; ptsouh@gmail.com </a:t>
            </a:r>
          </a:p>
          <a:p>
            <a:r>
              <a:rPr lang="it-IT" sz="1600" baseline="30000" dirty="0"/>
              <a:t>9 Department of </a:t>
            </a:r>
            <a:r>
              <a:rPr lang="it-IT" sz="1600" baseline="30000" dirty="0" err="1"/>
              <a:t>Pharmaceutical</a:t>
            </a:r>
            <a:r>
              <a:rPr lang="it-IT" sz="1600" baseline="30000" dirty="0"/>
              <a:t> and Pharmacological Sciences, University of Padova, via Marzolo 5, 35131, Padova, Italy; giuseppe.zagotto@unipd.it </a:t>
            </a:r>
          </a:p>
          <a:p>
            <a:r>
              <a:rPr lang="it-IT" sz="1600" baseline="30000" dirty="0"/>
              <a:t>10 Department of Molecular and </a:t>
            </a:r>
            <a:r>
              <a:rPr lang="it-IT" sz="1600" baseline="30000" dirty="0" err="1"/>
              <a:t>Translational</a:t>
            </a:r>
            <a:r>
              <a:rPr lang="it-IT" sz="1600" baseline="30000" dirty="0"/>
              <a:t> Medicine, University of Brescia, Viale Europa 11, 25123, Brescia, Italy; giovanni.ribaudo@unibs.it </a:t>
            </a:r>
          </a:p>
          <a:p>
            <a:r>
              <a:rPr lang="it-IT" sz="1600" baseline="30000" dirty="0"/>
              <a:t>11 AIROB, Associazione Italiana per la Ricerca Oncologica di Base, Padova, Italy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82770" y="6382921"/>
            <a:ext cx="270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raffaele.pezzani@unipd.it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Phytotherapeutics agents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134189"/>
            <a:ext cx="9151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5" y="2413060"/>
            <a:ext cx="8971428" cy="1390476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0" y="3455160"/>
            <a:ext cx="1041400" cy="3815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289599" y="4251410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dvOT596495f2"/>
              </a:rPr>
              <a:t>clinical evidence </a:t>
            </a:r>
            <a:r>
              <a:rPr lang="en-US" dirty="0" smtClean="0">
                <a:solidFill>
                  <a:srgbClr val="000000"/>
                </a:solidFill>
                <a:latin typeface="AdvOT596495f2"/>
              </a:rPr>
              <a:t>is </a:t>
            </a:r>
            <a:r>
              <a:rPr lang="en-US" dirty="0">
                <a:solidFill>
                  <a:srgbClr val="000000"/>
                </a:solidFill>
                <a:latin typeface="AdvOT596495f2"/>
              </a:rPr>
              <a:t>scarce and </a:t>
            </a:r>
            <a:r>
              <a:rPr lang="en-US" dirty="0" smtClean="0">
                <a:solidFill>
                  <a:srgbClr val="000000"/>
                </a:solidFill>
                <a:latin typeface="AdvOT596495f2"/>
              </a:rPr>
              <a:t>restricted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84" y="5159735"/>
            <a:ext cx="1015631" cy="1015631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16" name="Connettore diritto 15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9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401731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Take home messages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pic>
        <p:nvPicPr>
          <p:cNvPr id="12" name="Picture 2" descr="Risultati immagini per lente di ingrand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21" y="932398"/>
            <a:ext cx="2381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1172" y="4663107"/>
            <a:ext cx="6200221" cy="1143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 smtClean="0">
                <a:sym typeface="Wingdings" panose="05000000000000000000" pitchFamily="2" charset="2"/>
              </a:rPr>
              <a:t>Most</a:t>
            </a:r>
            <a:r>
              <a:rPr lang="it-IT" sz="2400" b="1" dirty="0" smtClean="0">
                <a:sym typeface="Wingdings" panose="05000000000000000000" pitchFamily="2" charset="2"/>
              </a:rPr>
              <a:t> </a:t>
            </a:r>
            <a:r>
              <a:rPr lang="it-IT" sz="2400" b="1" dirty="0" err="1" smtClean="0">
                <a:sym typeface="Wingdings" panose="05000000000000000000" pitchFamily="2" charset="2"/>
              </a:rPr>
              <a:t>promising</a:t>
            </a:r>
            <a:r>
              <a:rPr lang="it-IT" sz="2400" b="1" dirty="0"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sym typeface="Wingdings" panose="05000000000000000000" pitchFamily="2" charset="2"/>
              </a:rPr>
              <a:t>and </a:t>
            </a:r>
            <a:r>
              <a:rPr lang="it-IT" sz="2400" b="1" dirty="0" err="1" smtClean="0">
                <a:sym typeface="Wingdings" panose="05000000000000000000" pitchFamily="2" charset="2"/>
              </a:rPr>
              <a:t>studied</a:t>
            </a:r>
            <a:r>
              <a:rPr lang="it-IT" sz="2400" b="1" dirty="0" smtClean="0">
                <a:sym typeface="Wingdings" panose="05000000000000000000" pitchFamily="2" charset="2"/>
              </a:rPr>
              <a:t> phytochemicals</a:t>
            </a:r>
          </a:p>
          <a:p>
            <a:pPr algn="ctr">
              <a:lnSpc>
                <a:spcPct val="150000"/>
              </a:lnSpc>
            </a:pPr>
            <a:r>
              <a:rPr lang="it-IT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curcumin</a:t>
            </a:r>
            <a:r>
              <a:rPr lang="it-IT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resveratrol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91283" y="1200090"/>
            <a:ext cx="174958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000" b="1" dirty="0" smtClean="0"/>
              <a:t>Thyroid cancer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193121" y="1829152"/>
            <a:ext cx="631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endocrine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malignancy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metastatic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recurrent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therapeutic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approaches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18" name="Connettore diritto 17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9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Conclusions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528134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0000"/>
                </a:solidFill>
              </a:rPr>
              <a:t>Preclinical </a:t>
            </a:r>
            <a:r>
              <a:rPr lang="en-US" sz="2400" dirty="0">
                <a:solidFill>
                  <a:srgbClr val="000000"/>
                </a:solidFill>
              </a:rPr>
              <a:t>and more </a:t>
            </a:r>
            <a:r>
              <a:rPr lang="en-US" sz="2400" u="sng" dirty="0">
                <a:solidFill>
                  <a:srgbClr val="000000"/>
                </a:solidFill>
              </a:rPr>
              <a:t>clinical </a:t>
            </a:r>
            <a:r>
              <a:rPr lang="en-US" sz="2400" dirty="0">
                <a:solidFill>
                  <a:srgbClr val="000000"/>
                </a:solidFill>
              </a:rPr>
              <a:t>studies are required to unveil the role </a:t>
            </a:r>
            <a:r>
              <a:rPr lang="en-US" sz="2400" dirty="0" smtClean="0">
                <a:solidFill>
                  <a:srgbClr val="000000"/>
                </a:solidFill>
              </a:rPr>
              <a:t>of phytotherapeutics </a:t>
            </a:r>
            <a:r>
              <a:rPr lang="en-US" sz="2400" dirty="0">
                <a:solidFill>
                  <a:srgbClr val="000000"/>
                </a:solidFill>
              </a:rPr>
              <a:t>in the treatment and prevention of thyroid cancer</a:t>
            </a:r>
            <a:r>
              <a:rPr lang="en-US" sz="2400" dirty="0"/>
              <a:t> 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1" y="1057251"/>
            <a:ext cx="914167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shown to reduce cell proliferation, viability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growth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 cell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64" y="1891086"/>
            <a:ext cx="7325222" cy="3355539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8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902" y="63578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Acknowledgments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8" name="Connettore diritto 7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  <p:sp>
        <p:nvSpPr>
          <p:cNvPr id="11" name="Rettangolo 10"/>
          <p:cNvSpPr/>
          <p:nvPr/>
        </p:nvSpPr>
        <p:spPr>
          <a:xfrm>
            <a:off x="457200" y="1894282"/>
            <a:ext cx="7829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Javad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Sharifi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-Rad,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Sadegh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Rajabi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(from Iran)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Miquel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Martorell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Maria Dolores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López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Trinidad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Toro (from Chile)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Susi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Barollo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Decio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Armanini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Giuseppe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Zagotto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(from Padova, Italy)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Patrick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Valere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Tsouh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Fokou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(from Cameroon)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Giovanni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Ribaudo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(from Brescia, Italy)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26" y="4885641"/>
            <a:ext cx="9141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ndara" panose="020E0502030303020204" pitchFamily="34" charset="0"/>
              </a:rPr>
              <a:t>Raffaele Pezzani</a:t>
            </a:r>
            <a:r>
              <a:rPr lang="it-IT" dirty="0">
                <a:latin typeface="Candara" panose="020E0502030303020204" pitchFamily="34" charset="0"/>
              </a:rPr>
              <a:t>, BSc, MD, </a:t>
            </a:r>
            <a:r>
              <a:rPr lang="it-IT" dirty="0" smtClean="0">
                <a:latin typeface="Candara" panose="020E0502030303020204" pitchFamily="34" charset="0"/>
              </a:rPr>
              <a:t>PhD, University of Padova – Italy</a:t>
            </a:r>
          </a:p>
          <a:p>
            <a:pPr algn="ctr"/>
            <a:endParaRPr lang="it-IT" sz="700" dirty="0">
              <a:latin typeface="Candara" panose="020E0502030303020204" pitchFamily="34" charset="0"/>
            </a:endParaRPr>
          </a:p>
          <a:p>
            <a:pPr algn="ctr"/>
            <a:r>
              <a:rPr lang="it-IT" b="1" dirty="0" smtClean="0">
                <a:latin typeface="Candara" panose="020E0502030303020204" pitchFamily="34" charset="0"/>
              </a:rPr>
              <a:t>Email: raffaele.pezzani@unipd.it</a:t>
            </a:r>
            <a:endParaRPr lang="it-IT" b="1" dirty="0">
              <a:latin typeface="Candara" panose="020E0502030303020204" pitchFamily="34" charset="0"/>
            </a:endParaRP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4484" y="4881505"/>
            <a:ext cx="9151200" cy="254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 flipV="1">
            <a:off x="2" y="5600384"/>
            <a:ext cx="9151200" cy="254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/>
          </p:cNvPicPr>
          <p:nvPr/>
        </p:nvPicPr>
        <p:blipFill rotWithShape="1">
          <a:blip r:embed="rId5"/>
          <a:srcRect t="6576" b="16027"/>
          <a:stretch/>
        </p:blipFill>
        <p:spPr>
          <a:xfrm>
            <a:off x="5641966" y="520613"/>
            <a:ext cx="3121034" cy="1440000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66" y="3097885"/>
            <a:ext cx="3121034" cy="16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28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021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70448"/>
            <a:ext cx="27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1060" y="433872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Plant natural products with anti-thyroid cancer activity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71" y="2043760"/>
            <a:ext cx="8106179" cy="3535522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8" name="Connettore diritto 7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r>
              <a:rPr lang="en-US" dirty="0"/>
              <a:t>Thyroid cancer is the most frequent endocrine malignancy, with more than 500,000 cases per year worldwide. Differentiated thyroid cancers are the most common forms with best prognosis, while poorly/undifferentiated ones are rare (2% of all thyroid cancer), aggressive, frequently metastasize and have a worse prognosis. For aggressive, metastatic and advanced thyroid cancer novel antitumor molecules are urgently needed and phytochemical products can be a rational and extensive source, since secondary plant metabolites can guarantee the necessary biochemical variability for therapeutic purpose. Among bioactive molecules that present biological activity on thyroid cancer, resveratrol, curcumin, </a:t>
            </a:r>
            <a:r>
              <a:rPr lang="en-US" dirty="0" err="1"/>
              <a:t>isoflavones</a:t>
            </a:r>
            <a:r>
              <a:rPr lang="en-US" dirty="0"/>
              <a:t>, glucosinolates are the most common and used in experimental model. Most of them have been studied both </a:t>
            </a:r>
            <a:r>
              <a:rPr lang="en-US" i="1" dirty="0"/>
              <a:t>in vitro</a:t>
            </a:r>
            <a:r>
              <a:rPr lang="en-US" dirty="0"/>
              <a:t> and </a:t>
            </a:r>
            <a:r>
              <a:rPr lang="en-US" i="1" dirty="0"/>
              <a:t>in vivo</a:t>
            </a:r>
            <a:r>
              <a:rPr lang="en-US" dirty="0"/>
              <a:t> on this cancer, but rarely in clinical trial. This review summarizes phytochemicals, phytotherapeutics and plant derived compounds used in thyroid cancer.</a:t>
            </a:r>
            <a:endParaRPr lang="it-IT" dirty="0"/>
          </a:p>
          <a:p>
            <a:endParaRPr lang="en-US" dirty="0"/>
          </a:p>
          <a:p>
            <a:endParaRPr lang="en-US" dirty="0"/>
          </a:p>
          <a:p>
            <a:r>
              <a:rPr lang="fr-FR" b="1" dirty="0"/>
              <a:t>Keywords: </a:t>
            </a:r>
            <a:r>
              <a:rPr lang="en-US" dirty="0"/>
              <a:t>Thyroid cancer; </a:t>
            </a:r>
            <a:r>
              <a:rPr lang="en-US" dirty="0" smtClean="0"/>
              <a:t>phytotherapy; plant </a:t>
            </a:r>
            <a:r>
              <a:rPr lang="en-US" dirty="0"/>
              <a:t>natural </a:t>
            </a:r>
            <a:r>
              <a:rPr lang="en-US" dirty="0" smtClean="0"/>
              <a:t>products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8" name="Connettore diritto 7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6" name="Connettore diritto 5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  <p:sp>
        <p:nvSpPr>
          <p:cNvPr id="9" name="Rettangolo 5"/>
          <p:cNvSpPr>
            <a:spLocks noChangeArrowheads="1"/>
          </p:cNvSpPr>
          <p:nvPr/>
        </p:nvSpPr>
        <p:spPr bwMode="auto">
          <a:xfrm>
            <a:off x="0" y="491406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Thyroid cancer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21427" r="47816" b="7876"/>
          <a:stretch/>
        </p:blipFill>
        <p:spPr>
          <a:xfrm>
            <a:off x="216021" y="2642469"/>
            <a:ext cx="2334753" cy="262856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775371" y="1330859"/>
            <a:ext cx="35814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Thyroid </a:t>
            </a:r>
            <a:r>
              <a:rPr lang="en-US" sz="2800" dirty="0" smtClean="0">
                <a:solidFill>
                  <a:srgbClr val="000000"/>
                </a:solidFill>
              </a:rPr>
              <a:t>cancer is </a:t>
            </a:r>
            <a:r>
              <a:rPr lang="en-US" sz="2800" dirty="0">
                <a:solidFill>
                  <a:srgbClr val="000000"/>
                </a:solidFill>
              </a:rPr>
              <a:t>the most frequent endocrine malignancy in </a:t>
            </a:r>
            <a:r>
              <a:rPr lang="en-US" sz="2800" dirty="0" smtClean="0">
                <a:solidFill>
                  <a:srgbClr val="000000"/>
                </a:solidFill>
              </a:rPr>
              <a:t>humans</a:t>
            </a:r>
            <a:endParaRPr lang="it-IT" sz="2800" dirty="0"/>
          </a:p>
        </p:txBody>
      </p:sp>
      <p:sp>
        <p:nvSpPr>
          <p:cNvPr id="12" name="Rettangolo 11"/>
          <p:cNvSpPr/>
          <p:nvPr/>
        </p:nvSpPr>
        <p:spPr>
          <a:xfrm>
            <a:off x="2576223" y="5048071"/>
            <a:ext cx="397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</a:rPr>
              <a:t>Papillary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thyroid cancer (PTC</a:t>
            </a:r>
            <a:r>
              <a:rPr lang="it-IT" dirty="0" smtClean="0">
                <a:solidFill>
                  <a:srgbClr val="000000"/>
                </a:solidFill>
              </a:rPr>
              <a:t>) ≈ 70-80%</a:t>
            </a:r>
          </a:p>
          <a:p>
            <a:pPr algn="ctr"/>
            <a:r>
              <a:rPr lang="it-IT" dirty="0" err="1" smtClean="0">
                <a:solidFill>
                  <a:srgbClr val="000000"/>
                </a:solidFill>
              </a:rPr>
              <a:t>Follicular</a:t>
            </a:r>
            <a:r>
              <a:rPr lang="it-IT" dirty="0" smtClean="0">
                <a:solidFill>
                  <a:srgbClr val="000000"/>
                </a:solidFill>
              </a:rPr>
              <a:t> thyroid </a:t>
            </a:r>
            <a:r>
              <a:rPr lang="it-IT" dirty="0">
                <a:solidFill>
                  <a:srgbClr val="000000"/>
                </a:solidFill>
              </a:rPr>
              <a:t>cancer (FTC</a:t>
            </a:r>
            <a:r>
              <a:rPr lang="it-IT" dirty="0" smtClean="0">
                <a:solidFill>
                  <a:srgbClr val="000000"/>
                </a:solidFill>
              </a:rPr>
              <a:t>) ≈ 10-15%</a:t>
            </a:r>
          </a:p>
          <a:p>
            <a:pPr algn="ctr"/>
            <a:r>
              <a:rPr lang="it-IT" dirty="0" err="1" smtClean="0"/>
              <a:t>M</a:t>
            </a:r>
            <a:r>
              <a:rPr lang="it-IT" dirty="0" err="1" smtClean="0">
                <a:solidFill>
                  <a:srgbClr val="000000"/>
                </a:solidFill>
              </a:rPr>
              <a:t>edullary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thyroid cancer (</a:t>
            </a:r>
            <a:r>
              <a:rPr lang="it-IT" dirty="0" smtClean="0">
                <a:solidFill>
                  <a:srgbClr val="000000"/>
                </a:solidFill>
              </a:rPr>
              <a:t>MTC) ≈ 2%</a:t>
            </a:r>
          </a:p>
          <a:p>
            <a:pPr algn="ctr"/>
            <a:r>
              <a:rPr lang="it-IT" dirty="0" err="1" smtClean="0">
                <a:solidFill>
                  <a:srgbClr val="000000"/>
                </a:solidFill>
              </a:rPr>
              <a:t>Anaplastic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thyroid cancer (ATC</a:t>
            </a:r>
            <a:r>
              <a:rPr lang="it-IT" dirty="0" smtClean="0">
                <a:solidFill>
                  <a:srgbClr val="000000"/>
                </a:solidFill>
              </a:rPr>
              <a:t>) ≈ 1-2%</a:t>
            </a:r>
            <a:endParaRPr lang="it-IT" dirty="0"/>
          </a:p>
        </p:txBody>
      </p:sp>
      <p:sp>
        <p:nvSpPr>
          <p:cNvPr id="13" name="Freccia in giù 12"/>
          <p:cNvSpPr/>
          <p:nvPr/>
        </p:nvSpPr>
        <p:spPr>
          <a:xfrm>
            <a:off x="4177411" y="3673525"/>
            <a:ext cx="777321" cy="1044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2" t="6652" r="6002" b="52508"/>
          <a:stretch/>
        </p:blipFill>
        <p:spPr>
          <a:xfrm>
            <a:off x="6805977" y="3079861"/>
            <a:ext cx="2007174" cy="217000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6" name="Connettore diritto 5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  <p:sp>
        <p:nvSpPr>
          <p:cNvPr id="15" name="Rettangolo 5"/>
          <p:cNvSpPr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Thyroid cancer facts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9180" y="1480875"/>
            <a:ext cx="199445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prognosis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95988" y="2249197"/>
            <a:ext cx="230383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ratio 3:1 (F:M)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015238" y="2190773"/>
            <a:ext cx="7128762" cy="2523768"/>
            <a:chOff x="1763859" y="2666576"/>
            <a:chExt cx="7128762" cy="2523768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763859" y="3697628"/>
              <a:ext cx="172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Treatments</a:t>
              </a:r>
              <a:endPara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320621" y="2666576"/>
              <a:ext cx="4572000" cy="25237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b="1" dirty="0" smtClean="0">
                  <a:latin typeface="Century Schoolbook" panose="02040604050505020304" pitchFamily="18" charset="0"/>
                </a:rPr>
                <a:t>Surgery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dirty="0" smtClean="0">
                  <a:latin typeface="Century Schoolbook" panose="02040604050505020304" pitchFamily="18" charset="0"/>
                </a:rPr>
                <a:t>Radioactive </a:t>
              </a:r>
              <a:r>
                <a:rPr lang="en-GB" altLang="it-IT" dirty="0">
                  <a:latin typeface="Century Schoolbook" panose="02040604050505020304" pitchFamily="18" charset="0"/>
                </a:rPr>
                <a:t>Iodine ablation </a:t>
              </a:r>
              <a:r>
                <a:rPr lang="en-GB" altLang="it-IT" dirty="0" smtClean="0">
                  <a:latin typeface="Century Schoolbook" panose="02040604050505020304" pitchFamily="18" charset="0"/>
                </a:rPr>
                <a:t>therapy</a:t>
              </a:r>
              <a:endParaRPr lang="en-GB" altLang="it-IT" dirty="0">
                <a:latin typeface="Century Schoolbook" panose="02040604050505020304" pitchFamily="18" charset="0"/>
              </a:endParaRP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dirty="0">
                  <a:latin typeface="Century Schoolbook" panose="02040604050505020304" pitchFamily="18" charset="0"/>
                </a:rPr>
                <a:t>Chemotherapy 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dirty="0" smtClean="0">
                  <a:latin typeface="Century Schoolbook" panose="02040604050505020304" pitchFamily="18" charset="0"/>
                </a:rPr>
                <a:t>Targeted therapy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dirty="0" smtClean="0">
                  <a:latin typeface="Century Schoolbook" panose="02040604050505020304" pitchFamily="18" charset="0"/>
                </a:rPr>
                <a:t>Replacement therapy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GB" altLang="it-IT" dirty="0" smtClean="0">
                  <a:latin typeface="Century Schoolbook" panose="02040604050505020304" pitchFamily="18" charset="0"/>
                </a:rPr>
                <a:t>Suppression </a:t>
              </a:r>
              <a:r>
                <a:rPr lang="en-GB" altLang="it-IT" dirty="0">
                  <a:latin typeface="Century Schoolbook" panose="02040604050505020304" pitchFamily="18" charset="0"/>
                </a:rPr>
                <a:t>of TSH </a:t>
              </a:r>
              <a:r>
                <a:rPr lang="en-GB" altLang="it-IT" dirty="0" smtClean="0">
                  <a:latin typeface="Century Schoolbook" panose="02040604050505020304" pitchFamily="18" charset="0"/>
                </a:rPr>
                <a:t>release </a:t>
              </a:r>
              <a:endParaRPr lang="en-GB" altLang="it-IT" dirty="0">
                <a:latin typeface="Century Schoolbook" panose="02040604050505020304" pitchFamily="18" charset="0"/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V="1">
              <a:off x="3651675" y="2985372"/>
              <a:ext cx="914400" cy="6750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3759200" y="3404373"/>
              <a:ext cx="806875" cy="4493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3689983" y="4355832"/>
              <a:ext cx="876092" cy="6003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3759200" y="4088723"/>
              <a:ext cx="806875" cy="705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3759200" y="4209292"/>
              <a:ext cx="806875" cy="2842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V="1">
              <a:off x="3759200" y="3806940"/>
              <a:ext cx="806875" cy="1722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34412" r="24295" b="24669"/>
          <a:stretch/>
        </p:blipFill>
        <p:spPr>
          <a:xfrm>
            <a:off x="6858000" y="1087021"/>
            <a:ext cx="2072546" cy="136620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257031" y="4896875"/>
            <a:ext cx="66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advanced, metastatic, recurrent thyroid cancer and for ATC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ccia in giù 28"/>
          <p:cNvSpPr/>
          <p:nvPr/>
        </p:nvSpPr>
        <p:spPr>
          <a:xfrm>
            <a:off x="4295206" y="5446429"/>
            <a:ext cx="541738" cy="260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2286000" y="5802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novel therapeutic approaches </a:t>
            </a:r>
            <a:r>
              <a:rPr lang="en-US" dirty="0" smtClean="0">
                <a:solidFill>
                  <a:srgbClr val="000000"/>
                </a:solidFill>
              </a:rPr>
              <a:t>needed !</a:t>
            </a:r>
            <a:endParaRPr lang="it-IT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9525" y="6324600"/>
            <a:ext cx="9151200" cy="337810"/>
            <a:chOff x="2" y="-33010"/>
            <a:chExt cx="9151200" cy="337810"/>
          </a:xfrm>
        </p:grpSpPr>
        <p:cxnSp>
          <p:nvCxnSpPr>
            <p:cNvPr id="6" name="Connettore diritto 5"/>
            <p:cNvCxnSpPr/>
            <p:nvPr/>
          </p:nvCxnSpPr>
          <p:spPr>
            <a:xfrm flipV="1">
              <a:off x="2" y="-3301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  <p:sp>
        <p:nvSpPr>
          <p:cNvPr id="31" name="Rettangolo 30"/>
          <p:cNvSpPr/>
          <p:nvPr/>
        </p:nvSpPr>
        <p:spPr>
          <a:xfrm>
            <a:off x="-9525" y="2340689"/>
            <a:ext cx="91512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use of phytochemicals, phytopharmaceuticals,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derived natural products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thyroid cancer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tangolo 5"/>
          <p:cNvSpPr>
            <a:spLocks noChangeArrowheads="1"/>
          </p:cNvSpPr>
          <p:nvPr/>
        </p:nvSpPr>
        <p:spPr bwMode="auto">
          <a:xfrm>
            <a:off x="0" y="223416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Aim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5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Phytotherapeutics agents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55409" y="1155700"/>
            <a:ext cx="32213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studied</a:t>
            </a:r>
            <a:r>
              <a:rPr lang="it-IT" sz="2400" dirty="0" smtClean="0"/>
              <a:t> and </a:t>
            </a:r>
            <a:r>
              <a:rPr lang="it-IT" sz="2400" dirty="0" err="1" smtClean="0"/>
              <a:t>tested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36709" y="2120897"/>
            <a:ext cx="18723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Apigenin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Curcumin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Isoflavones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Quercetin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Resveratrol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Freccia a destra con strisce 8"/>
          <p:cNvSpPr/>
          <p:nvPr/>
        </p:nvSpPr>
        <p:spPr>
          <a:xfrm>
            <a:off x="4026324" y="2845869"/>
            <a:ext cx="1079500" cy="7968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683220" y="2120897"/>
            <a:ext cx="29644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PTC, ATC</a:t>
            </a:r>
          </a:p>
          <a:p>
            <a:r>
              <a:rPr lang="it-IT" sz="2800" dirty="0" smtClean="0"/>
              <a:t>PTC, FTC, ATC, MTC</a:t>
            </a:r>
          </a:p>
          <a:p>
            <a:r>
              <a:rPr lang="it-IT" sz="2800" dirty="0" smtClean="0"/>
              <a:t>PTC, FTC, MTC</a:t>
            </a:r>
          </a:p>
          <a:p>
            <a:r>
              <a:rPr lang="it-IT" sz="2800" dirty="0"/>
              <a:t>PTC, FTC, ATC</a:t>
            </a:r>
            <a:endParaRPr lang="it-IT" sz="2800" dirty="0" smtClean="0"/>
          </a:p>
          <a:p>
            <a:r>
              <a:rPr lang="it-IT" sz="2800" dirty="0" smtClean="0"/>
              <a:t>PTC, FTC, ATC, MTC</a:t>
            </a:r>
            <a:endParaRPr lang="it-IT" sz="28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5" y="4572000"/>
            <a:ext cx="2141010" cy="153890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4689" r="16146" b="8593"/>
          <a:stretch/>
        </p:blipFill>
        <p:spPr>
          <a:xfrm>
            <a:off x="5413930" y="4572000"/>
            <a:ext cx="1751490" cy="1538908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5363"/>
            <a:ext cx="9136918" cy="532637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18" name="Connettore diritto 17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Phytotherapeutics agents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8205" y="1386046"/>
            <a:ext cx="16062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Curcumin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0" y="4910945"/>
            <a:ext cx="1936402" cy="11982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85302" y="1185991"/>
            <a:ext cx="55245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Cell models:</a:t>
            </a:r>
          </a:p>
          <a:p>
            <a:r>
              <a:rPr lang="it-IT" dirty="0" smtClean="0"/>
              <a:t>K1, BCPAP, TPC-1  </a:t>
            </a:r>
            <a:r>
              <a:rPr lang="it-IT" dirty="0" smtClean="0">
                <a:sym typeface="Wingdings" panose="05000000000000000000" pitchFamily="2" charset="2"/>
              </a:rPr>
              <a:t> PTC                 </a:t>
            </a:r>
            <a:r>
              <a:rPr lang="it-IT" dirty="0" smtClean="0"/>
              <a:t>FTC-133 </a:t>
            </a:r>
            <a:r>
              <a:rPr lang="it-IT" dirty="0" smtClean="0">
                <a:sym typeface="Wingdings" panose="05000000000000000000" pitchFamily="2" charset="2"/>
              </a:rPr>
              <a:t> FTC</a:t>
            </a:r>
            <a:endParaRPr lang="it-IT" dirty="0" smtClean="0"/>
          </a:p>
          <a:p>
            <a:r>
              <a:rPr lang="it-IT" dirty="0" smtClean="0"/>
              <a:t>8505C, CAL-62 </a:t>
            </a:r>
            <a:r>
              <a:rPr lang="it-IT" dirty="0" smtClean="0">
                <a:sym typeface="Wingdings" panose="05000000000000000000" pitchFamily="2" charset="2"/>
              </a:rPr>
              <a:t> ATC                      TT</a:t>
            </a:r>
            <a:r>
              <a:rPr lang="it-IT" dirty="0">
                <a:sym typeface="Wingdings" panose="05000000000000000000" pitchFamily="2" charset="2"/>
              </a:rPr>
              <a:t>,</a:t>
            </a:r>
            <a:r>
              <a:rPr lang="it-IT" dirty="0" smtClean="0">
                <a:sym typeface="Wingdings" panose="05000000000000000000" pitchFamily="2" charset="2"/>
              </a:rPr>
              <a:t> MZ-CRC-1  MTC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383" y="2252051"/>
            <a:ext cx="3167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Induced</a:t>
            </a:r>
            <a:r>
              <a:rPr lang="it-IT" dirty="0" smtClean="0"/>
              <a:t> ROS </a:t>
            </a:r>
            <a:r>
              <a:rPr lang="it-IT" dirty="0" err="1" smtClean="0"/>
              <a:t>formation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/>
              <a:t>Inhibited</a:t>
            </a:r>
            <a:r>
              <a:rPr lang="it-IT" dirty="0"/>
              <a:t> </a:t>
            </a:r>
            <a:r>
              <a:rPr lang="it-IT" dirty="0" err="1" smtClean="0"/>
              <a:t>metalloproteinases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en-US" dirty="0"/>
              <a:t>Adhesion, spreading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/>
              <a:t>migration inhibition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Cell </a:t>
            </a:r>
            <a:r>
              <a:rPr lang="en-US" dirty="0"/>
              <a:t>cycle arrest 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72602" y="2281132"/>
            <a:ext cx="32208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 smtClean="0"/>
              <a:t>inhibition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/>
              <a:t>down-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smtClean="0"/>
              <a:t>PI3K/Akt)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en-US" dirty="0"/>
              <a:t>Inhibited </a:t>
            </a:r>
            <a:r>
              <a:rPr lang="en-US" dirty="0" err="1"/>
              <a:t>metalloproteinases</a:t>
            </a:r>
            <a:r>
              <a:rPr lang="en-US" dirty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and cyclooxygenase-2 (COX-2)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NF-</a:t>
            </a:r>
            <a:r>
              <a:rPr lang="el-GR" dirty="0"/>
              <a:t>κ</a:t>
            </a:r>
            <a:r>
              <a:rPr lang="it-IT" dirty="0" smtClean="0"/>
              <a:t>B </a:t>
            </a:r>
            <a:r>
              <a:rPr lang="it-IT" dirty="0" err="1" smtClean="0"/>
              <a:t>inhibition</a:t>
            </a:r>
            <a:r>
              <a:rPr lang="it-IT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Cell cycle </a:t>
            </a:r>
            <a:r>
              <a:rPr lang="en-US" dirty="0" smtClean="0"/>
              <a:t>arrest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531021" y="2252051"/>
            <a:ext cx="2603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Cell </a:t>
            </a:r>
            <a:r>
              <a:rPr lang="en-US" dirty="0"/>
              <a:t>cycle arrest </a:t>
            </a:r>
            <a:r>
              <a:rPr lang="en-US" dirty="0" smtClean="0"/>
              <a:t>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97965" y="3663077"/>
            <a:ext cx="2636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(down-</a:t>
            </a:r>
            <a:r>
              <a:rPr lang="it-IT" dirty="0" err="1" smtClean="0"/>
              <a:t>regulation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smtClean="0"/>
              <a:t>PI3K/Akt)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Increased</a:t>
            </a:r>
            <a:r>
              <a:rPr lang="it-IT" dirty="0" smtClean="0"/>
              <a:t> ROS production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blockade of PI3k/AKT and MAPK </a:t>
            </a:r>
            <a:r>
              <a:rPr lang="en-US" dirty="0" smtClean="0"/>
              <a:t>pathways 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79" y="4910945"/>
            <a:ext cx="3373920" cy="119822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22" name="Connettore diritto 21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0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0" y="268069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Phytotherapeutics agents</a:t>
            </a:r>
            <a:endParaRPr lang="it-IT" sz="36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5157" y="1386046"/>
            <a:ext cx="1872372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Resveratrol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72602" y="923330"/>
            <a:ext cx="55245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Cell models:</a:t>
            </a:r>
          </a:p>
          <a:p>
            <a:r>
              <a:rPr lang="en-US" dirty="0"/>
              <a:t>BHP </a:t>
            </a:r>
            <a:r>
              <a:rPr lang="en-US" dirty="0" smtClean="0"/>
              <a:t>2–7, BHP 18–21, TPC-1 </a:t>
            </a:r>
            <a:r>
              <a:rPr lang="it-IT" dirty="0" smtClean="0">
                <a:sym typeface="Wingdings" panose="05000000000000000000" pitchFamily="2" charset="2"/>
              </a:rPr>
              <a:t> PTC                </a:t>
            </a:r>
          </a:p>
          <a:p>
            <a:r>
              <a:rPr lang="en-US" dirty="0" smtClean="0"/>
              <a:t>FTC133, FTC 236, FTC </a:t>
            </a:r>
            <a:r>
              <a:rPr lang="en-US" dirty="0"/>
              <a:t>238 </a:t>
            </a:r>
            <a:r>
              <a:rPr lang="it-IT" dirty="0" smtClean="0">
                <a:sym typeface="Wingdings" panose="05000000000000000000" pitchFamily="2" charset="2"/>
              </a:rPr>
              <a:t> FTC</a:t>
            </a:r>
            <a:endParaRPr lang="it-IT" dirty="0" smtClean="0"/>
          </a:p>
          <a:p>
            <a:r>
              <a:rPr lang="it-IT" dirty="0"/>
              <a:t>Thr.C1-PI </a:t>
            </a:r>
            <a:r>
              <a:rPr lang="it-IT" dirty="0" smtClean="0"/>
              <a:t>33, HTh7, 8505C, THJ-16T, THJ-21T  </a:t>
            </a:r>
            <a:r>
              <a:rPr lang="it-IT" dirty="0" smtClean="0">
                <a:sym typeface="Wingdings" panose="05000000000000000000" pitchFamily="2" charset="2"/>
              </a:rPr>
              <a:t> ATC                      TT  MTC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383" y="2483322"/>
            <a:ext cx="260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/>
              <a:t>MAPK </a:t>
            </a:r>
            <a:r>
              <a:rPr lang="it-IT" dirty="0" err="1"/>
              <a:t>activation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72602" y="2512403"/>
            <a:ext cx="2926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 smtClean="0"/>
              <a:t>growth</a:t>
            </a:r>
            <a:r>
              <a:rPr lang="it-IT" dirty="0" smtClean="0"/>
              <a:t> </a:t>
            </a:r>
            <a:r>
              <a:rPr lang="it-IT" dirty="0" err="1" smtClean="0"/>
              <a:t>inhibition</a:t>
            </a:r>
            <a:r>
              <a:rPr lang="it-IT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Autophagy</a:t>
            </a:r>
            <a:r>
              <a:rPr lang="it-IT" dirty="0" smtClean="0"/>
              <a:t> </a:t>
            </a:r>
            <a:r>
              <a:rPr lang="it-IT" dirty="0" err="1" smtClean="0"/>
              <a:t>activation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p53 and Notch1 </a:t>
            </a:r>
            <a:r>
              <a:rPr lang="it-IT" dirty="0" err="1" smtClean="0"/>
              <a:t>increased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MAPK </a:t>
            </a:r>
            <a:r>
              <a:rPr lang="it-IT" dirty="0" err="1" smtClean="0"/>
              <a:t>activation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24502" y="2483322"/>
            <a:ext cx="2856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↑ </a:t>
            </a:r>
            <a:r>
              <a:rPr lang="it-IT" dirty="0" err="1" smtClean="0"/>
              <a:t>Cytotoxicity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Cell </a:t>
            </a:r>
            <a:r>
              <a:rPr lang="en-US" dirty="0"/>
              <a:t>cycle arrest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Upregulation</a:t>
            </a:r>
            <a:r>
              <a:rPr lang="it-IT" dirty="0" smtClean="0"/>
              <a:t> </a:t>
            </a:r>
            <a:r>
              <a:rPr lang="it-IT" dirty="0"/>
              <a:t>of Notch1 </a:t>
            </a:r>
            <a:r>
              <a:rPr lang="en-US" dirty="0" smtClean="0"/>
              <a:t>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92321" y="4356618"/>
            <a:ext cx="263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MTC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Cell </a:t>
            </a:r>
            <a:r>
              <a:rPr lang="it-IT" dirty="0" err="1"/>
              <a:t>viability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Apoptosis </a:t>
            </a:r>
            <a:r>
              <a:rPr lang="it-IT" dirty="0" err="1" smtClean="0"/>
              <a:t>induction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Augmented</a:t>
            </a:r>
            <a:r>
              <a:rPr lang="it-IT" dirty="0" smtClean="0"/>
              <a:t> </a:t>
            </a:r>
            <a:r>
              <a:rPr lang="it-IT" dirty="0" err="1"/>
              <a:t>Notch</a:t>
            </a:r>
            <a:r>
              <a:rPr lang="it-IT" dirty="0"/>
              <a:t> 2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" y="4343400"/>
            <a:ext cx="2628900" cy="17696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60" y="4425469"/>
            <a:ext cx="2819400" cy="161925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24600"/>
            <a:ext cx="9136918" cy="532637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2" y="43190"/>
            <a:ext cx="9151200" cy="287010"/>
            <a:chOff x="2" y="43190"/>
            <a:chExt cx="9151200" cy="287010"/>
          </a:xfrm>
        </p:grpSpPr>
        <p:cxnSp>
          <p:nvCxnSpPr>
            <p:cNvPr id="21" name="Connettore diritto 20"/>
            <p:cNvCxnSpPr/>
            <p:nvPr/>
          </p:nvCxnSpPr>
          <p:spPr>
            <a:xfrm flipV="1">
              <a:off x="2" y="304800"/>
              <a:ext cx="9151200" cy="254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5557845" y="43190"/>
              <a:ext cx="3579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050" dirty="0" smtClean="0">
                  <a:latin typeface="Candara" panose="020E0502030303020204" pitchFamily="34" charset="0"/>
                </a:rPr>
                <a:t>Raffaele Pezzani, University of Padova - Italy</a:t>
              </a:r>
              <a:endParaRPr lang="it-IT" sz="1050" dirty="0">
                <a:latin typeface="Candara" panose="020E0502030303020204" pitchFamily="34" charset="0"/>
              </a:endParaRPr>
            </a:p>
          </p:txBody>
        </p: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781" y="52800"/>
              <a:ext cx="25348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4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1040</Words>
  <Application>Microsoft Office PowerPoint</Application>
  <PresentationFormat>Presentazione su schermo (4:3)</PresentationFormat>
  <Paragraphs>152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AdvOT596495f2</vt:lpstr>
      <vt:lpstr>Arial</vt:lpstr>
      <vt:lpstr>Calibri</vt:lpstr>
      <vt:lpstr>Calibri Light</vt:lpstr>
      <vt:lpstr>Candara</vt:lpstr>
      <vt:lpstr>Century Schoolbook</vt:lpstr>
      <vt:lpstr>Lucida Bright</vt:lpstr>
      <vt:lpstr>Times New Roman</vt:lpstr>
      <vt:lpstr>Wingdings</vt:lpstr>
      <vt:lpstr>Office Theme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Raf</cp:lastModifiedBy>
  <cp:revision>87</cp:revision>
  <dcterms:created xsi:type="dcterms:W3CDTF">2015-04-04T09:45:50Z</dcterms:created>
  <dcterms:modified xsi:type="dcterms:W3CDTF">2020-10-26T07:11:17Z</dcterms:modified>
</cp:coreProperties>
</file>