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97" autoAdjust="0"/>
    <p:restoredTop sz="92904"/>
  </p:normalViewPr>
  <p:slideViewPr>
    <p:cSldViewPr>
      <p:cViewPr>
        <p:scale>
          <a:sx n="20" d="100"/>
          <a:sy n="20" d="100"/>
        </p:scale>
        <p:origin x="2165" y="-1142"/>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17/10/2020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_tradnl" dirty="0"/>
          </a:p>
        </p:txBody>
      </p:sp>
      <p:sp>
        <p:nvSpPr>
          <p:cNvPr id="4" name="Marcador de posición de número de diapositiva 3"/>
          <p:cNvSpPr>
            <a:spLocks noGrp="1"/>
          </p:cNvSpPr>
          <p:nvPr>
            <p:ph type="sldNum" sz="quarter" idx="10"/>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190079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17/10/2020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17/10/2020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17/10/2020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17/10/2020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10/17/2020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iff"/><Relationship Id="rId13" Type="http://schemas.openxmlformats.org/officeDocument/2006/relationships/image" Target="../media/image10.emf"/><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8.emf"/><Relationship Id="rId5" Type="http://schemas.openxmlformats.org/officeDocument/2006/relationships/image" Target="../media/image3.png"/><Relationship Id="rId15" Type="http://schemas.openxmlformats.org/officeDocument/2006/relationships/image" Target="../media/image12.emf"/><Relationship Id="rId10" Type="http://schemas.openxmlformats.org/officeDocument/2006/relationships/image" Target="../media/image7.tiff"/><Relationship Id="rId4" Type="http://schemas.openxmlformats.org/officeDocument/2006/relationships/image" Target="../media/image2.png"/><Relationship Id="rId9" Type="http://schemas.openxmlformats.org/officeDocument/2006/relationships/image" Target="../media/image6.emf"/><Relationship Id="rId1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206" y="1948970"/>
            <a:ext cx="21336000" cy="2089196"/>
          </a:xfrm>
        </p:spPr>
        <p:txBody>
          <a:bodyPr>
            <a:noAutofit/>
          </a:bodyPr>
          <a:lstStyle/>
          <a:p>
            <a:r>
              <a:rPr lang="en-US" sz="6600" b="1" dirty="0"/>
              <a:t>Evaluation of some cellular and mitochondrial parameters in HT1080 cell line in response to the Ginger extract and one of its components: 6-shogaol </a:t>
            </a:r>
          </a:p>
        </p:txBody>
      </p:sp>
      <p:sp>
        <p:nvSpPr>
          <p:cNvPr id="8" name="TextBox 7"/>
          <p:cNvSpPr txBox="1"/>
          <p:nvPr/>
        </p:nvSpPr>
        <p:spPr>
          <a:xfrm>
            <a:off x="1506616" y="4489450"/>
            <a:ext cx="27423189" cy="1631216"/>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MX" sz="3600" b="1" dirty="0"/>
              <a:t>Angie C. Romero-Arias </a:t>
            </a:r>
            <a:r>
              <a:rPr lang="es-MX" sz="3600" b="1" baseline="30000" dirty="0"/>
              <a:t>1</a:t>
            </a:r>
            <a:r>
              <a:rPr lang="es-MX" sz="3600" b="1" dirty="0"/>
              <a:t> and Ludis Morales </a:t>
            </a:r>
            <a:r>
              <a:rPr lang="es-MX" sz="3600" b="1" baseline="30000" dirty="0"/>
              <a:t>1,</a:t>
            </a:r>
            <a:r>
              <a:rPr lang="es-MX" sz="3600" b="1" dirty="0"/>
              <a:t>*</a:t>
            </a:r>
            <a:endParaRPr lang="en-US" sz="3600" b="1" dirty="0"/>
          </a:p>
          <a:p>
            <a:pPr marL="514350" indent="-514350">
              <a:buAutoNum type="arabicPeriod"/>
            </a:pPr>
            <a:r>
              <a:rPr lang="en-US" sz="3200" dirty="0">
                <a:solidFill>
                  <a:schemeClr val="bg1"/>
                </a:solidFill>
              </a:rPr>
              <a:t>Department of Nutrition and Biochemistry, School of Sciences, Pontificia Universidad Javeriana, 110231 Bogotá, Colombia</a:t>
            </a:r>
          </a:p>
          <a:p>
            <a:r>
              <a:rPr lang="en-US" sz="3200" dirty="0">
                <a:solidFill>
                  <a:schemeClr val="bg1"/>
                </a:solidFill>
              </a:rPr>
              <a:t>* Corresponding author</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sp>
        <p:nvSpPr>
          <p:cNvPr id="7" name="CuadroTexto 6">
            <a:extLst>
              <a:ext uri="{FF2B5EF4-FFF2-40B4-BE49-F238E27FC236}">
                <a16:creationId xmlns:a16="http://schemas.microsoft.com/office/drawing/2014/main" id="{AD443470-A2A6-0847-8F06-F648EB3FA3D3}"/>
              </a:ext>
            </a:extLst>
          </p:cNvPr>
          <p:cNvSpPr txBox="1"/>
          <p:nvPr/>
        </p:nvSpPr>
        <p:spPr>
          <a:xfrm>
            <a:off x="1485391" y="38220987"/>
            <a:ext cx="27139616" cy="1015663"/>
          </a:xfrm>
          <a:prstGeom prst="rect">
            <a:avLst/>
          </a:prstGeom>
          <a:noFill/>
        </p:spPr>
        <p:txBody>
          <a:bodyPr wrap="square" rtlCol="0">
            <a:spAutoFit/>
          </a:bodyPr>
          <a:lstStyle/>
          <a:p>
            <a:pPr algn="just"/>
            <a:r>
              <a:rPr lang="es-CO" sz="2000" dirty="0"/>
              <a:t>1. Romero, A., Forero, M., Sequeda-Castañeda, L. G., Grismaldo, A., Iglesias, J., Celis-Zambrano, C. A., … </a:t>
            </a:r>
            <a:r>
              <a:rPr lang="en-US" sz="2000" dirty="0"/>
              <a:t>Morales, L. (2018). Effect of ginger extract on membrane potential changes and AKT activation on a peroxide-induced oxidative stress cell model. </a:t>
            </a:r>
            <a:r>
              <a:rPr lang="en-US" sz="2000" i="1" dirty="0"/>
              <a:t>Journal of King Saud University - Science</a:t>
            </a:r>
            <a:r>
              <a:rPr lang="en-US" sz="2000" dirty="0"/>
              <a:t>. https://</a:t>
            </a:r>
            <a:r>
              <a:rPr lang="en-US" sz="2000" dirty="0" err="1"/>
              <a:t>doi.org</a:t>
            </a:r>
            <a:r>
              <a:rPr lang="en-US" sz="2000" dirty="0"/>
              <a:t>/10.1016/j.jksus.2017.09.015</a:t>
            </a:r>
            <a:endParaRPr lang="es-CO" sz="2000" dirty="0"/>
          </a:p>
          <a:p>
            <a:pPr algn="just"/>
            <a:r>
              <a:rPr lang="es-CO" sz="2000" dirty="0"/>
              <a:t>2. Romero-Arias, A. C., Sequeda-Castañeda, L. G., Aristizábal-Pachón, A. F., &amp; Morales, L. (2019). </a:t>
            </a:r>
            <a:r>
              <a:rPr lang="en-US" sz="2000" dirty="0"/>
              <a:t>Effect of 6-shogaol on the glucose uptake and survival of HT1080 </a:t>
            </a:r>
            <a:r>
              <a:rPr lang="en-US" sz="2000" dirty="0" err="1"/>
              <a:t>fibrosarcoma</a:t>
            </a:r>
            <a:r>
              <a:rPr lang="en-US" sz="2000" dirty="0"/>
              <a:t> cells. </a:t>
            </a:r>
            <a:r>
              <a:rPr lang="en-US" sz="2000" i="1" dirty="0"/>
              <a:t>Pharmaceuticals</a:t>
            </a:r>
            <a:r>
              <a:rPr lang="en-US" sz="2000" dirty="0"/>
              <a:t>. https://</a:t>
            </a:r>
            <a:r>
              <a:rPr lang="en-US" sz="2000" dirty="0" err="1"/>
              <a:t>doi.org</a:t>
            </a:r>
            <a:r>
              <a:rPr lang="en-US" sz="2000" dirty="0"/>
              <a:t>/10.3390/ph12030131</a:t>
            </a:r>
            <a:endParaRPr lang="es-CO" sz="2000" dirty="0"/>
          </a:p>
        </p:txBody>
      </p:sp>
      <p:sp>
        <p:nvSpPr>
          <p:cNvPr id="3" name="Rectángulo 2"/>
          <p:cNvSpPr/>
          <p:nvPr/>
        </p:nvSpPr>
        <p:spPr>
          <a:xfrm>
            <a:off x="1485392" y="34964386"/>
            <a:ext cx="27139616" cy="2519664"/>
          </a:xfrm>
          <a:prstGeom prst="rect">
            <a:avLst/>
          </a:prstGeom>
        </p:spPr>
        <p:txBody>
          <a:bodyPr wrap="square">
            <a:spAutoFit/>
          </a:bodyPr>
          <a:lstStyle/>
          <a:p>
            <a:pPr algn="just">
              <a:lnSpc>
                <a:spcPct val="115000"/>
              </a:lnSpc>
              <a:spcAft>
                <a:spcPts val="1000"/>
              </a:spcAft>
            </a:pPr>
            <a:r>
              <a:rPr lang="es-MX" sz="3600" b="1" u="sng" dirty="0">
                <a:ea typeface="Calibri" panose="020F0502020204030204" pitchFamily="34" charset="0"/>
                <a:cs typeface="Arial" panose="020B0604020202020204" pitchFamily="34" charset="0"/>
              </a:rPr>
              <a:t>CONCLUSION</a:t>
            </a:r>
            <a:r>
              <a:rPr lang="es-MX" sz="3600" b="1" dirty="0">
                <a:ea typeface="Calibri" panose="020F0502020204030204" pitchFamily="34" charset="0"/>
                <a:cs typeface="Arial" panose="020B0604020202020204" pitchFamily="34" charset="0"/>
              </a:rPr>
              <a:t> </a:t>
            </a:r>
            <a:endParaRPr lang="en-US" sz="3600" b="1" dirty="0">
              <a:ea typeface="Calibri" panose="020F0502020204030204" pitchFamily="34" charset="0"/>
              <a:cs typeface="Arial" panose="020B0604020202020204" pitchFamily="34" charset="0"/>
            </a:endParaRPr>
          </a:p>
          <a:p>
            <a:pPr algn="just"/>
            <a:r>
              <a:rPr lang="en-US" sz="3600" dirty="0"/>
              <a:t>In conclusion, the results showed an increase in ROS production by the extract and 6-shogaol, which is associated with cell death. This may be related to the decrease in glucose as the main nutrient for tumor cells, which affected the polarization of the mitochondrial membrane. These two effects, together with the activation of the </a:t>
            </a:r>
            <a:r>
              <a:rPr lang="en-US" sz="3600" dirty="0" err="1"/>
              <a:t>Akt</a:t>
            </a:r>
            <a:r>
              <a:rPr lang="en-US" sz="3600" dirty="0"/>
              <a:t> signaling pathway, could induce cellular senescence.</a:t>
            </a: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806" y="1522373"/>
            <a:ext cx="2848667" cy="2848667"/>
          </a:xfrm>
          <a:prstGeom prst="rect">
            <a:avLst/>
          </a:prstGeom>
        </p:spPr>
      </p:pic>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l="26045" t="9804"/>
          <a:stretch/>
        </p:blipFill>
        <p:spPr>
          <a:xfrm>
            <a:off x="25874662" y="3106018"/>
            <a:ext cx="3207544" cy="1154832"/>
          </a:xfrm>
          <a:prstGeom prst="rect">
            <a:avLst/>
          </a:prstGeom>
        </p:spPr>
      </p:pic>
      <p:pic>
        <p:nvPicPr>
          <p:cNvPr id="14" name="Imagen 13"/>
          <p:cNvPicPr>
            <a:picLocks noChangeAspect="1"/>
          </p:cNvPicPr>
          <p:nvPr/>
        </p:nvPicPr>
        <p:blipFill rotWithShape="1">
          <a:blip r:embed="rId5" cstate="print">
            <a:extLst>
              <a:ext uri="{28A0092B-C50C-407E-A947-70E740481C1C}">
                <a14:useLocalDpi xmlns:a14="http://schemas.microsoft.com/office/drawing/2010/main" val="0"/>
              </a:ext>
            </a:extLst>
          </a:blip>
          <a:srcRect r="72840" b="-1002"/>
          <a:stretch/>
        </p:blipFill>
        <p:spPr>
          <a:xfrm>
            <a:off x="26889442" y="1670050"/>
            <a:ext cx="1177983" cy="1293180"/>
          </a:xfrm>
          <a:prstGeom prst="rect">
            <a:avLst/>
          </a:prstGeom>
        </p:spPr>
      </p:pic>
      <p:pic>
        <p:nvPicPr>
          <p:cNvPr id="16" name="Imagen 1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Lst>
          </a:blip>
          <a:stretch>
            <a:fillRect/>
          </a:stretch>
        </p:blipFill>
        <p:spPr>
          <a:xfrm>
            <a:off x="22452806" y="6311612"/>
            <a:ext cx="6410756" cy="4273838"/>
          </a:xfrm>
          <a:prstGeom prst="rect">
            <a:avLst/>
          </a:prstGeom>
        </p:spPr>
      </p:pic>
      <p:sp>
        <p:nvSpPr>
          <p:cNvPr id="17" name="Rectángulo 16"/>
          <p:cNvSpPr/>
          <p:nvPr/>
        </p:nvSpPr>
        <p:spPr>
          <a:xfrm>
            <a:off x="1544333" y="10287425"/>
            <a:ext cx="5287474" cy="646331"/>
          </a:xfrm>
          <a:prstGeom prst="rect">
            <a:avLst/>
          </a:prstGeom>
        </p:spPr>
        <p:txBody>
          <a:bodyPr wrap="square">
            <a:spAutoFit/>
          </a:bodyPr>
          <a:lstStyle/>
          <a:p>
            <a:pPr algn="just"/>
            <a:r>
              <a:rPr lang="es-MX" sz="3600" b="1" u="sng" dirty="0"/>
              <a:t>MATERIAL AND METHODS</a:t>
            </a:r>
            <a:r>
              <a:rPr lang="es-MX" sz="3600" u="sng" dirty="0"/>
              <a:t> </a:t>
            </a:r>
            <a:endParaRPr lang="en-US" sz="3600" u="sng" dirty="0"/>
          </a:p>
        </p:txBody>
      </p:sp>
      <p:sp>
        <p:nvSpPr>
          <p:cNvPr id="18" name="Rectángulo 17">
            <a:extLst>
              <a:ext uri="{FF2B5EF4-FFF2-40B4-BE49-F238E27FC236}">
                <a16:creationId xmlns:a16="http://schemas.microsoft.com/office/drawing/2014/main" id="{F0F27A62-2E1A-254E-BBA8-0B1B4EFF9177}"/>
              </a:ext>
            </a:extLst>
          </p:cNvPr>
          <p:cNvSpPr/>
          <p:nvPr/>
        </p:nvSpPr>
        <p:spPr>
          <a:xfrm>
            <a:off x="1497806" y="37602942"/>
            <a:ext cx="7691108" cy="646331"/>
          </a:xfrm>
          <a:prstGeom prst="rect">
            <a:avLst/>
          </a:prstGeom>
        </p:spPr>
        <p:txBody>
          <a:bodyPr wrap="square">
            <a:spAutoFit/>
          </a:bodyPr>
          <a:lstStyle/>
          <a:p>
            <a:pPr algn="just"/>
            <a:r>
              <a:rPr lang="es-MX" sz="3600" b="1" dirty="0"/>
              <a:t>REFERENCES</a:t>
            </a:r>
            <a:endParaRPr lang="en-US" sz="3600" b="1" dirty="0"/>
          </a:p>
        </p:txBody>
      </p:sp>
      <p:sp>
        <p:nvSpPr>
          <p:cNvPr id="19" name="Rectángulo 18">
            <a:extLst>
              <a:ext uri="{FF2B5EF4-FFF2-40B4-BE49-F238E27FC236}">
                <a16:creationId xmlns:a16="http://schemas.microsoft.com/office/drawing/2014/main" id="{FDF33A8F-EDAA-1D41-8789-04947BDA4658}"/>
              </a:ext>
            </a:extLst>
          </p:cNvPr>
          <p:cNvSpPr/>
          <p:nvPr/>
        </p:nvSpPr>
        <p:spPr>
          <a:xfrm>
            <a:off x="13692868" y="26739850"/>
            <a:ext cx="7691108" cy="646331"/>
          </a:xfrm>
          <a:prstGeom prst="rect">
            <a:avLst/>
          </a:prstGeom>
        </p:spPr>
        <p:txBody>
          <a:bodyPr wrap="square">
            <a:spAutoFit/>
          </a:bodyPr>
          <a:lstStyle/>
          <a:p>
            <a:pPr algn="just"/>
            <a:r>
              <a:rPr lang="es-MX" sz="3600" b="1" u="sng" dirty="0"/>
              <a:t>PROPOSED MECHANISM OF ACTION </a:t>
            </a:r>
            <a:endParaRPr lang="en-US" sz="3600" b="1" u="sng" dirty="0"/>
          </a:p>
        </p:txBody>
      </p:sp>
      <p:pic>
        <p:nvPicPr>
          <p:cNvPr id="20" name="Imagen 19">
            <a:extLst>
              <a:ext uri="{FF2B5EF4-FFF2-40B4-BE49-F238E27FC236}">
                <a16:creationId xmlns:a16="http://schemas.microsoft.com/office/drawing/2014/main" id="{97B77927-CD3B-8547-8BE8-3D841163311C}"/>
              </a:ext>
            </a:extLst>
          </p:cNvPr>
          <p:cNvPicPr>
            <a:picLocks noChangeAspect="1"/>
          </p:cNvPicPr>
          <p:nvPr/>
        </p:nvPicPr>
        <p:blipFill>
          <a:blip r:embed="rId8"/>
          <a:stretch>
            <a:fillRect/>
          </a:stretch>
        </p:blipFill>
        <p:spPr>
          <a:xfrm>
            <a:off x="1488544" y="21093169"/>
            <a:ext cx="12125061" cy="7018281"/>
          </a:xfrm>
          <a:prstGeom prst="rect">
            <a:avLst/>
          </a:prstGeom>
        </p:spPr>
      </p:pic>
      <p:sp>
        <p:nvSpPr>
          <p:cNvPr id="22" name="Elipse 21">
            <a:extLst>
              <a:ext uri="{FF2B5EF4-FFF2-40B4-BE49-F238E27FC236}">
                <a16:creationId xmlns:a16="http://schemas.microsoft.com/office/drawing/2014/main" id="{5C69F0D4-89CA-0B46-8888-46877F04BF69}"/>
              </a:ext>
            </a:extLst>
          </p:cNvPr>
          <p:cNvSpPr/>
          <p:nvPr/>
        </p:nvSpPr>
        <p:spPr>
          <a:xfrm>
            <a:off x="2412206" y="11224598"/>
            <a:ext cx="3429000" cy="15332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_tradnl" sz="5400" b="1" dirty="0">
                <a:solidFill>
                  <a:schemeClr val="tx2">
                    <a:lumMod val="50000"/>
                  </a:schemeClr>
                </a:solidFill>
              </a:rPr>
              <a:t>HT1080</a:t>
            </a:r>
          </a:p>
          <a:p>
            <a:pPr algn="ctr"/>
            <a:r>
              <a:rPr lang="es-ES" sz="2400" b="1" dirty="0">
                <a:solidFill>
                  <a:schemeClr val="tx2">
                    <a:lumMod val="50000"/>
                  </a:schemeClr>
                </a:solidFill>
              </a:rPr>
              <a:t>Solid tumor </a:t>
            </a:r>
            <a:endParaRPr lang="es-ES_tradnl" sz="2400" b="1" dirty="0">
              <a:solidFill>
                <a:schemeClr val="tx2">
                  <a:lumMod val="50000"/>
                </a:schemeClr>
              </a:solidFill>
            </a:endParaRPr>
          </a:p>
        </p:txBody>
      </p:sp>
      <p:sp>
        <p:nvSpPr>
          <p:cNvPr id="23" name="Rectángulo redondeado 22">
            <a:extLst>
              <a:ext uri="{FF2B5EF4-FFF2-40B4-BE49-F238E27FC236}">
                <a16:creationId xmlns:a16="http://schemas.microsoft.com/office/drawing/2014/main" id="{6D331A8B-98D6-ED43-8051-E6C4C95FEC8B}"/>
              </a:ext>
            </a:extLst>
          </p:cNvPr>
          <p:cNvSpPr/>
          <p:nvPr/>
        </p:nvSpPr>
        <p:spPr>
          <a:xfrm>
            <a:off x="7136606" y="11137071"/>
            <a:ext cx="3365928" cy="1637580"/>
          </a:xfrm>
          <a:prstGeom prst="roundRect">
            <a:avLst/>
          </a:prstGeom>
          <a:solidFill>
            <a:schemeClr val="tx2">
              <a:lumMod val="5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_tradnl" sz="4000" b="1" dirty="0" err="1">
                <a:solidFill>
                  <a:schemeClr val="bg1"/>
                </a:solidFill>
              </a:rPr>
              <a:t>Viability</a:t>
            </a:r>
            <a:r>
              <a:rPr lang="es-ES_tradnl" sz="4000" dirty="0">
                <a:solidFill>
                  <a:schemeClr val="bg1"/>
                </a:solidFill>
              </a:rPr>
              <a:t> </a:t>
            </a:r>
          </a:p>
          <a:p>
            <a:pPr algn="ctr"/>
            <a:r>
              <a:rPr lang="es-ES_tradnl" sz="4000" dirty="0">
                <a:solidFill>
                  <a:schemeClr val="bg1"/>
                </a:solidFill>
              </a:rPr>
              <a:t>(MTT)</a:t>
            </a:r>
          </a:p>
        </p:txBody>
      </p:sp>
      <p:sp>
        <p:nvSpPr>
          <p:cNvPr id="24" name="Rectángulo redondeado 23">
            <a:extLst>
              <a:ext uri="{FF2B5EF4-FFF2-40B4-BE49-F238E27FC236}">
                <a16:creationId xmlns:a16="http://schemas.microsoft.com/office/drawing/2014/main" id="{D571525C-F3DF-1449-A512-AACEE2F6EEFA}"/>
              </a:ext>
            </a:extLst>
          </p:cNvPr>
          <p:cNvSpPr/>
          <p:nvPr/>
        </p:nvSpPr>
        <p:spPr>
          <a:xfrm>
            <a:off x="11682350" y="11132138"/>
            <a:ext cx="3365928" cy="1637580"/>
          </a:xfrm>
          <a:prstGeom prst="roundRect">
            <a:avLst/>
          </a:prstGeom>
          <a:solidFill>
            <a:schemeClr val="tx2">
              <a:lumMod val="7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sz="3600" b="1" dirty="0">
                <a:solidFill>
                  <a:schemeClr val="bg1"/>
                </a:solidFill>
              </a:rPr>
              <a:t>ROS </a:t>
            </a:r>
            <a:r>
              <a:rPr lang="es-ES_tradnl" sz="3600" b="1" dirty="0" err="1">
                <a:solidFill>
                  <a:schemeClr val="bg1"/>
                </a:solidFill>
              </a:rPr>
              <a:t>production</a:t>
            </a:r>
            <a:endParaRPr lang="es-ES_tradnl" sz="3600" b="1" dirty="0">
              <a:solidFill>
                <a:schemeClr val="bg1"/>
              </a:solidFill>
            </a:endParaRPr>
          </a:p>
          <a:p>
            <a:pPr algn="ctr"/>
            <a:r>
              <a:rPr lang="es-ES_tradnl" sz="3600" dirty="0">
                <a:solidFill>
                  <a:schemeClr val="bg1"/>
                </a:solidFill>
              </a:rPr>
              <a:t>(DHE)</a:t>
            </a:r>
          </a:p>
        </p:txBody>
      </p:sp>
      <p:sp>
        <p:nvSpPr>
          <p:cNvPr id="26" name="Rectángulo redondeado 25">
            <a:extLst>
              <a:ext uri="{FF2B5EF4-FFF2-40B4-BE49-F238E27FC236}">
                <a16:creationId xmlns:a16="http://schemas.microsoft.com/office/drawing/2014/main" id="{E6D2DC0D-5BFD-CB48-BCB3-E5CEB093B871}"/>
              </a:ext>
            </a:extLst>
          </p:cNvPr>
          <p:cNvSpPr/>
          <p:nvPr/>
        </p:nvSpPr>
        <p:spPr>
          <a:xfrm>
            <a:off x="16254350" y="11157670"/>
            <a:ext cx="3365928" cy="1637580"/>
          </a:xfrm>
          <a:prstGeom prst="roundRect">
            <a:avLst/>
          </a:prstGeom>
          <a:solidFill>
            <a:schemeClr val="tx2">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_tradnl" sz="3400" b="1" dirty="0"/>
              <a:t>PTEN-</a:t>
            </a:r>
            <a:r>
              <a:rPr lang="es-ES_tradnl" sz="3400" b="1" dirty="0" err="1"/>
              <a:t>mTOR</a:t>
            </a:r>
            <a:r>
              <a:rPr lang="es-ES_tradnl" sz="3400" b="1" dirty="0"/>
              <a:t>-</a:t>
            </a:r>
            <a:r>
              <a:rPr lang="es-ES_tradnl" sz="3400" b="1" dirty="0" err="1"/>
              <a:t>Akt</a:t>
            </a:r>
            <a:endParaRPr lang="es-ES_tradnl" sz="3400" b="1" dirty="0"/>
          </a:p>
          <a:p>
            <a:pPr algn="ctr"/>
            <a:r>
              <a:rPr lang="es-ES_tradnl" sz="3400" b="1" dirty="0" err="1"/>
              <a:t>Protein</a:t>
            </a:r>
            <a:r>
              <a:rPr lang="es-ES_tradnl" sz="3400" b="1" dirty="0"/>
              <a:t> </a:t>
            </a:r>
            <a:r>
              <a:rPr lang="es-ES_tradnl" sz="3400" b="1" dirty="0" err="1"/>
              <a:t>expression</a:t>
            </a:r>
            <a:endParaRPr lang="es-ES_tradnl" sz="3400" b="1" dirty="0"/>
          </a:p>
        </p:txBody>
      </p:sp>
      <p:sp>
        <p:nvSpPr>
          <p:cNvPr id="27" name="Rectángulo redondeado 26">
            <a:extLst>
              <a:ext uri="{FF2B5EF4-FFF2-40B4-BE49-F238E27FC236}">
                <a16:creationId xmlns:a16="http://schemas.microsoft.com/office/drawing/2014/main" id="{71DD7A52-1A2E-F64F-B05E-D22804E5A4D9}"/>
              </a:ext>
            </a:extLst>
          </p:cNvPr>
          <p:cNvSpPr/>
          <p:nvPr/>
        </p:nvSpPr>
        <p:spPr>
          <a:xfrm>
            <a:off x="20826350" y="11132138"/>
            <a:ext cx="3365928" cy="1637580"/>
          </a:xfrm>
          <a:prstGeom prst="roundRect">
            <a:avLst/>
          </a:prstGeom>
          <a:solidFill>
            <a:schemeClr val="tx2">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_tradnl" sz="3400" b="1" dirty="0" err="1"/>
              <a:t>Mitochondrial</a:t>
            </a:r>
            <a:r>
              <a:rPr lang="es-ES_tradnl" sz="3400" b="1" dirty="0"/>
              <a:t> </a:t>
            </a:r>
            <a:r>
              <a:rPr lang="es-ES_tradnl" sz="3400" b="1" dirty="0" err="1"/>
              <a:t>Membrane</a:t>
            </a:r>
            <a:r>
              <a:rPr lang="es-ES_tradnl" sz="3400" b="1" dirty="0"/>
              <a:t> </a:t>
            </a:r>
            <a:r>
              <a:rPr lang="es-ES_tradnl" sz="3400" b="1" dirty="0" err="1"/>
              <a:t>Potential</a:t>
            </a:r>
            <a:r>
              <a:rPr lang="es-ES_tradnl" sz="3400" b="1" dirty="0"/>
              <a:t> (∆</a:t>
            </a:r>
            <a:r>
              <a:rPr lang="es-ES_tradnl" sz="3200" b="1" dirty="0"/>
              <a:t>𝛙</a:t>
            </a:r>
            <a:r>
              <a:rPr lang="es-ES_tradnl" sz="3400" b="1" dirty="0"/>
              <a:t>m)</a:t>
            </a:r>
          </a:p>
        </p:txBody>
      </p:sp>
      <p:sp>
        <p:nvSpPr>
          <p:cNvPr id="28" name="Rectángulo redondeado 27">
            <a:extLst>
              <a:ext uri="{FF2B5EF4-FFF2-40B4-BE49-F238E27FC236}">
                <a16:creationId xmlns:a16="http://schemas.microsoft.com/office/drawing/2014/main" id="{9C2317F6-1433-564C-AB4F-FCA586CB9236}"/>
              </a:ext>
            </a:extLst>
          </p:cNvPr>
          <p:cNvSpPr/>
          <p:nvPr/>
        </p:nvSpPr>
        <p:spPr>
          <a:xfrm>
            <a:off x="25411478" y="11086156"/>
            <a:ext cx="3365928" cy="1637580"/>
          </a:xfrm>
          <a:prstGeom prst="roundRect">
            <a:avLst/>
          </a:prstGeom>
          <a:solidFill>
            <a:schemeClr val="tx2">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_tradnl" sz="3600" b="1" dirty="0" err="1"/>
              <a:t>Glucose</a:t>
            </a:r>
            <a:r>
              <a:rPr lang="es-ES_tradnl" sz="3600" b="1" dirty="0"/>
              <a:t> </a:t>
            </a:r>
            <a:r>
              <a:rPr lang="es-ES_tradnl" sz="3600" b="1" dirty="0" err="1"/>
              <a:t>Uptake</a:t>
            </a:r>
            <a:r>
              <a:rPr lang="es-ES_tradnl" sz="3600" b="1" dirty="0"/>
              <a:t> </a:t>
            </a:r>
            <a:r>
              <a:rPr lang="es-ES_tradnl" sz="3600" dirty="0"/>
              <a:t>(NBDG-2)</a:t>
            </a:r>
          </a:p>
        </p:txBody>
      </p:sp>
      <p:sp>
        <p:nvSpPr>
          <p:cNvPr id="29" name="Rectángulo 28">
            <a:extLst>
              <a:ext uri="{FF2B5EF4-FFF2-40B4-BE49-F238E27FC236}">
                <a16:creationId xmlns:a16="http://schemas.microsoft.com/office/drawing/2014/main" id="{D3AF8F3B-90EA-3B47-A91E-42E2B8972D1F}"/>
              </a:ext>
            </a:extLst>
          </p:cNvPr>
          <p:cNvSpPr/>
          <p:nvPr/>
        </p:nvSpPr>
        <p:spPr>
          <a:xfrm>
            <a:off x="1544023" y="13023850"/>
            <a:ext cx="5287474" cy="646331"/>
          </a:xfrm>
          <a:prstGeom prst="rect">
            <a:avLst/>
          </a:prstGeom>
        </p:spPr>
        <p:txBody>
          <a:bodyPr wrap="square">
            <a:spAutoFit/>
          </a:bodyPr>
          <a:lstStyle/>
          <a:p>
            <a:pPr algn="just"/>
            <a:r>
              <a:rPr lang="es-MX" sz="3600" b="1" u="sng" dirty="0"/>
              <a:t>RESULTS</a:t>
            </a:r>
            <a:r>
              <a:rPr lang="es-MX" sz="3600" b="1" dirty="0"/>
              <a:t> </a:t>
            </a:r>
            <a:endParaRPr lang="en-US" sz="3600" dirty="0"/>
          </a:p>
        </p:txBody>
      </p:sp>
      <p:sp>
        <p:nvSpPr>
          <p:cNvPr id="30" name="Rectángulo 29">
            <a:extLst>
              <a:ext uri="{FF2B5EF4-FFF2-40B4-BE49-F238E27FC236}">
                <a16:creationId xmlns:a16="http://schemas.microsoft.com/office/drawing/2014/main" id="{EC0931B7-2B0F-BB48-9381-C036786F9D23}"/>
              </a:ext>
            </a:extLst>
          </p:cNvPr>
          <p:cNvSpPr/>
          <p:nvPr/>
        </p:nvSpPr>
        <p:spPr>
          <a:xfrm>
            <a:off x="1544333" y="13785850"/>
            <a:ext cx="5287474" cy="646331"/>
          </a:xfrm>
          <a:prstGeom prst="rect">
            <a:avLst/>
          </a:prstGeom>
        </p:spPr>
        <p:txBody>
          <a:bodyPr wrap="square">
            <a:spAutoFit/>
          </a:bodyPr>
          <a:lstStyle/>
          <a:p>
            <a:pPr algn="just"/>
            <a:r>
              <a:rPr lang="es-MX" sz="3600" b="1" dirty="0"/>
              <a:t>*Viability </a:t>
            </a:r>
            <a:endParaRPr lang="en-US" sz="3600" dirty="0"/>
          </a:p>
        </p:txBody>
      </p:sp>
      <p:pic>
        <p:nvPicPr>
          <p:cNvPr id="32" name="Imagen 31">
            <a:extLst>
              <a:ext uri="{FF2B5EF4-FFF2-40B4-BE49-F238E27FC236}">
                <a16:creationId xmlns:a16="http://schemas.microsoft.com/office/drawing/2014/main" id="{41941606-7D1C-ED4E-A8F7-2CF8461B7093}"/>
              </a:ext>
            </a:extLst>
          </p:cNvPr>
          <p:cNvPicPr>
            <a:picLocks noChangeAspect="1"/>
          </p:cNvPicPr>
          <p:nvPr/>
        </p:nvPicPr>
        <p:blipFill rotWithShape="1">
          <a:blip r:embed="rId9"/>
          <a:srcRect t="383"/>
          <a:stretch/>
        </p:blipFill>
        <p:spPr>
          <a:xfrm>
            <a:off x="1318731" y="14547850"/>
            <a:ext cx="11761475" cy="6638737"/>
          </a:xfrm>
          <a:prstGeom prst="rect">
            <a:avLst/>
          </a:prstGeom>
        </p:spPr>
      </p:pic>
      <p:sp>
        <p:nvSpPr>
          <p:cNvPr id="33" name="Rectángulo 32">
            <a:extLst>
              <a:ext uri="{FF2B5EF4-FFF2-40B4-BE49-F238E27FC236}">
                <a16:creationId xmlns:a16="http://schemas.microsoft.com/office/drawing/2014/main" id="{7B322A9C-C0B4-9040-ADFE-54B10C85CE19}"/>
              </a:ext>
            </a:extLst>
          </p:cNvPr>
          <p:cNvSpPr/>
          <p:nvPr/>
        </p:nvSpPr>
        <p:spPr>
          <a:xfrm>
            <a:off x="1603170" y="27996897"/>
            <a:ext cx="5287474" cy="646331"/>
          </a:xfrm>
          <a:prstGeom prst="rect">
            <a:avLst/>
          </a:prstGeom>
        </p:spPr>
        <p:txBody>
          <a:bodyPr wrap="square">
            <a:spAutoFit/>
          </a:bodyPr>
          <a:lstStyle/>
          <a:p>
            <a:pPr algn="just"/>
            <a:r>
              <a:rPr lang="es-MX" sz="3600" b="1" dirty="0"/>
              <a:t>*ROS production </a:t>
            </a:r>
            <a:endParaRPr lang="en-US" sz="3600" dirty="0"/>
          </a:p>
        </p:txBody>
      </p:sp>
      <p:pic>
        <p:nvPicPr>
          <p:cNvPr id="34" name="Imagen 33">
            <a:extLst>
              <a:ext uri="{FF2B5EF4-FFF2-40B4-BE49-F238E27FC236}">
                <a16:creationId xmlns:a16="http://schemas.microsoft.com/office/drawing/2014/main" id="{6BB6B24A-EAE6-1444-96ED-806C92F6813C}"/>
              </a:ext>
            </a:extLst>
          </p:cNvPr>
          <p:cNvPicPr>
            <a:picLocks noChangeAspect="1"/>
          </p:cNvPicPr>
          <p:nvPr/>
        </p:nvPicPr>
        <p:blipFill rotWithShape="1">
          <a:blip r:embed="rId10"/>
          <a:srcRect r="53823"/>
          <a:stretch/>
        </p:blipFill>
        <p:spPr>
          <a:xfrm>
            <a:off x="1485391" y="28872931"/>
            <a:ext cx="5272166" cy="5722635"/>
          </a:xfrm>
          <a:prstGeom prst="rect">
            <a:avLst/>
          </a:prstGeom>
        </p:spPr>
      </p:pic>
      <p:sp>
        <p:nvSpPr>
          <p:cNvPr id="38" name="Rectángulo 37">
            <a:extLst>
              <a:ext uri="{FF2B5EF4-FFF2-40B4-BE49-F238E27FC236}">
                <a16:creationId xmlns:a16="http://schemas.microsoft.com/office/drawing/2014/main" id="{8520AA7B-0307-1444-9AEF-24DE09F9CAB1}"/>
              </a:ext>
            </a:extLst>
          </p:cNvPr>
          <p:cNvSpPr/>
          <p:nvPr/>
        </p:nvSpPr>
        <p:spPr>
          <a:xfrm>
            <a:off x="4922829" y="33970148"/>
            <a:ext cx="2246420" cy="465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36" name="Imagen 35">
            <a:extLst>
              <a:ext uri="{FF2B5EF4-FFF2-40B4-BE49-F238E27FC236}">
                <a16:creationId xmlns:a16="http://schemas.microsoft.com/office/drawing/2014/main" id="{DD884CE1-0E4A-F64D-8258-27A84F2893F4}"/>
              </a:ext>
            </a:extLst>
          </p:cNvPr>
          <p:cNvPicPr>
            <a:picLocks noChangeAspect="1"/>
          </p:cNvPicPr>
          <p:nvPr/>
        </p:nvPicPr>
        <p:blipFill rotWithShape="1">
          <a:blip r:embed="rId10"/>
          <a:srcRect l="33147" t="88426" r="42258"/>
          <a:stretch/>
        </p:blipFill>
        <p:spPr>
          <a:xfrm>
            <a:off x="3671201" y="33921923"/>
            <a:ext cx="2503255" cy="590327"/>
          </a:xfrm>
          <a:prstGeom prst="rect">
            <a:avLst/>
          </a:prstGeom>
        </p:spPr>
      </p:pic>
      <p:pic>
        <p:nvPicPr>
          <p:cNvPr id="40" name="Imagen 39">
            <a:extLst>
              <a:ext uri="{FF2B5EF4-FFF2-40B4-BE49-F238E27FC236}">
                <a16:creationId xmlns:a16="http://schemas.microsoft.com/office/drawing/2014/main" id="{FA30812B-AD08-814B-A9CD-CC181175DFC4}"/>
              </a:ext>
            </a:extLst>
          </p:cNvPr>
          <p:cNvPicPr>
            <a:picLocks noChangeAspect="1"/>
          </p:cNvPicPr>
          <p:nvPr/>
        </p:nvPicPr>
        <p:blipFill rotWithShape="1">
          <a:blip r:embed="rId11"/>
          <a:srcRect r="26889"/>
          <a:stretch/>
        </p:blipFill>
        <p:spPr>
          <a:xfrm>
            <a:off x="6804176" y="28879272"/>
            <a:ext cx="5801467" cy="5560135"/>
          </a:xfrm>
          <a:prstGeom prst="rect">
            <a:avLst/>
          </a:prstGeom>
        </p:spPr>
      </p:pic>
      <p:sp>
        <p:nvSpPr>
          <p:cNvPr id="43" name="Flecha derecha 42">
            <a:extLst>
              <a:ext uri="{FF2B5EF4-FFF2-40B4-BE49-F238E27FC236}">
                <a16:creationId xmlns:a16="http://schemas.microsoft.com/office/drawing/2014/main" id="{229247B0-3B10-5E46-BED1-3475EE112C7C}"/>
              </a:ext>
            </a:extLst>
          </p:cNvPr>
          <p:cNvSpPr/>
          <p:nvPr/>
        </p:nvSpPr>
        <p:spPr>
          <a:xfrm>
            <a:off x="24344678" y="11518843"/>
            <a:ext cx="927528" cy="76200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sp>
        <p:nvSpPr>
          <p:cNvPr id="44" name="Flecha derecha 43">
            <a:extLst>
              <a:ext uri="{FF2B5EF4-FFF2-40B4-BE49-F238E27FC236}">
                <a16:creationId xmlns:a16="http://schemas.microsoft.com/office/drawing/2014/main" id="{7A4B7001-079F-E64A-AABA-F1E774022FC9}"/>
              </a:ext>
            </a:extLst>
          </p:cNvPr>
          <p:cNvSpPr/>
          <p:nvPr/>
        </p:nvSpPr>
        <p:spPr>
          <a:xfrm>
            <a:off x="19759550" y="11518843"/>
            <a:ext cx="927528" cy="76200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sp>
        <p:nvSpPr>
          <p:cNvPr id="45" name="Flecha derecha 44">
            <a:extLst>
              <a:ext uri="{FF2B5EF4-FFF2-40B4-BE49-F238E27FC236}">
                <a16:creationId xmlns:a16="http://schemas.microsoft.com/office/drawing/2014/main" id="{21004A29-C8F5-264C-9DD0-0CD7A0BAAA91}"/>
              </a:ext>
            </a:extLst>
          </p:cNvPr>
          <p:cNvSpPr/>
          <p:nvPr/>
        </p:nvSpPr>
        <p:spPr>
          <a:xfrm>
            <a:off x="15187550" y="11518843"/>
            <a:ext cx="927528" cy="76200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sp>
        <p:nvSpPr>
          <p:cNvPr id="46" name="Flecha derecha 45">
            <a:extLst>
              <a:ext uri="{FF2B5EF4-FFF2-40B4-BE49-F238E27FC236}">
                <a16:creationId xmlns:a16="http://schemas.microsoft.com/office/drawing/2014/main" id="{A74747D9-33D0-2146-953A-9B0E4FFFE726}"/>
              </a:ext>
            </a:extLst>
          </p:cNvPr>
          <p:cNvSpPr/>
          <p:nvPr/>
        </p:nvSpPr>
        <p:spPr>
          <a:xfrm>
            <a:off x="10628678" y="11518843"/>
            <a:ext cx="927528" cy="76200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sp>
        <p:nvSpPr>
          <p:cNvPr id="47" name="Flecha derecha 46">
            <a:extLst>
              <a:ext uri="{FF2B5EF4-FFF2-40B4-BE49-F238E27FC236}">
                <a16:creationId xmlns:a16="http://schemas.microsoft.com/office/drawing/2014/main" id="{DC50783E-1D35-3D47-B371-EA5371EC658E}"/>
              </a:ext>
            </a:extLst>
          </p:cNvPr>
          <p:cNvSpPr/>
          <p:nvPr/>
        </p:nvSpPr>
        <p:spPr>
          <a:xfrm>
            <a:off x="6088215" y="11568282"/>
            <a:ext cx="927528" cy="76200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p>
        </p:txBody>
      </p:sp>
      <p:sp>
        <p:nvSpPr>
          <p:cNvPr id="48" name="Rectángulo 47">
            <a:extLst>
              <a:ext uri="{FF2B5EF4-FFF2-40B4-BE49-F238E27FC236}">
                <a16:creationId xmlns:a16="http://schemas.microsoft.com/office/drawing/2014/main" id="{F397C4E7-A255-7842-B30B-C3282345B156}"/>
              </a:ext>
            </a:extLst>
          </p:cNvPr>
          <p:cNvSpPr/>
          <p:nvPr/>
        </p:nvSpPr>
        <p:spPr>
          <a:xfrm>
            <a:off x="13365314" y="13242947"/>
            <a:ext cx="5287474" cy="646331"/>
          </a:xfrm>
          <a:prstGeom prst="rect">
            <a:avLst/>
          </a:prstGeom>
        </p:spPr>
        <p:txBody>
          <a:bodyPr wrap="square">
            <a:spAutoFit/>
          </a:bodyPr>
          <a:lstStyle/>
          <a:p>
            <a:pPr algn="just"/>
            <a:r>
              <a:rPr lang="es-MX" sz="3600" b="1" dirty="0"/>
              <a:t>*</a:t>
            </a:r>
            <a:r>
              <a:rPr lang="es-ES_tradnl" sz="3600" b="1" dirty="0" err="1"/>
              <a:t>Protein</a:t>
            </a:r>
            <a:r>
              <a:rPr lang="es-ES_tradnl" sz="3600" b="1" dirty="0"/>
              <a:t> </a:t>
            </a:r>
            <a:r>
              <a:rPr lang="es-ES_tradnl" sz="3600" b="1" dirty="0" err="1"/>
              <a:t>expression</a:t>
            </a:r>
            <a:r>
              <a:rPr lang="es-MX" sz="3600" b="1" dirty="0"/>
              <a:t> </a:t>
            </a:r>
            <a:endParaRPr lang="en-US" sz="3600" b="1" dirty="0"/>
          </a:p>
        </p:txBody>
      </p:sp>
      <p:grpSp>
        <p:nvGrpSpPr>
          <p:cNvPr id="5" name="Grupo 4">
            <a:extLst>
              <a:ext uri="{FF2B5EF4-FFF2-40B4-BE49-F238E27FC236}">
                <a16:creationId xmlns:a16="http://schemas.microsoft.com/office/drawing/2014/main" id="{D1D369C8-1A71-4B6A-8069-DA74CD158F20}"/>
              </a:ext>
            </a:extLst>
          </p:cNvPr>
          <p:cNvGrpSpPr/>
          <p:nvPr/>
        </p:nvGrpSpPr>
        <p:grpSpPr>
          <a:xfrm>
            <a:off x="1561591" y="6274432"/>
            <a:ext cx="20967415" cy="3853818"/>
            <a:chOff x="1561591" y="6274432"/>
            <a:chExt cx="20967415" cy="3853818"/>
          </a:xfrm>
        </p:grpSpPr>
        <p:sp>
          <p:nvSpPr>
            <p:cNvPr id="11" name="Rectángulo 10"/>
            <p:cNvSpPr/>
            <p:nvPr/>
          </p:nvSpPr>
          <p:spPr>
            <a:xfrm>
              <a:off x="1561591" y="6896596"/>
              <a:ext cx="20967415" cy="3231654"/>
            </a:xfrm>
            <a:prstGeom prst="rect">
              <a:avLst/>
            </a:prstGeom>
          </p:spPr>
          <p:txBody>
            <a:bodyPr wrap="square">
              <a:spAutoFit/>
            </a:bodyPr>
            <a:lstStyle/>
            <a:p>
              <a:pPr algn="just"/>
              <a:r>
                <a:rPr lang="en-US" sz="3400" dirty="0"/>
                <a:t>Ginger (</a:t>
              </a:r>
              <a:r>
                <a:rPr lang="en-US" sz="3400" i="1" dirty="0" err="1"/>
                <a:t>Zingiber</a:t>
              </a:r>
              <a:r>
                <a:rPr lang="en-US" sz="3400" i="1" dirty="0"/>
                <a:t> </a:t>
              </a:r>
              <a:r>
                <a:rPr lang="en-US" sz="3400" i="1" dirty="0" err="1"/>
                <a:t>officinale</a:t>
              </a:r>
              <a:r>
                <a:rPr lang="en-US" sz="3400" dirty="0"/>
                <a:t> Roscoe, </a:t>
              </a:r>
              <a:r>
                <a:rPr lang="en-US" sz="3400" dirty="0" err="1"/>
                <a:t>Zingiberaceae</a:t>
              </a:r>
              <a:r>
                <a:rPr lang="en-US" sz="3400" dirty="0"/>
                <a:t>) has been used for thousands of years as a spice, and it has been considered to be an important ingredient in traditional Chinese medicine for the treatment of certain diseases, such as diabetes, cardiovascular diseases, rheumatism, and cancer [1]. In the last decade, there has also been progress in the study of other biological properties of ginger, such as its antifungal and antimicrobial ability. Interestingly, many studies have focused on the antioxidant, anti-inflammatory, and antitumor capacity, </a:t>
              </a:r>
              <a:r>
                <a:rPr lang="es-CO" sz="3400" dirty="0" err="1">
                  <a:effectLst/>
                  <a:ea typeface="Times New Roman" panose="02020603050405020304" pitchFamily="18" charset="0"/>
                  <a:cs typeface="Times New Roman" panose="02020603050405020304" pitchFamily="18" charset="0"/>
                </a:rPr>
                <a:t>However</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to</a:t>
              </a:r>
              <a:r>
                <a:rPr lang="es-CO" sz="3400" dirty="0">
                  <a:effectLst/>
                  <a:ea typeface="Times New Roman" panose="02020603050405020304" pitchFamily="18" charset="0"/>
                  <a:cs typeface="Times New Roman" panose="02020603050405020304" pitchFamily="18" charset="0"/>
                </a:rPr>
                <a:t> date </a:t>
              </a:r>
              <a:r>
                <a:rPr lang="es-CO" sz="3400" dirty="0" err="1">
                  <a:effectLst/>
                  <a:ea typeface="Times New Roman" panose="02020603050405020304" pitchFamily="18" charset="0"/>
                  <a:cs typeface="Times New Roman" panose="02020603050405020304" pitchFamily="18" charset="0"/>
                </a:rPr>
                <a:t>the</a:t>
              </a:r>
              <a:r>
                <a:rPr lang="es-CO" sz="3400" dirty="0">
                  <a:effectLst/>
                  <a:ea typeface="Times New Roman" panose="02020603050405020304" pitchFamily="18" charset="0"/>
                  <a:cs typeface="Times New Roman" panose="02020603050405020304" pitchFamily="18" charset="0"/>
                </a:rPr>
                <a:t> molecular </a:t>
              </a:r>
              <a:r>
                <a:rPr lang="es-CO" sz="3400" dirty="0" err="1">
                  <a:effectLst/>
                  <a:ea typeface="Times New Roman" panose="02020603050405020304" pitchFamily="18" charset="0"/>
                  <a:cs typeface="Times New Roman" panose="02020603050405020304" pitchFamily="18" charset="0"/>
                </a:rPr>
                <a:t>mechanisms</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through</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which</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ginger</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could</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exert</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this</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activity</a:t>
              </a:r>
              <a:r>
                <a:rPr lang="es-CO" sz="3400" dirty="0">
                  <a:effectLst/>
                  <a:ea typeface="Times New Roman" panose="02020603050405020304" pitchFamily="18" charset="0"/>
                  <a:cs typeface="Times New Roman" panose="02020603050405020304" pitchFamily="18" charset="0"/>
                </a:rPr>
                <a:t> are </a:t>
              </a:r>
              <a:r>
                <a:rPr lang="es-CO" sz="3400" dirty="0" err="1">
                  <a:effectLst/>
                  <a:ea typeface="Times New Roman" panose="02020603050405020304" pitchFamily="18" charset="0"/>
                  <a:cs typeface="Times New Roman" panose="02020603050405020304" pitchFamily="18" charset="0"/>
                </a:rPr>
                <a:t>still</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not</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fully</a:t>
              </a:r>
              <a:r>
                <a:rPr lang="es-CO" sz="3400" dirty="0">
                  <a:effectLst/>
                  <a:ea typeface="Times New Roman" panose="02020603050405020304" pitchFamily="18" charset="0"/>
                  <a:cs typeface="Times New Roman" panose="02020603050405020304" pitchFamily="18" charset="0"/>
                </a:rPr>
                <a:t> </a:t>
              </a:r>
              <a:r>
                <a:rPr lang="es-CO" sz="3400" dirty="0" err="1">
                  <a:effectLst/>
                  <a:ea typeface="Times New Roman" panose="02020603050405020304" pitchFamily="18" charset="0"/>
                  <a:cs typeface="Times New Roman" panose="02020603050405020304" pitchFamily="18" charset="0"/>
                </a:rPr>
                <a:t>understood</a:t>
              </a:r>
              <a:r>
                <a:rPr lang="es-CO" sz="3400" dirty="0">
                  <a:effectLst/>
                  <a:ea typeface="Times New Roman" panose="02020603050405020304" pitchFamily="18" charset="0"/>
                  <a:cs typeface="Times New Roman" panose="02020603050405020304" pitchFamily="18" charset="0"/>
                </a:rPr>
                <a:t> </a:t>
              </a:r>
              <a:r>
                <a:rPr lang="en-US" sz="3400" dirty="0"/>
                <a:t>[2].</a:t>
              </a:r>
            </a:p>
          </p:txBody>
        </p:sp>
        <p:sp>
          <p:nvSpPr>
            <p:cNvPr id="49" name="Rectángulo 48">
              <a:extLst>
                <a:ext uri="{FF2B5EF4-FFF2-40B4-BE49-F238E27FC236}">
                  <a16:creationId xmlns:a16="http://schemas.microsoft.com/office/drawing/2014/main" id="{0F5332E9-D75C-AD40-9EC4-2134BC0A2898}"/>
                </a:ext>
              </a:extLst>
            </p:cNvPr>
            <p:cNvSpPr/>
            <p:nvPr/>
          </p:nvSpPr>
          <p:spPr>
            <a:xfrm>
              <a:off x="1561591" y="6274432"/>
              <a:ext cx="3322704" cy="646331"/>
            </a:xfrm>
            <a:prstGeom prst="rect">
              <a:avLst/>
            </a:prstGeom>
          </p:spPr>
          <p:txBody>
            <a:bodyPr wrap="none">
              <a:spAutoFit/>
            </a:bodyPr>
            <a:lstStyle/>
            <a:p>
              <a:pPr algn="just"/>
              <a:r>
                <a:rPr lang="es-MX" sz="3600" b="1" u="sng" dirty="0"/>
                <a:t>INTRODUCTION</a:t>
              </a:r>
              <a:r>
                <a:rPr lang="es-MX" sz="3600" dirty="0"/>
                <a:t> </a:t>
              </a:r>
              <a:endParaRPr lang="en-US" sz="3600" dirty="0"/>
            </a:p>
          </p:txBody>
        </p:sp>
      </p:grpSp>
      <p:pic>
        <p:nvPicPr>
          <p:cNvPr id="72" name="Imagen 71">
            <a:extLst>
              <a:ext uri="{FF2B5EF4-FFF2-40B4-BE49-F238E27FC236}">
                <a16:creationId xmlns:a16="http://schemas.microsoft.com/office/drawing/2014/main" id="{562AD684-9F07-0049-92F3-0CDBADE2690C}"/>
              </a:ext>
            </a:extLst>
          </p:cNvPr>
          <p:cNvPicPr>
            <a:picLocks noChangeAspect="1"/>
          </p:cNvPicPr>
          <p:nvPr/>
        </p:nvPicPr>
        <p:blipFill>
          <a:blip r:embed="rId12"/>
          <a:stretch>
            <a:fillRect/>
          </a:stretch>
        </p:blipFill>
        <p:spPr>
          <a:xfrm>
            <a:off x="13156406" y="14162974"/>
            <a:ext cx="12754389" cy="5387350"/>
          </a:xfrm>
          <a:prstGeom prst="rect">
            <a:avLst/>
          </a:prstGeom>
        </p:spPr>
      </p:pic>
      <p:pic>
        <p:nvPicPr>
          <p:cNvPr id="73" name="Imagen 72">
            <a:extLst>
              <a:ext uri="{FF2B5EF4-FFF2-40B4-BE49-F238E27FC236}">
                <a16:creationId xmlns:a16="http://schemas.microsoft.com/office/drawing/2014/main" id="{F38656AB-5622-8F4E-AEC8-5F34E1C7BB89}"/>
              </a:ext>
            </a:extLst>
          </p:cNvPr>
          <p:cNvPicPr>
            <a:picLocks noChangeAspect="1"/>
          </p:cNvPicPr>
          <p:nvPr/>
        </p:nvPicPr>
        <p:blipFill>
          <a:blip r:embed="rId13"/>
          <a:stretch>
            <a:fillRect/>
          </a:stretch>
        </p:blipFill>
        <p:spPr>
          <a:xfrm>
            <a:off x="22096564" y="13637740"/>
            <a:ext cx="7823842" cy="5580829"/>
          </a:xfrm>
          <a:prstGeom prst="rect">
            <a:avLst/>
          </a:prstGeom>
        </p:spPr>
      </p:pic>
      <p:sp>
        <p:nvSpPr>
          <p:cNvPr id="74" name="Rectángulo 73">
            <a:extLst>
              <a:ext uri="{FF2B5EF4-FFF2-40B4-BE49-F238E27FC236}">
                <a16:creationId xmlns:a16="http://schemas.microsoft.com/office/drawing/2014/main" id="{48B8BED3-001D-0D44-AD65-CC7EF050F059}"/>
              </a:ext>
            </a:extLst>
          </p:cNvPr>
          <p:cNvSpPr/>
          <p:nvPr/>
        </p:nvSpPr>
        <p:spPr>
          <a:xfrm>
            <a:off x="13365313" y="19716759"/>
            <a:ext cx="8598543" cy="646331"/>
          </a:xfrm>
          <a:prstGeom prst="rect">
            <a:avLst/>
          </a:prstGeom>
        </p:spPr>
        <p:txBody>
          <a:bodyPr wrap="square">
            <a:spAutoFit/>
          </a:bodyPr>
          <a:lstStyle/>
          <a:p>
            <a:pPr algn="just"/>
            <a:r>
              <a:rPr lang="es-MX" sz="3600" b="1" dirty="0"/>
              <a:t>*</a:t>
            </a:r>
            <a:r>
              <a:rPr lang="es-ES_tradnl" sz="3600" b="1" dirty="0" err="1"/>
              <a:t>Mitochondrial</a:t>
            </a:r>
            <a:r>
              <a:rPr lang="es-ES_tradnl" sz="3600" b="1" dirty="0"/>
              <a:t> </a:t>
            </a:r>
            <a:r>
              <a:rPr lang="es-ES_tradnl" sz="3600" b="1" dirty="0" err="1"/>
              <a:t>Membrane</a:t>
            </a:r>
            <a:r>
              <a:rPr lang="es-ES_tradnl" sz="3600" b="1" dirty="0"/>
              <a:t> </a:t>
            </a:r>
            <a:r>
              <a:rPr lang="es-ES_tradnl" sz="3600" b="1" dirty="0" err="1"/>
              <a:t>Potential</a:t>
            </a:r>
            <a:r>
              <a:rPr lang="es-ES_tradnl" sz="3600" b="1" dirty="0"/>
              <a:t> (∆𝛙m)</a:t>
            </a:r>
          </a:p>
        </p:txBody>
      </p:sp>
      <p:sp>
        <p:nvSpPr>
          <p:cNvPr id="75" name="Rectángulo 74">
            <a:extLst>
              <a:ext uri="{FF2B5EF4-FFF2-40B4-BE49-F238E27FC236}">
                <a16:creationId xmlns:a16="http://schemas.microsoft.com/office/drawing/2014/main" id="{174B7819-B106-DA40-9202-B47C3100D86A}"/>
              </a:ext>
            </a:extLst>
          </p:cNvPr>
          <p:cNvSpPr/>
          <p:nvPr/>
        </p:nvSpPr>
        <p:spPr>
          <a:xfrm>
            <a:off x="24191055" y="19718481"/>
            <a:ext cx="3595751" cy="647836"/>
          </a:xfrm>
          <a:prstGeom prst="rect">
            <a:avLst/>
          </a:prstGeom>
        </p:spPr>
        <p:txBody>
          <a:bodyPr wrap="square">
            <a:spAutoFit/>
          </a:bodyPr>
          <a:lstStyle/>
          <a:p>
            <a:r>
              <a:rPr lang="es-MX" sz="3600" b="1" dirty="0"/>
              <a:t>*</a:t>
            </a:r>
            <a:r>
              <a:rPr lang="es-ES_tradnl" sz="3600" b="1" dirty="0" err="1"/>
              <a:t>Glucose</a:t>
            </a:r>
            <a:r>
              <a:rPr lang="es-ES_tradnl" sz="3600" b="1" dirty="0"/>
              <a:t> </a:t>
            </a:r>
            <a:r>
              <a:rPr lang="es-ES_tradnl" sz="3600" b="1" dirty="0" err="1"/>
              <a:t>Uptake</a:t>
            </a:r>
            <a:r>
              <a:rPr lang="es-ES_tradnl" sz="3600" b="1" dirty="0"/>
              <a:t> </a:t>
            </a:r>
          </a:p>
        </p:txBody>
      </p:sp>
      <p:pic>
        <p:nvPicPr>
          <p:cNvPr id="76" name="Imagen 75">
            <a:extLst>
              <a:ext uri="{FF2B5EF4-FFF2-40B4-BE49-F238E27FC236}">
                <a16:creationId xmlns:a16="http://schemas.microsoft.com/office/drawing/2014/main" id="{24A15402-288D-3341-B99D-7533B2DF8BAA}"/>
              </a:ext>
            </a:extLst>
          </p:cNvPr>
          <p:cNvPicPr/>
          <p:nvPr/>
        </p:nvPicPr>
        <p:blipFill>
          <a:blip r:embed="rId14"/>
          <a:stretch>
            <a:fillRect/>
          </a:stretch>
        </p:blipFill>
        <p:spPr>
          <a:xfrm>
            <a:off x="22071806" y="20648274"/>
            <a:ext cx="7715893" cy="5558038"/>
          </a:xfrm>
          <a:prstGeom prst="rect">
            <a:avLst/>
          </a:prstGeom>
        </p:spPr>
      </p:pic>
      <p:pic>
        <p:nvPicPr>
          <p:cNvPr id="77" name="Imagen 76">
            <a:extLst>
              <a:ext uri="{FF2B5EF4-FFF2-40B4-BE49-F238E27FC236}">
                <a16:creationId xmlns:a16="http://schemas.microsoft.com/office/drawing/2014/main" id="{28DF3F97-F75B-0541-844D-36D403F9DF7B}"/>
              </a:ext>
            </a:extLst>
          </p:cNvPr>
          <p:cNvPicPr>
            <a:picLocks noChangeAspect="1"/>
          </p:cNvPicPr>
          <p:nvPr/>
        </p:nvPicPr>
        <p:blipFill rotWithShape="1">
          <a:blip r:embed="rId15"/>
          <a:srcRect r="6285"/>
          <a:stretch/>
        </p:blipFill>
        <p:spPr>
          <a:xfrm>
            <a:off x="13537407" y="20648274"/>
            <a:ext cx="8426449" cy="5605874"/>
          </a:xfrm>
          <a:prstGeom prst="rect">
            <a:avLst/>
          </a:prstGeom>
        </p:spPr>
      </p:pic>
      <p:cxnSp>
        <p:nvCxnSpPr>
          <p:cNvPr id="79" name="Conector recto 78">
            <a:extLst>
              <a:ext uri="{FF2B5EF4-FFF2-40B4-BE49-F238E27FC236}">
                <a16:creationId xmlns:a16="http://schemas.microsoft.com/office/drawing/2014/main" id="{C77DA03C-083D-9C4A-97BF-23B84214F58B}"/>
              </a:ext>
            </a:extLst>
          </p:cNvPr>
          <p:cNvCxnSpPr>
            <a:cxnSpLocks/>
          </p:cNvCxnSpPr>
          <p:nvPr/>
        </p:nvCxnSpPr>
        <p:spPr>
          <a:xfrm>
            <a:off x="13365313" y="19550324"/>
            <a:ext cx="15925800" cy="0"/>
          </a:xfrm>
          <a:prstGeom prst="line">
            <a:avLst/>
          </a:prstGeom>
          <a:ln w="3175"/>
        </p:spPr>
        <p:style>
          <a:lnRef idx="1">
            <a:schemeClr val="dk1"/>
          </a:lnRef>
          <a:fillRef idx="0">
            <a:schemeClr val="dk1"/>
          </a:fillRef>
          <a:effectRef idx="0">
            <a:schemeClr val="dk1"/>
          </a:effectRef>
          <a:fontRef idx="minor">
            <a:schemeClr val="tx1"/>
          </a:fontRef>
        </p:style>
      </p:cxnSp>
      <p:sp>
        <p:nvSpPr>
          <p:cNvPr id="82" name="Rectángulo 81">
            <a:extLst>
              <a:ext uri="{FF2B5EF4-FFF2-40B4-BE49-F238E27FC236}">
                <a16:creationId xmlns:a16="http://schemas.microsoft.com/office/drawing/2014/main" id="{BB1FC865-08ED-C445-BEC9-A4A9CF650975}"/>
              </a:ext>
            </a:extLst>
          </p:cNvPr>
          <p:cNvSpPr/>
          <p:nvPr/>
        </p:nvSpPr>
        <p:spPr>
          <a:xfrm>
            <a:off x="21918393" y="16342974"/>
            <a:ext cx="229613"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87" name="Imagen 86">
            <a:extLst>
              <a:ext uri="{FF2B5EF4-FFF2-40B4-BE49-F238E27FC236}">
                <a16:creationId xmlns:a16="http://schemas.microsoft.com/office/drawing/2014/main" id="{25A3CBEE-F3E2-3B4F-AF0D-FEF090E05796}"/>
              </a:ext>
            </a:extLst>
          </p:cNvPr>
          <p:cNvPicPr>
            <a:picLocks noChangeAspect="1"/>
          </p:cNvPicPr>
          <p:nvPr/>
        </p:nvPicPr>
        <p:blipFill rotWithShape="1">
          <a:blip r:embed="rId8"/>
          <a:srcRect l="76615" b="78040"/>
          <a:stretch/>
        </p:blipFill>
        <p:spPr>
          <a:xfrm>
            <a:off x="10320951" y="21093169"/>
            <a:ext cx="2835454" cy="1541182"/>
          </a:xfrm>
          <a:prstGeom prst="rect">
            <a:avLst/>
          </a:prstGeom>
        </p:spPr>
      </p:pic>
      <p:sp>
        <p:nvSpPr>
          <p:cNvPr id="85" name="Rectángulo 84">
            <a:extLst>
              <a:ext uri="{FF2B5EF4-FFF2-40B4-BE49-F238E27FC236}">
                <a16:creationId xmlns:a16="http://schemas.microsoft.com/office/drawing/2014/main" id="{BA825CAB-0B06-6148-AB4B-ABF9848E815B}"/>
              </a:ext>
            </a:extLst>
          </p:cNvPr>
          <p:cNvSpPr/>
          <p:nvPr/>
        </p:nvSpPr>
        <p:spPr>
          <a:xfrm>
            <a:off x="22020444" y="14338956"/>
            <a:ext cx="229613"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9" name="Rectángulo 88">
            <a:extLst>
              <a:ext uri="{FF2B5EF4-FFF2-40B4-BE49-F238E27FC236}">
                <a16:creationId xmlns:a16="http://schemas.microsoft.com/office/drawing/2014/main" id="{28DED393-6E36-A947-AED9-F36E1D6734BA}"/>
              </a:ext>
            </a:extLst>
          </p:cNvPr>
          <p:cNvSpPr/>
          <p:nvPr/>
        </p:nvSpPr>
        <p:spPr>
          <a:xfrm>
            <a:off x="13145261" y="20862288"/>
            <a:ext cx="206826"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0" name="Rectángulo 89">
            <a:extLst>
              <a:ext uri="{FF2B5EF4-FFF2-40B4-BE49-F238E27FC236}">
                <a16:creationId xmlns:a16="http://schemas.microsoft.com/office/drawing/2014/main" id="{6532D855-0C8E-3742-945B-D3D0EE4F4EF3}"/>
              </a:ext>
            </a:extLst>
          </p:cNvPr>
          <p:cNvSpPr/>
          <p:nvPr/>
        </p:nvSpPr>
        <p:spPr>
          <a:xfrm>
            <a:off x="13385275" y="21005970"/>
            <a:ext cx="2513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3" name="Rectángulo 82">
            <a:extLst>
              <a:ext uri="{FF2B5EF4-FFF2-40B4-BE49-F238E27FC236}">
                <a16:creationId xmlns:a16="http://schemas.microsoft.com/office/drawing/2014/main" id="{DDCC78BA-3257-0045-A265-3554DBF92057}"/>
              </a:ext>
            </a:extLst>
          </p:cNvPr>
          <p:cNvSpPr/>
          <p:nvPr/>
        </p:nvSpPr>
        <p:spPr>
          <a:xfrm>
            <a:off x="13308806" y="13242947"/>
            <a:ext cx="15925801" cy="1296336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81" name="Conector recto 80">
            <a:extLst>
              <a:ext uri="{FF2B5EF4-FFF2-40B4-BE49-F238E27FC236}">
                <a16:creationId xmlns:a16="http://schemas.microsoft.com/office/drawing/2014/main" id="{445C92F9-F234-9C49-B502-14AC3E94736F}"/>
              </a:ext>
            </a:extLst>
          </p:cNvPr>
          <p:cNvCxnSpPr>
            <a:cxnSpLocks/>
          </p:cNvCxnSpPr>
          <p:nvPr/>
        </p:nvCxnSpPr>
        <p:spPr>
          <a:xfrm flipH="1">
            <a:off x="21995606" y="19550324"/>
            <a:ext cx="24838" cy="66559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upo 3">
            <a:extLst>
              <a:ext uri="{FF2B5EF4-FFF2-40B4-BE49-F238E27FC236}">
                <a16:creationId xmlns:a16="http://schemas.microsoft.com/office/drawing/2014/main" id="{825F2A16-85A7-49B3-A74D-7C641E074003}"/>
              </a:ext>
            </a:extLst>
          </p:cNvPr>
          <p:cNvGrpSpPr/>
          <p:nvPr/>
        </p:nvGrpSpPr>
        <p:grpSpPr>
          <a:xfrm>
            <a:off x="13374166" y="27542020"/>
            <a:ext cx="15882520" cy="7712120"/>
            <a:chOff x="13374166" y="27542020"/>
            <a:chExt cx="15882520" cy="7712120"/>
          </a:xfrm>
        </p:grpSpPr>
        <p:cxnSp>
          <p:nvCxnSpPr>
            <p:cNvPr id="105" name="Conector recto 104">
              <a:extLst>
                <a:ext uri="{FF2B5EF4-FFF2-40B4-BE49-F238E27FC236}">
                  <a16:creationId xmlns:a16="http://schemas.microsoft.com/office/drawing/2014/main" id="{F8A588B9-DD89-4D1D-B0BC-AC466C0963CE}"/>
                </a:ext>
              </a:extLst>
            </p:cNvPr>
            <p:cNvCxnSpPr>
              <a:cxnSpLocks/>
              <a:stCxn id="132" idx="3"/>
              <a:endCxn id="129" idx="1"/>
            </p:cNvCxnSpPr>
            <p:nvPr/>
          </p:nvCxnSpPr>
          <p:spPr>
            <a:xfrm>
              <a:off x="15630620" y="33576735"/>
              <a:ext cx="617652"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106" name="Grupo 105">
              <a:extLst>
                <a:ext uri="{FF2B5EF4-FFF2-40B4-BE49-F238E27FC236}">
                  <a16:creationId xmlns:a16="http://schemas.microsoft.com/office/drawing/2014/main" id="{C353AFA0-C6FB-4121-90D3-E776B963A270}"/>
                </a:ext>
              </a:extLst>
            </p:cNvPr>
            <p:cNvGrpSpPr/>
            <p:nvPr/>
          </p:nvGrpSpPr>
          <p:grpSpPr>
            <a:xfrm>
              <a:off x="13374170" y="27542020"/>
              <a:ext cx="15882516" cy="6334898"/>
              <a:chOff x="444350" y="654308"/>
              <a:chExt cx="8037176" cy="3962790"/>
            </a:xfrm>
          </p:grpSpPr>
          <p:sp>
            <p:nvSpPr>
              <p:cNvPr id="122" name="Rectángulo 121">
                <a:extLst>
                  <a:ext uri="{FF2B5EF4-FFF2-40B4-BE49-F238E27FC236}">
                    <a16:creationId xmlns:a16="http://schemas.microsoft.com/office/drawing/2014/main" id="{CB0B4961-27EC-4360-A05C-886AC258CE18}"/>
                  </a:ext>
                </a:extLst>
              </p:cNvPr>
              <p:cNvSpPr/>
              <p:nvPr/>
            </p:nvSpPr>
            <p:spPr>
              <a:xfrm>
                <a:off x="3825551" y="654308"/>
                <a:ext cx="1604865" cy="419877"/>
              </a:xfrm>
              <a:prstGeom prst="rect">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solidFill>
                  </a:rPr>
                  <a:t>Cell </a:t>
                </a:r>
                <a:r>
                  <a:rPr lang="es-CO" sz="2400" b="1" dirty="0" err="1">
                    <a:solidFill>
                      <a:schemeClr val="tx1"/>
                    </a:solidFill>
                  </a:rPr>
                  <a:t>viability</a:t>
                </a:r>
                <a:endParaRPr lang="es-CO" sz="2400" b="1" dirty="0">
                  <a:solidFill>
                    <a:schemeClr val="tx1"/>
                  </a:solidFill>
                </a:endParaRPr>
              </a:p>
            </p:txBody>
          </p:sp>
          <p:cxnSp>
            <p:nvCxnSpPr>
              <p:cNvPr id="123" name="Conector recto de flecha 122">
                <a:extLst>
                  <a:ext uri="{FF2B5EF4-FFF2-40B4-BE49-F238E27FC236}">
                    <a16:creationId xmlns:a16="http://schemas.microsoft.com/office/drawing/2014/main" id="{15190D5E-3B8F-479B-A8A7-FADBBA24E509}"/>
                  </a:ext>
                </a:extLst>
              </p:cNvPr>
              <p:cNvCxnSpPr/>
              <p:nvPr/>
            </p:nvCxnSpPr>
            <p:spPr>
              <a:xfrm>
                <a:off x="4124224" y="714957"/>
                <a:ext cx="0" cy="307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Hexágono 123">
                <a:extLst>
                  <a:ext uri="{FF2B5EF4-FFF2-40B4-BE49-F238E27FC236}">
                    <a16:creationId xmlns:a16="http://schemas.microsoft.com/office/drawing/2014/main" id="{6AB02464-A0ED-4316-89EC-9B1B8DA8D46A}"/>
                  </a:ext>
                </a:extLst>
              </p:cNvPr>
              <p:cNvSpPr/>
              <p:nvPr/>
            </p:nvSpPr>
            <p:spPr>
              <a:xfrm>
                <a:off x="3016128" y="2519265"/>
                <a:ext cx="1555872" cy="909735"/>
              </a:xfrm>
              <a:prstGeom prst="hexagon">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solidFill>
                  </a:rPr>
                  <a:t>ROS </a:t>
                </a:r>
                <a:r>
                  <a:rPr lang="es-CO" sz="2400" b="1" dirty="0" err="1">
                    <a:solidFill>
                      <a:schemeClr val="tx1"/>
                    </a:solidFill>
                  </a:rPr>
                  <a:t>production</a:t>
                </a:r>
                <a:endParaRPr lang="es-CO" sz="2400" b="1" dirty="0">
                  <a:solidFill>
                    <a:schemeClr val="tx1"/>
                  </a:solidFill>
                </a:endParaRPr>
              </a:p>
            </p:txBody>
          </p:sp>
          <p:sp>
            <p:nvSpPr>
              <p:cNvPr id="125" name="Hexágono 124">
                <a:extLst>
                  <a:ext uri="{FF2B5EF4-FFF2-40B4-BE49-F238E27FC236}">
                    <a16:creationId xmlns:a16="http://schemas.microsoft.com/office/drawing/2014/main" id="{A0358020-31E4-488D-8D3F-45CADEB3D985}"/>
                  </a:ext>
                </a:extLst>
              </p:cNvPr>
              <p:cNvSpPr/>
              <p:nvPr/>
            </p:nvSpPr>
            <p:spPr>
              <a:xfrm>
                <a:off x="991368" y="2519265"/>
                <a:ext cx="1455576" cy="909735"/>
              </a:xfrm>
              <a:prstGeom prst="hexagon">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solidFill>
                  </a:rPr>
                  <a:t>AKT </a:t>
                </a:r>
                <a:r>
                  <a:rPr lang="es-CO" sz="2400" b="1" dirty="0" err="1">
                    <a:solidFill>
                      <a:schemeClr val="tx1"/>
                    </a:solidFill>
                  </a:rPr>
                  <a:t>activation</a:t>
                </a:r>
                <a:endParaRPr lang="es-CO" sz="2400" b="1" dirty="0">
                  <a:solidFill>
                    <a:schemeClr val="tx1"/>
                  </a:solidFill>
                </a:endParaRPr>
              </a:p>
            </p:txBody>
          </p:sp>
          <p:sp>
            <p:nvSpPr>
              <p:cNvPr id="126" name="Hexágono 125">
                <a:extLst>
                  <a:ext uri="{FF2B5EF4-FFF2-40B4-BE49-F238E27FC236}">
                    <a16:creationId xmlns:a16="http://schemas.microsoft.com/office/drawing/2014/main" id="{3B0E4116-A49B-4E08-BB7C-E0E7E3401F26}"/>
                  </a:ext>
                </a:extLst>
              </p:cNvPr>
              <p:cNvSpPr/>
              <p:nvPr/>
            </p:nvSpPr>
            <p:spPr>
              <a:xfrm>
                <a:off x="4961569" y="2519265"/>
                <a:ext cx="1455576" cy="909735"/>
              </a:xfrm>
              <a:prstGeom prst="hexagon">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err="1">
                    <a:solidFill>
                      <a:schemeClr val="tx1"/>
                    </a:solidFill>
                  </a:rPr>
                  <a:t>Glucose</a:t>
                </a:r>
                <a:r>
                  <a:rPr lang="es-CO" sz="2400" b="1" dirty="0">
                    <a:solidFill>
                      <a:schemeClr val="tx1"/>
                    </a:solidFill>
                  </a:rPr>
                  <a:t> </a:t>
                </a:r>
                <a:r>
                  <a:rPr lang="es-CO" sz="2400" b="1" dirty="0" err="1">
                    <a:solidFill>
                      <a:schemeClr val="tx1"/>
                    </a:solidFill>
                  </a:rPr>
                  <a:t>uptake</a:t>
                </a:r>
                <a:endParaRPr lang="es-CO" sz="2400" b="1" dirty="0">
                  <a:solidFill>
                    <a:schemeClr val="tx1"/>
                  </a:solidFill>
                </a:endParaRPr>
              </a:p>
            </p:txBody>
          </p:sp>
          <p:sp>
            <p:nvSpPr>
              <p:cNvPr id="127" name="Hexágono 126">
                <a:extLst>
                  <a:ext uri="{FF2B5EF4-FFF2-40B4-BE49-F238E27FC236}">
                    <a16:creationId xmlns:a16="http://schemas.microsoft.com/office/drawing/2014/main" id="{B433900F-FD69-44E0-8B3C-59D6CF70D30E}"/>
                  </a:ext>
                </a:extLst>
              </p:cNvPr>
              <p:cNvSpPr/>
              <p:nvPr/>
            </p:nvSpPr>
            <p:spPr>
              <a:xfrm>
                <a:off x="6729703" y="2519265"/>
                <a:ext cx="1751823" cy="909735"/>
              </a:xfrm>
              <a:prstGeom prst="hexagon">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err="1">
                    <a:solidFill>
                      <a:schemeClr val="tx1"/>
                    </a:solidFill>
                  </a:rPr>
                  <a:t>Mitochondrial</a:t>
                </a:r>
                <a:r>
                  <a:rPr lang="es-CO" sz="2400" b="1" dirty="0">
                    <a:solidFill>
                      <a:schemeClr val="tx1"/>
                    </a:solidFill>
                  </a:rPr>
                  <a:t> </a:t>
                </a:r>
                <a:r>
                  <a:rPr lang="es-CO" sz="2400" b="1" dirty="0" err="1">
                    <a:solidFill>
                      <a:schemeClr val="tx1"/>
                    </a:solidFill>
                  </a:rPr>
                  <a:t>membrane</a:t>
                </a:r>
                <a:r>
                  <a:rPr lang="es-CO" sz="2400" b="1" dirty="0">
                    <a:solidFill>
                      <a:schemeClr val="tx1"/>
                    </a:solidFill>
                  </a:rPr>
                  <a:t> </a:t>
                </a:r>
                <a:r>
                  <a:rPr lang="es-CO" sz="2400" b="1" dirty="0" err="1">
                    <a:solidFill>
                      <a:schemeClr val="tx1"/>
                    </a:solidFill>
                  </a:rPr>
                  <a:t>potential</a:t>
                </a:r>
                <a:endParaRPr lang="es-CO" sz="2400" b="1" dirty="0">
                  <a:solidFill>
                    <a:schemeClr val="tx1"/>
                  </a:solidFill>
                </a:endParaRPr>
              </a:p>
            </p:txBody>
          </p:sp>
          <p:sp>
            <p:nvSpPr>
              <p:cNvPr id="128" name="Diagrama de flujo: terminador 127">
                <a:extLst>
                  <a:ext uri="{FF2B5EF4-FFF2-40B4-BE49-F238E27FC236}">
                    <a16:creationId xmlns:a16="http://schemas.microsoft.com/office/drawing/2014/main" id="{2EF7A0EB-CAC3-424E-A54F-168F2509AC6B}"/>
                  </a:ext>
                </a:extLst>
              </p:cNvPr>
              <p:cNvSpPr/>
              <p:nvPr/>
            </p:nvSpPr>
            <p:spPr>
              <a:xfrm>
                <a:off x="1412425" y="1632855"/>
                <a:ext cx="832778" cy="375558"/>
              </a:xfrm>
              <a:prstGeom prst="flowChartTerminator">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solidFill>
                  </a:rPr>
                  <a:t>PTEN</a:t>
                </a:r>
              </a:p>
            </p:txBody>
          </p:sp>
          <p:sp>
            <p:nvSpPr>
              <p:cNvPr id="129" name="Diagrama de flujo: terminador 128">
                <a:extLst>
                  <a:ext uri="{FF2B5EF4-FFF2-40B4-BE49-F238E27FC236}">
                    <a16:creationId xmlns:a16="http://schemas.microsoft.com/office/drawing/2014/main" id="{45861E54-72F1-495A-9994-8B7D111A064D}"/>
                  </a:ext>
                </a:extLst>
              </p:cNvPr>
              <p:cNvSpPr/>
              <p:nvPr/>
            </p:nvSpPr>
            <p:spPr>
              <a:xfrm>
                <a:off x="1898758" y="4241540"/>
                <a:ext cx="832778" cy="375558"/>
              </a:xfrm>
              <a:prstGeom prst="flowChartTerminator">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err="1">
                    <a:solidFill>
                      <a:schemeClr val="tx1"/>
                    </a:solidFill>
                  </a:rPr>
                  <a:t>pVHL</a:t>
                </a:r>
                <a:endParaRPr lang="es-CO" sz="2400" b="1" dirty="0">
                  <a:solidFill>
                    <a:schemeClr val="tx1"/>
                  </a:solidFill>
                </a:endParaRPr>
              </a:p>
            </p:txBody>
          </p:sp>
          <p:sp>
            <p:nvSpPr>
              <p:cNvPr id="130" name="Diagrama de flujo: terminador 129">
                <a:extLst>
                  <a:ext uri="{FF2B5EF4-FFF2-40B4-BE49-F238E27FC236}">
                    <a16:creationId xmlns:a16="http://schemas.microsoft.com/office/drawing/2014/main" id="{C2B38302-31C4-4CF8-BEAC-4CED3DE06A08}"/>
                  </a:ext>
                </a:extLst>
              </p:cNvPr>
              <p:cNvSpPr/>
              <p:nvPr/>
            </p:nvSpPr>
            <p:spPr>
              <a:xfrm>
                <a:off x="1412425" y="3647491"/>
                <a:ext cx="832778" cy="375558"/>
              </a:xfrm>
              <a:prstGeom prst="flowChartTerminator">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err="1">
                    <a:solidFill>
                      <a:schemeClr val="tx1"/>
                    </a:solidFill>
                  </a:rPr>
                  <a:t>mTOR</a:t>
                </a:r>
                <a:endParaRPr lang="es-CO" sz="2400" b="1" dirty="0">
                  <a:solidFill>
                    <a:schemeClr val="tx1"/>
                  </a:solidFill>
                </a:endParaRPr>
              </a:p>
            </p:txBody>
          </p:sp>
          <p:sp>
            <p:nvSpPr>
              <p:cNvPr id="131" name="Diagrama de flujo: terminador 130">
                <a:extLst>
                  <a:ext uri="{FF2B5EF4-FFF2-40B4-BE49-F238E27FC236}">
                    <a16:creationId xmlns:a16="http://schemas.microsoft.com/office/drawing/2014/main" id="{C166D007-4395-45FF-A7B5-11E5ED513025}"/>
                  </a:ext>
                </a:extLst>
              </p:cNvPr>
              <p:cNvSpPr/>
              <p:nvPr/>
            </p:nvSpPr>
            <p:spPr>
              <a:xfrm>
                <a:off x="444350" y="3647491"/>
                <a:ext cx="832778" cy="375558"/>
              </a:xfrm>
              <a:prstGeom prst="flowChartTerminator">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solidFill>
                  </a:rPr>
                  <a:t>FOXO</a:t>
                </a:r>
                <a:endParaRPr lang="es-CO" sz="1600" b="1" dirty="0">
                  <a:solidFill>
                    <a:schemeClr val="tx1"/>
                  </a:solidFill>
                </a:endParaRPr>
              </a:p>
            </p:txBody>
          </p:sp>
          <p:sp>
            <p:nvSpPr>
              <p:cNvPr id="132" name="Diagrama de flujo: terminador 131">
                <a:extLst>
                  <a:ext uri="{FF2B5EF4-FFF2-40B4-BE49-F238E27FC236}">
                    <a16:creationId xmlns:a16="http://schemas.microsoft.com/office/drawing/2014/main" id="{554CF36F-9F61-4D6B-99C8-38145DB217DF}"/>
                  </a:ext>
                </a:extLst>
              </p:cNvPr>
              <p:cNvSpPr/>
              <p:nvPr/>
            </p:nvSpPr>
            <p:spPr>
              <a:xfrm>
                <a:off x="753424" y="4241540"/>
                <a:ext cx="832778" cy="375558"/>
              </a:xfrm>
              <a:prstGeom prst="flowChartTerminator">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solidFill>
                  </a:rPr>
                  <a:t>HIF-1</a:t>
                </a:r>
                <a:endParaRPr lang="es-CO" sz="1600" b="1" dirty="0">
                  <a:solidFill>
                    <a:schemeClr val="tx1"/>
                  </a:solidFill>
                </a:endParaRPr>
              </a:p>
            </p:txBody>
          </p:sp>
          <p:sp>
            <p:nvSpPr>
              <p:cNvPr id="133" name="Rectángulo 132">
                <a:extLst>
                  <a:ext uri="{FF2B5EF4-FFF2-40B4-BE49-F238E27FC236}">
                    <a16:creationId xmlns:a16="http://schemas.microsoft.com/office/drawing/2014/main" id="{9F121917-150A-4394-A352-576D89BC9F22}"/>
                  </a:ext>
                </a:extLst>
              </p:cNvPr>
              <p:cNvSpPr/>
              <p:nvPr/>
            </p:nvSpPr>
            <p:spPr>
              <a:xfrm>
                <a:off x="4184791" y="4103136"/>
                <a:ext cx="1303945" cy="513962"/>
              </a:xfrm>
              <a:prstGeom prst="rect">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solidFill>
                  </a:rPr>
                  <a:t>Extracelular </a:t>
                </a:r>
                <a:r>
                  <a:rPr lang="es-CO" sz="2400" b="1" dirty="0" err="1">
                    <a:solidFill>
                      <a:schemeClr val="tx1"/>
                    </a:solidFill>
                  </a:rPr>
                  <a:t>glucose</a:t>
                </a:r>
                <a:endParaRPr lang="es-CO" sz="2400" b="1" dirty="0">
                  <a:solidFill>
                    <a:schemeClr val="tx1"/>
                  </a:solidFill>
                </a:endParaRPr>
              </a:p>
            </p:txBody>
          </p:sp>
          <p:cxnSp>
            <p:nvCxnSpPr>
              <p:cNvPr id="134" name="Conector recto de flecha 133">
                <a:extLst>
                  <a:ext uri="{FF2B5EF4-FFF2-40B4-BE49-F238E27FC236}">
                    <a16:creationId xmlns:a16="http://schemas.microsoft.com/office/drawing/2014/main" id="{FC1AF0D0-620C-4718-B2BF-7F5EB0957516}"/>
                  </a:ext>
                </a:extLst>
              </p:cNvPr>
              <p:cNvCxnSpPr>
                <a:cxnSpLocks/>
              </p:cNvCxnSpPr>
              <p:nvPr/>
            </p:nvCxnSpPr>
            <p:spPr>
              <a:xfrm flipV="1">
                <a:off x="1558227" y="1688842"/>
                <a:ext cx="0" cy="206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ector recto de flecha 134">
                <a:extLst>
                  <a:ext uri="{FF2B5EF4-FFF2-40B4-BE49-F238E27FC236}">
                    <a16:creationId xmlns:a16="http://schemas.microsoft.com/office/drawing/2014/main" id="{0071C7DB-3D29-45A2-9F9E-EDB8C235188E}"/>
                  </a:ext>
                </a:extLst>
              </p:cNvPr>
              <p:cNvCxnSpPr>
                <a:cxnSpLocks/>
              </p:cNvCxnSpPr>
              <p:nvPr/>
            </p:nvCxnSpPr>
            <p:spPr>
              <a:xfrm flipV="1">
                <a:off x="1182477" y="2821855"/>
                <a:ext cx="0" cy="206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ector recto de flecha 135">
                <a:extLst>
                  <a:ext uri="{FF2B5EF4-FFF2-40B4-BE49-F238E27FC236}">
                    <a16:creationId xmlns:a16="http://schemas.microsoft.com/office/drawing/2014/main" id="{F821F141-D1A5-485C-9796-42E3A00E6160}"/>
                  </a:ext>
                </a:extLst>
              </p:cNvPr>
              <p:cNvCxnSpPr>
                <a:cxnSpLocks/>
              </p:cNvCxnSpPr>
              <p:nvPr/>
            </p:nvCxnSpPr>
            <p:spPr>
              <a:xfrm flipV="1">
                <a:off x="3226167" y="2821855"/>
                <a:ext cx="0" cy="206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ector recto de flecha 136">
                <a:extLst>
                  <a:ext uri="{FF2B5EF4-FFF2-40B4-BE49-F238E27FC236}">
                    <a16:creationId xmlns:a16="http://schemas.microsoft.com/office/drawing/2014/main" id="{8DCE0832-86C7-4D19-9639-E214510975E5}"/>
                  </a:ext>
                </a:extLst>
              </p:cNvPr>
              <p:cNvCxnSpPr>
                <a:cxnSpLocks/>
              </p:cNvCxnSpPr>
              <p:nvPr/>
            </p:nvCxnSpPr>
            <p:spPr>
              <a:xfrm>
                <a:off x="5115616" y="2872446"/>
                <a:ext cx="0" cy="235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ector recto de flecha 137">
                <a:extLst>
                  <a:ext uri="{FF2B5EF4-FFF2-40B4-BE49-F238E27FC236}">
                    <a16:creationId xmlns:a16="http://schemas.microsoft.com/office/drawing/2014/main" id="{47908858-F745-4E4D-8A1B-EEAF9EF61B38}"/>
                  </a:ext>
                </a:extLst>
              </p:cNvPr>
              <p:cNvCxnSpPr>
                <a:cxnSpLocks/>
              </p:cNvCxnSpPr>
              <p:nvPr/>
            </p:nvCxnSpPr>
            <p:spPr>
              <a:xfrm flipV="1">
                <a:off x="7043626" y="2853749"/>
                <a:ext cx="0" cy="206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ector recto de flecha 138">
                <a:extLst>
                  <a:ext uri="{FF2B5EF4-FFF2-40B4-BE49-F238E27FC236}">
                    <a16:creationId xmlns:a16="http://schemas.microsoft.com/office/drawing/2014/main" id="{29986937-83DF-4A73-883E-5A70682FE13C}"/>
                  </a:ext>
                </a:extLst>
              </p:cNvPr>
              <p:cNvCxnSpPr>
                <a:cxnSpLocks/>
              </p:cNvCxnSpPr>
              <p:nvPr/>
            </p:nvCxnSpPr>
            <p:spPr>
              <a:xfrm>
                <a:off x="556729" y="3713008"/>
                <a:ext cx="0" cy="235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ector recto de flecha 139">
                <a:extLst>
                  <a:ext uri="{FF2B5EF4-FFF2-40B4-BE49-F238E27FC236}">
                    <a16:creationId xmlns:a16="http://schemas.microsoft.com/office/drawing/2014/main" id="{636C9F65-113B-403E-BCBF-8ECB20AFFC93}"/>
                  </a:ext>
                </a:extLst>
              </p:cNvPr>
              <p:cNvCxnSpPr>
                <a:cxnSpLocks/>
              </p:cNvCxnSpPr>
              <p:nvPr/>
            </p:nvCxnSpPr>
            <p:spPr>
              <a:xfrm flipV="1">
                <a:off x="1502240" y="3712425"/>
                <a:ext cx="0" cy="206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ector recto de flecha 140">
                <a:extLst>
                  <a:ext uri="{FF2B5EF4-FFF2-40B4-BE49-F238E27FC236}">
                    <a16:creationId xmlns:a16="http://schemas.microsoft.com/office/drawing/2014/main" id="{9631CF22-3A78-4BDE-9D98-CD9051BA1521}"/>
                  </a:ext>
                </a:extLst>
              </p:cNvPr>
              <p:cNvCxnSpPr>
                <a:cxnSpLocks/>
              </p:cNvCxnSpPr>
              <p:nvPr/>
            </p:nvCxnSpPr>
            <p:spPr>
              <a:xfrm>
                <a:off x="877081" y="4322611"/>
                <a:ext cx="0" cy="235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ector recto de flecha 141">
                <a:extLst>
                  <a:ext uri="{FF2B5EF4-FFF2-40B4-BE49-F238E27FC236}">
                    <a16:creationId xmlns:a16="http://schemas.microsoft.com/office/drawing/2014/main" id="{B42B58F4-9707-43B0-805F-2CEF76BC2E2D}"/>
                  </a:ext>
                </a:extLst>
              </p:cNvPr>
              <p:cNvCxnSpPr>
                <a:cxnSpLocks/>
              </p:cNvCxnSpPr>
              <p:nvPr/>
            </p:nvCxnSpPr>
            <p:spPr>
              <a:xfrm flipV="1">
                <a:off x="2024753" y="4318915"/>
                <a:ext cx="0" cy="206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ector recto de flecha 142">
                <a:extLst>
                  <a:ext uri="{FF2B5EF4-FFF2-40B4-BE49-F238E27FC236}">
                    <a16:creationId xmlns:a16="http://schemas.microsoft.com/office/drawing/2014/main" id="{F89359AA-88C8-498C-9A1F-FC22F273EC6C}"/>
                  </a:ext>
                </a:extLst>
              </p:cNvPr>
              <p:cNvCxnSpPr>
                <a:cxnSpLocks/>
              </p:cNvCxnSpPr>
              <p:nvPr/>
            </p:nvCxnSpPr>
            <p:spPr>
              <a:xfrm flipV="1">
                <a:off x="4344412" y="4251860"/>
                <a:ext cx="0" cy="206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upo 106">
              <a:extLst>
                <a:ext uri="{FF2B5EF4-FFF2-40B4-BE49-F238E27FC236}">
                  <a16:creationId xmlns:a16="http://schemas.microsoft.com/office/drawing/2014/main" id="{2E4D292B-4A9F-4662-9D11-9C8B18B77141}"/>
                </a:ext>
              </a:extLst>
            </p:cNvPr>
            <p:cNvGrpSpPr/>
            <p:nvPr/>
          </p:nvGrpSpPr>
          <p:grpSpPr>
            <a:xfrm>
              <a:off x="13374166" y="28129334"/>
              <a:ext cx="15702785" cy="7124806"/>
              <a:chOff x="444348" y="1021702"/>
              <a:chExt cx="7946225" cy="4456916"/>
            </a:xfrm>
          </p:grpSpPr>
          <p:cxnSp>
            <p:nvCxnSpPr>
              <p:cNvPr id="108" name="Conector recto de flecha 107">
                <a:extLst>
                  <a:ext uri="{FF2B5EF4-FFF2-40B4-BE49-F238E27FC236}">
                    <a16:creationId xmlns:a16="http://schemas.microsoft.com/office/drawing/2014/main" id="{99115142-7AC9-4B6F-A8E8-E0EF70F60F80}"/>
                  </a:ext>
                </a:extLst>
              </p:cNvPr>
              <p:cNvCxnSpPr>
                <a:cxnSpLocks/>
              </p:cNvCxnSpPr>
              <p:nvPr/>
            </p:nvCxnSpPr>
            <p:spPr>
              <a:xfrm>
                <a:off x="1642188" y="1960595"/>
                <a:ext cx="0" cy="48402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a:extLst>
                  <a:ext uri="{FF2B5EF4-FFF2-40B4-BE49-F238E27FC236}">
                    <a16:creationId xmlns:a16="http://schemas.microsoft.com/office/drawing/2014/main" id="{040509F5-3407-45C0-ADCE-FB7131BF10D5}"/>
                  </a:ext>
                </a:extLst>
              </p:cNvPr>
              <p:cNvCxnSpPr>
                <a:cxnSpLocks/>
                <a:stCxn id="125" idx="1"/>
              </p:cNvCxnSpPr>
              <p:nvPr/>
            </p:nvCxnSpPr>
            <p:spPr>
              <a:xfrm flipH="1">
                <a:off x="2174034" y="3429000"/>
                <a:ext cx="45476" cy="266309"/>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ector recto de flecha 109">
                <a:extLst>
                  <a:ext uri="{FF2B5EF4-FFF2-40B4-BE49-F238E27FC236}">
                    <a16:creationId xmlns:a16="http://schemas.microsoft.com/office/drawing/2014/main" id="{031D52EA-6781-4F97-AEBA-FF3E7D31FB39}"/>
                  </a:ext>
                </a:extLst>
              </p:cNvPr>
              <p:cNvCxnSpPr>
                <a:cxnSpLocks/>
              </p:cNvCxnSpPr>
              <p:nvPr/>
            </p:nvCxnSpPr>
            <p:spPr>
              <a:xfrm flipH="1">
                <a:off x="1642188" y="1026367"/>
                <a:ext cx="2183364" cy="149289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ector recto de flecha 110">
                <a:extLst>
                  <a:ext uri="{FF2B5EF4-FFF2-40B4-BE49-F238E27FC236}">
                    <a16:creationId xmlns:a16="http://schemas.microsoft.com/office/drawing/2014/main" id="{03F6F3E1-7256-492B-8720-06A49A04E193}"/>
                  </a:ext>
                </a:extLst>
              </p:cNvPr>
              <p:cNvCxnSpPr>
                <a:cxnSpLocks/>
              </p:cNvCxnSpPr>
              <p:nvPr/>
            </p:nvCxnSpPr>
            <p:spPr>
              <a:xfrm>
                <a:off x="5430416" y="1021702"/>
                <a:ext cx="2125050" cy="1497563"/>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ector recto de flecha 111">
                <a:extLst>
                  <a:ext uri="{FF2B5EF4-FFF2-40B4-BE49-F238E27FC236}">
                    <a16:creationId xmlns:a16="http://schemas.microsoft.com/office/drawing/2014/main" id="{0E158D35-56BF-4EF7-B8BC-B1553FE1F835}"/>
                  </a:ext>
                </a:extLst>
              </p:cNvPr>
              <p:cNvCxnSpPr>
                <a:cxnSpLocks/>
              </p:cNvCxnSpPr>
              <p:nvPr/>
            </p:nvCxnSpPr>
            <p:spPr>
              <a:xfrm flipH="1">
                <a:off x="3692590" y="1028701"/>
                <a:ext cx="571499" cy="149056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ector recto de flecha 112">
                <a:extLst>
                  <a:ext uri="{FF2B5EF4-FFF2-40B4-BE49-F238E27FC236}">
                    <a16:creationId xmlns:a16="http://schemas.microsoft.com/office/drawing/2014/main" id="{C26CD71A-FAC1-4CB6-A13F-DF4D01C59BB6}"/>
                  </a:ext>
                </a:extLst>
              </p:cNvPr>
              <p:cNvCxnSpPr>
                <a:cxnSpLocks/>
              </p:cNvCxnSpPr>
              <p:nvPr/>
            </p:nvCxnSpPr>
            <p:spPr>
              <a:xfrm>
                <a:off x="5012894" y="1028701"/>
                <a:ext cx="550483" cy="149056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ector recto de flecha 113">
                <a:extLst>
                  <a:ext uri="{FF2B5EF4-FFF2-40B4-BE49-F238E27FC236}">
                    <a16:creationId xmlns:a16="http://schemas.microsoft.com/office/drawing/2014/main" id="{1A782EEB-A8EB-412D-8FED-8216439D4A94}"/>
                  </a:ext>
                </a:extLst>
              </p:cNvPr>
              <p:cNvCxnSpPr>
                <a:cxnSpLocks/>
                <a:stCxn id="125" idx="0"/>
                <a:endCxn id="124" idx="3"/>
              </p:cNvCxnSpPr>
              <p:nvPr/>
            </p:nvCxnSpPr>
            <p:spPr>
              <a:xfrm>
                <a:off x="2446944" y="2974133"/>
                <a:ext cx="569184"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a16="http://schemas.microsoft.com/office/drawing/2014/main" id="{ABB01604-093B-47C8-9B1F-60909CC41CF6}"/>
                  </a:ext>
                </a:extLst>
              </p:cNvPr>
              <p:cNvCxnSpPr>
                <a:cxnSpLocks/>
                <a:endCxn id="131" idx="0"/>
              </p:cNvCxnSpPr>
              <p:nvPr/>
            </p:nvCxnSpPr>
            <p:spPr>
              <a:xfrm flipH="1">
                <a:off x="860739" y="3210509"/>
                <a:ext cx="240273" cy="436982"/>
              </a:xfrm>
              <a:prstGeom prst="line">
                <a:avLst/>
              </a:prstGeom>
              <a:ln w="285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6" name="Forma libre: forma 115">
                <a:extLst>
                  <a:ext uri="{FF2B5EF4-FFF2-40B4-BE49-F238E27FC236}">
                    <a16:creationId xmlns:a16="http://schemas.microsoft.com/office/drawing/2014/main" id="{CA7CF72A-0DD5-47D0-917D-6D50B02A2B87}"/>
                  </a:ext>
                </a:extLst>
              </p:cNvPr>
              <p:cNvSpPr/>
              <p:nvPr/>
            </p:nvSpPr>
            <p:spPr>
              <a:xfrm>
                <a:off x="2323322" y="3237722"/>
                <a:ext cx="375894" cy="1017037"/>
              </a:xfrm>
              <a:custGeom>
                <a:avLst/>
                <a:gdLst>
                  <a:gd name="connsiteX0" fmla="*/ 0 w 375894"/>
                  <a:gd name="connsiteY0" fmla="*/ 0 h 1017037"/>
                  <a:gd name="connsiteX1" fmla="*/ 373225 w 375894"/>
                  <a:gd name="connsiteY1" fmla="*/ 261258 h 1017037"/>
                  <a:gd name="connsiteX2" fmla="*/ 177282 w 375894"/>
                  <a:gd name="connsiteY2" fmla="*/ 1017037 h 1017037"/>
                  <a:gd name="connsiteX3" fmla="*/ 177282 w 375894"/>
                  <a:gd name="connsiteY3" fmla="*/ 1017037 h 1017037"/>
                </a:gdLst>
                <a:ahLst/>
                <a:cxnLst>
                  <a:cxn ang="0">
                    <a:pos x="connsiteX0" y="connsiteY0"/>
                  </a:cxn>
                  <a:cxn ang="0">
                    <a:pos x="connsiteX1" y="connsiteY1"/>
                  </a:cxn>
                  <a:cxn ang="0">
                    <a:pos x="connsiteX2" y="connsiteY2"/>
                  </a:cxn>
                  <a:cxn ang="0">
                    <a:pos x="connsiteX3" y="connsiteY3"/>
                  </a:cxn>
                </a:cxnLst>
                <a:rect l="l" t="t" r="r" b="b"/>
                <a:pathLst>
                  <a:path w="375894" h="1017037">
                    <a:moveTo>
                      <a:pt x="0" y="0"/>
                    </a:moveTo>
                    <a:cubicBezTo>
                      <a:pt x="171839" y="45876"/>
                      <a:pt x="343678" y="91752"/>
                      <a:pt x="373225" y="261258"/>
                    </a:cubicBezTo>
                    <a:cubicBezTo>
                      <a:pt x="402772" y="430764"/>
                      <a:pt x="177282" y="1017037"/>
                      <a:pt x="177282" y="1017037"/>
                    </a:cubicBezTo>
                    <a:lnTo>
                      <a:pt x="177282" y="1017037"/>
                    </a:lnTo>
                  </a:path>
                </a:pathLst>
              </a:cu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7" name="Conector recto de flecha 116">
                <a:extLst>
                  <a:ext uri="{FF2B5EF4-FFF2-40B4-BE49-F238E27FC236}">
                    <a16:creationId xmlns:a16="http://schemas.microsoft.com/office/drawing/2014/main" id="{400E9C99-2D07-4ED1-AE81-2B208EC5387B}"/>
                  </a:ext>
                </a:extLst>
              </p:cNvPr>
              <p:cNvCxnSpPr>
                <a:cxnSpLocks/>
                <a:endCxn id="133" idx="0"/>
              </p:cNvCxnSpPr>
              <p:nvPr/>
            </p:nvCxnSpPr>
            <p:spPr>
              <a:xfrm flipH="1">
                <a:off x="4836764" y="3429000"/>
                <a:ext cx="826918" cy="67413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ector recto 117">
                <a:extLst>
                  <a:ext uri="{FF2B5EF4-FFF2-40B4-BE49-F238E27FC236}">
                    <a16:creationId xmlns:a16="http://schemas.microsoft.com/office/drawing/2014/main" id="{B45BC0DD-F01C-4022-8E4E-0D35C9D9883A}"/>
                  </a:ext>
                </a:extLst>
              </p:cNvPr>
              <p:cNvCxnSpPr>
                <a:cxnSpLocks/>
              </p:cNvCxnSpPr>
              <p:nvPr/>
            </p:nvCxnSpPr>
            <p:spPr>
              <a:xfrm>
                <a:off x="3993502" y="3429000"/>
                <a:ext cx="681135" cy="67413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19" name="Conector recto 118">
                <a:extLst>
                  <a:ext uri="{FF2B5EF4-FFF2-40B4-BE49-F238E27FC236}">
                    <a16:creationId xmlns:a16="http://schemas.microsoft.com/office/drawing/2014/main" id="{C59F7CC9-1257-45C9-8541-36A63462924E}"/>
                  </a:ext>
                </a:extLst>
              </p:cNvPr>
              <p:cNvCxnSpPr>
                <a:cxnSpLocks/>
              </p:cNvCxnSpPr>
              <p:nvPr/>
            </p:nvCxnSpPr>
            <p:spPr>
              <a:xfrm>
                <a:off x="2400289" y="3097762"/>
                <a:ext cx="65081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20" name="Cerrar llave 119">
                <a:extLst>
                  <a:ext uri="{FF2B5EF4-FFF2-40B4-BE49-F238E27FC236}">
                    <a16:creationId xmlns:a16="http://schemas.microsoft.com/office/drawing/2014/main" id="{2E0005F2-AE30-43E0-869A-BE20EEFC08E8}"/>
                  </a:ext>
                </a:extLst>
              </p:cNvPr>
              <p:cNvSpPr/>
              <p:nvPr/>
            </p:nvSpPr>
            <p:spPr>
              <a:xfrm rot="5400000">
                <a:off x="4045598" y="871995"/>
                <a:ext cx="743725" cy="7946225"/>
              </a:xfrm>
              <a:prstGeom prst="rightBrace">
                <a:avLst>
                  <a:gd name="adj1" fmla="val 8333"/>
                  <a:gd name="adj2" fmla="val 46242"/>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21" name="Rectángulo 120">
                <a:extLst>
                  <a:ext uri="{FF2B5EF4-FFF2-40B4-BE49-F238E27FC236}">
                    <a16:creationId xmlns:a16="http://schemas.microsoft.com/office/drawing/2014/main" id="{7DED3E9A-0B12-401D-B413-4A442B935418}"/>
                  </a:ext>
                </a:extLst>
              </p:cNvPr>
              <p:cNvSpPr/>
              <p:nvPr/>
            </p:nvSpPr>
            <p:spPr>
              <a:xfrm>
                <a:off x="3378268" y="5103060"/>
                <a:ext cx="2592737" cy="375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err="1"/>
                  <a:t>Premature</a:t>
                </a:r>
                <a:r>
                  <a:rPr lang="es-CO" sz="2800" dirty="0"/>
                  <a:t> </a:t>
                </a:r>
                <a:r>
                  <a:rPr lang="es-CO" sz="2800" dirty="0" err="1"/>
                  <a:t>senescence</a:t>
                </a:r>
                <a:endParaRPr lang="es-CO" sz="2800" dirty="0"/>
              </a:p>
            </p:txBody>
          </p:sp>
        </p:grpSp>
      </p:gr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3700</TotalTime>
  <Words>455</Words>
  <Application>Microsoft Office PowerPoint</Application>
  <PresentationFormat>Personalizado</PresentationFormat>
  <Paragraphs>42</Paragraphs>
  <Slides>1</Slides>
  <Notes>1</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vt:i4>
      </vt:variant>
    </vt:vector>
  </HeadingPairs>
  <TitlesOfParts>
    <vt:vector size="6" baseType="lpstr">
      <vt:lpstr>Arial</vt:lpstr>
      <vt:lpstr>Calibri</vt:lpstr>
      <vt:lpstr>Calibri Light</vt:lpstr>
      <vt:lpstr>Office Theme</vt:lpstr>
      <vt:lpstr>Custom Design</vt:lpstr>
      <vt:lpstr>Evaluation of some cellular and mitochondrial parameters in HT1080 cell line in response to the Ginger extract and one of its components: 6-shogaol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Ludis Morales</cp:lastModifiedBy>
  <cp:revision>94</cp:revision>
  <cp:lastPrinted>2020-10-18T00:20:31Z</cp:lastPrinted>
  <dcterms:created xsi:type="dcterms:W3CDTF">2015-04-04T09:45:50Z</dcterms:created>
  <dcterms:modified xsi:type="dcterms:W3CDTF">2020-10-18T01:45:53Z</dcterms:modified>
</cp:coreProperties>
</file>