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>
        <p:scale>
          <a:sx n="30" d="100"/>
          <a:sy n="30" d="100"/>
        </p:scale>
        <p:origin x="-114" y="1080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microsoft.com/office/2007/relationships/hdphoto" Target="../media/hdphoto1.wdp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64" y="571454"/>
            <a:ext cx="27247692" cy="2089196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Palatino Linotype" panose="02040502050505030304" pitchFamily="18" charset="0"/>
              </a:rPr>
              <a:t>Anxiolytic, antidepressant and anti-inflammatory activities of water-soluble extract of beehive in Swiss albino </a:t>
            </a:r>
            <a:r>
              <a:rPr lang="en-US" sz="7200" b="1" dirty="0" smtClean="0">
                <a:latin typeface="Palatino Linotype" panose="02040502050505030304" pitchFamily="18" charset="0"/>
              </a:rPr>
              <a:t>mice</a:t>
            </a:r>
            <a:endParaRPr lang="en-US" sz="72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817" y="2965450"/>
            <a:ext cx="27423189" cy="2831544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Palatino Linotype" panose="02040502050505030304" pitchFamily="18" charset="0"/>
              </a:rPr>
              <a:t>Abu Montakim Tareq</a:t>
            </a:r>
            <a:r>
              <a:rPr lang="en-US" sz="5400" b="1" baseline="30000" dirty="0">
                <a:latin typeface="Palatino Linotype" panose="02040502050505030304" pitchFamily="18" charset="0"/>
              </a:rPr>
              <a:t>1</a:t>
            </a:r>
            <a:r>
              <a:rPr lang="en-US" sz="5400" b="1" dirty="0">
                <a:latin typeface="Palatino Linotype" panose="02040502050505030304" pitchFamily="18" charset="0"/>
              </a:rPr>
              <a:t>, </a:t>
            </a:r>
            <a:r>
              <a:rPr lang="en-US" sz="5400" b="1" dirty="0" smtClean="0">
                <a:latin typeface="Palatino Linotype" panose="02040502050505030304" pitchFamily="18" charset="0"/>
              </a:rPr>
              <a:t>A.S.M</a:t>
            </a:r>
            <a:r>
              <a:rPr lang="en-US" sz="5400" b="1" dirty="0">
                <a:latin typeface="Palatino Linotype" panose="02040502050505030304" pitchFamily="18" charset="0"/>
              </a:rPr>
              <a:t>. Ali Reza</a:t>
            </a:r>
            <a:r>
              <a:rPr lang="en-US" sz="5400" b="1" baseline="30000" dirty="0">
                <a:latin typeface="Palatino Linotype" panose="02040502050505030304" pitchFamily="18" charset="0"/>
              </a:rPr>
              <a:t>1,</a:t>
            </a:r>
            <a:r>
              <a:rPr lang="en-US" sz="5400" b="1" dirty="0">
                <a:latin typeface="Palatino Linotype" panose="02040502050505030304" pitchFamily="18" charset="0"/>
              </a:rPr>
              <a:t>*, </a:t>
            </a:r>
            <a:r>
              <a:rPr lang="en-US" sz="5400" b="1" dirty="0" err="1">
                <a:latin typeface="Palatino Linotype" panose="02040502050505030304" pitchFamily="18" charset="0"/>
              </a:rPr>
              <a:t>Talha</a:t>
            </a:r>
            <a:r>
              <a:rPr lang="en-US" sz="5400" b="1" dirty="0">
                <a:latin typeface="Palatino Linotype" panose="02040502050505030304" pitchFamily="18" charset="0"/>
              </a:rPr>
              <a:t> Bin </a:t>
            </a:r>
            <a:r>
              <a:rPr lang="en-US" sz="5400" b="1" dirty="0" smtClean="0">
                <a:latin typeface="Palatino Linotype" panose="02040502050505030304" pitchFamily="18" charset="0"/>
              </a:rPr>
              <a:t>Emran</a:t>
            </a:r>
            <a:r>
              <a:rPr lang="en-US" sz="5400" b="1" baseline="30000" dirty="0">
                <a:latin typeface="Palatino Linotype" panose="02040502050505030304" pitchFamily="18" charset="0"/>
              </a:rPr>
              <a:t>2</a:t>
            </a:r>
            <a:r>
              <a:rPr lang="en-US" sz="5400" b="1" baseline="30000" dirty="0" smtClean="0">
                <a:latin typeface="Palatino Linotype" panose="02040502050505030304" pitchFamily="18" charset="0"/>
              </a:rPr>
              <a:t>,</a:t>
            </a:r>
            <a:r>
              <a:rPr lang="en-US" sz="5400" b="1" dirty="0" smtClean="0">
                <a:latin typeface="Palatino Linotype" panose="02040502050505030304" pitchFamily="18" charset="0"/>
              </a:rPr>
              <a:t>*</a:t>
            </a:r>
          </a:p>
          <a:p>
            <a:r>
              <a:rPr lang="en-US" sz="4400" baseline="30000" dirty="0">
                <a:latin typeface="Palatino Linotype" panose="02040502050505030304" pitchFamily="18" charset="0"/>
              </a:rPr>
              <a:t>1 </a:t>
            </a:r>
            <a:r>
              <a:rPr lang="en-US" sz="4400" dirty="0">
                <a:latin typeface="Palatino Linotype" panose="02040502050505030304" pitchFamily="18" charset="0"/>
              </a:rPr>
              <a:t>Department of Pharmacy, International Islamic University Chittagong, </a:t>
            </a:r>
            <a:r>
              <a:rPr lang="en-US" sz="4400" dirty="0" err="1">
                <a:latin typeface="Palatino Linotype" panose="02040502050505030304" pitchFamily="18" charset="0"/>
              </a:rPr>
              <a:t>Kumira</a:t>
            </a:r>
            <a:r>
              <a:rPr lang="en-US" sz="4400" dirty="0">
                <a:latin typeface="Palatino Linotype" panose="02040502050505030304" pitchFamily="18" charset="0"/>
              </a:rPr>
              <a:t>, Chittagong-4318, Bangladesh; </a:t>
            </a:r>
            <a:r>
              <a:rPr lang="en-US" sz="4400" baseline="30000" dirty="0" smtClean="0">
                <a:latin typeface="Palatino Linotype" panose="02040502050505030304" pitchFamily="18" charset="0"/>
              </a:rPr>
              <a:t>2 </a:t>
            </a:r>
            <a:r>
              <a:rPr lang="en-US" sz="4400" dirty="0">
                <a:latin typeface="Palatino Linotype" panose="02040502050505030304" pitchFamily="18" charset="0"/>
              </a:rPr>
              <a:t>Department of Pharmacy, BGC Trust University Bangladesh, Chittagong-4381, </a:t>
            </a:r>
            <a:r>
              <a:rPr lang="en-US" sz="4400" dirty="0" smtClean="0">
                <a:latin typeface="Palatino Linotype" panose="02040502050505030304" pitchFamily="18" charset="0"/>
              </a:rPr>
              <a:t>Bangladesh;</a:t>
            </a:r>
          </a:p>
          <a:p>
            <a:pPr algn="r"/>
            <a:r>
              <a:rPr lang="en-US" sz="3600" b="1" dirty="0" smtClean="0">
                <a:latin typeface="Palatino Linotype" panose="02040502050505030304" pitchFamily="18" charset="0"/>
              </a:rPr>
              <a:t>*</a:t>
            </a:r>
            <a:r>
              <a:rPr lang="en-US" sz="3600" dirty="0" smtClean="0">
                <a:latin typeface="Palatino Linotype" panose="02040502050505030304" pitchFamily="18" charset="0"/>
              </a:rPr>
              <a:t>Correspondence: </a:t>
            </a:r>
            <a:r>
              <a:rPr lang="en-US" sz="3600" dirty="0">
                <a:latin typeface="Palatino Linotype" panose="02040502050505030304" pitchFamily="18" charset="0"/>
              </a:rPr>
              <a:t>alirezaru@gmail.com (A.S.M.A.R</a:t>
            </a:r>
            <a:r>
              <a:rPr lang="en-US" sz="3600" dirty="0" smtClean="0">
                <a:latin typeface="Palatino Linotype" panose="02040502050505030304" pitchFamily="18" charset="0"/>
              </a:rPr>
              <a:t>.); talhabmb@bgctub.ac.bd (T.B.E.); 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699916"/>
            <a:ext cx="27423185" cy="2508534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37468" y="6510079"/>
            <a:ext cx="28791848" cy="60565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Water-soluble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extract of beehive (WSE-BH) is a gummy semisolid bioactive content of </a:t>
            </a:r>
            <a:r>
              <a:rPr 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Apis cerana indica 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beehive. The current experiment aimed to determine the anxiolytic, antidepressant, and anti-inflammatory activities of WSE-BH, which extracted using distilled water. Anxiolytic and antidepressant activities examined using elevated plus maze (EPM), hole-board test (HBT), and forced swimming test (FST), tail suspensions test (TST), respectively in Swiss albino mice (27-32 g) of both sexes. Histamine-induced paw edema used for its anti-inflammatory activity of WSE-BH during acute inflammation induced in mice. The oral administration of WSE-BH (50 &amp; 150 mg/kg)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showed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significant anxiolytic activities through time spent (30.80 and 38.19 %) and entry (47.16 and 53.89 %) in the open arm of EPM. In HBT, only 150 mg/kg exhibited a significant mean number of head dipping (7.53 times/min; </a:t>
            </a:r>
            <a:r>
              <a:rPr 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&lt; 0.01) vs. diazepam (12.87 times/min; </a:t>
            </a:r>
            <a:r>
              <a:rPr 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&lt; 0.0001). In FST and TST, both 50 and 150 mg/kg exhibited a significant (</a:t>
            </a:r>
            <a:r>
              <a:rPr 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&lt; 0.0001) reduction in immobility comparable to imipramine hydrochloride. WSE-BH produced a significant inhibition of histamine-induced paw edema starting at 60 min time point, with a maximal percentage of inhibition (80.12%) achieved with a dose of 150 mg/kg at 180 min time point. The current results suggested that WSE-BH has promising anxiolytic, antidepressant, and anti-inflammatory activities.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Keywords: </a:t>
            </a:r>
            <a:r>
              <a:rPr 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Apis cerana indica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beehive;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anxiolytic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;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antidepressant.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 Placeholder 19"/>
          <p:cNvSpPr txBox="1">
            <a:spLocks/>
          </p:cNvSpPr>
          <p:nvPr/>
        </p:nvSpPr>
        <p:spPr>
          <a:xfrm>
            <a:off x="12644554" y="6494707"/>
            <a:ext cx="5575551" cy="961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itchFamily="18" charset="0"/>
              </a:rPr>
              <a:t>ABSTRACT</a:t>
            </a:r>
            <a:endParaRPr lang="en-US" sz="4700" dirty="0">
              <a:solidFill>
                <a:srgbClr val="002060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11" name="Text Placeholder 20"/>
          <p:cNvSpPr txBox="1">
            <a:spLocks/>
          </p:cNvSpPr>
          <p:nvPr/>
        </p:nvSpPr>
        <p:spPr>
          <a:xfrm>
            <a:off x="5211613" y="12823903"/>
            <a:ext cx="9082264" cy="961947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MATERIALS &amp; </a:t>
            </a:r>
            <a:r>
              <a:rPr lang="en-US" sz="47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itchFamily="18" charset="0"/>
              </a:rPr>
              <a:t>METHODS</a:t>
            </a:r>
            <a:r>
              <a:rPr lang="en-US" sz="4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23"/>
          <p:cNvSpPr txBox="1">
            <a:spLocks/>
          </p:cNvSpPr>
          <p:nvPr/>
        </p:nvSpPr>
        <p:spPr>
          <a:xfrm>
            <a:off x="818054" y="33568058"/>
            <a:ext cx="7288149" cy="5439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Treatment with WSE-BH &amp; control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Induced 0.1 mL histamine (1%) in Sub-plantar region of hind paw 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Measure paw thickness in 0, 60, 120,180 and 240 min.</a:t>
            </a:r>
          </a:p>
        </p:txBody>
      </p:sp>
      <p:sp>
        <p:nvSpPr>
          <p:cNvPr id="13" name="Text Placeholder 26"/>
          <p:cNvSpPr txBox="1">
            <a:spLocks/>
          </p:cNvSpPr>
          <p:nvPr/>
        </p:nvSpPr>
        <p:spPr>
          <a:xfrm>
            <a:off x="20056693" y="32150050"/>
            <a:ext cx="9970006" cy="3679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210" indent="-537210" algn="just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WSE-BH exhibited a significant anxiolytic  and anti-inflammatory effects. </a:t>
            </a:r>
          </a:p>
          <a:p>
            <a:pPr marL="537210" indent="-537210" algn="just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 similar result observed by the WSE-BH and imipramine whereas the 150 mg/kg showed the maximum inhibition. </a:t>
            </a:r>
          </a:p>
          <a:p>
            <a:pPr marL="537210" indent="-537210" algn="just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The active compounds might be responsible for the pharmacological effects which required further study to evaluate the mechanism of WSE-BH.</a:t>
            </a:r>
            <a:endParaRPr lang="en-US" sz="28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288429-C9BD-4CD1-9A81-A708229ED98E}"/>
              </a:ext>
            </a:extLst>
          </p:cNvPr>
          <p:cNvSpPr txBox="1"/>
          <p:nvPr/>
        </p:nvSpPr>
        <p:spPr>
          <a:xfrm>
            <a:off x="10014750" y="15650096"/>
            <a:ext cx="5422887" cy="5963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1.1.2. </a:t>
            </a:r>
            <a:r>
              <a:rPr lang="en-GB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Hole board test (HBT)</a:t>
            </a:r>
            <a:endParaRPr lang="en-MY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D3C6DD-B22F-4281-99FA-B5A45726D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3108" y="16366572"/>
            <a:ext cx="9435338" cy="59436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FA9A259F-BA38-4C2A-91FA-FFECA72E498B}"/>
              </a:ext>
            </a:extLst>
          </p:cNvPr>
          <p:cNvSpPr txBox="1"/>
          <p:nvPr/>
        </p:nvSpPr>
        <p:spPr>
          <a:xfrm>
            <a:off x="833451" y="30992277"/>
            <a:ext cx="18790933" cy="7536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none" lIns="118186" tIns="59093" rIns="118186" bIns="590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034"/>
              </a:spcAft>
            </a:pPr>
            <a:r>
              <a:rPr lang="en-GB" sz="3000" b="1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WSE-BH = 50 &amp; 150 mg/kg b.w., </a:t>
            </a:r>
            <a:r>
              <a:rPr lang="en-US" sz="3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Imipramine </a:t>
            </a:r>
            <a:r>
              <a:rPr lang="en-GB" sz="3000" b="1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 mg/kg b.w. &amp;  Control (10 mL/kg),</a:t>
            </a:r>
            <a:r>
              <a:rPr lang="en-GB" sz="3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Time = 6 min/trial</a:t>
            </a:r>
            <a:endParaRPr lang="en-MY" sz="3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MY" sz="3000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34"/>
              </a:spcAft>
            </a:pPr>
            <a:endParaRPr lang="en-MY" sz="3000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5A88A5-7737-458F-B41D-637C99049856}"/>
              </a:ext>
            </a:extLst>
          </p:cNvPr>
          <p:cNvSpPr txBox="1"/>
          <p:nvPr/>
        </p:nvSpPr>
        <p:spPr>
          <a:xfrm>
            <a:off x="1001319" y="15645433"/>
            <a:ext cx="6179569" cy="5963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1.1.1. </a:t>
            </a:r>
            <a:r>
              <a:rPr lang="en-GB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Elevated plus maze (EPM) </a:t>
            </a:r>
            <a:endParaRPr lang="en-MY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1AF8B4-F6A4-40A9-8E46-DD6217CC0642}"/>
              </a:ext>
            </a:extLst>
          </p:cNvPr>
          <p:cNvSpPr txBox="1"/>
          <p:nvPr/>
        </p:nvSpPr>
        <p:spPr>
          <a:xfrm>
            <a:off x="915033" y="22307180"/>
            <a:ext cx="7017780" cy="627171"/>
          </a:xfrm>
          <a:prstGeom prst="rect">
            <a:avLst/>
          </a:prstGeom>
          <a:noFill/>
          <a:ln>
            <a:noFill/>
          </a:ln>
        </p:spPr>
        <p:txBody>
          <a:bodyPr wrap="none" lIns="118186" tIns="59093" rIns="118186" bIns="59093" rtlCol="0">
            <a:spAutoFit/>
          </a:bodyPr>
          <a:lstStyle/>
          <a:p>
            <a:r>
              <a:rPr lang="en-GB" sz="33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CA= Closed Arm; OA = Opened Arm</a:t>
            </a:r>
            <a:endParaRPr lang="en-MY" sz="3300" b="1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57" y="14772566"/>
            <a:ext cx="4792319" cy="596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1.1. Anxiolytic activity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051CDF7-4780-4A5B-8B41-BF3BC31761A5}"/>
              </a:ext>
            </a:extLst>
          </p:cNvPr>
          <p:cNvCxnSpPr>
            <a:cxnSpLocks/>
          </p:cNvCxnSpPr>
          <p:nvPr/>
        </p:nvCxnSpPr>
        <p:spPr>
          <a:xfrm flipH="1">
            <a:off x="13967588" y="18121200"/>
            <a:ext cx="742254" cy="466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A17ED5-51B3-40A8-9A1C-1D34FEF556D5}"/>
              </a:ext>
            </a:extLst>
          </p:cNvPr>
          <p:cNvSpPr txBox="1"/>
          <p:nvPr/>
        </p:nvSpPr>
        <p:spPr>
          <a:xfrm>
            <a:off x="14521220" y="17732832"/>
            <a:ext cx="2801883" cy="627171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GB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 dipping</a:t>
            </a:r>
            <a:endParaRPr lang="en-MY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G:\paper\mine\abstract\1200px-ElevatedPlusMaz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2" y="16401378"/>
            <a:ext cx="8709431" cy="5943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0582" y="17701079"/>
            <a:ext cx="1110714" cy="842615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US" sz="4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1202" y="19455732"/>
            <a:ext cx="1142774" cy="842615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US" sz="4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33452" y="15447305"/>
            <a:ext cx="2006" cy="748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3451" y="15447305"/>
            <a:ext cx="1879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3451" y="22940554"/>
            <a:ext cx="1879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624385" y="15447305"/>
            <a:ext cx="2006" cy="748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0"/>
          <p:cNvSpPr txBox="1">
            <a:spLocks/>
          </p:cNvSpPr>
          <p:nvPr/>
        </p:nvSpPr>
        <p:spPr>
          <a:xfrm>
            <a:off x="20266817" y="12795250"/>
            <a:ext cx="9082264" cy="961947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itchFamily="18" charset="0"/>
              </a:rPr>
              <a:t>2. RESULTS</a:t>
            </a:r>
            <a:endParaRPr lang="en-US" sz="4700" dirty="0">
              <a:solidFill>
                <a:srgbClr val="002060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30" name="Picture 3" descr="G:\paper\mine\abstract\1516-4446-rbp-1516-4446-2013-S112-gf01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70" y="25524991"/>
            <a:ext cx="7942279" cy="51910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55769" y="23702897"/>
            <a:ext cx="5296773" cy="596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Antidepressant activity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48657" y="24428352"/>
            <a:ext cx="1879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3288429-C9BD-4CD1-9A81-A708229ED98E}"/>
              </a:ext>
            </a:extLst>
          </p:cNvPr>
          <p:cNvSpPr txBox="1"/>
          <p:nvPr/>
        </p:nvSpPr>
        <p:spPr>
          <a:xfrm>
            <a:off x="11542242" y="24635666"/>
            <a:ext cx="6557910" cy="5963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1.2.2. </a:t>
            </a:r>
            <a:r>
              <a:rPr lang="en-GB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Forced swimming test (FST)</a:t>
            </a:r>
            <a:endParaRPr lang="en-MY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36515" y="24436245"/>
            <a:ext cx="2006" cy="641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610176" y="24432907"/>
            <a:ext cx="2006" cy="6419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3288429-C9BD-4CD1-9A81-A708229ED98E}"/>
              </a:ext>
            </a:extLst>
          </p:cNvPr>
          <p:cNvSpPr txBox="1"/>
          <p:nvPr/>
        </p:nvSpPr>
        <p:spPr>
          <a:xfrm>
            <a:off x="1307627" y="24635666"/>
            <a:ext cx="6557910" cy="5963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1.2.1. </a:t>
            </a:r>
            <a:r>
              <a:rPr lang="en-GB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Tail suspension test (TST)</a:t>
            </a:r>
            <a:endParaRPr lang="en-MY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G:\paper\mine\abstract\TSTnew_gallery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0" y="25587554"/>
            <a:ext cx="4704732" cy="5128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819241" y="30888478"/>
            <a:ext cx="18790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5437637" y="27134762"/>
            <a:ext cx="0" cy="247130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40777" y="27134761"/>
            <a:ext cx="696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718650" y="29616478"/>
            <a:ext cx="10089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576726" y="28120520"/>
            <a:ext cx="939193" cy="488672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967588" y="30235915"/>
            <a:ext cx="2515522" cy="488672"/>
          </a:xfrm>
          <a:prstGeom prst="rect">
            <a:avLst/>
          </a:prstGeom>
        </p:spPr>
        <p:txBody>
          <a:bodyPr wrap="none" lIns="118186" tIns="59093" rIns="118186" bIns="59093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Temp.= 25 ± 2 °C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726193" y="25745053"/>
            <a:ext cx="1016137" cy="488672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648133" y="25745052"/>
            <a:ext cx="30267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702565" y="25956469"/>
            <a:ext cx="0" cy="35661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785025" y="25925186"/>
            <a:ext cx="882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720541" y="26347868"/>
            <a:ext cx="1016137" cy="488672"/>
          </a:xfrm>
          <a:prstGeom prst="rect">
            <a:avLst/>
          </a:prstGeom>
          <a:noFill/>
        </p:spPr>
        <p:txBody>
          <a:bodyPr wrap="none" lIns="118186" tIns="59093" rIns="118186" bIns="59093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8657" y="31876059"/>
            <a:ext cx="5927341" cy="596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1.3. Anti-inflammatory activity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3288429-C9BD-4CD1-9A81-A708229ED98E}"/>
              </a:ext>
            </a:extLst>
          </p:cNvPr>
          <p:cNvSpPr txBox="1"/>
          <p:nvPr/>
        </p:nvSpPr>
        <p:spPr>
          <a:xfrm>
            <a:off x="855769" y="32735537"/>
            <a:ext cx="6868343" cy="5963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8186" tIns="59093" rIns="118186" bIns="59093" rtlCol="0">
            <a:spAutoFit/>
          </a:bodyPr>
          <a:lstStyle/>
          <a:p>
            <a: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1.3.1. Histamine-induced paw edema </a:t>
            </a:r>
            <a:endParaRPr lang="en-MY" sz="31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3489133" y="34113565"/>
            <a:ext cx="2328252" cy="584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442" tIns="53721" rIns="107442" bIns="53721" rtlCol="0" anchor="ctr"/>
          <a:lstStyle/>
          <a:p>
            <a:pPr algn="ctr"/>
            <a:endParaRPr lang="en-US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5 days</a:t>
            </a:r>
          </a:p>
          <a:p>
            <a:pPr algn="ctr"/>
            <a:endParaRPr lang="en-US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3403797" y="35851536"/>
            <a:ext cx="2328252" cy="641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442" tIns="53721" rIns="107442" bIns="53721" rtlCol="0" anchor="ctr"/>
          <a:lstStyle/>
          <a:p>
            <a:pPr algn="ctr"/>
            <a:endParaRPr lang="en-US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1319" y="37530697"/>
            <a:ext cx="6984756" cy="1401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7442" tIns="53721" rIns="107442" bIns="53721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## Positive control fexofenadine - </a:t>
            </a:r>
            <a:r>
              <a:rPr lang="da-DK" sz="28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administered 60 min before histamine injection &amp; measure the paw thickness. </a:t>
            </a:r>
            <a:endParaRPr lang="en-US" sz="28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06034" y="32658353"/>
            <a:ext cx="2006" cy="6583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732480" y="32607250"/>
            <a:ext cx="2006" cy="6675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0713" y="32658352"/>
            <a:ext cx="189752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0"/>
          <p:cNvSpPr txBox="1">
            <a:spLocks/>
          </p:cNvSpPr>
          <p:nvPr/>
        </p:nvSpPr>
        <p:spPr>
          <a:xfrm>
            <a:off x="20911486" y="30992277"/>
            <a:ext cx="9082264" cy="961947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CONCLUSION</a:t>
            </a:r>
            <a:endParaRPr lang="en-US" sz="4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06034" y="39312850"/>
            <a:ext cx="189752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 Box 9">
            <a:extLst>
              <a:ext uri="{FF2B5EF4-FFF2-40B4-BE49-F238E27FC236}">
                <a16:creationId xmlns:a16="http://schemas.microsoft.com/office/drawing/2014/main" xmlns="" id="{FA9A259F-BA38-4C2A-91FA-FFECA72E498B}"/>
              </a:ext>
            </a:extLst>
          </p:cNvPr>
          <p:cNvSpPr txBox="1"/>
          <p:nvPr/>
        </p:nvSpPr>
        <p:spPr>
          <a:xfrm>
            <a:off x="823435" y="22986104"/>
            <a:ext cx="18790933" cy="6419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none" lIns="118186" tIns="59093" rIns="118186" bIns="590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034"/>
              </a:spcAft>
            </a:pPr>
            <a:r>
              <a:rPr lang="en-GB" sz="3100" b="1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WSE-BH = 50 &amp; 150 mg/kg b.w., Diazepam = 1 mg/kg b.w. &amp;  Control (10 mL/kg), </a:t>
            </a:r>
            <a:r>
              <a:rPr lang="en-GB" sz="31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Time = 5 min/trial</a:t>
            </a:r>
            <a:endParaRPr lang="en-MY" sz="31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34"/>
              </a:spcAft>
            </a:pPr>
            <a:endParaRPr lang="en-MY" sz="3100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34"/>
              </a:spcAft>
            </a:pPr>
            <a:endParaRPr lang="en-MY" sz="3100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56693" y="26082600"/>
            <a:ext cx="10073688" cy="484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7442" tIns="53721" rIns="107442" bIns="53721">
            <a:spAutoFit/>
          </a:bodyPr>
          <a:lstStyle/>
          <a:p>
            <a:pPr algn="just"/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Treatment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of Swiss albino mice with WSE-BH (50 and 150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mg/kg) showed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significant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anxiolytic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, antidepressant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and anti-inflammatory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effects in comparison to control whereas the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diazepam, </a:t>
            </a:r>
            <a:r>
              <a:rPr lang="en-US" sz="2800" b="1" dirty="0" smtClean="0">
                <a:latin typeface="Palatino Linotype" panose="02040502050505030304" pitchFamily="18" charset="0"/>
              </a:rPr>
              <a:t>imipramine </a:t>
            </a:r>
            <a:r>
              <a:rPr lang="en-US" sz="2800" b="1" dirty="0">
                <a:latin typeface="Palatino Linotype" panose="02040502050505030304" pitchFamily="18" charset="0"/>
              </a:rPr>
              <a:t>hydrochloride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 and fexofenadine used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as positive control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. </a:t>
            </a:r>
            <a:endParaRPr lang="en-US" sz="2800" b="1" dirty="0" smtClean="0">
              <a:latin typeface="Palatino Linotype" panose="02040502050505030304" pitchFamily="18" charset="0"/>
              <a:cs typeface="Times New Roman" pitchFamily="18" charset="0"/>
            </a:endParaRPr>
          </a:p>
          <a:p>
            <a:pPr marL="402908" indent="-402908" algn="just">
              <a:buFont typeface="Arial" pitchFamily="34" charset="0"/>
              <a:buChar char="•"/>
            </a:pP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(A &amp; B) - EPM test - % time spent &amp; entry in open arm </a:t>
            </a:r>
          </a:p>
          <a:p>
            <a:pPr marL="402908" indent="-402908" algn="just">
              <a:buFont typeface="Arial" pitchFamily="34" charset="0"/>
              <a:buChar char="•"/>
            </a:pP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C)- HBT- Number of head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dipping</a:t>
            </a:r>
          </a:p>
          <a:p>
            <a:pPr marL="402908" indent="-402908" algn="just">
              <a:buFont typeface="Arial" pitchFamily="34" charset="0"/>
              <a:buChar char="•"/>
            </a:pP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D &amp; E)-  FST &amp; TST</a:t>
            </a:r>
            <a:endParaRPr lang="en-US" sz="2800" b="1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marL="402908" indent="-402908" algn="just">
              <a:buFont typeface="Arial" pitchFamily="34" charset="0"/>
              <a:buChar char="•"/>
            </a:pP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(F)-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Histamine induced paw edema </a:t>
            </a:r>
          </a:p>
          <a:p>
            <a:pPr algn="just"/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Values are expressed as mean ± SEM. </a:t>
            </a:r>
            <a:r>
              <a:rPr lang="en-US" sz="2800" b="1" baseline="25000" dirty="0" err="1">
                <a:latin typeface="Palatino Linotype" panose="02040502050505030304" pitchFamily="18" charset="0"/>
                <a:cs typeface="Times New Roman" pitchFamily="18" charset="0"/>
              </a:rPr>
              <a:t>a</a:t>
            </a:r>
            <a:r>
              <a:rPr lang="en-US" sz="2800" b="1" i="1" dirty="0" err="1">
                <a:latin typeface="Palatino Linotype" panose="02040502050505030304" pitchFamily="18" charset="0"/>
                <a:cs typeface="Times New Roman" pitchFamily="18" charset="0"/>
              </a:rPr>
              <a:t>P</a:t>
            </a:r>
            <a:r>
              <a:rPr lang="en-US" sz="2800" b="1" i="1" dirty="0"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&lt; 0.05, </a:t>
            </a:r>
            <a:r>
              <a:rPr lang="en-US" sz="2800" b="1" baseline="25000" dirty="0" err="1">
                <a:latin typeface="Palatino Linotype" panose="02040502050505030304" pitchFamily="18" charset="0"/>
                <a:cs typeface="Times New Roman" pitchFamily="18" charset="0"/>
              </a:rPr>
              <a:t>b</a:t>
            </a:r>
            <a:r>
              <a:rPr lang="en-US" sz="2800" b="1" i="1" dirty="0" err="1">
                <a:latin typeface="Palatino Linotype" panose="02040502050505030304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 &lt; 0.01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and </a:t>
            </a:r>
            <a:r>
              <a:rPr lang="en-US" sz="2800" b="1" baseline="25000" dirty="0" err="1" smtClean="0">
                <a:latin typeface="Palatino Linotype" panose="02040502050505030304" pitchFamily="18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latin typeface="Palatino Linotype" panose="02040502050505030304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&lt; 0.001 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compared 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to the control (</a:t>
            </a:r>
            <a:r>
              <a:rPr lang="en-US" sz="2800" b="1" i="1" dirty="0">
                <a:latin typeface="Palatino Linotype" panose="02040502050505030304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latin typeface="Palatino Linotype" panose="02040502050505030304" pitchFamily="18" charset="0"/>
                <a:cs typeface="Times New Roman" pitchFamily="18" charset="0"/>
              </a:rPr>
              <a:t>=5</a:t>
            </a:r>
            <a:r>
              <a:rPr lang="en-US" sz="2800" b="1" dirty="0" smtClean="0">
                <a:latin typeface="Palatino Linotype" panose="02040502050505030304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5" name="Text Placeholder 26"/>
          <p:cNvSpPr txBox="1">
            <a:spLocks/>
          </p:cNvSpPr>
          <p:nvPr/>
        </p:nvSpPr>
        <p:spPr>
          <a:xfrm>
            <a:off x="20084796" y="36021354"/>
            <a:ext cx="9966960" cy="3367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908" indent="-402908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Babar, Z. M., I.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Jaswir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A. M. Tareq, ASM. Ali Reza, W. M.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Azizi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M.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Hafidz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et al. "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 vivo 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anxiolytic and 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 vitro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anti-inflammatory activities of water-soluble extract (WSE) of 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Nigella sativa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(L.) seeds." 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Natural Product Research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 (2019): 1-6.</a:t>
            </a:r>
          </a:p>
          <a:p>
            <a:pPr marL="402908" indent="-402908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Kumar, BS Ashok, K.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Lakshman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C.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Velmurugan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S. M. Sridhar, and Saran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Gopisetty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"Antidepressant activity of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methanolic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extract of </a:t>
            </a:r>
            <a:r>
              <a:rPr lang="en-US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Amaranthus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spinosus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." 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Basic and clinical neuroscience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 5, no. 1 (2014): 11.</a:t>
            </a:r>
          </a:p>
          <a:p>
            <a:pPr marL="402908" indent="-402908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Somchit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M. N., J. H.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Mak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A. Ahmad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Bustamam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A.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Zuraini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A. K.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Arifah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Y. Adam, and Z.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Zakaria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"</a:t>
            </a:r>
            <a:r>
              <a:rPr lang="en-US" sz="2100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Zerumbone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isolated from </a:t>
            </a:r>
            <a:r>
              <a:rPr lang="en-US" sz="2100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Zingiber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zerumbet 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inhibits inflammation and pain in rats." </a:t>
            </a:r>
            <a:r>
              <a:rPr lang="en-US" sz="21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Journal of Medicinal Plant Research</a:t>
            </a:r>
            <a:r>
              <a:rPr lang="en-US" sz="2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 6 (2012): 177-180.</a:t>
            </a:r>
            <a:endParaRPr lang="en-US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43" y="25536552"/>
            <a:ext cx="5029195" cy="5155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G:\paper\mine\bee hives\paper 50-150\histamine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67" y="33001534"/>
            <a:ext cx="10944039" cy="63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213" y="14014450"/>
            <a:ext cx="9986434" cy="120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477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Anxiolytic, antidepressant and anti-inflammatory activities of water-soluble extract of beehive in Swiss albino mice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Abu tareq</cp:lastModifiedBy>
  <cp:revision>73</cp:revision>
  <dcterms:created xsi:type="dcterms:W3CDTF">2015-04-04T09:45:50Z</dcterms:created>
  <dcterms:modified xsi:type="dcterms:W3CDTF">2020-10-09T05:17:36Z</dcterms:modified>
</cp:coreProperties>
</file>