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65" r:id="rId3"/>
  </p:sldIdLst>
  <p:sldSz cx="30275213" cy="42811700"/>
  <p:notesSz cx="6858000" cy="9144000"/>
  <p:defaultTextStyle>
    <a:defPPr>
      <a:defRPr lang="fr-FR"/>
    </a:defPPr>
    <a:lvl1pPr marL="0" algn="l" defTabSz="2925623" rtl="0" eaLnBrk="1" latinLnBrk="0" hangingPunct="1">
      <a:defRPr sz="5759" kern="1200">
        <a:solidFill>
          <a:schemeClr val="tx1"/>
        </a:solidFill>
        <a:latin typeface="+mn-lt"/>
        <a:ea typeface="+mn-ea"/>
        <a:cs typeface="+mn-cs"/>
      </a:defRPr>
    </a:lvl1pPr>
    <a:lvl2pPr marL="1462811" algn="l" defTabSz="2925623" rtl="0" eaLnBrk="1" latinLnBrk="0" hangingPunct="1">
      <a:defRPr sz="5759" kern="1200">
        <a:solidFill>
          <a:schemeClr val="tx1"/>
        </a:solidFill>
        <a:latin typeface="+mn-lt"/>
        <a:ea typeface="+mn-ea"/>
        <a:cs typeface="+mn-cs"/>
      </a:defRPr>
    </a:lvl2pPr>
    <a:lvl3pPr marL="2925623" algn="l" defTabSz="2925623" rtl="0" eaLnBrk="1" latinLnBrk="0" hangingPunct="1">
      <a:defRPr sz="5759" kern="1200">
        <a:solidFill>
          <a:schemeClr val="tx1"/>
        </a:solidFill>
        <a:latin typeface="+mn-lt"/>
        <a:ea typeface="+mn-ea"/>
        <a:cs typeface="+mn-cs"/>
      </a:defRPr>
    </a:lvl3pPr>
    <a:lvl4pPr marL="4388434" algn="l" defTabSz="2925623" rtl="0" eaLnBrk="1" latinLnBrk="0" hangingPunct="1">
      <a:defRPr sz="5759" kern="1200">
        <a:solidFill>
          <a:schemeClr val="tx1"/>
        </a:solidFill>
        <a:latin typeface="+mn-lt"/>
        <a:ea typeface="+mn-ea"/>
        <a:cs typeface="+mn-cs"/>
      </a:defRPr>
    </a:lvl4pPr>
    <a:lvl5pPr marL="5851246" algn="l" defTabSz="2925623" rtl="0" eaLnBrk="1" latinLnBrk="0" hangingPunct="1">
      <a:defRPr sz="5759" kern="1200">
        <a:solidFill>
          <a:schemeClr val="tx1"/>
        </a:solidFill>
        <a:latin typeface="+mn-lt"/>
        <a:ea typeface="+mn-ea"/>
        <a:cs typeface="+mn-cs"/>
      </a:defRPr>
    </a:lvl5pPr>
    <a:lvl6pPr marL="7314057" algn="l" defTabSz="2925623" rtl="0" eaLnBrk="1" latinLnBrk="0" hangingPunct="1">
      <a:defRPr sz="5759" kern="1200">
        <a:solidFill>
          <a:schemeClr val="tx1"/>
        </a:solidFill>
        <a:latin typeface="+mn-lt"/>
        <a:ea typeface="+mn-ea"/>
        <a:cs typeface="+mn-cs"/>
      </a:defRPr>
    </a:lvl6pPr>
    <a:lvl7pPr marL="8776868" algn="l" defTabSz="2925623" rtl="0" eaLnBrk="1" latinLnBrk="0" hangingPunct="1">
      <a:defRPr sz="5759" kern="1200">
        <a:solidFill>
          <a:schemeClr val="tx1"/>
        </a:solidFill>
        <a:latin typeface="+mn-lt"/>
        <a:ea typeface="+mn-ea"/>
        <a:cs typeface="+mn-cs"/>
      </a:defRPr>
    </a:lvl7pPr>
    <a:lvl8pPr marL="10239680" algn="l" defTabSz="2925623" rtl="0" eaLnBrk="1" latinLnBrk="0" hangingPunct="1">
      <a:defRPr sz="5759" kern="1200">
        <a:solidFill>
          <a:schemeClr val="tx1"/>
        </a:solidFill>
        <a:latin typeface="+mn-lt"/>
        <a:ea typeface="+mn-ea"/>
        <a:cs typeface="+mn-cs"/>
      </a:defRPr>
    </a:lvl8pPr>
    <a:lvl9pPr marL="11702491" algn="l" defTabSz="2925623" rtl="0" eaLnBrk="1" latinLnBrk="0" hangingPunct="1">
      <a:defRPr sz="575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6" userDrawn="1">
          <p15:clr>
            <a:srgbClr val="A4A3A4"/>
          </p15:clr>
        </p15:guide>
        <p15:guide id="2" pos="95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99"/>
    <a:srgbClr val="6A4E9D"/>
    <a:srgbClr val="5E4197"/>
    <a:srgbClr val="603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40" autoAdjust="0"/>
    <p:restoredTop sz="94660"/>
  </p:normalViewPr>
  <p:slideViewPr>
    <p:cSldViewPr>
      <p:cViewPr>
        <p:scale>
          <a:sx n="21" d="100"/>
          <a:sy n="21" d="100"/>
        </p:scale>
        <p:origin x="1008" y="18"/>
      </p:cViewPr>
      <p:guideLst>
        <p:guide orient="horz" pos="13486"/>
        <p:guide pos="9536"/>
      </p:guideLst>
    </p:cSldViewPr>
  </p:slideViewPr>
  <p:notesTextViewPr>
    <p:cViewPr>
      <p:scale>
        <a:sx n="100" d="100"/>
        <a:sy n="100" d="100"/>
      </p:scale>
      <p:origin x="0" y="0"/>
    </p:cViewPr>
  </p:notesTextViewPr>
  <p:notesViewPr>
    <p:cSldViewPr>
      <p:cViewPr varScale="1">
        <p:scale>
          <a:sx n="88" d="100"/>
          <a:sy n="88" d="100"/>
        </p:scale>
        <p:origin x="32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Yields</a:t>
            </a:r>
          </a:p>
        </c:rich>
      </c:tx>
      <c:layout>
        <c:manualLayout>
          <c:xMode val="edge"/>
          <c:yMode val="edge"/>
          <c:x val="0.39747222222222223"/>
          <c:y val="2.7777777777777776E-2"/>
        </c:manualLayout>
      </c:layout>
      <c:overlay val="1"/>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Pt>
            <c:idx val="0"/>
            <c:invertIfNegative val="0"/>
            <c:bubble3D val="0"/>
            <c:spPr>
              <a:solidFill>
                <a:schemeClr val="accent2"/>
              </a:solidFill>
            </c:spPr>
          </c:dPt>
          <c:dPt>
            <c:idx val="1"/>
            <c:invertIfNegative val="0"/>
            <c:bubble3D val="0"/>
            <c:spPr>
              <a:solidFill>
                <a:srgbClr val="FF0000"/>
              </a:solidFill>
            </c:spPr>
          </c:dPt>
          <c:dPt>
            <c:idx val="2"/>
            <c:invertIfNegative val="0"/>
            <c:bubble3D val="0"/>
            <c:spPr>
              <a:solidFill>
                <a:srgbClr val="002060"/>
              </a:solidFill>
            </c:spPr>
          </c:dPt>
          <c:cat>
            <c:strRef>
              <c:f>Feuil1!$E$9:$E$11</c:f>
              <c:strCache>
                <c:ptCount val="3"/>
                <c:pt idx="0">
                  <c:v>Hexane</c:v>
                </c:pt>
                <c:pt idx="1">
                  <c:v>Ethyl acetate</c:v>
                </c:pt>
                <c:pt idx="2">
                  <c:v>Methanol</c:v>
                </c:pt>
              </c:strCache>
            </c:strRef>
          </c:cat>
          <c:val>
            <c:numRef>
              <c:f>Feuil1!$F$9:$F$11</c:f>
              <c:numCache>
                <c:formatCode>0.00%</c:formatCode>
                <c:ptCount val="3"/>
                <c:pt idx="0">
                  <c:v>3.9E-2</c:v>
                </c:pt>
                <c:pt idx="1">
                  <c:v>5.5E-2</c:v>
                </c:pt>
                <c:pt idx="2">
                  <c:v>0.188</c:v>
                </c:pt>
              </c:numCache>
            </c:numRef>
          </c:val>
        </c:ser>
        <c:dLbls>
          <c:showLegendKey val="0"/>
          <c:showVal val="0"/>
          <c:showCatName val="0"/>
          <c:showSerName val="0"/>
          <c:showPercent val="0"/>
          <c:showBubbleSize val="0"/>
        </c:dLbls>
        <c:gapWidth val="150"/>
        <c:shape val="box"/>
        <c:axId val="342365240"/>
        <c:axId val="342364064"/>
        <c:axId val="0"/>
      </c:bar3DChart>
      <c:catAx>
        <c:axId val="342365240"/>
        <c:scaling>
          <c:orientation val="minMax"/>
        </c:scaling>
        <c:delete val="0"/>
        <c:axPos val="b"/>
        <c:numFmt formatCode="General" sourceLinked="0"/>
        <c:majorTickMark val="out"/>
        <c:minorTickMark val="none"/>
        <c:tickLblPos val="nextTo"/>
        <c:crossAx val="342364064"/>
        <c:crosses val="autoZero"/>
        <c:auto val="1"/>
        <c:lblAlgn val="ctr"/>
        <c:lblOffset val="100"/>
        <c:noMultiLvlLbl val="0"/>
      </c:catAx>
      <c:valAx>
        <c:axId val="342364064"/>
        <c:scaling>
          <c:orientation val="minMax"/>
        </c:scaling>
        <c:delete val="0"/>
        <c:axPos val="l"/>
        <c:numFmt formatCode="0.00%" sourceLinked="1"/>
        <c:majorTickMark val="out"/>
        <c:minorTickMark val="none"/>
        <c:tickLblPos val="nextTo"/>
        <c:crossAx val="342365240"/>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23/10/2020</a:t>
            </a:fld>
            <a:endParaRPr lang="fr-FR"/>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‹N°›</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2925623" rtl="0" eaLnBrk="1" latinLnBrk="0" hangingPunct="1">
      <a:defRPr sz="3839" kern="1200">
        <a:solidFill>
          <a:schemeClr val="tx1"/>
        </a:solidFill>
        <a:latin typeface="+mn-lt"/>
        <a:ea typeface="+mn-ea"/>
        <a:cs typeface="+mn-cs"/>
      </a:defRPr>
    </a:lvl1pPr>
    <a:lvl2pPr marL="1462811" algn="l" defTabSz="2925623" rtl="0" eaLnBrk="1" latinLnBrk="0" hangingPunct="1">
      <a:defRPr sz="3839" kern="1200">
        <a:solidFill>
          <a:schemeClr val="tx1"/>
        </a:solidFill>
        <a:latin typeface="+mn-lt"/>
        <a:ea typeface="+mn-ea"/>
        <a:cs typeface="+mn-cs"/>
      </a:defRPr>
    </a:lvl2pPr>
    <a:lvl3pPr marL="2925623" algn="l" defTabSz="2925623" rtl="0" eaLnBrk="1" latinLnBrk="0" hangingPunct="1">
      <a:defRPr sz="3839" kern="1200">
        <a:solidFill>
          <a:schemeClr val="tx1"/>
        </a:solidFill>
        <a:latin typeface="+mn-lt"/>
        <a:ea typeface="+mn-ea"/>
        <a:cs typeface="+mn-cs"/>
      </a:defRPr>
    </a:lvl3pPr>
    <a:lvl4pPr marL="4388434" algn="l" defTabSz="2925623" rtl="0" eaLnBrk="1" latinLnBrk="0" hangingPunct="1">
      <a:defRPr sz="3839" kern="1200">
        <a:solidFill>
          <a:schemeClr val="tx1"/>
        </a:solidFill>
        <a:latin typeface="+mn-lt"/>
        <a:ea typeface="+mn-ea"/>
        <a:cs typeface="+mn-cs"/>
      </a:defRPr>
    </a:lvl4pPr>
    <a:lvl5pPr marL="5851246" algn="l" defTabSz="2925623" rtl="0" eaLnBrk="1" latinLnBrk="0" hangingPunct="1">
      <a:defRPr sz="3839" kern="1200">
        <a:solidFill>
          <a:schemeClr val="tx1"/>
        </a:solidFill>
        <a:latin typeface="+mn-lt"/>
        <a:ea typeface="+mn-ea"/>
        <a:cs typeface="+mn-cs"/>
      </a:defRPr>
    </a:lvl5pPr>
    <a:lvl6pPr marL="7314057" algn="l" defTabSz="2925623" rtl="0" eaLnBrk="1" latinLnBrk="0" hangingPunct="1">
      <a:defRPr sz="3839" kern="1200">
        <a:solidFill>
          <a:schemeClr val="tx1"/>
        </a:solidFill>
        <a:latin typeface="+mn-lt"/>
        <a:ea typeface="+mn-ea"/>
        <a:cs typeface="+mn-cs"/>
      </a:defRPr>
    </a:lvl6pPr>
    <a:lvl7pPr marL="8776868" algn="l" defTabSz="2925623" rtl="0" eaLnBrk="1" latinLnBrk="0" hangingPunct="1">
      <a:defRPr sz="3839" kern="1200">
        <a:solidFill>
          <a:schemeClr val="tx1"/>
        </a:solidFill>
        <a:latin typeface="+mn-lt"/>
        <a:ea typeface="+mn-ea"/>
        <a:cs typeface="+mn-cs"/>
      </a:defRPr>
    </a:lvl7pPr>
    <a:lvl8pPr marL="10239680" algn="l" defTabSz="2925623" rtl="0" eaLnBrk="1" latinLnBrk="0" hangingPunct="1">
      <a:defRPr sz="3839" kern="1200">
        <a:solidFill>
          <a:schemeClr val="tx1"/>
        </a:solidFill>
        <a:latin typeface="+mn-lt"/>
        <a:ea typeface="+mn-ea"/>
        <a:cs typeface="+mn-cs"/>
      </a:defRPr>
    </a:lvl8pPr>
    <a:lvl9pPr marL="11702491" algn="l" defTabSz="2925623" rtl="0" eaLnBrk="1" latinLnBrk="0" hangingPunct="1">
      <a:defRPr sz="383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91"/>
            <a:ext cx="25733931" cy="9176767"/>
          </a:xfrm>
        </p:spPr>
        <p:txBody>
          <a:bodyPr/>
          <a:lstStyle/>
          <a:p>
            <a:r>
              <a:rPr lang="en-US"/>
              <a:t>Click to edit Master title style</a:t>
            </a:r>
            <a:endParaRPr lang="fr-FR"/>
          </a:p>
        </p:txBody>
      </p:sp>
      <p:sp>
        <p:nvSpPr>
          <p:cNvPr id="3" name="Subtitle 2"/>
          <p:cNvSpPr>
            <a:spLocks noGrp="1"/>
          </p:cNvSpPr>
          <p:nvPr>
            <p:ph type="subTitle" idx="1"/>
          </p:nvPr>
        </p:nvSpPr>
        <p:spPr>
          <a:xfrm>
            <a:off x="4541282" y="24259965"/>
            <a:ext cx="21192649" cy="1094076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23/10/2020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23/10/2020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9" y="1714471"/>
            <a:ext cx="6811923" cy="3652868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1513761" y="1714471"/>
            <a:ext cx="19931182" cy="36528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23/10/2020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dirty="0"/>
              <a:t>Click to </a:t>
            </a:r>
            <a:r>
              <a:rPr lang="it-IT" dirty="0" err="1"/>
              <a:t>edit</a:t>
            </a:r>
            <a:r>
              <a:rPr lang="it-IT" dirty="0"/>
              <a:t> </a:t>
            </a:r>
            <a:r>
              <a:rPr lang="it-IT" dirty="0" err="1"/>
              <a:t>Paper</a:t>
            </a:r>
            <a:r>
              <a:rPr lang="it-IT" dirty="0"/>
              <a:t> Title</a:t>
            </a:r>
          </a:p>
        </p:txBody>
      </p:sp>
      <p:sp>
        <p:nvSpPr>
          <p:cNvPr id="3" name="Content Placeholder 2"/>
          <p:cNvSpPr>
            <a:spLocks noGrp="1"/>
          </p:cNvSpPr>
          <p:nvPr>
            <p:ph idx="1"/>
          </p:nvPr>
        </p:nvSpPr>
        <p:spPr/>
        <p:txBody>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8" name="Text Placeholder 7"/>
          <p:cNvSpPr>
            <a:spLocks noGrp="1"/>
          </p:cNvSpPr>
          <p:nvPr>
            <p:ph type="body" sz="quarter" idx="10" hasCustomPrompt="1"/>
          </p:nvPr>
        </p:nvSpPr>
        <p:spPr>
          <a:xfrm>
            <a:off x="12774612" y="5479523"/>
            <a:ext cx="16453907" cy="1318062"/>
          </a:xfrm>
        </p:spPr>
        <p:txBody>
          <a:bodyPr>
            <a:normAutofit/>
          </a:bodyPr>
          <a:lstStyle>
            <a:lvl1pPr marL="0" indent="0" algn="r">
              <a:buNone/>
              <a:defRPr sz="5400">
                <a:solidFill>
                  <a:srgbClr val="FFFFFF"/>
                </a:solidFill>
              </a:defRPr>
            </a:lvl1pPr>
          </a:lstStyle>
          <a:p>
            <a:pPr lvl="0"/>
            <a:r>
              <a:rPr lang="it-IT" dirty="0"/>
              <a:t>Click to </a:t>
            </a:r>
            <a:r>
              <a:rPr lang="it-IT" dirty="0" err="1"/>
              <a:t>edit</a:t>
            </a:r>
            <a:r>
              <a:rPr lang="it-IT" dirty="0"/>
              <a:t> </a:t>
            </a:r>
            <a:r>
              <a:rPr lang="it-IT" dirty="0" err="1"/>
              <a:t>author’s</a:t>
            </a:r>
            <a:r>
              <a:rPr lang="it-IT" dirty="0"/>
              <a:t> </a:t>
            </a:r>
            <a:r>
              <a:rPr lang="it-IT" dirty="0" err="1"/>
              <a:t>name</a:t>
            </a:r>
            <a:r>
              <a:rPr lang="it-IT" dirty="0"/>
              <a:t> and </a:t>
            </a:r>
            <a:r>
              <a:rPr lang="it-IT" dirty="0" err="1"/>
              <a:t>affiliation</a:t>
            </a:r>
            <a:endParaRPr lang="it-IT" dirty="0"/>
          </a:p>
        </p:txBody>
      </p:sp>
    </p:spTree>
    <p:extLst>
      <p:ext uri="{BB962C8B-B14F-4D97-AF65-F5344CB8AC3E}">
        <p14:creationId xmlns:p14="http://schemas.microsoft.com/office/powerpoint/2010/main" val="334594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4402" y="7006456"/>
            <a:ext cx="22706410" cy="1490481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784402" y="22486055"/>
            <a:ext cx="22706410" cy="103362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3215"/>
            <a:ext cx="26112371" cy="1780847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065654" y="28650163"/>
            <a:ext cx="26112371" cy="93650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89900"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6679" y="2279343"/>
            <a:ext cx="26112371" cy="8274950"/>
          </a:xfrm>
        </p:spPr>
        <p:txBody>
          <a:bodyPr/>
          <a:lstStyle/>
          <a:p>
            <a:r>
              <a:rPr lang="en-US"/>
              <a:t>Click to edit Master title style</a:t>
            </a:r>
          </a:p>
        </p:txBody>
      </p:sp>
      <p:sp>
        <p:nvSpPr>
          <p:cNvPr id="3" name="Text Placeholder 2"/>
          <p:cNvSpPr>
            <a:spLocks noGrp="1"/>
          </p:cNvSpPr>
          <p:nvPr>
            <p:ph type="body" idx="1"/>
          </p:nvPr>
        </p:nvSpPr>
        <p:spPr>
          <a:xfrm>
            <a:off x="2086687" y="10494814"/>
            <a:ext cx="12809147"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86687" y="15638164"/>
            <a:ext cx="12809147"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7" y="10494814"/>
            <a:ext cx="12872223"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26827" y="15638164"/>
            <a:ext cx="12872223"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23/10/2020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2872223" y="6164110"/>
            <a:ext cx="15326827" cy="304240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2872223" y="6164110"/>
            <a:ext cx="15326827" cy="30424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4" y="2279325"/>
            <a:ext cx="6528093" cy="36280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9" y="2279325"/>
            <a:ext cx="19079692" cy="36280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97"/>
            <a:ext cx="25733931" cy="8502880"/>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2391533" y="18145428"/>
            <a:ext cx="25733931" cy="93650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23/10/2020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1513761"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15389900"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23/10/2020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1513761" y="9583086"/>
            <a:ext cx="13376810"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761" y="13576859"/>
            <a:ext cx="13376810"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15379396" y="9583086"/>
            <a:ext cx="13382065"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396" y="13576859"/>
            <a:ext cx="13382065"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23/10/2020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23/10/2020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23/10/2020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22958703" y="39680118"/>
            <a:ext cx="7064216" cy="2279326"/>
          </a:xfrm>
        </p:spPr>
        <p:txBody>
          <a:bodyPr/>
          <a:lstStyle/>
          <a:p>
            <a:fld id="{FCAEAE96-855E-42B1-8DE9-9C9E68DE18C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9" y="1704542"/>
            <a:ext cx="9960336" cy="7254204"/>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11836767" y="1704558"/>
            <a:ext cx="16924685" cy="36538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1513769" y="8958760"/>
            <a:ext cx="9960336" cy="292843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23/10/2020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3"/>
            <a:ext cx="18165128" cy="3537915"/>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5934154" y="3825307"/>
            <a:ext cx="18165128" cy="256870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5934154" y="33506104"/>
            <a:ext cx="18165128" cy="5024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23/10/2020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454"/>
            <a:ext cx="27247692" cy="7135284"/>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1513761" y="9989411"/>
            <a:ext cx="27247692" cy="282537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1513761" y="39680118"/>
            <a:ext cx="7064216"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23/10/2020</a:t>
            </a:fld>
            <a:endParaRPr lang="fr-FR"/>
          </a:p>
        </p:txBody>
      </p:sp>
      <p:sp>
        <p:nvSpPr>
          <p:cNvPr id="5" name="Footer Placeholder 4"/>
          <p:cNvSpPr>
            <a:spLocks noGrp="1"/>
          </p:cNvSpPr>
          <p:nvPr>
            <p:ph type="ftr" sz="quarter" idx="3"/>
          </p:nvPr>
        </p:nvSpPr>
        <p:spPr>
          <a:xfrm>
            <a:off x="10344031" y="39680118"/>
            <a:ext cx="9587151"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697236" y="39680118"/>
            <a:ext cx="7064216"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9343"/>
            <a:ext cx="26112371" cy="8274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6633"/>
            <a:ext cx="26112371" cy="271636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80118"/>
            <a:ext cx="6811923"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10/23/2020</a:t>
            </a:fld>
            <a:endParaRPr lang="en-US"/>
          </a:p>
        </p:txBody>
      </p:sp>
      <p:sp>
        <p:nvSpPr>
          <p:cNvPr id="5" name="Footer Placeholder 4"/>
          <p:cNvSpPr>
            <a:spLocks noGrp="1"/>
          </p:cNvSpPr>
          <p:nvPr>
            <p:ph type="ftr" sz="quarter" idx="3"/>
          </p:nvPr>
        </p:nvSpPr>
        <p:spPr>
          <a:xfrm>
            <a:off x="10028665" y="39680118"/>
            <a:ext cx="10217884"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80118"/>
            <a:ext cx="6811923"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emf"/><Relationship Id="rId5" Type="http://schemas.openxmlformats.org/officeDocument/2006/relationships/chart" Target="../charts/char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4454"/>
            <a:ext cx="27247692" cy="2089196"/>
          </a:xfrm>
        </p:spPr>
        <p:txBody>
          <a:bodyPr>
            <a:normAutofit/>
          </a:bodyPr>
          <a:lstStyle/>
          <a:p>
            <a:r>
              <a:rPr lang="en-US" sz="6000" dirty="0">
                <a:ln w="0"/>
                <a:effectLst>
                  <a:outerShdw blurRad="38100" dist="19050" dir="2700000" algn="tl" rotWithShape="0">
                    <a:schemeClr val="dk1">
                      <a:alpha val="40000"/>
                    </a:schemeClr>
                  </a:outerShdw>
                </a:effectLst>
                <a:latin typeface="Times New Roman" pitchFamily="18" charset="0"/>
                <a:cs typeface="Times New Roman" pitchFamily="18" charset="0"/>
              </a:rPr>
              <a:t>Phytochemical screening from the leaves extracts of </a:t>
            </a:r>
            <a:r>
              <a:rPr lang="en-US" sz="6000" i="1" dirty="0" err="1">
                <a:ln w="0"/>
                <a:effectLst>
                  <a:outerShdw blurRad="38100" dist="19050" dir="2700000" algn="tl" rotWithShape="0">
                    <a:schemeClr val="dk1">
                      <a:alpha val="40000"/>
                    </a:schemeClr>
                  </a:outerShdw>
                </a:effectLst>
                <a:latin typeface="Times New Roman" pitchFamily="18" charset="0"/>
                <a:cs typeface="Times New Roman" pitchFamily="18" charset="0"/>
              </a:rPr>
              <a:t>Stachys</a:t>
            </a:r>
            <a:r>
              <a:rPr lang="en-US" sz="6000" i="1" dirty="0">
                <a:ln w="0"/>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6000" i="1" dirty="0" err="1">
                <a:ln w="0"/>
                <a:effectLst>
                  <a:outerShdw blurRad="38100" dist="19050" dir="2700000" algn="tl" rotWithShape="0">
                    <a:schemeClr val="dk1">
                      <a:alpha val="40000"/>
                    </a:schemeClr>
                  </a:outerShdw>
                </a:effectLst>
                <a:latin typeface="Times New Roman" pitchFamily="18" charset="0"/>
                <a:cs typeface="Times New Roman" pitchFamily="18" charset="0"/>
              </a:rPr>
              <a:t>mouretii</a:t>
            </a:r>
            <a:endParaRPr lang="fr-FR" sz="5400" dirty="0">
              <a:ln w="0"/>
              <a:effectLst>
                <a:outerShdw blurRad="38100" dist="19050" dir="2700000" algn="tl" rotWithShape="0">
                  <a:schemeClr val="dk1">
                    <a:alpha val="40000"/>
                  </a:schemeClr>
                </a:outerShdw>
              </a:effectLst>
            </a:endParaRPr>
          </a:p>
        </p:txBody>
      </p:sp>
      <p:sp>
        <p:nvSpPr>
          <p:cNvPr id="8" name="TextBox 7"/>
          <p:cNvSpPr txBox="1"/>
          <p:nvPr/>
        </p:nvSpPr>
        <p:spPr>
          <a:xfrm>
            <a:off x="1868245" y="4489450"/>
            <a:ext cx="26680561" cy="5304016"/>
          </a:xfrm>
          <a:prstGeom prst="rect">
            <a:avLst/>
          </a:prstGeom>
          <a:solidFill>
            <a:srgbClr val="663399"/>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4000" b="1" u="sng" dirty="0">
                <a:solidFill>
                  <a:schemeClr val="bg1"/>
                </a:solidFill>
                <a:latin typeface="Times New Roman" pitchFamily="18" charset="0"/>
                <a:cs typeface="Times New Roman" pitchFamily="18" charset="0"/>
              </a:rPr>
              <a:t>Abdelmoughite Ouakil</a:t>
            </a:r>
            <a:r>
              <a:rPr lang="en-US" sz="4000" b="1" u="sng" baseline="30000" dirty="0">
                <a:solidFill>
                  <a:schemeClr val="bg1"/>
                </a:solidFill>
                <a:latin typeface="Times New Roman" pitchFamily="18" charset="0"/>
                <a:cs typeface="Times New Roman" pitchFamily="18" charset="0"/>
              </a:rPr>
              <a:t>1</a:t>
            </a:r>
            <a:r>
              <a:rPr lang="en-US" sz="4000"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Soumaya</a:t>
            </a:r>
            <a:r>
              <a:rPr lang="en-US" sz="4000" b="1" dirty="0">
                <a:solidFill>
                  <a:schemeClr val="bg1"/>
                </a:solidFill>
                <a:latin typeface="Times New Roman" pitchFamily="18" charset="0"/>
                <a:cs typeface="Times New Roman" pitchFamily="18" charset="0"/>
              </a:rPr>
              <a:t> El ismaili</a:t>
            </a:r>
            <a:r>
              <a:rPr lang="en-US" sz="4000" b="1" baseline="30000" dirty="0">
                <a:solidFill>
                  <a:schemeClr val="bg1"/>
                </a:solidFill>
                <a:latin typeface="Times New Roman" pitchFamily="18" charset="0"/>
                <a:cs typeface="Times New Roman" pitchFamily="18" charset="0"/>
              </a:rPr>
              <a:t>2</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Hanane</a:t>
            </a:r>
            <a:r>
              <a:rPr lang="en-US" sz="4000" b="1" dirty="0">
                <a:solidFill>
                  <a:schemeClr val="bg1"/>
                </a:solidFill>
                <a:latin typeface="Times New Roman" pitchFamily="18" charset="0"/>
                <a:cs typeface="Times New Roman" pitchFamily="18" charset="0"/>
              </a:rPr>
              <a:t> El Hajaji</a:t>
            </a:r>
            <a:r>
              <a:rPr lang="en-US" sz="4000" b="1" baseline="30000" dirty="0">
                <a:solidFill>
                  <a:schemeClr val="bg1"/>
                </a:solidFill>
                <a:latin typeface="Times New Roman" pitchFamily="18" charset="0"/>
                <a:cs typeface="Times New Roman" pitchFamily="18" charset="0"/>
              </a:rPr>
              <a:t>1</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Amal</a:t>
            </a:r>
            <a:r>
              <a:rPr lang="en-US" sz="4000" b="1" dirty="0">
                <a:solidFill>
                  <a:schemeClr val="bg1"/>
                </a:solidFill>
                <a:latin typeface="Times New Roman" pitchFamily="18" charset="0"/>
                <a:cs typeface="Times New Roman" pitchFamily="18" charset="0"/>
              </a:rPr>
              <a:t> Maurady</a:t>
            </a:r>
            <a:r>
              <a:rPr lang="en-US" sz="4000" b="1" baseline="30000" dirty="0">
                <a:solidFill>
                  <a:schemeClr val="bg1"/>
                </a:solidFill>
                <a:latin typeface="Times New Roman" pitchFamily="18" charset="0"/>
                <a:cs typeface="Times New Roman" pitchFamily="18" charset="0"/>
              </a:rPr>
              <a:t>2</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Ouafaa</a:t>
            </a:r>
            <a:r>
              <a:rPr lang="en-US" sz="4000" b="1" dirty="0">
                <a:solidFill>
                  <a:schemeClr val="bg1"/>
                </a:solidFill>
                <a:latin typeface="Times New Roman" pitchFamily="18" charset="0"/>
                <a:cs typeface="Times New Roman" pitchFamily="18" charset="0"/>
              </a:rPr>
              <a:t> El Mahdi</a:t>
            </a:r>
            <a:r>
              <a:rPr lang="en-US" sz="4000" b="1" baseline="30000" dirty="0">
                <a:solidFill>
                  <a:schemeClr val="bg1"/>
                </a:solidFill>
                <a:latin typeface="Times New Roman" pitchFamily="18" charset="0"/>
                <a:cs typeface="Times New Roman" pitchFamily="18" charset="0"/>
              </a:rPr>
              <a:t>3</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Brahim</a:t>
            </a:r>
            <a:r>
              <a:rPr lang="en-US" sz="4000" b="1" dirty="0">
                <a:solidFill>
                  <a:schemeClr val="bg1"/>
                </a:solidFill>
                <a:latin typeface="Times New Roman" pitchFamily="18" charset="0"/>
                <a:cs typeface="Times New Roman" pitchFamily="18" charset="0"/>
              </a:rPr>
              <a:t> El Bali</a:t>
            </a:r>
            <a:r>
              <a:rPr lang="en-US" sz="4000" b="1" baseline="30000" dirty="0">
                <a:solidFill>
                  <a:schemeClr val="bg1"/>
                </a:solidFill>
                <a:latin typeface="Times New Roman" pitchFamily="18" charset="0"/>
                <a:cs typeface="Times New Roman" pitchFamily="18" charset="0"/>
              </a:rPr>
              <a:t>1</a:t>
            </a:r>
            <a:r>
              <a:rPr lang="en-US" sz="4000" b="1" dirty="0">
                <a:solidFill>
                  <a:schemeClr val="bg1"/>
                </a:solidFill>
                <a:latin typeface="Times New Roman" pitchFamily="18" charset="0"/>
                <a:cs typeface="Times New Roman" pitchFamily="18" charset="0"/>
              </a:rPr>
              <a:t> and Mohammed </a:t>
            </a:r>
            <a:r>
              <a:rPr lang="en-US" sz="4000" b="1" dirty="0" smtClean="0">
                <a:solidFill>
                  <a:schemeClr val="bg1"/>
                </a:solidFill>
                <a:latin typeface="Times New Roman" pitchFamily="18" charset="0"/>
                <a:cs typeface="Times New Roman" pitchFamily="18" charset="0"/>
              </a:rPr>
              <a:t>Lachkar</a:t>
            </a:r>
            <a:r>
              <a:rPr lang="en-US" sz="4000" b="1" baseline="30000" dirty="0" smtClean="0">
                <a:solidFill>
                  <a:schemeClr val="bg1"/>
                </a:solidFill>
                <a:latin typeface="Times New Roman" pitchFamily="18" charset="0"/>
                <a:cs typeface="Times New Roman" pitchFamily="18" charset="0"/>
              </a:rPr>
              <a:t>1</a:t>
            </a:r>
          </a:p>
          <a:p>
            <a:r>
              <a:rPr lang="en-US" sz="4000" i="1" baseline="30000" dirty="0">
                <a:solidFill>
                  <a:schemeClr val="bg1"/>
                </a:solidFill>
                <a:latin typeface="Times New Roman" pitchFamily="18" charset="0"/>
                <a:cs typeface="Times New Roman" pitchFamily="18" charset="0"/>
              </a:rPr>
              <a:t>1</a:t>
            </a:r>
            <a:r>
              <a:rPr lang="en-US" sz="4000" i="1" dirty="0">
                <a:solidFill>
                  <a:schemeClr val="bg1"/>
                </a:solidFill>
                <a:latin typeface="Times New Roman" pitchFamily="18" charset="0"/>
                <a:cs typeface="Times New Roman" pitchFamily="18" charset="0"/>
              </a:rPr>
              <a:t>Engineering Laboratory of Organometallic and Molecular Materials, Faculty of Sciences, </a:t>
            </a:r>
            <a:r>
              <a:rPr lang="en-US" sz="4000" i="1" dirty="0" err="1">
                <a:solidFill>
                  <a:schemeClr val="bg1"/>
                </a:solidFill>
                <a:latin typeface="Times New Roman" pitchFamily="18" charset="0"/>
                <a:cs typeface="Times New Roman" pitchFamily="18" charset="0"/>
              </a:rPr>
              <a:t>Sidi</a:t>
            </a:r>
            <a:r>
              <a:rPr lang="en-US" sz="4000" i="1" dirty="0">
                <a:solidFill>
                  <a:schemeClr val="bg1"/>
                </a:solidFill>
                <a:latin typeface="Times New Roman" pitchFamily="18" charset="0"/>
                <a:cs typeface="Times New Roman" pitchFamily="18" charset="0"/>
              </a:rPr>
              <a:t> Mohammed Ben </a:t>
            </a:r>
            <a:r>
              <a:rPr lang="en-US" sz="4000" i="1" dirty="0" err="1">
                <a:solidFill>
                  <a:schemeClr val="bg1"/>
                </a:solidFill>
                <a:latin typeface="Times New Roman" pitchFamily="18" charset="0"/>
                <a:cs typeface="Times New Roman" pitchFamily="18" charset="0"/>
              </a:rPr>
              <a:t>Abdellah</a:t>
            </a:r>
            <a:r>
              <a:rPr lang="en-US" sz="4000" i="1" dirty="0">
                <a:solidFill>
                  <a:schemeClr val="bg1"/>
                </a:solidFill>
                <a:latin typeface="Times New Roman" pitchFamily="18" charset="0"/>
                <a:cs typeface="Times New Roman" pitchFamily="18" charset="0"/>
              </a:rPr>
              <a:t> University, </a:t>
            </a:r>
            <a:r>
              <a:rPr lang="en-US" sz="4000" i="1" dirty="0" smtClean="0">
                <a:solidFill>
                  <a:schemeClr val="bg1"/>
                </a:solidFill>
                <a:latin typeface="Times New Roman" pitchFamily="18" charset="0"/>
                <a:cs typeface="Times New Roman" pitchFamily="18" charset="0"/>
              </a:rPr>
              <a:t>  Po</a:t>
            </a:r>
            <a:r>
              <a:rPr lang="en-US" sz="4000" i="1" dirty="0">
                <a:solidFill>
                  <a:schemeClr val="bg1"/>
                </a:solidFill>
                <a:latin typeface="Times New Roman" pitchFamily="18" charset="0"/>
                <a:cs typeface="Times New Roman" pitchFamily="18" charset="0"/>
              </a:rPr>
              <a:t>. Box 1796 (Atlas), 30000 Fez, Morocco.</a:t>
            </a:r>
          </a:p>
          <a:p>
            <a:endParaRPr lang="en-US" sz="3600" i="1" dirty="0">
              <a:solidFill>
                <a:schemeClr val="bg1"/>
              </a:solidFill>
              <a:latin typeface="Times New Roman" pitchFamily="18" charset="0"/>
              <a:cs typeface="Times New Roman" pitchFamily="18" charset="0"/>
            </a:endParaRPr>
          </a:p>
          <a:p>
            <a:r>
              <a:rPr lang="en-US" sz="4000" i="1" baseline="30000" dirty="0">
                <a:solidFill>
                  <a:schemeClr val="bg1"/>
                </a:solidFill>
                <a:latin typeface="Times New Roman" pitchFamily="18" charset="0"/>
                <a:cs typeface="Times New Roman" pitchFamily="18" charset="0"/>
              </a:rPr>
              <a:t>2</a:t>
            </a:r>
            <a:r>
              <a:rPr lang="en-US" sz="4000" i="1" dirty="0">
                <a:solidFill>
                  <a:schemeClr val="bg1"/>
                </a:solidFill>
                <a:latin typeface="Times New Roman" pitchFamily="18" charset="0"/>
                <a:cs typeface="Times New Roman" pitchFamily="18" charset="0"/>
              </a:rPr>
              <a:t>Laboratory of Innovative Technologies, Civil Engineering Department, ENSA of Tangier.</a:t>
            </a:r>
          </a:p>
          <a:p>
            <a:endParaRPr lang="fr-FR" sz="3600" dirty="0">
              <a:solidFill>
                <a:schemeClr val="bg1"/>
              </a:solidFill>
              <a:latin typeface="Times New Roman" pitchFamily="18" charset="0"/>
              <a:cs typeface="Times New Roman" pitchFamily="18" charset="0"/>
            </a:endParaRPr>
          </a:p>
          <a:p>
            <a:r>
              <a:rPr lang="en-US" sz="4000" i="1" baseline="30000" dirty="0">
                <a:solidFill>
                  <a:schemeClr val="bg1"/>
                </a:solidFill>
                <a:latin typeface="Times New Roman" pitchFamily="18" charset="0"/>
                <a:cs typeface="Times New Roman" pitchFamily="18" charset="0"/>
              </a:rPr>
              <a:t>3</a:t>
            </a:r>
            <a:r>
              <a:rPr lang="en-US" sz="4000" i="1" dirty="0">
                <a:solidFill>
                  <a:schemeClr val="bg1"/>
                </a:solidFill>
                <a:latin typeface="Times New Roman" pitchFamily="18" charset="0"/>
                <a:cs typeface="Times New Roman" pitchFamily="18" charset="0"/>
              </a:rPr>
              <a:t>Multidisciplinary Faculty, </a:t>
            </a:r>
            <a:r>
              <a:rPr lang="en-US" sz="4000" i="1" dirty="0" err="1">
                <a:solidFill>
                  <a:schemeClr val="bg1"/>
                </a:solidFill>
                <a:latin typeface="Times New Roman" pitchFamily="18" charset="0"/>
                <a:cs typeface="Times New Roman" pitchFamily="18" charset="0"/>
              </a:rPr>
              <a:t>Sidi</a:t>
            </a:r>
            <a:r>
              <a:rPr lang="en-US" sz="4000" i="1" dirty="0">
                <a:solidFill>
                  <a:schemeClr val="bg1"/>
                </a:solidFill>
                <a:latin typeface="Times New Roman" pitchFamily="18" charset="0"/>
                <a:cs typeface="Times New Roman" pitchFamily="18" charset="0"/>
              </a:rPr>
              <a:t> Mohammed Ben </a:t>
            </a:r>
            <a:r>
              <a:rPr lang="en-US" sz="4000" i="1" dirty="0" err="1">
                <a:solidFill>
                  <a:schemeClr val="bg1"/>
                </a:solidFill>
                <a:latin typeface="Times New Roman" pitchFamily="18" charset="0"/>
                <a:cs typeface="Times New Roman" pitchFamily="18" charset="0"/>
              </a:rPr>
              <a:t>Abdellah</a:t>
            </a:r>
            <a:r>
              <a:rPr lang="en-US" sz="4000" i="1" dirty="0">
                <a:solidFill>
                  <a:schemeClr val="bg1"/>
                </a:solidFill>
                <a:latin typeface="Times New Roman" pitchFamily="18" charset="0"/>
                <a:cs typeface="Times New Roman" pitchFamily="18" charset="0"/>
              </a:rPr>
              <a:t> University, </a:t>
            </a:r>
            <a:r>
              <a:rPr lang="en-US" sz="4000" i="1" dirty="0" err="1">
                <a:solidFill>
                  <a:schemeClr val="bg1"/>
                </a:solidFill>
                <a:latin typeface="Times New Roman" pitchFamily="18" charset="0"/>
                <a:cs typeface="Times New Roman" pitchFamily="18" charset="0"/>
              </a:rPr>
              <a:t>Taza</a:t>
            </a:r>
            <a:r>
              <a:rPr lang="en-US" sz="4000" i="1" dirty="0">
                <a:solidFill>
                  <a:schemeClr val="bg1"/>
                </a:solidFill>
                <a:latin typeface="Times New Roman" pitchFamily="18" charset="0"/>
                <a:cs typeface="Times New Roman" pitchFamily="18" charset="0"/>
              </a:rPr>
              <a:t>, Morocco.</a:t>
            </a:r>
            <a:endParaRPr lang="fr-FR" sz="4000" dirty="0">
              <a:solidFill>
                <a:schemeClr val="bg1"/>
              </a:solidFill>
              <a:latin typeface="Times New Roman" pitchFamily="18" charset="0"/>
              <a:cs typeface="Times New Roman" pitchFamily="18" charset="0"/>
            </a:endParaRPr>
          </a:p>
          <a:p>
            <a:pPr algn="ctr"/>
            <a:endParaRPr lang="en-US" sz="4000" b="1" baseline="30000" dirty="0">
              <a:solidFill>
                <a:schemeClr val="tx1"/>
              </a:solidFill>
              <a:latin typeface="Times New Roman" pitchFamily="18" charset="0"/>
              <a:cs typeface="Times New Roman" pitchFamily="18"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868245" y="39084250"/>
            <a:ext cx="26680562" cy="2508534"/>
          </a:xfrm>
          <a:prstGeom prst="rect">
            <a:avLst/>
          </a:prstGeom>
        </p:spPr>
      </p:pic>
      <p:sp>
        <p:nvSpPr>
          <p:cNvPr id="7" name="Rectangle 6"/>
          <p:cNvSpPr/>
          <p:nvPr/>
        </p:nvSpPr>
        <p:spPr>
          <a:xfrm>
            <a:off x="1868246" y="9899650"/>
            <a:ext cx="12958560" cy="5544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pPr algn="ctr"/>
            <a:endParaRPr lang="fr-FR"/>
          </a:p>
        </p:txBody>
      </p:sp>
      <p:sp>
        <p:nvSpPr>
          <p:cNvPr id="9" name="Rectangle 8"/>
          <p:cNvSpPr/>
          <p:nvPr/>
        </p:nvSpPr>
        <p:spPr>
          <a:xfrm>
            <a:off x="1872806" y="9899650"/>
            <a:ext cx="12960000" cy="1440000"/>
          </a:xfrm>
          <a:prstGeom prst="rect">
            <a:avLst/>
          </a:prstGeom>
        </p:spPr>
        <p:style>
          <a:lnRef idx="2">
            <a:schemeClr val="dk1">
              <a:shade val="50000"/>
            </a:schemeClr>
          </a:lnRef>
          <a:fillRef idx="1">
            <a:schemeClr val="dk1"/>
          </a:fillRef>
          <a:effectRef idx="0">
            <a:schemeClr val="dk1"/>
          </a:effectRef>
          <a:fontRef idx="minor">
            <a:schemeClr val="lt1"/>
          </a:fontRef>
        </p:style>
        <p:txBody>
          <a:bodyPr lIns="146304" tIns="73152" rIns="146304" bIns="73152" rtlCol="0" anchor="ctr"/>
          <a:lstStyle/>
          <a:p>
            <a:pPr algn="ctr"/>
            <a:r>
              <a:rPr lang="fr-MA" sz="3600" b="1" cap="all" smtClean="0">
                <a:ln/>
                <a:solidFill>
                  <a:schemeClr val="accent2">
                    <a:lumMod val="60000"/>
                    <a:lumOff val="40000"/>
                  </a:schemeClr>
                </a:solidFill>
                <a:effectLst>
                  <a:glow rad="63500">
                    <a:schemeClr val="accent6">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Objectives</a:t>
            </a:r>
            <a:endParaRPr lang="fr-FR" sz="3600" b="1" cap="all" dirty="0">
              <a:ln/>
              <a:solidFill>
                <a:schemeClr val="accent2">
                  <a:lumMod val="60000"/>
                  <a:lumOff val="40000"/>
                </a:schemeClr>
              </a:solidFill>
              <a:effectLst>
                <a:glow rad="63500">
                  <a:schemeClr val="accent6">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11" name="Rectangle 10"/>
          <p:cNvSpPr/>
          <p:nvPr/>
        </p:nvSpPr>
        <p:spPr>
          <a:xfrm>
            <a:off x="1870908" y="11654953"/>
            <a:ext cx="12751616" cy="3502497"/>
          </a:xfrm>
          <a:prstGeom prst="rect">
            <a:avLst/>
          </a:prstGeom>
        </p:spPr>
        <p:txBody>
          <a:bodyPr wrap="square" lIns="146304" tIns="73152" rIns="146304" bIns="73152">
            <a:spAutoFit/>
          </a:bodyPr>
          <a:lstStyle/>
          <a:p>
            <a:pPr algn="justLow"/>
            <a:r>
              <a:rPr lang="en-US" sz="3200" dirty="0">
                <a:latin typeface="Times New Roman" pitchFamily="18" charset="0"/>
                <a:cs typeface="Times New Roman" pitchFamily="18" charset="0"/>
              </a:rPr>
              <a:t>Our interest is focused in particular </a:t>
            </a:r>
            <a:r>
              <a:rPr lang="en-US" sz="3200" dirty="0" smtClean="0">
                <a:latin typeface="Times New Roman" pitchFamily="18" charset="0"/>
                <a:cs typeface="Times New Roman" pitchFamily="18" charset="0"/>
              </a:rPr>
              <a:t>on : </a:t>
            </a:r>
            <a:endParaRPr lang="en-US" sz="3200" dirty="0">
              <a:latin typeface="Times New Roman" pitchFamily="18" charset="0"/>
              <a:cs typeface="Times New Roman" pitchFamily="18" charset="0"/>
            </a:endParaRPr>
          </a:p>
          <a:p>
            <a:pPr marL="457200" indent="-457200" algn="justLow">
              <a:lnSpc>
                <a:spcPct val="150000"/>
              </a:lnSpc>
              <a:buFont typeface="Wingdings" pitchFamily="2" charset="2"/>
              <a:buChar char="v"/>
            </a:pPr>
            <a:r>
              <a:rPr lang="en-US" sz="3100" dirty="0">
                <a:latin typeface="Times New Roman" pitchFamily="18" charset="0"/>
                <a:cs typeface="Times New Roman" pitchFamily="18" charset="0"/>
              </a:rPr>
              <a:t>Extraction of the leaves </a:t>
            </a:r>
            <a:r>
              <a:rPr lang="en-US" sz="3100" dirty="0" smtClean="0">
                <a:latin typeface="Times New Roman" pitchFamily="18" charset="0"/>
                <a:cs typeface="Times New Roman" pitchFamily="18" charset="0"/>
              </a:rPr>
              <a:t>of </a:t>
            </a:r>
            <a:r>
              <a:rPr lang="en-US" sz="3100" i="1" dirty="0" err="1" smtClean="0">
                <a:latin typeface="Times New Roman" pitchFamily="18" charset="0"/>
                <a:cs typeface="Times New Roman" pitchFamily="18" charset="0"/>
              </a:rPr>
              <a:t>Stachys</a:t>
            </a:r>
            <a:r>
              <a:rPr lang="en-US" sz="3100" i="1" dirty="0" smtClean="0">
                <a:latin typeface="Times New Roman" pitchFamily="18" charset="0"/>
                <a:cs typeface="Times New Roman" pitchFamily="18" charset="0"/>
              </a:rPr>
              <a:t> </a:t>
            </a:r>
            <a:r>
              <a:rPr lang="en-US" sz="3100" i="1" dirty="0" err="1" smtClean="0">
                <a:latin typeface="Times New Roman" pitchFamily="18" charset="0"/>
                <a:cs typeface="Times New Roman" pitchFamily="18" charset="0"/>
              </a:rPr>
              <a:t>mouretti</a:t>
            </a:r>
            <a:r>
              <a:rPr lang="en-US" sz="3100" i="1" dirty="0" smtClean="0">
                <a:latin typeface="Times New Roman" pitchFamily="18" charset="0"/>
                <a:cs typeface="Times New Roman" pitchFamily="18" charset="0"/>
              </a:rPr>
              <a:t> </a:t>
            </a:r>
            <a:r>
              <a:rPr lang="en-US" sz="3100" dirty="0" smtClean="0">
                <a:latin typeface="Times New Roman" pitchFamily="18" charset="0"/>
                <a:cs typeface="Times New Roman" pitchFamily="18" charset="0"/>
              </a:rPr>
              <a:t>with </a:t>
            </a:r>
            <a:r>
              <a:rPr lang="en-US" sz="3100" dirty="0">
                <a:latin typeface="Times New Roman" pitchFamily="18" charset="0"/>
                <a:cs typeface="Times New Roman" pitchFamily="18" charset="0"/>
              </a:rPr>
              <a:t>different solvents</a:t>
            </a:r>
            <a:r>
              <a:rPr lang="en-US" sz="3100" dirty="0" smtClean="0">
                <a:latin typeface="Times New Roman" pitchFamily="18" charset="0"/>
                <a:cs typeface="Times New Roman" pitchFamily="18" charset="0"/>
              </a:rPr>
              <a:t>.</a:t>
            </a:r>
          </a:p>
          <a:p>
            <a:pPr marL="457200" indent="-457200" algn="justLow">
              <a:lnSpc>
                <a:spcPct val="150000"/>
              </a:lnSpc>
              <a:buFont typeface="Wingdings" pitchFamily="2" charset="2"/>
              <a:buChar char="v"/>
            </a:pPr>
            <a:r>
              <a:rPr lang="en-US" sz="3100" dirty="0" smtClean="0">
                <a:latin typeface="Times New Roman" pitchFamily="18" charset="0"/>
                <a:cs typeface="Times New Roman" pitchFamily="18" charset="0"/>
              </a:rPr>
              <a:t>Preliminary phytochemical analysis </a:t>
            </a:r>
            <a:endParaRPr lang="en-US" sz="3100" dirty="0">
              <a:latin typeface="Times New Roman" pitchFamily="18" charset="0"/>
              <a:cs typeface="Times New Roman" pitchFamily="18" charset="0"/>
            </a:endParaRPr>
          </a:p>
          <a:p>
            <a:pPr marL="457200" indent="-457200" algn="justLow">
              <a:lnSpc>
                <a:spcPct val="150000"/>
              </a:lnSpc>
              <a:buFont typeface="Wingdings" pitchFamily="2" charset="2"/>
              <a:buChar char="v"/>
            </a:pPr>
            <a:r>
              <a:rPr lang="en-US" sz="3100" dirty="0">
                <a:latin typeface="Times New Roman" pitchFamily="18" charset="0"/>
                <a:cs typeface="Times New Roman" pitchFamily="18" charset="0"/>
              </a:rPr>
              <a:t>isolation and identification of new biologically active molecules.</a:t>
            </a:r>
          </a:p>
          <a:p>
            <a:pPr marL="457200" indent="-457200" algn="justLow">
              <a:lnSpc>
                <a:spcPct val="150000"/>
              </a:lnSpc>
              <a:buFont typeface="Wingdings" pitchFamily="2" charset="2"/>
              <a:buChar char="v"/>
            </a:pPr>
            <a:r>
              <a:rPr lang="en-US" sz="3100" dirty="0" smtClean="0">
                <a:latin typeface="Times New Roman" pitchFamily="18" charset="0"/>
                <a:cs typeface="Times New Roman" pitchFamily="18" charset="0"/>
              </a:rPr>
              <a:t>Evaluation the biological activities</a:t>
            </a:r>
            <a:r>
              <a:rPr lang="en-US" sz="3000" dirty="0" smtClean="0">
                <a:latin typeface="Times New Roman" pitchFamily="18" charset="0"/>
                <a:cs typeface="Times New Roman" pitchFamily="18" charset="0"/>
              </a:rPr>
              <a:t>.</a:t>
            </a:r>
          </a:p>
        </p:txBody>
      </p:sp>
      <p:sp>
        <p:nvSpPr>
          <p:cNvPr id="12" name="Rectangle 11"/>
          <p:cNvSpPr/>
          <p:nvPr/>
        </p:nvSpPr>
        <p:spPr>
          <a:xfrm>
            <a:off x="1872806" y="15614650"/>
            <a:ext cx="12960000" cy="1274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endParaRPr lang="en-US" i="1" dirty="0" smtClean="0">
              <a:solidFill>
                <a:schemeClr val="tx1"/>
              </a:solidFill>
              <a:latin typeface="Times New Roman" pitchFamily="18" charset="0"/>
              <a:cs typeface="Times New Roman" pitchFamily="18" charset="0"/>
            </a:endParaRPr>
          </a:p>
          <a:p>
            <a:endParaRPr lang="en-US" i="1" dirty="0">
              <a:solidFill>
                <a:schemeClr val="tx1"/>
              </a:solidFill>
              <a:latin typeface="Times New Roman" pitchFamily="18" charset="0"/>
              <a:cs typeface="Times New Roman" pitchFamily="18" charset="0"/>
            </a:endParaRPr>
          </a:p>
          <a:p>
            <a:endParaRPr lang="en-US" i="1" dirty="0" smtClean="0">
              <a:solidFill>
                <a:schemeClr val="tx1"/>
              </a:solidFill>
              <a:latin typeface="Times New Roman" pitchFamily="18" charset="0"/>
              <a:cs typeface="Times New Roman" pitchFamily="18" charset="0"/>
            </a:endParaRPr>
          </a:p>
          <a:p>
            <a:endParaRPr lang="en-US" i="1" dirty="0">
              <a:solidFill>
                <a:schemeClr val="tx1"/>
              </a:solidFill>
              <a:latin typeface="Times New Roman" pitchFamily="18" charset="0"/>
              <a:cs typeface="Times New Roman" pitchFamily="18" charset="0"/>
            </a:endParaRPr>
          </a:p>
          <a:p>
            <a:endParaRPr lang="en-US" i="1" dirty="0" smtClean="0">
              <a:solidFill>
                <a:schemeClr val="tx1"/>
              </a:solidFill>
              <a:latin typeface="Times New Roman" pitchFamily="18" charset="0"/>
              <a:cs typeface="Times New Roman" pitchFamily="18" charset="0"/>
            </a:endParaRPr>
          </a:p>
          <a:p>
            <a:endParaRPr lang="en-US" i="1" dirty="0">
              <a:solidFill>
                <a:schemeClr val="tx1"/>
              </a:solidFill>
              <a:latin typeface="Times New Roman" pitchFamily="18" charset="0"/>
              <a:cs typeface="Times New Roman" pitchFamily="18" charset="0"/>
            </a:endParaRPr>
          </a:p>
          <a:p>
            <a:endParaRPr lang="en-US" i="1" dirty="0" smtClean="0">
              <a:solidFill>
                <a:schemeClr val="tx1"/>
              </a:solidFill>
              <a:latin typeface="Times New Roman" pitchFamily="18" charset="0"/>
              <a:cs typeface="Times New Roman" pitchFamily="18" charset="0"/>
            </a:endParaRPr>
          </a:p>
          <a:p>
            <a:endParaRPr lang="en-US" i="1" dirty="0">
              <a:solidFill>
                <a:schemeClr val="tx1"/>
              </a:solidFill>
              <a:latin typeface="Times New Roman" pitchFamily="18" charset="0"/>
              <a:cs typeface="Times New Roman" pitchFamily="18" charset="0"/>
            </a:endParaRPr>
          </a:p>
          <a:p>
            <a:endParaRPr lang="en-US" i="1" dirty="0" smtClean="0">
              <a:solidFill>
                <a:schemeClr val="tx1"/>
              </a:solidFill>
              <a:latin typeface="Times New Roman" pitchFamily="18" charset="0"/>
              <a:cs typeface="Times New Roman" pitchFamily="18" charset="0"/>
            </a:endParaRPr>
          </a:p>
          <a:p>
            <a:endParaRPr lang="en-US" i="1" dirty="0">
              <a:solidFill>
                <a:schemeClr val="tx1"/>
              </a:solidFill>
              <a:latin typeface="Times New Roman" pitchFamily="18" charset="0"/>
              <a:cs typeface="Times New Roman" pitchFamily="18" charset="0"/>
            </a:endParaRPr>
          </a:p>
          <a:p>
            <a:endParaRPr lang="en-US" i="1" dirty="0" smtClean="0">
              <a:solidFill>
                <a:schemeClr val="tx1"/>
              </a:solidFill>
              <a:latin typeface="Times New Roman" pitchFamily="18" charset="0"/>
              <a:cs typeface="Times New Roman" pitchFamily="18" charset="0"/>
            </a:endParaRPr>
          </a:p>
          <a:p>
            <a:endParaRPr lang="en-US" i="1" dirty="0">
              <a:solidFill>
                <a:schemeClr val="tx1"/>
              </a:solidFill>
              <a:latin typeface="Times New Roman" pitchFamily="18" charset="0"/>
              <a:cs typeface="Times New Roman" pitchFamily="18" charset="0"/>
            </a:endParaRPr>
          </a:p>
          <a:p>
            <a:endParaRPr lang="en-US" i="1" dirty="0" smtClean="0">
              <a:solidFill>
                <a:schemeClr val="tx1"/>
              </a:solidFill>
              <a:latin typeface="Times New Roman" pitchFamily="18" charset="0"/>
              <a:cs typeface="Times New Roman" pitchFamily="18" charset="0"/>
            </a:endParaRPr>
          </a:p>
          <a:p>
            <a:endParaRPr lang="en-US" i="1" dirty="0">
              <a:solidFill>
                <a:schemeClr val="tx1"/>
              </a:solidFill>
              <a:latin typeface="Times New Roman" pitchFamily="18" charset="0"/>
              <a:cs typeface="Times New Roman" pitchFamily="18" charset="0"/>
            </a:endParaRPr>
          </a:p>
          <a:p>
            <a:endParaRPr lang="en-US" i="1" dirty="0" smtClean="0">
              <a:solidFill>
                <a:schemeClr val="tx1"/>
              </a:solidFill>
              <a:latin typeface="Times New Roman" pitchFamily="18" charset="0"/>
              <a:cs typeface="Times New Roman" pitchFamily="18" charset="0"/>
            </a:endParaRPr>
          </a:p>
          <a:p>
            <a:endParaRPr lang="en-US" i="1" dirty="0" smtClean="0">
              <a:solidFill>
                <a:schemeClr val="tx1"/>
              </a:solidFill>
              <a:latin typeface="Times New Roman" pitchFamily="18" charset="0"/>
              <a:cs typeface="Times New Roman" pitchFamily="18" charset="0"/>
            </a:endParaRPr>
          </a:p>
        </p:txBody>
      </p:sp>
      <p:sp>
        <p:nvSpPr>
          <p:cNvPr id="13" name="Rectangle 12"/>
          <p:cNvSpPr/>
          <p:nvPr/>
        </p:nvSpPr>
        <p:spPr>
          <a:xfrm>
            <a:off x="1960050" y="17947373"/>
            <a:ext cx="12644156" cy="10196638"/>
          </a:xfrm>
          <a:prstGeom prst="rect">
            <a:avLst/>
          </a:prstGeom>
        </p:spPr>
        <p:txBody>
          <a:bodyPr wrap="square" lIns="146304" tIns="73152" rIns="146304" bIns="73152">
            <a:spAutoFit/>
          </a:bodyPr>
          <a:lstStyle/>
          <a:p>
            <a:pPr algn="justLow"/>
            <a:r>
              <a:rPr lang="en-US" sz="3200" i="1" dirty="0" err="1">
                <a:latin typeface="Times New Roman" pitchFamily="18" charset="0"/>
                <a:cs typeface="Times New Roman" pitchFamily="18" charset="0"/>
              </a:rPr>
              <a:t>Stachys</a:t>
            </a:r>
            <a:r>
              <a:rPr lang="en-US" sz="3200" i="1" dirty="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mouretii</a:t>
            </a:r>
            <a:r>
              <a:rPr lang="en-US" sz="3100" dirty="0" smtClean="0">
                <a:latin typeface="Times New Roman" pitchFamily="18" charset="0"/>
                <a:cs typeface="Times New Roman" pitchFamily="18" charset="0"/>
              </a:rPr>
              <a:t> </a:t>
            </a:r>
            <a:r>
              <a:rPr lang="en-US" sz="3100" dirty="0">
                <a:latin typeface="Times New Roman" pitchFamily="18" charset="0"/>
                <a:cs typeface="Times New Roman" pitchFamily="18" charset="0"/>
              </a:rPr>
              <a:t>i</a:t>
            </a:r>
            <a:r>
              <a:rPr lang="en-US" sz="3100" dirty="0" smtClean="0">
                <a:latin typeface="Times New Roman" pitchFamily="18" charset="0"/>
                <a:cs typeface="Times New Roman" pitchFamily="18" charset="0"/>
              </a:rPr>
              <a:t>s </a:t>
            </a:r>
            <a:r>
              <a:rPr lang="en-US" sz="3100" dirty="0">
                <a:latin typeface="Times New Roman" pitchFamily="18" charset="0"/>
                <a:cs typeface="Times New Roman" pitchFamily="18" charset="0"/>
              </a:rPr>
              <a:t>an endemic plant of Morocco belonging to the  </a:t>
            </a:r>
            <a:r>
              <a:rPr lang="en-US" sz="3100" i="1" dirty="0" err="1">
                <a:latin typeface="Times New Roman" pitchFamily="18" charset="0"/>
                <a:cs typeface="Times New Roman" pitchFamily="18" charset="0"/>
              </a:rPr>
              <a:t>Lamiaceae</a:t>
            </a:r>
            <a:r>
              <a:rPr lang="en-US" sz="3100" dirty="0">
                <a:latin typeface="Times New Roman" pitchFamily="18" charset="0"/>
                <a:cs typeface="Times New Roman" pitchFamily="18" charset="0"/>
              </a:rPr>
              <a:t> family. The genus </a:t>
            </a:r>
            <a:r>
              <a:rPr lang="en-US" sz="3100" dirty="0" err="1">
                <a:latin typeface="Times New Roman" pitchFamily="18" charset="0"/>
                <a:cs typeface="Times New Roman" pitchFamily="18" charset="0"/>
              </a:rPr>
              <a:t>Stachys</a:t>
            </a:r>
            <a:r>
              <a:rPr lang="en-US" sz="3100" dirty="0">
                <a:latin typeface="Times New Roman" pitchFamily="18" charset="0"/>
                <a:cs typeface="Times New Roman" pitchFamily="18" charset="0"/>
              </a:rPr>
              <a:t> L. is one of the largest genera of the </a:t>
            </a:r>
            <a:r>
              <a:rPr lang="en-US" sz="3100" dirty="0" err="1">
                <a:latin typeface="Times New Roman" pitchFamily="18" charset="0"/>
                <a:cs typeface="Times New Roman" pitchFamily="18" charset="0"/>
              </a:rPr>
              <a:t>Lamiaceae</a:t>
            </a:r>
            <a:r>
              <a:rPr lang="en-US" sz="3100" dirty="0">
                <a:latin typeface="Times New Roman" pitchFamily="18" charset="0"/>
                <a:cs typeface="Times New Roman" pitchFamily="18" charset="0"/>
              </a:rPr>
              <a:t> (also known as </a:t>
            </a:r>
            <a:r>
              <a:rPr lang="en-US" sz="3100" dirty="0" err="1">
                <a:latin typeface="Times New Roman" pitchFamily="18" charset="0"/>
                <a:cs typeface="Times New Roman" pitchFamily="18" charset="0"/>
              </a:rPr>
              <a:t>Labiatae</a:t>
            </a:r>
            <a:r>
              <a:rPr lang="en-US" sz="3100" dirty="0">
                <a:latin typeface="Times New Roman" pitchFamily="18" charset="0"/>
                <a:cs typeface="Times New Roman" pitchFamily="18" charset="0"/>
              </a:rPr>
              <a:t>), and it consists of approximately 300 species displaying a remarkable range of variation. It is mainly distributed in the warm temperate regions of the Mediterranean and south-west Asia, with secondary distributions in North and South America and Southern Africa.</a:t>
            </a:r>
          </a:p>
          <a:p>
            <a:pPr algn="justLow"/>
            <a:r>
              <a:rPr lang="en-US" sz="3100" dirty="0">
                <a:latin typeface="Times New Roman" pitchFamily="18" charset="0"/>
                <a:cs typeface="Times New Roman" pitchFamily="18" charset="0"/>
              </a:rPr>
              <a:t>Different </a:t>
            </a:r>
            <a:r>
              <a:rPr lang="en-US" sz="3100" dirty="0" err="1">
                <a:latin typeface="Times New Roman" pitchFamily="18" charset="0"/>
                <a:cs typeface="Times New Roman" pitchFamily="18" charset="0"/>
              </a:rPr>
              <a:t>Stachys</a:t>
            </a:r>
            <a:r>
              <a:rPr lang="en-US" sz="3100" dirty="0">
                <a:latin typeface="Times New Roman" pitchFamily="18" charset="0"/>
                <a:cs typeface="Times New Roman" pitchFamily="18" charset="0"/>
              </a:rPr>
              <a:t> species, which are known as betony, woundwort or mountain tea in folk medicine and used in the preparations of yogurt or jelly or traditionally as flavorings and seasonings. Furthermore, plants of this genus have been used for centuries as herbal remedies in the treatment of several complaints. </a:t>
            </a:r>
            <a:r>
              <a:rPr lang="en-US" sz="3100" b="1" dirty="0">
                <a:latin typeface="Times New Roman" pitchFamily="18" charset="0"/>
                <a:cs typeface="Times New Roman" pitchFamily="18" charset="0"/>
              </a:rPr>
              <a:t>(1).</a:t>
            </a:r>
          </a:p>
          <a:p>
            <a:pPr algn="justLow"/>
            <a:r>
              <a:rPr lang="en-US" sz="3100" dirty="0">
                <a:latin typeface="Times New Roman" pitchFamily="18" charset="0"/>
                <a:cs typeface="Times New Roman" pitchFamily="18" charset="0"/>
              </a:rPr>
              <a:t>In recent years, pharmacological studies on different taxa of this genus demonstrated some effects of extracts or isolated components such as anti-inflammatory, antitoxic, antibacterial, antioxidant and cytotoxic. Many other </a:t>
            </a:r>
            <a:r>
              <a:rPr lang="en-US" sz="3100" dirty="0" err="1">
                <a:latin typeface="Times New Roman" pitchFamily="18" charset="0"/>
                <a:cs typeface="Times New Roman" pitchFamily="18" charset="0"/>
              </a:rPr>
              <a:t>S</a:t>
            </a:r>
            <a:r>
              <a:rPr lang="en-US" sz="3100" dirty="0" err="1" smtClean="0">
                <a:latin typeface="Times New Roman" pitchFamily="18" charset="0"/>
                <a:cs typeface="Times New Roman" pitchFamily="18" charset="0"/>
              </a:rPr>
              <a:t>tachys</a:t>
            </a:r>
            <a:r>
              <a:rPr lang="en-US" sz="3100" dirty="0" smtClean="0">
                <a:latin typeface="Times New Roman" pitchFamily="18" charset="0"/>
                <a:cs typeface="Times New Roman" pitchFamily="18" charset="0"/>
              </a:rPr>
              <a:t> </a:t>
            </a:r>
            <a:r>
              <a:rPr lang="en-US" sz="3100" dirty="0">
                <a:latin typeface="Times New Roman" pitchFamily="18" charset="0"/>
                <a:cs typeface="Times New Roman" pitchFamily="18" charset="0"/>
              </a:rPr>
              <a:t>are used for the healing of skin, stomach, ulcer, asthma, rheumatic </a:t>
            </a:r>
            <a:r>
              <a:rPr lang="en-US" sz="3100" dirty="0" smtClean="0">
                <a:latin typeface="Times New Roman" pitchFamily="18" charset="0"/>
                <a:cs typeface="Times New Roman" pitchFamily="18" charset="0"/>
              </a:rPr>
              <a:t>diseases </a:t>
            </a:r>
            <a:r>
              <a:rPr lang="en-US" sz="3100" dirty="0">
                <a:latin typeface="Times New Roman" pitchFamily="18" charset="0"/>
                <a:cs typeface="Times New Roman" pitchFamily="18" charset="0"/>
              </a:rPr>
              <a:t>and vaginal tumors </a:t>
            </a:r>
            <a:r>
              <a:rPr lang="en-US" sz="3100" b="1" dirty="0">
                <a:latin typeface="Times New Roman" pitchFamily="18" charset="0"/>
                <a:cs typeface="Times New Roman" pitchFamily="18" charset="0"/>
              </a:rPr>
              <a:t>(1,2). </a:t>
            </a:r>
            <a:r>
              <a:rPr lang="en-US" sz="3100" dirty="0">
                <a:latin typeface="Times New Roman" pitchFamily="18" charset="0"/>
                <a:cs typeface="Times New Roman" pitchFamily="18" charset="0"/>
              </a:rPr>
              <a:t>Phytochemical studies on </a:t>
            </a:r>
            <a:r>
              <a:rPr lang="en-US" sz="3100" dirty="0" err="1">
                <a:latin typeface="Times New Roman" pitchFamily="18" charset="0"/>
                <a:cs typeface="Times New Roman" pitchFamily="18" charset="0"/>
              </a:rPr>
              <a:t>Stachys</a:t>
            </a:r>
            <a:r>
              <a:rPr lang="en-US" sz="3100" dirty="0">
                <a:latin typeface="Times New Roman" pitchFamily="18" charset="0"/>
                <a:cs typeface="Times New Roman" pitchFamily="18" charset="0"/>
              </a:rPr>
              <a:t> species reported the presence of </a:t>
            </a:r>
            <a:r>
              <a:rPr lang="en-US" sz="3100" dirty="0" err="1">
                <a:latin typeface="Times New Roman" pitchFamily="18" charset="0"/>
                <a:cs typeface="Times New Roman" pitchFamily="18" charset="0"/>
              </a:rPr>
              <a:t>phenylethanoid</a:t>
            </a:r>
            <a:r>
              <a:rPr lang="en-US" sz="3100" dirty="0">
                <a:latin typeface="Times New Roman" pitchFamily="18" charset="0"/>
                <a:cs typeface="Times New Roman" pitchFamily="18" charset="0"/>
              </a:rPr>
              <a:t> glycosides, </a:t>
            </a:r>
            <a:r>
              <a:rPr lang="en-US" sz="3100" dirty="0" err="1">
                <a:latin typeface="Times New Roman" pitchFamily="18" charset="0"/>
                <a:cs typeface="Times New Roman" pitchFamily="18" charset="0"/>
              </a:rPr>
              <a:t>iridoids</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triterpenoids</a:t>
            </a:r>
            <a:r>
              <a:rPr lang="en-US" sz="3100" dirty="0">
                <a:latin typeface="Times New Roman" pitchFamily="18" charset="0"/>
                <a:cs typeface="Times New Roman" pitchFamily="18" charset="0"/>
              </a:rPr>
              <a:t>, steroids, </a:t>
            </a:r>
            <a:r>
              <a:rPr lang="en-US" sz="3100" dirty="0" err="1">
                <a:latin typeface="Times New Roman" pitchFamily="18" charset="0"/>
                <a:cs typeface="Times New Roman" pitchFamily="18" charset="0"/>
              </a:rPr>
              <a:t>diterpenes</a:t>
            </a:r>
            <a:r>
              <a:rPr lang="en-US" sz="3100" dirty="0">
                <a:latin typeface="Times New Roman" pitchFamily="18" charset="0"/>
                <a:cs typeface="Times New Roman" pitchFamily="18" charset="0"/>
              </a:rPr>
              <a:t>, flavonoids, fatty acids, polysaccharides and other secondary metabolites.</a:t>
            </a:r>
            <a:endParaRPr lang="fr-FR" sz="3100" dirty="0">
              <a:latin typeface="Times New Roman" pitchFamily="18" charset="0"/>
              <a:cs typeface="Times New Roman" pitchFamily="18" charset="0"/>
            </a:endParaRPr>
          </a:p>
          <a:p>
            <a:pPr algn="justLow"/>
            <a:r>
              <a:rPr lang="en-US" sz="3100" dirty="0">
                <a:latin typeface="Times New Roman" pitchFamily="18" charset="0"/>
                <a:cs typeface="Times New Roman" pitchFamily="18" charset="0"/>
              </a:rPr>
              <a:t>We have chosen </a:t>
            </a:r>
            <a:r>
              <a:rPr lang="en-US" sz="3200" i="1" dirty="0" err="1">
                <a:latin typeface="Times New Roman" pitchFamily="18" charset="0"/>
                <a:cs typeface="Times New Roman" pitchFamily="18" charset="0"/>
              </a:rPr>
              <a:t>Stachys</a:t>
            </a:r>
            <a:r>
              <a:rPr lang="en-US" sz="3200" i="1" dirty="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mouretii</a:t>
            </a:r>
            <a:r>
              <a:rPr lang="en-US" sz="3200" i="1" dirty="0" smtClean="0">
                <a:latin typeface="Times New Roman" pitchFamily="18" charset="0"/>
                <a:cs typeface="Times New Roman" pitchFamily="18" charset="0"/>
              </a:rPr>
              <a:t> </a:t>
            </a:r>
            <a:r>
              <a:rPr lang="en-US" sz="3100" dirty="0" smtClean="0">
                <a:latin typeface="Times New Roman" pitchFamily="18" charset="0"/>
                <a:cs typeface="Times New Roman" pitchFamily="18" charset="0"/>
              </a:rPr>
              <a:t>as </a:t>
            </a:r>
            <a:r>
              <a:rPr lang="en-US" sz="3100" dirty="0">
                <a:latin typeface="Times New Roman" pitchFamily="18" charset="0"/>
                <a:cs typeface="Times New Roman" pitchFamily="18" charset="0"/>
              </a:rPr>
              <a:t>the object of our study since no investigation has been carried out on this species to date.</a:t>
            </a:r>
            <a:endParaRPr lang="fr-FR" sz="3100" dirty="0">
              <a:latin typeface="Times New Roman" pitchFamily="18" charset="0"/>
              <a:cs typeface="Times New Roman" pitchFamily="18" charset="0"/>
            </a:endParaRPr>
          </a:p>
        </p:txBody>
      </p:sp>
      <p:sp>
        <p:nvSpPr>
          <p:cNvPr id="14" name="Rectangle 13"/>
          <p:cNvSpPr/>
          <p:nvPr/>
        </p:nvSpPr>
        <p:spPr>
          <a:xfrm>
            <a:off x="1872806" y="15647211"/>
            <a:ext cx="12960000" cy="180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1272" tIns="40635" rIns="81272" bIns="40635"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MA" sz="3600" b="1" cap="all" dirty="0">
                <a:ln/>
                <a:solidFill>
                  <a:schemeClr val="accent2">
                    <a:lumMod val="60000"/>
                    <a:lumOff val="40000"/>
                  </a:schemeClr>
                </a:solidFill>
                <a:effectLst>
                  <a:glow rad="63500">
                    <a:schemeClr val="accent6">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Introduction</a:t>
            </a:r>
            <a:endParaRPr lang="fr-FR" sz="3600" b="1" cap="all" dirty="0">
              <a:ln/>
              <a:solidFill>
                <a:schemeClr val="accent2">
                  <a:lumMod val="60000"/>
                  <a:lumOff val="40000"/>
                </a:schemeClr>
              </a:solidFill>
              <a:effectLst>
                <a:glow rad="63500">
                  <a:schemeClr val="accent6">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15" name="Rectangle 14"/>
          <p:cNvSpPr/>
          <p:nvPr/>
        </p:nvSpPr>
        <p:spPr>
          <a:xfrm>
            <a:off x="1872806" y="28683051"/>
            <a:ext cx="12960000" cy="101861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tx1"/>
                </a:solidFill>
              </a:ln>
            </a:endParaRPr>
          </a:p>
        </p:txBody>
      </p:sp>
      <p:sp>
        <p:nvSpPr>
          <p:cNvPr id="16" name="Rectangle 15"/>
          <p:cNvSpPr/>
          <p:nvPr/>
        </p:nvSpPr>
        <p:spPr>
          <a:xfrm>
            <a:off x="1872806" y="28721050"/>
            <a:ext cx="12960000" cy="1800000"/>
          </a:xfrm>
          <a:prstGeom prst="rect">
            <a:avLst/>
          </a:prstGeom>
        </p:spPr>
        <p:style>
          <a:lnRef idx="2">
            <a:schemeClr val="dk1">
              <a:shade val="50000"/>
            </a:schemeClr>
          </a:lnRef>
          <a:fillRef idx="1">
            <a:schemeClr val="dk1"/>
          </a:fillRef>
          <a:effectRef idx="0">
            <a:schemeClr val="dk1"/>
          </a:effectRef>
          <a:fontRef idx="minor">
            <a:schemeClr val="lt1"/>
          </a:fontRef>
        </p:style>
        <p:txBody>
          <a:bodyPr lIns="146304" tIns="73152" rIns="146304" bIns="73152" rtlCol="0" anchor="ctr"/>
          <a:lstStyle/>
          <a:p>
            <a:pPr algn="ctr"/>
            <a:r>
              <a:rPr lang="fr-MA" sz="3600" b="1" cap="all" dirty="0" err="1">
                <a:ln/>
                <a:solidFill>
                  <a:schemeClr val="accent2">
                    <a:lumMod val="60000"/>
                    <a:lumOff val="40000"/>
                  </a:schemeClr>
                </a:solidFill>
                <a:effectLst>
                  <a:glow rad="63500">
                    <a:schemeClr val="accent6">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Methods</a:t>
            </a:r>
            <a:endParaRPr lang="fr-FR" sz="3600" b="1" cap="all" dirty="0">
              <a:ln/>
              <a:solidFill>
                <a:schemeClr val="accent2">
                  <a:lumMod val="60000"/>
                  <a:lumOff val="40000"/>
                </a:schemeClr>
              </a:solidFill>
              <a:effectLst>
                <a:glow rad="63500">
                  <a:schemeClr val="accent6">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17" name="Rectangle 16"/>
          <p:cNvSpPr/>
          <p:nvPr/>
        </p:nvSpPr>
        <p:spPr>
          <a:xfrm>
            <a:off x="1994627" y="30702250"/>
            <a:ext cx="12545271" cy="7919091"/>
          </a:xfrm>
          <a:prstGeom prst="rect">
            <a:avLst/>
          </a:prstGeom>
        </p:spPr>
        <p:txBody>
          <a:bodyPr wrap="square" lIns="146304" tIns="73152" rIns="146304" bIns="73152">
            <a:spAutoFit/>
          </a:bodyPr>
          <a:lstStyle/>
          <a:p>
            <a:r>
              <a:rPr lang="fr-FR" sz="3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Collection of plant </a:t>
            </a:r>
            <a:r>
              <a:rPr lang="fr-FR" sz="3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material</a:t>
            </a:r>
            <a:endParaRPr lang="fr-FR" sz="3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justLow"/>
            <a:r>
              <a:rPr lang="en-US" sz="3100" dirty="0">
                <a:latin typeface="Times New Roman" pitchFamily="18" charset="0"/>
                <a:cs typeface="Times New Roman" pitchFamily="18" charset="0"/>
              </a:rPr>
              <a:t>The leaves </a:t>
            </a:r>
            <a:r>
              <a:rPr lang="en-US" sz="3100" dirty="0" smtClean="0">
                <a:latin typeface="Times New Roman" pitchFamily="18" charset="0"/>
                <a:cs typeface="Times New Roman" pitchFamily="18" charset="0"/>
              </a:rPr>
              <a:t>of </a:t>
            </a:r>
            <a:r>
              <a:rPr lang="en-US" sz="3100" i="1" dirty="0" err="1" smtClean="0">
                <a:latin typeface="Times New Roman" pitchFamily="18" charset="0"/>
                <a:cs typeface="Times New Roman" pitchFamily="18" charset="0"/>
              </a:rPr>
              <a:t>Stachys</a:t>
            </a:r>
            <a:r>
              <a:rPr lang="en-US" sz="3100" i="1" dirty="0" smtClean="0">
                <a:latin typeface="Times New Roman" pitchFamily="18" charset="0"/>
                <a:cs typeface="Times New Roman" pitchFamily="18" charset="0"/>
              </a:rPr>
              <a:t> </a:t>
            </a:r>
            <a:r>
              <a:rPr lang="en-US" sz="3100" i="1" dirty="0" err="1" smtClean="0">
                <a:latin typeface="Times New Roman" pitchFamily="18" charset="0"/>
                <a:cs typeface="Times New Roman" pitchFamily="18" charset="0"/>
              </a:rPr>
              <a:t>mouretii</a:t>
            </a:r>
            <a:r>
              <a:rPr lang="en-US" sz="3100" i="1" dirty="0" smtClean="0">
                <a:latin typeface="Times New Roman" pitchFamily="18" charset="0"/>
                <a:cs typeface="Times New Roman" pitchFamily="18" charset="0"/>
              </a:rPr>
              <a:t> </a:t>
            </a:r>
            <a:r>
              <a:rPr lang="fr-FR" sz="3100" dirty="0" err="1" smtClean="0">
                <a:latin typeface="Times New Roman" pitchFamily="18" charset="0"/>
                <a:cs typeface="Times New Roman" pitchFamily="18" charset="0"/>
              </a:rPr>
              <a:t>were</a:t>
            </a:r>
            <a:r>
              <a:rPr lang="fr-FR" sz="3100" dirty="0" smtClean="0">
                <a:latin typeface="Times New Roman" pitchFamily="18" charset="0"/>
                <a:cs typeface="Times New Roman" pitchFamily="18" charset="0"/>
              </a:rPr>
              <a:t> </a:t>
            </a:r>
            <a:r>
              <a:rPr lang="fr-FR" sz="3100" dirty="0" err="1">
                <a:latin typeface="Times New Roman" pitchFamily="18" charset="0"/>
                <a:cs typeface="Times New Roman" pitchFamily="18" charset="0"/>
              </a:rPr>
              <a:t>collected</a:t>
            </a:r>
            <a:r>
              <a:rPr lang="fr-FR" sz="3100" dirty="0">
                <a:latin typeface="Times New Roman" pitchFamily="18" charset="0"/>
                <a:cs typeface="Times New Roman" pitchFamily="18" charset="0"/>
              </a:rPr>
              <a:t> in April 2018 </a:t>
            </a:r>
            <a:r>
              <a:rPr lang="fr-FR" sz="3100" dirty="0" err="1">
                <a:latin typeface="Times New Roman" pitchFamily="18" charset="0"/>
                <a:cs typeface="Times New Roman" pitchFamily="18" charset="0"/>
              </a:rPr>
              <a:t>from</a:t>
            </a:r>
            <a:r>
              <a:rPr lang="fr-FR"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Talasmtan</a:t>
            </a:r>
            <a:r>
              <a:rPr lang="en-US" sz="3100" dirty="0">
                <a:latin typeface="Times New Roman" pitchFamily="18" charset="0"/>
                <a:cs typeface="Times New Roman" pitchFamily="18" charset="0"/>
              </a:rPr>
              <a:t> forest  in the region </a:t>
            </a:r>
            <a:r>
              <a:rPr lang="en-US" sz="3100" dirty="0" smtClean="0">
                <a:latin typeface="Times New Roman" pitchFamily="18" charset="0"/>
                <a:cs typeface="Times New Roman" pitchFamily="18" charset="0"/>
              </a:rPr>
              <a:t>of </a:t>
            </a:r>
            <a:r>
              <a:rPr lang="en-US" sz="3100" dirty="0" err="1" smtClean="0">
                <a:latin typeface="Times New Roman" pitchFamily="18" charset="0"/>
                <a:cs typeface="Times New Roman" pitchFamily="18" charset="0"/>
              </a:rPr>
              <a:t>Ouazzane</a:t>
            </a:r>
            <a:r>
              <a:rPr lang="en-US" sz="3100" dirty="0" smtClean="0">
                <a:latin typeface="Times New Roman" pitchFamily="18" charset="0"/>
                <a:cs typeface="Times New Roman" pitchFamily="18" charset="0"/>
              </a:rPr>
              <a:t>. Then, they </a:t>
            </a:r>
            <a:r>
              <a:rPr lang="en-US" sz="3100" dirty="0">
                <a:latin typeface="Times New Roman" pitchFamily="18" charset="0"/>
                <a:cs typeface="Times New Roman" pitchFamily="18" charset="0"/>
              </a:rPr>
              <a:t>were thoroughly washed with water to remove dust and dried under the shade at room temperature for 7 days. The dried leaves were ground using kitchen blender to obtain the course powder and kept in an air tight container till further use</a:t>
            </a:r>
          </a:p>
          <a:p>
            <a:r>
              <a:rPr lang="fr-FR" sz="3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Preparation</a:t>
            </a:r>
            <a:r>
              <a:rPr lang="fr-FR" sz="3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of </a:t>
            </a:r>
            <a:r>
              <a:rPr lang="fr-FR" sz="3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extracts</a:t>
            </a:r>
            <a:r>
              <a:rPr lang="fr-FR" sz="3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p>
          <a:p>
            <a:pPr algn="justLow"/>
            <a:r>
              <a:rPr lang="en-US" sz="3100" dirty="0">
                <a:latin typeface="Times New Roman" pitchFamily="18" charset="0"/>
                <a:cs typeface="Times New Roman" pitchFamily="18" charset="0"/>
              </a:rPr>
              <a:t>The dried powdered leaves of </a:t>
            </a:r>
            <a:r>
              <a:rPr lang="en-US" sz="3100" i="1" dirty="0" err="1" smtClean="0">
                <a:latin typeface="Times New Roman" pitchFamily="18" charset="0"/>
                <a:cs typeface="Times New Roman" pitchFamily="18" charset="0"/>
              </a:rPr>
              <a:t>Stachysmouretii</a:t>
            </a:r>
            <a:r>
              <a:rPr lang="en-US" sz="3100" dirty="0" smtClean="0">
                <a:latin typeface="Times New Roman" pitchFamily="18" charset="0"/>
                <a:cs typeface="Times New Roman" pitchFamily="18" charset="0"/>
              </a:rPr>
              <a:t> (160g</a:t>
            </a:r>
            <a:r>
              <a:rPr lang="en-US" sz="3100" dirty="0">
                <a:latin typeface="Times New Roman" pitchFamily="18" charset="0"/>
                <a:cs typeface="Times New Roman" pitchFamily="18" charset="0"/>
              </a:rPr>
              <a:t>) were extracted exhaustively</a:t>
            </a:r>
            <a:r>
              <a:rPr lang="fr-FR" sz="3100" b="1" i="1" dirty="0">
                <a:latin typeface="Times New Roman" pitchFamily="18" charset="0"/>
                <a:cs typeface="Times New Roman" pitchFamily="18" charset="0"/>
              </a:rPr>
              <a:t>  </a:t>
            </a:r>
            <a:r>
              <a:rPr lang="en-US" sz="3100" dirty="0">
                <a:latin typeface="Times New Roman" pitchFamily="18" charset="0"/>
                <a:cs typeface="Times New Roman" pitchFamily="18" charset="0"/>
              </a:rPr>
              <a:t>by </a:t>
            </a:r>
            <a:r>
              <a:rPr lang="en-US" sz="3100" dirty="0" err="1">
                <a:latin typeface="Times New Roman" pitchFamily="18" charset="0"/>
                <a:cs typeface="Times New Roman" pitchFamily="18" charset="0"/>
              </a:rPr>
              <a:t>Soxhlet</a:t>
            </a:r>
            <a:r>
              <a:rPr lang="en-US" sz="3100" dirty="0">
                <a:latin typeface="Times New Roman" pitchFamily="18" charset="0"/>
                <a:cs typeface="Times New Roman" pitchFamily="18" charset="0"/>
              </a:rPr>
              <a:t> method with increasing polarity of solvents (hexane, ethyl acetate and methanol). </a:t>
            </a:r>
          </a:p>
          <a:p>
            <a:r>
              <a:rPr lang="en-US" sz="3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Phytochemical screening of leaves extracts </a:t>
            </a:r>
          </a:p>
          <a:p>
            <a:pPr algn="justLow"/>
            <a:r>
              <a:rPr lang="en-US" sz="3100" dirty="0">
                <a:latin typeface="Times New Roman" pitchFamily="18" charset="0"/>
                <a:cs typeface="Times New Roman" pitchFamily="18" charset="0"/>
              </a:rPr>
              <a:t>The identification of secondary metabolites was carried out via phytochemical screening using qualitative analyses based on a set of staining / precipitation reactions and thin layer chromatography techniques. These separating analyses use organic solvents and reagents allowing the detection of the sought molecules in a specific way.</a:t>
            </a:r>
            <a:endParaRPr lang="fr-FR" sz="3100" b="1" dirty="0">
              <a:latin typeface="Times New Roman" pitchFamily="18" charset="0"/>
              <a:cs typeface="Times New Roman" pitchFamily="18" charset="0"/>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64784" y="9899650"/>
            <a:ext cx="6430573" cy="33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33961" y="9899651"/>
            <a:ext cx="6414845" cy="33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15582806" y="13328650"/>
            <a:ext cx="12960000" cy="144229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pPr algn="ctr"/>
            <a:endParaRPr lang="fr-FR" dirty="0"/>
          </a:p>
        </p:txBody>
      </p:sp>
      <p:sp>
        <p:nvSpPr>
          <p:cNvPr id="24" name="Rectangle 23"/>
          <p:cNvSpPr/>
          <p:nvPr/>
        </p:nvSpPr>
        <p:spPr>
          <a:xfrm>
            <a:off x="15701379" y="15137925"/>
            <a:ext cx="12671968" cy="2594556"/>
          </a:xfrm>
          <a:prstGeom prst="rect">
            <a:avLst/>
          </a:prstGeom>
        </p:spPr>
        <p:txBody>
          <a:bodyPr wrap="square" lIns="146304" tIns="73152" rIns="146304" bIns="73152">
            <a:spAutoFit/>
          </a:bodyPr>
          <a:lstStyle/>
          <a:p>
            <a:r>
              <a:rPr lang="en-US" sz="3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Percentage yield of crude extracts </a:t>
            </a:r>
          </a:p>
          <a:p>
            <a:pPr algn="justLow"/>
            <a:r>
              <a:rPr lang="en-US" sz="3100" dirty="0">
                <a:latin typeface="Times New Roman" pitchFamily="18" charset="0"/>
                <a:cs typeface="Times New Roman" pitchFamily="18" charset="0"/>
              </a:rPr>
              <a:t>After 12h  continuous hot </a:t>
            </a:r>
            <a:r>
              <a:rPr lang="en-US" sz="3100" dirty="0" smtClean="0">
                <a:latin typeface="Times New Roman" pitchFamily="18" charset="0"/>
                <a:cs typeface="Times New Roman" pitchFamily="18" charset="0"/>
              </a:rPr>
              <a:t>extraction </a:t>
            </a:r>
            <a:r>
              <a:rPr lang="en-US" sz="3100" dirty="0">
                <a:latin typeface="Times New Roman" pitchFamily="18" charset="0"/>
                <a:cs typeface="Times New Roman" pitchFamily="18" charset="0"/>
              </a:rPr>
              <a:t>of </a:t>
            </a:r>
            <a:r>
              <a:rPr lang="fr-FR" sz="3100" dirty="0" err="1">
                <a:latin typeface="Times New Roman" pitchFamily="18" charset="0"/>
                <a:cs typeface="Times New Roman" pitchFamily="18" charset="0"/>
              </a:rPr>
              <a:t>powder</a:t>
            </a:r>
            <a:r>
              <a:rPr lang="fr-FR" sz="3100" dirty="0">
                <a:latin typeface="Times New Roman" pitchFamily="18" charset="0"/>
                <a:cs typeface="Times New Roman" pitchFamily="18" charset="0"/>
              </a:rPr>
              <a:t> </a:t>
            </a:r>
            <a:r>
              <a:rPr lang="fr-FR" sz="3100" dirty="0" err="1">
                <a:latin typeface="Times New Roman" pitchFamily="18" charset="0"/>
                <a:cs typeface="Times New Roman" pitchFamily="18" charset="0"/>
              </a:rPr>
              <a:t>leaves</a:t>
            </a:r>
            <a:r>
              <a:rPr lang="fr-FR" sz="3100" dirty="0">
                <a:latin typeface="Times New Roman" pitchFamily="18" charset="0"/>
                <a:cs typeface="Times New Roman" pitchFamily="18" charset="0"/>
              </a:rPr>
              <a:t> of </a:t>
            </a:r>
            <a:r>
              <a:rPr lang="en-US" sz="3100" i="1" dirty="0" err="1" smtClean="0">
                <a:latin typeface="Times New Roman" pitchFamily="18" charset="0"/>
                <a:cs typeface="Times New Roman" pitchFamily="18" charset="0"/>
              </a:rPr>
              <a:t>Stachys</a:t>
            </a:r>
            <a:r>
              <a:rPr lang="en-US" sz="3100" i="1" dirty="0" smtClean="0">
                <a:latin typeface="Times New Roman" pitchFamily="18" charset="0"/>
                <a:cs typeface="Times New Roman" pitchFamily="18" charset="0"/>
              </a:rPr>
              <a:t> </a:t>
            </a:r>
            <a:r>
              <a:rPr lang="en-US" sz="3100" i="1" dirty="0" err="1" smtClean="0">
                <a:latin typeface="Times New Roman" pitchFamily="18" charset="0"/>
                <a:cs typeface="Times New Roman" pitchFamily="18" charset="0"/>
              </a:rPr>
              <a:t>mouretii</a:t>
            </a:r>
            <a:r>
              <a:rPr lang="en-US" sz="3100" i="1" dirty="0" smtClean="0">
                <a:latin typeface="Times New Roman" pitchFamily="18" charset="0"/>
                <a:cs typeface="Times New Roman" pitchFamily="18" charset="0"/>
              </a:rPr>
              <a:t> </a:t>
            </a:r>
            <a:r>
              <a:rPr lang="en-US" sz="3100" dirty="0">
                <a:latin typeface="Times New Roman" pitchFamily="18" charset="0"/>
                <a:cs typeface="Times New Roman" pitchFamily="18" charset="0"/>
              </a:rPr>
              <a:t>in hexane, 24h in ethyl </a:t>
            </a:r>
            <a:r>
              <a:rPr lang="en-US" sz="3100" dirty="0" smtClean="0">
                <a:latin typeface="Times New Roman" pitchFamily="18" charset="0"/>
                <a:cs typeface="Times New Roman" pitchFamily="18" charset="0"/>
              </a:rPr>
              <a:t>acetate </a:t>
            </a:r>
            <a:r>
              <a:rPr lang="en-US" sz="3100" dirty="0">
                <a:latin typeface="Times New Roman" pitchFamily="18" charset="0"/>
                <a:cs typeface="Times New Roman" pitchFamily="18" charset="0"/>
              </a:rPr>
              <a:t>and 24h in methanol </a:t>
            </a:r>
            <a:r>
              <a:rPr lang="fr-FR" sz="3100" dirty="0" err="1">
                <a:latin typeface="Times New Roman" pitchFamily="18" charset="0"/>
                <a:cs typeface="Times New Roman" pitchFamily="18" charset="0"/>
              </a:rPr>
              <a:t>different</a:t>
            </a:r>
            <a:r>
              <a:rPr lang="fr-FR" sz="3100" dirty="0">
                <a:latin typeface="Times New Roman" pitchFamily="18" charset="0"/>
                <a:cs typeface="Times New Roman" pitchFamily="18" charset="0"/>
              </a:rPr>
              <a:t> </a:t>
            </a:r>
            <a:r>
              <a:rPr lang="fr-FR" sz="3100" dirty="0" err="1">
                <a:latin typeface="Times New Roman" pitchFamily="18" charset="0"/>
                <a:cs typeface="Times New Roman" pitchFamily="18" charset="0"/>
              </a:rPr>
              <a:t>amounts</a:t>
            </a:r>
            <a:r>
              <a:rPr lang="fr-FR" sz="3100" dirty="0">
                <a:latin typeface="Times New Roman" pitchFamily="18" charset="0"/>
                <a:cs typeface="Times New Roman" pitchFamily="18" charset="0"/>
              </a:rPr>
              <a:t> </a:t>
            </a:r>
            <a:r>
              <a:rPr lang="fr-FR" sz="3100" dirty="0" err="1">
                <a:latin typeface="Times New Roman" pitchFamily="18" charset="0"/>
                <a:cs typeface="Times New Roman" pitchFamily="18" charset="0"/>
              </a:rPr>
              <a:t>were</a:t>
            </a:r>
            <a:r>
              <a:rPr lang="fr-FR" sz="3100" dirty="0">
                <a:latin typeface="Times New Roman" pitchFamily="18" charset="0"/>
                <a:cs typeface="Times New Roman" pitchFamily="18" charset="0"/>
              </a:rPr>
              <a:t> </a:t>
            </a:r>
            <a:r>
              <a:rPr lang="fr-FR" sz="3100" dirty="0" err="1">
                <a:latin typeface="Times New Roman" pitchFamily="18" charset="0"/>
                <a:cs typeface="Times New Roman" pitchFamily="18" charset="0"/>
              </a:rPr>
              <a:t>obtained</a:t>
            </a:r>
            <a:r>
              <a:rPr lang="fr-FR" sz="3100" dirty="0">
                <a:latin typeface="Times New Roman" pitchFamily="18" charset="0"/>
                <a:cs typeface="Times New Roman" pitchFamily="18" charset="0"/>
              </a:rPr>
              <a:t>. The </a:t>
            </a:r>
            <a:r>
              <a:rPr lang="fr-FR" sz="3100" dirty="0" err="1">
                <a:latin typeface="Times New Roman" pitchFamily="18" charset="0"/>
                <a:cs typeface="Times New Roman" pitchFamily="18" charset="0"/>
              </a:rPr>
              <a:t>amounts</a:t>
            </a:r>
            <a:r>
              <a:rPr lang="fr-FR" sz="3100" dirty="0">
                <a:latin typeface="Times New Roman" pitchFamily="18" charset="0"/>
                <a:cs typeface="Times New Roman" pitchFamily="18" charset="0"/>
              </a:rPr>
              <a:t> </a:t>
            </a:r>
            <a:r>
              <a:rPr lang="fr-FR" sz="3100" dirty="0" err="1">
                <a:latin typeface="Times New Roman" pitchFamily="18" charset="0"/>
                <a:cs typeface="Times New Roman" pitchFamily="18" charset="0"/>
              </a:rPr>
              <a:t>that</a:t>
            </a:r>
            <a:r>
              <a:rPr lang="fr-FR" sz="3100" dirty="0">
                <a:latin typeface="Times New Roman" pitchFamily="18" charset="0"/>
                <a:cs typeface="Times New Roman" pitchFamily="18" charset="0"/>
              </a:rPr>
              <a:t> have been </a:t>
            </a:r>
            <a:r>
              <a:rPr lang="fr-FR" sz="3100" dirty="0" err="1">
                <a:latin typeface="Times New Roman" pitchFamily="18" charset="0"/>
                <a:cs typeface="Times New Roman" pitchFamily="18" charset="0"/>
              </a:rPr>
              <a:t>found</a:t>
            </a:r>
            <a:r>
              <a:rPr lang="fr-FR" sz="3100" dirty="0">
                <a:latin typeface="Times New Roman" pitchFamily="18" charset="0"/>
                <a:cs typeface="Times New Roman" pitchFamily="18" charset="0"/>
              </a:rPr>
              <a:t>  are </a:t>
            </a:r>
            <a:r>
              <a:rPr lang="fr-FR" sz="3100" b="1" dirty="0" smtClean="0">
                <a:latin typeface="Times New Roman" pitchFamily="18" charset="0"/>
                <a:cs typeface="Times New Roman" pitchFamily="18" charset="0"/>
              </a:rPr>
              <a:t>3.9g </a:t>
            </a:r>
            <a:r>
              <a:rPr lang="fr-FR" sz="3100" dirty="0">
                <a:latin typeface="Times New Roman" pitchFamily="18" charset="0"/>
                <a:cs typeface="Times New Roman" pitchFamily="18" charset="0"/>
              </a:rPr>
              <a:t>of </a:t>
            </a:r>
            <a:r>
              <a:rPr lang="fr-FR" sz="3100" dirty="0" err="1">
                <a:latin typeface="Times New Roman" pitchFamily="18" charset="0"/>
                <a:cs typeface="Times New Roman" pitchFamily="18" charset="0"/>
              </a:rPr>
              <a:t>hexanic</a:t>
            </a:r>
            <a:r>
              <a:rPr lang="fr-FR" sz="3100" dirty="0">
                <a:latin typeface="Times New Roman" pitchFamily="18" charset="0"/>
                <a:cs typeface="Times New Roman" pitchFamily="18" charset="0"/>
              </a:rPr>
              <a:t> </a:t>
            </a:r>
            <a:r>
              <a:rPr lang="fr-FR" sz="3100" dirty="0" err="1">
                <a:latin typeface="Times New Roman" pitchFamily="18" charset="0"/>
                <a:cs typeface="Times New Roman" pitchFamily="18" charset="0"/>
              </a:rPr>
              <a:t>extract</a:t>
            </a:r>
            <a:r>
              <a:rPr lang="fr-FR" sz="3100" dirty="0">
                <a:latin typeface="Times New Roman" pitchFamily="18" charset="0"/>
                <a:cs typeface="Times New Roman" pitchFamily="18" charset="0"/>
              </a:rPr>
              <a:t>,</a:t>
            </a:r>
            <a:r>
              <a:rPr lang="fr-FR" sz="3100" b="1" dirty="0">
                <a:latin typeface="Times New Roman" pitchFamily="18" charset="0"/>
                <a:cs typeface="Times New Roman" pitchFamily="18" charset="0"/>
              </a:rPr>
              <a:t> </a:t>
            </a:r>
            <a:r>
              <a:rPr lang="fr-FR" sz="3100" b="1" dirty="0" smtClean="0">
                <a:latin typeface="Times New Roman" pitchFamily="18" charset="0"/>
                <a:cs typeface="Times New Roman" pitchFamily="18" charset="0"/>
              </a:rPr>
              <a:t>5.5g </a:t>
            </a:r>
            <a:r>
              <a:rPr lang="fr-FR" sz="3100" dirty="0">
                <a:latin typeface="Times New Roman" pitchFamily="18" charset="0"/>
                <a:cs typeface="Times New Roman" pitchFamily="18" charset="0"/>
              </a:rPr>
              <a:t>of </a:t>
            </a:r>
            <a:r>
              <a:rPr lang="fr-FR" sz="3100" dirty="0" err="1">
                <a:latin typeface="Times New Roman" pitchFamily="18" charset="0"/>
                <a:cs typeface="Times New Roman" pitchFamily="18" charset="0"/>
              </a:rPr>
              <a:t>ethyl</a:t>
            </a:r>
            <a:r>
              <a:rPr lang="fr-FR" sz="3100" dirty="0">
                <a:latin typeface="Times New Roman" pitchFamily="18" charset="0"/>
                <a:cs typeface="Times New Roman" pitchFamily="18" charset="0"/>
              </a:rPr>
              <a:t> </a:t>
            </a:r>
            <a:r>
              <a:rPr lang="fr-FR" sz="3100" dirty="0" err="1">
                <a:latin typeface="Times New Roman" pitchFamily="18" charset="0"/>
                <a:cs typeface="Times New Roman" pitchFamily="18" charset="0"/>
              </a:rPr>
              <a:t>acetat</a:t>
            </a:r>
            <a:r>
              <a:rPr lang="fr-FR" sz="3100" dirty="0">
                <a:latin typeface="Times New Roman" pitchFamily="18" charset="0"/>
                <a:cs typeface="Times New Roman" pitchFamily="18" charset="0"/>
              </a:rPr>
              <a:t> </a:t>
            </a:r>
            <a:r>
              <a:rPr lang="fr-FR" sz="3100" dirty="0" err="1">
                <a:latin typeface="Times New Roman" pitchFamily="18" charset="0"/>
                <a:cs typeface="Times New Roman" pitchFamily="18" charset="0"/>
              </a:rPr>
              <a:t>extract</a:t>
            </a:r>
            <a:r>
              <a:rPr lang="fr-FR" sz="3100" dirty="0">
                <a:latin typeface="Times New Roman" pitchFamily="18" charset="0"/>
                <a:cs typeface="Times New Roman" pitchFamily="18" charset="0"/>
              </a:rPr>
              <a:t> and </a:t>
            </a:r>
            <a:r>
              <a:rPr lang="fr-FR" sz="3100" b="1" dirty="0" smtClean="0">
                <a:latin typeface="Times New Roman" pitchFamily="18" charset="0"/>
                <a:cs typeface="Times New Roman" pitchFamily="18" charset="0"/>
              </a:rPr>
              <a:t>18,8g </a:t>
            </a:r>
            <a:r>
              <a:rPr lang="fr-FR" sz="3100" dirty="0">
                <a:latin typeface="Times New Roman" pitchFamily="18" charset="0"/>
                <a:cs typeface="Times New Roman" pitchFamily="18" charset="0"/>
              </a:rPr>
              <a:t>of </a:t>
            </a:r>
            <a:r>
              <a:rPr lang="fr-FR" sz="3100" dirty="0" err="1">
                <a:latin typeface="Times New Roman" pitchFamily="18" charset="0"/>
                <a:cs typeface="Times New Roman" pitchFamily="18" charset="0"/>
              </a:rPr>
              <a:t>methanolic</a:t>
            </a:r>
            <a:r>
              <a:rPr lang="fr-FR" sz="3100" dirty="0">
                <a:latin typeface="Times New Roman" pitchFamily="18" charset="0"/>
                <a:cs typeface="Times New Roman" pitchFamily="18" charset="0"/>
              </a:rPr>
              <a:t> </a:t>
            </a:r>
            <a:r>
              <a:rPr lang="fr-FR" sz="3100" dirty="0" err="1">
                <a:latin typeface="Times New Roman" pitchFamily="18" charset="0"/>
                <a:cs typeface="Times New Roman" pitchFamily="18" charset="0"/>
              </a:rPr>
              <a:t>extract</a:t>
            </a:r>
            <a:r>
              <a:rPr lang="fr-FR" sz="3100" dirty="0" smtClean="0">
                <a:latin typeface="Times New Roman" pitchFamily="18" charset="0"/>
                <a:cs typeface="Times New Roman" pitchFamily="18" charset="0"/>
              </a:rPr>
              <a:t>.</a:t>
            </a:r>
            <a:endParaRPr lang="fr-FR" sz="3100" dirty="0">
              <a:latin typeface="Times New Roman" pitchFamily="18" charset="0"/>
              <a:cs typeface="Times New Roman" pitchFamily="18" charset="0"/>
            </a:endParaRPr>
          </a:p>
        </p:txBody>
      </p:sp>
      <p:sp>
        <p:nvSpPr>
          <p:cNvPr id="25" name="ZoneTexte 24"/>
          <p:cNvSpPr txBox="1"/>
          <p:nvPr/>
        </p:nvSpPr>
        <p:spPr>
          <a:xfrm>
            <a:off x="15669139" y="21031308"/>
            <a:ext cx="12417616" cy="440120"/>
          </a:xfrm>
          <a:prstGeom prst="rect">
            <a:avLst/>
          </a:prstGeom>
          <a:noFill/>
        </p:spPr>
        <p:txBody>
          <a:bodyPr wrap="square" lIns="146304" tIns="73152" rIns="146304" bIns="73152" rtlCol="0">
            <a:spAutoFit/>
          </a:bodyPr>
          <a:lstStyle/>
          <a:p>
            <a:pPr algn="ctr"/>
            <a:r>
              <a:rPr lang="fr-MA" sz="1900" b="1" dirty="0">
                <a:latin typeface="Times New Roman" pitchFamily="18" charset="0"/>
                <a:cs typeface="Times New Roman" pitchFamily="18" charset="0"/>
              </a:rPr>
              <a:t>Fig. 1</a:t>
            </a:r>
            <a:r>
              <a:rPr lang="fr-MA" sz="1900" dirty="0">
                <a:latin typeface="Times New Roman" pitchFamily="18" charset="0"/>
                <a:cs typeface="Times New Roman" pitchFamily="18" charset="0"/>
              </a:rPr>
              <a:t>: </a:t>
            </a:r>
            <a:r>
              <a:rPr lang="en-US" sz="1900" dirty="0" smtClean="0">
                <a:latin typeface="Times New Roman" pitchFamily="18" charset="0"/>
                <a:cs typeface="Times New Roman" pitchFamily="18" charset="0"/>
              </a:rPr>
              <a:t>Yields </a:t>
            </a:r>
            <a:r>
              <a:rPr lang="en-US" sz="1900" dirty="0">
                <a:latin typeface="Times New Roman" pitchFamily="18" charset="0"/>
                <a:cs typeface="Times New Roman" pitchFamily="18" charset="0"/>
              </a:rPr>
              <a:t>of </a:t>
            </a:r>
            <a:r>
              <a:rPr lang="en-US" sz="1900" dirty="0" err="1" smtClean="0">
                <a:latin typeface="Times New Roman" pitchFamily="18" charset="0"/>
                <a:cs typeface="Times New Roman" pitchFamily="18" charset="0"/>
              </a:rPr>
              <a:t>Hexae</a:t>
            </a:r>
            <a:r>
              <a:rPr lang="en-US" sz="1900" dirty="0" smtClean="0">
                <a:latin typeface="Times New Roman" pitchFamily="18" charset="0"/>
                <a:cs typeface="Times New Roman" pitchFamily="18" charset="0"/>
              </a:rPr>
              <a:t>, </a:t>
            </a:r>
            <a:r>
              <a:rPr lang="en-US" sz="1900" dirty="0">
                <a:latin typeface="Times New Roman" pitchFamily="18" charset="0"/>
                <a:cs typeface="Times New Roman" pitchFamily="18" charset="0"/>
              </a:rPr>
              <a:t>Ethyl </a:t>
            </a:r>
            <a:r>
              <a:rPr lang="en-US" sz="1900" dirty="0" smtClean="0">
                <a:latin typeface="Times New Roman" pitchFamily="18" charset="0"/>
                <a:cs typeface="Times New Roman" pitchFamily="18" charset="0"/>
              </a:rPr>
              <a:t>acetate </a:t>
            </a:r>
            <a:r>
              <a:rPr lang="en-US" sz="1900" dirty="0">
                <a:latin typeface="Times New Roman" pitchFamily="18" charset="0"/>
                <a:cs typeface="Times New Roman" pitchFamily="18" charset="0"/>
              </a:rPr>
              <a:t>and </a:t>
            </a:r>
            <a:r>
              <a:rPr lang="en-US" sz="1900" dirty="0" smtClean="0">
                <a:latin typeface="Times New Roman" pitchFamily="18" charset="0"/>
                <a:cs typeface="Times New Roman" pitchFamily="18" charset="0"/>
              </a:rPr>
              <a:t>Methanol extracts of </a:t>
            </a:r>
            <a:r>
              <a:rPr lang="en-US" sz="1900" i="1" dirty="0" err="1" smtClean="0">
                <a:latin typeface="Times New Roman" pitchFamily="18" charset="0"/>
                <a:cs typeface="Times New Roman" pitchFamily="18" charset="0"/>
              </a:rPr>
              <a:t>Stachys</a:t>
            </a:r>
            <a:r>
              <a:rPr lang="en-US" sz="1900" i="1" dirty="0" smtClean="0">
                <a:latin typeface="Times New Roman" pitchFamily="18" charset="0"/>
                <a:cs typeface="Times New Roman" pitchFamily="18" charset="0"/>
              </a:rPr>
              <a:t> </a:t>
            </a:r>
            <a:r>
              <a:rPr lang="en-US" sz="1900" i="1" dirty="0" err="1" smtClean="0">
                <a:latin typeface="Times New Roman" pitchFamily="18" charset="0"/>
                <a:cs typeface="Times New Roman" pitchFamily="18" charset="0"/>
              </a:rPr>
              <a:t>mouretii</a:t>
            </a:r>
            <a:r>
              <a:rPr lang="fr-MA" sz="1900" dirty="0" smtClean="0">
                <a:latin typeface="Times New Roman" pitchFamily="18" charset="0"/>
                <a:cs typeface="Times New Roman" pitchFamily="18" charset="0"/>
              </a:rPr>
              <a:t>. </a:t>
            </a:r>
            <a:endParaRPr lang="fr-FR" sz="1900" dirty="0">
              <a:latin typeface="Times New Roman" pitchFamily="18" charset="0"/>
              <a:cs typeface="Times New Roman" pitchFamily="18" charset="0"/>
            </a:endParaRPr>
          </a:p>
        </p:txBody>
      </p:sp>
      <p:sp>
        <p:nvSpPr>
          <p:cNvPr id="26" name="ZoneTexte 25"/>
          <p:cNvSpPr txBox="1"/>
          <p:nvPr/>
        </p:nvSpPr>
        <p:spPr>
          <a:xfrm>
            <a:off x="15811091" y="27235269"/>
            <a:ext cx="11987632" cy="440120"/>
          </a:xfrm>
          <a:prstGeom prst="rect">
            <a:avLst/>
          </a:prstGeom>
          <a:noFill/>
        </p:spPr>
        <p:txBody>
          <a:bodyPr wrap="square" lIns="146304" tIns="73152" rIns="146304" bIns="73152" rtlCol="0">
            <a:spAutoFit/>
          </a:bodyPr>
          <a:lstStyle/>
          <a:p>
            <a:pPr algn="ctr"/>
            <a:r>
              <a:rPr lang="fr-MA" sz="1900" b="1" dirty="0">
                <a:latin typeface="Times New Roman" pitchFamily="18" charset="0"/>
                <a:cs typeface="Times New Roman" pitchFamily="18" charset="0"/>
              </a:rPr>
              <a:t>Table. 1 </a:t>
            </a:r>
            <a:r>
              <a:rPr lang="fr-MA" sz="1900" dirty="0">
                <a:latin typeface="Times New Roman" pitchFamily="18" charset="0"/>
                <a:cs typeface="Times New Roman" pitchFamily="18" charset="0"/>
              </a:rPr>
              <a:t>: </a:t>
            </a:r>
            <a:r>
              <a:rPr lang="en-US" sz="1900" dirty="0">
                <a:latin typeface="Times New Roman" pitchFamily="18" charset="0"/>
                <a:cs typeface="Times New Roman" pitchFamily="18" charset="0"/>
              </a:rPr>
              <a:t>Results of preliminary phytochemical </a:t>
            </a:r>
            <a:r>
              <a:rPr lang="en-US" sz="1900" dirty="0" smtClean="0">
                <a:latin typeface="Times New Roman" pitchFamily="18" charset="0"/>
                <a:cs typeface="Times New Roman" pitchFamily="18" charset="0"/>
              </a:rPr>
              <a:t>screening </a:t>
            </a:r>
            <a:r>
              <a:rPr lang="en-US" sz="1900" dirty="0">
                <a:latin typeface="Times New Roman" pitchFamily="18" charset="0"/>
                <a:cs typeface="Times New Roman" pitchFamily="18" charset="0"/>
              </a:rPr>
              <a:t>of </a:t>
            </a:r>
            <a:r>
              <a:rPr lang="en-US" sz="1900" i="1" dirty="0" err="1" smtClean="0">
                <a:latin typeface="Times New Roman" pitchFamily="18" charset="0"/>
                <a:cs typeface="Times New Roman" pitchFamily="18" charset="0"/>
              </a:rPr>
              <a:t>Stachys</a:t>
            </a:r>
            <a:r>
              <a:rPr lang="en-US" sz="1900" i="1" dirty="0" smtClean="0">
                <a:latin typeface="Times New Roman" pitchFamily="18" charset="0"/>
                <a:cs typeface="Times New Roman" pitchFamily="18" charset="0"/>
              </a:rPr>
              <a:t> </a:t>
            </a:r>
            <a:r>
              <a:rPr lang="en-US" sz="1900" i="1" dirty="0" err="1" smtClean="0">
                <a:latin typeface="Times New Roman" pitchFamily="18" charset="0"/>
                <a:cs typeface="Times New Roman" pitchFamily="18" charset="0"/>
              </a:rPr>
              <a:t>mouretii</a:t>
            </a:r>
            <a:r>
              <a:rPr lang="en-US" sz="1900" dirty="0" smtClean="0">
                <a:latin typeface="Times New Roman" pitchFamily="18" charset="0"/>
                <a:cs typeface="Times New Roman" pitchFamily="18" charset="0"/>
              </a:rPr>
              <a:t>. </a:t>
            </a:r>
            <a:r>
              <a:rPr lang="en-US" sz="1900" dirty="0">
                <a:latin typeface="Times New Roman" pitchFamily="18" charset="0"/>
                <a:cs typeface="Times New Roman" pitchFamily="18" charset="0"/>
              </a:rPr>
              <a:t>Leaves extracts</a:t>
            </a:r>
            <a:r>
              <a:rPr lang="en-US" sz="1900" dirty="0" smtClean="0">
                <a:latin typeface="Times New Roman" pitchFamily="18" charset="0"/>
                <a:cs typeface="Times New Roman" pitchFamily="18" charset="0"/>
              </a:rPr>
              <a:t>.</a:t>
            </a:r>
            <a:endParaRPr lang="fr-FR" sz="1900" dirty="0">
              <a:latin typeface="Times New Roman" pitchFamily="18" charset="0"/>
              <a:cs typeface="Times New Roman" pitchFamily="18" charset="0"/>
            </a:endParaRPr>
          </a:p>
        </p:txBody>
      </p:sp>
      <p:sp>
        <p:nvSpPr>
          <p:cNvPr id="27" name="Rectangle 26"/>
          <p:cNvSpPr/>
          <p:nvPr/>
        </p:nvSpPr>
        <p:spPr>
          <a:xfrm>
            <a:off x="15581366" y="13328650"/>
            <a:ext cx="12960000" cy="144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1272" tIns="40635" rIns="81272" bIns="40635"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MA" sz="3600" b="1" cap="all" dirty="0" err="1" smtClean="0">
                <a:ln/>
                <a:solidFill>
                  <a:schemeClr val="accent2">
                    <a:lumMod val="60000"/>
                    <a:lumOff val="40000"/>
                  </a:schemeClr>
                </a:solidFill>
                <a:effectLst>
                  <a:glow rad="63500">
                    <a:schemeClr val="accent6">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results</a:t>
            </a:r>
            <a:endParaRPr lang="fr-FR" sz="3600" b="1" cap="all" dirty="0">
              <a:ln/>
              <a:solidFill>
                <a:schemeClr val="accent2">
                  <a:lumMod val="60000"/>
                  <a:lumOff val="40000"/>
                </a:schemeClr>
              </a:solidFill>
              <a:effectLst>
                <a:glow rad="63500">
                  <a:schemeClr val="accent6">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graphicFrame>
        <p:nvGraphicFramePr>
          <p:cNvPr id="28" name="Graphique 27"/>
          <p:cNvGraphicFramePr>
            <a:graphicFrameLocks/>
          </p:cNvGraphicFramePr>
          <p:nvPr>
            <p:extLst>
              <p:ext uri="{D42A27DB-BD31-4B8C-83A1-F6EECF244321}">
                <p14:modId xmlns:p14="http://schemas.microsoft.com/office/powerpoint/2010/main" val="1848144505"/>
              </p:ext>
            </p:extLst>
          </p:nvPr>
        </p:nvGraphicFramePr>
        <p:xfrm>
          <a:off x="18549459" y="17730213"/>
          <a:ext cx="6768752" cy="30919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Tableau 28"/>
          <p:cNvGraphicFramePr>
            <a:graphicFrameLocks noGrp="1"/>
          </p:cNvGraphicFramePr>
          <p:nvPr>
            <p:extLst>
              <p:ext uri="{D42A27DB-BD31-4B8C-83A1-F6EECF244321}">
                <p14:modId xmlns:p14="http://schemas.microsoft.com/office/powerpoint/2010/main" val="447171734"/>
              </p:ext>
            </p:extLst>
          </p:nvPr>
        </p:nvGraphicFramePr>
        <p:xfrm>
          <a:off x="18509691" y="23562861"/>
          <a:ext cx="6264696" cy="3680350"/>
        </p:xfrm>
        <a:graphic>
          <a:graphicData uri="http://schemas.openxmlformats.org/drawingml/2006/table">
            <a:tbl>
              <a:tblPr firstRow="1" firstCol="1" bandRow="1">
                <a:tableStyleId>{D113A9D2-9D6B-4929-AA2D-F23B5EE8CBE7}</a:tableStyleId>
              </a:tblPr>
              <a:tblGrid>
                <a:gridCol w="1850821"/>
                <a:gridCol w="1465233"/>
                <a:gridCol w="1382468"/>
                <a:gridCol w="1566174"/>
              </a:tblGrid>
              <a:tr h="693310">
                <a:tc>
                  <a:txBody>
                    <a:bodyPr/>
                    <a:lstStyle/>
                    <a:p>
                      <a:pPr>
                        <a:lnSpc>
                          <a:spcPct val="150000"/>
                        </a:lnSpc>
                        <a:spcAft>
                          <a:spcPts val="0"/>
                        </a:spcAft>
                      </a:pPr>
                      <a:r>
                        <a:rPr lang="fr-MA" sz="1400" b="1" dirty="0">
                          <a:effectLst/>
                          <a:latin typeface="Times New Roman" pitchFamily="18" charset="0"/>
                          <a:cs typeface="Times New Roman" pitchFamily="18" charset="0"/>
                        </a:rPr>
                        <a:t>             </a:t>
                      </a:r>
                      <a:r>
                        <a:rPr lang="fr-MA" sz="1400" b="1" dirty="0" smtClean="0">
                          <a:effectLst/>
                          <a:latin typeface="Times New Roman" pitchFamily="18" charset="0"/>
                          <a:cs typeface="Times New Roman" pitchFamily="18" charset="0"/>
                        </a:rPr>
                        <a:t>         </a:t>
                      </a:r>
                      <a:r>
                        <a:rPr lang="fr-MA" sz="1400" b="1" dirty="0" err="1" smtClean="0">
                          <a:effectLst/>
                          <a:latin typeface="Times New Roman" pitchFamily="18" charset="0"/>
                          <a:cs typeface="Times New Roman" pitchFamily="18" charset="0"/>
                        </a:rPr>
                        <a:t>Extracts</a:t>
                      </a:r>
                      <a:endParaRPr lang="fr-FR" sz="1200" b="1" dirty="0">
                        <a:effectLst/>
                        <a:latin typeface="Times New Roman" pitchFamily="18" charset="0"/>
                        <a:cs typeface="Times New Roman" pitchFamily="18" charset="0"/>
                      </a:endParaRPr>
                    </a:p>
                    <a:p>
                      <a:pPr>
                        <a:lnSpc>
                          <a:spcPct val="150000"/>
                        </a:lnSpc>
                        <a:spcAft>
                          <a:spcPts val="0"/>
                        </a:spcAft>
                      </a:pPr>
                      <a:r>
                        <a:rPr lang="fr-MA" sz="1400" b="1" dirty="0" err="1" smtClean="0">
                          <a:effectLst/>
                          <a:latin typeface="Times New Roman" pitchFamily="18" charset="0"/>
                          <a:cs typeface="Times New Roman" pitchFamily="18" charset="0"/>
                        </a:rPr>
                        <a:t>Metabolites</a:t>
                      </a:r>
                      <a:endParaRPr lang="fr-FR" sz="1200" b="1"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fr-MA" sz="1400" b="1" dirty="0">
                          <a:effectLst/>
                          <a:latin typeface="Times New Roman" pitchFamily="18" charset="0"/>
                          <a:cs typeface="Times New Roman" pitchFamily="18" charset="0"/>
                        </a:rPr>
                        <a:t> </a:t>
                      </a:r>
                      <a:r>
                        <a:rPr lang="fr-MA" sz="1400" b="1" dirty="0" smtClean="0">
                          <a:effectLst/>
                          <a:latin typeface="Times New Roman" pitchFamily="18" charset="0"/>
                          <a:cs typeface="Times New Roman" pitchFamily="18" charset="0"/>
                        </a:rPr>
                        <a:t>Hexane</a:t>
                      </a:r>
                      <a:endParaRPr lang="fr-FR" sz="1200" b="1"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fr-MA" sz="1400" b="1" dirty="0">
                          <a:effectLst/>
                          <a:latin typeface="Times New Roman" pitchFamily="18" charset="0"/>
                          <a:cs typeface="Times New Roman" pitchFamily="18" charset="0"/>
                        </a:rPr>
                        <a:t> </a:t>
                      </a:r>
                      <a:r>
                        <a:rPr lang="fr-MA" sz="1400" b="1" dirty="0" err="1" smtClean="0">
                          <a:effectLst/>
                          <a:latin typeface="Times New Roman" pitchFamily="18" charset="0"/>
                          <a:cs typeface="Times New Roman" pitchFamily="18" charset="0"/>
                        </a:rPr>
                        <a:t>Ethyl</a:t>
                      </a:r>
                      <a:r>
                        <a:rPr lang="fr-MA" sz="1400" b="1" dirty="0" smtClean="0">
                          <a:effectLst/>
                          <a:latin typeface="Times New Roman" pitchFamily="18" charset="0"/>
                          <a:cs typeface="Times New Roman" pitchFamily="18" charset="0"/>
                        </a:rPr>
                        <a:t> </a:t>
                      </a:r>
                      <a:r>
                        <a:rPr lang="fr-MA" sz="1400" b="1" dirty="0" err="1">
                          <a:effectLst/>
                          <a:latin typeface="Times New Roman" pitchFamily="18" charset="0"/>
                          <a:cs typeface="Times New Roman" pitchFamily="18" charset="0"/>
                        </a:rPr>
                        <a:t>acetate</a:t>
                      </a:r>
                      <a:endParaRPr lang="fr-FR" sz="1200" b="1"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fr-MA" sz="1400" b="1" dirty="0">
                          <a:effectLst/>
                          <a:latin typeface="Times New Roman" pitchFamily="18" charset="0"/>
                          <a:cs typeface="Times New Roman" pitchFamily="18" charset="0"/>
                        </a:rPr>
                        <a:t> </a:t>
                      </a:r>
                      <a:r>
                        <a:rPr lang="fr-MA" sz="1400" b="1" dirty="0" err="1" smtClean="0">
                          <a:effectLst/>
                          <a:latin typeface="Times New Roman" pitchFamily="18" charset="0"/>
                          <a:cs typeface="Times New Roman" pitchFamily="18" charset="0"/>
                        </a:rPr>
                        <a:t>Methanol</a:t>
                      </a:r>
                      <a:endParaRPr lang="fr-FR" sz="1200" b="1" dirty="0">
                        <a:effectLst/>
                        <a:latin typeface="Times New Roman" pitchFamily="18" charset="0"/>
                        <a:ea typeface="Calibri"/>
                        <a:cs typeface="Times New Roman" pitchFamily="18" charset="0"/>
                      </a:endParaRPr>
                    </a:p>
                  </a:txBody>
                  <a:tcPr marL="68580" marR="68580" marT="0" marB="0"/>
                </a:tc>
              </a:tr>
              <a:tr h="2979098">
                <a:tc>
                  <a:txBody>
                    <a:bodyPr/>
                    <a:lstStyle/>
                    <a:p>
                      <a:pPr algn="ctr">
                        <a:lnSpc>
                          <a:spcPct val="200000"/>
                        </a:lnSpc>
                        <a:spcAft>
                          <a:spcPts val="0"/>
                        </a:spcAft>
                      </a:pPr>
                      <a:r>
                        <a:rPr lang="fr-MA" sz="1400" b="1" dirty="0" err="1">
                          <a:effectLst/>
                          <a:latin typeface="Times New Roman" pitchFamily="18" charset="0"/>
                          <a:cs typeface="Times New Roman" pitchFamily="18" charset="0"/>
                        </a:rPr>
                        <a:t>Sterols</a:t>
                      </a:r>
                      <a:r>
                        <a:rPr lang="fr-MA" sz="1400" b="1" dirty="0">
                          <a:effectLst/>
                          <a:latin typeface="Times New Roman" pitchFamily="18" charset="0"/>
                          <a:cs typeface="Times New Roman" pitchFamily="18" charset="0"/>
                        </a:rPr>
                        <a:t>/</a:t>
                      </a:r>
                      <a:r>
                        <a:rPr lang="fr-MA" sz="1400" b="1" dirty="0" err="1">
                          <a:effectLst/>
                          <a:latin typeface="Times New Roman" pitchFamily="18" charset="0"/>
                          <a:cs typeface="Times New Roman" pitchFamily="18" charset="0"/>
                        </a:rPr>
                        <a:t>Steroids</a:t>
                      </a:r>
                      <a:endParaRPr lang="fr-FR" sz="1200" b="1" dirty="0">
                        <a:effectLst/>
                        <a:latin typeface="Times New Roman" pitchFamily="18" charset="0"/>
                        <a:cs typeface="Times New Roman" pitchFamily="18" charset="0"/>
                      </a:endParaRPr>
                    </a:p>
                    <a:p>
                      <a:pPr algn="ctr">
                        <a:lnSpc>
                          <a:spcPct val="200000"/>
                        </a:lnSpc>
                        <a:spcAft>
                          <a:spcPts val="0"/>
                        </a:spcAft>
                      </a:pPr>
                      <a:r>
                        <a:rPr lang="fr-MA" sz="1400" b="1" dirty="0" err="1">
                          <a:effectLst/>
                          <a:latin typeface="Times New Roman" pitchFamily="18" charset="0"/>
                          <a:cs typeface="Times New Roman" pitchFamily="18" charset="0"/>
                        </a:rPr>
                        <a:t>Terpenes</a:t>
                      </a:r>
                      <a:r>
                        <a:rPr lang="fr-MA" sz="1400" b="1" dirty="0">
                          <a:effectLst/>
                          <a:latin typeface="Times New Roman" pitchFamily="18" charset="0"/>
                          <a:cs typeface="Times New Roman" pitchFamily="18" charset="0"/>
                        </a:rPr>
                        <a:t>/</a:t>
                      </a:r>
                      <a:r>
                        <a:rPr lang="fr-MA" sz="1400" b="1" dirty="0" err="1">
                          <a:effectLst/>
                          <a:latin typeface="Times New Roman" pitchFamily="18" charset="0"/>
                          <a:cs typeface="Times New Roman" pitchFamily="18" charset="0"/>
                        </a:rPr>
                        <a:t>Terpenoids</a:t>
                      </a:r>
                      <a:endParaRPr lang="fr-FR" sz="1200" b="1" dirty="0">
                        <a:effectLst/>
                        <a:latin typeface="Times New Roman" pitchFamily="18" charset="0"/>
                        <a:cs typeface="Times New Roman" pitchFamily="18" charset="0"/>
                      </a:endParaRPr>
                    </a:p>
                    <a:p>
                      <a:pPr algn="ctr">
                        <a:lnSpc>
                          <a:spcPct val="200000"/>
                        </a:lnSpc>
                        <a:spcAft>
                          <a:spcPts val="0"/>
                        </a:spcAft>
                      </a:pPr>
                      <a:r>
                        <a:rPr lang="fr-MA" sz="1400" b="1" dirty="0" err="1">
                          <a:effectLst/>
                          <a:latin typeface="Times New Roman" pitchFamily="18" charset="0"/>
                          <a:cs typeface="Times New Roman" pitchFamily="18" charset="0"/>
                        </a:rPr>
                        <a:t>Polyphenols</a:t>
                      </a:r>
                      <a:endParaRPr lang="fr-FR" sz="1200" b="1" dirty="0">
                        <a:effectLst/>
                        <a:latin typeface="Times New Roman" pitchFamily="18" charset="0"/>
                        <a:cs typeface="Times New Roman" pitchFamily="18" charset="0"/>
                      </a:endParaRPr>
                    </a:p>
                    <a:p>
                      <a:pPr algn="ctr">
                        <a:lnSpc>
                          <a:spcPct val="200000"/>
                        </a:lnSpc>
                        <a:spcAft>
                          <a:spcPts val="0"/>
                        </a:spcAft>
                      </a:pPr>
                      <a:r>
                        <a:rPr lang="fr-MA" sz="1400" b="1" dirty="0">
                          <a:effectLst/>
                          <a:latin typeface="Times New Roman" pitchFamily="18" charset="0"/>
                          <a:cs typeface="Times New Roman" pitchFamily="18" charset="0"/>
                        </a:rPr>
                        <a:t>Tannins</a:t>
                      </a:r>
                      <a:endParaRPr lang="fr-FR" sz="1200" b="1" dirty="0">
                        <a:effectLst/>
                        <a:latin typeface="Times New Roman" pitchFamily="18" charset="0"/>
                        <a:cs typeface="Times New Roman" pitchFamily="18" charset="0"/>
                      </a:endParaRPr>
                    </a:p>
                    <a:p>
                      <a:pPr algn="ctr">
                        <a:lnSpc>
                          <a:spcPct val="200000"/>
                        </a:lnSpc>
                        <a:spcAft>
                          <a:spcPts val="0"/>
                        </a:spcAft>
                      </a:pPr>
                      <a:r>
                        <a:rPr lang="fr-MA" sz="1400" b="1" dirty="0" err="1">
                          <a:effectLst/>
                          <a:latin typeface="Times New Roman" pitchFamily="18" charset="0"/>
                          <a:cs typeface="Times New Roman" pitchFamily="18" charset="0"/>
                        </a:rPr>
                        <a:t>Flavonoids</a:t>
                      </a:r>
                      <a:endParaRPr lang="fr-FR" sz="1200" b="1" dirty="0">
                        <a:effectLst/>
                        <a:latin typeface="Times New Roman" pitchFamily="18" charset="0"/>
                        <a:cs typeface="Times New Roman" pitchFamily="18" charset="0"/>
                      </a:endParaRPr>
                    </a:p>
                    <a:p>
                      <a:pPr algn="ctr">
                        <a:lnSpc>
                          <a:spcPct val="200000"/>
                        </a:lnSpc>
                        <a:spcAft>
                          <a:spcPts val="0"/>
                        </a:spcAft>
                      </a:pPr>
                      <a:r>
                        <a:rPr lang="fr-MA" sz="1400" b="1" dirty="0" err="1">
                          <a:effectLst/>
                          <a:latin typeface="Times New Roman" pitchFamily="18" charset="0"/>
                          <a:cs typeface="Times New Roman" pitchFamily="18" charset="0"/>
                        </a:rPr>
                        <a:t>Alkaloids</a:t>
                      </a:r>
                      <a:endParaRPr lang="fr-FR" sz="1200" b="1" dirty="0">
                        <a:effectLst/>
                        <a:latin typeface="Times New Roman" pitchFamily="18" charset="0"/>
                        <a:cs typeface="Times New Roman" pitchFamily="18" charset="0"/>
                      </a:endParaRPr>
                    </a:p>
                    <a:p>
                      <a:pPr algn="ctr">
                        <a:lnSpc>
                          <a:spcPct val="200000"/>
                        </a:lnSpc>
                        <a:spcAft>
                          <a:spcPts val="0"/>
                        </a:spcAft>
                      </a:pPr>
                      <a:r>
                        <a:rPr lang="fr-MA" sz="1400" b="1" dirty="0" err="1">
                          <a:effectLst/>
                          <a:latin typeface="Times New Roman" pitchFamily="18" charset="0"/>
                          <a:cs typeface="Times New Roman" pitchFamily="18" charset="0"/>
                        </a:rPr>
                        <a:t>Saponins</a:t>
                      </a:r>
                      <a:endParaRPr lang="fr-FR" sz="1200" b="1" dirty="0">
                        <a:effectLst/>
                        <a:latin typeface="Times New Roman" pitchFamily="18" charset="0"/>
                        <a:ea typeface="Calibri"/>
                        <a:cs typeface="Times New Roman" pitchFamily="18" charset="0"/>
                      </a:endParaRPr>
                    </a:p>
                  </a:txBody>
                  <a:tcPr marL="68580" marR="68580" marT="0" marB="0"/>
                </a:tc>
                <a:tc>
                  <a:txBody>
                    <a:bodyPr/>
                    <a:lstStyle/>
                    <a:p>
                      <a:pPr algn="ctr">
                        <a:lnSpc>
                          <a:spcPct val="200000"/>
                        </a:lnSpc>
                        <a:spcAft>
                          <a:spcPts val="0"/>
                        </a:spcAft>
                      </a:pPr>
                      <a:r>
                        <a:rPr lang="fr-MA" sz="1400" b="1" dirty="0">
                          <a:effectLst/>
                          <a:latin typeface="Times New Roman" pitchFamily="18" charset="0"/>
                          <a:cs typeface="Times New Roman" pitchFamily="18" charset="0"/>
                        </a:rPr>
                        <a:t>+</a:t>
                      </a:r>
                      <a:endParaRPr lang="fr-FR" sz="1200" b="1" dirty="0">
                        <a:effectLst/>
                        <a:latin typeface="Times New Roman" pitchFamily="18" charset="0"/>
                        <a:cs typeface="Times New Roman" pitchFamily="18" charset="0"/>
                      </a:endParaRPr>
                    </a:p>
                    <a:p>
                      <a:pPr algn="ctr">
                        <a:lnSpc>
                          <a:spcPct val="200000"/>
                        </a:lnSpc>
                        <a:spcAft>
                          <a:spcPts val="0"/>
                        </a:spcAft>
                      </a:pPr>
                      <a:r>
                        <a:rPr lang="fr-MA" sz="1400" b="1" dirty="0">
                          <a:effectLst/>
                          <a:latin typeface="Times New Roman" pitchFamily="18" charset="0"/>
                          <a:cs typeface="Times New Roman" pitchFamily="18" charset="0"/>
                        </a:rPr>
                        <a:t>+</a:t>
                      </a:r>
                      <a:endParaRPr lang="fr-FR" sz="1200" b="1" dirty="0">
                        <a:effectLst/>
                        <a:latin typeface="Times New Roman" pitchFamily="18" charset="0"/>
                        <a:cs typeface="Times New Roman" pitchFamily="18" charset="0"/>
                      </a:endParaRPr>
                    </a:p>
                    <a:p>
                      <a:pPr algn="ctr">
                        <a:lnSpc>
                          <a:spcPct val="200000"/>
                        </a:lnSpc>
                        <a:spcAft>
                          <a:spcPts val="0"/>
                        </a:spcAft>
                      </a:pPr>
                      <a:r>
                        <a:rPr lang="fr-MA" sz="1400" b="1" dirty="0">
                          <a:effectLst/>
                          <a:latin typeface="Times New Roman" pitchFamily="18" charset="0"/>
                          <a:cs typeface="Times New Roman" pitchFamily="18" charset="0"/>
                        </a:rPr>
                        <a:t>-</a:t>
                      </a:r>
                      <a:endParaRPr lang="fr-FR" sz="1200" b="1" dirty="0">
                        <a:effectLst/>
                        <a:latin typeface="Times New Roman" pitchFamily="18" charset="0"/>
                        <a:cs typeface="Times New Roman" pitchFamily="18" charset="0"/>
                      </a:endParaRPr>
                    </a:p>
                    <a:p>
                      <a:pPr algn="ctr">
                        <a:lnSpc>
                          <a:spcPct val="200000"/>
                        </a:lnSpc>
                        <a:spcAft>
                          <a:spcPts val="0"/>
                        </a:spcAft>
                      </a:pPr>
                      <a:r>
                        <a:rPr lang="fr-MA" sz="1400" b="1" dirty="0">
                          <a:effectLst/>
                          <a:latin typeface="Times New Roman" pitchFamily="18" charset="0"/>
                          <a:cs typeface="Times New Roman" pitchFamily="18" charset="0"/>
                        </a:rPr>
                        <a:t>-</a:t>
                      </a:r>
                      <a:endParaRPr lang="fr-FR" sz="1200" b="1" dirty="0">
                        <a:effectLst/>
                        <a:latin typeface="Times New Roman" pitchFamily="18" charset="0"/>
                        <a:cs typeface="Times New Roman" pitchFamily="18" charset="0"/>
                      </a:endParaRPr>
                    </a:p>
                    <a:p>
                      <a:pPr algn="ctr">
                        <a:lnSpc>
                          <a:spcPct val="200000"/>
                        </a:lnSpc>
                        <a:spcAft>
                          <a:spcPts val="0"/>
                        </a:spcAft>
                      </a:pPr>
                      <a:r>
                        <a:rPr lang="fr-MA" sz="1400" b="1" dirty="0">
                          <a:effectLst/>
                          <a:latin typeface="Times New Roman" pitchFamily="18" charset="0"/>
                          <a:cs typeface="Times New Roman" pitchFamily="18" charset="0"/>
                        </a:rPr>
                        <a:t>-</a:t>
                      </a:r>
                      <a:endParaRPr lang="fr-FR" sz="1200" b="1" dirty="0">
                        <a:effectLst/>
                        <a:latin typeface="Times New Roman" pitchFamily="18" charset="0"/>
                        <a:cs typeface="Times New Roman" pitchFamily="18" charset="0"/>
                      </a:endParaRPr>
                    </a:p>
                    <a:p>
                      <a:pPr algn="ctr">
                        <a:lnSpc>
                          <a:spcPct val="200000"/>
                        </a:lnSpc>
                        <a:spcAft>
                          <a:spcPts val="0"/>
                        </a:spcAft>
                      </a:pPr>
                      <a:r>
                        <a:rPr lang="fr-MA" sz="1400" b="1" dirty="0">
                          <a:effectLst/>
                          <a:latin typeface="Times New Roman" pitchFamily="18" charset="0"/>
                          <a:cs typeface="Times New Roman" pitchFamily="18" charset="0"/>
                        </a:rPr>
                        <a:t>-</a:t>
                      </a:r>
                      <a:endParaRPr lang="fr-FR" sz="1200" b="1" dirty="0">
                        <a:effectLst/>
                        <a:latin typeface="Times New Roman" pitchFamily="18" charset="0"/>
                        <a:cs typeface="Times New Roman" pitchFamily="18" charset="0"/>
                      </a:endParaRPr>
                    </a:p>
                    <a:p>
                      <a:pPr algn="ctr">
                        <a:lnSpc>
                          <a:spcPct val="200000"/>
                        </a:lnSpc>
                        <a:spcAft>
                          <a:spcPts val="0"/>
                        </a:spcAft>
                      </a:pPr>
                      <a:r>
                        <a:rPr lang="fr-MA" sz="1400" b="1" dirty="0">
                          <a:effectLst/>
                          <a:latin typeface="Times New Roman" pitchFamily="18" charset="0"/>
                          <a:cs typeface="Times New Roman" pitchFamily="18" charset="0"/>
                        </a:rPr>
                        <a:t>-</a:t>
                      </a:r>
                      <a:endParaRPr lang="fr-FR" sz="1200" b="1" dirty="0">
                        <a:effectLst/>
                        <a:latin typeface="Times New Roman" pitchFamily="18" charset="0"/>
                        <a:ea typeface="Calibri"/>
                        <a:cs typeface="Times New Roman" pitchFamily="18" charset="0"/>
                      </a:endParaRPr>
                    </a:p>
                  </a:txBody>
                  <a:tcPr marL="68580" marR="68580" marT="0" marB="0"/>
                </a:tc>
                <a:tc>
                  <a:txBody>
                    <a:bodyPr/>
                    <a:lstStyle/>
                    <a:p>
                      <a:pPr algn="ctr">
                        <a:lnSpc>
                          <a:spcPct val="200000"/>
                        </a:lnSpc>
                        <a:spcAft>
                          <a:spcPts val="0"/>
                        </a:spcAft>
                      </a:pPr>
                      <a:r>
                        <a:rPr lang="fr-MA" sz="1400" b="1" dirty="0">
                          <a:effectLst/>
                          <a:latin typeface="Times New Roman" pitchFamily="18" charset="0"/>
                          <a:cs typeface="Times New Roman" pitchFamily="18" charset="0"/>
                        </a:rPr>
                        <a:t>-</a:t>
                      </a:r>
                      <a:endParaRPr lang="fr-FR" sz="1200" b="1" dirty="0">
                        <a:effectLst/>
                        <a:latin typeface="Times New Roman" pitchFamily="18" charset="0"/>
                        <a:cs typeface="Times New Roman" pitchFamily="18" charset="0"/>
                      </a:endParaRPr>
                    </a:p>
                    <a:p>
                      <a:pPr algn="ctr">
                        <a:lnSpc>
                          <a:spcPct val="200000"/>
                        </a:lnSpc>
                        <a:spcAft>
                          <a:spcPts val="0"/>
                        </a:spcAft>
                      </a:pPr>
                      <a:r>
                        <a:rPr lang="fr-MA" sz="1400" b="1" dirty="0">
                          <a:effectLst/>
                          <a:latin typeface="Times New Roman" pitchFamily="18" charset="0"/>
                          <a:cs typeface="Times New Roman" pitchFamily="18" charset="0"/>
                        </a:rPr>
                        <a:t>-</a:t>
                      </a:r>
                      <a:endParaRPr lang="fr-FR" sz="1200" b="1" dirty="0">
                        <a:effectLst/>
                        <a:latin typeface="Times New Roman" pitchFamily="18" charset="0"/>
                        <a:cs typeface="Times New Roman" pitchFamily="18" charset="0"/>
                      </a:endParaRPr>
                    </a:p>
                    <a:p>
                      <a:pPr algn="ctr">
                        <a:lnSpc>
                          <a:spcPct val="200000"/>
                        </a:lnSpc>
                        <a:spcAft>
                          <a:spcPts val="0"/>
                        </a:spcAft>
                      </a:pPr>
                      <a:r>
                        <a:rPr lang="fr-MA" sz="1400" b="1" dirty="0">
                          <a:effectLst/>
                          <a:latin typeface="Times New Roman" pitchFamily="18" charset="0"/>
                          <a:cs typeface="Times New Roman" pitchFamily="18" charset="0"/>
                        </a:rPr>
                        <a:t>+</a:t>
                      </a:r>
                      <a:endParaRPr lang="fr-FR" sz="1200" b="1" dirty="0">
                        <a:effectLst/>
                        <a:latin typeface="Times New Roman" pitchFamily="18" charset="0"/>
                        <a:cs typeface="Times New Roman" pitchFamily="18" charset="0"/>
                      </a:endParaRPr>
                    </a:p>
                    <a:p>
                      <a:pPr algn="ctr">
                        <a:lnSpc>
                          <a:spcPct val="200000"/>
                        </a:lnSpc>
                        <a:spcAft>
                          <a:spcPts val="0"/>
                        </a:spcAft>
                      </a:pPr>
                      <a:r>
                        <a:rPr lang="fr-MA" sz="1400" b="1" dirty="0">
                          <a:effectLst/>
                          <a:latin typeface="Times New Roman" pitchFamily="18" charset="0"/>
                          <a:cs typeface="Times New Roman" pitchFamily="18" charset="0"/>
                        </a:rPr>
                        <a:t>-</a:t>
                      </a:r>
                      <a:endParaRPr lang="fr-FR" sz="1200" b="1" dirty="0">
                        <a:effectLst/>
                        <a:latin typeface="Times New Roman" pitchFamily="18" charset="0"/>
                        <a:cs typeface="Times New Roman" pitchFamily="18" charset="0"/>
                      </a:endParaRPr>
                    </a:p>
                    <a:p>
                      <a:pPr algn="ctr">
                        <a:lnSpc>
                          <a:spcPct val="200000"/>
                        </a:lnSpc>
                        <a:spcAft>
                          <a:spcPts val="0"/>
                        </a:spcAft>
                      </a:pPr>
                      <a:r>
                        <a:rPr lang="fr-MA" sz="1400" b="1" dirty="0">
                          <a:effectLst/>
                          <a:latin typeface="Times New Roman" pitchFamily="18" charset="0"/>
                          <a:cs typeface="Times New Roman" pitchFamily="18" charset="0"/>
                        </a:rPr>
                        <a:t>+</a:t>
                      </a:r>
                      <a:endParaRPr lang="fr-FR" sz="1200" b="1" dirty="0">
                        <a:effectLst/>
                        <a:latin typeface="Times New Roman" pitchFamily="18" charset="0"/>
                        <a:cs typeface="Times New Roman" pitchFamily="18" charset="0"/>
                      </a:endParaRPr>
                    </a:p>
                    <a:p>
                      <a:pPr algn="ctr">
                        <a:lnSpc>
                          <a:spcPct val="200000"/>
                        </a:lnSpc>
                        <a:spcAft>
                          <a:spcPts val="0"/>
                        </a:spcAft>
                      </a:pPr>
                      <a:r>
                        <a:rPr lang="fr-MA" sz="1400" b="1" dirty="0">
                          <a:effectLst/>
                          <a:latin typeface="Times New Roman" pitchFamily="18" charset="0"/>
                          <a:cs typeface="Times New Roman" pitchFamily="18" charset="0"/>
                        </a:rPr>
                        <a:t>-</a:t>
                      </a:r>
                      <a:endParaRPr lang="fr-FR" sz="1200" b="1" dirty="0">
                        <a:effectLst/>
                        <a:latin typeface="Times New Roman" pitchFamily="18" charset="0"/>
                        <a:cs typeface="Times New Roman" pitchFamily="18" charset="0"/>
                      </a:endParaRPr>
                    </a:p>
                    <a:p>
                      <a:pPr algn="ctr">
                        <a:lnSpc>
                          <a:spcPct val="200000"/>
                        </a:lnSpc>
                        <a:spcAft>
                          <a:spcPts val="0"/>
                        </a:spcAft>
                      </a:pPr>
                      <a:r>
                        <a:rPr lang="fr-MA" sz="1400" b="1" dirty="0">
                          <a:effectLst/>
                          <a:latin typeface="Times New Roman" pitchFamily="18" charset="0"/>
                          <a:cs typeface="Times New Roman" pitchFamily="18" charset="0"/>
                        </a:rPr>
                        <a:t>-</a:t>
                      </a:r>
                      <a:endParaRPr lang="fr-FR" sz="1200" b="1" dirty="0">
                        <a:effectLst/>
                        <a:latin typeface="Times New Roman" pitchFamily="18" charset="0"/>
                        <a:ea typeface="Calibri"/>
                        <a:cs typeface="Times New Roman" pitchFamily="18" charset="0"/>
                      </a:endParaRPr>
                    </a:p>
                  </a:txBody>
                  <a:tcPr marL="68580" marR="68580" marT="0" marB="0"/>
                </a:tc>
                <a:tc>
                  <a:txBody>
                    <a:bodyPr/>
                    <a:lstStyle/>
                    <a:p>
                      <a:pPr algn="ctr">
                        <a:lnSpc>
                          <a:spcPct val="200000"/>
                        </a:lnSpc>
                        <a:spcAft>
                          <a:spcPts val="0"/>
                        </a:spcAft>
                      </a:pPr>
                      <a:r>
                        <a:rPr lang="fr-MA" sz="1400" b="1" dirty="0">
                          <a:effectLst/>
                          <a:latin typeface="Times New Roman" pitchFamily="18" charset="0"/>
                          <a:cs typeface="Times New Roman" pitchFamily="18" charset="0"/>
                        </a:rPr>
                        <a:t>-</a:t>
                      </a:r>
                      <a:endParaRPr lang="fr-FR" sz="1200" b="1" dirty="0">
                        <a:effectLst/>
                        <a:latin typeface="Times New Roman" pitchFamily="18" charset="0"/>
                        <a:cs typeface="Times New Roman" pitchFamily="18" charset="0"/>
                      </a:endParaRPr>
                    </a:p>
                    <a:p>
                      <a:pPr algn="ctr">
                        <a:lnSpc>
                          <a:spcPct val="200000"/>
                        </a:lnSpc>
                        <a:spcAft>
                          <a:spcPts val="0"/>
                        </a:spcAft>
                      </a:pPr>
                      <a:r>
                        <a:rPr lang="fr-MA" sz="1400" b="1" dirty="0">
                          <a:effectLst/>
                          <a:latin typeface="Times New Roman" pitchFamily="18" charset="0"/>
                          <a:cs typeface="Times New Roman" pitchFamily="18" charset="0"/>
                        </a:rPr>
                        <a:t>-</a:t>
                      </a:r>
                      <a:endParaRPr lang="fr-FR" sz="1200" b="1" dirty="0">
                        <a:effectLst/>
                        <a:latin typeface="Times New Roman" pitchFamily="18" charset="0"/>
                        <a:cs typeface="Times New Roman" pitchFamily="18" charset="0"/>
                      </a:endParaRPr>
                    </a:p>
                    <a:p>
                      <a:pPr algn="ctr">
                        <a:lnSpc>
                          <a:spcPct val="200000"/>
                        </a:lnSpc>
                        <a:spcAft>
                          <a:spcPts val="0"/>
                        </a:spcAft>
                      </a:pPr>
                      <a:r>
                        <a:rPr lang="fr-MA" sz="1400" b="1" dirty="0">
                          <a:effectLst/>
                          <a:latin typeface="Times New Roman" pitchFamily="18" charset="0"/>
                          <a:cs typeface="Times New Roman" pitchFamily="18" charset="0"/>
                        </a:rPr>
                        <a:t>+</a:t>
                      </a:r>
                      <a:endParaRPr lang="fr-FR" sz="1200" b="1" dirty="0">
                        <a:effectLst/>
                        <a:latin typeface="Times New Roman" pitchFamily="18" charset="0"/>
                        <a:cs typeface="Times New Roman" pitchFamily="18" charset="0"/>
                      </a:endParaRPr>
                    </a:p>
                    <a:p>
                      <a:pPr algn="ctr">
                        <a:lnSpc>
                          <a:spcPct val="200000"/>
                        </a:lnSpc>
                        <a:spcAft>
                          <a:spcPts val="0"/>
                        </a:spcAft>
                      </a:pPr>
                      <a:r>
                        <a:rPr lang="fr-MA" sz="1400" b="1" dirty="0">
                          <a:effectLst/>
                          <a:latin typeface="Times New Roman" pitchFamily="18" charset="0"/>
                          <a:cs typeface="Times New Roman" pitchFamily="18" charset="0"/>
                        </a:rPr>
                        <a:t>-</a:t>
                      </a:r>
                      <a:endParaRPr lang="fr-FR" sz="1200" b="1" dirty="0">
                        <a:effectLst/>
                        <a:latin typeface="Times New Roman" pitchFamily="18" charset="0"/>
                        <a:cs typeface="Times New Roman" pitchFamily="18" charset="0"/>
                      </a:endParaRPr>
                    </a:p>
                    <a:p>
                      <a:pPr algn="ctr">
                        <a:lnSpc>
                          <a:spcPct val="200000"/>
                        </a:lnSpc>
                        <a:spcAft>
                          <a:spcPts val="0"/>
                        </a:spcAft>
                      </a:pPr>
                      <a:r>
                        <a:rPr lang="fr-MA" sz="1400" b="1" dirty="0">
                          <a:effectLst/>
                          <a:latin typeface="Times New Roman" pitchFamily="18" charset="0"/>
                          <a:cs typeface="Times New Roman" pitchFamily="18" charset="0"/>
                        </a:rPr>
                        <a:t>+</a:t>
                      </a:r>
                      <a:endParaRPr lang="fr-FR" sz="1200" b="1" dirty="0">
                        <a:effectLst/>
                        <a:latin typeface="Times New Roman" pitchFamily="18" charset="0"/>
                        <a:cs typeface="Times New Roman" pitchFamily="18" charset="0"/>
                      </a:endParaRPr>
                    </a:p>
                    <a:p>
                      <a:pPr algn="ctr">
                        <a:lnSpc>
                          <a:spcPct val="200000"/>
                        </a:lnSpc>
                        <a:spcAft>
                          <a:spcPts val="0"/>
                        </a:spcAft>
                      </a:pPr>
                      <a:r>
                        <a:rPr lang="fr-MA" sz="1400" b="1" dirty="0">
                          <a:effectLst/>
                          <a:latin typeface="Times New Roman" pitchFamily="18" charset="0"/>
                          <a:cs typeface="Times New Roman" pitchFamily="18" charset="0"/>
                        </a:rPr>
                        <a:t>-</a:t>
                      </a:r>
                      <a:endParaRPr lang="fr-FR" sz="1200" b="1" dirty="0">
                        <a:effectLst/>
                        <a:latin typeface="Times New Roman" pitchFamily="18" charset="0"/>
                        <a:cs typeface="Times New Roman" pitchFamily="18" charset="0"/>
                      </a:endParaRPr>
                    </a:p>
                    <a:p>
                      <a:pPr algn="ctr">
                        <a:lnSpc>
                          <a:spcPct val="200000"/>
                        </a:lnSpc>
                        <a:spcAft>
                          <a:spcPts val="0"/>
                        </a:spcAft>
                      </a:pPr>
                      <a:r>
                        <a:rPr lang="fr-MA" sz="1400" b="1" dirty="0">
                          <a:effectLst/>
                          <a:latin typeface="Times New Roman" pitchFamily="18" charset="0"/>
                          <a:cs typeface="Times New Roman" pitchFamily="18" charset="0"/>
                        </a:rPr>
                        <a:t>-</a:t>
                      </a:r>
                      <a:endParaRPr lang="fr-FR" sz="1200" b="1" dirty="0">
                        <a:effectLst/>
                        <a:latin typeface="Times New Roman" pitchFamily="18" charset="0"/>
                        <a:ea typeface="Calibri"/>
                        <a:cs typeface="Times New Roman" pitchFamily="18" charset="0"/>
                      </a:endParaRPr>
                    </a:p>
                  </a:txBody>
                  <a:tcPr marL="68580" marR="68580" marT="0" marB="0"/>
                </a:tc>
              </a:tr>
            </a:tbl>
          </a:graphicData>
        </a:graphic>
      </p:graphicFrame>
      <p:sp>
        <p:nvSpPr>
          <p:cNvPr id="30" name="Rectangle 29"/>
          <p:cNvSpPr/>
          <p:nvPr/>
        </p:nvSpPr>
        <p:spPr>
          <a:xfrm>
            <a:off x="15578698" y="21469400"/>
            <a:ext cx="12794649" cy="1877437"/>
          </a:xfrm>
          <a:prstGeom prst="rect">
            <a:avLst/>
          </a:prstGeom>
        </p:spPr>
        <p:txBody>
          <a:bodyPr wrap="square">
            <a:spAutoFit/>
          </a:bodyPr>
          <a:lstStyle/>
          <a:p>
            <a:r>
              <a:rPr lang="fr-FR" sz="3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Preliminary</a:t>
            </a:r>
            <a:r>
              <a:rPr lang="fr-F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fr-FR" sz="3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phytochemical</a:t>
            </a:r>
            <a:r>
              <a:rPr lang="fr-F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screening </a:t>
            </a:r>
          </a:p>
          <a:p>
            <a:pPr algn="justLow"/>
            <a:r>
              <a:rPr lang="en-US" sz="2800" dirty="0">
                <a:latin typeface="Times New Roman" pitchFamily="18" charset="0"/>
                <a:cs typeface="Times New Roman" pitchFamily="18" charset="0"/>
              </a:rPr>
              <a:t>Preliminary phytochemical analysis showed the presence of major classes of secondary metabolites such as, sterols/steroids, </a:t>
            </a:r>
            <a:r>
              <a:rPr lang="en-US" sz="2800" dirty="0" err="1">
                <a:latin typeface="Times New Roman" pitchFamily="18" charset="0"/>
                <a:cs typeface="Times New Roman" pitchFamily="18" charset="0"/>
              </a:rPr>
              <a:t>terpenes</a:t>
            </a: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terpenoids</a:t>
            </a:r>
            <a:r>
              <a:rPr lang="en-US" sz="2800" dirty="0">
                <a:latin typeface="Times New Roman" pitchFamily="18" charset="0"/>
                <a:cs typeface="Times New Roman" pitchFamily="18" charset="0"/>
              </a:rPr>
              <a:t>, flavonoids and polyphenols (table 1). </a:t>
            </a:r>
            <a:r>
              <a:rPr lang="fr-FR" sz="2800" dirty="0" err="1">
                <a:latin typeface="Times New Roman" pitchFamily="18" charset="0"/>
                <a:cs typeface="Times New Roman" pitchFamily="18" charset="0"/>
              </a:rPr>
              <a:t>Saponins</a:t>
            </a:r>
            <a:r>
              <a:rPr lang="fr-FR" sz="2800" dirty="0">
                <a:latin typeface="Times New Roman" pitchFamily="18" charset="0"/>
                <a:cs typeface="Times New Roman" pitchFamily="18" charset="0"/>
              </a:rPr>
              <a:t>, tannins and </a:t>
            </a:r>
            <a:r>
              <a:rPr lang="fr-FR" sz="2800" dirty="0" err="1">
                <a:latin typeface="Times New Roman" pitchFamily="18" charset="0"/>
                <a:cs typeface="Times New Roman" pitchFamily="18" charset="0"/>
              </a:rPr>
              <a:t>alkaloids</a:t>
            </a:r>
            <a:r>
              <a:rPr lang="fr-FR" sz="2800" dirty="0">
                <a:latin typeface="Times New Roman" pitchFamily="18" charset="0"/>
                <a:cs typeface="Times New Roman" pitchFamily="18" charset="0"/>
              </a:rPr>
              <a:t> </a:t>
            </a:r>
            <a:r>
              <a:rPr lang="en-US" sz="2800" dirty="0">
                <a:latin typeface="Times New Roman" pitchFamily="18" charset="0"/>
                <a:cs typeface="Times New Roman" pitchFamily="18" charset="0"/>
              </a:rPr>
              <a:t>were found to be absent in all extracts</a:t>
            </a:r>
            <a:r>
              <a:rPr lang="en-US" sz="2800" dirty="0"/>
              <a:t>. </a:t>
            </a:r>
            <a:endParaRPr lang="fr-FR" sz="2800" dirty="0">
              <a:latin typeface="Times New Roman" pitchFamily="18" charset="0"/>
              <a:cs typeface="Times New Roman" pitchFamily="18" charset="0"/>
            </a:endParaRPr>
          </a:p>
        </p:txBody>
      </p:sp>
      <p:sp>
        <p:nvSpPr>
          <p:cNvPr id="31" name="Rectangle 30"/>
          <p:cNvSpPr/>
          <p:nvPr/>
        </p:nvSpPr>
        <p:spPr>
          <a:xfrm>
            <a:off x="15587366" y="34013860"/>
            <a:ext cx="12960000" cy="48183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pPr algn="ctr"/>
            <a:endParaRPr lang="fr-FR"/>
          </a:p>
        </p:txBody>
      </p:sp>
      <p:sp>
        <p:nvSpPr>
          <p:cNvPr id="32" name="Rectangle 31"/>
          <p:cNvSpPr/>
          <p:nvPr/>
        </p:nvSpPr>
        <p:spPr>
          <a:xfrm>
            <a:off x="15588806" y="34013860"/>
            <a:ext cx="12960000" cy="1440000"/>
          </a:xfrm>
          <a:prstGeom prst="rect">
            <a:avLst/>
          </a:prstGeom>
        </p:spPr>
        <p:style>
          <a:lnRef idx="2">
            <a:schemeClr val="dk1">
              <a:shade val="50000"/>
            </a:schemeClr>
          </a:lnRef>
          <a:fillRef idx="1">
            <a:schemeClr val="dk1"/>
          </a:fillRef>
          <a:effectRef idx="0">
            <a:schemeClr val="dk1"/>
          </a:effectRef>
          <a:fontRef idx="minor">
            <a:schemeClr val="lt1"/>
          </a:fontRef>
        </p:style>
        <p:txBody>
          <a:bodyPr lIns="146304" tIns="73152" rIns="146304" bIns="73152" rtlCol="0" anchor="ctr"/>
          <a:lstStyle/>
          <a:p>
            <a:pPr algn="ctr"/>
            <a:r>
              <a:rPr lang="fr-MA" sz="3600" b="1" cap="all" dirty="0" err="1">
                <a:ln/>
                <a:solidFill>
                  <a:schemeClr val="accent2">
                    <a:lumMod val="60000"/>
                    <a:lumOff val="40000"/>
                  </a:schemeClr>
                </a:solidFill>
                <a:effectLst>
                  <a:glow rad="63500">
                    <a:schemeClr val="accent6">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References</a:t>
            </a:r>
            <a:endParaRPr lang="fr-FR" sz="3600" b="1" cap="all" dirty="0">
              <a:ln/>
              <a:solidFill>
                <a:schemeClr val="accent2">
                  <a:lumMod val="60000"/>
                  <a:lumOff val="40000"/>
                </a:schemeClr>
              </a:solidFill>
              <a:effectLst>
                <a:glow rad="63500">
                  <a:schemeClr val="accent6">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33" name="Rectangle 32"/>
          <p:cNvSpPr/>
          <p:nvPr/>
        </p:nvSpPr>
        <p:spPr>
          <a:xfrm>
            <a:off x="15629982" y="35519363"/>
            <a:ext cx="12918824" cy="3240887"/>
          </a:xfrm>
          <a:prstGeom prst="rect">
            <a:avLst/>
          </a:prstGeom>
        </p:spPr>
        <p:txBody>
          <a:bodyPr wrap="square" lIns="146304" tIns="73152" rIns="146304" bIns="73152">
            <a:spAutoFit/>
          </a:bodyPr>
          <a:lstStyle/>
          <a:p>
            <a:pPr algn="justLow"/>
            <a:r>
              <a:rPr lang="fr-FR" sz="2400" b="1" dirty="0">
                <a:latin typeface="Times New Roman" pitchFamily="18" charset="0"/>
                <a:cs typeface="Times New Roman" pitchFamily="18" charset="0"/>
              </a:rPr>
              <a:t>(</a:t>
            </a:r>
            <a:r>
              <a:rPr lang="fr-FR" sz="2400" b="1" dirty="0" smtClean="0">
                <a:latin typeface="Times New Roman" pitchFamily="18" charset="0"/>
                <a:cs typeface="Times New Roman" pitchFamily="18" charset="0"/>
              </a:rPr>
              <a:t>1). </a:t>
            </a:r>
            <a:r>
              <a:rPr lang="fr-FR" sz="2400" dirty="0" smtClean="0">
                <a:latin typeface="Times New Roman" pitchFamily="18" charset="0"/>
                <a:cs typeface="Times New Roman" pitchFamily="18" charset="0"/>
              </a:rPr>
              <a:t>Venditti</a:t>
            </a:r>
            <a:r>
              <a:rPr lang="fr-FR" sz="2400" dirty="0">
                <a:latin typeface="Times New Roman" pitchFamily="18" charset="0"/>
                <a:cs typeface="Times New Roman" pitchFamily="18" charset="0"/>
              </a:rPr>
              <a:t>, A., Bianco, A., Nicoletti, M., </a:t>
            </a:r>
            <a:r>
              <a:rPr lang="fr-FR" sz="2400" dirty="0" err="1">
                <a:latin typeface="Times New Roman" pitchFamily="18" charset="0"/>
                <a:cs typeface="Times New Roman" pitchFamily="18" charset="0"/>
              </a:rPr>
              <a:t>Quassinti</a:t>
            </a:r>
            <a:r>
              <a:rPr lang="fr-FR" sz="2400" dirty="0">
                <a:latin typeface="Times New Roman" pitchFamily="18" charset="0"/>
                <a:cs typeface="Times New Roman" pitchFamily="18" charset="0"/>
              </a:rPr>
              <a:t>, L., </a:t>
            </a:r>
            <a:r>
              <a:rPr lang="fr-FR" sz="2400" dirty="0" err="1">
                <a:latin typeface="Times New Roman" pitchFamily="18" charset="0"/>
                <a:cs typeface="Times New Roman" pitchFamily="18" charset="0"/>
              </a:rPr>
              <a:t>Bramucci</a:t>
            </a:r>
            <a:r>
              <a:rPr lang="fr-FR" sz="2400" dirty="0">
                <a:latin typeface="Times New Roman" pitchFamily="18" charset="0"/>
                <a:cs typeface="Times New Roman" pitchFamily="18" charset="0"/>
              </a:rPr>
              <a:t>, M., </a:t>
            </a:r>
            <a:r>
              <a:rPr lang="fr-FR" sz="2400" dirty="0" err="1">
                <a:latin typeface="Times New Roman" pitchFamily="18" charset="0"/>
                <a:cs typeface="Times New Roman" pitchFamily="18" charset="0"/>
              </a:rPr>
              <a:t>Lupidi</a:t>
            </a:r>
            <a:r>
              <a:rPr lang="fr-FR" sz="2400" dirty="0">
                <a:latin typeface="Times New Roman" pitchFamily="18" charset="0"/>
                <a:cs typeface="Times New Roman" pitchFamily="18" charset="0"/>
              </a:rPr>
              <a:t>, G., &amp; </a:t>
            </a:r>
            <a:r>
              <a:rPr lang="fr-FR" sz="2400" dirty="0" err="1">
                <a:latin typeface="Times New Roman" pitchFamily="18" charset="0"/>
                <a:cs typeface="Times New Roman" pitchFamily="18" charset="0"/>
              </a:rPr>
              <a:t>Lucarini</a:t>
            </a:r>
            <a:r>
              <a:rPr lang="fr-FR" sz="2400" dirty="0">
                <a:latin typeface="Times New Roman" pitchFamily="18" charset="0"/>
                <a:cs typeface="Times New Roman" pitchFamily="18" charset="0"/>
              </a:rPr>
              <a:t>, D. </a:t>
            </a:r>
            <a:r>
              <a:rPr lang="fr-FR" sz="2400" i="1" dirty="0" err="1">
                <a:latin typeface="Times New Roman" pitchFamily="18" charset="0"/>
                <a:cs typeface="Times New Roman" pitchFamily="18" charset="0"/>
              </a:rPr>
              <a:t>Fitoterapia</a:t>
            </a:r>
            <a:r>
              <a:rPr lang="fr-FR" sz="2400" dirty="0">
                <a:latin typeface="Times New Roman" pitchFamily="18" charset="0"/>
                <a:cs typeface="Times New Roman" pitchFamily="18" charset="0"/>
              </a:rPr>
              <a:t>. </a:t>
            </a:r>
            <a:r>
              <a:rPr lang="en-US" sz="2400" dirty="0">
                <a:latin typeface="Times New Roman" pitchFamily="18" charset="0"/>
                <a:cs typeface="Times New Roman" pitchFamily="18" charset="0"/>
              </a:rPr>
              <a:t>(2013), </a:t>
            </a:r>
            <a:r>
              <a:rPr lang="fr-FR" sz="2400" i="1" dirty="0">
                <a:latin typeface="Times New Roman" pitchFamily="18" charset="0"/>
                <a:cs typeface="Times New Roman" pitchFamily="18" charset="0"/>
              </a:rPr>
              <a:t>90</a:t>
            </a:r>
            <a:r>
              <a:rPr lang="fr-FR" sz="2400" dirty="0">
                <a:latin typeface="Times New Roman" pitchFamily="18" charset="0"/>
                <a:cs typeface="Times New Roman" pitchFamily="18" charset="0"/>
              </a:rPr>
              <a:t>, 94-103.</a:t>
            </a:r>
          </a:p>
          <a:p>
            <a:endParaRPr lang="fr-MA" sz="1900" dirty="0">
              <a:latin typeface="Times New Roman" pitchFamily="18" charset="0"/>
              <a:cs typeface="Times New Roman" pitchFamily="18" charset="0"/>
            </a:endParaRPr>
          </a:p>
          <a:p>
            <a:pPr algn="justLow"/>
            <a:r>
              <a:rPr lang="en-US" sz="2400" b="1" dirty="0">
                <a:latin typeface="Times New Roman" pitchFamily="18" charset="0"/>
                <a:cs typeface="Times New Roman" pitchFamily="18" charset="0"/>
              </a:rPr>
              <a:t>(</a:t>
            </a:r>
            <a:r>
              <a:rPr lang="en-US" sz="2400" b="1" dirty="0" smtClean="0">
                <a:latin typeface="Times New Roman" pitchFamily="18" charset="0"/>
                <a:cs typeface="Times New Roman" pitchFamily="18" charset="0"/>
              </a:rPr>
              <a:t>2). </a:t>
            </a:r>
            <a:r>
              <a:rPr lang="en-US" sz="2400" dirty="0" err="1" smtClean="0">
                <a:latin typeface="Times New Roman" pitchFamily="18" charset="0"/>
                <a:cs typeface="Times New Roman" pitchFamily="18" charset="0"/>
              </a:rPr>
              <a:t>Demiray</a:t>
            </a:r>
            <a:r>
              <a:rPr lang="en-US" sz="2400" dirty="0">
                <a:latin typeface="Times New Roman" pitchFamily="18" charset="0"/>
                <a:cs typeface="Times New Roman" pitchFamily="18" charset="0"/>
              </a:rPr>
              <a:t>, H., </a:t>
            </a:r>
            <a:r>
              <a:rPr lang="en-US" sz="2400" dirty="0" err="1">
                <a:latin typeface="Times New Roman" pitchFamily="18" charset="0"/>
                <a:cs typeface="Times New Roman" pitchFamily="18" charset="0"/>
              </a:rPr>
              <a:t>Tabanca</a:t>
            </a:r>
            <a:r>
              <a:rPr lang="en-US" sz="2400" dirty="0">
                <a:latin typeface="Times New Roman" pitchFamily="18" charset="0"/>
                <a:cs typeface="Times New Roman" pitchFamily="18" charset="0"/>
              </a:rPr>
              <a:t>, N., Estep, A. S., </a:t>
            </a:r>
            <a:r>
              <a:rPr lang="en-US" sz="2400" dirty="0" err="1">
                <a:latin typeface="Times New Roman" pitchFamily="18" charset="0"/>
                <a:cs typeface="Times New Roman" pitchFamily="18" charset="0"/>
              </a:rPr>
              <a:t>Becnel</a:t>
            </a:r>
            <a:r>
              <a:rPr lang="en-US" sz="2400" dirty="0">
                <a:latin typeface="Times New Roman" pitchFamily="18" charset="0"/>
                <a:cs typeface="Times New Roman" pitchFamily="18" charset="0"/>
              </a:rPr>
              <a:t>, J. J., &amp; </a:t>
            </a:r>
            <a:r>
              <a:rPr lang="en-US" sz="2400" dirty="0" err="1">
                <a:latin typeface="Times New Roman" pitchFamily="18" charset="0"/>
                <a:cs typeface="Times New Roman" pitchFamily="18" charset="0"/>
              </a:rPr>
              <a:t>Demirci</a:t>
            </a:r>
            <a:r>
              <a:rPr lang="en-US" sz="2400" dirty="0">
                <a:latin typeface="Times New Roman" pitchFamily="18" charset="0"/>
                <a:cs typeface="Times New Roman" pitchFamily="18" charset="0"/>
              </a:rPr>
              <a:t>, B. </a:t>
            </a:r>
            <a:r>
              <a:rPr lang="fr-FR" sz="2400" i="1" dirty="0" err="1">
                <a:latin typeface="Times New Roman" pitchFamily="18" charset="0"/>
                <a:cs typeface="Times New Roman" pitchFamily="18" charset="0"/>
              </a:rPr>
              <a:t>Saudi</a:t>
            </a:r>
            <a:r>
              <a:rPr lang="fr-FR" sz="2400" i="1" dirty="0">
                <a:latin typeface="Times New Roman" pitchFamily="18" charset="0"/>
                <a:cs typeface="Times New Roman" pitchFamily="18" charset="0"/>
              </a:rPr>
              <a:t> Pharmaceutical Journal</a:t>
            </a:r>
            <a:r>
              <a:rPr lang="fr-FR" sz="2400" dirty="0">
                <a:latin typeface="Times New Roman" pitchFamily="18" charset="0"/>
                <a:cs typeface="Times New Roman" pitchFamily="18" charset="0"/>
              </a:rPr>
              <a:t>, </a:t>
            </a:r>
            <a:r>
              <a:rPr lang="en-US" sz="2400" dirty="0">
                <a:latin typeface="Times New Roman" pitchFamily="18" charset="0"/>
                <a:cs typeface="Times New Roman" pitchFamily="18" charset="0"/>
              </a:rPr>
              <a:t>(2019, </a:t>
            </a:r>
            <a:r>
              <a:rPr lang="fr-FR" sz="2400" i="1" dirty="0">
                <a:latin typeface="Times New Roman" pitchFamily="18" charset="0"/>
                <a:cs typeface="Times New Roman" pitchFamily="18" charset="0"/>
              </a:rPr>
              <a:t>27</a:t>
            </a:r>
            <a:r>
              <a:rPr lang="fr-FR" sz="2400" dirty="0">
                <a:latin typeface="Times New Roman" pitchFamily="18" charset="0"/>
                <a:cs typeface="Times New Roman" pitchFamily="18" charset="0"/>
              </a:rPr>
              <a:t>, 877-881</a:t>
            </a:r>
          </a:p>
          <a:p>
            <a:endParaRPr lang="en-US" sz="1900" dirty="0"/>
          </a:p>
          <a:p>
            <a:pPr algn="justLow"/>
            <a:r>
              <a:rPr lang="en-US" sz="2400" b="1" dirty="0">
                <a:latin typeface="Times New Roman" pitchFamily="18" charset="0"/>
                <a:cs typeface="Times New Roman" pitchFamily="18" charset="0"/>
              </a:rPr>
              <a:t>(3</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Kumar, S.,  </a:t>
            </a:r>
            <a:r>
              <a:rPr lang="en-US" sz="2400" dirty="0" err="1">
                <a:latin typeface="Times New Roman" pitchFamily="18" charset="0"/>
                <a:cs typeface="Times New Roman" pitchFamily="18" charset="0"/>
              </a:rPr>
              <a:t>Pandey</a:t>
            </a:r>
            <a:r>
              <a:rPr lang="en-US" sz="2400" dirty="0">
                <a:latin typeface="Times New Roman" pitchFamily="18" charset="0"/>
                <a:cs typeface="Times New Roman" pitchFamily="18" charset="0"/>
              </a:rPr>
              <a:t>, A. K. </a:t>
            </a:r>
            <a:r>
              <a:rPr lang="en-US" sz="2400" i="1" dirty="0">
                <a:latin typeface="Times New Roman" pitchFamily="18" charset="0"/>
                <a:cs typeface="Times New Roman" pitchFamily="18" charset="0"/>
              </a:rPr>
              <a:t>Scientific World Journal</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2013</a:t>
            </a:r>
            <a:r>
              <a:rPr lang="en-US" sz="2400" dirty="0">
                <a:latin typeface="Times New Roman" pitchFamily="18" charset="0"/>
                <a:cs typeface="Times New Roman" pitchFamily="18" charset="0"/>
              </a:rPr>
              <a:t>.</a:t>
            </a:r>
          </a:p>
          <a:p>
            <a:endParaRPr lang="en-US" sz="1900" dirty="0"/>
          </a:p>
          <a:p>
            <a:pPr algn="justLow"/>
            <a:r>
              <a:rPr lang="fr-FR" sz="2400" b="1" dirty="0">
                <a:latin typeface="Times New Roman" pitchFamily="18" charset="0"/>
                <a:cs typeface="Times New Roman" pitchFamily="18" charset="0"/>
              </a:rPr>
              <a:t>(</a:t>
            </a:r>
            <a:r>
              <a:rPr lang="fr-FR" sz="2400" b="1" dirty="0" smtClean="0">
                <a:latin typeface="Times New Roman" pitchFamily="18" charset="0"/>
                <a:cs typeface="Times New Roman" pitchFamily="18" charset="0"/>
              </a:rPr>
              <a:t>4). </a:t>
            </a:r>
            <a:r>
              <a:rPr lang="fr-FR" sz="2400" dirty="0" smtClean="0">
                <a:latin typeface="Times New Roman" pitchFamily="18" charset="0"/>
                <a:cs typeface="Times New Roman" pitchFamily="18" charset="0"/>
              </a:rPr>
              <a:t>Sulaiman </a:t>
            </a:r>
            <a:r>
              <a:rPr lang="fr-FR" sz="2400" dirty="0">
                <a:latin typeface="Times New Roman" pitchFamily="18" charset="0"/>
                <a:cs typeface="Times New Roman" pitchFamily="18" charset="0"/>
              </a:rPr>
              <a:t>S, Ibrahim D, </a:t>
            </a:r>
            <a:r>
              <a:rPr lang="fr-FR" sz="2400" dirty="0" err="1">
                <a:latin typeface="Times New Roman" pitchFamily="18" charset="0"/>
                <a:cs typeface="Times New Roman" pitchFamily="18" charset="0"/>
              </a:rPr>
              <a:t>Kassim</a:t>
            </a:r>
            <a:r>
              <a:rPr lang="fr-FR" sz="2400" dirty="0">
                <a:latin typeface="Times New Roman" pitchFamily="18" charset="0"/>
                <a:cs typeface="Times New Roman" pitchFamily="18" charset="0"/>
              </a:rPr>
              <a:t> J, </a:t>
            </a:r>
            <a:r>
              <a:rPr lang="fr-FR" sz="2400" dirty="0" err="1">
                <a:latin typeface="Times New Roman" pitchFamily="18" charset="0"/>
                <a:cs typeface="Times New Roman" pitchFamily="18" charset="0"/>
              </a:rPr>
              <a:t>Sheh</a:t>
            </a:r>
            <a:r>
              <a:rPr lang="fr-FR" sz="2400" i="1" dirty="0">
                <a:latin typeface="Times New Roman" pitchFamily="18" charset="0"/>
                <a:cs typeface="Times New Roman" pitchFamily="18" charset="0"/>
              </a:rPr>
              <a:t>-</a:t>
            </a:r>
            <a:r>
              <a:rPr lang="fr-FR" sz="2400" dirty="0">
                <a:latin typeface="Times New Roman" pitchFamily="18" charset="0"/>
                <a:cs typeface="Times New Roman" pitchFamily="18" charset="0"/>
              </a:rPr>
              <a:t>Hong L. </a:t>
            </a:r>
            <a:r>
              <a:rPr lang="fr-FR" sz="2400" i="1" dirty="0">
                <a:latin typeface="Times New Roman" pitchFamily="18" charset="0"/>
                <a:cs typeface="Times New Roman" pitchFamily="18" charset="0"/>
              </a:rPr>
              <a:t>J </a:t>
            </a:r>
            <a:r>
              <a:rPr lang="fr-FR" sz="2400" i="1" dirty="0" err="1">
                <a:latin typeface="Times New Roman" pitchFamily="18" charset="0"/>
                <a:cs typeface="Times New Roman" pitchFamily="18" charset="0"/>
              </a:rPr>
              <a:t>Chem</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Pharm</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Res</a:t>
            </a:r>
            <a:r>
              <a:rPr lang="fr-FR" sz="2400" dirty="0">
                <a:latin typeface="Times New Roman" pitchFamily="18" charset="0"/>
                <a:cs typeface="Times New Roman" pitchFamily="18" charset="0"/>
              </a:rPr>
              <a:t>, 2011, 3, 436</a:t>
            </a:r>
            <a:r>
              <a:rPr lang="fr-FR" sz="2400" i="1" dirty="0">
                <a:latin typeface="Times New Roman" pitchFamily="18" charset="0"/>
                <a:cs typeface="Times New Roman" pitchFamily="18" charset="0"/>
              </a:rPr>
              <a:t>-</a:t>
            </a:r>
            <a:r>
              <a:rPr lang="fr-FR" sz="2400" dirty="0">
                <a:latin typeface="Times New Roman" pitchFamily="18" charset="0"/>
                <a:cs typeface="Times New Roman" pitchFamily="18" charset="0"/>
              </a:rPr>
              <a:t>444. </a:t>
            </a:r>
          </a:p>
        </p:txBody>
      </p:sp>
      <p:sp>
        <p:nvSpPr>
          <p:cNvPr id="34" name="Rectangle 33"/>
          <p:cNvSpPr/>
          <p:nvPr/>
        </p:nvSpPr>
        <p:spPr>
          <a:xfrm>
            <a:off x="15564785" y="27943750"/>
            <a:ext cx="12960000" cy="59433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pPr algn="ctr"/>
            <a:endParaRPr lang="fr-FR"/>
          </a:p>
        </p:txBody>
      </p:sp>
      <p:sp>
        <p:nvSpPr>
          <p:cNvPr id="35" name="Rectangle 34"/>
          <p:cNvSpPr/>
          <p:nvPr/>
        </p:nvSpPr>
        <p:spPr>
          <a:xfrm>
            <a:off x="15564789" y="27943750"/>
            <a:ext cx="12960000" cy="1440000"/>
          </a:xfrm>
          <a:prstGeom prst="rect">
            <a:avLst/>
          </a:prstGeom>
        </p:spPr>
        <p:style>
          <a:lnRef idx="2">
            <a:schemeClr val="dk1">
              <a:shade val="50000"/>
            </a:schemeClr>
          </a:lnRef>
          <a:fillRef idx="1">
            <a:schemeClr val="dk1"/>
          </a:fillRef>
          <a:effectRef idx="0">
            <a:schemeClr val="dk1"/>
          </a:effectRef>
          <a:fontRef idx="minor">
            <a:schemeClr val="lt1"/>
          </a:fontRef>
        </p:style>
        <p:txBody>
          <a:bodyPr lIns="146304" tIns="73152" rIns="146304" bIns="73152" rtlCol="0" anchor="ctr"/>
          <a:lstStyle/>
          <a:p>
            <a:pPr algn="ctr"/>
            <a:r>
              <a:rPr lang="fr-MA" sz="3600" b="1" cap="all" dirty="0">
                <a:ln/>
                <a:solidFill>
                  <a:schemeClr val="accent2">
                    <a:lumMod val="60000"/>
                    <a:lumOff val="40000"/>
                  </a:schemeClr>
                </a:solidFill>
                <a:effectLst>
                  <a:glow rad="63500">
                    <a:schemeClr val="accent6">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Conclusion</a:t>
            </a:r>
            <a:endParaRPr lang="fr-FR" sz="3600" b="1" cap="all" dirty="0">
              <a:ln/>
              <a:solidFill>
                <a:schemeClr val="accent2">
                  <a:lumMod val="60000"/>
                  <a:lumOff val="40000"/>
                </a:schemeClr>
              </a:solidFill>
              <a:effectLst>
                <a:glow rad="63500">
                  <a:schemeClr val="accent6">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36" name="Rectangle 35"/>
          <p:cNvSpPr/>
          <p:nvPr/>
        </p:nvSpPr>
        <p:spPr>
          <a:xfrm>
            <a:off x="15442406" y="29599934"/>
            <a:ext cx="12987808" cy="4302716"/>
          </a:xfrm>
          <a:prstGeom prst="rect">
            <a:avLst/>
          </a:prstGeom>
        </p:spPr>
        <p:txBody>
          <a:bodyPr wrap="square" lIns="146304" tIns="73152" rIns="146304" bIns="73152">
            <a:spAutoFit/>
          </a:bodyPr>
          <a:lstStyle/>
          <a:p>
            <a:pPr marL="457200" indent="-457200" algn="justLow">
              <a:buFont typeface="Wingdings" pitchFamily="2" charset="2"/>
              <a:buChar char="v"/>
            </a:pPr>
            <a:r>
              <a:rPr lang="en-US" sz="3000" dirty="0">
                <a:latin typeface="Times New Roman" pitchFamily="18" charset="0"/>
                <a:cs typeface="Times New Roman" pitchFamily="18" charset="0"/>
              </a:rPr>
              <a:t>The phytochemical screening of </a:t>
            </a:r>
            <a:r>
              <a:rPr lang="en-US" sz="3000" i="1" dirty="0" err="1" smtClean="0">
                <a:latin typeface="Times New Roman" pitchFamily="18" charset="0"/>
                <a:cs typeface="Times New Roman" pitchFamily="18" charset="0"/>
              </a:rPr>
              <a:t>Stachys</a:t>
            </a:r>
            <a:r>
              <a:rPr lang="en-US" sz="3000" i="1" dirty="0" smtClean="0">
                <a:latin typeface="Times New Roman" pitchFamily="18" charset="0"/>
                <a:cs typeface="Times New Roman" pitchFamily="18" charset="0"/>
              </a:rPr>
              <a:t> </a:t>
            </a:r>
            <a:r>
              <a:rPr lang="en-US" sz="3000" i="1" dirty="0" err="1">
                <a:latin typeface="Times New Roman" pitchFamily="18" charset="0"/>
                <a:cs typeface="Times New Roman" pitchFamily="18" charset="0"/>
              </a:rPr>
              <a:t>m</a:t>
            </a:r>
            <a:r>
              <a:rPr lang="en-US" sz="3000" i="1" dirty="0" err="1" smtClean="0">
                <a:latin typeface="Times New Roman" pitchFamily="18" charset="0"/>
                <a:cs typeface="Times New Roman" pitchFamily="18" charset="0"/>
              </a:rPr>
              <a:t>ouretii</a:t>
            </a:r>
            <a:r>
              <a:rPr lang="en-US" sz="3000" i="1"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leaves</a:t>
            </a:r>
            <a:r>
              <a:rPr lang="en-US" sz="3000" i="1"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extracts revealed </a:t>
            </a:r>
            <a:r>
              <a:rPr lang="en-US" sz="3000" dirty="0">
                <a:latin typeface="Times New Roman" pitchFamily="18" charset="0"/>
                <a:cs typeface="Times New Roman" pitchFamily="18" charset="0"/>
              </a:rPr>
              <a:t>the richness of this plant in potentially bioactive compounds such </a:t>
            </a:r>
            <a:r>
              <a:rPr lang="en-US" sz="3000" dirty="0" smtClean="0">
                <a:latin typeface="Times New Roman" pitchFamily="18" charset="0"/>
                <a:cs typeface="Times New Roman" pitchFamily="18" charset="0"/>
              </a:rPr>
              <a:t>as, </a:t>
            </a:r>
            <a:r>
              <a:rPr lang="en-US" sz="3200" dirty="0">
                <a:latin typeface="Times New Roman" pitchFamily="18" charset="0"/>
                <a:cs typeface="Times New Roman" pitchFamily="18" charset="0"/>
              </a:rPr>
              <a:t>sterols/steroids, </a:t>
            </a:r>
            <a:r>
              <a:rPr lang="en-US" sz="3200" dirty="0" err="1" smtClean="0">
                <a:latin typeface="Times New Roman" pitchFamily="18" charset="0"/>
                <a:cs typeface="Times New Roman" pitchFamily="18" charset="0"/>
              </a:rPr>
              <a:t>terpenes</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terpenoids</a:t>
            </a:r>
            <a:r>
              <a:rPr lang="en-US" sz="3200" dirty="0" smtClean="0">
                <a:latin typeface="Times New Roman" pitchFamily="18" charset="0"/>
                <a:cs typeface="Times New Roman" pitchFamily="18" charset="0"/>
              </a:rPr>
              <a:t>,</a:t>
            </a:r>
            <a:r>
              <a:rPr lang="en-US" sz="3000" dirty="0" smtClean="0">
                <a:latin typeface="Times New Roman" pitchFamily="18" charset="0"/>
                <a:cs typeface="Times New Roman" pitchFamily="18" charset="0"/>
              </a:rPr>
              <a:t> </a:t>
            </a:r>
            <a:r>
              <a:rPr lang="en-US" sz="3000" dirty="0">
                <a:latin typeface="Times New Roman" pitchFamily="18" charset="0"/>
                <a:cs typeface="Times New Roman" pitchFamily="18" charset="0"/>
              </a:rPr>
              <a:t>flavonoids, </a:t>
            </a:r>
            <a:r>
              <a:rPr lang="en-US" sz="3000" dirty="0" smtClean="0">
                <a:latin typeface="Times New Roman" pitchFamily="18" charset="0"/>
                <a:cs typeface="Times New Roman" pitchFamily="18" charset="0"/>
              </a:rPr>
              <a:t>and </a:t>
            </a:r>
            <a:r>
              <a:rPr lang="en-US" sz="3000" dirty="0">
                <a:latin typeface="Times New Roman" pitchFamily="18" charset="0"/>
                <a:cs typeface="Times New Roman" pitchFamily="18" charset="0"/>
              </a:rPr>
              <a:t>polyphenols and  the separation of these compounds is currently in progress.</a:t>
            </a:r>
          </a:p>
          <a:p>
            <a:pPr marL="457200" indent="-457200" algn="justLow">
              <a:buFont typeface="Wingdings" pitchFamily="2" charset="2"/>
              <a:buChar char="v"/>
            </a:pPr>
            <a:r>
              <a:rPr lang="en-US" sz="3000" dirty="0">
                <a:latin typeface="Times New Roman" pitchFamily="18" charset="0"/>
                <a:cs typeface="Times New Roman" pitchFamily="18" charset="0"/>
              </a:rPr>
              <a:t>Numerous reports available on phenolic compounds have demonstrated their usefulness in exhibiting potential biological activities such as antioxidant, </a:t>
            </a:r>
            <a:r>
              <a:rPr lang="en-US" sz="3000" dirty="0" err="1">
                <a:latin typeface="Times New Roman" pitchFamily="18" charset="0"/>
                <a:cs typeface="Times New Roman" pitchFamily="18" charset="0"/>
              </a:rPr>
              <a:t>antidiabetic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hepatoprotective</a:t>
            </a:r>
            <a:r>
              <a:rPr lang="en-US" sz="3000" dirty="0">
                <a:latin typeface="Times New Roman" pitchFamily="18" charset="0"/>
                <a:cs typeface="Times New Roman" pitchFamily="18" charset="0"/>
              </a:rPr>
              <a:t>, anti-inflammatory, antimicrobial, anticancer... </a:t>
            </a:r>
            <a:r>
              <a:rPr lang="en-US" sz="3000" b="1" dirty="0">
                <a:latin typeface="Times New Roman" pitchFamily="18" charset="0"/>
                <a:cs typeface="Times New Roman" pitchFamily="18" charset="0"/>
              </a:rPr>
              <a:t>(3,4) </a:t>
            </a:r>
            <a:r>
              <a:rPr lang="en-US" sz="3000" dirty="0">
                <a:latin typeface="Times New Roman" pitchFamily="18" charset="0"/>
                <a:cs typeface="Times New Roman" pitchFamily="18" charset="0"/>
              </a:rPr>
              <a:t>and according to our </a:t>
            </a:r>
            <a:r>
              <a:rPr lang="en-US" sz="3000" dirty="0" err="1">
                <a:latin typeface="Times New Roman" pitchFamily="18" charset="0"/>
                <a:cs typeface="Times New Roman" pitchFamily="18" charset="0"/>
              </a:rPr>
              <a:t>phytochimical</a:t>
            </a:r>
            <a:r>
              <a:rPr lang="en-US" sz="3000" dirty="0">
                <a:latin typeface="Times New Roman" pitchFamily="18" charset="0"/>
                <a:cs typeface="Times New Roman" pitchFamily="18" charset="0"/>
              </a:rPr>
              <a:t> study this plant can find applications in the medicinal </a:t>
            </a:r>
            <a:r>
              <a:rPr lang="en-US" sz="3000" dirty="0" smtClean="0">
                <a:latin typeface="Times New Roman" pitchFamily="18" charset="0"/>
                <a:cs typeface="Times New Roman" pitchFamily="18" charset="0"/>
              </a:rPr>
              <a:t>fields.</a:t>
            </a:r>
            <a:endParaRPr lang="fr-FR" sz="3000" dirty="0">
              <a:latin typeface="Times New Roman" pitchFamily="18" charset="0"/>
              <a:cs typeface="Times New Roman" pitchFamily="18" charset="0"/>
            </a:endParaRPr>
          </a:p>
        </p:txBody>
      </p:sp>
      <p:pic>
        <p:nvPicPr>
          <p:cNvPr id="37" name="Imag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062" y="200"/>
            <a:ext cx="3099744"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25462" y="200"/>
            <a:ext cx="3099744"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8454022"/>
      </p:ext>
    </p:extLst>
  </p:cSld>
  <p:clrMapOvr>
    <a:masterClrMapping/>
  </p:clrMapOvr>
</p:sld>
</file>

<file path=ppt/theme/theme1.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818</Words>
  <Application>Microsoft Office PowerPoint</Application>
  <PresentationFormat>Personnalisé</PresentationFormat>
  <Paragraphs>91</Paragraphs>
  <Slides>1</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vt:i4>
      </vt:variant>
    </vt:vector>
  </HeadingPairs>
  <TitlesOfParts>
    <vt:vector size="8" baseType="lpstr">
      <vt:lpstr>Arial</vt:lpstr>
      <vt:lpstr>Calibri</vt:lpstr>
      <vt:lpstr>Calibri Light</vt:lpstr>
      <vt:lpstr>Times New Roman</vt:lpstr>
      <vt:lpstr>Wingdings</vt:lpstr>
      <vt:lpstr>Office Theme</vt:lpstr>
      <vt:lpstr>Custom Design</vt:lpstr>
      <vt:lpstr>Phytochemical screening from the leaves extracts of Stachys mouretii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Abdelmoughite</cp:lastModifiedBy>
  <cp:revision>73</cp:revision>
  <dcterms:created xsi:type="dcterms:W3CDTF">2015-04-04T09:45:50Z</dcterms:created>
  <dcterms:modified xsi:type="dcterms:W3CDTF">2020-10-23T11:05:36Z</dcterms:modified>
</cp:coreProperties>
</file>