
<file path=[Content_Types].xml><?xml version="1.0" encoding="utf-8"?>
<Types xmlns="http://schemas.openxmlformats.org/package/2006/content-types">
  <Default Extension="docx" ContentType="application/vnd.openxmlformats-officedocument.wordprocessingml.document"/>
  <Default Extension="jpe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handoutMasterIdLst>
    <p:handoutMasterId r:id="rId23"/>
  </p:handoutMasterIdLst>
  <p:sldIdLst>
    <p:sldId id="256" r:id="rId3"/>
    <p:sldId id="267" r:id="rId4"/>
    <p:sldId id="258" r:id="rId5"/>
    <p:sldId id="259" r:id="rId6"/>
    <p:sldId id="268" r:id="rId7"/>
    <p:sldId id="269" r:id="rId8"/>
    <p:sldId id="270" r:id="rId9"/>
    <p:sldId id="271" r:id="rId10"/>
    <p:sldId id="272" r:id="rId11"/>
    <p:sldId id="273" r:id="rId12"/>
    <p:sldId id="274" r:id="rId13"/>
    <p:sldId id="275" r:id="rId14"/>
    <p:sldId id="276" r:id="rId15"/>
    <p:sldId id="277" r:id="rId16"/>
    <p:sldId id="278" r:id="rId17"/>
    <p:sldId id="280" r:id="rId18"/>
    <p:sldId id="279" r:id="rId19"/>
    <p:sldId id="281" r:id="rId20"/>
    <p:sldId id="282" r:id="rId2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38" autoAdjust="0"/>
  </p:normalViewPr>
  <p:slideViewPr>
    <p:cSldViewPr>
      <p:cViewPr varScale="1">
        <p:scale>
          <a:sx n="62" d="100"/>
          <a:sy n="62" d="100"/>
        </p:scale>
        <p:origin x="140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83100A-8A72-460F-8D5A-54D1E8721B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E079F-1A5F-425D-8548-7D6E0BA765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0DBEE4-A35F-451C-BCBF-73654C02E910}" type="datetimeFigureOut">
              <a:rPr lang="en-US" smtClean="0"/>
              <a:t>10/5/2020</a:t>
            </a:fld>
            <a:endParaRPr lang="en-US"/>
          </a:p>
        </p:txBody>
      </p:sp>
      <p:sp>
        <p:nvSpPr>
          <p:cNvPr id="4" name="Footer Placeholder 3">
            <a:extLst>
              <a:ext uri="{FF2B5EF4-FFF2-40B4-BE49-F238E27FC236}">
                <a16:creationId xmlns:a16="http://schemas.microsoft.com/office/drawing/2014/main" id="{CC9FF8A4-6C72-4FA9-92D5-35F646DB1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BC330F-8964-486B-B51A-F7EA853506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02DDE-B420-4AB0-A81B-677338ED35D9}" type="slidenum">
              <a:rPr lang="en-US" smtClean="0"/>
              <a:t>‹nº›</a:t>
            </a:fld>
            <a:endParaRPr lang="en-US"/>
          </a:p>
        </p:txBody>
      </p:sp>
    </p:spTree>
    <p:extLst>
      <p:ext uri="{BB962C8B-B14F-4D97-AF65-F5344CB8AC3E}">
        <p14:creationId xmlns:p14="http://schemas.microsoft.com/office/powerpoint/2010/main" val="2265032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FBF3B-F983-4F41-9E6C-02008BB91DD1}" type="datetimeFigureOut">
              <a:rPr lang="fr-FR" smtClean="0"/>
              <a:pPr/>
              <a:t>05/10/2020</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9082-9D5D-43A3-B675-27AB9B8E552E}" type="slidenum">
              <a:rPr lang="en-US" smtClean="0"/>
              <a:t>‹nº›</a:t>
            </a:fld>
            <a:endParaRPr lang="en-US" dirty="0"/>
          </a:p>
        </p:txBody>
      </p:sp>
    </p:spTree>
    <p:extLst>
      <p:ext uri="{BB962C8B-B14F-4D97-AF65-F5344CB8AC3E}">
        <p14:creationId xmlns:p14="http://schemas.microsoft.com/office/powerpoint/2010/main" val="16260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a:t>
            </a:fld>
            <a:endParaRPr lang="fr-FR"/>
          </a:p>
        </p:txBody>
      </p:sp>
    </p:spTree>
    <p:extLst>
      <p:ext uri="{BB962C8B-B14F-4D97-AF65-F5344CB8AC3E}">
        <p14:creationId xmlns:p14="http://schemas.microsoft.com/office/powerpoint/2010/main" val="3498320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2</a:t>
            </a:fld>
            <a:endParaRPr lang="fr-FR"/>
          </a:p>
        </p:txBody>
      </p:sp>
    </p:spTree>
    <p:extLst>
      <p:ext uri="{BB962C8B-B14F-4D97-AF65-F5344CB8AC3E}">
        <p14:creationId xmlns:p14="http://schemas.microsoft.com/office/powerpoint/2010/main" val="2220448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46269082-9D5D-43A3-B675-27AB9B8E552E}" type="slidenum">
              <a:rPr lang="en-US" smtClean="0"/>
              <a:t>9</a:t>
            </a:fld>
            <a:endParaRPr lang="en-US" dirty="0"/>
          </a:p>
        </p:txBody>
      </p:sp>
    </p:spTree>
    <p:extLst>
      <p:ext uri="{BB962C8B-B14F-4D97-AF65-F5344CB8AC3E}">
        <p14:creationId xmlns:p14="http://schemas.microsoft.com/office/powerpoint/2010/main" val="809346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46269082-9D5D-43A3-B675-27AB9B8E552E}" type="slidenum">
              <a:rPr lang="en-US" smtClean="0"/>
              <a:t>16</a:t>
            </a:fld>
            <a:endParaRPr lang="en-US" dirty="0"/>
          </a:p>
        </p:txBody>
      </p:sp>
    </p:spTree>
    <p:extLst>
      <p:ext uri="{BB962C8B-B14F-4D97-AF65-F5344CB8AC3E}">
        <p14:creationId xmlns:p14="http://schemas.microsoft.com/office/powerpoint/2010/main" val="3235847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2F621E2D-A50B-495F-9AA4-3F10866B781B}" type="datetime1">
              <a:rPr lang="fr-FR" smtClean="0"/>
              <a:t>05/10/2020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D6B278-45EA-45CC-9642-20CC60EAB0D1}" type="datetime1">
              <a:rPr lang="fr-FR" smtClean="0"/>
              <a:t>05/10/2020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E16925-72EC-42D4-94D3-A1003B939FCE}" type="datetime1">
              <a:rPr lang="fr-FR" smtClean="0"/>
              <a:t>05/10/2020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24ED9-1BAC-43CE-92AB-135E2507265C}" type="datetimeFigureOut">
              <a:rPr lang="en-US" smtClean="0"/>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207389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136958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4ED9-1BAC-43CE-92AB-135E2507265C}" type="datetimeFigureOut">
              <a:rPr lang="en-US" smtClean="0"/>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2120936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4ED9-1BAC-43CE-92AB-135E2507265C}" type="datetimeFigureOut">
              <a:rPr lang="en-US" smtClean="0"/>
              <a:t>10/5/2020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66301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4ED9-1BAC-43CE-92AB-135E2507265C}" type="datetimeFigureOut">
              <a:rPr lang="en-US" smtClean="0"/>
              <a:t>10/5/2020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378275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4ED9-1BAC-43CE-92AB-135E2507265C}" type="datetimeFigureOut">
              <a:rPr lang="en-US" smtClean="0"/>
              <a:t>10/5/2020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158387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t>10/5/2020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234381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68686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3760309-1331-4F8F-AC1F-972AC9046391}" type="datetime1">
              <a:rPr lang="fr-FR" smtClean="0"/>
              <a:t>05/10/2020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81134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2280487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‹nº›</a:t>
            </a:fld>
            <a:endParaRPr lang="en-US"/>
          </a:p>
        </p:txBody>
      </p:sp>
    </p:spTree>
    <p:extLst>
      <p:ext uri="{BB962C8B-B14F-4D97-AF65-F5344CB8AC3E}">
        <p14:creationId xmlns:p14="http://schemas.microsoft.com/office/powerpoint/2010/main" val="227733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B96765-7664-41F5-8267-06B87A0274DD}" type="datetime1">
              <a:rPr lang="fr-FR" smtClean="0"/>
              <a:t>05/10/2020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21FF9947-2A44-4499-8893-791A730D1CEB}" type="datetime1">
              <a:rPr lang="fr-FR" smtClean="0"/>
              <a:t>05/10/2020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2CD4740-CB78-4DA2-9449-5BA6BAB8E8B9}" type="datetime1">
              <a:rPr lang="fr-FR" smtClean="0"/>
              <a:t>05/10/2020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774D13E3-8353-4C2E-BE7C-26AE1B623ED5}" type="datetime1">
              <a:rPr lang="fr-FR" smtClean="0"/>
              <a:t>05/10/2020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13025-920A-462C-B19C-06B25E7A86DA}" type="datetime1">
              <a:rPr lang="fr-FR" smtClean="0"/>
              <a:t>05/10/2020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934200" y="6356350"/>
            <a:ext cx="2133600" cy="365125"/>
          </a:xfrm>
        </p:spPr>
        <p:txBody>
          <a:bodyPr/>
          <a:lstStyle/>
          <a:p>
            <a:fld id="{FCAEAE96-855E-42B1-8DE9-9C9E68DE18C5}" type="slidenum">
              <a:rPr lang="fr-FR" smtClean="0"/>
              <a:pPr/>
              <a:t>‹nº›</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4D6D2-AC3E-41CF-B9A3-5BCCE2F511AB}" type="datetime1">
              <a:rPr lang="fr-FR" smtClean="0"/>
              <a:t>05/10/2020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128312-C233-4B5A-993A-6F581BBA2EDC}" type="datetime1">
              <a:rPr lang="fr-FR" smtClean="0"/>
              <a:t>05/10/2020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‹nº›</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FA5E1-D094-4A0B-B20B-B561C85E6A82}" type="datetime1">
              <a:rPr lang="fr-FR" smtClean="0"/>
              <a:t>05/10/2020</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EAE96-855E-42B1-8DE9-9C9E68DE18C5}" type="slidenum">
              <a:rPr lang="fr-FR" smtClean="0"/>
              <a:pPr/>
              <a:t>‹nº›</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t>10/5/2020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t>‹nº›</a:t>
            </a:fld>
            <a:endParaRPr lang="en-US"/>
          </a:p>
        </p:txBody>
      </p:sp>
    </p:spTree>
    <p:extLst>
      <p:ext uri="{BB962C8B-B14F-4D97-AF65-F5344CB8AC3E}">
        <p14:creationId xmlns:p14="http://schemas.microsoft.com/office/powerpoint/2010/main" val="166408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hyperlink" Target="mailto:helena.felgueiras@2c2t.uminho.pt"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tags" Target="../tags/tag3.xml"/><Relationship Id="rId6" Type="http://schemas.openxmlformats.org/officeDocument/2006/relationships/image" Target="../media/image16.tiff"/><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18.tiff"/><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3.png"/><Relationship Id="rId2" Type="http://schemas.microsoft.com/office/2007/relationships/media" Target="../media/media14.m4a"/><Relationship Id="rId1" Type="http://schemas.openxmlformats.org/officeDocument/2006/relationships/tags" Target="../tags/tag6.xml"/><Relationship Id="rId6" Type="http://schemas.openxmlformats.org/officeDocument/2006/relationships/image" Target="../media/image19.tiff"/><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0.tif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21.tiff"/><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8" Type="http://schemas.openxmlformats.org/officeDocument/2006/relationships/package" Target="../embeddings/Microsoft_Word_Document.docx"/><Relationship Id="rId3" Type="http://schemas.microsoft.com/office/2007/relationships/media" Target="../media/media17.m4a"/><Relationship Id="rId7" Type="http://schemas.openxmlformats.org/officeDocument/2006/relationships/image" Target="../media/image23.jpeg"/><Relationship Id="rId2" Type="http://schemas.openxmlformats.org/officeDocument/2006/relationships/tags" Target="../tags/tag7.xml"/><Relationship Id="rId1" Type="http://schemas.openxmlformats.org/officeDocument/2006/relationships/vmlDrawing" Target="../drawings/vmlDrawing1.vml"/><Relationship Id="rId6" Type="http://schemas.openxmlformats.org/officeDocument/2006/relationships/image" Target="../media/image4.png"/><Relationship Id="rId11" Type="http://schemas.openxmlformats.org/officeDocument/2006/relationships/image" Target="../media/image3.png"/><Relationship Id="rId5" Type="http://schemas.openxmlformats.org/officeDocument/2006/relationships/slideLayout" Target="../slideLayouts/slideLayout7.xml"/><Relationship Id="rId10" Type="http://schemas.openxmlformats.org/officeDocument/2006/relationships/hyperlink" Target="https://www.ddw-online.com/therapeutics/p320363-tackling-multi-drug-resistant-bacteria.html" TargetMode="External"/><Relationship Id="rId4" Type="http://schemas.openxmlformats.org/officeDocument/2006/relationships/audio" Target="../media/media17.m4a"/><Relationship Id="rId9" Type="http://schemas.openxmlformats.org/officeDocument/2006/relationships/image" Target="../media/image22.w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hyperlink" Target="https://doi.org/10.3390/biom10081129" TargetMode="Externa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6.tif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media5.m4a"/><Relationship Id="rId7" Type="http://schemas.openxmlformats.org/officeDocument/2006/relationships/image" Target="../media/image9.png"/><Relationship Id="rId12"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8.jpeg"/><Relationship Id="rId11"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slideLayout" Target="../slideLayouts/slideLayout7.xml"/><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9100" y="2355574"/>
            <a:ext cx="8305800" cy="3447098"/>
          </a:xfrm>
          <a:prstGeom prst="rect">
            <a:avLst/>
          </a:prstGeom>
          <a:noFill/>
        </p:spPr>
        <p:txBody>
          <a:bodyPr wrap="square" rtlCol="0">
            <a:spAutoFit/>
          </a:bodyPr>
          <a:lstStyle/>
          <a:p>
            <a:pPr algn="ctr"/>
            <a:r>
              <a:rPr lang="en-US" sz="2400" b="1" dirty="0"/>
              <a:t>Bactericidal action of cinnamon, clove and cajeput oils loaded onto CA/PCL wet-spun fibers for a localized, controlled biomolecule delivery </a:t>
            </a:r>
            <a:endParaRPr lang="en-US" b="1" dirty="0"/>
          </a:p>
          <a:p>
            <a:pPr algn="ctr"/>
            <a:endParaRPr lang="en-US" b="1" dirty="0"/>
          </a:p>
          <a:p>
            <a:pPr algn="ctr"/>
            <a:r>
              <a:rPr lang="it-IT" b="1" u="sng" dirty="0"/>
              <a:t>Helena P. Felgueiras</a:t>
            </a:r>
            <a:r>
              <a:rPr lang="it-IT" b="1" dirty="0"/>
              <a:t>*, Natália C. Homem, Marta A. Teixeira, Ana R. M. Ribeiro, </a:t>
            </a:r>
          </a:p>
          <a:p>
            <a:pPr algn="ctr"/>
            <a:r>
              <a:rPr lang="it-IT" b="1" dirty="0"/>
              <a:t>Joana C. Antunes, M. Teresa P. Amorim</a:t>
            </a:r>
            <a:endParaRPr lang="it-IT" b="1" baseline="30000" dirty="0"/>
          </a:p>
          <a:p>
            <a:endParaRPr lang="it-IT" b="1" baseline="30000" dirty="0"/>
          </a:p>
          <a:p>
            <a:endParaRPr lang="it-IT" b="1" baseline="30000" dirty="0"/>
          </a:p>
          <a:p>
            <a:r>
              <a:rPr lang="fr-FR" i="1" dirty="0"/>
              <a:t>Centre for Textile Science and Technology (2C2T), University of Minho, Campus de Azurém 4800-058 Guimarães, Portugal</a:t>
            </a:r>
          </a:p>
          <a:p>
            <a:endParaRPr lang="fr-FR" dirty="0"/>
          </a:p>
          <a:p>
            <a:r>
              <a:rPr lang="en-US" sz="1400" b="1" dirty="0"/>
              <a:t>*</a:t>
            </a:r>
            <a:r>
              <a:rPr lang="en-US" sz="1400" dirty="0"/>
              <a:t> Corresponding author: </a:t>
            </a:r>
            <a:r>
              <a:rPr lang="en-US" sz="1400" dirty="0">
                <a:hlinkClick r:id="rId5"/>
              </a:rPr>
              <a:t>helena.felgueiras@2c2t.uminho.pt</a:t>
            </a:r>
            <a:r>
              <a:rPr lang="en-US" sz="1400" dirty="0"/>
              <a:t> </a:t>
            </a:r>
            <a:endParaRPr lang="fr-FR" sz="1400" dirty="0"/>
          </a:p>
        </p:txBody>
      </p:sp>
      <p:sp>
        <p:nvSpPr>
          <p:cNvPr id="5" name="Slide Number Placeholder 4"/>
          <p:cNvSpPr>
            <a:spLocks noGrp="1"/>
          </p:cNvSpPr>
          <p:nvPr>
            <p:ph type="sldNum" sz="quarter" idx="12"/>
          </p:nvPr>
        </p:nvSpPr>
        <p:spPr/>
        <p:txBody>
          <a:bodyPr/>
          <a:lstStyle/>
          <a:p>
            <a:fld id="{FCAEAE96-855E-42B1-8DE9-9C9E68DE18C5}" type="slidenum">
              <a:rPr lang="fr-FR" smtClean="0"/>
              <a:pPr/>
              <a:t>1</a:t>
            </a:fld>
            <a:endParaRPr lang="fr-F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 y="2725"/>
            <a:ext cx="9143997" cy="2196051"/>
          </a:xfrm>
          <a:prstGeom prst="rect">
            <a:avLst/>
          </a:prstGeom>
        </p:spPr>
      </p:pic>
      <p:pic>
        <p:nvPicPr>
          <p:cNvPr id="2" name="Imagem 1">
            <a:extLst>
              <a:ext uri="{FF2B5EF4-FFF2-40B4-BE49-F238E27FC236}">
                <a16:creationId xmlns:a16="http://schemas.microsoft.com/office/drawing/2014/main" id="{5BD86A6D-A7D6-4FCE-8FCE-6193AE2B9ABA}"/>
              </a:ext>
            </a:extLst>
          </p:cNvPr>
          <p:cNvPicPr>
            <a:picLocks noChangeAspect="1"/>
          </p:cNvPicPr>
          <p:nvPr/>
        </p:nvPicPr>
        <p:blipFill rotWithShape="1">
          <a:blip r:embed="rId7"/>
          <a:srcRect l="57189" t="2164" r="36857" b="78960"/>
          <a:stretch/>
        </p:blipFill>
        <p:spPr>
          <a:xfrm>
            <a:off x="2819400" y="5864548"/>
            <a:ext cx="990603" cy="883230"/>
          </a:xfrm>
          <a:prstGeom prst="rect">
            <a:avLst/>
          </a:prstGeom>
        </p:spPr>
      </p:pic>
      <p:pic>
        <p:nvPicPr>
          <p:cNvPr id="4" name="Imagem 3">
            <a:extLst>
              <a:ext uri="{FF2B5EF4-FFF2-40B4-BE49-F238E27FC236}">
                <a16:creationId xmlns:a16="http://schemas.microsoft.com/office/drawing/2014/main" id="{55B0FD9F-7FDE-4E3D-95C8-EDB6B932AA48}"/>
              </a:ext>
            </a:extLst>
          </p:cNvPr>
          <p:cNvPicPr>
            <a:picLocks noChangeAspect="1"/>
          </p:cNvPicPr>
          <p:nvPr/>
        </p:nvPicPr>
        <p:blipFill rotWithShape="1">
          <a:blip r:embed="rId7"/>
          <a:srcRect l="63144" t="2164" r="29986" b="78960"/>
          <a:stretch/>
        </p:blipFill>
        <p:spPr>
          <a:xfrm>
            <a:off x="5319822" y="5864548"/>
            <a:ext cx="1142999" cy="883230"/>
          </a:xfrm>
          <a:prstGeom prst="rect">
            <a:avLst/>
          </a:prstGeom>
        </p:spPr>
      </p:pic>
      <p:pic>
        <p:nvPicPr>
          <p:cNvPr id="6" name="Áudio 5">
            <a:hlinkClick r:id="" action="ppaction://media"/>
            <a:extLst>
              <a:ext uri="{FF2B5EF4-FFF2-40B4-BE49-F238E27FC236}">
                <a16:creationId xmlns:a16="http://schemas.microsoft.com/office/drawing/2014/main" id="{13C5E2BC-FA3D-45AF-85E4-BC83D9E27D4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731"/>
    </mc:Choice>
    <mc:Fallback xmlns="">
      <p:transition spd="slow" advTm="23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2">
            <a:extLst>
              <a:ext uri="{FF2B5EF4-FFF2-40B4-BE49-F238E27FC236}">
                <a16:creationId xmlns:a16="http://schemas.microsoft.com/office/drawing/2014/main" id="{C9D01693-3E7F-468A-9639-F40A3EA45D52}"/>
              </a:ext>
            </a:extLst>
          </p:cNvPr>
          <p:cNvSpPr txBox="1"/>
          <p:nvPr/>
        </p:nvSpPr>
        <p:spPr>
          <a:xfrm>
            <a:off x="381000" y="304800"/>
            <a:ext cx="8305800" cy="1015663"/>
          </a:xfrm>
          <a:prstGeom prst="rect">
            <a:avLst/>
          </a:prstGeom>
          <a:noFill/>
        </p:spPr>
        <p:txBody>
          <a:bodyPr wrap="square" rtlCol="0">
            <a:spAutoFit/>
          </a:bodyPr>
          <a:lstStyle/>
          <a:p>
            <a:r>
              <a:rPr lang="fr-FR" sz="3000" b="1" dirty="0"/>
              <a:t>Results &amp; Discussion - EOs Minimum Inhibitory Concentrations (MICs)</a:t>
            </a:r>
          </a:p>
        </p:txBody>
      </p:sp>
      <p:pic>
        <p:nvPicPr>
          <p:cNvPr id="4" name="Imagem 3">
            <a:extLst>
              <a:ext uri="{FF2B5EF4-FFF2-40B4-BE49-F238E27FC236}">
                <a16:creationId xmlns:a16="http://schemas.microsoft.com/office/drawing/2014/main" id="{73E43F31-4B47-438D-8D28-82A7D74C8C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9141" y="2096199"/>
            <a:ext cx="4303024" cy="3600000"/>
          </a:xfrm>
          <a:prstGeom prst="rect">
            <a:avLst/>
          </a:prstGeom>
        </p:spPr>
      </p:pic>
      <p:sp>
        <p:nvSpPr>
          <p:cNvPr id="6" name="Retângulo 5">
            <a:extLst>
              <a:ext uri="{FF2B5EF4-FFF2-40B4-BE49-F238E27FC236}">
                <a16:creationId xmlns:a16="http://schemas.microsoft.com/office/drawing/2014/main" id="{1B17404C-F202-42FC-B568-EA89C7074385}"/>
              </a:ext>
            </a:extLst>
          </p:cNvPr>
          <p:cNvSpPr/>
          <p:nvPr/>
        </p:nvSpPr>
        <p:spPr>
          <a:xfrm>
            <a:off x="5679361" y="5832296"/>
            <a:ext cx="3159839" cy="215444"/>
          </a:xfrm>
          <a:prstGeom prst="rect">
            <a:avLst/>
          </a:prstGeom>
        </p:spPr>
        <p:txBody>
          <a:bodyPr wrap="none">
            <a:spAutoFit/>
          </a:bodyPr>
          <a:lstStyle/>
          <a:p>
            <a:r>
              <a:rPr lang="pt-PT" sz="800" dirty="0">
                <a:latin typeface="+mj-lt"/>
                <a:cs typeface="Arial" panose="020B0604020202020204" pitchFamily="34" charset="0"/>
              </a:rPr>
              <a:t>Tavares </a:t>
            </a:r>
            <a:r>
              <a:rPr lang="pt-PT" sz="800" dirty="0" err="1">
                <a:latin typeface="+mj-lt"/>
                <a:cs typeface="Arial" panose="020B0604020202020204" pitchFamily="34" charset="0"/>
              </a:rPr>
              <a:t>et</a:t>
            </a:r>
            <a:r>
              <a:rPr lang="pt-PT" sz="800" dirty="0">
                <a:latin typeface="+mj-lt"/>
                <a:cs typeface="Arial" panose="020B0604020202020204" pitchFamily="34" charset="0"/>
              </a:rPr>
              <a:t> al., </a:t>
            </a:r>
            <a:r>
              <a:rPr lang="pt-PT" sz="800" i="1" dirty="0" err="1">
                <a:latin typeface="+mj-lt"/>
                <a:cs typeface="Arial" panose="020B0604020202020204" pitchFamily="34" charset="0"/>
              </a:rPr>
              <a:t>Antibiotics</a:t>
            </a:r>
            <a:r>
              <a:rPr lang="pt-PT" sz="800" i="1" dirty="0">
                <a:latin typeface="+mj-lt"/>
                <a:cs typeface="Arial" panose="020B0604020202020204" pitchFamily="34" charset="0"/>
              </a:rPr>
              <a:t> </a:t>
            </a:r>
            <a:r>
              <a:rPr lang="pt-PT" sz="800" dirty="0">
                <a:latin typeface="+mj-lt"/>
                <a:cs typeface="Arial" panose="020B0604020202020204" pitchFamily="34" charset="0"/>
              </a:rPr>
              <a:t>2020, </a:t>
            </a:r>
            <a:r>
              <a:rPr lang="pt-PT" sz="800" i="1" dirty="0">
                <a:latin typeface="+mj-lt"/>
                <a:cs typeface="Arial" panose="020B0604020202020204" pitchFamily="34" charset="0"/>
              </a:rPr>
              <a:t>9</a:t>
            </a:r>
            <a:r>
              <a:rPr lang="pt-PT" sz="800" dirty="0">
                <a:latin typeface="+mj-lt"/>
                <a:cs typeface="Arial" panose="020B0604020202020204" pitchFamily="34" charset="0"/>
              </a:rPr>
              <a:t>, 314 - doi:10.3390/antibiotics9060314</a:t>
            </a:r>
            <a:endParaRPr lang="pt-PT" dirty="0">
              <a:latin typeface="+mj-lt"/>
              <a:cs typeface="Arial" panose="020B0604020202020204" pitchFamily="34" charset="0"/>
            </a:endParaRPr>
          </a:p>
        </p:txBody>
      </p:sp>
      <p:graphicFrame>
        <p:nvGraphicFramePr>
          <p:cNvPr id="7" name="Tabela 6">
            <a:extLst>
              <a:ext uri="{FF2B5EF4-FFF2-40B4-BE49-F238E27FC236}">
                <a16:creationId xmlns:a16="http://schemas.microsoft.com/office/drawing/2014/main" id="{2921EC15-E706-4C92-9E16-27AC75596FDB}"/>
              </a:ext>
            </a:extLst>
          </p:cNvPr>
          <p:cNvGraphicFramePr>
            <a:graphicFrameLocks noGrp="1"/>
          </p:cNvGraphicFramePr>
          <p:nvPr>
            <p:extLst>
              <p:ext uri="{D42A27DB-BD31-4B8C-83A1-F6EECF244321}">
                <p14:modId xmlns:p14="http://schemas.microsoft.com/office/powerpoint/2010/main" val="3369648021"/>
              </p:ext>
            </p:extLst>
          </p:nvPr>
        </p:nvGraphicFramePr>
        <p:xfrm>
          <a:off x="470022" y="4256439"/>
          <a:ext cx="4101978" cy="1539240"/>
        </p:xfrm>
        <a:graphic>
          <a:graphicData uri="http://schemas.openxmlformats.org/drawingml/2006/table">
            <a:tbl>
              <a:tblPr firstRow="1" firstCol="1" bandRow="1">
                <a:tableStyleId>{5940675A-B579-460E-94D1-54222C63F5DA}</a:tableStyleId>
              </a:tblPr>
              <a:tblGrid>
                <a:gridCol w="1367326">
                  <a:extLst>
                    <a:ext uri="{9D8B030D-6E8A-4147-A177-3AD203B41FA5}">
                      <a16:colId xmlns:a16="http://schemas.microsoft.com/office/drawing/2014/main" val="414749579"/>
                    </a:ext>
                  </a:extLst>
                </a:gridCol>
                <a:gridCol w="1367326">
                  <a:extLst>
                    <a:ext uri="{9D8B030D-6E8A-4147-A177-3AD203B41FA5}">
                      <a16:colId xmlns:a16="http://schemas.microsoft.com/office/drawing/2014/main" val="1171866021"/>
                    </a:ext>
                  </a:extLst>
                </a:gridCol>
                <a:gridCol w="1367326">
                  <a:extLst>
                    <a:ext uri="{9D8B030D-6E8A-4147-A177-3AD203B41FA5}">
                      <a16:colId xmlns:a16="http://schemas.microsoft.com/office/drawing/2014/main" val="2158055789"/>
                    </a:ext>
                  </a:extLst>
                </a:gridCol>
              </a:tblGrid>
              <a:tr h="0">
                <a:tc rowSpan="2">
                  <a:txBody>
                    <a:bodyPr/>
                    <a:lstStyle/>
                    <a:p>
                      <a:pPr algn="l">
                        <a:lnSpc>
                          <a:spcPct val="115000"/>
                        </a:lnSpc>
                        <a:spcAft>
                          <a:spcPts val="0"/>
                        </a:spcAft>
                      </a:pPr>
                      <a:r>
                        <a:rPr lang="en-US" sz="1500" b="1" kern="100" dirty="0">
                          <a:effectLst/>
                          <a:latin typeface="Arial" panose="020B0604020202020204" pitchFamily="34" charset="0"/>
                          <a:cs typeface="Arial" panose="020B0604020202020204" pitchFamily="34" charset="0"/>
                        </a:rPr>
                        <a:t>Antimicrobial Agents</a:t>
                      </a:r>
                      <a:endParaRPr lang="pt-PT" sz="1500" b="1"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gridSpan="2">
                  <a:txBody>
                    <a:bodyPr/>
                    <a:lstStyle/>
                    <a:p>
                      <a:pPr algn="ctr">
                        <a:lnSpc>
                          <a:spcPct val="115000"/>
                        </a:lnSpc>
                        <a:spcAft>
                          <a:spcPts val="0"/>
                        </a:spcAft>
                      </a:pPr>
                      <a:r>
                        <a:rPr lang="en-US" sz="1600" b="1" kern="100" dirty="0">
                          <a:effectLst/>
                          <a:latin typeface="Arial" panose="020B0604020202020204" pitchFamily="34" charset="0"/>
                          <a:cs typeface="Arial" panose="020B0604020202020204" pitchFamily="34" charset="0"/>
                        </a:rPr>
                        <a:t>MICs (mg/mL)</a:t>
                      </a:r>
                      <a:endParaRPr lang="pt-PT" sz="1600" b="1"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hMerge="1">
                  <a:txBody>
                    <a:bodyPr/>
                    <a:lstStyle/>
                    <a:p>
                      <a:endParaRPr lang="pt-PT"/>
                    </a:p>
                  </a:txBody>
                  <a:tcPr/>
                </a:tc>
                <a:extLst>
                  <a:ext uri="{0D108BD9-81ED-4DB2-BD59-A6C34878D82A}">
                    <a16:rowId xmlns:a16="http://schemas.microsoft.com/office/drawing/2014/main" val="2692744203"/>
                  </a:ext>
                </a:extLst>
              </a:tr>
              <a:tr h="0">
                <a:tc vMerge="1">
                  <a:txBody>
                    <a:bodyPr/>
                    <a:lstStyle/>
                    <a:p>
                      <a:endParaRPr lang="pt-PT"/>
                    </a:p>
                  </a:txBody>
                  <a:tcPr/>
                </a:tc>
                <a:tc>
                  <a:txBody>
                    <a:bodyPr/>
                    <a:lstStyle/>
                    <a:p>
                      <a:pPr algn="ctr">
                        <a:lnSpc>
                          <a:spcPct val="115000"/>
                        </a:lnSpc>
                        <a:spcAft>
                          <a:spcPts val="0"/>
                        </a:spcAft>
                      </a:pPr>
                      <a:r>
                        <a:rPr lang="en-US" sz="1600" b="1" i="1" kern="100" dirty="0">
                          <a:effectLst/>
                          <a:latin typeface="Arial" panose="020B0604020202020204" pitchFamily="34" charset="0"/>
                          <a:cs typeface="Arial" panose="020B0604020202020204" pitchFamily="34" charset="0"/>
                        </a:rPr>
                        <a:t>S. aureus</a:t>
                      </a:r>
                      <a:endParaRPr lang="pt-PT" sz="1600" b="1" i="1"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lnSpc>
                          <a:spcPct val="115000"/>
                        </a:lnSpc>
                        <a:spcAft>
                          <a:spcPts val="0"/>
                        </a:spcAft>
                      </a:pPr>
                      <a:r>
                        <a:rPr lang="en-US" sz="1600" b="1" i="1" kern="100" dirty="0">
                          <a:effectLst/>
                          <a:latin typeface="Arial" panose="020B0604020202020204" pitchFamily="34" charset="0"/>
                          <a:cs typeface="Arial" panose="020B0604020202020204" pitchFamily="34" charset="0"/>
                        </a:rPr>
                        <a:t>E. coli</a:t>
                      </a:r>
                      <a:endParaRPr lang="pt-PT" sz="1600" b="1" i="1"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455804411"/>
                  </a:ext>
                </a:extLst>
              </a:tr>
              <a:tr h="0">
                <a:tc>
                  <a:txBody>
                    <a:bodyPr/>
                    <a:lstStyle/>
                    <a:p>
                      <a:pPr algn="l">
                        <a:lnSpc>
                          <a:spcPct val="115000"/>
                        </a:lnSpc>
                        <a:spcAft>
                          <a:spcPts val="0"/>
                        </a:spcAft>
                      </a:pPr>
                      <a:r>
                        <a:rPr lang="en-US" sz="1600" kern="100" dirty="0">
                          <a:effectLst/>
                          <a:latin typeface="Arial" panose="020B0604020202020204" pitchFamily="34" charset="0"/>
                          <a:cs typeface="Arial" panose="020B0604020202020204" pitchFamily="34" charset="0"/>
                        </a:rPr>
                        <a:t>CLO</a:t>
                      </a:r>
                      <a:endParaRPr lang="pt-PT" sz="160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15000"/>
                        </a:lnSpc>
                        <a:spcAft>
                          <a:spcPts val="0"/>
                        </a:spcAft>
                      </a:pPr>
                      <a:r>
                        <a:rPr lang="en-US" sz="1600" kern="100" dirty="0">
                          <a:effectLst/>
                          <a:latin typeface="Arial" panose="020B0604020202020204" pitchFamily="34" charset="0"/>
                          <a:cs typeface="Arial" panose="020B0604020202020204" pitchFamily="34" charset="0"/>
                        </a:rPr>
                        <a:t>0.82</a:t>
                      </a:r>
                      <a:endParaRPr lang="pt-PT" sz="160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15000"/>
                        </a:lnSpc>
                        <a:spcAft>
                          <a:spcPts val="0"/>
                        </a:spcAft>
                      </a:pPr>
                      <a:r>
                        <a:rPr lang="en-US" sz="1600" kern="100" dirty="0">
                          <a:effectLst/>
                          <a:latin typeface="Arial" panose="020B0604020202020204" pitchFamily="34" charset="0"/>
                          <a:cs typeface="Arial" panose="020B0604020202020204" pitchFamily="34" charset="0"/>
                        </a:rPr>
                        <a:t>0.82</a:t>
                      </a:r>
                      <a:endParaRPr lang="pt-PT" sz="160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3917681620"/>
                  </a:ext>
                </a:extLst>
              </a:tr>
              <a:tr h="0">
                <a:tc>
                  <a:txBody>
                    <a:bodyPr/>
                    <a:lstStyle/>
                    <a:p>
                      <a:pPr algn="l">
                        <a:lnSpc>
                          <a:spcPct val="115000"/>
                        </a:lnSpc>
                        <a:spcAft>
                          <a:spcPts val="0"/>
                        </a:spcAft>
                      </a:pPr>
                      <a:r>
                        <a:rPr lang="en-US" sz="1600" kern="100" dirty="0">
                          <a:effectLst/>
                          <a:latin typeface="Arial" panose="020B0604020202020204" pitchFamily="34" charset="0"/>
                          <a:cs typeface="Arial" panose="020B0604020202020204" pitchFamily="34" charset="0"/>
                        </a:rPr>
                        <a:t>CO</a:t>
                      </a:r>
                      <a:endParaRPr lang="pt-PT" sz="160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15000"/>
                        </a:lnSpc>
                        <a:spcAft>
                          <a:spcPts val="0"/>
                        </a:spcAft>
                      </a:pPr>
                      <a:r>
                        <a:rPr lang="en-US" sz="1600" kern="100" dirty="0">
                          <a:effectLst/>
                          <a:latin typeface="Arial" panose="020B0604020202020204" pitchFamily="34" charset="0"/>
                          <a:cs typeface="Arial" panose="020B0604020202020204" pitchFamily="34" charset="0"/>
                        </a:rPr>
                        <a:t>0.83</a:t>
                      </a:r>
                      <a:endParaRPr lang="pt-PT" sz="160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15000"/>
                        </a:lnSpc>
                        <a:spcAft>
                          <a:spcPts val="0"/>
                        </a:spcAft>
                      </a:pPr>
                      <a:r>
                        <a:rPr lang="en-US" sz="1600" kern="100">
                          <a:effectLst/>
                          <a:latin typeface="Arial" panose="020B0604020202020204" pitchFamily="34" charset="0"/>
                          <a:cs typeface="Arial" panose="020B0604020202020204" pitchFamily="34" charset="0"/>
                        </a:rPr>
                        <a:t>0.83</a:t>
                      </a:r>
                      <a:endParaRPr lang="pt-PT" sz="1600" kern="1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2678558"/>
                  </a:ext>
                </a:extLst>
              </a:tr>
              <a:tr h="0">
                <a:tc>
                  <a:txBody>
                    <a:bodyPr/>
                    <a:lstStyle/>
                    <a:p>
                      <a:pPr algn="l">
                        <a:lnSpc>
                          <a:spcPct val="115000"/>
                        </a:lnSpc>
                        <a:spcAft>
                          <a:spcPts val="0"/>
                        </a:spcAft>
                      </a:pPr>
                      <a:r>
                        <a:rPr lang="en-US" sz="1600" kern="100" dirty="0">
                          <a:effectLst/>
                          <a:latin typeface="Arial" panose="020B0604020202020204" pitchFamily="34" charset="0"/>
                          <a:cs typeface="Arial" panose="020B0604020202020204" pitchFamily="34" charset="0"/>
                        </a:rPr>
                        <a:t>CJO</a:t>
                      </a:r>
                      <a:endParaRPr lang="pt-PT" sz="160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15000"/>
                        </a:lnSpc>
                        <a:spcAft>
                          <a:spcPts val="0"/>
                        </a:spcAft>
                      </a:pPr>
                      <a:r>
                        <a:rPr lang="en-US" sz="1600" kern="100">
                          <a:effectLst/>
                          <a:latin typeface="Arial" panose="020B0604020202020204" pitchFamily="34" charset="0"/>
                          <a:cs typeface="Arial" panose="020B0604020202020204" pitchFamily="34" charset="0"/>
                        </a:rPr>
                        <a:t>22.38</a:t>
                      </a:r>
                      <a:endParaRPr lang="pt-PT" sz="1600" kern="1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15000"/>
                        </a:lnSpc>
                        <a:spcAft>
                          <a:spcPts val="0"/>
                        </a:spcAft>
                      </a:pPr>
                      <a:r>
                        <a:rPr lang="en-US" sz="1600" kern="100" dirty="0">
                          <a:effectLst/>
                          <a:latin typeface="Arial" panose="020B0604020202020204" pitchFamily="34" charset="0"/>
                          <a:cs typeface="Arial" panose="020B0604020202020204" pitchFamily="34" charset="0"/>
                        </a:rPr>
                        <a:t>11.19</a:t>
                      </a:r>
                      <a:endParaRPr lang="pt-PT" sz="160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539522423"/>
                  </a:ext>
                </a:extLst>
              </a:tr>
              <a:tr h="0">
                <a:tc>
                  <a:txBody>
                    <a:bodyPr/>
                    <a:lstStyle/>
                    <a:p>
                      <a:pPr algn="l">
                        <a:lnSpc>
                          <a:spcPct val="115000"/>
                        </a:lnSpc>
                        <a:spcAft>
                          <a:spcPts val="0"/>
                        </a:spcAft>
                      </a:pPr>
                      <a:r>
                        <a:rPr lang="en-US" sz="1600" kern="100" dirty="0">
                          <a:effectLst/>
                          <a:latin typeface="Arial" panose="020B0604020202020204" pitchFamily="34" charset="0"/>
                          <a:cs typeface="Arial" panose="020B0604020202020204" pitchFamily="34" charset="0"/>
                        </a:rPr>
                        <a:t>A</a:t>
                      </a:r>
                      <a:endParaRPr lang="pt-PT" sz="160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lnSpc>
                          <a:spcPct val="115000"/>
                        </a:lnSpc>
                        <a:spcAft>
                          <a:spcPts val="0"/>
                        </a:spcAft>
                      </a:pPr>
                      <a:r>
                        <a:rPr lang="en-US" sz="1600" kern="100" dirty="0">
                          <a:effectLst/>
                          <a:latin typeface="Arial" panose="020B0604020202020204" pitchFamily="34" charset="0"/>
                          <a:cs typeface="Arial" panose="020B0604020202020204" pitchFamily="34" charset="0"/>
                        </a:rPr>
                        <a:t>0.03</a:t>
                      </a:r>
                      <a:endParaRPr lang="pt-PT" sz="160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lnSpc>
                          <a:spcPct val="115000"/>
                        </a:lnSpc>
                        <a:spcAft>
                          <a:spcPts val="0"/>
                        </a:spcAft>
                      </a:pPr>
                      <a:r>
                        <a:rPr lang="en-US" sz="1600" kern="100" dirty="0">
                          <a:effectLst/>
                          <a:latin typeface="Arial" panose="020B0604020202020204" pitchFamily="34" charset="0"/>
                          <a:ea typeface="SimSun" panose="02010600030101010101" pitchFamily="2" charset="-122"/>
                          <a:cs typeface="Arial" panose="020B0604020202020204" pitchFamily="34" charset="0"/>
                        </a:rPr>
                        <a:t>0.03</a:t>
                      </a:r>
                      <a:endParaRPr lang="pt-PT" sz="160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2370546810"/>
                  </a:ext>
                </a:extLst>
              </a:tr>
            </a:tbl>
          </a:graphicData>
        </a:graphic>
      </p:graphicFrame>
      <p:sp>
        <p:nvSpPr>
          <p:cNvPr id="8" name="Retângulo 7">
            <a:extLst>
              <a:ext uri="{FF2B5EF4-FFF2-40B4-BE49-F238E27FC236}">
                <a16:creationId xmlns:a16="http://schemas.microsoft.com/office/drawing/2014/main" id="{81625058-2801-4860-961E-647B1C5EA654}"/>
              </a:ext>
            </a:extLst>
          </p:cNvPr>
          <p:cNvSpPr/>
          <p:nvPr/>
        </p:nvSpPr>
        <p:spPr>
          <a:xfrm>
            <a:off x="384762" y="5773579"/>
            <a:ext cx="1187120" cy="246221"/>
          </a:xfrm>
          <a:prstGeom prst="rect">
            <a:avLst/>
          </a:prstGeom>
        </p:spPr>
        <p:txBody>
          <a:bodyPr wrap="none">
            <a:spAutoFit/>
          </a:bodyPr>
          <a:lstStyle/>
          <a:p>
            <a:r>
              <a:rPr lang="en-US" sz="1000" b="1" kern="100" dirty="0">
                <a:latin typeface="+mj-lt"/>
                <a:cs typeface="Arial" panose="020B0604020202020204" pitchFamily="34" charset="0"/>
              </a:rPr>
              <a:t>*SD &lt; ± 0.5 mg/mL</a:t>
            </a:r>
            <a:endParaRPr lang="pt-PT" sz="1000" dirty="0">
              <a:latin typeface="+mj-lt"/>
            </a:endParaRPr>
          </a:p>
        </p:txBody>
      </p:sp>
      <p:sp>
        <p:nvSpPr>
          <p:cNvPr id="9" name="Retângulo 8">
            <a:extLst>
              <a:ext uri="{FF2B5EF4-FFF2-40B4-BE49-F238E27FC236}">
                <a16:creationId xmlns:a16="http://schemas.microsoft.com/office/drawing/2014/main" id="{8253FE25-9735-4FE5-8F8A-1782B5E79939}"/>
              </a:ext>
            </a:extLst>
          </p:cNvPr>
          <p:cNvSpPr/>
          <p:nvPr/>
        </p:nvSpPr>
        <p:spPr>
          <a:xfrm>
            <a:off x="410608" y="1295400"/>
            <a:ext cx="8180509" cy="2800767"/>
          </a:xfrm>
          <a:prstGeom prst="rect">
            <a:avLst/>
          </a:prstGeom>
        </p:spPr>
        <p:txBody>
          <a:bodyPr wrap="square">
            <a:spAutoFit/>
          </a:bodyPr>
          <a:lstStyle/>
          <a:p>
            <a:r>
              <a:rPr lang="en-US" sz="1600" b="1" dirty="0">
                <a:latin typeface="+mj-lt"/>
                <a:cs typeface="Arial" panose="020B0604020202020204" pitchFamily="34" charset="0"/>
              </a:rPr>
              <a:t>20 EOs </a:t>
            </a:r>
            <a:r>
              <a:rPr lang="en-US" sz="1600" dirty="0">
                <a:latin typeface="+mj-lt"/>
                <a:cs typeface="Arial" panose="020B0604020202020204" pitchFamily="34" charset="0"/>
              </a:rPr>
              <a:t>with antimicrobial potential were examined for their MICs against the </a:t>
            </a:r>
            <a:r>
              <a:rPr lang="en-US" sz="1600" b="1" dirty="0">
                <a:latin typeface="+mj-lt"/>
                <a:cs typeface="Arial" panose="020B0604020202020204" pitchFamily="34" charset="0"/>
              </a:rPr>
              <a:t>Gram-positive </a:t>
            </a:r>
            <a:r>
              <a:rPr lang="en-US" sz="1600" b="1" i="1" dirty="0">
                <a:latin typeface="+mj-lt"/>
                <a:cs typeface="Arial" panose="020B0604020202020204" pitchFamily="34" charset="0"/>
              </a:rPr>
              <a:t>Staphylococcus aureus</a:t>
            </a:r>
            <a:r>
              <a:rPr lang="en-US" sz="1600" i="1" dirty="0">
                <a:latin typeface="+mj-lt"/>
                <a:cs typeface="Arial" panose="020B0604020202020204" pitchFamily="34" charset="0"/>
              </a:rPr>
              <a:t> </a:t>
            </a:r>
            <a:r>
              <a:rPr lang="en-US" sz="1600" dirty="0">
                <a:latin typeface="+mj-lt"/>
                <a:cs typeface="Arial" panose="020B0604020202020204" pitchFamily="34" charset="0"/>
              </a:rPr>
              <a:t>and the </a:t>
            </a:r>
            <a:r>
              <a:rPr lang="en-US" sz="1600" b="1" dirty="0">
                <a:latin typeface="+mj-lt"/>
                <a:cs typeface="Arial" panose="020B0604020202020204" pitchFamily="34" charset="0"/>
              </a:rPr>
              <a:t>Gram-negative </a:t>
            </a:r>
            <a:r>
              <a:rPr lang="en-US" sz="1600" b="1" i="1" dirty="0">
                <a:latin typeface="+mj-lt"/>
                <a:cs typeface="Arial" panose="020B0604020202020204" pitchFamily="34" charset="0"/>
              </a:rPr>
              <a:t>Escherichia coli </a:t>
            </a:r>
            <a:r>
              <a:rPr lang="en-US" sz="1600" dirty="0">
                <a:latin typeface="+mj-lt"/>
                <a:cs typeface="Arial" panose="020B0604020202020204" pitchFamily="34" charset="0"/>
              </a:rPr>
              <a:t>bacteria, at initial concentration of 1x10</a:t>
            </a:r>
            <a:r>
              <a:rPr lang="en-US" sz="1600" baseline="30000" dirty="0">
                <a:latin typeface="+mj-lt"/>
                <a:cs typeface="Arial" panose="020B0604020202020204" pitchFamily="34" charset="0"/>
              </a:rPr>
              <a:t>7</a:t>
            </a:r>
            <a:r>
              <a:rPr lang="en-US" sz="1600" dirty="0">
                <a:latin typeface="+mj-lt"/>
                <a:cs typeface="Arial" panose="020B0604020202020204" pitchFamily="34" charset="0"/>
              </a:rPr>
              <a:t> CFUs/mL</a:t>
            </a:r>
          </a:p>
          <a:p>
            <a:endParaRPr lang="en-US" sz="1600" dirty="0">
              <a:latin typeface="+mj-lt"/>
              <a:cs typeface="Arial" panose="020B0604020202020204" pitchFamily="34" charset="0"/>
            </a:endParaRPr>
          </a:p>
          <a:p>
            <a:r>
              <a:rPr lang="en-US" sz="1600" b="1" dirty="0">
                <a:solidFill>
                  <a:srgbClr val="C00000"/>
                </a:solidFill>
                <a:latin typeface="+mj-lt"/>
                <a:cs typeface="Arial" panose="020B0604020202020204" pitchFamily="34" charset="0"/>
              </a:rPr>
              <a:t>Most effective:</a:t>
            </a:r>
          </a:p>
          <a:p>
            <a:r>
              <a:rPr lang="en-US" sz="1600" dirty="0">
                <a:latin typeface="+mj-lt"/>
                <a:cs typeface="Arial" panose="020B0604020202020204" pitchFamily="34" charset="0"/>
              </a:rPr>
              <a:t>Cinnamon leaf oil – CLO</a:t>
            </a:r>
          </a:p>
          <a:p>
            <a:r>
              <a:rPr lang="en-US" sz="1600" dirty="0">
                <a:latin typeface="+mj-lt"/>
                <a:cs typeface="Arial" panose="020B0604020202020204" pitchFamily="34" charset="0"/>
              </a:rPr>
              <a:t>Clove oil – CO </a:t>
            </a:r>
          </a:p>
          <a:p>
            <a:r>
              <a:rPr lang="en-US" sz="1600" dirty="0">
                <a:latin typeface="+mj-lt"/>
                <a:cs typeface="Arial" panose="020B0604020202020204" pitchFamily="34" charset="0"/>
              </a:rPr>
              <a:t>Cajeput oil – CJO</a:t>
            </a:r>
          </a:p>
          <a:p>
            <a:endParaRPr lang="en-US" sz="1600" dirty="0">
              <a:latin typeface="+mj-lt"/>
              <a:cs typeface="Arial" panose="020B0604020202020204" pitchFamily="34" charset="0"/>
            </a:endParaRPr>
          </a:p>
          <a:p>
            <a:r>
              <a:rPr lang="en-US" sz="1600" u="sng" dirty="0">
                <a:latin typeface="+mj-lt"/>
                <a:cs typeface="Arial" panose="020B0604020202020204" pitchFamily="34" charset="0"/>
              </a:rPr>
              <a:t>Control Antibiotic</a:t>
            </a:r>
            <a:r>
              <a:rPr lang="en-US" sz="1600" dirty="0">
                <a:latin typeface="+mj-lt"/>
                <a:cs typeface="Arial" panose="020B0604020202020204" pitchFamily="34" charset="0"/>
              </a:rPr>
              <a:t>:</a:t>
            </a:r>
          </a:p>
          <a:p>
            <a:r>
              <a:rPr lang="en-US" sz="1600" dirty="0">
                <a:latin typeface="+mj-lt"/>
                <a:cs typeface="Arial" panose="020B0604020202020204" pitchFamily="34" charset="0"/>
              </a:rPr>
              <a:t>Ampicillin - A </a:t>
            </a:r>
          </a:p>
        </p:txBody>
      </p:sp>
      <p:sp>
        <p:nvSpPr>
          <p:cNvPr id="10" name="Retângulo 9">
            <a:extLst>
              <a:ext uri="{FF2B5EF4-FFF2-40B4-BE49-F238E27FC236}">
                <a16:creationId xmlns:a16="http://schemas.microsoft.com/office/drawing/2014/main" id="{D1073294-0CAE-448E-8F21-140FB966F32B}"/>
              </a:ext>
            </a:extLst>
          </p:cNvPr>
          <p:cNvSpPr/>
          <p:nvPr/>
        </p:nvSpPr>
        <p:spPr>
          <a:xfrm>
            <a:off x="444099" y="4777231"/>
            <a:ext cx="4101978" cy="24622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mj-lt"/>
            </a:endParaRPr>
          </a:p>
        </p:txBody>
      </p:sp>
      <p:pic>
        <p:nvPicPr>
          <p:cNvPr id="15" name="Áudio 14">
            <a:hlinkClick r:id="" action="ppaction://media"/>
            <a:extLst>
              <a:ext uri="{FF2B5EF4-FFF2-40B4-BE49-F238E27FC236}">
                <a16:creationId xmlns:a16="http://schemas.microsoft.com/office/drawing/2014/main" id="{E8F0157D-0448-419B-B161-BCB761EB5F6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623922947"/>
      </p:ext>
    </p:extLst>
  </p:cSld>
  <p:clrMapOvr>
    <a:masterClrMapping/>
  </p:clrMapOvr>
  <mc:AlternateContent xmlns:mc="http://schemas.openxmlformats.org/markup-compatibility/2006" xmlns:p14="http://schemas.microsoft.com/office/powerpoint/2010/main">
    <mc:Choice Requires="p14">
      <p:transition spd="slow" p14:dur="2000" advTm="44200"/>
    </mc:Choice>
    <mc:Fallback xmlns="">
      <p:transition spd="slow" advTm="44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5"/>
                </p:tgtEl>
              </p:cMediaNode>
            </p:audio>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2">
            <a:extLst>
              <a:ext uri="{FF2B5EF4-FFF2-40B4-BE49-F238E27FC236}">
                <a16:creationId xmlns:a16="http://schemas.microsoft.com/office/drawing/2014/main" id="{C9D01693-3E7F-468A-9639-F40A3EA45D52}"/>
              </a:ext>
            </a:extLst>
          </p:cNvPr>
          <p:cNvSpPr txBox="1"/>
          <p:nvPr/>
        </p:nvSpPr>
        <p:spPr>
          <a:xfrm>
            <a:off x="381000" y="457200"/>
            <a:ext cx="8305800" cy="553998"/>
          </a:xfrm>
          <a:prstGeom prst="rect">
            <a:avLst/>
          </a:prstGeom>
          <a:noFill/>
        </p:spPr>
        <p:txBody>
          <a:bodyPr wrap="square" rtlCol="0">
            <a:spAutoFit/>
          </a:bodyPr>
          <a:lstStyle/>
          <a:p>
            <a:r>
              <a:rPr lang="fr-FR" sz="3000" b="1" dirty="0"/>
              <a:t>Results &amp; Discussion - Loading Efficiency</a:t>
            </a:r>
          </a:p>
        </p:txBody>
      </p:sp>
      <p:sp>
        <p:nvSpPr>
          <p:cNvPr id="4" name="Retângulo 3">
            <a:extLst>
              <a:ext uri="{FF2B5EF4-FFF2-40B4-BE49-F238E27FC236}">
                <a16:creationId xmlns:a16="http://schemas.microsoft.com/office/drawing/2014/main" id="{2CC05520-3815-4781-A3CD-4F1927CF1D23}"/>
              </a:ext>
            </a:extLst>
          </p:cNvPr>
          <p:cNvSpPr/>
          <p:nvPr/>
        </p:nvSpPr>
        <p:spPr>
          <a:xfrm>
            <a:off x="391274" y="1184096"/>
            <a:ext cx="8180509" cy="3046988"/>
          </a:xfrm>
          <a:prstGeom prst="rect">
            <a:avLst/>
          </a:prstGeom>
        </p:spPr>
        <p:txBody>
          <a:bodyPr wrap="square">
            <a:spAutoFit/>
          </a:bodyPr>
          <a:lstStyle/>
          <a:p>
            <a:r>
              <a:rPr lang="en-US" sz="1600" b="1" dirty="0">
                <a:latin typeface="+mj-lt"/>
                <a:cs typeface="Arial" panose="020B0604020202020204" pitchFamily="34" charset="0"/>
              </a:rPr>
              <a:t>EOs Incorporation:</a:t>
            </a:r>
          </a:p>
          <a:p>
            <a:r>
              <a:rPr lang="en-US" sz="1600" dirty="0">
                <a:latin typeface="+mj-lt"/>
                <a:cs typeface="Arial" panose="020B0604020202020204" pitchFamily="34" charset="0"/>
              </a:rPr>
              <a:t>Substrate – CA/PCL microfibers</a:t>
            </a:r>
          </a:p>
          <a:p>
            <a:r>
              <a:rPr lang="en-US" sz="1600" dirty="0">
                <a:latin typeface="+mj-lt"/>
                <a:cs typeface="Arial" panose="020B0604020202020204" pitchFamily="34" charset="0"/>
              </a:rPr>
              <a:t>Solvent – Ethanol</a:t>
            </a:r>
          </a:p>
          <a:p>
            <a:r>
              <a:rPr lang="en-US" sz="1600" dirty="0">
                <a:latin typeface="+mj-lt"/>
                <a:cs typeface="Arial" panose="020B0604020202020204" pitchFamily="34" charset="0"/>
              </a:rPr>
              <a:t>EOs concentration – 2 x MIC value</a:t>
            </a:r>
          </a:p>
          <a:p>
            <a:r>
              <a:rPr lang="en-US" sz="1600" dirty="0">
                <a:latin typeface="+mj-lt"/>
                <a:cs typeface="Arial" panose="020B0604020202020204" pitchFamily="34" charset="0"/>
              </a:rPr>
              <a:t>Conditions – 72 h at RT and 200 rpm, protected from light</a:t>
            </a:r>
          </a:p>
          <a:p>
            <a:endParaRPr lang="en-US" sz="1600" dirty="0">
              <a:latin typeface="+mj-lt"/>
              <a:cs typeface="Arial" panose="020B0604020202020204" pitchFamily="34" charset="0"/>
            </a:endParaRPr>
          </a:p>
          <a:p>
            <a:endParaRPr lang="en-US" sz="1600" dirty="0">
              <a:latin typeface="+mj-lt"/>
              <a:cs typeface="Arial" panose="020B0604020202020204" pitchFamily="34" charset="0"/>
            </a:endParaRPr>
          </a:p>
          <a:p>
            <a:r>
              <a:rPr lang="en-US" sz="1600" b="1" dirty="0">
                <a:latin typeface="+mj-lt"/>
                <a:cs typeface="Arial" panose="020B0604020202020204" pitchFamily="34" charset="0"/>
              </a:rPr>
              <a:t>Loading Efficiency:  </a:t>
            </a:r>
          </a:p>
          <a:p>
            <a:r>
              <a:rPr lang="en-US" sz="1600" dirty="0">
                <a:latin typeface="+mj-lt"/>
                <a:cs typeface="Arial" panose="020B0604020202020204" pitchFamily="34" charset="0"/>
              </a:rPr>
              <a:t>(mapped by UV-vis spectroscopy at 280 nm)</a:t>
            </a:r>
          </a:p>
          <a:p>
            <a:endParaRPr lang="en-US" sz="1600" dirty="0">
              <a:latin typeface="+mj-lt"/>
              <a:cs typeface="Arial" panose="020B0604020202020204" pitchFamily="34" charset="0"/>
            </a:endParaRPr>
          </a:p>
          <a:p>
            <a:endParaRPr lang="en-US" sz="1600" dirty="0">
              <a:latin typeface="+mj-lt"/>
              <a:cs typeface="Arial" panose="020B0604020202020204" pitchFamily="34" charset="0"/>
            </a:endParaRPr>
          </a:p>
          <a:p>
            <a:r>
              <a:rPr lang="en-US" sz="1600" dirty="0">
                <a:latin typeface="+mj-lt"/>
                <a:cs typeface="Arial" panose="020B0604020202020204" pitchFamily="34" charset="0"/>
              </a:rPr>
              <a:t> </a:t>
            </a:r>
          </a:p>
        </p:txBody>
      </p:sp>
      <p:graphicFrame>
        <p:nvGraphicFramePr>
          <p:cNvPr id="6" name="Tabela 5">
            <a:extLst>
              <a:ext uri="{FF2B5EF4-FFF2-40B4-BE49-F238E27FC236}">
                <a16:creationId xmlns:a16="http://schemas.microsoft.com/office/drawing/2014/main" id="{CE728834-4ED7-4057-B562-2B09CBD97B28}"/>
              </a:ext>
            </a:extLst>
          </p:cNvPr>
          <p:cNvGraphicFramePr>
            <a:graphicFrameLocks noGrp="1"/>
          </p:cNvGraphicFramePr>
          <p:nvPr>
            <p:extLst>
              <p:ext uri="{D42A27DB-BD31-4B8C-83A1-F6EECF244321}">
                <p14:modId xmlns:p14="http://schemas.microsoft.com/office/powerpoint/2010/main" val="3507339991"/>
              </p:ext>
            </p:extLst>
          </p:nvPr>
        </p:nvGraphicFramePr>
        <p:xfrm>
          <a:off x="1314415" y="3799036"/>
          <a:ext cx="6899808" cy="1563116"/>
        </p:xfrm>
        <a:graphic>
          <a:graphicData uri="http://schemas.openxmlformats.org/drawingml/2006/table">
            <a:tbl>
              <a:tblPr firstRow="1" firstCol="1" bandRow="1">
                <a:tableStyleId>{5940675A-B579-460E-94D1-54222C63F5DA}</a:tableStyleId>
              </a:tblPr>
              <a:tblGrid>
                <a:gridCol w="2299936">
                  <a:extLst>
                    <a:ext uri="{9D8B030D-6E8A-4147-A177-3AD203B41FA5}">
                      <a16:colId xmlns:a16="http://schemas.microsoft.com/office/drawing/2014/main" val="414749579"/>
                    </a:ext>
                  </a:extLst>
                </a:gridCol>
                <a:gridCol w="2299936">
                  <a:extLst>
                    <a:ext uri="{9D8B030D-6E8A-4147-A177-3AD203B41FA5}">
                      <a16:colId xmlns:a16="http://schemas.microsoft.com/office/drawing/2014/main" val="1171866021"/>
                    </a:ext>
                  </a:extLst>
                </a:gridCol>
                <a:gridCol w="2299936">
                  <a:extLst>
                    <a:ext uri="{9D8B030D-6E8A-4147-A177-3AD203B41FA5}">
                      <a16:colId xmlns:a16="http://schemas.microsoft.com/office/drawing/2014/main" val="2158055789"/>
                    </a:ext>
                  </a:extLst>
                </a:gridCol>
              </a:tblGrid>
              <a:tr h="0">
                <a:tc>
                  <a:txBody>
                    <a:bodyPr/>
                    <a:lstStyle/>
                    <a:p>
                      <a:pPr algn="l">
                        <a:lnSpc>
                          <a:spcPct val="115000"/>
                        </a:lnSpc>
                        <a:spcAft>
                          <a:spcPts val="0"/>
                        </a:spcAft>
                      </a:pPr>
                      <a:r>
                        <a:rPr lang="en-US" sz="1500" b="1" kern="100" dirty="0">
                          <a:effectLst/>
                          <a:latin typeface="Arial" panose="020B0604020202020204" pitchFamily="34" charset="0"/>
                          <a:cs typeface="Arial" panose="020B0604020202020204" pitchFamily="34" charset="0"/>
                        </a:rPr>
                        <a:t>Antimicrobial Agents</a:t>
                      </a:r>
                      <a:endParaRPr lang="pt-PT" sz="1500" b="1"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lnSpc>
                          <a:spcPct val="115000"/>
                        </a:lnSpc>
                        <a:spcAft>
                          <a:spcPts val="0"/>
                        </a:spcAft>
                      </a:pPr>
                      <a:r>
                        <a:rPr lang="en-US" sz="1600" b="1" i="0" kern="100" dirty="0">
                          <a:effectLst/>
                          <a:latin typeface="Arial" panose="020B0604020202020204" pitchFamily="34" charset="0"/>
                          <a:cs typeface="Arial" panose="020B0604020202020204" pitchFamily="34" charset="0"/>
                        </a:rPr>
                        <a:t>Loading </a:t>
                      </a:r>
                    </a:p>
                    <a:p>
                      <a:pPr algn="ctr">
                        <a:lnSpc>
                          <a:spcPct val="115000"/>
                        </a:lnSpc>
                        <a:spcAft>
                          <a:spcPts val="0"/>
                        </a:spcAft>
                      </a:pPr>
                      <a:r>
                        <a:rPr lang="en-US" sz="1600" b="1" i="0" kern="100" dirty="0">
                          <a:effectLst/>
                          <a:latin typeface="Arial" panose="020B0604020202020204" pitchFamily="34" charset="0"/>
                          <a:cs typeface="Arial" panose="020B0604020202020204" pitchFamily="34" charset="0"/>
                        </a:rPr>
                        <a:t>(MIC %, SD &lt; ± 3.0%)</a:t>
                      </a:r>
                      <a:endParaRPr lang="pt-PT" sz="1600" b="1" i="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lnSpc>
                          <a:spcPct val="115000"/>
                        </a:lnSpc>
                        <a:spcAft>
                          <a:spcPts val="0"/>
                        </a:spcAft>
                      </a:pPr>
                      <a:r>
                        <a:rPr lang="en-US" sz="1600" b="1" i="0" kern="100" dirty="0">
                          <a:effectLst/>
                          <a:latin typeface="Arial" panose="020B0604020202020204" pitchFamily="34" charset="0"/>
                          <a:cs typeface="Arial" panose="020B0604020202020204" pitchFamily="34" charset="0"/>
                        </a:rPr>
                        <a:t>Concentration (mg/mL)</a:t>
                      </a:r>
                      <a:endParaRPr lang="pt-PT" sz="1600" b="1" i="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92744203"/>
                  </a:ext>
                </a:extLst>
              </a:tr>
              <a:tr h="0">
                <a:tc>
                  <a:txBody>
                    <a:bodyPr/>
                    <a:lstStyle/>
                    <a:p>
                      <a:pPr algn="l">
                        <a:lnSpc>
                          <a:spcPct val="115000"/>
                        </a:lnSpc>
                        <a:spcAft>
                          <a:spcPts val="0"/>
                        </a:spcAft>
                      </a:pPr>
                      <a:r>
                        <a:rPr lang="en-US" sz="1600" kern="100" dirty="0">
                          <a:effectLst/>
                          <a:latin typeface="Arial" panose="020B0604020202020204" pitchFamily="34" charset="0"/>
                          <a:cs typeface="Arial" panose="020B0604020202020204" pitchFamily="34" charset="0"/>
                        </a:rPr>
                        <a:t>CLO</a:t>
                      </a:r>
                      <a:endParaRPr lang="pt-PT" sz="160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15000"/>
                        </a:lnSpc>
                        <a:spcAft>
                          <a:spcPts val="0"/>
                        </a:spcAft>
                      </a:pPr>
                      <a:r>
                        <a:rPr lang="en-US" sz="1600" kern="100" dirty="0">
                          <a:effectLst/>
                          <a:latin typeface="Arial" panose="020B0604020202020204" pitchFamily="34" charset="0"/>
                          <a:ea typeface="SimSun" panose="02010600030101010101" pitchFamily="2" charset="-122"/>
                          <a:cs typeface="Arial" panose="020B0604020202020204" pitchFamily="34" charset="0"/>
                        </a:rPr>
                        <a:t>14.42</a:t>
                      </a:r>
                      <a:endParaRPr lang="pt-PT" sz="160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15000"/>
                        </a:lnSpc>
                        <a:spcAft>
                          <a:spcPts val="0"/>
                        </a:spcAft>
                      </a:pPr>
                      <a:r>
                        <a:rPr lang="en-US" sz="1600" kern="100" dirty="0">
                          <a:effectLst/>
                          <a:latin typeface="Arial" panose="020B0604020202020204" pitchFamily="34" charset="0"/>
                          <a:ea typeface="SimSun" panose="02010600030101010101" pitchFamily="2" charset="-122"/>
                          <a:cs typeface="Arial" panose="020B0604020202020204" pitchFamily="34" charset="0"/>
                        </a:rPr>
                        <a:t>0.12</a:t>
                      </a:r>
                      <a:endParaRPr lang="pt-PT" sz="160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3917681620"/>
                  </a:ext>
                </a:extLst>
              </a:tr>
              <a:tr h="0">
                <a:tc>
                  <a:txBody>
                    <a:bodyPr/>
                    <a:lstStyle/>
                    <a:p>
                      <a:pPr algn="l">
                        <a:lnSpc>
                          <a:spcPct val="115000"/>
                        </a:lnSpc>
                        <a:spcAft>
                          <a:spcPts val="0"/>
                        </a:spcAft>
                      </a:pPr>
                      <a:r>
                        <a:rPr lang="en-US" sz="1600" kern="100" dirty="0">
                          <a:effectLst/>
                          <a:latin typeface="Arial" panose="020B0604020202020204" pitchFamily="34" charset="0"/>
                          <a:cs typeface="Arial" panose="020B0604020202020204" pitchFamily="34" charset="0"/>
                        </a:rPr>
                        <a:t>CO</a:t>
                      </a:r>
                      <a:endParaRPr lang="pt-PT" sz="160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15000"/>
                        </a:lnSpc>
                        <a:spcAft>
                          <a:spcPts val="0"/>
                        </a:spcAft>
                      </a:pPr>
                      <a:r>
                        <a:rPr lang="en-US" sz="1600" kern="100" dirty="0">
                          <a:effectLst/>
                          <a:latin typeface="Arial" panose="020B0604020202020204" pitchFamily="34" charset="0"/>
                          <a:ea typeface="SimSun" panose="02010600030101010101" pitchFamily="2" charset="-122"/>
                          <a:cs typeface="Arial" panose="020B0604020202020204" pitchFamily="34" charset="0"/>
                        </a:rPr>
                        <a:t>66.08</a:t>
                      </a:r>
                      <a:endParaRPr lang="pt-PT" sz="160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15000"/>
                        </a:lnSpc>
                        <a:spcAft>
                          <a:spcPts val="0"/>
                        </a:spcAft>
                      </a:pPr>
                      <a:r>
                        <a:rPr lang="en-US" sz="1600" kern="100" dirty="0">
                          <a:effectLst/>
                          <a:latin typeface="Arial" panose="020B0604020202020204" pitchFamily="34" charset="0"/>
                          <a:cs typeface="Arial" panose="020B0604020202020204" pitchFamily="34" charset="0"/>
                        </a:rPr>
                        <a:t>0.55</a:t>
                      </a:r>
                      <a:endParaRPr lang="pt-PT" sz="160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2678558"/>
                  </a:ext>
                </a:extLst>
              </a:tr>
              <a:tr h="0">
                <a:tc>
                  <a:txBody>
                    <a:bodyPr/>
                    <a:lstStyle/>
                    <a:p>
                      <a:pPr algn="l">
                        <a:lnSpc>
                          <a:spcPct val="115000"/>
                        </a:lnSpc>
                        <a:spcAft>
                          <a:spcPts val="0"/>
                        </a:spcAft>
                      </a:pPr>
                      <a:r>
                        <a:rPr lang="en-US" sz="1600" kern="100" dirty="0">
                          <a:effectLst/>
                          <a:latin typeface="Arial" panose="020B0604020202020204" pitchFamily="34" charset="0"/>
                          <a:cs typeface="Arial" panose="020B0604020202020204" pitchFamily="34" charset="0"/>
                        </a:rPr>
                        <a:t>CJO</a:t>
                      </a:r>
                      <a:endParaRPr lang="pt-PT" sz="160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15000"/>
                        </a:lnSpc>
                        <a:spcAft>
                          <a:spcPts val="0"/>
                        </a:spcAft>
                      </a:pPr>
                      <a:r>
                        <a:rPr lang="en-US" sz="1600" kern="100" dirty="0">
                          <a:effectLst/>
                          <a:latin typeface="Arial" panose="020B0604020202020204" pitchFamily="34" charset="0"/>
                          <a:cs typeface="Arial" panose="020B0604020202020204" pitchFamily="34" charset="0"/>
                        </a:rPr>
                        <a:t>76.48</a:t>
                      </a:r>
                      <a:endParaRPr lang="pt-PT" sz="160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15000"/>
                        </a:lnSpc>
                        <a:spcAft>
                          <a:spcPts val="0"/>
                        </a:spcAft>
                      </a:pPr>
                      <a:r>
                        <a:rPr lang="en-US" sz="1600" kern="100" dirty="0">
                          <a:effectLst/>
                          <a:latin typeface="Arial" panose="020B0604020202020204" pitchFamily="34" charset="0"/>
                          <a:cs typeface="Arial" panose="020B0604020202020204" pitchFamily="34" charset="0"/>
                        </a:rPr>
                        <a:t>17.12</a:t>
                      </a:r>
                      <a:endParaRPr lang="pt-PT" sz="160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539522423"/>
                  </a:ext>
                </a:extLst>
              </a:tr>
              <a:tr h="0">
                <a:tc>
                  <a:txBody>
                    <a:bodyPr/>
                    <a:lstStyle/>
                    <a:p>
                      <a:pPr algn="l">
                        <a:lnSpc>
                          <a:spcPct val="115000"/>
                        </a:lnSpc>
                        <a:spcAft>
                          <a:spcPts val="0"/>
                        </a:spcAft>
                      </a:pPr>
                      <a:r>
                        <a:rPr lang="en-US" sz="1600" kern="100" dirty="0">
                          <a:effectLst/>
                          <a:latin typeface="Arial" panose="020B0604020202020204" pitchFamily="34" charset="0"/>
                          <a:cs typeface="Arial" panose="020B0604020202020204" pitchFamily="34" charset="0"/>
                        </a:rPr>
                        <a:t>A*</a:t>
                      </a:r>
                      <a:endParaRPr lang="pt-PT" sz="1600" kern="1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lnSpc>
                          <a:spcPct val="115000"/>
                        </a:lnSpc>
                        <a:spcAft>
                          <a:spcPts val="0"/>
                        </a:spcAft>
                      </a:pPr>
                      <a:r>
                        <a:rPr lang="pt-PT" sz="1600" kern="100" dirty="0">
                          <a:effectLst/>
                          <a:latin typeface="Arial" panose="020B0604020202020204" pitchFamily="34" charset="0"/>
                          <a:ea typeface="SimSun" panose="02010600030101010101" pitchFamily="2" charset="-122"/>
                          <a:cs typeface="Arial" panose="020B0604020202020204" pitchFamily="34" charset="0"/>
                        </a:rPr>
                        <a:t>106.37</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lnSpc>
                          <a:spcPct val="115000"/>
                        </a:lnSpc>
                        <a:spcAft>
                          <a:spcPts val="0"/>
                        </a:spcAft>
                      </a:pPr>
                      <a:r>
                        <a:rPr lang="pt-PT" sz="1600" kern="100" dirty="0">
                          <a:effectLst/>
                          <a:latin typeface="Arial" panose="020B0604020202020204" pitchFamily="34" charset="0"/>
                          <a:ea typeface="SimSun" panose="02010600030101010101" pitchFamily="2" charset="-122"/>
                          <a:cs typeface="Arial" panose="020B0604020202020204" pitchFamily="34" charset="0"/>
                        </a:rPr>
                        <a:t>0.03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2370546810"/>
                  </a:ext>
                </a:extLst>
              </a:tr>
            </a:tbl>
          </a:graphicData>
        </a:graphic>
      </p:graphicFrame>
      <p:sp>
        <p:nvSpPr>
          <p:cNvPr id="7" name="CaixaDeTexto 6">
            <a:extLst>
              <a:ext uri="{FF2B5EF4-FFF2-40B4-BE49-F238E27FC236}">
                <a16:creationId xmlns:a16="http://schemas.microsoft.com/office/drawing/2014/main" id="{5A355939-345E-4221-A225-011A68E3EFE3}"/>
              </a:ext>
            </a:extLst>
          </p:cNvPr>
          <p:cNvSpPr txBox="1"/>
          <p:nvPr/>
        </p:nvSpPr>
        <p:spPr>
          <a:xfrm>
            <a:off x="1236335" y="5383212"/>
            <a:ext cx="5554469" cy="276999"/>
          </a:xfrm>
          <a:prstGeom prst="rect">
            <a:avLst/>
          </a:prstGeom>
          <a:noFill/>
        </p:spPr>
        <p:txBody>
          <a:bodyPr wrap="none" rtlCol="0">
            <a:spAutoFit/>
          </a:bodyPr>
          <a:lstStyle/>
          <a:p>
            <a:r>
              <a:rPr lang="en-US" sz="1200" dirty="0">
                <a:latin typeface="+mj-lt"/>
                <a:cs typeface="Arial" panose="020B0604020202020204" pitchFamily="34" charset="0"/>
              </a:rPr>
              <a:t>*Ampicillin was used as control to determine the maximum period for immobilization.</a:t>
            </a:r>
          </a:p>
        </p:txBody>
      </p:sp>
      <p:sp>
        <p:nvSpPr>
          <p:cNvPr id="8" name="Retângulo 7">
            <a:extLst>
              <a:ext uri="{FF2B5EF4-FFF2-40B4-BE49-F238E27FC236}">
                <a16:creationId xmlns:a16="http://schemas.microsoft.com/office/drawing/2014/main" id="{0EDB685B-83B4-403E-8705-D9D6F6CA8545}"/>
              </a:ext>
            </a:extLst>
          </p:cNvPr>
          <p:cNvSpPr/>
          <p:nvPr/>
        </p:nvSpPr>
        <p:spPr>
          <a:xfrm>
            <a:off x="1314415" y="4817422"/>
            <a:ext cx="6899808" cy="31068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mj-lt"/>
            </a:endParaRPr>
          </a:p>
        </p:txBody>
      </p:sp>
      <p:pic>
        <p:nvPicPr>
          <p:cNvPr id="13" name="Áudio 12">
            <a:hlinkClick r:id="" action="ppaction://media"/>
            <a:extLst>
              <a:ext uri="{FF2B5EF4-FFF2-40B4-BE49-F238E27FC236}">
                <a16:creationId xmlns:a16="http://schemas.microsoft.com/office/drawing/2014/main" id="{CF6D8B5E-E12F-4876-B2FB-3F3A2069ACD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163300207"/>
      </p:ext>
    </p:extLst>
  </p:cSld>
  <p:clrMapOvr>
    <a:masterClrMapping/>
  </p:clrMapOvr>
  <mc:AlternateContent xmlns:mc="http://schemas.openxmlformats.org/markup-compatibility/2006" xmlns:p14="http://schemas.microsoft.com/office/powerpoint/2010/main">
    <mc:Choice Requires="p14">
      <p:transition spd="slow" p14:dur="2000" advTm="45041"/>
    </mc:Choice>
    <mc:Fallback xmlns="">
      <p:transition spd="slow" advTm="45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2">
            <a:extLst>
              <a:ext uri="{FF2B5EF4-FFF2-40B4-BE49-F238E27FC236}">
                <a16:creationId xmlns:a16="http://schemas.microsoft.com/office/drawing/2014/main" id="{C9D01693-3E7F-468A-9639-F40A3EA45D52}"/>
              </a:ext>
            </a:extLst>
          </p:cNvPr>
          <p:cNvSpPr txBox="1"/>
          <p:nvPr/>
        </p:nvSpPr>
        <p:spPr>
          <a:xfrm>
            <a:off x="381000" y="457200"/>
            <a:ext cx="8305800" cy="553998"/>
          </a:xfrm>
          <a:prstGeom prst="rect">
            <a:avLst/>
          </a:prstGeom>
          <a:noFill/>
        </p:spPr>
        <p:txBody>
          <a:bodyPr wrap="square" rtlCol="0">
            <a:spAutoFit/>
          </a:bodyPr>
          <a:lstStyle/>
          <a:p>
            <a:r>
              <a:rPr lang="fr-FR" sz="3000" b="1" dirty="0"/>
              <a:t>Results &amp; Discussion - Fiber Morphology</a:t>
            </a:r>
          </a:p>
        </p:txBody>
      </p:sp>
      <p:pic>
        <p:nvPicPr>
          <p:cNvPr id="4" name="Imagem 3">
            <a:extLst>
              <a:ext uri="{FF2B5EF4-FFF2-40B4-BE49-F238E27FC236}">
                <a16:creationId xmlns:a16="http://schemas.microsoft.com/office/drawing/2014/main" id="{CF2F82E9-F327-4CD0-8983-74056090A31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025453"/>
            <a:ext cx="4267200" cy="4956665"/>
          </a:xfrm>
          <a:prstGeom prst="rect">
            <a:avLst/>
          </a:prstGeom>
          <a:noFill/>
          <a:ln>
            <a:noFill/>
          </a:ln>
        </p:spPr>
      </p:pic>
      <p:sp>
        <p:nvSpPr>
          <p:cNvPr id="6" name="Retângulo 5">
            <a:extLst>
              <a:ext uri="{FF2B5EF4-FFF2-40B4-BE49-F238E27FC236}">
                <a16:creationId xmlns:a16="http://schemas.microsoft.com/office/drawing/2014/main" id="{0D315933-79AB-452A-B480-F5576A07D59E}"/>
              </a:ext>
            </a:extLst>
          </p:cNvPr>
          <p:cNvSpPr/>
          <p:nvPr/>
        </p:nvSpPr>
        <p:spPr>
          <a:xfrm>
            <a:off x="401548" y="1360706"/>
            <a:ext cx="3672478" cy="4278094"/>
          </a:xfrm>
          <a:prstGeom prst="rect">
            <a:avLst/>
          </a:prstGeom>
        </p:spPr>
        <p:txBody>
          <a:bodyPr wrap="square">
            <a:spAutoFit/>
          </a:bodyPr>
          <a:lstStyle/>
          <a:p>
            <a:r>
              <a:rPr lang="en-US" sz="1600" b="1" dirty="0">
                <a:latin typeface="+mj-lt"/>
                <a:cs typeface="Arial" panose="020B0604020202020204" pitchFamily="34" charset="0"/>
              </a:rPr>
              <a:t>Microfibers Observation:</a:t>
            </a:r>
          </a:p>
          <a:p>
            <a:r>
              <a:rPr lang="en-US" sz="1600" dirty="0">
                <a:latin typeface="+mj-lt"/>
                <a:cs typeface="Arial" panose="020B0604020202020204" pitchFamily="34" charset="0"/>
              </a:rPr>
              <a:t>Brightfield microscopy</a:t>
            </a:r>
          </a:p>
          <a:p>
            <a:r>
              <a:rPr lang="en-US" sz="1600" dirty="0">
                <a:latin typeface="+mj-lt"/>
                <a:cs typeface="Arial" panose="020B0604020202020204" pitchFamily="34" charset="0"/>
              </a:rPr>
              <a:t>40x Magnification (30 µm scale bar)</a:t>
            </a:r>
          </a:p>
          <a:p>
            <a:endParaRPr lang="en-US" sz="1600" dirty="0">
              <a:latin typeface="+mj-lt"/>
              <a:cs typeface="Arial" panose="020B0604020202020204" pitchFamily="34" charset="0"/>
            </a:endParaRPr>
          </a:p>
          <a:p>
            <a:endParaRPr lang="en-US" sz="1600" dirty="0">
              <a:latin typeface="+mj-lt"/>
              <a:cs typeface="Arial" panose="020B0604020202020204" pitchFamily="34" charset="0"/>
            </a:endParaRPr>
          </a:p>
          <a:p>
            <a:r>
              <a:rPr lang="en-US" sz="1600" dirty="0">
                <a:latin typeface="+mj-lt"/>
                <a:cs typeface="Arial" panose="020B0604020202020204" pitchFamily="34" charset="0"/>
              </a:rPr>
              <a:t>Fibers presented a </a:t>
            </a:r>
            <a:r>
              <a:rPr lang="en-US" sz="1600" b="1" dirty="0">
                <a:solidFill>
                  <a:srgbClr val="C00000"/>
                </a:solidFill>
                <a:latin typeface="+mj-lt"/>
                <a:cs typeface="Arial" panose="020B0604020202020204" pitchFamily="34" charset="0"/>
              </a:rPr>
              <a:t>uniform, homogeneous morphology</a:t>
            </a:r>
            <a:r>
              <a:rPr lang="en-US" sz="1600" dirty="0">
                <a:latin typeface="+mj-lt"/>
                <a:cs typeface="Arial" panose="020B0604020202020204" pitchFamily="34" charset="0"/>
              </a:rPr>
              <a:t>, free from defects. </a:t>
            </a:r>
          </a:p>
          <a:p>
            <a:endParaRPr lang="en-US" sz="1600" dirty="0">
              <a:latin typeface="+mj-lt"/>
              <a:cs typeface="Arial" panose="020B0604020202020204" pitchFamily="34" charset="0"/>
            </a:endParaRPr>
          </a:p>
          <a:p>
            <a:endParaRPr lang="en-US" sz="1600" dirty="0">
              <a:latin typeface="+mj-lt"/>
              <a:cs typeface="Arial" panose="020B0604020202020204" pitchFamily="34" charset="0"/>
            </a:endParaRPr>
          </a:p>
          <a:p>
            <a:endParaRPr lang="en-US" sz="1600" dirty="0">
              <a:latin typeface="+mj-lt"/>
              <a:cs typeface="Arial" panose="020B0604020202020204" pitchFamily="34" charset="0"/>
            </a:endParaRPr>
          </a:p>
          <a:p>
            <a:r>
              <a:rPr lang="en-US" sz="1600" b="1" dirty="0">
                <a:latin typeface="+mj-lt"/>
                <a:cs typeface="Arial" panose="020B0604020202020204" pitchFamily="34" charset="0"/>
              </a:rPr>
              <a:t>Fibers Diameters:  </a:t>
            </a:r>
          </a:p>
          <a:p>
            <a:r>
              <a:rPr lang="en-US" sz="1600" dirty="0">
                <a:latin typeface="+mj-lt"/>
                <a:cs typeface="Arial" panose="020B0604020202020204" pitchFamily="34" charset="0"/>
              </a:rPr>
              <a:t>Averaged from 40 measurements</a:t>
            </a:r>
          </a:p>
          <a:p>
            <a:endParaRPr lang="en-US" sz="1600" dirty="0">
              <a:latin typeface="+mj-lt"/>
              <a:cs typeface="Arial" panose="020B0604020202020204" pitchFamily="34" charset="0"/>
            </a:endParaRPr>
          </a:p>
          <a:p>
            <a:r>
              <a:rPr lang="en-US" sz="1600" dirty="0">
                <a:latin typeface="+mj-lt"/>
                <a:cs typeface="Arial" panose="020B0604020202020204" pitchFamily="34" charset="0"/>
              </a:rPr>
              <a:t>Diameters ranged between </a:t>
            </a:r>
            <a:r>
              <a:rPr lang="en-US" sz="1600" b="1" dirty="0">
                <a:solidFill>
                  <a:srgbClr val="C00000"/>
                </a:solidFill>
                <a:latin typeface="+mj-lt"/>
                <a:cs typeface="Arial" panose="020B0604020202020204" pitchFamily="34" charset="0"/>
              </a:rPr>
              <a:t>54-59 µm</a:t>
            </a:r>
            <a:r>
              <a:rPr lang="en-US" sz="1600" dirty="0">
                <a:latin typeface="+mj-lt"/>
                <a:cs typeface="Arial" panose="020B0604020202020204" pitchFamily="34" charset="0"/>
              </a:rPr>
              <a:t>.</a:t>
            </a:r>
          </a:p>
          <a:p>
            <a:endParaRPr lang="en-US" sz="1600" dirty="0">
              <a:latin typeface="+mj-lt"/>
              <a:cs typeface="Arial" panose="020B0604020202020204" pitchFamily="34" charset="0"/>
            </a:endParaRPr>
          </a:p>
          <a:p>
            <a:r>
              <a:rPr lang="en-US" sz="1600" dirty="0">
                <a:latin typeface="+mj-lt"/>
                <a:cs typeface="Arial" panose="020B0604020202020204" pitchFamily="34" charset="0"/>
              </a:rPr>
              <a:t> </a:t>
            </a:r>
          </a:p>
        </p:txBody>
      </p:sp>
      <p:sp>
        <p:nvSpPr>
          <p:cNvPr id="7" name="Retângulo 6">
            <a:extLst>
              <a:ext uri="{FF2B5EF4-FFF2-40B4-BE49-F238E27FC236}">
                <a16:creationId xmlns:a16="http://schemas.microsoft.com/office/drawing/2014/main" id="{5751CE0B-4DAF-49ED-9FEE-A7FE1F34F425}"/>
              </a:ext>
            </a:extLst>
          </p:cNvPr>
          <p:cNvSpPr/>
          <p:nvPr/>
        </p:nvSpPr>
        <p:spPr>
          <a:xfrm>
            <a:off x="4074026" y="904126"/>
            <a:ext cx="432048" cy="29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mj-lt"/>
            </a:endParaRPr>
          </a:p>
        </p:txBody>
      </p:sp>
      <p:sp>
        <p:nvSpPr>
          <p:cNvPr id="8" name="Retângulo 7">
            <a:extLst>
              <a:ext uri="{FF2B5EF4-FFF2-40B4-BE49-F238E27FC236}">
                <a16:creationId xmlns:a16="http://schemas.microsoft.com/office/drawing/2014/main" id="{FD5A8B36-7322-4A35-95FB-875D9B285D99}"/>
              </a:ext>
            </a:extLst>
          </p:cNvPr>
          <p:cNvSpPr/>
          <p:nvPr/>
        </p:nvSpPr>
        <p:spPr>
          <a:xfrm>
            <a:off x="4138609" y="3733800"/>
            <a:ext cx="432048" cy="29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mj-lt"/>
            </a:endParaRPr>
          </a:p>
        </p:txBody>
      </p:sp>
      <p:sp>
        <p:nvSpPr>
          <p:cNvPr id="9" name="CaixaDeTexto 8">
            <a:extLst>
              <a:ext uri="{FF2B5EF4-FFF2-40B4-BE49-F238E27FC236}">
                <a16:creationId xmlns:a16="http://schemas.microsoft.com/office/drawing/2014/main" id="{22121D9B-F552-488D-B910-338779021B44}"/>
              </a:ext>
            </a:extLst>
          </p:cNvPr>
          <p:cNvSpPr txBox="1"/>
          <p:nvPr/>
        </p:nvSpPr>
        <p:spPr>
          <a:xfrm>
            <a:off x="366557" y="5822022"/>
            <a:ext cx="5330305" cy="246221"/>
          </a:xfrm>
          <a:prstGeom prst="rect">
            <a:avLst/>
          </a:prstGeom>
          <a:noFill/>
        </p:spPr>
        <p:txBody>
          <a:bodyPr wrap="none" rtlCol="0">
            <a:spAutoFit/>
          </a:bodyPr>
          <a:lstStyle/>
          <a:p>
            <a:r>
              <a:rPr lang="en-US" sz="1000" dirty="0">
                <a:latin typeface="+mj-lt"/>
                <a:cs typeface="Arial" panose="020B0604020202020204" pitchFamily="34" charset="0"/>
              </a:rPr>
              <a:t>* F – unloaded microfiber; FA, FCLO, FCO and FCJO – microfibers loaded with antimicrobial agents  </a:t>
            </a:r>
          </a:p>
        </p:txBody>
      </p:sp>
      <p:pic>
        <p:nvPicPr>
          <p:cNvPr id="12" name="Áudio 11">
            <a:hlinkClick r:id="" action="ppaction://media"/>
            <a:extLst>
              <a:ext uri="{FF2B5EF4-FFF2-40B4-BE49-F238E27FC236}">
                <a16:creationId xmlns:a16="http://schemas.microsoft.com/office/drawing/2014/main" id="{4B23827F-2F74-4E56-871B-3A71F81D38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31704319"/>
      </p:ext>
    </p:extLst>
  </p:cSld>
  <p:clrMapOvr>
    <a:masterClrMapping/>
  </p:clrMapOvr>
  <mc:AlternateContent xmlns:mc="http://schemas.openxmlformats.org/markup-compatibility/2006" xmlns:p14="http://schemas.microsoft.com/office/powerpoint/2010/main">
    <mc:Choice Requires="p14">
      <p:transition spd="slow" p14:dur="2000" advTm="18258"/>
    </mc:Choice>
    <mc:Fallback xmlns="">
      <p:transition spd="slow" advTm="18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6960710-415D-4B34-8ADF-C78ADAED78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00" t="2777" r="6537" b="3664"/>
          <a:stretch/>
        </p:blipFill>
        <p:spPr bwMode="auto">
          <a:xfrm>
            <a:off x="378644" y="1046252"/>
            <a:ext cx="6741937" cy="5040000"/>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2">
            <a:extLst>
              <a:ext uri="{FF2B5EF4-FFF2-40B4-BE49-F238E27FC236}">
                <a16:creationId xmlns:a16="http://schemas.microsoft.com/office/drawing/2014/main" id="{C9D01693-3E7F-468A-9639-F40A3EA45D52}"/>
              </a:ext>
            </a:extLst>
          </p:cNvPr>
          <p:cNvSpPr txBox="1"/>
          <p:nvPr/>
        </p:nvSpPr>
        <p:spPr>
          <a:xfrm>
            <a:off x="381000" y="457200"/>
            <a:ext cx="8305800" cy="1015663"/>
          </a:xfrm>
          <a:prstGeom prst="rect">
            <a:avLst/>
          </a:prstGeom>
          <a:noFill/>
        </p:spPr>
        <p:txBody>
          <a:bodyPr wrap="square" rtlCol="0">
            <a:spAutoFit/>
          </a:bodyPr>
          <a:lstStyle/>
          <a:p>
            <a:r>
              <a:rPr lang="fr-FR" sz="3000" b="1" dirty="0"/>
              <a:t>Results &amp; Discussion - Chemical Characterization</a:t>
            </a:r>
          </a:p>
          <a:p>
            <a:endParaRPr lang="fr-FR" sz="3000" b="1" dirty="0"/>
          </a:p>
        </p:txBody>
      </p:sp>
      <p:sp>
        <p:nvSpPr>
          <p:cNvPr id="6" name="Rectângulo 36">
            <a:extLst>
              <a:ext uri="{FF2B5EF4-FFF2-40B4-BE49-F238E27FC236}">
                <a16:creationId xmlns:a16="http://schemas.microsoft.com/office/drawing/2014/main" id="{A5A6543A-10E3-49A5-9D98-083E1B4E8991}"/>
              </a:ext>
            </a:extLst>
          </p:cNvPr>
          <p:cNvSpPr/>
          <p:nvPr/>
        </p:nvSpPr>
        <p:spPr>
          <a:xfrm>
            <a:off x="399282" y="1126346"/>
            <a:ext cx="3130748" cy="954107"/>
          </a:xfrm>
          <a:prstGeom prst="rect">
            <a:avLst/>
          </a:prstGeom>
        </p:spPr>
        <p:txBody>
          <a:bodyPr wrap="square">
            <a:spAutoFit/>
          </a:bodyPr>
          <a:lstStyle/>
          <a:p>
            <a:r>
              <a:rPr lang="en-US" sz="1400" dirty="0">
                <a:latin typeface="+mj-lt"/>
                <a:cs typeface="Arial" pitchFamily="34" charset="0"/>
              </a:rPr>
              <a:t>IRAffinity-1S, SHIMADZU spectrophotometer (Kyoto, Japan)</a:t>
            </a:r>
          </a:p>
          <a:p>
            <a:r>
              <a:rPr lang="en-US" sz="1400" dirty="0">
                <a:latin typeface="+mj-lt"/>
                <a:cs typeface="Arial" pitchFamily="34" charset="0"/>
              </a:rPr>
              <a:t>45 scans at a spectral resolution of 4 cm</a:t>
            </a:r>
            <a:r>
              <a:rPr lang="en-US" sz="1400" baseline="30000" dirty="0">
                <a:latin typeface="+mj-lt"/>
                <a:cs typeface="Arial" pitchFamily="34" charset="0"/>
              </a:rPr>
              <a:t>-1</a:t>
            </a:r>
            <a:r>
              <a:rPr lang="en-US" sz="1400" dirty="0">
                <a:latin typeface="+mj-lt"/>
                <a:cs typeface="Arial" pitchFamily="34" charset="0"/>
              </a:rPr>
              <a:t> (diamond accessory)</a:t>
            </a:r>
          </a:p>
        </p:txBody>
      </p:sp>
      <p:cxnSp>
        <p:nvCxnSpPr>
          <p:cNvPr id="7" name="Conexão recta unidireccional 42">
            <a:extLst>
              <a:ext uri="{FF2B5EF4-FFF2-40B4-BE49-F238E27FC236}">
                <a16:creationId xmlns:a16="http://schemas.microsoft.com/office/drawing/2014/main" id="{8EB016DD-97A4-491C-84CA-459B18D606C9}"/>
              </a:ext>
            </a:extLst>
          </p:cNvPr>
          <p:cNvCxnSpPr>
            <a:cxnSpLocks/>
            <a:stCxn id="8" idx="1"/>
          </p:cNvCxnSpPr>
          <p:nvPr/>
        </p:nvCxnSpPr>
        <p:spPr>
          <a:xfrm flipH="1">
            <a:off x="5275188" y="3173027"/>
            <a:ext cx="1512168" cy="752985"/>
          </a:xfrm>
          <a:prstGeom prst="straightConnector1">
            <a:avLst/>
          </a:prstGeom>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91C93646-9D57-4442-83A8-8C922A2AA58B}"/>
              </a:ext>
            </a:extLst>
          </p:cNvPr>
          <p:cNvSpPr txBox="1"/>
          <p:nvPr/>
        </p:nvSpPr>
        <p:spPr>
          <a:xfrm>
            <a:off x="6787356" y="2719056"/>
            <a:ext cx="1988088" cy="907941"/>
          </a:xfrm>
          <a:prstGeom prst="rect">
            <a:avLst/>
          </a:prstGeom>
          <a:solidFill>
            <a:schemeClr val="bg1"/>
          </a:solidFill>
          <a:ln w="12700">
            <a:solidFill>
              <a:schemeClr val="tx1"/>
            </a:solidFill>
          </a:ln>
        </p:spPr>
        <p:txBody>
          <a:bodyPr wrap="square" rtlCol="0">
            <a:spAutoFit/>
          </a:bodyPr>
          <a:lstStyle/>
          <a:p>
            <a:pPr algn="ctr"/>
            <a:r>
              <a:rPr lang="en-US" sz="1400" dirty="0">
                <a:latin typeface="+mj-lt"/>
                <a:cs typeface="Arial" pitchFamily="34" charset="0"/>
              </a:rPr>
              <a:t>1577 and 1543 cm</a:t>
            </a:r>
            <a:r>
              <a:rPr lang="en-US" sz="1400" baseline="30000" dirty="0">
                <a:latin typeface="+mj-lt"/>
                <a:cs typeface="Arial" pitchFamily="34" charset="0"/>
              </a:rPr>
              <a:t>-1</a:t>
            </a:r>
            <a:endParaRPr lang="en-US" sz="1400" dirty="0">
              <a:latin typeface="+mj-lt"/>
              <a:cs typeface="Arial" pitchFamily="34" charset="0"/>
            </a:endParaRPr>
          </a:p>
          <a:p>
            <a:pPr algn="ctr"/>
            <a:r>
              <a:rPr lang="en-US" sz="1300" b="1" dirty="0">
                <a:latin typeface="+mj-lt"/>
                <a:cs typeface="Arial" pitchFamily="34" charset="0"/>
              </a:rPr>
              <a:t>Aromatic ring C=C skeleton vibration of an aromatic substance</a:t>
            </a:r>
          </a:p>
        </p:txBody>
      </p:sp>
      <p:sp>
        <p:nvSpPr>
          <p:cNvPr id="9" name="CaixaDeTexto 8">
            <a:extLst>
              <a:ext uri="{FF2B5EF4-FFF2-40B4-BE49-F238E27FC236}">
                <a16:creationId xmlns:a16="http://schemas.microsoft.com/office/drawing/2014/main" id="{9B597826-9ED9-4A97-99B7-A218FA92A22E}"/>
              </a:ext>
            </a:extLst>
          </p:cNvPr>
          <p:cNvSpPr txBox="1"/>
          <p:nvPr/>
        </p:nvSpPr>
        <p:spPr>
          <a:xfrm>
            <a:off x="6787356" y="4412065"/>
            <a:ext cx="1988088" cy="907941"/>
          </a:xfrm>
          <a:prstGeom prst="rect">
            <a:avLst/>
          </a:prstGeom>
          <a:solidFill>
            <a:schemeClr val="bg1"/>
          </a:solidFill>
          <a:ln w="12700">
            <a:solidFill>
              <a:schemeClr val="tx1"/>
            </a:solidFill>
          </a:ln>
        </p:spPr>
        <p:txBody>
          <a:bodyPr wrap="square" rtlCol="0">
            <a:spAutoFit/>
          </a:bodyPr>
          <a:lstStyle/>
          <a:p>
            <a:pPr algn="ctr"/>
            <a:r>
              <a:rPr lang="en-US" sz="1400" dirty="0">
                <a:latin typeface="+mj-lt"/>
                <a:cs typeface="Arial" pitchFamily="34" charset="0"/>
              </a:rPr>
              <a:t>1452 cm</a:t>
            </a:r>
            <a:r>
              <a:rPr lang="en-US" sz="1400" baseline="30000" dirty="0">
                <a:latin typeface="+mj-lt"/>
                <a:cs typeface="Arial" pitchFamily="34" charset="0"/>
              </a:rPr>
              <a:t>-1</a:t>
            </a:r>
          </a:p>
          <a:p>
            <a:pPr algn="ctr"/>
            <a:r>
              <a:rPr lang="en-US" sz="1300" b="1" dirty="0">
                <a:latin typeface="+mj-lt"/>
                <a:cs typeface="Arial" pitchFamily="34" charset="0"/>
              </a:rPr>
              <a:t>-C-OH bending vibration from the EOs alcohol moieties</a:t>
            </a:r>
          </a:p>
        </p:txBody>
      </p:sp>
      <p:cxnSp>
        <p:nvCxnSpPr>
          <p:cNvPr id="10" name="Conexão recta unidireccional 42">
            <a:extLst>
              <a:ext uri="{FF2B5EF4-FFF2-40B4-BE49-F238E27FC236}">
                <a16:creationId xmlns:a16="http://schemas.microsoft.com/office/drawing/2014/main" id="{AC32F793-5101-492A-B4AD-6D8EB96AB8BD}"/>
              </a:ext>
            </a:extLst>
          </p:cNvPr>
          <p:cNvCxnSpPr>
            <a:cxnSpLocks/>
          </p:cNvCxnSpPr>
          <p:nvPr/>
        </p:nvCxnSpPr>
        <p:spPr>
          <a:xfrm flipH="1" flipV="1">
            <a:off x="5995268" y="4862115"/>
            <a:ext cx="792088" cy="1"/>
          </a:xfrm>
          <a:prstGeom prst="straightConnector1">
            <a:avLst/>
          </a:prstGeom>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Conexão recta unidireccional 42">
            <a:extLst>
              <a:ext uri="{FF2B5EF4-FFF2-40B4-BE49-F238E27FC236}">
                <a16:creationId xmlns:a16="http://schemas.microsoft.com/office/drawing/2014/main" id="{E46B79ED-7B29-4097-AA14-5A8CC14752AA}"/>
              </a:ext>
            </a:extLst>
          </p:cNvPr>
          <p:cNvCxnSpPr>
            <a:cxnSpLocks/>
            <a:stCxn id="8" idx="1"/>
          </p:cNvCxnSpPr>
          <p:nvPr/>
        </p:nvCxnSpPr>
        <p:spPr>
          <a:xfrm flipH="1">
            <a:off x="5491212" y="3173027"/>
            <a:ext cx="1296144" cy="23083"/>
          </a:xfrm>
          <a:prstGeom prst="straightConnector1">
            <a:avLst/>
          </a:prstGeom>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13" name="Áudio 12">
            <a:hlinkClick r:id="" action="ppaction://media"/>
            <a:extLst>
              <a:ext uri="{FF2B5EF4-FFF2-40B4-BE49-F238E27FC236}">
                <a16:creationId xmlns:a16="http://schemas.microsoft.com/office/drawing/2014/main" id="{462DFE6A-CC69-4696-901C-EB71C35FF55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170051465"/>
      </p:ext>
    </p:extLst>
  </p:cSld>
  <p:clrMapOvr>
    <a:masterClrMapping/>
  </p:clrMapOvr>
  <mc:AlternateContent xmlns:mc="http://schemas.openxmlformats.org/markup-compatibility/2006" xmlns:p14="http://schemas.microsoft.com/office/powerpoint/2010/main">
    <mc:Choice Requires="p14">
      <p:transition spd="slow" p14:dur="2000" advTm="33993"/>
    </mc:Choice>
    <mc:Fallback xmlns="">
      <p:transition spd="slow" advTm="33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2">
            <a:extLst>
              <a:ext uri="{FF2B5EF4-FFF2-40B4-BE49-F238E27FC236}">
                <a16:creationId xmlns:a16="http://schemas.microsoft.com/office/drawing/2014/main" id="{C9D01693-3E7F-468A-9639-F40A3EA45D52}"/>
              </a:ext>
            </a:extLst>
          </p:cNvPr>
          <p:cNvSpPr txBox="1"/>
          <p:nvPr/>
        </p:nvSpPr>
        <p:spPr>
          <a:xfrm>
            <a:off x="381000" y="457200"/>
            <a:ext cx="8305800" cy="553998"/>
          </a:xfrm>
          <a:prstGeom prst="rect">
            <a:avLst/>
          </a:prstGeom>
          <a:noFill/>
        </p:spPr>
        <p:txBody>
          <a:bodyPr wrap="square" rtlCol="0">
            <a:spAutoFit/>
          </a:bodyPr>
          <a:lstStyle/>
          <a:p>
            <a:r>
              <a:rPr lang="fr-FR" sz="3000" b="1" dirty="0"/>
              <a:t>Results &amp; Discussion - Thermal Stability</a:t>
            </a:r>
          </a:p>
        </p:txBody>
      </p:sp>
      <p:grpSp>
        <p:nvGrpSpPr>
          <p:cNvPr id="4" name="Agrupar 3">
            <a:extLst>
              <a:ext uri="{FF2B5EF4-FFF2-40B4-BE49-F238E27FC236}">
                <a16:creationId xmlns:a16="http://schemas.microsoft.com/office/drawing/2014/main" id="{0B8C04E9-2CD1-46B6-B441-34797717C80E}"/>
              </a:ext>
            </a:extLst>
          </p:cNvPr>
          <p:cNvGrpSpPr>
            <a:grpSpLocks noChangeAspect="1"/>
          </p:cNvGrpSpPr>
          <p:nvPr/>
        </p:nvGrpSpPr>
        <p:grpSpPr>
          <a:xfrm>
            <a:off x="1668706" y="1447800"/>
            <a:ext cx="5817259" cy="4320000"/>
            <a:chOff x="1177542" y="1413336"/>
            <a:chExt cx="6786802" cy="5040000"/>
          </a:xfrm>
        </p:grpSpPr>
        <p:pic>
          <p:nvPicPr>
            <p:cNvPr id="6" name="Imagem 5">
              <a:extLst>
                <a:ext uri="{FF2B5EF4-FFF2-40B4-BE49-F238E27FC236}">
                  <a16:creationId xmlns:a16="http://schemas.microsoft.com/office/drawing/2014/main" id="{D2F46A45-2F15-4034-A1B7-7E70AFF8D6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0000"/>
            <a:stretch/>
          </p:blipFill>
          <p:spPr bwMode="auto">
            <a:xfrm>
              <a:off x="1177542" y="1413336"/>
              <a:ext cx="6786802" cy="5040000"/>
            </a:xfrm>
            <a:prstGeom prst="rect">
              <a:avLst/>
            </a:prstGeom>
            <a:noFill/>
            <a:ln>
              <a:noFill/>
            </a:ln>
          </p:spPr>
        </p:pic>
        <p:sp>
          <p:nvSpPr>
            <p:cNvPr id="7" name="Retângulo 6">
              <a:extLst>
                <a:ext uri="{FF2B5EF4-FFF2-40B4-BE49-F238E27FC236}">
                  <a16:creationId xmlns:a16="http://schemas.microsoft.com/office/drawing/2014/main" id="{BB9D61D1-424B-46CB-B97A-0B664B961CEB}"/>
                </a:ext>
              </a:extLst>
            </p:cNvPr>
            <p:cNvSpPr/>
            <p:nvPr/>
          </p:nvSpPr>
          <p:spPr>
            <a:xfrm>
              <a:off x="1259632" y="1768886"/>
              <a:ext cx="360040" cy="435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mj-lt"/>
              </a:endParaRPr>
            </a:p>
          </p:txBody>
        </p:sp>
      </p:grpSp>
      <p:cxnSp>
        <p:nvCxnSpPr>
          <p:cNvPr id="8" name="Conexão recta unidireccional 15">
            <a:extLst>
              <a:ext uri="{FF2B5EF4-FFF2-40B4-BE49-F238E27FC236}">
                <a16:creationId xmlns:a16="http://schemas.microsoft.com/office/drawing/2014/main" id="{247E4173-BF6C-4C4F-ADD1-5CAC923704FB}"/>
              </a:ext>
            </a:extLst>
          </p:cNvPr>
          <p:cNvCxnSpPr>
            <a:cxnSpLocks/>
          </p:cNvCxnSpPr>
          <p:nvPr/>
        </p:nvCxnSpPr>
        <p:spPr>
          <a:xfrm flipV="1">
            <a:off x="3911228" y="2184836"/>
            <a:ext cx="0" cy="425780"/>
          </a:xfrm>
          <a:prstGeom prst="straightConnector1">
            <a:avLst/>
          </a:prstGeom>
          <a:ln w="19050">
            <a:solidFill>
              <a:schemeClr val="accent5">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9" name="CaixaDeTexto 8">
            <a:extLst>
              <a:ext uri="{FF2B5EF4-FFF2-40B4-BE49-F238E27FC236}">
                <a16:creationId xmlns:a16="http://schemas.microsoft.com/office/drawing/2014/main" id="{70D8F484-7573-4548-84C6-6D18E11F9208}"/>
              </a:ext>
            </a:extLst>
          </p:cNvPr>
          <p:cNvSpPr txBox="1"/>
          <p:nvPr/>
        </p:nvSpPr>
        <p:spPr>
          <a:xfrm>
            <a:off x="3263156" y="2610616"/>
            <a:ext cx="1080120" cy="738664"/>
          </a:xfrm>
          <a:prstGeom prst="rect">
            <a:avLst/>
          </a:prstGeom>
          <a:solidFill>
            <a:schemeClr val="accent5">
              <a:lumMod val="75000"/>
            </a:schemeClr>
          </a:solidFill>
          <a:ln w="19050">
            <a:solidFill>
              <a:schemeClr val="accent5">
                <a:lumMod val="75000"/>
              </a:schemeClr>
            </a:solidFill>
          </a:ln>
        </p:spPr>
        <p:txBody>
          <a:bodyPr wrap="square" rtlCol="0">
            <a:spAutoFit/>
          </a:bodyPr>
          <a:lstStyle/>
          <a:p>
            <a:pPr algn="ctr"/>
            <a:r>
              <a:rPr lang="en-US" sz="1400" b="1" dirty="0">
                <a:solidFill>
                  <a:schemeClr val="bg1"/>
                </a:solidFill>
                <a:latin typeface="+mj-lt"/>
                <a:cs typeface="Arial" pitchFamily="34" charset="0"/>
              </a:rPr>
              <a:t>1</a:t>
            </a:r>
            <a:r>
              <a:rPr lang="en-US" sz="1400" b="1" baseline="30000" dirty="0">
                <a:solidFill>
                  <a:schemeClr val="bg1"/>
                </a:solidFill>
                <a:latin typeface="+mj-lt"/>
                <a:cs typeface="Arial" pitchFamily="34" charset="0"/>
              </a:rPr>
              <a:t>st</a:t>
            </a:r>
            <a:r>
              <a:rPr lang="en-US" sz="1400" b="1" dirty="0">
                <a:solidFill>
                  <a:schemeClr val="bg1"/>
                </a:solidFill>
                <a:latin typeface="+mj-lt"/>
                <a:cs typeface="Arial" pitchFamily="34" charset="0"/>
              </a:rPr>
              <a:t> step with EOs ≈ 220 ºC</a:t>
            </a:r>
          </a:p>
        </p:txBody>
      </p:sp>
      <p:cxnSp>
        <p:nvCxnSpPr>
          <p:cNvPr id="10" name="Conexão recta unidireccional 27">
            <a:extLst>
              <a:ext uri="{FF2B5EF4-FFF2-40B4-BE49-F238E27FC236}">
                <a16:creationId xmlns:a16="http://schemas.microsoft.com/office/drawing/2014/main" id="{4B77BB70-D371-4D6E-AD0D-53E08BDAD5F9}"/>
              </a:ext>
            </a:extLst>
          </p:cNvPr>
          <p:cNvCxnSpPr>
            <a:cxnSpLocks/>
            <a:stCxn id="11" idx="1"/>
          </p:cNvCxnSpPr>
          <p:nvPr/>
        </p:nvCxnSpPr>
        <p:spPr>
          <a:xfrm flipH="1">
            <a:off x="5495404" y="3967199"/>
            <a:ext cx="450706" cy="0"/>
          </a:xfrm>
          <a:prstGeom prst="straightConnector1">
            <a:avLst/>
          </a:prstGeom>
          <a:ln w="19050">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27913CF0-90BB-471A-B5AE-F4B90282BC00}"/>
              </a:ext>
            </a:extLst>
          </p:cNvPr>
          <p:cNvSpPr txBox="1"/>
          <p:nvPr/>
        </p:nvSpPr>
        <p:spPr>
          <a:xfrm>
            <a:off x="5946110" y="3813310"/>
            <a:ext cx="1669008" cy="307777"/>
          </a:xfrm>
          <a:prstGeom prst="rect">
            <a:avLst/>
          </a:prstGeom>
          <a:solidFill>
            <a:srgbClr val="C00000"/>
          </a:solidFill>
          <a:ln w="19050">
            <a:solidFill>
              <a:srgbClr val="C00000"/>
            </a:solidFill>
          </a:ln>
        </p:spPr>
        <p:txBody>
          <a:bodyPr wrap="square" rtlCol="0">
            <a:spAutoFit/>
          </a:bodyPr>
          <a:lstStyle/>
          <a:p>
            <a:pPr algn="ctr"/>
            <a:r>
              <a:rPr lang="en-US" sz="1400" b="1" dirty="0">
                <a:solidFill>
                  <a:schemeClr val="bg1"/>
                </a:solidFill>
                <a:latin typeface="+mj-lt"/>
                <a:cs typeface="Arial" pitchFamily="34" charset="0"/>
              </a:rPr>
              <a:t>2</a:t>
            </a:r>
            <a:r>
              <a:rPr lang="en-US" sz="1400" b="1" baseline="30000" dirty="0">
                <a:solidFill>
                  <a:schemeClr val="bg1"/>
                </a:solidFill>
                <a:latin typeface="+mj-lt"/>
                <a:cs typeface="Arial" pitchFamily="34" charset="0"/>
              </a:rPr>
              <a:t>nd</a:t>
            </a:r>
            <a:r>
              <a:rPr lang="en-US" sz="1400" b="1" dirty="0">
                <a:solidFill>
                  <a:schemeClr val="bg1"/>
                </a:solidFill>
                <a:latin typeface="+mj-lt"/>
                <a:cs typeface="Arial" pitchFamily="34" charset="0"/>
              </a:rPr>
              <a:t> step ≈ 360 ºC</a:t>
            </a:r>
          </a:p>
        </p:txBody>
      </p:sp>
      <p:cxnSp>
        <p:nvCxnSpPr>
          <p:cNvPr id="12" name="Conexão recta unidireccional 27">
            <a:extLst>
              <a:ext uri="{FF2B5EF4-FFF2-40B4-BE49-F238E27FC236}">
                <a16:creationId xmlns:a16="http://schemas.microsoft.com/office/drawing/2014/main" id="{8151B28D-5410-4565-967B-5396B0FE46F4}"/>
              </a:ext>
            </a:extLst>
          </p:cNvPr>
          <p:cNvCxnSpPr>
            <a:cxnSpLocks/>
            <a:stCxn id="13" idx="3"/>
          </p:cNvCxnSpPr>
          <p:nvPr/>
        </p:nvCxnSpPr>
        <p:spPr>
          <a:xfrm>
            <a:off x="4921623" y="4903303"/>
            <a:ext cx="419224" cy="1"/>
          </a:xfrm>
          <a:prstGeom prst="straightConnector1">
            <a:avLst/>
          </a:prstGeom>
          <a:ln w="1905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4EBCD22D-54F4-4684-9834-C5F93E511FE0}"/>
              </a:ext>
            </a:extLst>
          </p:cNvPr>
          <p:cNvSpPr txBox="1"/>
          <p:nvPr/>
        </p:nvSpPr>
        <p:spPr>
          <a:xfrm>
            <a:off x="3252615" y="4749414"/>
            <a:ext cx="1669008" cy="307777"/>
          </a:xfrm>
          <a:prstGeom prst="rect">
            <a:avLst/>
          </a:prstGeom>
          <a:solidFill>
            <a:schemeClr val="tx1"/>
          </a:solidFill>
          <a:ln w="19050">
            <a:solidFill>
              <a:schemeClr val="tx1"/>
            </a:solidFill>
          </a:ln>
        </p:spPr>
        <p:txBody>
          <a:bodyPr wrap="square" rtlCol="0">
            <a:spAutoFit/>
          </a:bodyPr>
          <a:lstStyle/>
          <a:p>
            <a:pPr algn="ctr"/>
            <a:r>
              <a:rPr lang="en-US" sz="1400" b="1" dirty="0">
                <a:solidFill>
                  <a:schemeClr val="bg1"/>
                </a:solidFill>
                <a:latin typeface="+mj-lt"/>
                <a:cs typeface="Arial" pitchFamily="34" charset="0"/>
              </a:rPr>
              <a:t>3</a:t>
            </a:r>
            <a:r>
              <a:rPr lang="en-US" sz="1400" b="1" baseline="30000" dirty="0">
                <a:solidFill>
                  <a:schemeClr val="bg1"/>
                </a:solidFill>
                <a:latin typeface="+mj-lt"/>
                <a:cs typeface="Arial" pitchFamily="34" charset="0"/>
              </a:rPr>
              <a:t>rd</a:t>
            </a:r>
            <a:r>
              <a:rPr lang="en-US" sz="1400" b="1" dirty="0">
                <a:solidFill>
                  <a:schemeClr val="bg1"/>
                </a:solidFill>
                <a:latin typeface="+mj-lt"/>
                <a:cs typeface="Arial" pitchFamily="34" charset="0"/>
              </a:rPr>
              <a:t> step ≈ 400 ºC</a:t>
            </a:r>
          </a:p>
        </p:txBody>
      </p:sp>
      <p:sp>
        <p:nvSpPr>
          <p:cNvPr id="14" name="Rectângulo 20">
            <a:extLst>
              <a:ext uri="{FF2B5EF4-FFF2-40B4-BE49-F238E27FC236}">
                <a16:creationId xmlns:a16="http://schemas.microsoft.com/office/drawing/2014/main" id="{871A6BAC-3533-478A-B011-0F60E6774315}"/>
              </a:ext>
            </a:extLst>
          </p:cNvPr>
          <p:cNvSpPr/>
          <p:nvPr/>
        </p:nvSpPr>
        <p:spPr>
          <a:xfrm>
            <a:off x="391274" y="1066800"/>
            <a:ext cx="5400600" cy="523220"/>
          </a:xfrm>
          <a:prstGeom prst="rect">
            <a:avLst/>
          </a:prstGeom>
        </p:spPr>
        <p:txBody>
          <a:bodyPr wrap="square">
            <a:spAutoFit/>
          </a:bodyPr>
          <a:lstStyle/>
          <a:p>
            <a:r>
              <a:rPr lang="fi-FI" sz="1400" dirty="0">
                <a:latin typeface="+mj-lt"/>
                <a:cs typeface="Arial" pitchFamily="34" charset="0"/>
              </a:rPr>
              <a:t>STA 7200 Hitachi® (Fukuoka, Japan) </a:t>
            </a:r>
            <a:r>
              <a:rPr lang="en-US" sz="1400" dirty="0">
                <a:latin typeface="+mj-lt"/>
                <a:cs typeface="Arial" pitchFamily="34" charset="0"/>
              </a:rPr>
              <a:t>with platinum pan</a:t>
            </a:r>
          </a:p>
          <a:p>
            <a:r>
              <a:rPr lang="pt-PT" sz="1400" dirty="0">
                <a:latin typeface="+mj-lt"/>
                <a:cs typeface="Arial" pitchFamily="34" charset="0"/>
              </a:rPr>
              <a:t>N</a:t>
            </a:r>
            <a:r>
              <a:rPr lang="pt-PT" sz="1400" baseline="-25000" dirty="0">
                <a:latin typeface="+mj-lt"/>
                <a:cs typeface="Arial" pitchFamily="34" charset="0"/>
              </a:rPr>
              <a:t>2</a:t>
            </a:r>
            <a:r>
              <a:rPr lang="pt-PT" sz="1400" dirty="0">
                <a:latin typeface="+mj-lt"/>
                <a:cs typeface="Arial" pitchFamily="34" charset="0"/>
              </a:rPr>
              <a:t> </a:t>
            </a:r>
            <a:r>
              <a:rPr lang="pt-PT" sz="1400" dirty="0" err="1">
                <a:latin typeface="+mj-lt"/>
                <a:cs typeface="Arial" pitchFamily="34" charset="0"/>
              </a:rPr>
              <a:t>atmosphere</a:t>
            </a:r>
            <a:r>
              <a:rPr lang="pt-PT" sz="1400" dirty="0">
                <a:latin typeface="+mj-lt"/>
                <a:cs typeface="Arial" pitchFamily="34" charset="0"/>
              </a:rPr>
              <a:t>, </a:t>
            </a:r>
            <a:r>
              <a:rPr lang="pt-PT" sz="1400" dirty="0" err="1">
                <a:latin typeface="+mj-lt"/>
                <a:cs typeface="Arial" pitchFamily="34" charset="0"/>
              </a:rPr>
              <a:t>flow</a:t>
            </a:r>
            <a:r>
              <a:rPr lang="pt-PT" sz="1400" dirty="0">
                <a:latin typeface="+mj-lt"/>
                <a:cs typeface="Arial" pitchFamily="34" charset="0"/>
              </a:rPr>
              <a:t> rate </a:t>
            </a:r>
            <a:r>
              <a:rPr lang="pt-PT" sz="1400" dirty="0" err="1">
                <a:latin typeface="+mj-lt"/>
                <a:cs typeface="Arial" pitchFamily="34" charset="0"/>
              </a:rPr>
              <a:t>of</a:t>
            </a:r>
            <a:r>
              <a:rPr lang="pt-PT" sz="1400" dirty="0">
                <a:latin typeface="+mj-lt"/>
                <a:cs typeface="Arial" pitchFamily="34" charset="0"/>
              </a:rPr>
              <a:t> 200 </a:t>
            </a:r>
            <a:r>
              <a:rPr lang="pt-PT" sz="1400" dirty="0" err="1">
                <a:latin typeface="+mj-lt"/>
                <a:cs typeface="Arial" pitchFamily="34" charset="0"/>
              </a:rPr>
              <a:t>mL</a:t>
            </a:r>
            <a:r>
              <a:rPr lang="pt-PT" sz="1400" dirty="0">
                <a:latin typeface="+mj-lt"/>
                <a:cs typeface="Arial" pitchFamily="34" charset="0"/>
              </a:rPr>
              <a:t>/min</a:t>
            </a:r>
            <a:r>
              <a:rPr lang="pt-PT" sz="1400" baseline="30000" dirty="0">
                <a:latin typeface="+mj-lt"/>
                <a:cs typeface="Arial" pitchFamily="34" charset="0"/>
              </a:rPr>
              <a:t> </a:t>
            </a:r>
            <a:r>
              <a:rPr lang="pt-PT" sz="1400" dirty="0" err="1">
                <a:latin typeface="+mj-lt"/>
                <a:cs typeface="Arial" pitchFamily="34" charset="0"/>
              </a:rPr>
              <a:t>and</a:t>
            </a:r>
            <a:r>
              <a:rPr lang="pt-PT" sz="1400" dirty="0">
                <a:latin typeface="+mj-lt"/>
                <a:cs typeface="Arial" pitchFamily="34" charset="0"/>
              </a:rPr>
              <a:t> T </a:t>
            </a:r>
            <a:r>
              <a:rPr lang="pt-PT" sz="1400" dirty="0" err="1">
                <a:latin typeface="+mj-lt"/>
                <a:cs typeface="Arial" pitchFamily="34" charset="0"/>
              </a:rPr>
              <a:t>rise</a:t>
            </a:r>
            <a:r>
              <a:rPr lang="pt-PT" sz="1400" dirty="0">
                <a:latin typeface="+mj-lt"/>
                <a:cs typeface="Arial" pitchFamily="34" charset="0"/>
              </a:rPr>
              <a:t> </a:t>
            </a:r>
            <a:r>
              <a:rPr lang="pt-PT" sz="1400" dirty="0" err="1">
                <a:latin typeface="+mj-lt"/>
                <a:cs typeface="Arial" pitchFamily="34" charset="0"/>
              </a:rPr>
              <a:t>of</a:t>
            </a:r>
            <a:r>
              <a:rPr lang="pt-PT" sz="1400" dirty="0">
                <a:latin typeface="+mj-lt"/>
                <a:cs typeface="Arial" pitchFamily="34" charset="0"/>
              </a:rPr>
              <a:t> 20ºC/min</a:t>
            </a:r>
            <a:endParaRPr lang="en-US" sz="1400" dirty="0">
              <a:latin typeface="+mj-lt"/>
              <a:cs typeface="Arial" pitchFamily="34" charset="0"/>
            </a:endParaRPr>
          </a:p>
        </p:txBody>
      </p:sp>
      <p:sp>
        <p:nvSpPr>
          <p:cNvPr id="15" name="Retângulo 14">
            <a:extLst>
              <a:ext uri="{FF2B5EF4-FFF2-40B4-BE49-F238E27FC236}">
                <a16:creationId xmlns:a16="http://schemas.microsoft.com/office/drawing/2014/main" id="{55FE7097-929E-47E8-B6FA-25CEDC4B0F01}"/>
              </a:ext>
            </a:extLst>
          </p:cNvPr>
          <p:cNvSpPr/>
          <p:nvPr/>
        </p:nvSpPr>
        <p:spPr>
          <a:xfrm>
            <a:off x="4991348" y="3741302"/>
            <a:ext cx="504056" cy="1028669"/>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mj-lt"/>
            </a:endParaRPr>
          </a:p>
        </p:txBody>
      </p:sp>
      <p:sp>
        <p:nvSpPr>
          <p:cNvPr id="16" name="Retângulo 15">
            <a:extLst>
              <a:ext uri="{FF2B5EF4-FFF2-40B4-BE49-F238E27FC236}">
                <a16:creationId xmlns:a16="http://schemas.microsoft.com/office/drawing/2014/main" id="{8C2C6B1E-DF54-4D08-BCEF-EC8B8C7DD5ED}"/>
              </a:ext>
            </a:extLst>
          </p:cNvPr>
          <p:cNvSpPr/>
          <p:nvPr/>
        </p:nvSpPr>
        <p:spPr>
          <a:xfrm>
            <a:off x="5372026" y="4719796"/>
            <a:ext cx="1512168" cy="46166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mj-lt"/>
            </a:endParaRPr>
          </a:p>
        </p:txBody>
      </p:sp>
      <p:sp>
        <p:nvSpPr>
          <p:cNvPr id="17" name="Retângulo 16">
            <a:extLst>
              <a:ext uri="{FF2B5EF4-FFF2-40B4-BE49-F238E27FC236}">
                <a16:creationId xmlns:a16="http://schemas.microsoft.com/office/drawing/2014/main" id="{6A751773-F9BE-4BA5-9D42-68D8453B7AEC}"/>
              </a:ext>
            </a:extLst>
          </p:cNvPr>
          <p:cNvSpPr/>
          <p:nvPr/>
        </p:nvSpPr>
        <p:spPr>
          <a:xfrm>
            <a:off x="4500115" y="2096281"/>
            <a:ext cx="851255" cy="1542508"/>
          </a:xfrm>
          <a:prstGeom prst="rect">
            <a:avLst/>
          </a:prstGeom>
          <a:noFill/>
          <a:ln>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mj-lt"/>
            </a:endParaRPr>
          </a:p>
        </p:txBody>
      </p:sp>
      <p:cxnSp>
        <p:nvCxnSpPr>
          <p:cNvPr id="18" name="Conexão recta unidireccional 15">
            <a:extLst>
              <a:ext uri="{FF2B5EF4-FFF2-40B4-BE49-F238E27FC236}">
                <a16:creationId xmlns:a16="http://schemas.microsoft.com/office/drawing/2014/main" id="{DEAA71DD-799F-42E4-923E-AB8682CD9025}"/>
              </a:ext>
            </a:extLst>
          </p:cNvPr>
          <p:cNvCxnSpPr>
            <a:cxnSpLocks/>
          </p:cNvCxnSpPr>
          <p:nvPr/>
        </p:nvCxnSpPr>
        <p:spPr>
          <a:xfrm flipV="1">
            <a:off x="2047676" y="2126252"/>
            <a:ext cx="1336083" cy="246899"/>
          </a:xfrm>
          <a:prstGeom prst="straightConnector1">
            <a:avLst/>
          </a:prstGeom>
          <a:ln w="19050">
            <a:solidFill>
              <a:schemeClr val="accent5">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9" name="CaixaDeTexto 18">
            <a:extLst>
              <a:ext uri="{FF2B5EF4-FFF2-40B4-BE49-F238E27FC236}">
                <a16:creationId xmlns:a16="http://schemas.microsoft.com/office/drawing/2014/main" id="{421B178F-7D6C-4E25-A858-7C21EAE78ECD}"/>
              </a:ext>
            </a:extLst>
          </p:cNvPr>
          <p:cNvSpPr txBox="1"/>
          <p:nvPr/>
        </p:nvSpPr>
        <p:spPr>
          <a:xfrm>
            <a:off x="622713" y="2026745"/>
            <a:ext cx="1414223" cy="523220"/>
          </a:xfrm>
          <a:prstGeom prst="rect">
            <a:avLst/>
          </a:prstGeom>
          <a:solidFill>
            <a:schemeClr val="accent5">
              <a:lumMod val="75000"/>
            </a:schemeClr>
          </a:solidFill>
          <a:ln w="19050">
            <a:solidFill>
              <a:schemeClr val="accent5">
                <a:lumMod val="75000"/>
              </a:schemeClr>
            </a:solidFill>
          </a:ln>
        </p:spPr>
        <p:txBody>
          <a:bodyPr wrap="square" rtlCol="0">
            <a:spAutoFit/>
          </a:bodyPr>
          <a:lstStyle/>
          <a:p>
            <a:pPr algn="ctr"/>
            <a:r>
              <a:rPr lang="en-US" sz="1400" b="1" dirty="0">
                <a:solidFill>
                  <a:schemeClr val="bg1"/>
                </a:solidFill>
                <a:latin typeface="+mj-lt"/>
                <a:cs typeface="Arial" pitchFamily="34" charset="0"/>
              </a:rPr>
              <a:t>1</a:t>
            </a:r>
            <a:r>
              <a:rPr lang="en-US" sz="1400" b="1" baseline="30000" dirty="0">
                <a:solidFill>
                  <a:schemeClr val="bg1"/>
                </a:solidFill>
                <a:latin typeface="+mj-lt"/>
                <a:cs typeface="Arial" pitchFamily="34" charset="0"/>
              </a:rPr>
              <a:t>st</a:t>
            </a:r>
            <a:r>
              <a:rPr lang="en-US" sz="1400" b="1" dirty="0">
                <a:solidFill>
                  <a:schemeClr val="bg1"/>
                </a:solidFill>
                <a:latin typeface="+mj-lt"/>
                <a:cs typeface="Arial" pitchFamily="34" charset="0"/>
              </a:rPr>
              <a:t> step without EOs ≈ 150 ºC</a:t>
            </a:r>
          </a:p>
        </p:txBody>
      </p:sp>
      <p:pic>
        <p:nvPicPr>
          <p:cNvPr id="27" name="Áudio 26">
            <a:hlinkClick r:id="" action="ppaction://media"/>
            <a:extLst>
              <a:ext uri="{FF2B5EF4-FFF2-40B4-BE49-F238E27FC236}">
                <a16:creationId xmlns:a16="http://schemas.microsoft.com/office/drawing/2014/main" id="{821652DB-BC4F-4F21-9CB9-5BBD64146FF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944599848"/>
      </p:ext>
    </p:extLst>
  </p:cSld>
  <p:clrMapOvr>
    <a:masterClrMapping/>
  </p:clrMapOvr>
  <mc:AlternateContent xmlns:mc="http://schemas.openxmlformats.org/markup-compatibility/2006" xmlns:p14="http://schemas.microsoft.com/office/powerpoint/2010/main">
    <mc:Choice Requires="p14">
      <p:transition spd="slow" p14:dur="2000" advTm="20322"/>
    </mc:Choice>
    <mc:Fallback xmlns="">
      <p:transition spd="slow" advTm="20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7"/>
                </p:tgtEl>
              </p:cMediaNode>
            </p:audio>
          </p:childTnLst>
        </p:cTn>
      </p:par>
    </p:tnLst>
    <p:bldLst>
      <p:bldP spid="9" grpId="0" animBg="1"/>
      <p:bldP spid="11" grpId="0" animBg="1"/>
      <p:bldP spid="13" grpId="0" animBg="1"/>
      <p:bldP spid="15" grpId="0" animBg="1"/>
      <p:bldP spid="16" grpId="0" animBg="1"/>
      <p:bldP spid="17"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AC77ED3C-826F-4386-B54B-16EA0C8CF9E5}"/>
              </a:ext>
            </a:extLst>
          </p:cNvPr>
          <p:cNvPicPr/>
          <p:nvPr/>
        </p:nvPicPr>
        <p:blipFill rotWithShape="1">
          <a:blip r:embed="rId4" cstate="print">
            <a:extLst>
              <a:ext uri="{28A0092B-C50C-407E-A947-70E740481C1C}">
                <a14:useLocalDpi xmlns:a14="http://schemas.microsoft.com/office/drawing/2010/main" val="0"/>
              </a:ext>
            </a:extLst>
          </a:blip>
          <a:srcRect l="2055" t="2358" r="5469" b="2775"/>
          <a:stretch/>
        </p:blipFill>
        <p:spPr bwMode="auto">
          <a:xfrm>
            <a:off x="2971800" y="1371600"/>
            <a:ext cx="5615756" cy="4598146"/>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2">
            <a:extLst>
              <a:ext uri="{FF2B5EF4-FFF2-40B4-BE49-F238E27FC236}">
                <a16:creationId xmlns:a16="http://schemas.microsoft.com/office/drawing/2014/main" id="{C9D01693-3E7F-468A-9639-F40A3EA45D52}"/>
              </a:ext>
            </a:extLst>
          </p:cNvPr>
          <p:cNvSpPr txBox="1"/>
          <p:nvPr/>
        </p:nvSpPr>
        <p:spPr>
          <a:xfrm>
            <a:off x="381000" y="304800"/>
            <a:ext cx="8305800" cy="1015663"/>
          </a:xfrm>
          <a:prstGeom prst="rect">
            <a:avLst/>
          </a:prstGeom>
          <a:noFill/>
        </p:spPr>
        <p:txBody>
          <a:bodyPr wrap="square" rtlCol="0">
            <a:spAutoFit/>
          </a:bodyPr>
          <a:lstStyle/>
          <a:p>
            <a:r>
              <a:rPr lang="fr-FR" sz="3000" b="1" dirty="0"/>
              <a:t>Results &amp; Discussion - </a:t>
            </a:r>
            <a:r>
              <a:rPr lang="en-US" sz="3000" b="1" dirty="0"/>
              <a:t>Antimicrobial Action: </a:t>
            </a:r>
          </a:p>
          <a:p>
            <a:r>
              <a:rPr lang="en-US" sz="3000" b="1" dirty="0"/>
              <a:t>Killing Time Kinetics</a:t>
            </a:r>
          </a:p>
        </p:txBody>
      </p:sp>
      <p:sp>
        <p:nvSpPr>
          <p:cNvPr id="8" name="Retângulo 7">
            <a:extLst>
              <a:ext uri="{FF2B5EF4-FFF2-40B4-BE49-F238E27FC236}">
                <a16:creationId xmlns:a16="http://schemas.microsoft.com/office/drawing/2014/main" id="{23431434-635A-4C93-9969-2885BF8BA928}"/>
              </a:ext>
            </a:extLst>
          </p:cNvPr>
          <p:cNvSpPr/>
          <p:nvPr/>
        </p:nvSpPr>
        <p:spPr>
          <a:xfrm>
            <a:off x="404567" y="1612114"/>
            <a:ext cx="2643433" cy="4031873"/>
          </a:xfrm>
          <a:prstGeom prst="rect">
            <a:avLst/>
          </a:prstGeom>
        </p:spPr>
        <p:txBody>
          <a:bodyPr wrap="square">
            <a:spAutoFit/>
          </a:bodyPr>
          <a:lstStyle/>
          <a:p>
            <a:r>
              <a:rPr lang="en-US" sz="1400" b="1" dirty="0">
                <a:latin typeface="+mj-lt"/>
                <a:cs typeface="Arial" panose="020B0604020202020204" pitchFamily="34" charset="0"/>
              </a:rPr>
              <a:t>Bacteria Concentration:</a:t>
            </a:r>
          </a:p>
          <a:p>
            <a:r>
              <a:rPr lang="en-US" sz="1400" dirty="0">
                <a:latin typeface="+mj-lt"/>
                <a:cs typeface="Arial" panose="020B0604020202020204" pitchFamily="34" charset="0"/>
              </a:rPr>
              <a:t>1x10</a:t>
            </a:r>
            <a:r>
              <a:rPr lang="en-US" sz="1400" baseline="30000" dirty="0">
                <a:latin typeface="+mj-lt"/>
                <a:cs typeface="Arial" panose="020B0604020202020204" pitchFamily="34" charset="0"/>
              </a:rPr>
              <a:t>5</a:t>
            </a:r>
            <a:r>
              <a:rPr lang="en-US" sz="1400" dirty="0">
                <a:latin typeface="+mj-lt"/>
                <a:cs typeface="Arial" panose="020B0604020202020204" pitchFamily="34" charset="0"/>
              </a:rPr>
              <a:t> CFUs/mL</a:t>
            </a:r>
          </a:p>
          <a:p>
            <a:endParaRPr lang="en-US" sz="1400" dirty="0">
              <a:latin typeface="+mj-lt"/>
              <a:cs typeface="Arial" panose="020B0604020202020204" pitchFamily="34" charset="0"/>
            </a:endParaRPr>
          </a:p>
          <a:p>
            <a:r>
              <a:rPr lang="en-US" sz="1400" b="1" dirty="0">
                <a:latin typeface="+mj-lt"/>
                <a:cs typeface="Arial" panose="020B0604020202020204" pitchFamily="34" charset="0"/>
              </a:rPr>
              <a:t>Growth Conditions:</a:t>
            </a:r>
          </a:p>
          <a:p>
            <a:r>
              <a:rPr lang="en-US" sz="1400" dirty="0">
                <a:latin typeface="+mj-lt"/>
                <a:cs typeface="Arial" panose="020B0604020202020204" pitchFamily="34" charset="0"/>
              </a:rPr>
              <a:t>37°C and 120 rpm. </a:t>
            </a:r>
          </a:p>
          <a:p>
            <a:endParaRPr lang="en-US" sz="1400" dirty="0">
              <a:latin typeface="+mj-lt"/>
              <a:cs typeface="Arial" panose="020B0604020202020204" pitchFamily="34" charset="0"/>
            </a:endParaRPr>
          </a:p>
          <a:p>
            <a:r>
              <a:rPr lang="en-US" sz="1400" b="1" dirty="0">
                <a:latin typeface="+mj-lt"/>
                <a:cs typeface="Arial" panose="020B0604020202020204" pitchFamily="34" charset="0"/>
              </a:rPr>
              <a:t>Incubation Periods:</a:t>
            </a:r>
          </a:p>
          <a:p>
            <a:r>
              <a:rPr lang="en-US" sz="1400" dirty="0">
                <a:latin typeface="+mj-lt"/>
                <a:cs typeface="Arial" panose="020B0604020202020204" pitchFamily="34" charset="0"/>
              </a:rPr>
              <a:t>0, 1, 2, 4, 6 and 24 h</a:t>
            </a:r>
          </a:p>
          <a:p>
            <a:endParaRPr lang="en-US" sz="1400" dirty="0">
              <a:latin typeface="+mj-lt"/>
              <a:cs typeface="Arial" panose="020B0604020202020204" pitchFamily="34" charset="0"/>
            </a:endParaRPr>
          </a:p>
          <a:p>
            <a:endParaRPr lang="en-US" sz="1400" dirty="0">
              <a:latin typeface="+mj-lt"/>
              <a:cs typeface="Arial" panose="020B0604020202020204" pitchFamily="34" charset="0"/>
            </a:endParaRPr>
          </a:p>
          <a:p>
            <a:endParaRPr lang="en-US" sz="1400" dirty="0">
              <a:latin typeface="+mj-lt"/>
              <a:cs typeface="Arial" panose="020B0604020202020204" pitchFamily="34" charset="0"/>
            </a:endParaRPr>
          </a:p>
          <a:p>
            <a:endParaRPr lang="en-US" sz="1400" dirty="0">
              <a:latin typeface="+mj-lt"/>
              <a:cs typeface="Arial" panose="020B0604020202020204" pitchFamily="34" charset="0"/>
            </a:endParaRPr>
          </a:p>
          <a:p>
            <a:r>
              <a:rPr lang="en-US" sz="1400" dirty="0">
                <a:latin typeface="+mj-lt"/>
                <a:cs typeface="Arial" panose="020B0604020202020204" pitchFamily="34" charset="0"/>
              </a:rPr>
              <a:t>Bacteria reduction was observed from the first moments of interaction.</a:t>
            </a:r>
          </a:p>
          <a:p>
            <a:endParaRPr lang="en-US" sz="1400" dirty="0">
              <a:latin typeface="+mj-lt"/>
              <a:cs typeface="Arial" panose="020B0604020202020204" pitchFamily="34" charset="0"/>
            </a:endParaRPr>
          </a:p>
          <a:p>
            <a:r>
              <a:rPr lang="en-US" sz="1600" b="1" dirty="0">
                <a:solidFill>
                  <a:srgbClr val="C00000"/>
                </a:solidFill>
                <a:latin typeface="+mj-lt"/>
                <a:cs typeface="Arial" panose="020B0604020202020204" pitchFamily="34" charset="0"/>
              </a:rPr>
              <a:t>Free EOs were more effective than loaded.</a:t>
            </a:r>
          </a:p>
        </p:txBody>
      </p:sp>
      <p:pic>
        <p:nvPicPr>
          <p:cNvPr id="3" name="Áudio 2">
            <a:hlinkClick r:id="" action="ppaction://media"/>
            <a:extLst>
              <a:ext uri="{FF2B5EF4-FFF2-40B4-BE49-F238E27FC236}">
                <a16:creationId xmlns:a16="http://schemas.microsoft.com/office/drawing/2014/main" id="{C5100944-EE0F-4E21-B53B-D01FAFD0D5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91276142"/>
      </p:ext>
    </p:extLst>
  </p:cSld>
  <p:clrMapOvr>
    <a:masterClrMapping/>
  </p:clrMapOvr>
  <mc:AlternateContent xmlns:mc="http://schemas.openxmlformats.org/markup-compatibility/2006" xmlns:p14="http://schemas.microsoft.com/office/powerpoint/2010/main">
    <mc:Choice Requires="p14">
      <p:transition spd="slow" p14:dur="2000" advTm="36085"/>
    </mc:Choice>
    <mc:Fallback xmlns="">
      <p:transition spd="slow" advTm="36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66EE0D84-E9FD-43E7-A825-03C5191A97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02" b="2303"/>
          <a:stretch/>
        </p:blipFill>
        <p:spPr bwMode="auto">
          <a:xfrm>
            <a:off x="4746412" y="1371600"/>
            <a:ext cx="3864188" cy="4639638"/>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2">
            <a:extLst>
              <a:ext uri="{FF2B5EF4-FFF2-40B4-BE49-F238E27FC236}">
                <a16:creationId xmlns:a16="http://schemas.microsoft.com/office/drawing/2014/main" id="{C9D01693-3E7F-468A-9639-F40A3EA45D52}"/>
              </a:ext>
            </a:extLst>
          </p:cNvPr>
          <p:cNvSpPr txBox="1"/>
          <p:nvPr/>
        </p:nvSpPr>
        <p:spPr>
          <a:xfrm>
            <a:off x="381000" y="304800"/>
            <a:ext cx="8305800" cy="1015663"/>
          </a:xfrm>
          <a:prstGeom prst="rect">
            <a:avLst/>
          </a:prstGeom>
          <a:noFill/>
        </p:spPr>
        <p:txBody>
          <a:bodyPr wrap="square" rtlCol="0">
            <a:spAutoFit/>
          </a:bodyPr>
          <a:lstStyle/>
          <a:p>
            <a:r>
              <a:rPr lang="fr-FR" sz="3000" b="1" dirty="0"/>
              <a:t>Results &amp; Discussion - </a:t>
            </a:r>
            <a:r>
              <a:rPr lang="en-US" sz="3000" b="1" dirty="0"/>
              <a:t>Antimicrobial Action: </a:t>
            </a:r>
          </a:p>
          <a:p>
            <a:r>
              <a:rPr lang="en-US" sz="3000" b="1" dirty="0"/>
              <a:t>Killing Time Kinetics</a:t>
            </a:r>
          </a:p>
        </p:txBody>
      </p:sp>
      <p:sp>
        <p:nvSpPr>
          <p:cNvPr id="4" name="Retângulo 3">
            <a:extLst>
              <a:ext uri="{FF2B5EF4-FFF2-40B4-BE49-F238E27FC236}">
                <a16:creationId xmlns:a16="http://schemas.microsoft.com/office/drawing/2014/main" id="{7067CFFD-B0FD-4EDA-8BA6-DCAA6368A096}"/>
              </a:ext>
            </a:extLst>
          </p:cNvPr>
          <p:cNvSpPr/>
          <p:nvPr/>
        </p:nvSpPr>
        <p:spPr>
          <a:xfrm>
            <a:off x="381000" y="1668482"/>
            <a:ext cx="3864188" cy="3724096"/>
          </a:xfrm>
          <a:prstGeom prst="rect">
            <a:avLst/>
          </a:prstGeom>
        </p:spPr>
        <p:txBody>
          <a:bodyPr wrap="square">
            <a:spAutoFit/>
          </a:bodyPr>
          <a:lstStyle/>
          <a:p>
            <a:r>
              <a:rPr lang="en-US" sz="1400" b="1" dirty="0">
                <a:latin typeface="+mj-lt"/>
                <a:cs typeface="Arial" panose="020B0604020202020204" pitchFamily="34" charset="0"/>
              </a:rPr>
              <a:t>Bacteria Concentration:</a:t>
            </a:r>
          </a:p>
          <a:p>
            <a:r>
              <a:rPr lang="en-US" sz="1400" dirty="0">
                <a:latin typeface="+mj-lt"/>
                <a:cs typeface="Arial" panose="020B0604020202020204" pitchFamily="34" charset="0"/>
              </a:rPr>
              <a:t>1x10</a:t>
            </a:r>
            <a:r>
              <a:rPr lang="en-US" sz="1400" baseline="30000" dirty="0">
                <a:latin typeface="+mj-lt"/>
                <a:cs typeface="Arial" panose="020B0604020202020204" pitchFamily="34" charset="0"/>
              </a:rPr>
              <a:t>5</a:t>
            </a:r>
            <a:r>
              <a:rPr lang="en-US" sz="1400" dirty="0">
                <a:latin typeface="+mj-lt"/>
                <a:cs typeface="Arial" panose="020B0604020202020204" pitchFamily="34" charset="0"/>
              </a:rPr>
              <a:t> CFUs/mL</a:t>
            </a:r>
          </a:p>
          <a:p>
            <a:endParaRPr lang="en-US" sz="1400" dirty="0">
              <a:latin typeface="+mj-lt"/>
              <a:cs typeface="Arial" panose="020B0604020202020204" pitchFamily="34" charset="0"/>
            </a:endParaRPr>
          </a:p>
          <a:p>
            <a:r>
              <a:rPr lang="en-US" sz="1400" b="1" dirty="0">
                <a:latin typeface="+mj-lt"/>
                <a:cs typeface="Arial" panose="020B0604020202020204" pitchFamily="34" charset="0"/>
              </a:rPr>
              <a:t>Growth Conditions:</a:t>
            </a:r>
          </a:p>
          <a:p>
            <a:r>
              <a:rPr lang="en-US" sz="1400" dirty="0">
                <a:latin typeface="+mj-lt"/>
                <a:cs typeface="Arial" panose="020B0604020202020204" pitchFamily="34" charset="0"/>
              </a:rPr>
              <a:t>37°C and 120 rpm. </a:t>
            </a:r>
          </a:p>
          <a:p>
            <a:endParaRPr lang="en-US" sz="1400" dirty="0">
              <a:latin typeface="+mj-lt"/>
              <a:cs typeface="Arial" panose="020B0604020202020204" pitchFamily="34" charset="0"/>
            </a:endParaRPr>
          </a:p>
          <a:p>
            <a:r>
              <a:rPr lang="en-US" sz="1400" b="1" dirty="0">
                <a:latin typeface="+mj-lt"/>
                <a:cs typeface="Arial" panose="020B0604020202020204" pitchFamily="34" charset="0"/>
              </a:rPr>
              <a:t>Incubation Periods:</a:t>
            </a:r>
          </a:p>
          <a:p>
            <a:r>
              <a:rPr lang="en-US" sz="1400" dirty="0">
                <a:latin typeface="+mj-lt"/>
                <a:cs typeface="Arial" panose="020B0604020202020204" pitchFamily="34" charset="0"/>
              </a:rPr>
              <a:t>0, 1, 2, 4, 6 and 24 h</a:t>
            </a:r>
          </a:p>
          <a:p>
            <a:endParaRPr lang="en-US" sz="1400" dirty="0">
              <a:latin typeface="+mj-lt"/>
              <a:cs typeface="Arial" panose="020B0604020202020204" pitchFamily="34" charset="0"/>
            </a:endParaRPr>
          </a:p>
          <a:p>
            <a:endParaRPr lang="en-US" sz="1400" dirty="0">
              <a:latin typeface="+mj-lt"/>
              <a:cs typeface="Arial" panose="020B0604020202020204" pitchFamily="34" charset="0"/>
            </a:endParaRPr>
          </a:p>
          <a:p>
            <a:endParaRPr lang="en-US" sz="1600" dirty="0">
              <a:latin typeface="+mj-lt"/>
              <a:cs typeface="Arial" panose="020B0604020202020204" pitchFamily="34" charset="0"/>
            </a:endParaRPr>
          </a:p>
          <a:p>
            <a:r>
              <a:rPr lang="en-US" sz="1600" dirty="0">
                <a:latin typeface="+mj-lt"/>
                <a:cs typeface="Arial" panose="020B0604020202020204" pitchFamily="34" charset="0"/>
              </a:rPr>
              <a:t>Log reduction was most significant after 24 h of culture. At this point, it was evident that </a:t>
            </a:r>
            <a:r>
              <a:rPr lang="en-US" sz="1600" b="1" i="1" dirty="0">
                <a:solidFill>
                  <a:srgbClr val="C00000"/>
                </a:solidFill>
                <a:latin typeface="+mj-lt"/>
                <a:cs typeface="Arial" panose="020B0604020202020204" pitchFamily="34" charset="0"/>
              </a:rPr>
              <a:t>S. aureus </a:t>
            </a:r>
            <a:r>
              <a:rPr lang="en-US" sz="1600" b="1" dirty="0">
                <a:solidFill>
                  <a:srgbClr val="C00000"/>
                </a:solidFill>
                <a:latin typeface="+mj-lt"/>
                <a:cs typeface="Arial" panose="020B0604020202020204" pitchFamily="34" charset="0"/>
              </a:rPr>
              <a:t>was more susceptible to the prolonged action of the EOs than the </a:t>
            </a:r>
            <a:r>
              <a:rPr lang="en-US" sz="1600" b="1" i="1" dirty="0">
                <a:solidFill>
                  <a:srgbClr val="C00000"/>
                </a:solidFill>
                <a:latin typeface="+mj-lt"/>
                <a:cs typeface="Arial" panose="020B0604020202020204" pitchFamily="34" charset="0"/>
              </a:rPr>
              <a:t>E. coli</a:t>
            </a:r>
            <a:r>
              <a:rPr lang="en-US" sz="1600" b="1" dirty="0">
                <a:solidFill>
                  <a:srgbClr val="C00000"/>
                </a:solidFill>
                <a:latin typeface="+mj-lt"/>
                <a:cs typeface="Arial" panose="020B0604020202020204" pitchFamily="34" charset="0"/>
              </a:rPr>
              <a:t>,</a:t>
            </a:r>
            <a:r>
              <a:rPr lang="en-US" sz="1600" dirty="0">
                <a:solidFill>
                  <a:srgbClr val="C00000"/>
                </a:solidFill>
                <a:latin typeface="+mj-lt"/>
                <a:cs typeface="Arial" panose="020B0604020202020204" pitchFamily="34" charset="0"/>
              </a:rPr>
              <a:t> </a:t>
            </a:r>
            <a:r>
              <a:rPr lang="en-US" sz="1600" dirty="0">
                <a:latin typeface="+mj-lt"/>
                <a:cs typeface="Arial" panose="020B0604020202020204" pitchFamily="34" charset="0"/>
              </a:rPr>
              <a:t>the only exception being the CJO.</a:t>
            </a:r>
            <a:endParaRPr lang="en-US" sz="1600" b="1" dirty="0">
              <a:solidFill>
                <a:srgbClr val="C00000"/>
              </a:solidFill>
              <a:latin typeface="+mj-lt"/>
              <a:cs typeface="Arial" panose="020B0604020202020204" pitchFamily="34" charset="0"/>
            </a:endParaRPr>
          </a:p>
        </p:txBody>
      </p:sp>
      <p:pic>
        <p:nvPicPr>
          <p:cNvPr id="10" name="Áudio 9">
            <a:hlinkClick r:id="" action="ppaction://media"/>
            <a:extLst>
              <a:ext uri="{FF2B5EF4-FFF2-40B4-BE49-F238E27FC236}">
                <a16:creationId xmlns:a16="http://schemas.microsoft.com/office/drawing/2014/main" id="{DA19E7B4-8504-483B-B52B-DABDC7153D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79986995"/>
      </p:ext>
    </p:extLst>
  </p:cSld>
  <p:clrMapOvr>
    <a:masterClrMapping/>
  </p:clrMapOvr>
  <mc:AlternateContent xmlns:mc="http://schemas.openxmlformats.org/markup-compatibility/2006" xmlns:p14="http://schemas.microsoft.com/office/powerpoint/2010/main">
    <mc:Choice Requires="p14">
      <p:transition spd="slow" p14:dur="2000" advTm="29543"/>
    </mc:Choice>
    <mc:Fallback xmlns="">
      <p:transition spd="slow" advTm="29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2">
            <a:extLst>
              <a:ext uri="{FF2B5EF4-FFF2-40B4-BE49-F238E27FC236}">
                <a16:creationId xmlns:a16="http://schemas.microsoft.com/office/drawing/2014/main" id="{C9D01693-3E7F-468A-9639-F40A3EA45D52}"/>
              </a:ext>
            </a:extLst>
          </p:cNvPr>
          <p:cNvSpPr txBox="1"/>
          <p:nvPr/>
        </p:nvSpPr>
        <p:spPr>
          <a:xfrm>
            <a:off x="381000" y="304800"/>
            <a:ext cx="8305800" cy="1015663"/>
          </a:xfrm>
          <a:prstGeom prst="rect">
            <a:avLst/>
          </a:prstGeom>
          <a:noFill/>
        </p:spPr>
        <p:txBody>
          <a:bodyPr wrap="square" rtlCol="0">
            <a:spAutoFit/>
          </a:bodyPr>
          <a:lstStyle/>
          <a:p>
            <a:r>
              <a:rPr lang="fr-FR" sz="3000" b="1" dirty="0"/>
              <a:t>Results &amp; Discussion - </a:t>
            </a:r>
            <a:r>
              <a:rPr lang="en-US" sz="3000" b="1" dirty="0"/>
              <a:t>Antimicrobial Action: </a:t>
            </a:r>
          </a:p>
          <a:p>
            <a:r>
              <a:rPr lang="en-US" sz="3000" b="1" dirty="0"/>
              <a:t>Membrane Permeability</a:t>
            </a:r>
          </a:p>
        </p:txBody>
      </p:sp>
      <p:pic>
        <p:nvPicPr>
          <p:cNvPr id="4" name="Picture 2" descr="Tackling Multi-Drug Resistant Bacteria">
            <a:extLst>
              <a:ext uri="{FF2B5EF4-FFF2-40B4-BE49-F238E27FC236}">
                <a16:creationId xmlns:a16="http://schemas.microsoft.com/office/drawing/2014/main" id="{A5C87C7C-B492-4C81-98C8-209726B79A4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2376"/>
          <a:stretch/>
        </p:blipFill>
        <p:spPr bwMode="auto">
          <a:xfrm>
            <a:off x="2667000" y="3754443"/>
            <a:ext cx="3813643" cy="19591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to 5">
            <a:extLst>
              <a:ext uri="{FF2B5EF4-FFF2-40B4-BE49-F238E27FC236}">
                <a16:creationId xmlns:a16="http://schemas.microsoft.com/office/drawing/2014/main" id="{B810BBDD-0E5F-4D50-8067-07ECFB7B8D4A}"/>
              </a:ext>
            </a:extLst>
          </p:cNvPr>
          <p:cNvGraphicFramePr>
            <a:graphicFrameLocks noChangeAspect="1"/>
          </p:cNvGraphicFramePr>
          <p:nvPr>
            <p:extLst>
              <p:ext uri="{D42A27DB-BD31-4B8C-83A1-F6EECF244321}">
                <p14:modId xmlns:p14="http://schemas.microsoft.com/office/powerpoint/2010/main" val="3092007546"/>
              </p:ext>
            </p:extLst>
          </p:nvPr>
        </p:nvGraphicFramePr>
        <p:xfrm>
          <a:off x="450652" y="2297926"/>
          <a:ext cx="8302625" cy="1276350"/>
        </p:xfrm>
        <a:graphic>
          <a:graphicData uri="http://schemas.openxmlformats.org/presentationml/2006/ole">
            <mc:AlternateContent xmlns:mc="http://schemas.openxmlformats.org/markup-compatibility/2006">
              <mc:Choice xmlns:v="urn:schemas-microsoft-com:vml" Requires="v">
                <p:oleObj spid="_x0000_s1033" name="Document" r:id="rId8" imgW="5616000" imgH="863640" progId="Word.Document.12">
                  <p:embed/>
                </p:oleObj>
              </mc:Choice>
              <mc:Fallback>
                <p:oleObj name="Document" r:id="rId8" imgW="5616000" imgH="863640" progId="Word.Document.12">
                  <p:embed/>
                  <p:pic>
                    <p:nvPicPr>
                      <p:cNvPr id="8" name="Objeto 7">
                        <a:extLst>
                          <a:ext uri="{FF2B5EF4-FFF2-40B4-BE49-F238E27FC236}">
                            <a16:creationId xmlns:a16="http://schemas.microsoft.com/office/drawing/2014/main" id="{FE25A23C-2AF3-4AB4-A28B-7FCE0CEABB22}"/>
                          </a:ext>
                        </a:extLst>
                      </p:cNvPr>
                      <p:cNvPicPr/>
                      <p:nvPr/>
                    </p:nvPicPr>
                    <p:blipFill>
                      <a:blip r:embed="rId9"/>
                      <a:stretch>
                        <a:fillRect/>
                      </a:stretch>
                    </p:blipFill>
                    <p:spPr>
                      <a:xfrm>
                        <a:off x="450652" y="2297926"/>
                        <a:ext cx="8302625" cy="1276350"/>
                      </a:xfrm>
                      <a:prstGeom prst="rect">
                        <a:avLst/>
                      </a:prstGeom>
                    </p:spPr>
                  </p:pic>
                </p:oleObj>
              </mc:Fallback>
            </mc:AlternateContent>
          </a:graphicData>
        </a:graphic>
      </p:graphicFrame>
      <p:sp>
        <p:nvSpPr>
          <p:cNvPr id="7" name="Retângulo 6">
            <a:extLst>
              <a:ext uri="{FF2B5EF4-FFF2-40B4-BE49-F238E27FC236}">
                <a16:creationId xmlns:a16="http://schemas.microsoft.com/office/drawing/2014/main" id="{D620C4E5-A1AF-4384-8092-0E566972380F}"/>
              </a:ext>
            </a:extLst>
          </p:cNvPr>
          <p:cNvSpPr/>
          <p:nvPr/>
        </p:nvSpPr>
        <p:spPr>
          <a:xfrm>
            <a:off x="1970827" y="2843922"/>
            <a:ext cx="2016224" cy="216024"/>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mj-lt"/>
            </a:endParaRPr>
          </a:p>
        </p:txBody>
      </p:sp>
      <p:sp>
        <p:nvSpPr>
          <p:cNvPr id="8" name="Retângulo 7">
            <a:extLst>
              <a:ext uri="{FF2B5EF4-FFF2-40B4-BE49-F238E27FC236}">
                <a16:creationId xmlns:a16="http://schemas.microsoft.com/office/drawing/2014/main" id="{14FF15B8-F7D7-4C28-953C-71562A03B26B}"/>
              </a:ext>
            </a:extLst>
          </p:cNvPr>
          <p:cNvSpPr/>
          <p:nvPr/>
        </p:nvSpPr>
        <p:spPr>
          <a:xfrm>
            <a:off x="5499219" y="2843922"/>
            <a:ext cx="2016224" cy="216024"/>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mj-lt"/>
            </a:endParaRPr>
          </a:p>
        </p:txBody>
      </p:sp>
      <p:sp>
        <p:nvSpPr>
          <p:cNvPr id="9" name="Retângulo 8">
            <a:extLst>
              <a:ext uri="{FF2B5EF4-FFF2-40B4-BE49-F238E27FC236}">
                <a16:creationId xmlns:a16="http://schemas.microsoft.com/office/drawing/2014/main" id="{5D443A68-4CCA-4857-BB62-23BDEFA53BEA}"/>
              </a:ext>
            </a:extLst>
          </p:cNvPr>
          <p:cNvSpPr/>
          <p:nvPr/>
        </p:nvSpPr>
        <p:spPr>
          <a:xfrm>
            <a:off x="4059059" y="3070220"/>
            <a:ext cx="648072"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mj-lt"/>
            </a:endParaRPr>
          </a:p>
        </p:txBody>
      </p:sp>
      <p:sp>
        <p:nvSpPr>
          <p:cNvPr id="10" name="Retângulo 9">
            <a:extLst>
              <a:ext uri="{FF2B5EF4-FFF2-40B4-BE49-F238E27FC236}">
                <a16:creationId xmlns:a16="http://schemas.microsoft.com/office/drawing/2014/main" id="{F4C87AC7-FEA0-4813-AACD-A5A6BB187442}"/>
              </a:ext>
            </a:extLst>
          </p:cNvPr>
          <p:cNvSpPr/>
          <p:nvPr/>
        </p:nvSpPr>
        <p:spPr>
          <a:xfrm>
            <a:off x="7700555" y="3070220"/>
            <a:ext cx="648072"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mj-lt"/>
            </a:endParaRPr>
          </a:p>
        </p:txBody>
      </p:sp>
      <p:sp>
        <p:nvSpPr>
          <p:cNvPr id="11" name="Retângulo 10">
            <a:extLst>
              <a:ext uri="{FF2B5EF4-FFF2-40B4-BE49-F238E27FC236}">
                <a16:creationId xmlns:a16="http://schemas.microsoft.com/office/drawing/2014/main" id="{A0CF7831-3C6F-4AAC-BE79-06489CEC9D41}"/>
              </a:ext>
            </a:extLst>
          </p:cNvPr>
          <p:cNvSpPr/>
          <p:nvPr/>
        </p:nvSpPr>
        <p:spPr>
          <a:xfrm>
            <a:off x="2636178" y="5668233"/>
            <a:ext cx="4572000" cy="200055"/>
          </a:xfrm>
          <a:prstGeom prst="rect">
            <a:avLst/>
          </a:prstGeom>
        </p:spPr>
        <p:txBody>
          <a:bodyPr>
            <a:spAutoFit/>
          </a:bodyPr>
          <a:lstStyle/>
          <a:p>
            <a:r>
              <a:rPr lang="pt-PT" sz="700" dirty="0">
                <a:latin typeface="Arial" panose="020B0604020202020204" pitchFamily="34" charset="0"/>
                <a:cs typeface="Arial" panose="020B0604020202020204" pitchFamily="34" charset="0"/>
                <a:hlinkClick r:id="rId10"/>
              </a:rPr>
              <a:t>https://www.ddw-online.com/therapeutics/p320363-tackling-multi-drug-resistant-bacteria.html</a:t>
            </a:r>
            <a:endParaRPr lang="pt-PT" sz="700" dirty="0">
              <a:latin typeface="Arial" panose="020B0604020202020204" pitchFamily="34" charset="0"/>
              <a:cs typeface="Arial" panose="020B0604020202020204" pitchFamily="34" charset="0"/>
            </a:endParaRPr>
          </a:p>
        </p:txBody>
      </p:sp>
      <p:sp>
        <p:nvSpPr>
          <p:cNvPr id="12" name="Chaveta à direita 11">
            <a:extLst>
              <a:ext uri="{FF2B5EF4-FFF2-40B4-BE49-F238E27FC236}">
                <a16:creationId xmlns:a16="http://schemas.microsoft.com/office/drawing/2014/main" id="{1D755C4A-5768-4342-819E-9B6D1C95C1BF}"/>
              </a:ext>
            </a:extLst>
          </p:cNvPr>
          <p:cNvSpPr/>
          <p:nvPr/>
        </p:nvSpPr>
        <p:spPr>
          <a:xfrm rot="5400000">
            <a:off x="3169252" y="2019354"/>
            <a:ext cx="329177" cy="2726030"/>
          </a:xfrm>
          <a:prstGeom prst="rightBrace">
            <a:avLst>
              <a:gd name="adj1" fmla="val 8333"/>
              <a:gd name="adj2" fmla="val 49626"/>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dirty="0">
              <a:latin typeface="+mj-lt"/>
            </a:endParaRPr>
          </a:p>
        </p:txBody>
      </p:sp>
      <p:sp>
        <p:nvSpPr>
          <p:cNvPr id="13" name="Chaveta à direita 12">
            <a:extLst>
              <a:ext uri="{FF2B5EF4-FFF2-40B4-BE49-F238E27FC236}">
                <a16:creationId xmlns:a16="http://schemas.microsoft.com/office/drawing/2014/main" id="{5D9C2615-7DEE-45A3-98E8-FD97D503673C}"/>
              </a:ext>
            </a:extLst>
          </p:cNvPr>
          <p:cNvSpPr/>
          <p:nvPr/>
        </p:nvSpPr>
        <p:spPr>
          <a:xfrm rot="5400000">
            <a:off x="6683322" y="1878111"/>
            <a:ext cx="329180" cy="3001431"/>
          </a:xfrm>
          <a:prstGeom prst="rightBrac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latin typeface="+mj-lt"/>
            </a:endParaRPr>
          </a:p>
        </p:txBody>
      </p:sp>
      <p:sp>
        <p:nvSpPr>
          <p:cNvPr id="14" name="CaixaDeTexto 13">
            <a:extLst>
              <a:ext uri="{FF2B5EF4-FFF2-40B4-BE49-F238E27FC236}">
                <a16:creationId xmlns:a16="http://schemas.microsoft.com/office/drawing/2014/main" id="{1249E872-EC78-4023-BE29-49A5E1B9FDA3}"/>
              </a:ext>
            </a:extLst>
          </p:cNvPr>
          <p:cNvSpPr txBox="1"/>
          <p:nvPr/>
        </p:nvSpPr>
        <p:spPr>
          <a:xfrm>
            <a:off x="2883590" y="3481715"/>
            <a:ext cx="802720" cy="276999"/>
          </a:xfrm>
          <a:prstGeom prst="rect">
            <a:avLst/>
          </a:prstGeom>
          <a:noFill/>
        </p:spPr>
        <p:txBody>
          <a:bodyPr wrap="none" rtlCol="0">
            <a:spAutoFit/>
          </a:bodyPr>
          <a:lstStyle/>
          <a:p>
            <a:r>
              <a:rPr lang="pt-PT" sz="1200" dirty="0">
                <a:solidFill>
                  <a:schemeClr val="accent5">
                    <a:lumMod val="75000"/>
                  </a:schemeClr>
                </a:solidFill>
                <a:latin typeface="+mj-lt"/>
                <a:cs typeface="Arial" panose="020B0604020202020204" pitchFamily="34" charset="0"/>
              </a:rPr>
              <a:t>Free </a:t>
            </a:r>
            <a:r>
              <a:rPr lang="pt-PT" sz="1200" dirty="0" err="1">
                <a:solidFill>
                  <a:schemeClr val="accent5">
                    <a:lumMod val="75000"/>
                  </a:schemeClr>
                </a:solidFill>
                <a:latin typeface="+mj-lt"/>
                <a:cs typeface="Arial" panose="020B0604020202020204" pitchFamily="34" charset="0"/>
              </a:rPr>
              <a:t>state</a:t>
            </a:r>
            <a:endParaRPr lang="pt-PT" sz="1200" dirty="0">
              <a:solidFill>
                <a:schemeClr val="accent5">
                  <a:lumMod val="75000"/>
                </a:schemeClr>
              </a:solidFill>
              <a:latin typeface="+mj-lt"/>
              <a:cs typeface="Arial" panose="020B0604020202020204" pitchFamily="34" charset="0"/>
            </a:endParaRPr>
          </a:p>
        </p:txBody>
      </p:sp>
      <p:sp>
        <p:nvSpPr>
          <p:cNvPr id="15" name="CaixaDeTexto 14">
            <a:extLst>
              <a:ext uri="{FF2B5EF4-FFF2-40B4-BE49-F238E27FC236}">
                <a16:creationId xmlns:a16="http://schemas.microsoft.com/office/drawing/2014/main" id="{022763DC-E245-4521-8242-EB9658409E98}"/>
              </a:ext>
            </a:extLst>
          </p:cNvPr>
          <p:cNvSpPr txBox="1"/>
          <p:nvPr/>
        </p:nvSpPr>
        <p:spPr>
          <a:xfrm>
            <a:off x="6543264" y="3480961"/>
            <a:ext cx="641522" cy="276999"/>
          </a:xfrm>
          <a:prstGeom prst="rect">
            <a:avLst/>
          </a:prstGeom>
          <a:noFill/>
        </p:spPr>
        <p:txBody>
          <a:bodyPr wrap="none" rtlCol="0">
            <a:spAutoFit/>
          </a:bodyPr>
          <a:lstStyle/>
          <a:p>
            <a:r>
              <a:rPr lang="pt-PT" sz="1200" dirty="0" err="1">
                <a:solidFill>
                  <a:schemeClr val="accent5">
                    <a:lumMod val="75000"/>
                  </a:schemeClr>
                </a:solidFill>
                <a:latin typeface="+mj-lt"/>
                <a:cs typeface="Arial" panose="020B0604020202020204" pitchFamily="34" charset="0"/>
              </a:rPr>
              <a:t>Loaded</a:t>
            </a:r>
            <a:endParaRPr lang="pt-PT" sz="1200" dirty="0">
              <a:solidFill>
                <a:schemeClr val="accent5">
                  <a:lumMod val="75000"/>
                </a:schemeClr>
              </a:solidFill>
              <a:latin typeface="+mj-lt"/>
              <a:cs typeface="Arial" panose="020B0604020202020204" pitchFamily="34" charset="0"/>
            </a:endParaRPr>
          </a:p>
        </p:txBody>
      </p:sp>
      <p:sp>
        <p:nvSpPr>
          <p:cNvPr id="16" name="Retângulo 15">
            <a:extLst>
              <a:ext uri="{FF2B5EF4-FFF2-40B4-BE49-F238E27FC236}">
                <a16:creationId xmlns:a16="http://schemas.microsoft.com/office/drawing/2014/main" id="{CD4B03BA-463B-4A4B-818E-E5BA849C3BE1}"/>
              </a:ext>
            </a:extLst>
          </p:cNvPr>
          <p:cNvSpPr/>
          <p:nvPr/>
        </p:nvSpPr>
        <p:spPr>
          <a:xfrm>
            <a:off x="391274" y="1371600"/>
            <a:ext cx="8282233" cy="954107"/>
          </a:xfrm>
          <a:prstGeom prst="rect">
            <a:avLst/>
          </a:prstGeom>
        </p:spPr>
        <p:txBody>
          <a:bodyPr wrap="square">
            <a:spAutoFit/>
          </a:bodyPr>
          <a:lstStyle/>
          <a:p>
            <a:r>
              <a:rPr lang="en-US" sz="1400" b="1" dirty="0">
                <a:latin typeface="+mj-lt"/>
                <a:cs typeface="Arial" panose="020B0604020202020204" pitchFamily="34" charset="0"/>
              </a:rPr>
              <a:t>Bacteria Concentration: </a:t>
            </a:r>
            <a:r>
              <a:rPr lang="en-US" sz="1400" dirty="0">
                <a:latin typeface="+mj-lt"/>
                <a:cs typeface="Arial" panose="020B0604020202020204" pitchFamily="34" charset="0"/>
              </a:rPr>
              <a:t>1x10</a:t>
            </a:r>
            <a:r>
              <a:rPr lang="en-US" sz="1400" baseline="30000" dirty="0">
                <a:latin typeface="+mj-lt"/>
                <a:cs typeface="Arial" panose="020B0604020202020204" pitchFamily="34" charset="0"/>
              </a:rPr>
              <a:t>5</a:t>
            </a:r>
            <a:r>
              <a:rPr lang="en-US" sz="1400" dirty="0">
                <a:latin typeface="+mj-lt"/>
                <a:cs typeface="Arial" panose="020B0604020202020204" pitchFamily="34" charset="0"/>
              </a:rPr>
              <a:t> CFUs/mL (adjusted in 5% glucose)</a:t>
            </a:r>
          </a:p>
          <a:p>
            <a:r>
              <a:rPr lang="en-US" sz="1400" b="1" dirty="0">
                <a:latin typeface="+mj-lt"/>
                <a:cs typeface="Arial" panose="020B0604020202020204" pitchFamily="34" charset="0"/>
              </a:rPr>
              <a:t>Growth Conditions: </a:t>
            </a:r>
            <a:r>
              <a:rPr lang="en-US" sz="1400" dirty="0">
                <a:latin typeface="+mj-lt"/>
                <a:cs typeface="Arial" panose="020B0604020202020204" pitchFamily="34" charset="0"/>
              </a:rPr>
              <a:t>37°C and 120 rpm for 6 h</a:t>
            </a:r>
          </a:p>
          <a:p>
            <a:r>
              <a:rPr lang="en-US" sz="1400" dirty="0">
                <a:latin typeface="+mj-lt"/>
                <a:cs typeface="Arial" panose="020B0604020202020204" pitchFamily="34" charset="0"/>
              </a:rPr>
              <a:t>Conductance of bacteria suspensions can be used to examined the cell membrane penetration by antimicrobial agents.</a:t>
            </a:r>
          </a:p>
        </p:txBody>
      </p:sp>
      <p:pic>
        <p:nvPicPr>
          <p:cNvPr id="18" name="Áudio 17">
            <a:hlinkClick r:id="" action="ppaction://media"/>
            <a:extLst>
              <a:ext uri="{FF2B5EF4-FFF2-40B4-BE49-F238E27FC236}">
                <a16:creationId xmlns:a16="http://schemas.microsoft.com/office/drawing/2014/main" id="{22096F09-055D-4F0D-BE70-9E09BB51686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585200" y="6299200"/>
            <a:ext cx="406400" cy="406400"/>
          </a:xfrm>
          <a:prstGeom prst="rect">
            <a:avLst/>
          </a:prstGeom>
        </p:spPr>
      </p:pic>
    </p:spTree>
    <p:custDataLst>
      <p:tags r:id="rId2"/>
    </p:custDataLst>
    <p:extLst>
      <p:ext uri="{BB962C8B-B14F-4D97-AF65-F5344CB8AC3E}">
        <p14:creationId xmlns:p14="http://schemas.microsoft.com/office/powerpoint/2010/main" val="1517438039"/>
      </p:ext>
    </p:extLst>
  </p:cSld>
  <p:clrMapOvr>
    <a:masterClrMapping/>
  </p:clrMapOvr>
  <mc:AlternateContent xmlns:mc="http://schemas.openxmlformats.org/markup-compatibility/2006" xmlns:p14="http://schemas.microsoft.com/office/powerpoint/2010/main">
    <mc:Choice Requires="p14">
      <p:transition spd="slow" p14:dur="2000" advTm="59276"/>
    </mc:Choice>
    <mc:Fallback xmlns="">
      <p:transition spd="slow" advTm="59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8"/>
                </p:tgtEl>
              </p:cMediaNode>
            </p:audio>
          </p:childTnLst>
        </p:cTn>
      </p:par>
    </p:tnLst>
    <p:bldLst>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2">
            <a:extLst>
              <a:ext uri="{FF2B5EF4-FFF2-40B4-BE49-F238E27FC236}">
                <a16:creationId xmlns:a16="http://schemas.microsoft.com/office/drawing/2014/main" id="{C9D01693-3E7F-468A-9639-F40A3EA45D52}"/>
              </a:ext>
            </a:extLst>
          </p:cNvPr>
          <p:cNvSpPr txBox="1"/>
          <p:nvPr/>
        </p:nvSpPr>
        <p:spPr>
          <a:xfrm>
            <a:off x="381000" y="457200"/>
            <a:ext cx="8305800" cy="553998"/>
          </a:xfrm>
          <a:prstGeom prst="rect">
            <a:avLst/>
          </a:prstGeom>
          <a:noFill/>
        </p:spPr>
        <p:txBody>
          <a:bodyPr wrap="square" rtlCol="0">
            <a:spAutoFit/>
          </a:bodyPr>
          <a:lstStyle/>
          <a:p>
            <a:r>
              <a:rPr lang="pt-PT" sz="3000" b="1" dirty="0" err="1"/>
              <a:t>Conclusions</a:t>
            </a:r>
            <a:endParaRPr lang="en-US" sz="3000" b="1" dirty="0"/>
          </a:p>
        </p:txBody>
      </p:sp>
      <p:sp>
        <p:nvSpPr>
          <p:cNvPr id="4" name="Marcador de Posição de Conteúdo 11">
            <a:extLst>
              <a:ext uri="{FF2B5EF4-FFF2-40B4-BE49-F238E27FC236}">
                <a16:creationId xmlns:a16="http://schemas.microsoft.com/office/drawing/2014/main" id="{FD79D6B1-3B29-4A7A-A9AB-6B0B56158C5E}"/>
              </a:ext>
            </a:extLst>
          </p:cNvPr>
          <p:cNvSpPr txBox="1">
            <a:spLocks/>
          </p:cNvSpPr>
          <p:nvPr/>
        </p:nvSpPr>
        <p:spPr>
          <a:xfrm>
            <a:off x="381000" y="1265237"/>
            <a:ext cx="8382000" cy="45259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700" b="1" dirty="0">
                <a:latin typeface="+mj-lt"/>
                <a:cs typeface="Arial" pitchFamily="34" charset="0"/>
              </a:rPr>
              <a:t>EOs were successfully immobilized onto CA/PCL wet-spun fibers</a:t>
            </a:r>
            <a:r>
              <a:rPr lang="en-US" sz="1700" dirty="0">
                <a:latin typeface="+mj-lt"/>
                <a:cs typeface="Arial" pitchFamily="34" charset="0"/>
              </a:rPr>
              <a:t>;</a:t>
            </a:r>
          </a:p>
          <a:p>
            <a:pPr marL="0" indent="0">
              <a:buNone/>
            </a:pPr>
            <a:endParaRPr lang="en-US" sz="1000" dirty="0">
              <a:latin typeface="+mj-lt"/>
              <a:cs typeface="Arial" pitchFamily="34" charset="0"/>
            </a:endParaRPr>
          </a:p>
          <a:p>
            <a:pPr marL="0" indent="0">
              <a:buNone/>
            </a:pPr>
            <a:r>
              <a:rPr lang="en-US" sz="1700" dirty="0">
                <a:latin typeface="+mj-lt"/>
                <a:cs typeface="Arial" pitchFamily="34" charset="0"/>
              </a:rPr>
              <a:t>Microfibers displayed a </a:t>
            </a:r>
            <a:r>
              <a:rPr lang="en-US" sz="1700" b="1" dirty="0">
                <a:latin typeface="+mj-lt"/>
                <a:cs typeface="Arial" pitchFamily="34" charset="0"/>
              </a:rPr>
              <a:t>uniform and homogeneous </a:t>
            </a:r>
            <a:r>
              <a:rPr lang="en-US" sz="1700" dirty="0">
                <a:latin typeface="+mj-lt"/>
                <a:cs typeface="Arial" pitchFamily="34" charset="0"/>
              </a:rPr>
              <a:t>morphology with little variations in diameter;</a:t>
            </a:r>
          </a:p>
          <a:p>
            <a:pPr marL="0" indent="0">
              <a:buNone/>
            </a:pPr>
            <a:endParaRPr lang="en-US" sz="1000" dirty="0">
              <a:latin typeface="+mj-lt"/>
              <a:cs typeface="Arial" pitchFamily="34" charset="0"/>
            </a:endParaRPr>
          </a:p>
          <a:p>
            <a:pPr marL="0" indent="0">
              <a:buNone/>
            </a:pPr>
            <a:r>
              <a:rPr lang="en-US" sz="1700" dirty="0">
                <a:latin typeface="+mj-lt"/>
                <a:cs typeface="Arial" pitchFamily="34" charset="0"/>
              </a:rPr>
              <a:t>FTIR and TGA data confirmed the successful incorporation of the EOs within the fibers by detecting characteristic peaks of the EOs and by demonstrating the increased overall </a:t>
            </a:r>
            <a:r>
              <a:rPr lang="en-US" sz="1700" b="1" dirty="0">
                <a:latin typeface="+mj-lt"/>
                <a:cs typeface="Arial" pitchFamily="34" charset="0"/>
              </a:rPr>
              <a:t>thermal stability </a:t>
            </a:r>
            <a:r>
              <a:rPr lang="en-US" sz="1700" dirty="0">
                <a:latin typeface="+mj-lt"/>
                <a:cs typeface="Arial" pitchFamily="34" charset="0"/>
              </a:rPr>
              <a:t>of the polymeric blend, respectively;</a:t>
            </a:r>
          </a:p>
          <a:p>
            <a:pPr marL="0" indent="0">
              <a:buNone/>
            </a:pPr>
            <a:endParaRPr lang="en-US" sz="1000" dirty="0">
              <a:latin typeface="+mj-lt"/>
              <a:cs typeface="Arial" pitchFamily="34" charset="0"/>
            </a:endParaRPr>
          </a:p>
          <a:p>
            <a:pPr marL="0" indent="0">
              <a:buNone/>
            </a:pPr>
            <a:r>
              <a:rPr lang="en-US" sz="1700" dirty="0">
                <a:latin typeface="+mj-lt"/>
                <a:cs typeface="Arial" pitchFamily="34" charset="0"/>
              </a:rPr>
              <a:t>Even at small amounts, below MIC value, the </a:t>
            </a:r>
            <a:r>
              <a:rPr lang="en-US" sz="1700" b="1" dirty="0">
                <a:latin typeface="+mj-lt"/>
                <a:cs typeface="Arial" pitchFamily="34" charset="0"/>
              </a:rPr>
              <a:t>EOs-modified microfibers promoted cell death</a:t>
            </a:r>
            <a:r>
              <a:rPr lang="en-US" sz="1700" dirty="0">
                <a:latin typeface="+mj-lt"/>
                <a:cs typeface="Arial" pitchFamily="34" charset="0"/>
              </a:rPr>
              <a:t> compared to the control groups (unloaded and ampicillin-modified fibers), by disrupting and permeabilizing the cell cytoplasmic membrane; </a:t>
            </a:r>
          </a:p>
          <a:p>
            <a:pPr marL="0" indent="0">
              <a:buNone/>
            </a:pPr>
            <a:endParaRPr lang="en-US" sz="1000" dirty="0">
              <a:latin typeface="+mj-lt"/>
              <a:cs typeface="Arial" pitchFamily="34" charset="0"/>
            </a:endParaRPr>
          </a:p>
          <a:p>
            <a:pPr marL="0" indent="0">
              <a:buNone/>
            </a:pPr>
            <a:r>
              <a:rPr lang="en-US" sz="1700" dirty="0">
                <a:solidFill>
                  <a:srgbClr val="C00000"/>
                </a:solidFill>
                <a:latin typeface="+mj-lt"/>
                <a:cs typeface="Arial" pitchFamily="34" charset="0"/>
              </a:rPr>
              <a:t>The results demonstrated the potential of CA/PCL wet-spun microfibers loaded with EOs for applications in biomedicine, in which treatment of infections are a main target.</a:t>
            </a:r>
          </a:p>
          <a:p>
            <a:endParaRPr lang="en-US" sz="1800" dirty="0">
              <a:latin typeface="+mj-lt"/>
              <a:cs typeface="Arial" pitchFamily="34" charset="0"/>
            </a:endParaRPr>
          </a:p>
        </p:txBody>
      </p:sp>
      <p:sp>
        <p:nvSpPr>
          <p:cNvPr id="6" name="Retângulo 5">
            <a:extLst>
              <a:ext uri="{FF2B5EF4-FFF2-40B4-BE49-F238E27FC236}">
                <a16:creationId xmlns:a16="http://schemas.microsoft.com/office/drawing/2014/main" id="{C857A940-ED99-48CE-9E5C-299B8265188F}"/>
              </a:ext>
            </a:extLst>
          </p:cNvPr>
          <p:cNvSpPr/>
          <p:nvPr/>
        </p:nvSpPr>
        <p:spPr>
          <a:xfrm>
            <a:off x="457200" y="5374957"/>
            <a:ext cx="8229600" cy="492443"/>
          </a:xfrm>
          <a:prstGeom prst="rect">
            <a:avLst/>
          </a:prstGeom>
        </p:spPr>
        <p:txBody>
          <a:bodyPr wrap="square">
            <a:spAutoFit/>
          </a:bodyPr>
          <a:lstStyle/>
          <a:p>
            <a:pPr algn="ctr"/>
            <a:r>
              <a:rPr lang="en-US" sz="1300" dirty="0">
                <a:latin typeface="+mj-lt"/>
                <a:cs typeface="Arial" panose="020B0604020202020204" pitchFamily="34" charset="0"/>
              </a:rPr>
              <a:t>Full paper at: </a:t>
            </a:r>
            <a:r>
              <a:rPr lang="en-US" sz="1300" dirty="0">
                <a:latin typeface="+mj-lt"/>
                <a:cs typeface="Arial" panose="020B0604020202020204" pitchFamily="34" charset="0"/>
                <a:hlinkClick r:id="rId5"/>
              </a:rPr>
              <a:t>https://doi.org/10.3390/biom10081129</a:t>
            </a:r>
            <a:r>
              <a:rPr lang="en-US" sz="1300" dirty="0">
                <a:latin typeface="+mj-lt"/>
                <a:cs typeface="Arial" panose="020B0604020202020204" pitchFamily="34" charset="0"/>
              </a:rPr>
              <a:t> </a:t>
            </a:r>
          </a:p>
          <a:p>
            <a:pPr algn="ctr"/>
            <a:r>
              <a:rPr lang="pt-PT" sz="1300" dirty="0">
                <a:latin typeface="+mj-lt"/>
                <a:cs typeface="Arial" panose="020B0604020202020204" pitchFamily="34" charset="0"/>
              </a:rPr>
              <a:t>Felgueiras, H.P., </a:t>
            </a:r>
            <a:r>
              <a:rPr lang="pt-PT" sz="1300" dirty="0" err="1">
                <a:latin typeface="+mj-lt"/>
                <a:cs typeface="Arial" panose="020B0604020202020204" pitchFamily="34" charset="0"/>
              </a:rPr>
              <a:t>et</a:t>
            </a:r>
            <a:r>
              <a:rPr lang="pt-PT" sz="1300" dirty="0">
                <a:latin typeface="+mj-lt"/>
                <a:cs typeface="Arial" panose="020B0604020202020204" pitchFamily="34" charset="0"/>
              </a:rPr>
              <a:t> al. </a:t>
            </a:r>
            <a:r>
              <a:rPr lang="pt-PT" sz="1300" dirty="0" err="1">
                <a:latin typeface="+mj-lt"/>
                <a:cs typeface="Arial" panose="020B0604020202020204" pitchFamily="34" charset="0"/>
              </a:rPr>
              <a:t>Biomolecules</a:t>
            </a:r>
            <a:r>
              <a:rPr lang="pt-PT" sz="1300" dirty="0">
                <a:latin typeface="+mj-lt"/>
                <a:cs typeface="Arial" panose="020B0604020202020204" pitchFamily="34" charset="0"/>
              </a:rPr>
              <a:t> 2020, 10, 1129</a:t>
            </a:r>
          </a:p>
        </p:txBody>
      </p:sp>
      <p:pic>
        <p:nvPicPr>
          <p:cNvPr id="10" name="Áudio 9">
            <a:hlinkClick r:id="" action="ppaction://media"/>
            <a:extLst>
              <a:ext uri="{FF2B5EF4-FFF2-40B4-BE49-F238E27FC236}">
                <a16:creationId xmlns:a16="http://schemas.microsoft.com/office/drawing/2014/main" id="{546ABD86-2740-41A5-A6A3-1451974FBE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00087274"/>
      </p:ext>
    </p:extLst>
  </p:cSld>
  <p:clrMapOvr>
    <a:masterClrMapping/>
  </p:clrMapOvr>
  <mc:AlternateContent xmlns:mc="http://schemas.openxmlformats.org/markup-compatibility/2006" xmlns:p14="http://schemas.microsoft.com/office/powerpoint/2010/main">
    <mc:Choice Requires="p14">
      <p:transition spd="slow" p14:dur="2000" advTm="49327"/>
    </mc:Choice>
    <mc:Fallback xmlns="">
      <p:transition spd="slow" advTm="49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2">
            <a:extLst>
              <a:ext uri="{FF2B5EF4-FFF2-40B4-BE49-F238E27FC236}">
                <a16:creationId xmlns:a16="http://schemas.microsoft.com/office/drawing/2014/main" id="{C9D01693-3E7F-468A-9639-F40A3EA45D52}"/>
              </a:ext>
            </a:extLst>
          </p:cNvPr>
          <p:cNvSpPr txBox="1"/>
          <p:nvPr/>
        </p:nvSpPr>
        <p:spPr>
          <a:xfrm>
            <a:off x="381000" y="457200"/>
            <a:ext cx="8305800" cy="553998"/>
          </a:xfrm>
          <a:prstGeom prst="rect">
            <a:avLst/>
          </a:prstGeom>
          <a:noFill/>
        </p:spPr>
        <p:txBody>
          <a:bodyPr wrap="square" rtlCol="0">
            <a:spAutoFit/>
          </a:bodyPr>
          <a:lstStyle/>
          <a:p>
            <a:r>
              <a:rPr lang="pt-PT" sz="3000" b="1" dirty="0" err="1"/>
              <a:t>Acknowledgments</a:t>
            </a:r>
            <a:endParaRPr lang="pt-PT" sz="3000" b="1" dirty="0"/>
          </a:p>
        </p:txBody>
      </p:sp>
      <p:sp>
        <p:nvSpPr>
          <p:cNvPr id="4" name="Rectangle 4">
            <a:extLst>
              <a:ext uri="{FF2B5EF4-FFF2-40B4-BE49-F238E27FC236}">
                <a16:creationId xmlns:a16="http://schemas.microsoft.com/office/drawing/2014/main" id="{79531345-F538-40DE-AC0B-8E9B44050AE8}"/>
              </a:ext>
            </a:extLst>
          </p:cNvPr>
          <p:cNvSpPr>
            <a:spLocks noChangeArrowheads="1"/>
          </p:cNvSpPr>
          <p:nvPr/>
        </p:nvSpPr>
        <p:spPr bwMode="auto">
          <a:xfrm>
            <a:off x="512996" y="4990760"/>
            <a:ext cx="8063016" cy="61215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lnSpc>
                <a:spcPct val="150000"/>
              </a:lnSpc>
              <a:spcBef>
                <a:spcPct val="0"/>
              </a:spcBef>
              <a:spcAft>
                <a:spcPct val="0"/>
              </a:spcAft>
            </a:pPr>
            <a:r>
              <a:rPr kumimoji="0" lang="en-GB" altLang="zh-CN"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This work is financed by FEDER funds through COMPETE and by national funds through FCT via the </a:t>
            </a:r>
            <a:r>
              <a:rPr lang="en-GB" altLang="zh-CN" sz="1200" dirty="0">
                <a:latin typeface="Arial" pitchFamily="34" charset="0"/>
                <a:cs typeface="Arial" pitchFamily="34" charset="0"/>
              </a:rPr>
              <a:t>projects </a:t>
            </a:r>
          </a:p>
          <a:p>
            <a:pPr lvl="0" algn="ctr" fontAlgn="base">
              <a:lnSpc>
                <a:spcPct val="150000"/>
              </a:lnSpc>
              <a:spcBef>
                <a:spcPct val="0"/>
              </a:spcBef>
              <a:spcAft>
                <a:spcPct val="0"/>
              </a:spcAft>
            </a:pPr>
            <a:r>
              <a:rPr lang="en-GB" sz="1200" b="1" dirty="0">
                <a:latin typeface="Arial" pitchFamily="34" charset="0"/>
                <a:cs typeface="Arial" pitchFamily="34" charset="0"/>
              </a:rPr>
              <a:t>POCI-01-0145-FEDER-028074 (PEPTEX)</a:t>
            </a:r>
            <a:r>
              <a:rPr lang="en-GB" sz="1200" dirty="0">
                <a:latin typeface="Arial" pitchFamily="34" charset="0"/>
                <a:cs typeface="Arial" pitchFamily="34" charset="0"/>
              </a:rPr>
              <a:t> </a:t>
            </a:r>
            <a:r>
              <a:rPr lang="en-GB" altLang="zh-CN" sz="1200" dirty="0">
                <a:latin typeface="Arial" pitchFamily="34" charset="0"/>
                <a:ea typeface="Times New Roman" pitchFamily="18" charset="0"/>
                <a:cs typeface="Arial" pitchFamily="34" charset="0"/>
              </a:rPr>
              <a:t>and </a:t>
            </a:r>
            <a:r>
              <a:rPr lang="en-US" sz="1200" b="1" dirty="0">
                <a:latin typeface="Arial" pitchFamily="34" charset="0"/>
                <a:cs typeface="Arial" pitchFamily="34" charset="0"/>
              </a:rPr>
              <a:t>UID/CTM/00264/2019</a:t>
            </a:r>
            <a:r>
              <a:rPr lang="en-US" sz="1200" dirty="0">
                <a:latin typeface="Arial" pitchFamily="34" charset="0"/>
                <a:cs typeface="Arial" pitchFamily="34" charset="0"/>
              </a:rPr>
              <a:t>.</a:t>
            </a:r>
            <a:endParaRPr kumimoji="0" lang="pt-PT" altLang="zh-CN" sz="1200" b="0" i="0" u="none" strike="noStrike" cap="none" normalizeH="0" baseline="0" dirty="0">
              <a:ln>
                <a:noFill/>
              </a:ln>
              <a:solidFill>
                <a:schemeClr val="tx1"/>
              </a:solidFill>
              <a:effectLst/>
              <a:latin typeface="Arial" pitchFamily="34" charset="0"/>
              <a:cs typeface="Arial" pitchFamily="34" charset="0"/>
            </a:endParaRPr>
          </a:p>
        </p:txBody>
      </p:sp>
      <p:sp>
        <p:nvSpPr>
          <p:cNvPr id="6" name="CaixaDeTexto 5">
            <a:extLst>
              <a:ext uri="{FF2B5EF4-FFF2-40B4-BE49-F238E27FC236}">
                <a16:creationId xmlns:a16="http://schemas.microsoft.com/office/drawing/2014/main" id="{055BF253-E7E9-4D66-AA87-A8A93CB55741}"/>
              </a:ext>
            </a:extLst>
          </p:cNvPr>
          <p:cNvSpPr txBox="1"/>
          <p:nvPr/>
        </p:nvSpPr>
        <p:spPr>
          <a:xfrm>
            <a:off x="1085387" y="2514600"/>
            <a:ext cx="6947825" cy="699230"/>
          </a:xfrm>
          <a:prstGeom prst="rect">
            <a:avLst/>
          </a:prstGeom>
          <a:noFill/>
        </p:spPr>
        <p:txBody>
          <a:bodyPr wrap="square" rtlCol="0">
            <a:spAutoFit/>
          </a:bodyPr>
          <a:lstStyle/>
          <a:p>
            <a:pPr algn="ctr">
              <a:lnSpc>
                <a:spcPct val="150000"/>
              </a:lnSpc>
            </a:pPr>
            <a:r>
              <a:rPr lang="en-US" sz="3000" b="1" dirty="0">
                <a:latin typeface="Arial" pitchFamily="34" charset="0"/>
                <a:cs typeface="Arial" pitchFamily="34" charset="0"/>
              </a:rPr>
              <a:t>Thank you for your attention.</a:t>
            </a:r>
          </a:p>
        </p:txBody>
      </p:sp>
      <p:sp>
        <p:nvSpPr>
          <p:cNvPr id="7" name="CaixaDeTexto 6">
            <a:extLst>
              <a:ext uri="{FF2B5EF4-FFF2-40B4-BE49-F238E27FC236}">
                <a16:creationId xmlns:a16="http://schemas.microsoft.com/office/drawing/2014/main" id="{36368997-10A6-4D3E-BAD1-A8288EAED830}"/>
              </a:ext>
            </a:extLst>
          </p:cNvPr>
          <p:cNvSpPr txBox="1"/>
          <p:nvPr/>
        </p:nvSpPr>
        <p:spPr>
          <a:xfrm>
            <a:off x="381000" y="1508789"/>
            <a:ext cx="3448399" cy="456535"/>
          </a:xfrm>
          <a:prstGeom prst="rect">
            <a:avLst/>
          </a:prstGeom>
          <a:noFill/>
        </p:spPr>
        <p:txBody>
          <a:bodyPr wrap="square" rtlCol="0">
            <a:spAutoFit/>
          </a:bodyPr>
          <a:lstStyle/>
          <a:p>
            <a:pPr>
              <a:lnSpc>
                <a:spcPct val="150000"/>
              </a:lnSpc>
            </a:pPr>
            <a:r>
              <a:rPr lang="en-GB" b="1" dirty="0">
                <a:latin typeface="Arial" pitchFamily="34" charset="0"/>
                <a:cs typeface="Arial" pitchFamily="34" charset="0"/>
              </a:rPr>
              <a:t>2C2T Group</a:t>
            </a:r>
          </a:p>
        </p:txBody>
      </p:sp>
      <p:pic>
        <p:nvPicPr>
          <p:cNvPr id="8" name="Picture 3" descr="BarraLogotiposArtigos">
            <a:extLst>
              <a:ext uri="{FF2B5EF4-FFF2-40B4-BE49-F238E27FC236}">
                <a16:creationId xmlns:a16="http://schemas.microsoft.com/office/drawing/2014/main" id="{B1BE2B0D-775B-48EA-8DD9-4D8226CF5D4A}"/>
              </a:ext>
            </a:extLst>
          </p:cNvPr>
          <p:cNvPicPr>
            <a:picLocks noChangeAspect="1" noChangeArrowheads="1"/>
          </p:cNvPicPr>
          <p:nvPr/>
        </p:nvPicPr>
        <p:blipFill>
          <a:blip r:embed="rId5" cstate="print"/>
          <a:srcRect/>
          <a:stretch>
            <a:fillRect/>
          </a:stretch>
        </p:blipFill>
        <p:spPr bwMode="auto">
          <a:xfrm>
            <a:off x="1319286" y="3784058"/>
            <a:ext cx="6508766" cy="1142650"/>
          </a:xfrm>
          <a:prstGeom prst="rect">
            <a:avLst/>
          </a:prstGeom>
          <a:noFill/>
        </p:spPr>
      </p:pic>
      <p:pic>
        <p:nvPicPr>
          <p:cNvPr id="3" name="Imagem 2">
            <a:extLst>
              <a:ext uri="{FF2B5EF4-FFF2-40B4-BE49-F238E27FC236}">
                <a16:creationId xmlns:a16="http://schemas.microsoft.com/office/drawing/2014/main" id="{2A1A0A0E-12AE-4082-B81F-7237F26890E4}"/>
              </a:ext>
            </a:extLst>
          </p:cNvPr>
          <p:cNvPicPr>
            <a:picLocks noChangeAspect="1"/>
          </p:cNvPicPr>
          <p:nvPr/>
        </p:nvPicPr>
        <p:blipFill rotWithShape="1">
          <a:blip r:embed="rId6"/>
          <a:srcRect l="63144" t="2164" r="29986" b="78960"/>
          <a:stretch/>
        </p:blipFill>
        <p:spPr>
          <a:xfrm>
            <a:off x="2971800" y="1380306"/>
            <a:ext cx="1142999" cy="883230"/>
          </a:xfrm>
          <a:prstGeom prst="rect">
            <a:avLst/>
          </a:prstGeom>
        </p:spPr>
      </p:pic>
      <p:pic>
        <p:nvPicPr>
          <p:cNvPr id="12" name="Imagem 11">
            <a:extLst>
              <a:ext uri="{FF2B5EF4-FFF2-40B4-BE49-F238E27FC236}">
                <a16:creationId xmlns:a16="http://schemas.microsoft.com/office/drawing/2014/main" id="{D6DBBF27-C73B-4020-B290-3055F0A301F6}"/>
              </a:ext>
            </a:extLst>
          </p:cNvPr>
          <p:cNvPicPr>
            <a:picLocks noChangeAspect="1"/>
          </p:cNvPicPr>
          <p:nvPr/>
        </p:nvPicPr>
        <p:blipFill rotWithShape="1">
          <a:blip r:embed="rId6"/>
          <a:srcRect l="57189" t="2164" r="36857" b="78960"/>
          <a:stretch/>
        </p:blipFill>
        <p:spPr>
          <a:xfrm>
            <a:off x="1984622" y="1402770"/>
            <a:ext cx="990603" cy="883230"/>
          </a:xfrm>
          <a:prstGeom prst="rect">
            <a:avLst/>
          </a:prstGeom>
        </p:spPr>
      </p:pic>
      <p:pic>
        <p:nvPicPr>
          <p:cNvPr id="11" name="Áudio 10">
            <a:hlinkClick r:id="" action="ppaction://media"/>
            <a:extLst>
              <a:ext uri="{FF2B5EF4-FFF2-40B4-BE49-F238E27FC236}">
                <a16:creationId xmlns:a16="http://schemas.microsoft.com/office/drawing/2014/main" id="{84613E3D-7C38-438D-BCF5-1A7EB83D80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49173528"/>
      </p:ext>
    </p:extLst>
  </p:cSld>
  <p:clrMapOvr>
    <a:masterClrMapping/>
  </p:clrMapOvr>
  <mc:AlternateContent xmlns:mc="http://schemas.openxmlformats.org/markup-compatibility/2006" xmlns:p14="http://schemas.microsoft.com/office/powerpoint/2010/main">
    <mc:Choice Requires="p14">
      <p:transition spd="slow" p14:dur="2000" advTm="7534"/>
    </mc:Choice>
    <mc:Fallback xmlns="">
      <p:transition spd="slow" advTm="7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685800"/>
            <a:ext cx="8229600" cy="1200329"/>
          </a:xfrm>
          <a:prstGeom prst="rect">
            <a:avLst/>
          </a:prstGeom>
        </p:spPr>
        <p:txBody>
          <a:bodyPr wrap="square">
            <a:spAutoFit/>
          </a:bodyPr>
          <a:lstStyle/>
          <a:p>
            <a:pPr algn="ctr"/>
            <a:r>
              <a:rPr lang="en-US" sz="2400" b="1" dirty="0"/>
              <a:t>Bactericidal action of cinnamon, clove and cajeput oils loaded onto CA/PCL wet-spun fibers for a localized, controlled biomolecule delivery </a:t>
            </a:r>
          </a:p>
        </p:txBody>
      </p:sp>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2</a:t>
            </a:fld>
            <a:endParaRPr lang="fr-FR"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2050" name="Picture 2" descr="Common systems of (A) wet spinning, and (B) dry-jet wet spinning. In... |  Download Scientific Diagram">
            <a:extLst>
              <a:ext uri="{FF2B5EF4-FFF2-40B4-BE49-F238E27FC236}">
                <a16:creationId xmlns:a16="http://schemas.microsoft.com/office/drawing/2014/main" id="{A2744442-BEE2-4FD2-9580-D54A52A7F5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706" t="47688" r="17059"/>
          <a:stretch/>
        </p:blipFill>
        <p:spPr bwMode="auto">
          <a:xfrm>
            <a:off x="558229" y="2819400"/>
            <a:ext cx="2479068" cy="1752778"/>
          </a:xfrm>
          <a:prstGeom prst="rect">
            <a:avLst/>
          </a:prstGeom>
          <a:noFill/>
          <a:extLst>
            <a:ext uri="{909E8E84-426E-40DD-AFC4-6F175D3DCCD1}">
              <a14:hiddenFill xmlns:a14="http://schemas.microsoft.com/office/drawing/2010/main">
                <a:solidFill>
                  <a:srgbClr val="FFFFFF"/>
                </a:solidFill>
              </a14:hiddenFill>
            </a:ext>
          </a:extLst>
        </p:spPr>
      </p:pic>
      <p:sp>
        <p:nvSpPr>
          <p:cNvPr id="2" name="Seta: Entalhada Para a Direita 1">
            <a:extLst>
              <a:ext uri="{FF2B5EF4-FFF2-40B4-BE49-F238E27FC236}">
                <a16:creationId xmlns:a16="http://schemas.microsoft.com/office/drawing/2014/main" id="{9A3545A8-58B1-468E-A9A2-F6C9A3B49AFD}"/>
              </a:ext>
            </a:extLst>
          </p:cNvPr>
          <p:cNvSpPr/>
          <p:nvPr/>
        </p:nvSpPr>
        <p:spPr>
          <a:xfrm>
            <a:off x="3245563" y="3621010"/>
            <a:ext cx="457200" cy="304800"/>
          </a:xfrm>
          <a:prstGeom prst="notchedRight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049" name="Agrupar 2048">
            <a:extLst>
              <a:ext uri="{FF2B5EF4-FFF2-40B4-BE49-F238E27FC236}">
                <a16:creationId xmlns:a16="http://schemas.microsoft.com/office/drawing/2014/main" id="{7EB9DCEE-949F-44B4-9402-02389A7B41DF}"/>
              </a:ext>
            </a:extLst>
          </p:cNvPr>
          <p:cNvGrpSpPr/>
          <p:nvPr/>
        </p:nvGrpSpPr>
        <p:grpSpPr>
          <a:xfrm>
            <a:off x="3911029" y="3441706"/>
            <a:ext cx="1602771" cy="877810"/>
            <a:chOff x="3810000" y="3048000"/>
            <a:chExt cx="1602771" cy="877810"/>
          </a:xfrm>
        </p:grpSpPr>
        <p:sp>
          <p:nvSpPr>
            <p:cNvPr id="2048" name="Oval 2047">
              <a:extLst>
                <a:ext uri="{FF2B5EF4-FFF2-40B4-BE49-F238E27FC236}">
                  <a16:creationId xmlns:a16="http://schemas.microsoft.com/office/drawing/2014/main" id="{3967CD26-827D-44D8-9984-2F2225F8DC1D}"/>
                </a:ext>
              </a:extLst>
            </p:cNvPr>
            <p:cNvSpPr/>
            <p:nvPr/>
          </p:nvSpPr>
          <p:spPr>
            <a:xfrm>
              <a:off x="4038600" y="3048000"/>
              <a:ext cx="144000" cy="144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3" name="Oval 52">
              <a:extLst>
                <a:ext uri="{FF2B5EF4-FFF2-40B4-BE49-F238E27FC236}">
                  <a16:creationId xmlns:a16="http://schemas.microsoft.com/office/drawing/2014/main" id="{8771031D-AE10-433A-B6B9-4F97C8E898DB}"/>
                </a:ext>
              </a:extLst>
            </p:cNvPr>
            <p:cNvSpPr/>
            <p:nvPr/>
          </p:nvSpPr>
          <p:spPr>
            <a:xfrm>
              <a:off x="5184171" y="3695789"/>
              <a:ext cx="228600" cy="230021"/>
            </a:xfrm>
            <a:prstGeom prst="ellipse">
              <a:avLst/>
            </a:prstGeom>
            <a:solidFill>
              <a:srgbClr val="00B050"/>
            </a:solidFill>
            <a:ln>
              <a:noFill/>
            </a:ln>
            <a:effectLst>
              <a:outerShdw blurRad="25400" dist="50800" dir="8340000" sx="115000" sy="115000" algn="ctr" rotWithShape="0">
                <a:schemeClr val="bg1"/>
              </a:outerShdw>
            </a:effectLst>
            <a:scene3d>
              <a:camera prst="isometricOffAxis2Right">
                <a:rot lat="1230510" lon="19659195" rev="260954"/>
              </a:camera>
              <a:lightRig rig="harsh" dir="t">
                <a:rot lat="0" lon="0" rev="4200000"/>
              </a:lightRig>
            </a:scene3d>
            <a:sp3d extrusionH="2540000" contourW="19050">
              <a:bevelB w="82550" h="44450" prst="angle"/>
              <a:extrusionClr>
                <a:srgbClr val="00B050"/>
              </a:extrusionClr>
              <a:contourClr>
                <a:srgbClr val="00B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5" name="Oval 54">
              <a:extLst>
                <a:ext uri="{FF2B5EF4-FFF2-40B4-BE49-F238E27FC236}">
                  <a16:creationId xmlns:a16="http://schemas.microsoft.com/office/drawing/2014/main" id="{55608715-9475-4CE9-A015-C6FD78B1EFDA}"/>
                </a:ext>
              </a:extLst>
            </p:cNvPr>
            <p:cNvSpPr/>
            <p:nvPr/>
          </p:nvSpPr>
          <p:spPr>
            <a:xfrm>
              <a:off x="3810000" y="3123751"/>
              <a:ext cx="144000" cy="144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6" name="Oval 55">
              <a:extLst>
                <a:ext uri="{FF2B5EF4-FFF2-40B4-BE49-F238E27FC236}">
                  <a16:creationId xmlns:a16="http://schemas.microsoft.com/office/drawing/2014/main" id="{C6D08D7F-305B-48D1-B310-62971FAF75AF}"/>
                </a:ext>
              </a:extLst>
            </p:cNvPr>
            <p:cNvSpPr/>
            <p:nvPr/>
          </p:nvSpPr>
          <p:spPr>
            <a:xfrm>
              <a:off x="4114800" y="3406578"/>
              <a:ext cx="144000" cy="144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7" name="Oval 56">
              <a:extLst>
                <a:ext uri="{FF2B5EF4-FFF2-40B4-BE49-F238E27FC236}">
                  <a16:creationId xmlns:a16="http://schemas.microsoft.com/office/drawing/2014/main" id="{47ED1A41-3868-4F54-A9F8-9080FB3CF9BE}"/>
                </a:ext>
              </a:extLst>
            </p:cNvPr>
            <p:cNvSpPr/>
            <p:nvPr/>
          </p:nvSpPr>
          <p:spPr>
            <a:xfrm>
              <a:off x="4572000" y="3581400"/>
              <a:ext cx="144000" cy="144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8" name="Oval 57">
              <a:extLst>
                <a:ext uri="{FF2B5EF4-FFF2-40B4-BE49-F238E27FC236}">
                  <a16:creationId xmlns:a16="http://schemas.microsoft.com/office/drawing/2014/main" id="{624F3622-A9B6-4793-AA2B-9F1CA99A78B9}"/>
                </a:ext>
              </a:extLst>
            </p:cNvPr>
            <p:cNvSpPr/>
            <p:nvPr/>
          </p:nvSpPr>
          <p:spPr>
            <a:xfrm>
              <a:off x="4495800" y="3276600"/>
              <a:ext cx="144000" cy="144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9" name="Oval 58">
              <a:extLst>
                <a:ext uri="{FF2B5EF4-FFF2-40B4-BE49-F238E27FC236}">
                  <a16:creationId xmlns:a16="http://schemas.microsoft.com/office/drawing/2014/main" id="{691FC182-F9D9-48EA-AE25-33B5B520D44B}"/>
                </a:ext>
              </a:extLst>
            </p:cNvPr>
            <p:cNvSpPr/>
            <p:nvPr/>
          </p:nvSpPr>
          <p:spPr>
            <a:xfrm>
              <a:off x="4876800" y="3429000"/>
              <a:ext cx="144000" cy="144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1" name="Oval 60">
              <a:extLst>
                <a:ext uri="{FF2B5EF4-FFF2-40B4-BE49-F238E27FC236}">
                  <a16:creationId xmlns:a16="http://schemas.microsoft.com/office/drawing/2014/main" id="{147E5727-8D9C-48BD-B5FD-63BECD05CD34}"/>
                </a:ext>
              </a:extLst>
            </p:cNvPr>
            <p:cNvSpPr/>
            <p:nvPr/>
          </p:nvSpPr>
          <p:spPr>
            <a:xfrm>
              <a:off x="4961400" y="3666000"/>
              <a:ext cx="144000" cy="144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3" name="Oval 62">
              <a:extLst>
                <a:ext uri="{FF2B5EF4-FFF2-40B4-BE49-F238E27FC236}">
                  <a16:creationId xmlns:a16="http://schemas.microsoft.com/office/drawing/2014/main" id="{0B215233-7038-488A-BF4E-7C4F9F8B2925}"/>
                </a:ext>
              </a:extLst>
            </p:cNvPr>
            <p:cNvSpPr/>
            <p:nvPr/>
          </p:nvSpPr>
          <p:spPr>
            <a:xfrm>
              <a:off x="4191000" y="3200400"/>
              <a:ext cx="144000" cy="144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74" name="Retângulo 73">
            <a:extLst>
              <a:ext uri="{FF2B5EF4-FFF2-40B4-BE49-F238E27FC236}">
                <a16:creationId xmlns:a16="http://schemas.microsoft.com/office/drawing/2014/main" id="{8B90B6C5-F5EF-4C3E-B466-EABCAEF58F2F}"/>
              </a:ext>
            </a:extLst>
          </p:cNvPr>
          <p:cNvSpPr/>
          <p:nvPr/>
        </p:nvSpPr>
        <p:spPr>
          <a:xfrm>
            <a:off x="223463" y="4753239"/>
            <a:ext cx="2952498" cy="584775"/>
          </a:xfrm>
          <a:prstGeom prst="rect">
            <a:avLst/>
          </a:prstGeom>
        </p:spPr>
        <p:txBody>
          <a:bodyPr wrap="square">
            <a:spAutoFit/>
          </a:bodyPr>
          <a:lstStyle/>
          <a:p>
            <a:pPr algn="ctr"/>
            <a:r>
              <a:rPr lang="en-US" sz="1600" b="1" dirty="0">
                <a:latin typeface="+mj-lt"/>
                <a:cs typeface="Arial" panose="020B0604020202020204" pitchFamily="34" charset="0"/>
              </a:rPr>
              <a:t>Production of </a:t>
            </a:r>
          </a:p>
          <a:p>
            <a:pPr algn="ctr"/>
            <a:r>
              <a:rPr lang="en-US" sz="1600" b="1" dirty="0">
                <a:latin typeface="+mj-lt"/>
                <a:cs typeface="Arial" panose="020B0604020202020204" pitchFamily="34" charset="0"/>
              </a:rPr>
              <a:t>Wet-Spun CA/PCL Microfibers</a:t>
            </a:r>
          </a:p>
        </p:txBody>
      </p:sp>
      <p:sp>
        <p:nvSpPr>
          <p:cNvPr id="75" name="Retângulo 74">
            <a:extLst>
              <a:ext uri="{FF2B5EF4-FFF2-40B4-BE49-F238E27FC236}">
                <a16:creationId xmlns:a16="http://schemas.microsoft.com/office/drawing/2014/main" id="{13FFDDCF-19BF-4F65-8C0C-C7C14B7E44F8}"/>
              </a:ext>
            </a:extLst>
          </p:cNvPr>
          <p:cNvSpPr/>
          <p:nvPr/>
        </p:nvSpPr>
        <p:spPr>
          <a:xfrm>
            <a:off x="3581400" y="4755173"/>
            <a:ext cx="2153649" cy="584775"/>
          </a:xfrm>
          <a:prstGeom prst="rect">
            <a:avLst/>
          </a:prstGeom>
        </p:spPr>
        <p:txBody>
          <a:bodyPr wrap="square">
            <a:spAutoFit/>
          </a:bodyPr>
          <a:lstStyle/>
          <a:p>
            <a:pPr algn="ctr"/>
            <a:r>
              <a:rPr lang="en-US" sz="1600" b="1" dirty="0">
                <a:latin typeface="+mj-lt"/>
                <a:cs typeface="Arial" panose="020B0604020202020204" pitchFamily="34" charset="0"/>
              </a:rPr>
              <a:t>Essential Oils Loading</a:t>
            </a:r>
          </a:p>
          <a:p>
            <a:pPr algn="ctr"/>
            <a:r>
              <a:rPr lang="en-US" sz="1600" b="1" dirty="0">
                <a:latin typeface="+mj-lt"/>
                <a:cs typeface="Arial" panose="020B0604020202020204" pitchFamily="34" charset="0"/>
              </a:rPr>
              <a:t>(Physical Binding) </a:t>
            </a:r>
          </a:p>
        </p:txBody>
      </p:sp>
      <p:sp>
        <p:nvSpPr>
          <p:cNvPr id="2051" name="Seta: Entalhada Para a Direita 2050">
            <a:extLst>
              <a:ext uri="{FF2B5EF4-FFF2-40B4-BE49-F238E27FC236}">
                <a16:creationId xmlns:a16="http://schemas.microsoft.com/office/drawing/2014/main" id="{F9307D51-1200-4846-82F4-82DC926E2061}"/>
              </a:ext>
            </a:extLst>
          </p:cNvPr>
          <p:cNvSpPr/>
          <p:nvPr/>
        </p:nvSpPr>
        <p:spPr>
          <a:xfrm>
            <a:off x="5587429" y="3612222"/>
            <a:ext cx="457200" cy="304800"/>
          </a:xfrm>
          <a:prstGeom prst="notchedRight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9" name="Retângulo 88">
            <a:extLst>
              <a:ext uri="{FF2B5EF4-FFF2-40B4-BE49-F238E27FC236}">
                <a16:creationId xmlns:a16="http://schemas.microsoft.com/office/drawing/2014/main" id="{D901023F-E92E-4250-A30B-568569EF6B98}"/>
              </a:ext>
            </a:extLst>
          </p:cNvPr>
          <p:cNvSpPr/>
          <p:nvPr/>
        </p:nvSpPr>
        <p:spPr>
          <a:xfrm>
            <a:off x="6425630" y="4766846"/>
            <a:ext cx="2286000" cy="584775"/>
          </a:xfrm>
          <a:prstGeom prst="rect">
            <a:avLst/>
          </a:prstGeom>
        </p:spPr>
        <p:txBody>
          <a:bodyPr wrap="square">
            <a:spAutoFit/>
          </a:bodyPr>
          <a:lstStyle/>
          <a:p>
            <a:pPr algn="ctr"/>
            <a:r>
              <a:rPr lang="en-US" sz="1600" b="1" dirty="0">
                <a:latin typeface="+mj-lt"/>
                <a:cs typeface="Arial" panose="020B0604020202020204" pitchFamily="34" charset="0"/>
              </a:rPr>
              <a:t>Confirmation of Antimicrobial Efficiency</a:t>
            </a:r>
          </a:p>
        </p:txBody>
      </p:sp>
      <p:grpSp>
        <p:nvGrpSpPr>
          <p:cNvPr id="144" name="Grupo 369">
            <a:extLst>
              <a:ext uri="{FF2B5EF4-FFF2-40B4-BE49-F238E27FC236}">
                <a16:creationId xmlns:a16="http://schemas.microsoft.com/office/drawing/2014/main" id="{A20DD772-A1D8-4BED-A86D-2BBEEF54CF82}"/>
              </a:ext>
            </a:extLst>
          </p:cNvPr>
          <p:cNvGrpSpPr/>
          <p:nvPr/>
        </p:nvGrpSpPr>
        <p:grpSpPr>
          <a:xfrm>
            <a:off x="5769729" y="2169160"/>
            <a:ext cx="319496" cy="324477"/>
            <a:chOff x="2217647" y="3945872"/>
            <a:chExt cx="782277" cy="801850"/>
          </a:xfrm>
          <a:solidFill>
            <a:srgbClr val="FFC000"/>
          </a:solidFill>
        </p:grpSpPr>
        <p:grpSp>
          <p:nvGrpSpPr>
            <p:cNvPr id="145" name="Grupo 300">
              <a:extLst>
                <a:ext uri="{FF2B5EF4-FFF2-40B4-BE49-F238E27FC236}">
                  <a16:creationId xmlns:a16="http://schemas.microsoft.com/office/drawing/2014/main" id="{75A02DFD-A31E-4AD7-B2AB-B77D093EE638}"/>
                </a:ext>
              </a:extLst>
            </p:cNvPr>
            <p:cNvGrpSpPr/>
            <p:nvPr/>
          </p:nvGrpSpPr>
          <p:grpSpPr>
            <a:xfrm rot="5230665">
              <a:off x="2207861" y="3955658"/>
              <a:ext cx="801850" cy="782277"/>
              <a:chOff x="6109979" y="607250"/>
              <a:chExt cx="940143" cy="893830"/>
            </a:xfrm>
            <a:grpFill/>
          </p:grpSpPr>
          <p:sp>
            <p:nvSpPr>
              <p:cNvPr id="147" name="Forma livre 302">
                <a:extLst>
                  <a:ext uri="{FF2B5EF4-FFF2-40B4-BE49-F238E27FC236}">
                    <a16:creationId xmlns:a16="http://schemas.microsoft.com/office/drawing/2014/main" id="{E77276A4-B788-4137-BB31-E32813807A6B}"/>
                  </a:ext>
                </a:extLst>
              </p:cNvPr>
              <p:cNvSpPr/>
              <p:nvPr/>
            </p:nvSpPr>
            <p:spPr>
              <a:xfrm>
                <a:off x="6359685" y="1199609"/>
                <a:ext cx="150405" cy="301471"/>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48" name="Forma livre 303">
                <a:extLst>
                  <a:ext uri="{FF2B5EF4-FFF2-40B4-BE49-F238E27FC236}">
                    <a16:creationId xmlns:a16="http://schemas.microsoft.com/office/drawing/2014/main" id="{26F32FB3-E77B-4850-930D-FDF0FBA7C8D2}"/>
                  </a:ext>
                </a:extLst>
              </p:cNvPr>
              <p:cNvSpPr/>
              <p:nvPr/>
            </p:nvSpPr>
            <p:spPr>
              <a:xfrm>
                <a:off x="6516216" y="1196752"/>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49" name="Forma livre 304">
                <a:extLst>
                  <a:ext uri="{FF2B5EF4-FFF2-40B4-BE49-F238E27FC236}">
                    <a16:creationId xmlns:a16="http://schemas.microsoft.com/office/drawing/2014/main" id="{BEFFF004-31CD-4C8D-8130-020FD01D5AFB}"/>
                  </a:ext>
                </a:extLst>
              </p:cNvPr>
              <p:cNvSpPr/>
              <p:nvPr/>
            </p:nvSpPr>
            <p:spPr>
              <a:xfrm>
                <a:off x="6660232" y="1196752"/>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50" name="Forma livre 305">
                <a:extLst>
                  <a:ext uri="{FF2B5EF4-FFF2-40B4-BE49-F238E27FC236}">
                    <a16:creationId xmlns:a16="http://schemas.microsoft.com/office/drawing/2014/main" id="{EFC23E12-540A-4F42-84F7-06B9C8835C64}"/>
                  </a:ext>
                </a:extLst>
              </p:cNvPr>
              <p:cNvSpPr/>
              <p:nvPr/>
            </p:nvSpPr>
            <p:spPr>
              <a:xfrm>
                <a:off x="6358217" y="625026"/>
                <a:ext cx="150405" cy="301471"/>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51" name="Forma livre 306">
                <a:extLst>
                  <a:ext uri="{FF2B5EF4-FFF2-40B4-BE49-F238E27FC236}">
                    <a16:creationId xmlns:a16="http://schemas.microsoft.com/office/drawing/2014/main" id="{4AD770BA-82E6-424C-9B9C-2ECA6CC1A788}"/>
                  </a:ext>
                </a:extLst>
              </p:cNvPr>
              <p:cNvSpPr/>
              <p:nvPr/>
            </p:nvSpPr>
            <p:spPr>
              <a:xfrm>
                <a:off x="6588224" y="607250"/>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52" name="Forma livre 307">
                <a:extLst>
                  <a:ext uri="{FF2B5EF4-FFF2-40B4-BE49-F238E27FC236}">
                    <a16:creationId xmlns:a16="http://schemas.microsoft.com/office/drawing/2014/main" id="{545A17A0-5A93-4154-895C-AADF3ACEBE16}"/>
                  </a:ext>
                </a:extLst>
              </p:cNvPr>
              <p:cNvSpPr/>
              <p:nvPr/>
            </p:nvSpPr>
            <p:spPr>
              <a:xfrm>
                <a:off x="6804248" y="836712"/>
                <a:ext cx="245874" cy="200250"/>
              </a:xfrm>
              <a:custGeom>
                <a:avLst/>
                <a:gdLst>
                  <a:gd name="connsiteX0" fmla="*/ 0 w 654147"/>
                  <a:gd name="connsiteY0" fmla="*/ 241496 h 262598"/>
                  <a:gd name="connsiteX1" fmla="*/ 182880 w 654147"/>
                  <a:gd name="connsiteY1" fmla="*/ 2345 h 262598"/>
                  <a:gd name="connsiteX2" fmla="*/ 422031 w 654147"/>
                  <a:gd name="connsiteY2" fmla="*/ 255564 h 262598"/>
                  <a:gd name="connsiteX3" fmla="*/ 618978 w 654147"/>
                  <a:gd name="connsiteY3" fmla="*/ 44548 h 262598"/>
                  <a:gd name="connsiteX4" fmla="*/ 633046 w 654147"/>
                  <a:gd name="connsiteY4" fmla="*/ 58616 h 26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147" h="262598">
                    <a:moveTo>
                      <a:pt x="0" y="241496"/>
                    </a:moveTo>
                    <a:cubicBezTo>
                      <a:pt x="56271" y="120748"/>
                      <a:pt x="112542" y="0"/>
                      <a:pt x="182880" y="2345"/>
                    </a:cubicBezTo>
                    <a:cubicBezTo>
                      <a:pt x="253218" y="4690"/>
                      <a:pt x="349348" y="248530"/>
                      <a:pt x="422031" y="255564"/>
                    </a:cubicBezTo>
                    <a:cubicBezTo>
                      <a:pt x="494714" y="262598"/>
                      <a:pt x="583809" y="77373"/>
                      <a:pt x="618978" y="44548"/>
                    </a:cubicBezTo>
                    <a:cubicBezTo>
                      <a:pt x="654147" y="11723"/>
                      <a:pt x="643596" y="35169"/>
                      <a:pt x="633046" y="58616"/>
                    </a:cubicBez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53" name="Forma livre 308">
                <a:extLst>
                  <a:ext uri="{FF2B5EF4-FFF2-40B4-BE49-F238E27FC236}">
                    <a16:creationId xmlns:a16="http://schemas.microsoft.com/office/drawing/2014/main" id="{9575D50D-0DB8-4FF5-BE38-562AE807DE28}"/>
                  </a:ext>
                </a:extLst>
              </p:cNvPr>
              <p:cNvSpPr/>
              <p:nvPr/>
            </p:nvSpPr>
            <p:spPr>
              <a:xfrm rot="2085731">
                <a:off x="6767387" y="1104961"/>
                <a:ext cx="245874" cy="200250"/>
              </a:xfrm>
              <a:custGeom>
                <a:avLst/>
                <a:gdLst>
                  <a:gd name="connsiteX0" fmla="*/ 0 w 654147"/>
                  <a:gd name="connsiteY0" fmla="*/ 241496 h 262598"/>
                  <a:gd name="connsiteX1" fmla="*/ 182880 w 654147"/>
                  <a:gd name="connsiteY1" fmla="*/ 2345 h 262598"/>
                  <a:gd name="connsiteX2" fmla="*/ 422031 w 654147"/>
                  <a:gd name="connsiteY2" fmla="*/ 255564 h 262598"/>
                  <a:gd name="connsiteX3" fmla="*/ 618978 w 654147"/>
                  <a:gd name="connsiteY3" fmla="*/ 44548 h 262598"/>
                  <a:gd name="connsiteX4" fmla="*/ 633046 w 654147"/>
                  <a:gd name="connsiteY4" fmla="*/ 58616 h 26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147" h="262598">
                    <a:moveTo>
                      <a:pt x="0" y="241496"/>
                    </a:moveTo>
                    <a:cubicBezTo>
                      <a:pt x="56271" y="120748"/>
                      <a:pt x="112542" y="0"/>
                      <a:pt x="182880" y="2345"/>
                    </a:cubicBezTo>
                    <a:cubicBezTo>
                      <a:pt x="253218" y="4690"/>
                      <a:pt x="349348" y="248530"/>
                      <a:pt x="422031" y="255564"/>
                    </a:cubicBezTo>
                    <a:cubicBezTo>
                      <a:pt x="494714" y="262598"/>
                      <a:pt x="583809" y="77373"/>
                      <a:pt x="618978" y="44548"/>
                    </a:cubicBezTo>
                    <a:cubicBezTo>
                      <a:pt x="654147" y="11723"/>
                      <a:pt x="643596" y="35169"/>
                      <a:pt x="633046" y="58616"/>
                    </a:cubicBez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54" name="Forma livre 309">
                <a:extLst>
                  <a:ext uri="{FF2B5EF4-FFF2-40B4-BE49-F238E27FC236}">
                    <a16:creationId xmlns:a16="http://schemas.microsoft.com/office/drawing/2014/main" id="{8C85D218-E883-418D-9418-D416EA532E23}"/>
                  </a:ext>
                </a:extLst>
              </p:cNvPr>
              <p:cNvSpPr/>
              <p:nvPr/>
            </p:nvSpPr>
            <p:spPr>
              <a:xfrm>
                <a:off x="6109979" y="992345"/>
                <a:ext cx="245874" cy="200250"/>
              </a:xfrm>
              <a:custGeom>
                <a:avLst/>
                <a:gdLst>
                  <a:gd name="connsiteX0" fmla="*/ 0 w 654147"/>
                  <a:gd name="connsiteY0" fmla="*/ 241496 h 262598"/>
                  <a:gd name="connsiteX1" fmla="*/ 182880 w 654147"/>
                  <a:gd name="connsiteY1" fmla="*/ 2345 h 262598"/>
                  <a:gd name="connsiteX2" fmla="*/ 422031 w 654147"/>
                  <a:gd name="connsiteY2" fmla="*/ 255564 h 262598"/>
                  <a:gd name="connsiteX3" fmla="*/ 618978 w 654147"/>
                  <a:gd name="connsiteY3" fmla="*/ 44548 h 262598"/>
                  <a:gd name="connsiteX4" fmla="*/ 633046 w 654147"/>
                  <a:gd name="connsiteY4" fmla="*/ 58616 h 26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147" h="262598">
                    <a:moveTo>
                      <a:pt x="0" y="241496"/>
                    </a:moveTo>
                    <a:cubicBezTo>
                      <a:pt x="56271" y="120748"/>
                      <a:pt x="112542" y="0"/>
                      <a:pt x="182880" y="2345"/>
                    </a:cubicBezTo>
                    <a:cubicBezTo>
                      <a:pt x="253218" y="4690"/>
                      <a:pt x="349348" y="248530"/>
                      <a:pt x="422031" y="255564"/>
                    </a:cubicBezTo>
                    <a:cubicBezTo>
                      <a:pt x="494714" y="262598"/>
                      <a:pt x="583809" y="77373"/>
                      <a:pt x="618978" y="44548"/>
                    </a:cubicBezTo>
                    <a:cubicBezTo>
                      <a:pt x="654147" y="11723"/>
                      <a:pt x="643596" y="35169"/>
                      <a:pt x="633046" y="58616"/>
                    </a:cubicBez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grpSp>
        <p:sp>
          <p:nvSpPr>
            <p:cNvPr id="146" name="Oval 145">
              <a:extLst>
                <a:ext uri="{FF2B5EF4-FFF2-40B4-BE49-F238E27FC236}">
                  <a16:creationId xmlns:a16="http://schemas.microsoft.com/office/drawing/2014/main" id="{B872839D-AEE1-4A65-9279-AEAA5AEC72D8}"/>
                </a:ext>
              </a:extLst>
            </p:cNvPr>
            <p:cNvSpPr/>
            <p:nvPr/>
          </p:nvSpPr>
          <p:spPr>
            <a:xfrm>
              <a:off x="2365152" y="4149725"/>
              <a:ext cx="406648" cy="367903"/>
            </a:xfrm>
            <a:prstGeom prst="ellipse">
              <a:avLst/>
            </a:prstGeom>
            <a:grp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2055" name="CaixaDeTexto 2054">
            <a:extLst>
              <a:ext uri="{FF2B5EF4-FFF2-40B4-BE49-F238E27FC236}">
                <a16:creationId xmlns:a16="http://schemas.microsoft.com/office/drawing/2014/main" id="{656D8C4F-A1E7-4B1D-A05D-41F5B5E71A30}"/>
              </a:ext>
            </a:extLst>
          </p:cNvPr>
          <p:cNvSpPr txBox="1"/>
          <p:nvPr/>
        </p:nvSpPr>
        <p:spPr>
          <a:xfrm>
            <a:off x="4203762" y="2745022"/>
            <a:ext cx="1347869" cy="646331"/>
          </a:xfrm>
          <a:prstGeom prst="rect">
            <a:avLst/>
          </a:prstGeom>
          <a:noFill/>
        </p:spPr>
        <p:txBody>
          <a:bodyPr wrap="none" rtlCol="0">
            <a:spAutoFit/>
          </a:bodyPr>
          <a:lstStyle/>
          <a:p>
            <a:r>
              <a:rPr lang="pt-PT" sz="1200" dirty="0" err="1">
                <a:solidFill>
                  <a:schemeClr val="accent6">
                    <a:lumMod val="75000"/>
                  </a:schemeClr>
                </a:solidFill>
              </a:rPr>
              <a:t>Cinnamon</a:t>
            </a:r>
            <a:r>
              <a:rPr lang="pt-PT" sz="1200" dirty="0">
                <a:solidFill>
                  <a:schemeClr val="accent6">
                    <a:lumMod val="75000"/>
                  </a:schemeClr>
                </a:solidFill>
              </a:rPr>
              <a:t> </a:t>
            </a:r>
            <a:r>
              <a:rPr lang="pt-PT" sz="1200" dirty="0" err="1">
                <a:solidFill>
                  <a:schemeClr val="accent6">
                    <a:lumMod val="75000"/>
                  </a:schemeClr>
                </a:solidFill>
              </a:rPr>
              <a:t>leaf</a:t>
            </a:r>
            <a:r>
              <a:rPr lang="pt-PT" sz="1200" dirty="0">
                <a:solidFill>
                  <a:schemeClr val="accent6">
                    <a:lumMod val="75000"/>
                  </a:schemeClr>
                </a:solidFill>
              </a:rPr>
              <a:t>,</a:t>
            </a:r>
          </a:p>
          <a:p>
            <a:r>
              <a:rPr lang="pt-PT" sz="1200" dirty="0" err="1">
                <a:solidFill>
                  <a:schemeClr val="accent6">
                    <a:lumMod val="75000"/>
                  </a:schemeClr>
                </a:solidFill>
              </a:rPr>
              <a:t>Clove</a:t>
            </a:r>
            <a:r>
              <a:rPr lang="pt-PT" sz="1200" dirty="0">
                <a:solidFill>
                  <a:schemeClr val="accent6">
                    <a:lumMod val="75000"/>
                  </a:schemeClr>
                </a:solidFill>
              </a:rPr>
              <a:t> </a:t>
            </a:r>
            <a:r>
              <a:rPr lang="pt-PT" sz="1200" dirty="0" err="1">
                <a:solidFill>
                  <a:schemeClr val="accent6">
                    <a:lumMod val="75000"/>
                  </a:schemeClr>
                </a:solidFill>
              </a:rPr>
              <a:t>and</a:t>
            </a:r>
            <a:r>
              <a:rPr lang="pt-PT" sz="1200" dirty="0">
                <a:solidFill>
                  <a:schemeClr val="accent6">
                    <a:lumMod val="75000"/>
                  </a:schemeClr>
                </a:solidFill>
              </a:rPr>
              <a:t> </a:t>
            </a:r>
            <a:r>
              <a:rPr lang="pt-PT" sz="1200" dirty="0" err="1">
                <a:solidFill>
                  <a:schemeClr val="accent6">
                    <a:lumMod val="75000"/>
                  </a:schemeClr>
                </a:solidFill>
              </a:rPr>
              <a:t>Cajeput</a:t>
            </a:r>
            <a:r>
              <a:rPr lang="pt-PT" sz="1200" dirty="0">
                <a:solidFill>
                  <a:schemeClr val="accent6">
                    <a:lumMod val="75000"/>
                  </a:schemeClr>
                </a:solidFill>
              </a:rPr>
              <a:t> </a:t>
            </a:r>
          </a:p>
          <a:p>
            <a:r>
              <a:rPr lang="pt-PT" sz="1200" dirty="0" err="1">
                <a:solidFill>
                  <a:schemeClr val="accent6">
                    <a:lumMod val="75000"/>
                  </a:schemeClr>
                </a:solidFill>
              </a:rPr>
              <a:t>Biomolecules</a:t>
            </a:r>
            <a:endParaRPr lang="pt-PT" sz="1200" dirty="0">
              <a:solidFill>
                <a:schemeClr val="accent6">
                  <a:lumMod val="75000"/>
                </a:schemeClr>
              </a:solidFill>
            </a:endParaRPr>
          </a:p>
        </p:txBody>
      </p:sp>
      <p:sp>
        <p:nvSpPr>
          <p:cNvPr id="2057" name="CaixaDeTexto 2056">
            <a:extLst>
              <a:ext uri="{FF2B5EF4-FFF2-40B4-BE49-F238E27FC236}">
                <a16:creationId xmlns:a16="http://schemas.microsoft.com/office/drawing/2014/main" id="{01654F65-3E6C-4E5E-A9BD-0EA3C0564C91}"/>
              </a:ext>
            </a:extLst>
          </p:cNvPr>
          <p:cNvSpPr txBox="1"/>
          <p:nvPr/>
        </p:nvSpPr>
        <p:spPr>
          <a:xfrm>
            <a:off x="7499855" y="1857004"/>
            <a:ext cx="748923" cy="461665"/>
          </a:xfrm>
          <a:prstGeom prst="rect">
            <a:avLst/>
          </a:prstGeom>
          <a:noFill/>
        </p:spPr>
        <p:txBody>
          <a:bodyPr wrap="square" rtlCol="0">
            <a:spAutoFit/>
          </a:bodyPr>
          <a:lstStyle/>
          <a:p>
            <a:r>
              <a:rPr lang="pt-PT" sz="1200" i="1" dirty="0">
                <a:solidFill>
                  <a:schemeClr val="accent6">
                    <a:lumMod val="50000"/>
                  </a:schemeClr>
                </a:solidFill>
              </a:rPr>
              <a:t>S. </a:t>
            </a:r>
            <a:r>
              <a:rPr lang="pt-PT" sz="1200" i="1" dirty="0" err="1">
                <a:solidFill>
                  <a:schemeClr val="accent6">
                    <a:lumMod val="50000"/>
                  </a:schemeClr>
                </a:solidFill>
              </a:rPr>
              <a:t>aureus</a:t>
            </a:r>
            <a:endParaRPr lang="pt-PT" sz="1200" i="1" dirty="0">
              <a:solidFill>
                <a:schemeClr val="accent6">
                  <a:lumMod val="50000"/>
                </a:schemeClr>
              </a:solidFill>
            </a:endParaRPr>
          </a:p>
          <a:p>
            <a:r>
              <a:rPr lang="pt-PT" sz="1200" i="1" dirty="0">
                <a:solidFill>
                  <a:srgbClr val="0070C0"/>
                </a:solidFill>
              </a:rPr>
              <a:t>E. coli</a:t>
            </a:r>
          </a:p>
        </p:txBody>
      </p:sp>
      <p:pic>
        <p:nvPicPr>
          <p:cNvPr id="180" name="Imagem 179">
            <a:extLst>
              <a:ext uri="{FF2B5EF4-FFF2-40B4-BE49-F238E27FC236}">
                <a16:creationId xmlns:a16="http://schemas.microsoft.com/office/drawing/2014/main" id="{88854C43-5308-4A0A-BE3B-44139F852E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785" t="55125" r="3227" b="4180"/>
          <a:stretch/>
        </p:blipFill>
        <p:spPr>
          <a:xfrm>
            <a:off x="6455756" y="3706004"/>
            <a:ext cx="2153649" cy="964902"/>
          </a:xfrm>
          <a:prstGeom prst="rect">
            <a:avLst/>
          </a:prstGeom>
        </p:spPr>
      </p:pic>
      <p:grpSp>
        <p:nvGrpSpPr>
          <p:cNvPr id="2058" name="Agrupar 2057">
            <a:extLst>
              <a:ext uri="{FF2B5EF4-FFF2-40B4-BE49-F238E27FC236}">
                <a16:creationId xmlns:a16="http://schemas.microsoft.com/office/drawing/2014/main" id="{BA441824-0877-4D6F-AD78-C1FAA6F934E7}"/>
              </a:ext>
            </a:extLst>
          </p:cNvPr>
          <p:cNvGrpSpPr/>
          <p:nvPr/>
        </p:nvGrpSpPr>
        <p:grpSpPr>
          <a:xfrm>
            <a:off x="6038636" y="2024440"/>
            <a:ext cx="1381563" cy="1221338"/>
            <a:chOff x="6629399" y="1979062"/>
            <a:chExt cx="1381563" cy="1221338"/>
          </a:xfrm>
        </p:grpSpPr>
        <p:sp>
          <p:nvSpPr>
            <p:cNvPr id="80" name="Oval 79">
              <a:extLst>
                <a:ext uri="{FF2B5EF4-FFF2-40B4-BE49-F238E27FC236}">
                  <a16:creationId xmlns:a16="http://schemas.microsoft.com/office/drawing/2014/main" id="{2C9EE27A-1B22-4C1D-9210-8501D72A2929}"/>
                </a:ext>
              </a:extLst>
            </p:cNvPr>
            <p:cNvSpPr/>
            <p:nvPr/>
          </p:nvSpPr>
          <p:spPr>
            <a:xfrm>
              <a:off x="6781555" y="2615624"/>
              <a:ext cx="95846" cy="9592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1" name="Oval 80">
              <a:extLst>
                <a:ext uri="{FF2B5EF4-FFF2-40B4-BE49-F238E27FC236}">
                  <a16:creationId xmlns:a16="http://schemas.microsoft.com/office/drawing/2014/main" id="{EF28256C-B286-4CD7-B98A-FB25BCD3A5A9}"/>
                </a:ext>
              </a:extLst>
            </p:cNvPr>
            <p:cNvSpPr/>
            <p:nvPr/>
          </p:nvSpPr>
          <p:spPr>
            <a:xfrm>
              <a:off x="7554073" y="3047166"/>
              <a:ext cx="152156" cy="153234"/>
            </a:xfrm>
            <a:prstGeom prst="ellipse">
              <a:avLst/>
            </a:prstGeom>
            <a:solidFill>
              <a:srgbClr val="00B050"/>
            </a:solidFill>
            <a:ln>
              <a:noFill/>
            </a:ln>
            <a:effectLst>
              <a:outerShdw dist="50800" dir="8340000" sx="115000" sy="115000" algn="ctr" rotWithShape="0">
                <a:schemeClr val="bg1"/>
              </a:outerShdw>
            </a:effectLst>
            <a:scene3d>
              <a:camera prst="isometricOffAxis2Right">
                <a:rot lat="1230510" lon="19659195" rev="260954"/>
              </a:camera>
              <a:lightRig rig="harsh" dir="t">
                <a:rot lat="0" lon="0" rev="4200000"/>
              </a:lightRig>
            </a:scene3d>
            <a:sp3d extrusionH="1905000" contourW="19050">
              <a:bevelB w="82550" h="44450" prst="angle"/>
              <a:extrusionClr>
                <a:srgbClr val="00B050"/>
              </a:extrusionClr>
              <a:contourClr>
                <a:srgbClr val="00B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2" name="Oval 81">
              <a:extLst>
                <a:ext uri="{FF2B5EF4-FFF2-40B4-BE49-F238E27FC236}">
                  <a16:creationId xmlns:a16="http://schemas.microsoft.com/office/drawing/2014/main" id="{8D52347E-BEE9-4C30-8801-1C835E6D9C05}"/>
                </a:ext>
              </a:extLst>
            </p:cNvPr>
            <p:cNvSpPr/>
            <p:nvPr/>
          </p:nvSpPr>
          <p:spPr>
            <a:xfrm>
              <a:off x="6629399" y="2666088"/>
              <a:ext cx="95846" cy="9592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3" name="Oval 82">
              <a:extLst>
                <a:ext uri="{FF2B5EF4-FFF2-40B4-BE49-F238E27FC236}">
                  <a16:creationId xmlns:a16="http://schemas.microsoft.com/office/drawing/2014/main" id="{63BEF8DE-F10A-41E2-9813-2A9445F02E95}"/>
                </a:ext>
              </a:extLst>
            </p:cNvPr>
            <p:cNvSpPr/>
            <p:nvPr/>
          </p:nvSpPr>
          <p:spPr>
            <a:xfrm>
              <a:off x="6832273" y="2854500"/>
              <a:ext cx="95846" cy="9592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4" name="Oval 83">
              <a:extLst>
                <a:ext uri="{FF2B5EF4-FFF2-40B4-BE49-F238E27FC236}">
                  <a16:creationId xmlns:a16="http://schemas.microsoft.com/office/drawing/2014/main" id="{5D911588-53AB-433F-B583-6BF1560C5831}"/>
                </a:ext>
              </a:extLst>
            </p:cNvPr>
            <p:cNvSpPr/>
            <p:nvPr/>
          </p:nvSpPr>
          <p:spPr>
            <a:xfrm>
              <a:off x="7136584" y="2970962"/>
              <a:ext cx="95846" cy="9592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5" name="Oval 84">
              <a:extLst>
                <a:ext uri="{FF2B5EF4-FFF2-40B4-BE49-F238E27FC236}">
                  <a16:creationId xmlns:a16="http://schemas.microsoft.com/office/drawing/2014/main" id="{477DA33C-2FFA-4FEB-BD63-4E9B26DA8C91}"/>
                </a:ext>
              </a:extLst>
            </p:cNvPr>
            <p:cNvSpPr/>
            <p:nvPr/>
          </p:nvSpPr>
          <p:spPr>
            <a:xfrm>
              <a:off x="7085866" y="2767912"/>
              <a:ext cx="95846" cy="9592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6" name="Oval 85">
              <a:extLst>
                <a:ext uri="{FF2B5EF4-FFF2-40B4-BE49-F238E27FC236}">
                  <a16:creationId xmlns:a16="http://schemas.microsoft.com/office/drawing/2014/main" id="{E14C5DE6-FE3D-4536-97C0-E5B8627EA9E1}"/>
                </a:ext>
              </a:extLst>
            </p:cNvPr>
            <p:cNvSpPr/>
            <p:nvPr/>
          </p:nvSpPr>
          <p:spPr>
            <a:xfrm>
              <a:off x="7339458" y="2869437"/>
              <a:ext cx="95846" cy="9592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7" name="Oval 86">
              <a:extLst>
                <a:ext uri="{FF2B5EF4-FFF2-40B4-BE49-F238E27FC236}">
                  <a16:creationId xmlns:a16="http://schemas.microsoft.com/office/drawing/2014/main" id="{234A82B2-9E35-418A-92AA-B3E6761AD0DA}"/>
                </a:ext>
              </a:extLst>
            </p:cNvPr>
            <p:cNvSpPr/>
            <p:nvPr/>
          </p:nvSpPr>
          <p:spPr>
            <a:xfrm>
              <a:off x="7395768" y="3027321"/>
              <a:ext cx="95846" cy="9592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8" name="Oval 87">
              <a:extLst>
                <a:ext uri="{FF2B5EF4-FFF2-40B4-BE49-F238E27FC236}">
                  <a16:creationId xmlns:a16="http://schemas.microsoft.com/office/drawing/2014/main" id="{C130E26D-0AC3-4E72-B7EA-B9DF3697E179}"/>
                </a:ext>
              </a:extLst>
            </p:cNvPr>
            <p:cNvSpPr/>
            <p:nvPr/>
          </p:nvSpPr>
          <p:spPr>
            <a:xfrm>
              <a:off x="6882992" y="2717149"/>
              <a:ext cx="95846" cy="9592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100" name="Grupo 369">
              <a:extLst>
                <a:ext uri="{FF2B5EF4-FFF2-40B4-BE49-F238E27FC236}">
                  <a16:creationId xmlns:a16="http://schemas.microsoft.com/office/drawing/2014/main" id="{EE182D4D-D31A-4035-AFB1-B37E5EE35A9F}"/>
                </a:ext>
              </a:extLst>
            </p:cNvPr>
            <p:cNvGrpSpPr/>
            <p:nvPr/>
          </p:nvGrpSpPr>
          <p:grpSpPr>
            <a:xfrm>
              <a:off x="7111826" y="2453269"/>
              <a:ext cx="319496" cy="324477"/>
              <a:chOff x="2217647" y="3945872"/>
              <a:chExt cx="782277" cy="801850"/>
            </a:xfrm>
            <a:solidFill>
              <a:srgbClr val="FFC000"/>
            </a:solidFill>
          </p:grpSpPr>
          <p:grpSp>
            <p:nvGrpSpPr>
              <p:cNvPr id="101" name="Grupo 300">
                <a:extLst>
                  <a:ext uri="{FF2B5EF4-FFF2-40B4-BE49-F238E27FC236}">
                    <a16:creationId xmlns:a16="http://schemas.microsoft.com/office/drawing/2014/main" id="{937AFCD6-92A1-4185-8F70-C7BE91C390B2}"/>
                  </a:ext>
                </a:extLst>
              </p:cNvPr>
              <p:cNvGrpSpPr/>
              <p:nvPr/>
            </p:nvGrpSpPr>
            <p:grpSpPr>
              <a:xfrm rot="5230665">
                <a:off x="2207861" y="3955658"/>
                <a:ext cx="801850" cy="782277"/>
                <a:chOff x="6109979" y="607250"/>
                <a:chExt cx="940143" cy="893830"/>
              </a:xfrm>
              <a:grpFill/>
            </p:grpSpPr>
            <p:sp>
              <p:nvSpPr>
                <p:cNvPr id="103" name="Forma livre 302">
                  <a:extLst>
                    <a:ext uri="{FF2B5EF4-FFF2-40B4-BE49-F238E27FC236}">
                      <a16:creationId xmlns:a16="http://schemas.microsoft.com/office/drawing/2014/main" id="{18400347-DB1F-492D-B03C-CDEA917EFE82}"/>
                    </a:ext>
                  </a:extLst>
                </p:cNvPr>
                <p:cNvSpPr/>
                <p:nvPr/>
              </p:nvSpPr>
              <p:spPr>
                <a:xfrm>
                  <a:off x="6359685" y="1199609"/>
                  <a:ext cx="150405" cy="301471"/>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04" name="Forma livre 303">
                  <a:extLst>
                    <a:ext uri="{FF2B5EF4-FFF2-40B4-BE49-F238E27FC236}">
                      <a16:creationId xmlns:a16="http://schemas.microsoft.com/office/drawing/2014/main" id="{2324230F-AEE3-4DDB-8E7F-DDA9B2E11242}"/>
                    </a:ext>
                  </a:extLst>
                </p:cNvPr>
                <p:cNvSpPr/>
                <p:nvPr/>
              </p:nvSpPr>
              <p:spPr>
                <a:xfrm>
                  <a:off x="6516216" y="1196752"/>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05" name="Forma livre 304">
                  <a:extLst>
                    <a:ext uri="{FF2B5EF4-FFF2-40B4-BE49-F238E27FC236}">
                      <a16:creationId xmlns:a16="http://schemas.microsoft.com/office/drawing/2014/main" id="{1A2E864C-ABAE-4B76-AEA9-E9A8CFDC40B6}"/>
                    </a:ext>
                  </a:extLst>
                </p:cNvPr>
                <p:cNvSpPr/>
                <p:nvPr/>
              </p:nvSpPr>
              <p:spPr>
                <a:xfrm>
                  <a:off x="6660232" y="1196752"/>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06" name="Forma livre 305">
                  <a:extLst>
                    <a:ext uri="{FF2B5EF4-FFF2-40B4-BE49-F238E27FC236}">
                      <a16:creationId xmlns:a16="http://schemas.microsoft.com/office/drawing/2014/main" id="{8FDEFB88-E7D4-4762-9593-6F1470B3B723}"/>
                    </a:ext>
                  </a:extLst>
                </p:cNvPr>
                <p:cNvSpPr/>
                <p:nvPr/>
              </p:nvSpPr>
              <p:spPr>
                <a:xfrm>
                  <a:off x="6358217" y="625026"/>
                  <a:ext cx="150405" cy="301471"/>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07" name="Forma livre 306">
                  <a:extLst>
                    <a:ext uri="{FF2B5EF4-FFF2-40B4-BE49-F238E27FC236}">
                      <a16:creationId xmlns:a16="http://schemas.microsoft.com/office/drawing/2014/main" id="{68A47932-8807-4B03-AB59-DB23EFD7CA25}"/>
                    </a:ext>
                  </a:extLst>
                </p:cNvPr>
                <p:cNvSpPr/>
                <p:nvPr/>
              </p:nvSpPr>
              <p:spPr>
                <a:xfrm>
                  <a:off x="6588224" y="607250"/>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08" name="Forma livre 307">
                  <a:extLst>
                    <a:ext uri="{FF2B5EF4-FFF2-40B4-BE49-F238E27FC236}">
                      <a16:creationId xmlns:a16="http://schemas.microsoft.com/office/drawing/2014/main" id="{E609B863-16EF-4253-B8DB-2D870E579B25}"/>
                    </a:ext>
                  </a:extLst>
                </p:cNvPr>
                <p:cNvSpPr/>
                <p:nvPr/>
              </p:nvSpPr>
              <p:spPr>
                <a:xfrm>
                  <a:off x="6804248" y="836712"/>
                  <a:ext cx="245874" cy="200250"/>
                </a:xfrm>
                <a:custGeom>
                  <a:avLst/>
                  <a:gdLst>
                    <a:gd name="connsiteX0" fmla="*/ 0 w 654147"/>
                    <a:gd name="connsiteY0" fmla="*/ 241496 h 262598"/>
                    <a:gd name="connsiteX1" fmla="*/ 182880 w 654147"/>
                    <a:gd name="connsiteY1" fmla="*/ 2345 h 262598"/>
                    <a:gd name="connsiteX2" fmla="*/ 422031 w 654147"/>
                    <a:gd name="connsiteY2" fmla="*/ 255564 h 262598"/>
                    <a:gd name="connsiteX3" fmla="*/ 618978 w 654147"/>
                    <a:gd name="connsiteY3" fmla="*/ 44548 h 262598"/>
                    <a:gd name="connsiteX4" fmla="*/ 633046 w 654147"/>
                    <a:gd name="connsiteY4" fmla="*/ 58616 h 26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147" h="262598">
                      <a:moveTo>
                        <a:pt x="0" y="241496"/>
                      </a:moveTo>
                      <a:cubicBezTo>
                        <a:pt x="56271" y="120748"/>
                        <a:pt x="112542" y="0"/>
                        <a:pt x="182880" y="2345"/>
                      </a:cubicBezTo>
                      <a:cubicBezTo>
                        <a:pt x="253218" y="4690"/>
                        <a:pt x="349348" y="248530"/>
                        <a:pt x="422031" y="255564"/>
                      </a:cubicBezTo>
                      <a:cubicBezTo>
                        <a:pt x="494714" y="262598"/>
                        <a:pt x="583809" y="77373"/>
                        <a:pt x="618978" y="44548"/>
                      </a:cubicBezTo>
                      <a:cubicBezTo>
                        <a:pt x="654147" y="11723"/>
                        <a:pt x="643596" y="35169"/>
                        <a:pt x="633046" y="58616"/>
                      </a:cubicBez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09" name="Forma livre 308">
                  <a:extLst>
                    <a:ext uri="{FF2B5EF4-FFF2-40B4-BE49-F238E27FC236}">
                      <a16:creationId xmlns:a16="http://schemas.microsoft.com/office/drawing/2014/main" id="{238DE2CE-C6A3-407B-A018-40CD47786DF6}"/>
                    </a:ext>
                  </a:extLst>
                </p:cNvPr>
                <p:cNvSpPr/>
                <p:nvPr/>
              </p:nvSpPr>
              <p:spPr>
                <a:xfrm rot="2085731">
                  <a:off x="6767387" y="1104961"/>
                  <a:ext cx="245874" cy="200250"/>
                </a:xfrm>
                <a:custGeom>
                  <a:avLst/>
                  <a:gdLst>
                    <a:gd name="connsiteX0" fmla="*/ 0 w 654147"/>
                    <a:gd name="connsiteY0" fmla="*/ 241496 h 262598"/>
                    <a:gd name="connsiteX1" fmla="*/ 182880 w 654147"/>
                    <a:gd name="connsiteY1" fmla="*/ 2345 h 262598"/>
                    <a:gd name="connsiteX2" fmla="*/ 422031 w 654147"/>
                    <a:gd name="connsiteY2" fmla="*/ 255564 h 262598"/>
                    <a:gd name="connsiteX3" fmla="*/ 618978 w 654147"/>
                    <a:gd name="connsiteY3" fmla="*/ 44548 h 262598"/>
                    <a:gd name="connsiteX4" fmla="*/ 633046 w 654147"/>
                    <a:gd name="connsiteY4" fmla="*/ 58616 h 26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147" h="262598">
                      <a:moveTo>
                        <a:pt x="0" y="241496"/>
                      </a:moveTo>
                      <a:cubicBezTo>
                        <a:pt x="56271" y="120748"/>
                        <a:pt x="112542" y="0"/>
                        <a:pt x="182880" y="2345"/>
                      </a:cubicBezTo>
                      <a:cubicBezTo>
                        <a:pt x="253218" y="4690"/>
                        <a:pt x="349348" y="248530"/>
                        <a:pt x="422031" y="255564"/>
                      </a:cubicBezTo>
                      <a:cubicBezTo>
                        <a:pt x="494714" y="262598"/>
                        <a:pt x="583809" y="77373"/>
                        <a:pt x="618978" y="44548"/>
                      </a:cubicBezTo>
                      <a:cubicBezTo>
                        <a:pt x="654147" y="11723"/>
                        <a:pt x="643596" y="35169"/>
                        <a:pt x="633046" y="58616"/>
                      </a:cubicBez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10" name="Forma livre 309">
                  <a:extLst>
                    <a:ext uri="{FF2B5EF4-FFF2-40B4-BE49-F238E27FC236}">
                      <a16:creationId xmlns:a16="http://schemas.microsoft.com/office/drawing/2014/main" id="{F1B837DE-E383-48FB-880F-75E7735F0966}"/>
                    </a:ext>
                  </a:extLst>
                </p:cNvPr>
                <p:cNvSpPr/>
                <p:nvPr/>
              </p:nvSpPr>
              <p:spPr>
                <a:xfrm>
                  <a:off x="6109979" y="992345"/>
                  <a:ext cx="245874" cy="200250"/>
                </a:xfrm>
                <a:custGeom>
                  <a:avLst/>
                  <a:gdLst>
                    <a:gd name="connsiteX0" fmla="*/ 0 w 654147"/>
                    <a:gd name="connsiteY0" fmla="*/ 241496 h 262598"/>
                    <a:gd name="connsiteX1" fmla="*/ 182880 w 654147"/>
                    <a:gd name="connsiteY1" fmla="*/ 2345 h 262598"/>
                    <a:gd name="connsiteX2" fmla="*/ 422031 w 654147"/>
                    <a:gd name="connsiteY2" fmla="*/ 255564 h 262598"/>
                    <a:gd name="connsiteX3" fmla="*/ 618978 w 654147"/>
                    <a:gd name="connsiteY3" fmla="*/ 44548 h 262598"/>
                    <a:gd name="connsiteX4" fmla="*/ 633046 w 654147"/>
                    <a:gd name="connsiteY4" fmla="*/ 58616 h 26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147" h="262598">
                      <a:moveTo>
                        <a:pt x="0" y="241496"/>
                      </a:moveTo>
                      <a:cubicBezTo>
                        <a:pt x="56271" y="120748"/>
                        <a:pt x="112542" y="0"/>
                        <a:pt x="182880" y="2345"/>
                      </a:cubicBezTo>
                      <a:cubicBezTo>
                        <a:pt x="253218" y="4690"/>
                        <a:pt x="349348" y="248530"/>
                        <a:pt x="422031" y="255564"/>
                      </a:cubicBezTo>
                      <a:cubicBezTo>
                        <a:pt x="494714" y="262598"/>
                        <a:pt x="583809" y="77373"/>
                        <a:pt x="618978" y="44548"/>
                      </a:cubicBezTo>
                      <a:cubicBezTo>
                        <a:pt x="654147" y="11723"/>
                        <a:pt x="643596" y="35169"/>
                        <a:pt x="633046" y="58616"/>
                      </a:cubicBez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grpSp>
          <p:sp>
            <p:nvSpPr>
              <p:cNvPr id="102" name="Oval 101">
                <a:extLst>
                  <a:ext uri="{FF2B5EF4-FFF2-40B4-BE49-F238E27FC236}">
                    <a16:creationId xmlns:a16="http://schemas.microsoft.com/office/drawing/2014/main" id="{88DCD7F5-FD14-424A-AFFB-FD58B424D5C3}"/>
                  </a:ext>
                </a:extLst>
              </p:cNvPr>
              <p:cNvSpPr/>
              <p:nvPr/>
            </p:nvSpPr>
            <p:spPr>
              <a:xfrm>
                <a:off x="2365152" y="4149725"/>
                <a:ext cx="406648" cy="367903"/>
              </a:xfrm>
              <a:prstGeom prst="ellipse">
                <a:avLst/>
              </a:prstGeom>
              <a:grp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181" name="Grupo 315">
              <a:extLst>
                <a:ext uri="{FF2B5EF4-FFF2-40B4-BE49-F238E27FC236}">
                  <a16:creationId xmlns:a16="http://schemas.microsoft.com/office/drawing/2014/main" id="{3BBE7BF2-2CDF-48B9-B0D1-38F2D3399A05}"/>
                </a:ext>
              </a:extLst>
            </p:cNvPr>
            <p:cNvGrpSpPr/>
            <p:nvPr/>
          </p:nvGrpSpPr>
          <p:grpSpPr>
            <a:xfrm rot="8581647">
              <a:off x="6798523" y="1979062"/>
              <a:ext cx="505596" cy="384391"/>
              <a:chOff x="5868144" y="593182"/>
              <a:chExt cx="1181978" cy="905040"/>
            </a:xfrm>
            <a:solidFill>
              <a:srgbClr val="00B0F0"/>
            </a:solidFill>
          </p:grpSpPr>
          <p:sp>
            <p:nvSpPr>
              <p:cNvPr id="182" name="Rectângulo arredondado 316">
                <a:extLst>
                  <a:ext uri="{FF2B5EF4-FFF2-40B4-BE49-F238E27FC236}">
                    <a16:creationId xmlns:a16="http://schemas.microsoft.com/office/drawing/2014/main" id="{AEC7961B-34B4-4C9A-89CA-D203371E173C}"/>
                  </a:ext>
                </a:extLst>
              </p:cNvPr>
              <p:cNvSpPr/>
              <p:nvPr/>
            </p:nvSpPr>
            <p:spPr>
              <a:xfrm>
                <a:off x="6156176" y="895282"/>
                <a:ext cx="651756" cy="301470"/>
              </a:xfrm>
              <a:prstGeom prst="roundRect">
                <a:avLst/>
              </a:prstGeom>
              <a:grp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3" name="Forma livre 317">
                <a:extLst>
                  <a:ext uri="{FF2B5EF4-FFF2-40B4-BE49-F238E27FC236}">
                    <a16:creationId xmlns:a16="http://schemas.microsoft.com/office/drawing/2014/main" id="{BC717104-3527-4BD8-A72E-86E5D1DDD5F2}"/>
                  </a:ext>
                </a:extLst>
              </p:cNvPr>
              <p:cNvSpPr/>
              <p:nvPr/>
            </p:nvSpPr>
            <p:spPr>
              <a:xfrm>
                <a:off x="6300192" y="1196752"/>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84" name="Forma livre 318">
                <a:extLst>
                  <a:ext uri="{FF2B5EF4-FFF2-40B4-BE49-F238E27FC236}">
                    <a16:creationId xmlns:a16="http://schemas.microsoft.com/office/drawing/2014/main" id="{D62E7042-57CF-403E-B328-0E68B8C93DDC}"/>
                  </a:ext>
                </a:extLst>
              </p:cNvPr>
              <p:cNvSpPr/>
              <p:nvPr/>
            </p:nvSpPr>
            <p:spPr>
              <a:xfrm>
                <a:off x="6516216" y="1196752"/>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85" name="Forma livre 319">
                <a:extLst>
                  <a:ext uri="{FF2B5EF4-FFF2-40B4-BE49-F238E27FC236}">
                    <a16:creationId xmlns:a16="http://schemas.microsoft.com/office/drawing/2014/main" id="{DBC82A0F-AD73-41F9-B11E-0C94AA2E21AE}"/>
                  </a:ext>
                </a:extLst>
              </p:cNvPr>
              <p:cNvSpPr/>
              <p:nvPr/>
            </p:nvSpPr>
            <p:spPr>
              <a:xfrm>
                <a:off x="6660232" y="1196752"/>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86" name="Forma livre 320">
                <a:extLst>
                  <a:ext uri="{FF2B5EF4-FFF2-40B4-BE49-F238E27FC236}">
                    <a16:creationId xmlns:a16="http://schemas.microsoft.com/office/drawing/2014/main" id="{80FC7217-EA16-411A-86F3-C57435E553E2}"/>
                  </a:ext>
                </a:extLst>
              </p:cNvPr>
              <p:cNvSpPr/>
              <p:nvPr/>
            </p:nvSpPr>
            <p:spPr>
              <a:xfrm>
                <a:off x="6300192" y="593182"/>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87" name="Forma livre 321">
                <a:extLst>
                  <a:ext uri="{FF2B5EF4-FFF2-40B4-BE49-F238E27FC236}">
                    <a16:creationId xmlns:a16="http://schemas.microsoft.com/office/drawing/2014/main" id="{4E5B5D10-9A5F-4BC5-B4FC-6CCFD9E2BDAB}"/>
                  </a:ext>
                </a:extLst>
              </p:cNvPr>
              <p:cNvSpPr/>
              <p:nvPr/>
            </p:nvSpPr>
            <p:spPr>
              <a:xfrm>
                <a:off x="6588224" y="607250"/>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88" name="Forma livre 322">
                <a:extLst>
                  <a:ext uri="{FF2B5EF4-FFF2-40B4-BE49-F238E27FC236}">
                    <a16:creationId xmlns:a16="http://schemas.microsoft.com/office/drawing/2014/main" id="{DA75EE85-E095-4931-A84C-DDCCE3F0DD7F}"/>
                  </a:ext>
                </a:extLst>
              </p:cNvPr>
              <p:cNvSpPr/>
              <p:nvPr/>
            </p:nvSpPr>
            <p:spPr>
              <a:xfrm>
                <a:off x="6804248" y="836712"/>
                <a:ext cx="245874" cy="200250"/>
              </a:xfrm>
              <a:custGeom>
                <a:avLst/>
                <a:gdLst>
                  <a:gd name="connsiteX0" fmla="*/ 0 w 654147"/>
                  <a:gd name="connsiteY0" fmla="*/ 241496 h 262598"/>
                  <a:gd name="connsiteX1" fmla="*/ 182880 w 654147"/>
                  <a:gd name="connsiteY1" fmla="*/ 2345 h 262598"/>
                  <a:gd name="connsiteX2" fmla="*/ 422031 w 654147"/>
                  <a:gd name="connsiteY2" fmla="*/ 255564 h 262598"/>
                  <a:gd name="connsiteX3" fmla="*/ 618978 w 654147"/>
                  <a:gd name="connsiteY3" fmla="*/ 44548 h 262598"/>
                  <a:gd name="connsiteX4" fmla="*/ 633046 w 654147"/>
                  <a:gd name="connsiteY4" fmla="*/ 58616 h 26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147" h="262598">
                    <a:moveTo>
                      <a:pt x="0" y="241496"/>
                    </a:moveTo>
                    <a:cubicBezTo>
                      <a:pt x="56271" y="120748"/>
                      <a:pt x="112542" y="0"/>
                      <a:pt x="182880" y="2345"/>
                    </a:cubicBezTo>
                    <a:cubicBezTo>
                      <a:pt x="253218" y="4690"/>
                      <a:pt x="349348" y="248530"/>
                      <a:pt x="422031" y="255564"/>
                    </a:cubicBezTo>
                    <a:cubicBezTo>
                      <a:pt x="494714" y="262598"/>
                      <a:pt x="583809" y="77373"/>
                      <a:pt x="618978" y="44548"/>
                    </a:cubicBezTo>
                    <a:cubicBezTo>
                      <a:pt x="654147" y="11723"/>
                      <a:pt x="643596" y="35169"/>
                      <a:pt x="633046" y="58616"/>
                    </a:cubicBez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89" name="Forma livre 323">
                <a:extLst>
                  <a:ext uri="{FF2B5EF4-FFF2-40B4-BE49-F238E27FC236}">
                    <a16:creationId xmlns:a16="http://schemas.microsoft.com/office/drawing/2014/main" id="{B3CC8696-8DFB-41E2-906D-FC5E2AD79A08}"/>
                  </a:ext>
                </a:extLst>
              </p:cNvPr>
              <p:cNvSpPr/>
              <p:nvPr/>
            </p:nvSpPr>
            <p:spPr>
              <a:xfrm rot="2085731">
                <a:off x="6767387" y="1104961"/>
                <a:ext cx="245874" cy="200250"/>
              </a:xfrm>
              <a:custGeom>
                <a:avLst/>
                <a:gdLst>
                  <a:gd name="connsiteX0" fmla="*/ 0 w 654147"/>
                  <a:gd name="connsiteY0" fmla="*/ 241496 h 262598"/>
                  <a:gd name="connsiteX1" fmla="*/ 182880 w 654147"/>
                  <a:gd name="connsiteY1" fmla="*/ 2345 h 262598"/>
                  <a:gd name="connsiteX2" fmla="*/ 422031 w 654147"/>
                  <a:gd name="connsiteY2" fmla="*/ 255564 h 262598"/>
                  <a:gd name="connsiteX3" fmla="*/ 618978 w 654147"/>
                  <a:gd name="connsiteY3" fmla="*/ 44548 h 262598"/>
                  <a:gd name="connsiteX4" fmla="*/ 633046 w 654147"/>
                  <a:gd name="connsiteY4" fmla="*/ 58616 h 26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147" h="262598">
                    <a:moveTo>
                      <a:pt x="0" y="241496"/>
                    </a:moveTo>
                    <a:cubicBezTo>
                      <a:pt x="56271" y="120748"/>
                      <a:pt x="112542" y="0"/>
                      <a:pt x="182880" y="2345"/>
                    </a:cubicBezTo>
                    <a:cubicBezTo>
                      <a:pt x="253218" y="4690"/>
                      <a:pt x="349348" y="248530"/>
                      <a:pt x="422031" y="255564"/>
                    </a:cubicBezTo>
                    <a:cubicBezTo>
                      <a:pt x="494714" y="262598"/>
                      <a:pt x="583809" y="77373"/>
                      <a:pt x="618978" y="44548"/>
                    </a:cubicBezTo>
                    <a:cubicBezTo>
                      <a:pt x="654147" y="11723"/>
                      <a:pt x="643596" y="35169"/>
                      <a:pt x="633046" y="58616"/>
                    </a:cubicBez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90" name="Forma livre 324">
                <a:extLst>
                  <a:ext uri="{FF2B5EF4-FFF2-40B4-BE49-F238E27FC236}">
                    <a16:creationId xmlns:a16="http://schemas.microsoft.com/office/drawing/2014/main" id="{B5676278-0FAC-4926-AA18-ED1909BCC087}"/>
                  </a:ext>
                </a:extLst>
              </p:cNvPr>
              <p:cNvSpPr/>
              <p:nvPr/>
            </p:nvSpPr>
            <p:spPr>
              <a:xfrm>
                <a:off x="5868144" y="980728"/>
                <a:ext cx="245874" cy="200250"/>
              </a:xfrm>
              <a:custGeom>
                <a:avLst/>
                <a:gdLst>
                  <a:gd name="connsiteX0" fmla="*/ 0 w 654147"/>
                  <a:gd name="connsiteY0" fmla="*/ 241496 h 262598"/>
                  <a:gd name="connsiteX1" fmla="*/ 182880 w 654147"/>
                  <a:gd name="connsiteY1" fmla="*/ 2345 h 262598"/>
                  <a:gd name="connsiteX2" fmla="*/ 422031 w 654147"/>
                  <a:gd name="connsiteY2" fmla="*/ 255564 h 262598"/>
                  <a:gd name="connsiteX3" fmla="*/ 618978 w 654147"/>
                  <a:gd name="connsiteY3" fmla="*/ 44548 h 262598"/>
                  <a:gd name="connsiteX4" fmla="*/ 633046 w 654147"/>
                  <a:gd name="connsiteY4" fmla="*/ 58616 h 26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147" h="262598">
                    <a:moveTo>
                      <a:pt x="0" y="241496"/>
                    </a:moveTo>
                    <a:cubicBezTo>
                      <a:pt x="56271" y="120748"/>
                      <a:pt x="112542" y="0"/>
                      <a:pt x="182880" y="2345"/>
                    </a:cubicBezTo>
                    <a:cubicBezTo>
                      <a:pt x="253218" y="4690"/>
                      <a:pt x="349348" y="248530"/>
                      <a:pt x="422031" y="255564"/>
                    </a:cubicBezTo>
                    <a:cubicBezTo>
                      <a:pt x="494714" y="262598"/>
                      <a:pt x="583809" y="77373"/>
                      <a:pt x="618978" y="44548"/>
                    </a:cubicBezTo>
                    <a:cubicBezTo>
                      <a:pt x="654147" y="11723"/>
                      <a:pt x="643596" y="35169"/>
                      <a:pt x="633046" y="58616"/>
                    </a:cubicBez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grpSp>
        <p:grpSp>
          <p:nvGrpSpPr>
            <p:cNvPr id="191" name="Grupo 315">
              <a:extLst>
                <a:ext uri="{FF2B5EF4-FFF2-40B4-BE49-F238E27FC236}">
                  <a16:creationId xmlns:a16="http://schemas.microsoft.com/office/drawing/2014/main" id="{DF944156-A368-4599-B6F6-2B3AAD7EB9CF}"/>
                </a:ext>
              </a:extLst>
            </p:cNvPr>
            <p:cNvGrpSpPr/>
            <p:nvPr/>
          </p:nvGrpSpPr>
          <p:grpSpPr>
            <a:xfrm rot="12404497">
              <a:off x="7505366" y="2245894"/>
              <a:ext cx="505596" cy="384391"/>
              <a:chOff x="5868144" y="593182"/>
              <a:chExt cx="1181978" cy="905040"/>
            </a:xfrm>
            <a:solidFill>
              <a:srgbClr val="00B0F0"/>
            </a:solidFill>
          </p:grpSpPr>
          <p:sp>
            <p:nvSpPr>
              <p:cNvPr id="192" name="Rectângulo arredondado 316">
                <a:extLst>
                  <a:ext uri="{FF2B5EF4-FFF2-40B4-BE49-F238E27FC236}">
                    <a16:creationId xmlns:a16="http://schemas.microsoft.com/office/drawing/2014/main" id="{21B1D942-BC08-4758-92B9-52E7E59ABCDF}"/>
                  </a:ext>
                </a:extLst>
              </p:cNvPr>
              <p:cNvSpPr/>
              <p:nvPr/>
            </p:nvSpPr>
            <p:spPr>
              <a:xfrm>
                <a:off x="6156176" y="895282"/>
                <a:ext cx="651756" cy="301470"/>
              </a:xfrm>
              <a:prstGeom prst="roundRect">
                <a:avLst/>
              </a:prstGeom>
              <a:grp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3" name="Forma livre 317">
                <a:extLst>
                  <a:ext uri="{FF2B5EF4-FFF2-40B4-BE49-F238E27FC236}">
                    <a16:creationId xmlns:a16="http://schemas.microsoft.com/office/drawing/2014/main" id="{96AB5720-FD11-4607-B4A7-BF102418B685}"/>
                  </a:ext>
                </a:extLst>
              </p:cNvPr>
              <p:cNvSpPr/>
              <p:nvPr/>
            </p:nvSpPr>
            <p:spPr>
              <a:xfrm>
                <a:off x="6300192" y="1196752"/>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94" name="Forma livre 318">
                <a:extLst>
                  <a:ext uri="{FF2B5EF4-FFF2-40B4-BE49-F238E27FC236}">
                    <a16:creationId xmlns:a16="http://schemas.microsoft.com/office/drawing/2014/main" id="{73D88D25-C214-486D-8F5A-71509BF4F538}"/>
                  </a:ext>
                </a:extLst>
              </p:cNvPr>
              <p:cNvSpPr/>
              <p:nvPr/>
            </p:nvSpPr>
            <p:spPr>
              <a:xfrm>
                <a:off x="6516216" y="1196752"/>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95" name="Forma livre 319">
                <a:extLst>
                  <a:ext uri="{FF2B5EF4-FFF2-40B4-BE49-F238E27FC236}">
                    <a16:creationId xmlns:a16="http://schemas.microsoft.com/office/drawing/2014/main" id="{43C4D9EB-AB91-425E-B01E-8B534F596BE9}"/>
                  </a:ext>
                </a:extLst>
              </p:cNvPr>
              <p:cNvSpPr/>
              <p:nvPr/>
            </p:nvSpPr>
            <p:spPr>
              <a:xfrm>
                <a:off x="6660232" y="1196752"/>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96" name="Forma livre 320">
                <a:extLst>
                  <a:ext uri="{FF2B5EF4-FFF2-40B4-BE49-F238E27FC236}">
                    <a16:creationId xmlns:a16="http://schemas.microsoft.com/office/drawing/2014/main" id="{ED325938-1A95-4212-9426-408FB4ADC6CB}"/>
                  </a:ext>
                </a:extLst>
              </p:cNvPr>
              <p:cNvSpPr/>
              <p:nvPr/>
            </p:nvSpPr>
            <p:spPr>
              <a:xfrm>
                <a:off x="6300192" y="593182"/>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97" name="Forma livre 321">
                <a:extLst>
                  <a:ext uri="{FF2B5EF4-FFF2-40B4-BE49-F238E27FC236}">
                    <a16:creationId xmlns:a16="http://schemas.microsoft.com/office/drawing/2014/main" id="{E02BAE56-BD86-4A17-9409-A6E3E8B4D823}"/>
                  </a:ext>
                </a:extLst>
              </p:cNvPr>
              <p:cNvSpPr/>
              <p:nvPr/>
            </p:nvSpPr>
            <p:spPr>
              <a:xfrm>
                <a:off x="6588224" y="607250"/>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98" name="Forma livre 322">
                <a:extLst>
                  <a:ext uri="{FF2B5EF4-FFF2-40B4-BE49-F238E27FC236}">
                    <a16:creationId xmlns:a16="http://schemas.microsoft.com/office/drawing/2014/main" id="{795E15DA-48C3-4383-8B61-653BB2737325}"/>
                  </a:ext>
                </a:extLst>
              </p:cNvPr>
              <p:cNvSpPr/>
              <p:nvPr/>
            </p:nvSpPr>
            <p:spPr>
              <a:xfrm>
                <a:off x="6804248" y="836712"/>
                <a:ext cx="245874" cy="200250"/>
              </a:xfrm>
              <a:custGeom>
                <a:avLst/>
                <a:gdLst>
                  <a:gd name="connsiteX0" fmla="*/ 0 w 654147"/>
                  <a:gd name="connsiteY0" fmla="*/ 241496 h 262598"/>
                  <a:gd name="connsiteX1" fmla="*/ 182880 w 654147"/>
                  <a:gd name="connsiteY1" fmla="*/ 2345 h 262598"/>
                  <a:gd name="connsiteX2" fmla="*/ 422031 w 654147"/>
                  <a:gd name="connsiteY2" fmla="*/ 255564 h 262598"/>
                  <a:gd name="connsiteX3" fmla="*/ 618978 w 654147"/>
                  <a:gd name="connsiteY3" fmla="*/ 44548 h 262598"/>
                  <a:gd name="connsiteX4" fmla="*/ 633046 w 654147"/>
                  <a:gd name="connsiteY4" fmla="*/ 58616 h 26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147" h="262598">
                    <a:moveTo>
                      <a:pt x="0" y="241496"/>
                    </a:moveTo>
                    <a:cubicBezTo>
                      <a:pt x="56271" y="120748"/>
                      <a:pt x="112542" y="0"/>
                      <a:pt x="182880" y="2345"/>
                    </a:cubicBezTo>
                    <a:cubicBezTo>
                      <a:pt x="253218" y="4690"/>
                      <a:pt x="349348" y="248530"/>
                      <a:pt x="422031" y="255564"/>
                    </a:cubicBezTo>
                    <a:cubicBezTo>
                      <a:pt x="494714" y="262598"/>
                      <a:pt x="583809" y="77373"/>
                      <a:pt x="618978" y="44548"/>
                    </a:cubicBezTo>
                    <a:cubicBezTo>
                      <a:pt x="654147" y="11723"/>
                      <a:pt x="643596" y="35169"/>
                      <a:pt x="633046" y="58616"/>
                    </a:cubicBez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99" name="Forma livre 323">
                <a:extLst>
                  <a:ext uri="{FF2B5EF4-FFF2-40B4-BE49-F238E27FC236}">
                    <a16:creationId xmlns:a16="http://schemas.microsoft.com/office/drawing/2014/main" id="{B716EEE6-F885-4EFE-9906-C6EA95ADBC13}"/>
                  </a:ext>
                </a:extLst>
              </p:cNvPr>
              <p:cNvSpPr/>
              <p:nvPr/>
            </p:nvSpPr>
            <p:spPr>
              <a:xfrm rot="2085731">
                <a:off x="6767387" y="1104961"/>
                <a:ext cx="245874" cy="200250"/>
              </a:xfrm>
              <a:custGeom>
                <a:avLst/>
                <a:gdLst>
                  <a:gd name="connsiteX0" fmla="*/ 0 w 654147"/>
                  <a:gd name="connsiteY0" fmla="*/ 241496 h 262598"/>
                  <a:gd name="connsiteX1" fmla="*/ 182880 w 654147"/>
                  <a:gd name="connsiteY1" fmla="*/ 2345 h 262598"/>
                  <a:gd name="connsiteX2" fmla="*/ 422031 w 654147"/>
                  <a:gd name="connsiteY2" fmla="*/ 255564 h 262598"/>
                  <a:gd name="connsiteX3" fmla="*/ 618978 w 654147"/>
                  <a:gd name="connsiteY3" fmla="*/ 44548 h 262598"/>
                  <a:gd name="connsiteX4" fmla="*/ 633046 w 654147"/>
                  <a:gd name="connsiteY4" fmla="*/ 58616 h 26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147" h="262598">
                    <a:moveTo>
                      <a:pt x="0" y="241496"/>
                    </a:moveTo>
                    <a:cubicBezTo>
                      <a:pt x="56271" y="120748"/>
                      <a:pt x="112542" y="0"/>
                      <a:pt x="182880" y="2345"/>
                    </a:cubicBezTo>
                    <a:cubicBezTo>
                      <a:pt x="253218" y="4690"/>
                      <a:pt x="349348" y="248530"/>
                      <a:pt x="422031" y="255564"/>
                    </a:cubicBezTo>
                    <a:cubicBezTo>
                      <a:pt x="494714" y="262598"/>
                      <a:pt x="583809" y="77373"/>
                      <a:pt x="618978" y="44548"/>
                    </a:cubicBezTo>
                    <a:cubicBezTo>
                      <a:pt x="654147" y="11723"/>
                      <a:pt x="643596" y="35169"/>
                      <a:pt x="633046" y="58616"/>
                    </a:cubicBez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200" name="Forma livre 324">
                <a:extLst>
                  <a:ext uri="{FF2B5EF4-FFF2-40B4-BE49-F238E27FC236}">
                    <a16:creationId xmlns:a16="http://schemas.microsoft.com/office/drawing/2014/main" id="{CAB9BD65-38EC-45AE-9B61-9A65D7705879}"/>
                  </a:ext>
                </a:extLst>
              </p:cNvPr>
              <p:cNvSpPr/>
              <p:nvPr/>
            </p:nvSpPr>
            <p:spPr>
              <a:xfrm>
                <a:off x="5868144" y="980728"/>
                <a:ext cx="245874" cy="200250"/>
              </a:xfrm>
              <a:custGeom>
                <a:avLst/>
                <a:gdLst>
                  <a:gd name="connsiteX0" fmla="*/ 0 w 654147"/>
                  <a:gd name="connsiteY0" fmla="*/ 241496 h 262598"/>
                  <a:gd name="connsiteX1" fmla="*/ 182880 w 654147"/>
                  <a:gd name="connsiteY1" fmla="*/ 2345 h 262598"/>
                  <a:gd name="connsiteX2" fmla="*/ 422031 w 654147"/>
                  <a:gd name="connsiteY2" fmla="*/ 255564 h 262598"/>
                  <a:gd name="connsiteX3" fmla="*/ 618978 w 654147"/>
                  <a:gd name="connsiteY3" fmla="*/ 44548 h 262598"/>
                  <a:gd name="connsiteX4" fmla="*/ 633046 w 654147"/>
                  <a:gd name="connsiteY4" fmla="*/ 58616 h 26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147" h="262598">
                    <a:moveTo>
                      <a:pt x="0" y="241496"/>
                    </a:moveTo>
                    <a:cubicBezTo>
                      <a:pt x="56271" y="120748"/>
                      <a:pt x="112542" y="0"/>
                      <a:pt x="182880" y="2345"/>
                    </a:cubicBezTo>
                    <a:cubicBezTo>
                      <a:pt x="253218" y="4690"/>
                      <a:pt x="349348" y="248530"/>
                      <a:pt x="422031" y="255564"/>
                    </a:cubicBezTo>
                    <a:cubicBezTo>
                      <a:pt x="494714" y="262598"/>
                      <a:pt x="583809" y="77373"/>
                      <a:pt x="618978" y="44548"/>
                    </a:cubicBezTo>
                    <a:cubicBezTo>
                      <a:pt x="654147" y="11723"/>
                      <a:pt x="643596" y="35169"/>
                      <a:pt x="633046" y="58616"/>
                    </a:cubicBez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grpSp>
      </p:grpSp>
      <p:grpSp>
        <p:nvGrpSpPr>
          <p:cNvPr id="201" name="Grupo 315">
            <a:extLst>
              <a:ext uri="{FF2B5EF4-FFF2-40B4-BE49-F238E27FC236}">
                <a16:creationId xmlns:a16="http://schemas.microsoft.com/office/drawing/2014/main" id="{850E3E57-FF13-45D0-AD97-356EFDFA0918}"/>
              </a:ext>
            </a:extLst>
          </p:cNvPr>
          <p:cNvGrpSpPr/>
          <p:nvPr/>
        </p:nvGrpSpPr>
        <p:grpSpPr>
          <a:xfrm rot="10635899">
            <a:off x="7921498" y="2854927"/>
            <a:ext cx="505596" cy="384391"/>
            <a:chOff x="5868144" y="593182"/>
            <a:chExt cx="1181978" cy="905040"/>
          </a:xfrm>
          <a:solidFill>
            <a:srgbClr val="00B0F0"/>
          </a:solidFill>
        </p:grpSpPr>
        <p:sp>
          <p:nvSpPr>
            <p:cNvPr id="202" name="Rectângulo arredondado 316">
              <a:extLst>
                <a:ext uri="{FF2B5EF4-FFF2-40B4-BE49-F238E27FC236}">
                  <a16:creationId xmlns:a16="http://schemas.microsoft.com/office/drawing/2014/main" id="{BFBD706A-563A-43AD-8FA4-A5AF331A1EA0}"/>
                </a:ext>
              </a:extLst>
            </p:cNvPr>
            <p:cNvSpPr/>
            <p:nvPr/>
          </p:nvSpPr>
          <p:spPr>
            <a:xfrm>
              <a:off x="6156176" y="895282"/>
              <a:ext cx="651756" cy="301470"/>
            </a:xfrm>
            <a:prstGeom prst="roundRect">
              <a:avLst/>
            </a:prstGeom>
            <a:grp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03" name="Forma livre 317">
              <a:extLst>
                <a:ext uri="{FF2B5EF4-FFF2-40B4-BE49-F238E27FC236}">
                  <a16:creationId xmlns:a16="http://schemas.microsoft.com/office/drawing/2014/main" id="{87C5B76D-9772-49E1-82FB-3F0D9B4BE068}"/>
                </a:ext>
              </a:extLst>
            </p:cNvPr>
            <p:cNvSpPr/>
            <p:nvPr/>
          </p:nvSpPr>
          <p:spPr>
            <a:xfrm>
              <a:off x="6300192" y="1196752"/>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204" name="Forma livre 318">
              <a:extLst>
                <a:ext uri="{FF2B5EF4-FFF2-40B4-BE49-F238E27FC236}">
                  <a16:creationId xmlns:a16="http://schemas.microsoft.com/office/drawing/2014/main" id="{D1A2886D-C6E5-4060-9AB6-BB3FD1E05DBC}"/>
                </a:ext>
              </a:extLst>
            </p:cNvPr>
            <p:cNvSpPr/>
            <p:nvPr/>
          </p:nvSpPr>
          <p:spPr>
            <a:xfrm>
              <a:off x="6516216" y="1196752"/>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205" name="Forma livre 319">
              <a:extLst>
                <a:ext uri="{FF2B5EF4-FFF2-40B4-BE49-F238E27FC236}">
                  <a16:creationId xmlns:a16="http://schemas.microsoft.com/office/drawing/2014/main" id="{71B6E70C-34C9-4D17-8FB3-5F3CA24DE3D5}"/>
                </a:ext>
              </a:extLst>
            </p:cNvPr>
            <p:cNvSpPr/>
            <p:nvPr/>
          </p:nvSpPr>
          <p:spPr>
            <a:xfrm>
              <a:off x="6660232" y="1196752"/>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206" name="Forma livre 320">
              <a:extLst>
                <a:ext uri="{FF2B5EF4-FFF2-40B4-BE49-F238E27FC236}">
                  <a16:creationId xmlns:a16="http://schemas.microsoft.com/office/drawing/2014/main" id="{771A32C9-7268-4538-82A5-9190E736453E}"/>
                </a:ext>
              </a:extLst>
            </p:cNvPr>
            <p:cNvSpPr/>
            <p:nvPr/>
          </p:nvSpPr>
          <p:spPr>
            <a:xfrm>
              <a:off x="6300192" y="593182"/>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207" name="Forma livre 321">
              <a:extLst>
                <a:ext uri="{FF2B5EF4-FFF2-40B4-BE49-F238E27FC236}">
                  <a16:creationId xmlns:a16="http://schemas.microsoft.com/office/drawing/2014/main" id="{4AB3047E-0C7D-4E67-A2DE-16A109E44DF9}"/>
                </a:ext>
              </a:extLst>
            </p:cNvPr>
            <p:cNvSpPr/>
            <p:nvPr/>
          </p:nvSpPr>
          <p:spPr>
            <a:xfrm>
              <a:off x="6588224" y="607250"/>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208" name="Forma livre 322">
              <a:extLst>
                <a:ext uri="{FF2B5EF4-FFF2-40B4-BE49-F238E27FC236}">
                  <a16:creationId xmlns:a16="http://schemas.microsoft.com/office/drawing/2014/main" id="{0AC69771-9830-48F2-942C-664D3054B83C}"/>
                </a:ext>
              </a:extLst>
            </p:cNvPr>
            <p:cNvSpPr/>
            <p:nvPr/>
          </p:nvSpPr>
          <p:spPr>
            <a:xfrm>
              <a:off x="6804248" y="836712"/>
              <a:ext cx="245874" cy="200250"/>
            </a:xfrm>
            <a:custGeom>
              <a:avLst/>
              <a:gdLst>
                <a:gd name="connsiteX0" fmla="*/ 0 w 654147"/>
                <a:gd name="connsiteY0" fmla="*/ 241496 h 262598"/>
                <a:gd name="connsiteX1" fmla="*/ 182880 w 654147"/>
                <a:gd name="connsiteY1" fmla="*/ 2345 h 262598"/>
                <a:gd name="connsiteX2" fmla="*/ 422031 w 654147"/>
                <a:gd name="connsiteY2" fmla="*/ 255564 h 262598"/>
                <a:gd name="connsiteX3" fmla="*/ 618978 w 654147"/>
                <a:gd name="connsiteY3" fmla="*/ 44548 h 262598"/>
                <a:gd name="connsiteX4" fmla="*/ 633046 w 654147"/>
                <a:gd name="connsiteY4" fmla="*/ 58616 h 26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147" h="262598">
                  <a:moveTo>
                    <a:pt x="0" y="241496"/>
                  </a:moveTo>
                  <a:cubicBezTo>
                    <a:pt x="56271" y="120748"/>
                    <a:pt x="112542" y="0"/>
                    <a:pt x="182880" y="2345"/>
                  </a:cubicBezTo>
                  <a:cubicBezTo>
                    <a:pt x="253218" y="4690"/>
                    <a:pt x="349348" y="248530"/>
                    <a:pt x="422031" y="255564"/>
                  </a:cubicBezTo>
                  <a:cubicBezTo>
                    <a:pt x="494714" y="262598"/>
                    <a:pt x="583809" y="77373"/>
                    <a:pt x="618978" y="44548"/>
                  </a:cubicBezTo>
                  <a:cubicBezTo>
                    <a:pt x="654147" y="11723"/>
                    <a:pt x="643596" y="35169"/>
                    <a:pt x="633046" y="58616"/>
                  </a:cubicBez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209" name="Forma livre 323">
              <a:extLst>
                <a:ext uri="{FF2B5EF4-FFF2-40B4-BE49-F238E27FC236}">
                  <a16:creationId xmlns:a16="http://schemas.microsoft.com/office/drawing/2014/main" id="{AE8C0A0A-D7CC-4E3E-8B8A-9AF0EE06E62C}"/>
                </a:ext>
              </a:extLst>
            </p:cNvPr>
            <p:cNvSpPr/>
            <p:nvPr/>
          </p:nvSpPr>
          <p:spPr>
            <a:xfrm rot="2085731">
              <a:off x="6767387" y="1104961"/>
              <a:ext cx="245874" cy="200250"/>
            </a:xfrm>
            <a:custGeom>
              <a:avLst/>
              <a:gdLst>
                <a:gd name="connsiteX0" fmla="*/ 0 w 654147"/>
                <a:gd name="connsiteY0" fmla="*/ 241496 h 262598"/>
                <a:gd name="connsiteX1" fmla="*/ 182880 w 654147"/>
                <a:gd name="connsiteY1" fmla="*/ 2345 h 262598"/>
                <a:gd name="connsiteX2" fmla="*/ 422031 w 654147"/>
                <a:gd name="connsiteY2" fmla="*/ 255564 h 262598"/>
                <a:gd name="connsiteX3" fmla="*/ 618978 w 654147"/>
                <a:gd name="connsiteY3" fmla="*/ 44548 h 262598"/>
                <a:gd name="connsiteX4" fmla="*/ 633046 w 654147"/>
                <a:gd name="connsiteY4" fmla="*/ 58616 h 26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147" h="262598">
                  <a:moveTo>
                    <a:pt x="0" y="241496"/>
                  </a:moveTo>
                  <a:cubicBezTo>
                    <a:pt x="56271" y="120748"/>
                    <a:pt x="112542" y="0"/>
                    <a:pt x="182880" y="2345"/>
                  </a:cubicBezTo>
                  <a:cubicBezTo>
                    <a:pt x="253218" y="4690"/>
                    <a:pt x="349348" y="248530"/>
                    <a:pt x="422031" y="255564"/>
                  </a:cubicBezTo>
                  <a:cubicBezTo>
                    <a:pt x="494714" y="262598"/>
                    <a:pt x="583809" y="77373"/>
                    <a:pt x="618978" y="44548"/>
                  </a:cubicBezTo>
                  <a:cubicBezTo>
                    <a:pt x="654147" y="11723"/>
                    <a:pt x="643596" y="35169"/>
                    <a:pt x="633046" y="58616"/>
                  </a:cubicBez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210" name="Forma livre 324">
              <a:extLst>
                <a:ext uri="{FF2B5EF4-FFF2-40B4-BE49-F238E27FC236}">
                  <a16:creationId xmlns:a16="http://schemas.microsoft.com/office/drawing/2014/main" id="{654B3634-EDE1-4F28-A5A2-20C2027972B2}"/>
                </a:ext>
              </a:extLst>
            </p:cNvPr>
            <p:cNvSpPr/>
            <p:nvPr/>
          </p:nvSpPr>
          <p:spPr>
            <a:xfrm>
              <a:off x="5868144" y="980728"/>
              <a:ext cx="245874" cy="200250"/>
            </a:xfrm>
            <a:custGeom>
              <a:avLst/>
              <a:gdLst>
                <a:gd name="connsiteX0" fmla="*/ 0 w 654147"/>
                <a:gd name="connsiteY0" fmla="*/ 241496 h 262598"/>
                <a:gd name="connsiteX1" fmla="*/ 182880 w 654147"/>
                <a:gd name="connsiteY1" fmla="*/ 2345 h 262598"/>
                <a:gd name="connsiteX2" fmla="*/ 422031 w 654147"/>
                <a:gd name="connsiteY2" fmla="*/ 255564 h 262598"/>
                <a:gd name="connsiteX3" fmla="*/ 618978 w 654147"/>
                <a:gd name="connsiteY3" fmla="*/ 44548 h 262598"/>
                <a:gd name="connsiteX4" fmla="*/ 633046 w 654147"/>
                <a:gd name="connsiteY4" fmla="*/ 58616 h 26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147" h="262598">
                  <a:moveTo>
                    <a:pt x="0" y="241496"/>
                  </a:moveTo>
                  <a:cubicBezTo>
                    <a:pt x="56271" y="120748"/>
                    <a:pt x="112542" y="0"/>
                    <a:pt x="182880" y="2345"/>
                  </a:cubicBezTo>
                  <a:cubicBezTo>
                    <a:pt x="253218" y="4690"/>
                    <a:pt x="349348" y="248530"/>
                    <a:pt x="422031" y="255564"/>
                  </a:cubicBezTo>
                  <a:cubicBezTo>
                    <a:pt x="494714" y="262598"/>
                    <a:pt x="583809" y="77373"/>
                    <a:pt x="618978" y="44548"/>
                  </a:cubicBezTo>
                  <a:cubicBezTo>
                    <a:pt x="654147" y="11723"/>
                    <a:pt x="643596" y="35169"/>
                    <a:pt x="633046" y="58616"/>
                  </a:cubicBezTo>
                </a:path>
              </a:pathLst>
            </a:custGeom>
            <a:grpFill/>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grpSp>
      <p:sp>
        <p:nvSpPr>
          <p:cNvPr id="211" name="Retângulo 210">
            <a:extLst>
              <a:ext uri="{FF2B5EF4-FFF2-40B4-BE49-F238E27FC236}">
                <a16:creationId xmlns:a16="http://schemas.microsoft.com/office/drawing/2014/main" id="{3014CCF0-E1BF-426E-A432-98E867D924A5}"/>
              </a:ext>
            </a:extLst>
          </p:cNvPr>
          <p:cNvSpPr/>
          <p:nvPr/>
        </p:nvSpPr>
        <p:spPr>
          <a:xfrm>
            <a:off x="457200" y="5638801"/>
            <a:ext cx="8679719" cy="307777"/>
          </a:xfrm>
          <a:prstGeom prst="rect">
            <a:avLst/>
          </a:prstGeom>
        </p:spPr>
        <p:txBody>
          <a:bodyPr wrap="square">
            <a:spAutoFit/>
          </a:bodyPr>
          <a:lstStyle/>
          <a:p>
            <a:r>
              <a:rPr lang="en-US" sz="1400" dirty="0">
                <a:latin typeface="+mj-lt"/>
                <a:cs typeface="Arial" panose="020B0604020202020204" pitchFamily="34" charset="0"/>
              </a:rPr>
              <a:t>(Representation not to scale)</a:t>
            </a:r>
          </a:p>
        </p:txBody>
      </p:sp>
      <p:cxnSp>
        <p:nvCxnSpPr>
          <p:cNvPr id="2060" name="Conexão reta unidirecional 2059">
            <a:extLst>
              <a:ext uri="{FF2B5EF4-FFF2-40B4-BE49-F238E27FC236}">
                <a16:creationId xmlns:a16="http://schemas.microsoft.com/office/drawing/2014/main" id="{78504911-79C9-4D22-84E6-26EF88B66AD2}"/>
              </a:ext>
            </a:extLst>
          </p:cNvPr>
          <p:cNvCxnSpPr/>
          <p:nvPr/>
        </p:nvCxnSpPr>
        <p:spPr>
          <a:xfrm>
            <a:off x="7205158" y="2899878"/>
            <a:ext cx="538367" cy="0"/>
          </a:xfrm>
          <a:prstGeom prst="straightConnector1">
            <a:avLst/>
          </a:prstGeom>
          <a:ln>
            <a:solidFill>
              <a:srgbClr val="C00000"/>
            </a:solidFill>
            <a:tailEnd type="triangle"/>
          </a:ln>
        </p:spPr>
        <p:style>
          <a:lnRef idx="2">
            <a:schemeClr val="accent2"/>
          </a:lnRef>
          <a:fillRef idx="0">
            <a:schemeClr val="accent2"/>
          </a:fillRef>
          <a:effectRef idx="1">
            <a:schemeClr val="accent2"/>
          </a:effectRef>
          <a:fontRef idx="minor">
            <a:schemeClr val="tx1"/>
          </a:fontRef>
        </p:style>
      </p:cxnSp>
      <p:grpSp>
        <p:nvGrpSpPr>
          <p:cNvPr id="215" name="Grupo 369">
            <a:extLst>
              <a:ext uri="{FF2B5EF4-FFF2-40B4-BE49-F238E27FC236}">
                <a16:creationId xmlns:a16="http://schemas.microsoft.com/office/drawing/2014/main" id="{2C1DD49F-515E-4D67-825E-1F967228EE36}"/>
              </a:ext>
            </a:extLst>
          </p:cNvPr>
          <p:cNvGrpSpPr/>
          <p:nvPr/>
        </p:nvGrpSpPr>
        <p:grpSpPr>
          <a:xfrm>
            <a:off x="7996286" y="2425334"/>
            <a:ext cx="319496" cy="324477"/>
            <a:chOff x="2217647" y="3945872"/>
            <a:chExt cx="782277" cy="801850"/>
          </a:xfrm>
          <a:solidFill>
            <a:srgbClr val="FFC000"/>
          </a:solidFill>
        </p:grpSpPr>
        <p:grpSp>
          <p:nvGrpSpPr>
            <p:cNvPr id="216" name="Grupo 300">
              <a:extLst>
                <a:ext uri="{FF2B5EF4-FFF2-40B4-BE49-F238E27FC236}">
                  <a16:creationId xmlns:a16="http://schemas.microsoft.com/office/drawing/2014/main" id="{5BEC257E-7662-4469-81A1-C6D7B780FFEE}"/>
                </a:ext>
              </a:extLst>
            </p:cNvPr>
            <p:cNvGrpSpPr/>
            <p:nvPr/>
          </p:nvGrpSpPr>
          <p:grpSpPr>
            <a:xfrm rot="5230665">
              <a:off x="2207861" y="3955658"/>
              <a:ext cx="801850" cy="782277"/>
              <a:chOff x="6109979" y="607250"/>
              <a:chExt cx="940143" cy="893830"/>
            </a:xfrm>
            <a:grpFill/>
          </p:grpSpPr>
          <p:sp>
            <p:nvSpPr>
              <p:cNvPr id="218" name="Forma livre 302">
                <a:extLst>
                  <a:ext uri="{FF2B5EF4-FFF2-40B4-BE49-F238E27FC236}">
                    <a16:creationId xmlns:a16="http://schemas.microsoft.com/office/drawing/2014/main" id="{49C176FA-0F44-4858-B0D5-B25EBD74FB34}"/>
                  </a:ext>
                </a:extLst>
              </p:cNvPr>
              <p:cNvSpPr/>
              <p:nvPr/>
            </p:nvSpPr>
            <p:spPr>
              <a:xfrm>
                <a:off x="6359685" y="1199609"/>
                <a:ext cx="150405" cy="301471"/>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219" name="Forma livre 303">
                <a:extLst>
                  <a:ext uri="{FF2B5EF4-FFF2-40B4-BE49-F238E27FC236}">
                    <a16:creationId xmlns:a16="http://schemas.microsoft.com/office/drawing/2014/main" id="{A7BB8D8B-181D-4A56-BEA4-8E9640C5188E}"/>
                  </a:ext>
                </a:extLst>
              </p:cNvPr>
              <p:cNvSpPr/>
              <p:nvPr/>
            </p:nvSpPr>
            <p:spPr>
              <a:xfrm>
                <a:off x="6516216" y="1196752"/>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220" name="Forma livre 304">
                <a:extLst>
                  <a:ext uri="{FF2B5EF4-FFF2-40B4-BE49-F238E27FC236}">
                    <a16:creationId xmlns:a16="http://schemas.microsoft.com/office/drawing/2014/main" id="{CC7E2C8C-BF7F-4B00-A102-E9803EBC5214}"/>
                  </a:ext>
                </a:extLst>
              </p:cNvPr>
              <p:cNvSpPr/>
              <p:nvPr/>
            </p:nvSpPr>
            <p:spPr>
              <a:xfrm>
                <a:off x="6660232" y="1196752"/>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221" name="Forma livre 305">
                <a:extLst>
                  <a:ext uri="{FF2B5EF4-FFF2-40B4-BE49-F238E27FC236}">
                    <a16:creationId xmlns:a16="http://schemas.microsoft.com/office/drawing/2014/main" id="{58350869-024F-4EE2-9B87-DDB68E2F839A}"/>
                  </a:ext>
                </a:extLst>
              </p:cNvPr>
              <p:cNvSpPr/>
              <p:nvPr/>
            </p:nvSpPr>
            <p:spPr>
              <a:xfrm>
                <a:off x="6358217" y="625026"/>
                <a:ext cx="150405" cy="301471"/>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222" name="Forma livre 306">
                <a:extLst>
                  <a:ext uri="{FF2B5EF4-FFF2-40B4-BE49-F238E27FC236}">
                    <a16:creationId xmlns:a16="http://schemas.microsoft.com/office/drawing/2014/main" id="{FFD5BD68-8349-4F84-B81F-1C2C7384026B}"/>
                  </a:ext>
                </a:extLst>
              </p:cNvPr>
              <p:cNvSpPr/>
              <p:nvPr/>
            </p:nvSpPr>
            <p:spPr>
              <a:xfrm>
                <a:off x="6588224" y="607250"/>
                <a:ext cx="150405" cy="301470"/>
              </a:xfrm>
              <a:custGeom>
                <a:avLst/>
                <a:gdLst>
                  <a:gd name="connsiteX0" fmla="*/ 0 w 342314"/>
                  <a:gd name="connsiteY0" fmla="*/ 0 h 1209821"/>
                  <a:gd name="connsiteX1" fmla="*/ 337625 w 342314"/>
                  <a:gd name="connsiteY1" fmla="*/ 731520 h 1209821"/>
                  <a:gd name="connsiteX2" fmla="*/ 28136 w 342314"/>
                  <a:gd name="connsiteY2" fmla="*/ 886264 h 1209821"/>
                  <a:gd name="connsiteX3" fmla="*/ 253219 w 342314"/>
                  <a:gd name="connsiteY3" fmla="*/ 1209821 h 1209821"/>
                  <a:gd name="connsiteX4" fmla="*/ 253219 w 342314"/>
                  <a:gd name="connsiteY4" fmla="*/ 1209821 h 120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 h="1209821">
                    <a:moveTo>
                      <a:pt x="0" y="0"/>
                    </a:moveTo>
                    <a:cubicBezTo>
                      <a:pt x="166468" y="291904"/>
                      <a:pt x="332936" y="583809"/>
                      <a:pt x="337625" y="731520"/>
                    </a:cubicBezTo>
                    <a:cubicBezTo>
                      <a:pt x="342314" y="879231"/>
                      <a:pt x="42204" y="806547"/>
                      <a:pt x="28136" y="886264"/>
                    </a:cubicBezTo>
                    <a:cubicBezTo>
                      <a:pt x="14068" y="965981"/>
                      <a:pt x="253219" y="1209821"/>
                      <a:pt x="253219" y="1209821"/>
                    </a:cubicBezTo>
                    <a:lnTo>
                      <a:pt x="253219" y="1209821"/>
                    </a:ln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223" name="Forma livre 307">
                <a:extLst>
                  <a:ext uri="{FF2B5EF4-FFF2-40B4-BE49-F238E27FC236}">
                    <a16:creationId xmlns:a16="http://schemas.microsoft.com/office/drawing/2014/main" id="{4C28ACA1-DA76-47D9-9583-27238D6F9CD4}"/>
                  </a:ext>
                </a:extLst>
              </p:cNvPr>
              <p:cNvSpPr/>
              <p:nvPr/>
            </p:nvSpPr>
            <p:spPr>
              <a:xfrm>
                <a:off x="6804248" y="836712"/>
                <a:ext cx="245874" cy="200250"/>
              </a:xfrm>
              <a:custGeom>
                <a:avLst/>
                <a:gdLst>
                  <a:gd name="connsiteX0" fmla="*/ 0 w 654147"/>
                  <a:gd name="connsiteY0" fmla="*/ 241496 h 262598"/>
                  <a:gd name="connsiteX1" fmla="*/ 182880 w 654147"/>
                  <a:gd name="connsiteY1" fmla="*/ 2345 h 262598"/>
                  <a:gd name="connsiteX2" fmla="*/ 422031 w 654147"/>
                  <a:gd name="connsiteY2" fmla="*/ 255564 h 262598"/>
                  <a:gd name="connsiteX3" fmla="*/ 618978 w 654147"/>
                  <a:gd name="connsiteY3" fmla="*/ 44548 h 262598"/>
                  <a:gd name="connsiteX4" fmla="*/ 633046 w 654147"/>
                  <a:gd name="connsiteY4" fmla="*/ 58616 h 26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147" h="262598">
                    <a:moveTo>
                      <a:pt x="0" y="241496"/>
                    </a:moveTo>
                    <a:cubicBezTo>
                      <a:pt x="56271" y="120748"/>
                      <a:pt x="112542" y="0"/>
                      <a:pt x="182880" y="2345"/>
                    </a:cubicBezTo>
                    <a:cubicBezTo>
                      <a:pt x="253218" y="4690"/>
                      <a:pt x="349348" y="248530"/>
                      <a:pt x="422031" y="255564"/>
                    </a:cubicBezTo>
                    <a:cubicBezTo>
                      <a:pt x="494714" y="262598"/>
                      <a:pt x="583809" y="77373"/>
                      <a:pt x="618978" y="44548"/>
                    </a:cubicBezTo>
                    <a:cubicBezTo>
                      <a:pt x="654147" y="11723"/>
                      <a:pt x="643596" y="35169"/>
                      <a:pt x="633046" y="58616"/>
                    </a:cubicBez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224" name="Forma livre 308">
                <a:extLst>
                  <a:ext uri="{FF2B5EF4-FFF2-40B4-BE49-F238E27FC236}">
                    <a16:creationId xmlns:a16="http://schemas.microsoft.com/office/drawing/2014/main" id="{8566679E-A6C0-447F-9158-D42DCD572896}"/>
                  </a:ext>
                </a:extLst>
              </p:cNvPr>
              <p:cNvSpPr/>
              <p:nvPr/>
            </p:nvSpPr>
            <p:spPr>
              <a:xfrm rot="2085731">
                <a:off x="6767387" y="1104961"/>
                <a:ext cx="245874" cy="200250"/>
              </a:xfrm>
              <a:custGeom>
                <a:avLst/>
                <a:gdLst>
                  <a:gd name="connsiteX0" fmla="*/ 0 w 654147"/>
                  <a:gd name="connsiteY0" fmla="*/ 241496 h 262598"/>
                  <a:gd name="connsiteX1" fmla="*/ 182880 w 654147"/>
                  <a:gd name="connsiteY1" fmla="*/ 2345 h 262598"/>
                  <a:gd name="connsiteX2" fmla="*/ 422031 w 654147"/>
                  <a:gd name="connsiteY2" fmla="*/ 255564 h 262598"/>
                  <a:gd name="connsiteX3" fmla="*/ 618978 w 654147"/>
                  <a:gd name="connsiteY3" fmla="*/ 44548 h 262598"/>
                  <a:gd name="connsiteX4" fmla="*/ 633046 w 654147"/>
                  <a:gd name="connsiteY4" fmla="*/ 58616 h 26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147" h="262598">
                    <a:moveTo>
                      <a:pt x="0" y="241496"/>
                    </a:moveTo>
                    <a:cubicBezTo>
                      <a:pt x="56271" y="120748"/>
                      <a:pt x="112542" y="0"/>
                      <a:pt x="182880" y="2345"/>
                    </a:cubicBezTo>
                    <a:cubicBezTo>
                      <a:pt x="253218" y="4690"/>
                      <a:pt x="349348" y="248530"/>
                      <a:pt x="422031" y="255564"/>
                    </a:cubicBezTo>
                    <a:cubicBezTo>
                      <a:pt x="494714" y="262598"/>
                      <a:pt x="583809" y="77373"/>
                      <a:pt x="618978" y="44548"/>
                    </a:cubicBezTo>
                    <a:cubicBezTo>
                      <a:pt x="654147" y="11723"/>
                      <a:pt x="643596" y="35169"/>
                      <a:pt x="633046" y="58616"/>
                    </a:cubicBez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225" name="Forma livre 309">
                <a:extLst>
                  <a:ext uri="{FF2B5EF4-FFF2-40B4-BE49-F238E27FC236}">
                    <a16:creationId xmlns:a16="http://schemas.microsoft.com/office/drawing/2014/main" id="{9722D92E-97F7-43B6-92A5-89942A82E7C4}"/>
                  </a:ext>
                </a:extLst>
              </p:cNvPr>
              <p:cNvSpPr/>
              <p:nvPr/>
            </p:nvSpPr>
            <p:spPr>
              <a:xfrm>
                <a:off x="6109979" y="992345"/>
                <a:ext cx="245874" cy="200250"/>
              </a:xfrm>
              <a:custGeom>
                <a:avLst/>
                <a:gdLst>
                  <a:gd name="connsiteX0" fmla="*/ 0 w 654147"/>
                  <a:gd name="connsiteY0" fmla="*/ 241496 h 262598"/>
                  <a:gd name="connsiteX1" fmla="*/ 182880 w 654147"/>
                  <a:gd name="connsiteY1" fmla="*/ 2345 h 262598"/>
                  <a:gd name="connsiteX2" fmla="*/ 422031 w 654147"/>
                  <a:gd name="connsiteY2" fmla="*/ 255564 h 262598"/>
                  <a:gd name="connsiteX3" fmla="*/ 618978 w 654147"/>
                  <a:gd name="connsiteY3" fmla="*/ 44548 h 262598"/>
                  <a:gd name="connsiteX4" fmla="*/ 633046 w 654147"/>
                  <a:gd name="connsiteY4" fmla="*/ 58616 h 26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147" h="262598">
                    <a:moveTo>
                      <a:pt x="0" y="241496"/>
                    </a:moveTo>
                    <a:cubicBezTo>
                      <a:pt x="56271" y="120748"/>
                      <a:pt x="112542" y="0"/>
                      <a:pt x="182880" y="2345"/>
                    </a:cubicBezTo>
                    <a:cubicBezTo>
                      <a:pt x="253218" y="4690"/>
                      <a:pt x="349348" y="248530"/>
                      <a:pt x="422031" y="255564"/>
                    </a:cubicBezTo>
                    <a:cubicBezTo>
                      <a:pt x="494714" y="262598"/>
                      <a:pt x="583809" y="77373"/>
                      <a:pt x="618978" y="44548"/>
                    </a:cubicBezTo>
                    <a:cubicBezTo>
                      <a:pt x="654147" y="11723"/>
                      <a:pt x="643596" y="35169"/>
                      <a:pt x="633046" y="58616"/>
                    </a:cubicBezTo>
                  </a:path>
                </a:pathLst>
              </a:custGeom>
              <a:grpFill/>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grpSp>
        <p:sp>
          <p:nvSpPr>
            <p:cNvPr id="217" name="Oval 216">
              <a:extLst>
                <a:ext uri="{FF2B5EF4-FFF2-40B4-BE49-F238E27FC236}">
                  <a16:creationId xmlns:a16="http://schemas.microsoft.com/office/drawing/2014/main" id="{AA5AACCA-353A-4466-B7F6-CD027728EC75}"/>
                </a:ext>
              </a:extLst>
            </p:cNvPr>
            <p:cNvSpPr/>
            <p:nvPr/>
          </p:nvSpPr>
          <p:spPr>
            <a:xfrm>
              <a:off x="2365152" y="4149725"/>
              <a:ext cx="406648" cy="367903"/>
            </a:xfrm>
            <a:prstGeom prst="ellipse">
              <a:avLst/>
            </a:prstGeom>
            <a:grp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2061" name="Sinal de Multiplicação 2060">
            <a:extLst>
              <a:ext uri="{FF2B5EF4-FFF2-40B4-BE49-F238E27FC236}">
                <a16:creationId xmlns:a16="http://schemas.microsoft.com/office/drawing/2014/main" id="{F4BECC7D-464C-437D-937B-E25A1C89CD1F}"/>
              </a:ext>
            </a:extLst>
          </p:cNvPr>
          <p:cNvSpPr/>
          <p:nvPr/>
        </p:nvSpPr>
        <p:spPr>
          <a:xfrm>
            <a:off x="7681429" y="2398899"/>
            <a:ext cx="927881" cy="891513"/>
          </a:xfrm>
          <a:prstGeom prst="mathMultiply">
            <a:avLst>
              <a:gd name="adj1" fmla="val 8538"/>
            </a:avLst>
          </a:prstGeom>
          <a:solidFill>
            <a:srgbClr val="C0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27" name="Retângulo 226">
            <a:extLst>
              <a:ext uri="{FF2B5EF4-FFF2-40B4-BE49-F238E27FC236}">
                <a16:creationId xmlns:a16="http://schemas.microsoft.com/office/drawing/2014/main" id="{6CBC6A7D-86D3-4B65-A7BC-4390C38A82E3}"/>
              </a:ext>
            </a:extLst>
          </p:cNvPr>
          <p:cNvSpPr/>
          <p:nvPr/>
        </p:nvSpPr>
        <p:spPr>
          <a:xfrm>
            <a:off x="534595" y="4426853"/>
            <a:ext cx="2362200" cy="276999"/>
          </a:xfrm>
          <a:prstGeom prst="rect">
            <a:avLst/>
          </a:prstGeom>
          <a:solidFill>
            <a:schemeClr val="bg1"/>
          </a:solidFill>
        </p:spPr>
        <p:txBody>
          <a:bodyPr wrap="square">
            <a:spAutoFit/>
          </a:bodyPr>
          <a:lstStyle/>
          <a:p>
            <a:pPr algn="ctr"/>
            <a:r>
              <a:rPr lang="en-US" sz="1200" dirty="0">
                <a:latin typeface="+mj-lt"/>
                <a:cs typeface="Arial" panose="020B0604020202020204" pitchFamily="34" charset="0"/>
              </a:rPr>
              <a:t>Coagulation Bath</a:t>
            </a:r>
          </a:p>
        </p:txBody>
      </p:sp>
      <p:sp>
        <p:nvSpPr>
          <p:cNvPr id="228" name="Retângulo 227">
            <a:extLst>
              <a:ext uri="{FF2B5EF4-FFF2-40B4-BE49-F238E27FC236}">
                <a16:creationId xmlns:a16="http://schemas.microsoft.com/office/drawing/2014/main" id="{6A661740-04CF-4173-8950-361732892EA1}"/>
              </a:ext>
            </a:extLst>
          </p:cNvPr>
          <p:cNvSpPr/>
          <p:nvPr/>
        </p:nvSpPr>
        <p:spPr>
          <a:xfrm>
            <a:off x="1108024" y="3143517"/>
            <a:ext cx="1135125" cy="276999"/>
          </a:xfrm>
          <a:prstGeom prst="rect">
            <a:avLst/>
          </a:prstGeom>
          <a:solidFill>
            <a:schemeClr val="bg1"/>
          </a:solidFill>
        </p:spPr>
        <p:txBody>
          <a:bodyPr wrap="square">
            <a:spAutoFit/>
          </a:bodyPr>
          <a:lstStyle/>
          <a:p>
            <a:r>
              <a:rPr lang="en-US" sz="1200" dirty="0">
                <a:latin typeface="+mj-lt"/>
                <a:cs typeface="Arial" panose="020B0604020202020204" pitchFamily="34" charset="0"/>
              </a:rPr>
              <a:t>Syringe Pump</a:t>
            </a:r>
          </a:p>
        </p:txBody>
      </p:sp>
      <p:sp>
        <p:nvSpPr>
          <p:cNvPr id="229" name="Retângulo 228">
            <a:extLst>
              <a:ext uri="{FF2B5EF4-FFF2-40B4-BE49-F238E27FC236}">
                <a16:creationId xmlns:a16="http://schemas.microsoft.com/office/drawing/2014/main" id="{67618CBD-F190-433C-ADC1-4BA0B0CD1F1D}"/>
              </a:ext>
            </a:extLst>
          </p:cNvPr>
          <p:cNvSpPr/>
          <p:nvPr/>
        </p:nvSpPr>
        <p:spPr>
          <a:xfrm>
            <a:off x="1066800" y="3456801"/>
            <a:ext cx="1284697" cy="276999"/>
          </a:xfrm>
          <a:prstGeom prst="rect">
            <a:avLst/>
          </a:prstGeom>
          <a:solidFill>
            <a:schemeClr val="bg1"/>
          </a:solidFill>
        </p:spPr>
        <p:txBody>
          <a:bodyPr wrap="square">
            <a:spAutoFit/>
          </a:bodyPr>
          <a:lstStyle/>
          <a:p>
            <a:r>
              <a:rPr lang="en-US" sz="1200" dirty="0">
                <a:latin typeface="+mj-lt"/>
                <a:cs typeface="Arial" panose="020B0604020202020204" pitchFamily="34" charset="0"/>
              </a:rPr>
              <a:t>Polymer Solution</a:t>
            </a:r>
          </a:p>
        </p:txBody>
      </p:sp>
      <p:sp>
        <p:nvSpPr>
          <p:cNvPr id="230" name="Retângulo 229">
            <a:extLst>
              <a:ext uri="{FF2B5EF4-FFF2-40B4-BE49-F238E27FC236}">
                <a16:creationId xmlns:a16="http://schemas.microsoft.com/office/drawing/2014/main" id="{60D2CCFA-B234-4182-A0F7-26F3B889B266}"/>
              </a:ext>
            </a:extLst>
          </p:cNvPr>
          <p:cNvSpPr/>
          <p:nvPr/>
        </p:nvSpPr>
        <p:spPr>
          <a:xfrm>
            <a:off x="2287628" y="3055118"/>
            <a:ext cx="1012083" cy="276999"/>
          </a:xfrm>
          <a:prstGeom prst="rect">
            <a:avLst/>
          </a:prstGeom>
          <a:solidFill>
            <a:schemeClr val="bg1"/>
          </a:solidFill>
        </p:spPr>
        <p:txBody>
          <a:bodyPr wrap="square">
            <a:spAutoFit/>
          </a:bodyPr>
          <a:lstStyle/>
          <a:p>
            <a:pPr algn="ctr"/>
            <a:r>
              <a:rPr lang="en-US" sz="1200" b="1" dirty="0">
                <a:solidFill>
                  <a:srgbClr val="00B050"/>
                </a:solidFill>
                <a:latin typeface="+mj-lt"/>
                <a:cs typeface="Arial" panose="020B0604020202020204" pitchFamily="34" charset="0"/>
              </a:rPr>
              <a:t>Microfiber</a:t>
            </a:r>
          </a:p>
        </p:txBody>
      </p:sp>
      <p:sp>
        <p:nvSpPr>
          <p:cNvPr id="2062" name="CaixaDeTexto 2061">
            <a:extLst>
              <a:ext uri="{FF2B5EF4-FFF2-40B4-BE49-F238E27FC236}">
                <a16:creationId xmlns:a16="http://schemas.microsoft.com/office/drawing/2014/main" id="{0CDB07C9-2B2F-4DE3-9551-92607FC851A8}"/>
              </a:ext>
            </a:extLst>
          </p:cNvPr>
          <p:cNvSpPr txBox="1"/>
          <p:nvPr/>
        </p:nvSpPr>
        <p:spPr>
          <a:xfrm>
            <a:off x="6367684" y="3456801"/>
            <a:ext cx="2080242" cy="276999"/>
          </a:xfrm>
          <a:prstGeom prst="rect">
            <a:avLst/>
          </a:prstGeom>
          <a:noFill/>
        </p:spPr>
        <p:txBody>
          <a:bodyPr wrap="square" rtlCol="0">
            <a:spAutoFit/>
          </a:bodyPr>
          <a:lstStyle/>
          <a:p>
            <a:r>
              <a:rPr lang="pt-PT" sz="1200" dirty="0" err="1"/>
              <a:t>Bacteria</a:t>
            </a:r>
            <a:r>
              <a:rPr lang="pt-PT" sz="1200" dirty="0"/>
              <a:t> </a:t>
            </a:r>
            <a:r>
              <a:rPr lang="pt-PT" sz="1200" dirty="0" err="1"/>
              <a:t>Elimination</a:t>
            </a:r>
            <a:endParaRPr lang="pt-PT" sz="1200" dirty="0"/>
          </a:p>
        </p:txBody>
      </p:sp>
      <p:pic>
        <p:nvPicPr>
          <p:cNvPr id="2063" name="Áudio 2062">
            <a:hlinkClick r:id="" action="ppaction://media"/>
            <a:extLst>
              <a:ext uri="{FF2B5EF4-FFF2-40B4-BE49-F238E27FC236}">
                <a16:creationId xmlns:a16="http://schemas.microsoft.com/office/drawing/2014/main" id="{FEA7F115-46D8-4694-9D87-4D3754D535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
        <p:nvSpPr>
          <p:cNvPr id="111" name="Retângulo 110">
            <a:extLst>
              <a:ext uri="{FF2B5EF4-FFF2-40B4-BE49-F238E27FC236}">
                <a16:creationId xmlns:a16="http://schemas.microsoft.com/office/drawing/2014/main" id="{CE66FE75-27E3-4908-AAC1-7C4A063D3BAD}"/>
              </a:ext>
            </a:extLst>
          </p:cNvPr>
          <p:cNvSpPr/>
          <p:nvPr/>
        </p:nvSpPr>
        <p:spPr>
          <a:xfrm>
            <a:off x="3591674" y="3993222"/>
            <a:ext cx="1012083" cy="461665"/>
          </a:xfrm>
          <a:prstGeom prst="rect">
            <a:avLst/>
          </a:prstGeom>
          <a:solidFill>
            <a:schemeClr val="bg1"/>
          </a:solidFill>
        </p:spPr>
        <p:txBody>
          <a:bodyPr wrap="square">
            <a:spAutoFit/>
          </a:bodyPr>
          <a:lstStyle/>
          <a:p>
            <a:pPr algn="r"/>
            <a:r>
              <a:rPr lang="en-US" sz="1200" b="1" dirty="0">
                <a:solidFill>
                  <a:srgbClr val="00B050"/>
                </a:solidFill>
                <a:latin typeface="+mj-lt"/>
                <a:cs typeface="Arial" panose="020B0604020202020204" pitchFamily="34" charset="0"/>
              </a:rPr>
              <a:t>CA/PCL Microfiber</a:t>
            </a:r>
          </a:p>
        </p:txBody>
      </p:sp>
    </p:spTree>
    <p:extLst>
      <p:ext uri="{BB962C8B-B14F-4D97-AF65-F5344CB8AC3E}">
        <p14:creationId xmlns:p14="http://schemas.microsoft.com/office/powerpoint/2010/main" val="2558619649"/>
      </p:ext>
    </p:extLst>
  </p:cSld>
  <p:clrMapOvr>
    <a:masterClrMapping/>
  </p:clrMapOvr>
  <mc:AlternateContent xmlns:mc="http://schemas.openxmlformats.org/markup-compatibility/2006" xmlns:p14="http://schemas.microsoft.com/office/powerpoint/2010/main">
    <mc:Choice Requires="p14">
      <p:transition spd="slow" p14:dur="2000" advTm="21341"/>
    </mc:Choice>
    <mc:Fallback xmlns="">
      <p:transition spd="slow" advTm="21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63"/>
                                        </p:tgtEl>
                                      </p:cBhvr>
                                    </p:cmd>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063"/>
                </p:tgtEl>
              </p:cMediaNode>
            </p:audio>
          </p:childTnLst>
        </p:cTn>
      </p:par>
    </p:tnLst>
    <p:bldLst>
      <p:bldP spid="74" grpId="0"/>
      <p:bldP spid="75" grpId="0"/>
      <p:bldP spid="89" grpId="0"/>
      <p:bldP spid="211" grpId="0"/>
      <p:bldP spid="227" grpId="0" animBg="1"/>
      <p:bldP spid="228" grpId="0" animBg="1"/>
      <p:bldP spid="229" grpId="0" animBg="1"/>
      <p:bldP spid="230" grpId="0" animBg="1"/>
      <p:bldP spid="1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3</a:t>
            </a:fld>
            <a:endParaRPr lang="fr-FR"/>
          </a:p>
        </p:txBody>
      </p:sp>
      <p:pic>
        <p:nvPicPr>
          <p:cNvPr id="7" name="Picture 6">
            <a:extLst>
              <a:ext uri="{FF2B5EF4-FFF2-40B4-BE49-F238E27FC236}">
                <a16:creationId xmlns:a16="http://schemas.microsoft.com/office/drawing/2014/main" id="{DD466382-20B6-490F-8C41-6253E43E3BB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2">
            <a:extLst>
              <a:ext uri="{FF2B5EF4-FFF2-40B4-BE49-F238E27FC236}">
                <a16:creationId xmlns:a16="http://schemas.microsoft.com/office/drawing/2014/main" id="{B920B854-7C65-40FD-AA0A-162390DAB20B}"/>
              </a:ext>
            </a:extLst>
          </p:cNvPr>
          <p:cNvSpPr txBox="1"/>
          <p:nvPr/>
        </p:nvSpPr>
        <p:spPr>
          <a:xfrm>
            <a:off x="381000" y="457200"/>
            <a:ext cx="7848600" cy="553998"/>
          </a:xfrm>
          <a:prstGeom prst="rect">
            <a:avLst/>
          </a:prstGeom>
          <a:noFill/>
        </p:spPr>
        <p:txBody>
          <a:bodyPr wrap="square" rtlCol="0">
            <a:spAutoFit/>
          </a:bodyPr>
          <a:lstStyle/>
          <a:p>
            <a:r>
              <a:rPr lang="fr-FR" sz="3000" b="1" dirty="0"/>
              <a:t>Abstract</a:t>
            </a:r>
          </a:p>
        </p:txBody>
      </p:sp>
      <p:sp>
        <p:nvSpPr>
          <p:cNvPr id="8" name="CaixaDeTexto 7">
            <a:extLst>
              <a:ext uri="{FF2B5EF4-FFF2-40B4-BE49-F238E27FC236}">
                <a16:creationId xmlns:a16="http://schemas.microsoft.com/office/drawing/2014/main" id="{31529CC2-A37F-4235-8F47-F329E969AF6E}"/>
              </a:ext>
            </a:extLst>
          </p:cNvPr>
          <p:cNvSpPr txBox="1"/>
          <p:nvPr/>
        </p:nvSpPr>
        <p:spPr>
          <a:xfrm>
            <a:off x="381000" y="1066800"/>
            <a:ext cx="8382000" cy="4743606"/>
          </a:xfrm>
          <a:prstGeom prst="rect">
            <a:avLst/>
          </a:prstGeom>
          <a:noFill/>
        </p:spPr>
        <p:txBody>
          <a:bodyPr wrap="square">
            <a:spAutoFit/>
          </a:bodyPr>
          <a:lstStyle/>
          <a:p>
            <a:pPr algn="just"/>
            <a:r>
              <a:rPr lang="en-AU" sz="1500" kern="0" dirty="0">
                <a:effectLst/>
                <a:latin typeface="+mj-lt"/>
                <a:ea typeface="SimSun" panose="02010600030101010101" pitchFamily="2" charset="-122"/>
                <a:cs typeface="Times New Roman" panose="02020603050405020304" pitchFamily="18" charset="0"/>
              </a:rPr>
              <a:t>Essential oils (EOs), which are complex biomolecules composed of volatile compounds, have emerged as a new strategy to deal with bacterial infections and as a valid alternative to synthetic drugs. Here, we report the modification of biodegradable wet-spun microfibers composed of cellulose acetate (CA) and polycaprolactone (PCL) with EOs, aiming at their localized, controlled release. Cinnamon leaf oil (CLO), cajeput oil (CJO), and clove oil (CO) were selected from a group of 20 EOs according to their minimal inhibitory concentration (MIC) against </a:t>
            </a:r>
            <a:r>
              <a:rPr lang="en-AU" sz="1500" i="1" kern="0" dirty="0">
                <a:effectLst/>
                <a:latin typeface="+mj-lt"/>
                <a:ea typeface="SimSun" panose="02010600030101010101" pitchFamily="2" charset="-122"/>
                <a:cs typeface="Times New Roman" panose="02020603050405020304" pitchFamily="18" charset="0"/>
              </a:rPr>
              <a:t>Staphylococcus aureus</a:t>
            </a:r>
            <a:r>
              <a:rPr lang="en-AU" sz="1500" kern="0" dirty="0">
                <a:effectLst/>
                <a:latin typeface="+mj-lt"/>
                <a:ea typeface="SimSun" panose="02010600030101010101" pitchFamily="2" charset="-122"/>
                <a:cs typeface="Times New Roman" panose="02020603050405020304" pitchFamily="18" charset="0"/>
              </a:rPr>
              <a:t> (&lt;22.4 mg/mL) and </a:t>
            </a:r>
            <a:r>
              <a:rPr lang="en-AU" sz="1500" i="1" kern="0" dirty="0">
                <a:effectLst/>
                <a:latin typeface="+mj-lt"/>
                <a:ea typeface="SimSun" panose="02010600030101010101" pitchFamily="2" charset="-122"/>
                <a:cs typeface="Times New Roman" panose="02020603050405020304" pitchFamily="18" charset="0"/>
              </a:rPr>
              <a:t>Escherichia coli</a:t>
            </a:r>
            <a:r>
              <a:rPr lang="en-AU" sz="1500" kern="0" dirty="0">
                <a:effectLst/>
                <a:latin typeface="+mj-lt"/>
                <a:ea typeface="SimSun" panose="02010600030101010101" pitchFamily="2" charset="-122"/>
                <a:cs typeface="Times New Roman" panose="02020603050405020304" pitchFamily="18" charset="0"/>
              </a:rPr>
              <a:t> (&lt;11.2 mg/mL). CA/PCL prepared at 10% and 14%wt in a 3/1 ratio in acetic acid and acetone were processed in the form of microfibers by wet-spinning at an extrusion rate of 0.5 mL/h directly into an ethanol coagulation bath. Microfibers were modified by immersion in ethanol solutions containing EOs at 2xMIC and ampicillin (control antibiotic). Incorporation was confirmed by UV-VIS, FTIR and TGA. After 72h, </a:t>
            </a:r>
            <a:r>
              <a:rPr lang="en-AU" sz="1500" kern="0" dirty="0" err="1">
                <a:effectLst/>
                <a:latin typeface="+mj-lt"/>
                <a:ea typeface="SimSun" panose="02010600030101010101" pitchFamily="2" charset="-122"/>
                <a:cs typeface="Times New Roman" panose="02020603050405020304" pitchFamily="18" charset="0"/>
              </a:rPr>
              <a:t>fibers</a:t>
            </a:r>
            <a:r>
              <a:rPr lang="en-AU" sz="1500" kern="0" dirty="0">
                <a:effectLst/>
                <a:latin typeface="+mj-lt"/>
                <a:ea typeface="SimSun" panose="02010600030101010101" pitchFamily="2" charset="-122"/>
                <a:cs typeface="Times New Roman" panose="02020603050405020304" pitchFamily="18" charset="0"/>
              </a:rPr>
              <a:t> contained ampicillin at MIC but only 14%, 66% and 76% of MIC for CLO, CO and CJO, respectively. Unloaded and loaded microfibers were characterized as uniform and homogeneous. Data showed that even at small amounts the EO-modified microfibers were effective against the tested bacteria. Considering the amount immobilized, CLO-containing </a:t>
            </a:r>
            <a:r>
              <a:rPr lang="en-AU" sz="1500" kern="0" dirty="0" err="1">
                <a:effectLst/>
                <a:latin typeface="+mj-lt"/>
                <a:ea typeface="SimSun" panose="02010600030101010101" pitchFamily="2" charset="-122"/>
                <a:cs typeface="Times New Roman" panose="02020603050405020304" pitchFamily="18" charset="0"/>
              </a:rPr>
              <a:t>fibers</a:t>
            </a:r>
            <a:r>
              <a:rPr lang="en-AU" sz="1500" kern="0" dirty="0">
                <a:effectLst/>
                <a:latin typeface="+mj-lt"/>
                <a:ea typeface="SimSun" panose="02010600030101010101" pitchFamily="2" charset="-122"/>
                <a:cs typeface="Times New Roman" panose="02020603050405020304" pitchFamily="18" charset="0"/>
              </a:rPr>
              <a:t> were deemed the most effective from the group, suggesting a superior affinity of the EOs active groups towards the CA/PCL matrix. These results indicate that CA/PCL microfibers loaded with EOs can be easily produced and applied in scaffolds for biomedical applications.</a:t>
            </a:r>
            <a:endParaRPr lang="pt-PT" sz="1500" kern="100" dirty="0">
              <a:effectLst/>
              <a:latin typeface="+mj-lt"/>
              <a:ea typeface="Times New Roman" panose="02020603050405020304" pitchFamily="18" charset="0"/>
              <a:cs typeface="Times New Roman" panose="02020603050405020304" pitchFamily="18" charset="0"/>
            </a:endParaRPr>
          </a:p>
          <a:p>
            <a:pPr algn="just">
              <a:lnSpc>
                <a:spcPct val="115000"/>
              </a:lnSpc>
            </a:pPr>
            <a:r>
              <a:rPr lang="en-AU" sz="1500" b="1" kern="100" dirty="0">
                <a:effectLst/>
                <a:latin typeface="+mj-lt"/>
                <a:ea typeface="Times New Roman" panose="02020603050405020304" pitchFamily="18" charset="0"/>
                <a:cs typeface="Times New Roman" panose="02020603050405020304" pitchFamily="18" charset="0"/>
              </a:rPr>
              <a:t> </a:t>
            </a:r>
            <a:endParaRPr lang="pt-PT" sz="1500" kern="100" dirty="0">
              <a:effectLst/>
              <a:latin typeface="+mj-lt"/>
              <a:ea typeface="Times New Roman" panose="02020603050405020304" pitchFamily="18" charset="0"/>
              <a:cs typeface="Times New Roman" panose="02020603050405020304" pitchFamily="18" charset="0"/>
            </a:endParaRPr>
          </a:p>
          <a:p>
            <a:pPr algn="just"/>
            <a:r>
              <a:rPr lang="en-AU" sz="1500" b="1" kern="0" dirty="0">
                <a:effectLst/>
                <a:latin typeface="+mj-lt"/>
                <a:ea typeface="SimSun" panose="02010600030101010101" pitchFamily="2" charset="-122"/>
                <a:cs typeface="Times New Roman" panose="02020603050405020304" pitchFamily="18" charset="0"/>
              </a:rPr>
              <a:t>Keywords: </a:t>
            </a:r>
            <a:r>
              <a:rPr lang="en-AU" sz="1500" kern="0" dirty="0">
                <a:effectLst/>
                <a:latin typeface="+mj-lt"/>
                <a:ea typeface="SimSun" panose="02010600030101010101" pitchFamily="2" charset="-122"/>
                <a:cs typeface="Times New Roman" panose="02020603050405020304" pitchFamily="18" charset="0"/>
              </a:rPr>
              <a:t>microfibers; biocompatible polymers; essential oils; surface modification; bactericidal effect; localized biomolecule action.</a:t>
            </a:r>
            <a:endParaRPr lang="pt-PT" sz="1500" kern="100" dirty="0">
              <a:effectLst/>
              <a:latin typeface="+mj-lt"/>
              <a:ea typeface="Times New Roman" panose="02020603050405020304" pitchFamily="18" charset="0"/>
              <a:cs typeface="Times New Roman" panose="02020603050405020304" pitchFamily="18" charset="0"/>
            </a:endParaRPr>
          </a:p>
        </p:txBody>
      </p:sp>
      <p:pic>
        <p:nvPicPr>
          <p:cNvPr id="4" name="Áudio 3">
            <a:hlinkClick r:id="" action="ppaction://media"/>
            <a:extLst>
              <a:ext uri="{FF2B5EF4-FFF2-40B4-BE49-F238E27FC236}">
                <a16:creationId xmlns:a16="http://schemas.microsoft.com/office/drawing/2014/main" id="{431CDEB6-7080-4735-BF4E-A89788456E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374"/>
    </mc:Choice>
    <mc:Fallback xmlns="">
      <p:transition spd="slow" advTm="18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2">
            <a:extLst>
              <a:ext uri="{FF2B5EF4-FFF2-40B4-BE49-F238E27FC236}">
                <a16:creationId xmlns:a16="http://schemas.microsoft.com/office/drawing/2014/main" id="{C9D01693-3E7F-468A-9639-F40A3EA45D52}"/>
              </a:ext>
            </a:extLst>
          </p:cNvPr>
          <p:cNvSpPr txBox="1"/>
          <p:nvPr/>
        </p:nvSpPr>
        <p:spPr>
          <a:xfrm>
            <a:off x="381000" y="457200"/>
            <a:ext cx="7848600" cy="553998"/>
          </a:xfrm>
          <a:prstGeom prst="rect">
            <a:avLst/>
          </a:prstGeom>
          <a:noFill/>
        </p:spPr>
        <p:txBody>
          <a:bodyPr wrap="square" rtlCol="0">
            <a:spAutoFit/>
          </a:bodyPr>
          <a:lstStyle/>
          <a:p>
            <a:r>
              <a:rPr lang="fr-FR" sz="3000" b="1" dirty="0"/>
              <a:t>Introduction - Bacterial Infections</a:t>
            </a:r>
          </a:p>
        </p:txBody>
      </p:sp>
      <p:sp>
        <p:nvSpPr>
          <p:cNvPr id="6" name="Marcador de Posição de Conteúdo 11">
            <a:extLst>
              <a:ext uri="{FF2B5EF4-FFF2-40B4-BE49-F238E27FC236}">
                <a16:creationId xmlns:a16="http://schemas.microsoft.com/office/drawing/2014/main" id="{3BCB1B22-DED3-4CF6-924D-545901F75BE6}"/>
              </a:ext>
            </a:extLst>
          </p:cNvPr>
          <p:cNvSpPr txBox="1">
            <a:spLocks/>
          </p:cNvSpPr>
          <p:nvPr/>
        </p:nvSpPr>
        <p:spPr>
          <a:xfrm>
            <a:off x="457200" y="1416224"/>
            <a:ext cx="82296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000" dirty="0">
              <a:latin typeface="Arial" pitchFamily="34" charset="0"/>
              <a:cs typeface="Arial" pitchFamily="34" charset="0"/>
            </a:endParaRPr>
          </a:p>
        </p:txBody>
      </p:sp>
      <p:pic>
        <p:nvPicPr>
          <p:cNvPr id="7" name="Picture 2">
            <a:extLst>
              <a:ext uri="{FF2B5EF4-FFF2-40B4-BE49-F238E27FC236}">
                <a16:creationId xmlns:a16="http://schemas.microsoft.com/office/drawing/2014/main" id="{BAB62C85-C841-49AE-B4C5-7112309467B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919"/>
          <a:stretch/>
        </p:blipFill>
        <p:spPr bwMode="auto">
          <a:xfrm>
            <a:off x="2374358" y="1143805"/>
            <a:ext cx="4505754" cy="4137485"/>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id="{EC1984FD-F7FB-442C-9A15-4A2F7B5D1C6C}"/>
              </a:ext>
            </a:extLst>
          </p:cNvPr>
          <p:cNvSpPr/>
          <p:nvPr/>
        </p:nvSpPr>
        <p:spPr>
          <a:xfrm>
            <a:off x="2226131" y="4480596"/>
            <a:ext cx="1656184"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Retângulo 8">
            <a:extLst>
              <a:ext uri="{FF2B5EF4-FFF2-40B4-BE49-F238E27FC236}">
                <a16:creationId xmlns:a16="http://schemas.microsoft.com/office/drawing/2014/main" id="{DC84E9BF-1D75-492A-8C39-8D1CB1F436F1}"/>
              </a:ext>
            </a:extLst>
          </p:cNvPr>
          <p:cNvSpPr/>
          <p:nvPr/>
        </p:nvSpPr>
        <p:spPr>
          <a:xfrm>
            <a:off x="5193196" y="4536971"/>
            <a:ext cx="1368152"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Retângulo 9">
            <a:extLst>
              <a:ext uri="{FF2B5EF4-FFF2-40B4-BE49-F238E27FC236}">
                <a16:creationId xmlns:a16="http://schemas.microsoft.com/office/drawing/2014/main" id="{09311A02-1B16-45A2-BEC1-13871500A696}"/>
              </a:ext>
            </a:extLst>
          </p:cNvPr>
          <p:cNvSpPr/>
          <p:nvPr/>
        </p:nvSpPr>
        <p:spPr>
          <a:xfrm>
            <a:off x="5299180" y="1199381"/>
            <a:ext cx="1656184"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Retângulo 10">
            <a:extLst>
              <a:ext uri="{FF2B5EF4-FFF2-40B4-BE49-F238E27FC236}">
                <a16:creationId xmlns:a16="http://schemas.microsoft.com/office/drawing/2014/main" id="{E246AAC8-3F19-42AB-B91D-C968D3809943}"/>
              </a:ext>
            </a:extLst>
          </p:cNvPr>
          <p:cNvSpPr/>
          <p:nvPr/>
        </p:nvSpPr>
        <p:spPr>
          <a:xfrm>
            <a:off x="5511960" y="4103561"/>
            <a:ext cx="1368152"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Retângulo 11">
            <a:extLst>
              <a:ext uri="{FF2B5EF4-FFF2-40B4-BE49-F238E27FC236}">
                <a16:creationId xmlns:a16="http://schemas.microsoft.com/office/drawing/2014/main" id="{6B045127-3A44-436A-8855-DEA43F8405AE}"/>
              </a:ext>
            </a:extLst>
          </p:cNvPr>
          <p:cNvSpPr/>
          <p:nvPr/>
        </p:nvSpPr>
        <p:spPr>
          <a:xfrm>
            <a:off x="460072" y="5465802"/>
            <a:ext cx="8226727" cy="553998"/>
          </a:xfrm>
          <a:prstGeom prst="rect">
            <a:avLst/>
          </a:prstGeom>
          <a:noFill/>
        </p:spPr>
        <p:txBody>
          <a:bodyPr wrap="square">
            <a:spAutoFit/>
          </a:bodyPr>
          <a:lstStyle/>
          <a:p>
            <a:pPr algn="ctr"/>
            <a:r>
              <a:rPr lang="en-US" sz="1500" dirty="0">
                <a:latin typeface="+mj-lt"/>
                <a:cs typeface="Arial" panose="020B0604020202020204" pitchFamily="34" charset="0"/>
              </a:rPr>
              <a:t>Recent projections indicate that bacterial infections may be the cause of approximately </a:t>
            </a:r>
            <a:r>
              <a:rPr lang="en-US" sz="1500" b="1" dirty="0">
                <a:latin typeface="+mj-lt"/>
                <a:cs typeface="Arial" panose="020B0604020202020204" pitchFamily="34" charset="0"/>
              </a:rPr>
              <a:t>10 million annual deaths worldwide by 2050</a:t>
            </a:r>
          </a:p>
        </p:txBody>
      </p:sp>
      <p:sp>
        <p:nvSpPr>
          <p:cNvPr id="13" name="Retângulo 12">
            <a:extLst>
              <a:ext uri="{FF2B5EF4-FFF2-40B4-BE49-F238E27FC236}">
                <a16:creationId xmlns:a16="http://schemas.microsoft.com/office/drawing/2014/main" id="{24850E63-6F5C-41C7-A1E8-191311CFF987}"/>
              </a:ext>
            </a:extLst>
          </p:cNvPr>
          <p:cNvSpPr/>
          <p:nvPr/>
        </p:nvSpPr>
        <p:spPr>
          <a:xfrm>
            <a:off x="2934072" y="5791200"/>
            <a:ext cx="5886400" cy="215444"/>
          </a:xfrm>
          <a:prstGeom prst="rect">
            <a:avLst/>
          </a:prstGeom>
        </p:spPr>
        <p:txBody>
          <a:bodyPr wrap="square">
            <a:spAutoFit/>
          </a:bodyPr>
          <a:lstStyle/>
          <a:p>
            <a:pPr algn="r"/>
            <a:r>
              <a:rPr lang="pt-PT" sz="800" dirty="0" err="1">
                <a:latin typeface="Arial" panose="020B0604020202020204" pitchFamily="34" charset="0"/>
                <a:ea typeface="Times New Roman" panose="02020603050405020304" pitchFamily="18" charset="0"/>
                <a:cs typeface="Arial" panose="020B0604020202020204" pitchFamily="34" charset="0"/>
              </a:rPr>
              <a:t>Willyard</a:t>
            </a:r>
            <a:r>
              <a:rPr lang="pt-PT" sz="800" dirty="0">
                <a:latin typeface="Arial" panose="020B0604020202020204" pitchFamily="34" charset="0"/>
                <a:ea typeface="Times New Roman" panose="02020603050405020304" pitchFamily="18" charset="0"/>
                <a:cs typeface="Arial" panose="020B0604020202020204" pitchFamily="34" charset="0"/>
              </a:rPr>
              <a:t>, C.</a:t>
            </a:r>
            <a:r>
              <a:rPr lang="pt-PT" sz="800" i="1" dirty="0">
                <a:latin typeface="Arial" panose="020B0604020202020204" pitchFamily="34" charset="0"/>
                <a:ea typeface="Times New Roman" panose="02020603050405020304" pitchFamily="18" charset="0"/>
                <a:cs typeface="Arial" panose="020B0604020202020204" pitchFamily="34" charset="0"/>
              </a:rPr>
              <a:t>.</a:t>
            </a:r>
            <a:r>
              <a:rPr lang="pt-PT" sz="800" dirty="0">
                <a:latin typeface="Arial" panose="020B0604020202020204" pitchFamily="34" charset="0"/>
                <a:ea typeface="Times New Roman" panose="02020603050405020304" pitchFamily="18" charset="0"/>
                <a:cs typeface="Arial" panose="020B0604020202020204" pitchFamily="34" charset="0"/>
              </a:rPr>
              <a:t> </a:t>
            </a:r>
            <a:r>
              <a:rPr lang="pt-PT" sz="800" i="1" dirty="0" err="1">
                <a:latin typeface="Arial" panose="020B0604020202020204" pitchFamily="34" charset="0"/>
                <a:ea typeface="Times New Roman" panose="02020603050405020304" pitchFamily="18" charset="0"/>
                <a:cs typeface="Arial" panose="020B0604020202020204" pitchFamily="34" charset="0"/>
              </a:rPr>
              <a:t>Nature</a:t>
            </a:r>
            <a:r>
              <a:rPr lang="pt-PT" sz="800" dirty="0">
                <a:latin typeface="Arial" panose="020B0604020202020204" pitchFamily="34" charset="0"/>
                <a:ea typeface="Times New Roman" panose="02020603050405020304" pitchFamily="18" charset="0"/>
                <a:cs typeface="Arial" panose="020B0604020202020204" pitchFamily="34" charset="0"/>
              </a:rPr>
              <a:t> </a:t>
            </a:r>
            <a:r>
              <a:rPr lang="pt-PT" sz="800" b="1" dirty="0">
                <a:latin typeface="Arial" panose="020B0604020202020204" pitchFamily="34" charset="0"/>
                <a:ea typeface="Times New Roman" panose="02020603050405020304" pitchFamily="18" charset="0"/>
                <a:cs typeface="Arial" panose="020B0604020202020204" pitchFamily="34" charset="0"/>
              </a:rPr>
              <a:t>2017</a:t>
            </a:r>
            <a:r>
              <a:rPr lang="pt-PT" sz="800" dirty="0">
                <a:latin typeface="Arial" panose="020B0604020202020204" pitchFamily="34" charset="0"/>
                <a:ea typeface="Times New Roman" panose="02020603050405020304" pitchFamily="18" charset="0"/>
                <a:cs typeface="Arial" panose="020B0604020202020204" pitchFamily="34" charset="0"/>
              </a:rPr>
              <a:t>, </a:t>
            </a:r>
            <a:r>
              <a:rPr lang="pt-PT" sz="800" i="1" dirty="0">
                <a:latin typeface="Arial" panose="020B0604020202020204" pitchFamily="34" charset="0"/>
                <a:ea typeface="Times New Roman" panose="02020603050405020304" pitchFamily="18" charset="0"/>
                <a:cs typeface="Arial" panose="020B0604020202020204" pitchFamily="34" charset="0"/>
              </a:rPr>
              <a:t>543</a:t>
            </a:r>
            <a:r>
              <a:rPr lang="pt-PT" sz="800" dirty="0">
                <a:latin typeface="Arial" panose="020B0604020202020204" pitchFamily="34" charset="0"/>
                <a:ea typeface="Times New Roman" panose="02020603050405020304" pitchFamily="18" charset="0"/>
                <a:cs typeface="Arial" panose="020B0604020202020204" pitchFamily="34" charset="0"/>
              </a:rPr>
              <a:t>, 15.</a:t>
            </a:r>
            <a:endParaRPr lang="pt-PT" sz="800" dirty="0">
              <a:latin typeface="Arial" panose="020B0604020202020204" pitchFamily="34" charset="0"/>
              <a:cs typeface="Arial" panose="020B0604020202020204" pitchFamily="34" charset="0"/>
            </a:endParaRPr>
          </a:p>
        </p:txBody>
      </p:sp>
      <p:pic>
        <p:nvPicPr>
          <p:cNvPr id="4" name="Áudio 3">
            <a:hlinkClick r:id="" action="ppaction://media"/>
            <a:extLst>
              <a:ext uri="{FF2B5EF4-FFF2-40B4-BE49-F238E27FC236}">
                <a16:creationId xmlns:a16="http://schemas.microsoft.com/office/drawing/2014/main" id="{F0863940-A81B-467E-BC1C-CBCABFAC945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4128"/>
    </mc:Choice>
    <mc:Fallback xmlns="">
      <p:transition spd="slow" advTm="24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2">
            <a:extLst>
              <a:ext uri="{FF2B5EF4-FFF2-40B4-BE49-F238E27FC236}">
                <a16:creationId xmlns:a16="http://schemas.microsoft.com/office/drawing/2014/main" id="{C9D01693-3E7F-468A-9639-F40A3EA45D52}"/>
              </a:ext>
            </a:extLst>
          </p:cNvPr>
          <p:cNvSpPr txBox="1"/>
          <p:nvPr/>
        </p:nvSpPr>
        <p:spPr>
          <a:xfrm>
            <a:off x="381000" y="304800"/>
            <a:ext cx="8305800" cy="1015663"/>
          </a:xfrm>
          <a:prstGeom prst="rect">
            <a:avLst/>
          </a:prstGeom>
          <a:noFill/>
        </p:spPr>
        <p:txBody>
          <a:bodyPr wrap="square" rtlCol="0">
            <a:spAutoFit/>
          </a:bodyPr>
          <a:lstStyle/>
          <a:p>
            <a:r>
              <a:rPr lang="fr-FR" sz="3000" b="1" dirty="0"/>
              <a:t>Introduction - Conventional Treatments vs Essential Oils (EOs)</a:t>
            </a:r>
          </a:p>
        </p:txBody>
      </p:sp>
      <p:sp>
        <p:nvSpPr>
          <p:cNvPr id="4" name="Retângulo 3">
            <a:extLst>
              <a:ext uri="{FF2B5EF4-FFF2-40B4-BE49-F238E27FC236}">
                <a16:creationId xmlns:a16="http://schemas.microsoft.com/office/drawing/2014/main" id="{181A3E6B-D726-4090-A0F5-11CC79993D3D}"/>
              </a:ext>
            </a:extLst>
          </p:cNvPr>
          <p:cNvSpPr/>
          <p:nvPr/>
        </p:nvSpPr>
        <p:spPr>
          <a:xfrm>
            <a:off x="683568" y="3415680"/>
            <a:ext cx="3790501" cy="830997"/>
          </a:xfrm>
          <a:prstGeom prst="rect">
            <a:avLst/>
          </a:prstGeom>
        </p:spPr>
        <p:txBody>
          <a:bodyPr wrap="square">
            <a:spAutoFit/>
          </a:bodyPr>
          <a:lstStyle/>
          <a:p>
            <a:pPr algn="ctr"/>
            <a:r>
              <a:rPr lang="pt-PT" sz="1600" dirty="0">
                <a:latin typeface="+mj-lt"/>
                <a:cs typeface="Arial" panose="020B0604020202020204" pitchFamily="34" charset="0"/>
              </a:rPr>
              <a:t>Target bacterial </a:t>
            </a:r>
            <a:r>
              <a:rPr lang="pt-PT" sz="1600" dirty="0" err="1">
                <a:latin typeface="+mj-lt"/>
                <a:cs typeface="Arial" panose="020B0604020202020204" pitchFamily="34" charset="0"/>
              </a:rPr>
              <a:t>functions</a:t>
            </a:r>
            <a:r>
              <a:rPr lang="pt-PT" sz="1600" dirty="0">
                <a:latin typeface="+mj-lt"/>
                <a:cs typeface="Arial" panose="020B0604020202020204" pitchFamily="34" charset="0"/>
              </a:rPr>
              <a:t>, </a:t>
            </a:r>
            <a:r>
              <a:rPr lang="pt-PT" sz="1600" dirty="0" err="1">
                <a:latin typeface="+mj-lt"/>
                <a:cs typeface="Arial" panose="020B0604020202020204" pitchFamily="34" charset="0"/>
              </a:rPr>
              <a:t>growth</a:t>
            </a:r>
            <a:r>
              <a:rPr lang="pt-PT" sz="1600" dirty="0">
                <a:latin typeface="+mj-lt"/>
                <a:cs typeface="Arial" panose="020B0604020202020204" pitchFamily="34" charset="0"/>
              </a:rPr>
              <a:t> processes </a:t>
            </a:r>
            <a:r>
              <a:rPr lang="pt-PT" sz="1600" dirty="0" err="1">
                <a:latin typeface="+mj-lt"/>
                <a:cs typeface="Arial" panose="020B0604020202020204" pitchFamily="34" charset="0"/>
              </a:rPr>
              <a:t>or</a:t>
            </a:r>
            <a:r>
              <a:rPr lang="pt-PT" sz="1600" dirty="0">
                <a:latin typeface="+mj-lt"/>
                <a:cs typeface="Arial" panose="020B0604020202020204" pitchFamily="34" charset="0"/>
              </a:rPr>
              <a:t> </a:t>
            </a:r>
            <a:r>
              <a:rPr lang="pt-PT" sz="1600" dirty="0" err="1">
                <a:latin typeface="+mj-lt"/>
                <a:cs typeface="Arial" panose="020B0604020202020204" pitchFamily="34" charset="0"/>
              </a:rPr>
              <a:t>the</a:t>
            </a:r>
            <a:r>
              <a:rPr lang="pt-PT" sz="1600" dirty="0">
                <a:latin typeface="+mj-lt"/>
                <a:cs typeface="Arial" panose="020B0604020202020204" pitchFamily="34" charset="0"/>
              </a:rPr>
              <a:t> bacterial </a:t>
            </a:r>
            <a:r>
              <a:rPr lang="pt-PT" sz="1600" dirty="0" err="1">
                <a:latin typeface="+mj-lt"/>
                <a:cs typeface="Arial" panose="020B0604020202020204" pitchFamily="34" charset="0"/>
              </a:rPr>
              <a:t>cell</a:t>
            </a:r>
            <a:r>
              <a:rPr lang="pt-PT" sz="1600" dirty="0">
                <a:latin typeface="+mj-lt"/>
                <a:cs typeface="Arial" panose="020B0604020202020204" pitchFamily="34" charset="0"/>
              </a:rPr>
              <a:t> </a:t>
            </a:r>
            <a:r>
              <a:rPr lang="pt-PT" sz="1600" dirty="0" err="1">
                <a:latin typeface="+mj-lt"/>
                <a:cs typeface="Arial" panose="020B0604020202020204" pitchFamily="34" charset="0"/>
              </a:rPr>
              <a:t>wall</a:t>
            </a:r>
            <a:r>
              <a:rPr lang="pt-PT" sz="1600" dirty="0">
                <a:latin typeface="+mj-lt"/>
                <a:cs typeface="Arial" panose="020B0604020202020204" pitchFamily="34" charset="0"/>
              </a:rPr>
              <a:t> - </a:t>
            </a:r>
            <a:r>
              <a:rPr lang="pt-PT" sz="1600" b="1" dirty="0" err="1">
                <a:latin typeface="+mj-lt"/>
                <a:cs typeface="Arial" panose="020B0604020202020204" pitchFamily="34" charset="0"/>
              </a:rPr>
              <a:t>bactericidal</a:t>
            </a:r>
            <a:r>
              <a:rPr lang="pt-PT" sz="1600" dirty="0">
                <a:latin typeface="+mj-lt"/>
                <a:cs typeface="Arial" panose="020B0604020202020204" pitchFamily="34" charset="0"/>
              </a:rPr>
              <a:t> </a:t>
            </a:r>
            <a:r>
              <a:rPr lang="pt-PT" sz="1600" dirty="0" err="1">
                <a:latin typeface="+mj-lt"/>
                <a:cs typeface="Arial" panose="020B0604020202020204" pitchFamily="34" charset="0"/>
              </a:rPr>
              <a:t>activities</a:t>
            </a:r>
            <a:r>
              <a:rPr lang="pt-PT" sz="1600" dirty="0">
                <a:latin typeface="+mj-lt"/>
                <a:cs typeface="Arial" panose="020B0604020202020204" pitchFamily="34" charset="0"/>
              </a:rPr>
              <a:t>.</a:t>
            </a:r>
          </a:p>
        </p:txBody>
      </p:sp>
      <p:pic>
        <p:nvPicPr>
          <p:cNvPr id="6" name="Picture 4" descr="Resultado de imagem para povidone-iodine">
            <a:extLst>
              <a:ext uri="{FF2B5EF4-FFF2-40B4-BE49-F238E27FC236}">
                <a16:creationId xmlns:a16="http://schemas.microsoft.com/office/drawing/2014/main" id="{B68669FF-D2D8-4C54-B525-997F7510608C}"/>
              </a:ext>
            </a:extLst>
          </p:cNvPr>
          <p:cNvPicPr>
            <a:picLocks noChangeAspect="1" noChangeArrowheads="1"/>
          </p:cNvPicPr>
          <p:nvPr/>
        </p:nvPicPr>
        <p:blipFill>
          <a:blip r:embed="rId6" cstate="print"/>
          <a:srcRect l="30003" r="30992"/>
          <a:stretch>
            <a:fillRect/>
          </a:stretch>
        </p:blipFill>
        <p:spPr bwMode="auto">
          <a:xfrm>
            <a:off x="3275857" y="2032571"/>
            <a:ext cx="674070" cy="1296144"/>
          </a:xfrm>
          <a:prstGeom prst="rect">
            <a:avLst/>
          </a:prstGeom>
          <a:noFill/>
        </p:spPr>
      </p:pic>
      <p:pic>
        <p:nvPicPr>
          <p:cNvPr id="7" name="Picture 6" descr="Resultado de imagem para hydrogen peroxide">
            <a:extLst>
              <a:ext uri="{FF2B5EF4-FFF2-40B4-BE49-F238E27FC236}">
                <a16:creationId xmlns:a16="http://schemas.microsoft.com/office/drawing/2014/main" id="{75ED9DFF-AD4E-47DE-A55F-360DD4B9A881}"/>
              </a:ext>
            </a:extLst>
          </p:cNvPr>
          <p:cNvPicPr>
            <a:picLocks noChangeAspect="1" noChangeArrowheads="1"/>
          </p:cNvPicPr>
          <p:nvPr/>
        </p:nvPicPr>
        <p:blipFill>
          <a:blip r:embed="rId7" cstate="print"/>
          <a:srcRect l="24003" r="27992"/>
          <a:stretch>
            <a:fillRect/>
          </a:stretch>
        </p:blipFill>
        <p:spPr bwMode="auto">
          <a:xfrm>
            <a:off x="3851921" y="2032571"/>
            <a:ext cx="622149" cy="1296000"/>
          </a:xfrm>
          <a:prstGeom prst="rect">
            <a:avLst/>
          </a:prstGeom>
          <a:noFill/>
        </p:spPr>
      </p:pic>
      <p:sp>
        <p:nvSpPr>
          <p:cNvPr id="8" name="CaixaDeTexto 7">
            <a:extLst>
              <a:ext uri="{FF2B5EF4-FFF2-40B4-BE49-F238E27FC236}">
                <a16:creationId xmlns:a16="http://schemas.microsoft.com/office/drawing/2014/main" id="{E3916ACB-5828-4CA0-95F4-0A978AD467B3}"/>
              </a:ext>
            </a:extLst>
          </p:cNvPr>
          <p:cNvSpPr txBox="1"/>
          <p:nvPr/>
        </p:nvSpPr>
        <p:spPr>
          <a:xfrm>
            <a:off x="683568" y="1510680"/>
            <a:ext cx="3790501" cy="369332"/>
          </a:xfrm>
          <a:prstGeom prst="rect">
            <a:avLst/>
          </a:prstGeom>
          <a:noFill/>
        </p:spPr>
        <p:txBody>
          <a:bodyPr wrap="square" rtlCol="0">
            <a:spAutoFit/>
          </a:bodyPr>
          <a:lstStyle/>
          <a:p>
            <a:pPr algn="ctr"/>
            <a:r>
              <a:rPr lang="en-US" b="1" dirty="0">
                <a:latin typeface="+mj-lt"/>
                <a:cs typeface="Arial" pitchFamily="34" charset="0"/>
              </a:rPr>
              <a:t>Antibiotics/Antiseptic Agents</a:t>
            </a:r>
          </a:p>
        </p:txBody>
      </p:sp>
      <p:sp>
        <p:nvSpPr>
          <p:cNvPr id="9" name="CaixaDeTexto 8">
            <a:extLst>
              <a:ext uri="{FF2B5EF4-FFF2-40B4-BE49-F238E27FC236}">
                <a16:creationId xmlns:a16="http://schemas.microsoft.com/office/drawing/2014/main" id="{C899E4FC-BE15-40DC-B091-672759B7412D}"/>
              </a:ext>
            </a:extLst>
          </p:cNvPr>
          <p:cNvSpPr txBox="1"/>
          <p:nvPr/>
        </p:nvSpPr>
        <p:spPr>
          <a:xfrm>
            <a:off x="1619673" y="5391406"/>
            <a:ext cx="1958284" cy="400110"/>
          </a:xfrm>
          <a:prstGeom prst="rect">
            <a:avLst/>
          </a:prstGeom>
          <a:solidFill>
            <a:srgbClr val="C00000"/>
          </a:solidFill>
        </p:spPr>
        <p:txBody>
          <a:bodyPr wrap="square" rtlCol="0">
            <a:spAutoFit/>
          </a:bodyPr>
          <a:lstStyle/>
          <a:p>
            <a:pPr algn="ctr"/>
            <a:r>
              <a:rPr lang="en-US" sz="2000" b="1" dirty="0">
                <a:solidFill>
                  <a:schemeClr val="bg1"/>
                </a:solidFill>
                <a:latin typeface="+mj-lt"/>
                <a:cs typeface="Arial" pitchFamily="34" charset="0"/>
              </a:rPr>
              <a:t>Inefficient</a:t>
            </a:r>
          </a:p>
        </p:txBody>
      </p:sp>
      <p:pic>
        <p:nvPicPr>
          <p:cNvPr id="10" name="Picture 2" descr="Resultado de imagem para antibiotics + chronic wounds">
            <a:extLst>
              <a:ext uri="{FF2B5EF4-FFF2-40B4-BE49-F238E27FC236}">
                <a16:creationId xmlns:a16="http://schemas.microsoft.com/office/drawing/2014/main" id="{7C00D708-B9DF-4362-8422-B046B2659437}"/>
              </a:ext>
            </a:extLst>
          </p:cNvPr>
          <p:cNvPicPr>
            <a:picLocks noChangeAspect="1" noChangeArrowheads="1"/>
          </p:cNvPicPr>
          <p:nvPr/>
        </p:nvPicPr>
        <p:blipFill>
          <a:blip r:embed="rId8" cstate="print"/>
          <a:srcRect/>
          <a:stretch>
            <a:fillRect/>
          </a:stretch>
        </p:blipFill>
        <p:spPr bwMode="auto">
          <a:xfrm>
            <a:off x="683569" y="2032571"/>
            <a:ext cx="964864" cy="1350318"/>
          </a:xfrm>
          <a:prstGeom prst="rect">
            <a:avLst/>
          </a:prstGeom>
          <a:noFill/>
        </p:spPr>
      </p:pic>
      <p:pic>
        <p:nvPicPr>
          <p:cNvPr id="11" name="Picture 4" descr="Imagem relacionada">
            <a:extLst>
              <a:ext uri="{FF2B5EF4-FFF2-40B4-BE49-F238E27FC236}">
                <a16:creationId xmlns:a16="http://schemas.microsoft.com/office/drawing/2014/main" id="{9A713FCE-7840-45F4-A307-146F51D1169F}"/>
              </a:ext>
            </a:extLst>
          </p:cNvPr>
          <p:cNvPicPr>
            <a:picLocks noChangeAspect="1" noChangeArrowheads="1"/>
          </p:cNvPicPr>
          <p:nvPr/>
        </p:nvPicPr>
        <p:blipFill>
          <a:blip r:embed="rId9" cstate="print"/>
          <a:srcRect l="11731" t="2319" r="12670" b="14198"/>
          <a:stretch>
            <a:fillRect/>
          </a:stretch>
        </p:blipFill>
        <p:spPr bwMode="auto">
          <a:xfrm>
            <a:off x="1763689" y="2104579"/>
            <a:ext cx="1508168" cy="936104"/>
          </a:xfrm>
          <a:prstGeom prst="rect">
            <a:avLst/>
          </a:prstGeom>
          <a:noFill/>
        </p:spPr>
      </p:pic>
      <p:sp>
        <p:nvSpPr>
          <p:cNvPr id="12" name="Seta para baixo 23">
            <a:extLst>
              <a:ext uri="{FF2B5EF4-FFF2-40B4-BE49-F238E27FC236}">
                <a16:creationId xmlns:a16="http://schemas.microsoft.com/office/drawing/2014/main" id="{71D1A0C5-2CAF-4258-9726-DA483A068872}"/>
              </a:ext>
            </a:extLst>
          </p:cNvPr>
          <p:cNvSpPr/>
          <p:nvPr/>
        </p:nvSpPr>
        <p:spPr>
          <a:xfrm>
            <a:off x="2469701" y="4351784"/>
            <a:ext cx="214356" cy="144016"/>
          </a:xfrm>
          <a:prstGeom prst="down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CaixaDeTexto 12">
            <a:extLst>
              <a:ext uri="{FF2B5EF4-FFF2-40B4-BE49-F238E27FC236}">
                <a16:creationId xmlns:a16="http://schemas.microsoft.com/office/drawing/2014/main" id="{394AA466-D8A2-4911-B9D7-630EE5C5D167}"/>
              </a:ext>
            </a:extLst>
          </p:cNvPr>
          <p:cNvSpPr txBox="1"/>
          <p:nvPr/>
        </p:nvSpPr>
        <p:spPr>
          <a:xfrm>
            <a:off x="971601" y="4520625"/>
            <a:ext cx="3168352" cy="584775"/>
          </a:xfrm>
          <a:prstGeom prst="rect">
            <a:avLst/>
          </a:prstGeom>
          <a:noFill/>
        </p:spPr>
        <p:txBody>
          <a:bodyPr wrap="square" rtlCol="0">
            <a:spAutoFit/>
          </a:bodyPr>
          <a:lstStyle/>
          <a:p>
            <a:pPr algn="ctr"/>
            <a:r>
              <a:rPr lang="en-US" sz="1600" dirty="0">
                <a:latin typeface="+mj-lt"/>
                <a:cs typeface="Arial" pitchFamily="34" charset="0"/>
              </a:rPr>
              <a:t>Rising of antibiotic resistant pathogens</a:t>
            </a:r>
          </a:p>
        </p:txBody>
      </p:sp>
      <p:sp>
        <p:nvSpPr>
          <p:cNvPr id="14" name="Seta para baixo 29">
            <a:extLst>
              <a:ext uri="{FF2B5EF4-FFF2-40B4-BE49-F238E27FC236}">
                <a16:creationId xmlns:a16="http://schemas.microsoft.com/office/drawing/2014/main" id="{DBC1478C-0024-4014-B9C7-DD8C242872A1}"/>
              </a:ext>
            </a:extLst>
          </p:cNvPr>
          <p:cNvSpPr/>
          <p:nvPr/>
        </p:nvSpPr>
        <p:spPr>
          <a:xfrm>
            <a:off x="2482101" y="5133170"/>
            <a:ext cx="214356" cy="144016"/>
          </a:xfrm>
          <a:prstGeom prst="down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5" name="Picture 2" descr="Essential Oils - The Sol Shine">
            <a:extLst>
              <a:ext uri="{FF2B5EF4-FFF2-40B4-BE49-F238E27FC236}">
                <a16:creationId xmlns:a16="http://schemas.microsoft.com/office/drawing/2014/main" id="{5EE50968-A72F-4844-82DD-5F6FB0DC8C29}"/>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rcRect r="2720"/>
          <a:stretch/>
        </p:blipFill>
        <p:spPr bwMode="auto">
          <a:xfrm>
            <a:off x="5088537" y="1867435"/>
            <a:ext cx="3299888" cy="1516891"/>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a:extLst>
              <a:ext uri="{FF2B5EF4-FFF2-40B4-BE49-F238E27FC236}">
                <a16:creationId xmlns:a16="http://schemas.microsoft.com/office/drawing/2014/main" id="{2D052D0E-E90B-4BD7-8DD5-3298E0ECAAB1}"/>
              </a:ext>
            </a:extLst>
          </p:cNvPr>
          <p:cNvSpPr txBox="1"/>
          <p:nvPr/>
        </p:nvSpPr>
        <p:spPr>
          <a:xfrm>
            <a:off x="5088535" y="1498105"/>
            <a:ext cx="3392149" cy="369332"/>
          </a:xfrm>
          <a:prstGeom prst="rect">
            <a:avLst/>
          </a:prstGeom>
          <a:noFill/>
        </p:spPr>
        <p:txBody>
          <a:bodyPr wrap="square" rtlCol="0">
            <a:spAutoFit/>
          </a:bodyPr>
          <a:lstStyle/>
          <a:p>
            <a:pPr algn="ctr"/>
            <a:r>
              <a:rPr lang="en-US" b="1" dirty="0">
                <a:latin typeface="+mj-lt"/>
                <a:cs typeface="Arial" pitchFamily="34" charset="0"/>
              </a:rPr>
              <a:t>Essential Oils</a:t>
            </a:r>
          </a:p>
        </p:txBody>
      </p:sp>
      <p:sp>
        <p:nvSpPr>
          <p:cNvPr id="17" name="Retângulo 16">
            <a:extLst>
              <a:ext uri="{FF2B5EF4-FFF2-40B4-BE49-F238E27FC236}">
                <a16:creationId xmlns:a16="http://schemas.microsoft.com/office/drawing/2014/main" id="{5C9187AE-D230-4B79-B42C-49289A845D13}"/>
              </a:ext>
            </a:extLst>
          </p:cNvPr>
          <p:cNvSpPr/>
          <p:nvPr/>
        </p:nvSpPr>
        <p:spPr>
          <a:xfrm>
            <a:off x="5088536" y="3466401"/>
            <a:ext cx="3392149" cy="584775"/>
          </a:xfrm>
          <a:prstGeom prst="rect">
            <a:avLst/>
          </a:prstGeom>
        </p:spPr>
        <p:txBody>
          <a:bodyPr wrap="square">
            <a:spAutoFit/>
          </a:bodyPr>
          <a:lstStyle/>
          <a:p>
            <a:pPr algn="ctr"/>
            <a:r>
              <a:rPr lang="en-US" sz="1600" dirty="0">
                <a:latin typeface="+mj-lt"/>
                <a:cs typeface="Arial" panose="020B0604020202020204" pitchFamily="34" charset="0"/>
              </a:rPr>
              <a:t>EOs are produced by more than </a:t>
            </a:r>
            <a:r>
              <a:rPr lang="en-US" sz="1600" b="1" dirty="0">
                <a:latin typeface="+mj-lt"/>
                <a:cs typeface="Arial" panose="020B0604020202020204" pitchFamily="34" charset="0"/>
              </a:rPr>
              <a:t>17,500 species </a:t>
            </a:r>
            <a:r>
              <a:rPr lang="en-US" sz="1600" dirty="0">
                <a:latin typeface="+mj-lt"/>
                <a:cs typeface="Arial" panose="020B0604020202020204" pitchFamily="34" charset="0"/>
              </a:rPr>
              <a:t>of plants</a:t>
            </a:r>
            <a:endParaRPr lang="pt-PT" sz="1600" dirty="0">
              <a:latin typeface="+mj-lt"/>
              <a:cs typeface="Arial" panose="020B0604020202020204" pitchFamily="34" charset="0"/>
            </a:endParaRPr>
          </a:p>
        </p:txBody>
      </p:sp>
      <p:sp>
        <p:nvSpPr>
          <p:cNvPr id="18" name="Retângulo 17">
            <a:extLst>
              <a:ext uri="{FF2B5EF4-FFF2-40B4-BE49-F238E27FC236}">
                <a16:creationId xmlns:a16="http://schemas.microsoft.com/office/drawing/2014/main" id="{8CCFFECE-7289-4240-AE31-5E5F85A7E12C}"/>
              </a:ext>
            </a:extLst>
          </p:cNvPr>
          <p:cNvSpPr/>
          <p:nvPr/>
        </p:nvSpPr>
        <p:spPr>
          <a:xfrm>
            <a:off x="5088535" y="4319781"/>
            <a:ext cx="3392149" cy="830997"/>
          </a:xfrm>
          <a:prstGeom prst="rect">
            <a:avLst/>
          </a:prstGeom>
        </p:spPr>
        <p:txBody>
          <a:bodyPr wrap="square">
            <a:spAutoFit/>
          </a:bodyPr>
          <a:lstStyle/>
          <a:p>
            <a:pPr algn="ctr"/>
            <a:r>
              <a:rPr lang="en-US" sz="1600" dirty="0">
                <a:latin typeface="+mj-lt"/>
                <a:cs typeface="Arial" panose="020B0604020202020204" pitchFamily="34" charset="0"/>
              </a:rPr>
              <a:t>Volatile biomolecules endowed with </a:t>
            </a:r>
            <a:r>
              <a:rPr lang="en-US" sz="1600" b="1" dirty="0">
                <a:latin typeface="+mj-lt"/>
                <a:cs typeface="Arial" panose="020B0604020202020204" pitchFamily="34" charset="0"/>
              </a:rPr>
              <a:t>antimicrobial and regenerative potential</a:t>
            </a:r>
          </a:p>
        </p:txBody>
      </p:sp>
      <p:sp>
        <p:nvSpPr>
          <p:cNvPr id="19" name="Seta para baixo 23">
            <a:extLst>
              <a:ext uri="{FF2B5EF4-FFF2-40B4-BE49-F238E27FC236}">
                <a16:creationId xmlns:a16="http://schemas.microsoft.com/office/drawing/2014/main" id="{A95E7443-B1FD-4085-9B74-4B6B5E067EFB}"/>
              </a:ext>
            </a:extLst>
          </p:cNvPr>
          <p:cNvSpPr/>
          <p:nvPr/>
        </p:nvSpPr>
        <p:spPr>
          <a:xfrm>
            <a:off x="6708076" y="4123184"/>
            <a:ext cx="214356" cy="144016"/>
          </a:xfrm>
          <a:prstGeom prst="down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0" name="CaixaDeTexto 19">
            <a:extLst>
              <a:ext uri="{FF2B5EF4-FFF2-40B4-BE49-F238E27FC236}">
                <a16:creationId xmlns:a16="http://schemas.microsoft.com/office/drawing/2014/main" id="{1D1AFF49-7873-4AEC-822A-86B1D2C5AEC7}"/>
              </a:ext>
            </a:extLst>
          </p:cNvPr>
          <p:cNvSpPr txBox="1"/>
          <p:nvPr/>
        </p:nvSpPr>
        <p:spPr>
          <a:xfrm>
            <a:off x="5828244" y="5417408"/>
            <a:ext cx="1958284" cy="400110"/>
          </a:xfrm>
          <a:prstGeom prst="rect">
            <a:avLst/>
          </a:prstGeom>
          <a:solidFill>
            <a:srgbClr val="008000"/>
          </a:solidFill>
        </p:spPr>
        <p:txBody>
          <a:bodyPr wrap="square" rtlCol="0">
            <a:spAutoFit/>
          </a:bodyPr>
          <a:lstStyle/>
          <a:p>
            <a:pPr algn="ctr"/>
            <a:r>
              <a:rPr lang="en-US" sz="2000" b="1" dirty="0">
                <a:solidFill>
                  <a:schemeClr val="bg1"/>
                </a:solidFill>
                <a:latin typeface="+mj-lt"/>
                <a:cs typeface="Arial" pitchFamily="34" charset="0"/>
              </a:rPr>
              <a:t>Alternative </a:t>
            </a:r>
          </a:p>
        </p:txBody>
      </p:sp>
      <p:sp>
        <p:nvSpPr>
          <p:cNvPr id="21" name="Seta para baixo 29">
            <a:extLst>
              <a:ext uri="{FF2B5EF4-FFF2-40B4-BE49-F238E27FC236}">
                <a16:creationId xmlns:a16="http://schemas.microsoft.com/office/drawing/2014/main" id="{8CA528B3-BA67-4F5D-89DE-F426E204065A}"/>
              </a:ext>
            </a:extLst>
          </p:cNvPr>
          <p:cNvSpPr/>
          <p:nvPr/>
        </p:nvSpPr>
        <p:spPr>
          <a:xfrm>
            <a:off x="6706408" y="5139650"/>
            <a:ext cx="214356" cy="144016"/>
          </a:xfrm>
          <a:prstGeom prst="down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2" name="Retângulo 21">
            <a:extLst>
              <a:ext uri="{FF2B5EF4-FFF2-40B4-BE49-F238E27FC236}">
                <a16:creationId xmlns:a16="http://schemas.microsoft.com/office/drawing/2014/main" id="{9DB5C7D0-4D29-40D6-9A8E-1138AA04D4CC}"/>
              </a:ext>
            </a:extLst>
          </p:cNvPr>
          <p:cNvSpPr/>
          <p:nvPr/>
        </p:nvSpPr>
        <p:spPr>
          <a:xfrm>
            <a:off x="2649685" y="5845452"/>
            <a:ext cx="6189515" cy="215444"/>
          </a:xfrm>
          <a:prstGeom prst="rect">
            <a:avLst/>
          </a:prstGeom>
        </p:spPr>
        <p:txBody>
          <a:bodyPr wrap="none">
            <a:spAutoFit/>
          </a:bodyPr>
          <a:lstStyle/>
          <a:p>
            <a:r>
              <a:rPr lang="pt-PT" sz="800" dirty="0">
                <a:latin typeface="+mj-lt"/>
                <a:cs typeface="Arial" panose="020B0604020202020204" pitchFamily="34" charset="0"/>
              </a:rPr>
              <a:t>Tavares </a:t>
            </a:r>
            <a:r>
              <a:rPr lang="pt-PT" sz="800" dirty="0" err="1">
                <a:latin typeface="+mj-lt"/>
                <a:cs typeface="Arial" panose="020B0604020202020204" pitchFamily="34" charset="0"/>
              </a:rPr>
              <a:t>et</a:t>
            </a:r>
            <a:r>
              <a:rPr lang="pt-PT" sz="800" dirty="0">
                <a:latin typeface="+mj-lt"/>
                <a:cs typeface="Arial" panose="020B0604020202020204" pitchFamily="34" charset="0"/>
              </a:rPr>
              <a:t> al., </a:t>
            </a:r>
            <a:r>
              <a:rPr lang="pt-PT" sz="800" dirty="0" err="1">
                <a:latin typeface="+mj-lt"/>
                <a:cs typeface="Arial" panose="020B0604020202020204" pitchFamily="34" charset="0"/>
              </a:rPr>
              <a:t>Antibiotics</a:t>
            </a:r>
            <a:r>
              <a:rPr lang="pt-PT" sz="800" dirty="0">
                <a:latin typeface="+mj-lt"/>
                <a:cs typeface="Arial" panose="020B0604020202020204" pitchFamily="34" charset="0"/>
              </a:rPr>
              <a:t> 2020, </a:t>
            </a:r>
            <a:r>
              <a:rPr lang="pt-PT" sz="800" i="1" dirty="0">
                <a:latin typeface="+mj-lt"/>
                <a:cs typeface="Arial" panose="020B0604020202020204" pitchFamily="34" charset="0"/>
              </a:rPr>
              <a:t>9</a:t>
            </a:r>
            <a:r>
              <a:rPr lang="pt-PT" sz="800" dirty="0">
                <a:latin typeface="+mj-lt"/>
                <a:cs typeface="Arial" panose="020B0604020202020204" pitchFamily="34" charset="0"/>
              </a:rPr>
              <a:t>, 314 - doi:10.3390/antibiotics9060314; Tavares </a:t>
            </a:r>
            <a:r>
              <a:rPr lang="pt-PT" sz="800" dirty="0" err="1">
                <a:latin typeface="+mj-lt"/>
                <a:cs typeface="Arial" panose="020B0604020202020204" pitchFamily="34" charset="0"/>
              </a:rPr>
              <a:t>et</a:t>
            </a:r>
            <a:r>
              <a:rPr lang="pt-PT" sz="800" dirty="0">
                <a:latin typeface="+mj-lt"/>
                <a:cs typeface="Arial" panose="020B0604020202020204" pitchFamily="34" charset="0"/>
              </a:rPr>
              <a:t> al., </a:t>
            </a:r>
            <a:r>
              <a:rPr lang="fr-FR" sz="800" dirty="0">
                <a:latin typeface="+mj-lt"/>
                <a:cs typeface="Arial" panose="020B0604020202020204" pitchFamily="34" charset="0"/>
              </a:rPr>
              <a:t>Biomolecules 2020, 10, 148 - doi:10.3390/biom10010148</a:t>
            </a:r>
            <a:endParaRPr lang="pt-PT" dirty="0">
              <a:latin typeface="+mj-lt"/>
              <a:cs typeface="Arial" panose="020B0604020202020204" pitchFamily="34" charset="0"/>
            </a:endParaRPr>
          </a:p>
        </p:txBody>
      </p:sp>
      <p:pic>
        <p:nvPicPr>
          <p:cNvPr id="25" name="Áudio 24">
            <a:hlinkClick r:id="" action="ppaction://media"/>
            <a:extLst>
              <a:ext uri="{FF2B5EF4-FFF2-40B4-BE49-F238E27FC236}">
                <a16:creationId xmlns:a16="http://schemas.microsoft.com/office/drawing/2014/main" id="{C0C7F45E-0096-4B50-BC8C-38DBB3418C63}"/>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278877628"/>
      </p:ext>
    </p:extLst>
  </p:cSld>
  <p:clrMapOvr>
    <a:masterClrMapping/>
  </p:clrMapOvr>
  <mc:AlternateContent xmlns:mc="http://schemas.openxmlformats.org/markup-compatibility/2006" xmlns:p14="http://schemas.microsoft.com/office/powerpoint/2010/main">
    <mc:Choice Requires="p14">
      <p:transition spd="slow" p14:dur="2000" advTm="35363"/>
    </mc:Choice>
    <mc:Fallback xmlns="">
      <p:transition spd="slow" advTm="35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5"/>
                </p:tgtEl>
              </p:cMediaNode>
            </p:audio>
          </p:childTnLst>
        </p:cTn>
      </p:par>
    </p:tnLst>
    <p:bldLst>
      <p:bldP spid="9" grpId="0" animBg="1"/>
      <p:bldP spid="12" grpId="0" animBg="1"/>
      <p:bldP spid="13" grpId="0"/>
      <p:bldP spid="14" grpId="0" animBg="1"/>
      <p:bldP spid="16" grpId="0"/>
      <p:bldP spid="17" grpId="0"/>
      <p:bldP spid="18" grpId="0"/>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2">
            <a:extLst>
              <a:ext uri="{FF2B5EF4-FFF2-40B4-BE49-F238E27FC236}">
                <a16:creationId xmlns:a16="http://schemas.microsoft.com/office/drawing/2014/main" id="{C9D01693-3E7F-468A-9639-F40A3EA45D52}"/>
              </a:ext>
            </a:extLst>
          </p:cNvPr>
          <p:cNvSpPr txBox="1"/>
          <p:nvPr/>
        </p:nvSpPr>
        <p:spPr>
          <a:xfrm>
            <a:off x="381000" y="457200"/>
            <a:ext cx="8305800" cy="553998"/>
          </a:xfrm>
          <a:prstGeom prst="rect">
            <a:avLst/>
          </a:prstGeom>
          <a:noFill/>
        </p:spPr>
        <p:txBody>
          <a:bodyPr wrap="square" rtlCol="0">
            <a:spAutoFit/>
          </a:bodyPr>
          <a:lstStyle/>
          <a:p>
            <a:r>
              <a:rPr lang="fr-FR" sz="3000" b="1" dirty="0"/>
              <a:t>Introduction - EOs Drawbacks</a:t>
            </a:r>
          </a:p>
        </p:txBody>
      </p:sp>
      <p:sp>
        <p:nvSpPr>
          <p:cNvPr id="4" name="Marcador de Posição de Conteúdo 11">
            <a:extLst>
              <a:ext uri="{FF2B5EF4-FFF2-40B4-BE49-F238E27FC236}">
                <a16:creationId xmlns:a16="http://schemas.microsoft.com/office/drawing/2014/main" id="{ED6085F2-D06A-4ECA-8524-333C0B393160}"/>
              </a:ext>
            </a:extLst>
          </p:cNvPr>
          <p:cNvSpPr txBox="1">
            <a:spLocks/>
          </p:cNvSpPr>
          <p:nvPr/>
        </p:nvSpPr>
        <p:spPr>
          <a:xfrm>
            <a:off x="401072" y="1562070"/>
            <a:ext cx="8229600" cy="468820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000" dirty="0">
              <a:latin typeface="+mj-lt"/>
              <a:cs typeface="Arial" pitchFamily="34" charset="0"/>
            </a:endParaRPr>
          </a:p>
          <a:p>
            <a:pPr>
              <a:buFontTx/>
              <a:buChar char="-"/>
            </a:pPr>
            <a:r>
              <a:rPr lang="en-US" sz="2000" dirty="0">
                <a:latin typeface="+mj-lt"/>
                <a:cs typeface="Arial" pitchFamily="34" charset="0"/>
              </a:rPr>
              <a:t>cytotoxic at increased concentrations, which prevents systemic delivery;</a:t>
            </a:r>
          </a:p>
          <a:p>
            <a:pPr>
              <a:buFontTx/>
              <a:buChar char="-"/>
            </a:pPr>
            <a:endParaRPr lang="en-US" sz="2000" dirty="0">
              <a:latin typeface="+mj-lt"/>
              <a:cs typeface="Arial" pitchFamily="34" charset="0"/>
            </a:endParaRPr>
          </a:p>
          <a:p>
            <a:pPr>
              <a:buFontTx/>
              <a:buChar char="-"/>
            </a:pPr>
            <a:r>
              <a:rPr lang="en-US" sz="2000" dirty="0">
                <a:latin typeface="+mj-lt"/>
                <a:cs typeface="Arial" pitchFamily="34" charset="0"/>
              </a:rPr>
              <a:t>present low resistance to degradation by external factors (e.g. temperature, light, moisture);</a:t>
            </a:r>
          </a:p>
          <a:p>
            <a:pPr marL="0" indent="0">
              <a:buNone/>
            </a:pPr>
            <a:endParaRPr lang="en-US" sz="2000" dirty="0">
              <a:latin typeface="+mj-lt"/>
              <a:cs typeface="Arial" pitchFamily="34" charset="0"/>
            </a:endParaRPr>
          </a:p>
          <a:p>
            <a:pPr>
              <a:buFontTx/>
              <a:buChar char="-"/>
            </a:pPr>
            <a:r>
              <a:rPr lang="en-US" sz="2000" dirty="0">
                <a:latin typeface="+mj-lt"/>
                <a:cs typeface="Arial" pitchFamily="34" charset="0"/>
              </a:rPr>
              <a:t>highly volatile in their free, unloaded form.</a:t>
            </a:r>
          </a:p>
        </p:txBody>
      </p:sp>
      <p:sp>
        <p:nvSpPr>
          <p:cNvPr id="6" name="Retângulo 5">
            <a:extLst>
              <a:ext uri="{FF2B5EF4-FFF2-40B4-BE49-F238E27FC236}">
                <a16:creationId xmlns:a16="http://schemas.microsoft.com/office/drawing/2014/main" id="{1AC8848C-2623-4C3E-B719-B72FAB794D01}"/>
              </a:ext>
            </a:extLst>
          </p:cNvPr>
          <p:cNvSpPr/>
          <p:nvPr/>
        </p:nvSpPr>
        <p:spPr>
          <a:xfrm>
            <a:off x="5523984" y="5791200"/>
            <a:ext cx="3159839" cy="215444"/>
          </a:xfrm>
          <a:prstGeom prst="rect">
            <a:avLst/>
          </a:prstGeom>
        </p:spPr>
        <p:txBody>
          <a:bodyPr wrap="none">
            <a:spAutoFit/>
          </a:bodyPr>
          <a:lstStyle/>
          <a:p>
            <a:r>
              <a:rPr lang="pt-PT" sz="800" dirty="0">
                <a:latin typeface="+mj-lt"/>
                <a:cs typeface="Arial" panose="020B0604020202020204" pitchFamily="34" charset="0"/>
              </a:rPr>
              <a:t>Tavares </a:t>
            </a:r>
            <a:r>
              <a:rPr lang="pt-PT" sz="800" dirty="0" err="1">
                <a:latin typeface="+mj-lt"/>
                <a:cs typeface="Arial" panose="020B0604020202020204" pitchFamily="34" charset="0"/>
              </a:rPr>
              <a:t>et</a:t>
            </a:r>
            <a:r>
              <a:rPr lang="pt-PT" sz="800" dirty="0">
                <a:latin typeface="+mj-lt"/>
                <a:cs typeface="Arial" panose="020B0604020202020204" pitchFamily="34" charset="0"/>
              </a:rPr>
              <a:t> al., </a:t>
            </a:r>
            <a:r>
              <a:rPr lang="pt-PT" sz="800" i="1" dirty="0" err="1">
                <a:latin typeface="+mj-lt"/>
                <a:cs typeface="Arial" panose="020B0604020202020204" pitchFamily="34" charset="0"/>
              </a:rPr>
              <a:t>Antibiotics</a:t>
            </a:r>
            <a:r>
              <a:rPr lang="pt-PT" sz="800" i="1" dirty="0">
                <a:latin typeface="+mj-lt"/>
                <a:cs typeface="Arial" panose="020B0604020202020204" pitchFamily="34" charset="0"/>
              </a:rPr>
              <a:t> </a:t>
            </a:r>
            <a:r>
              <a:rPr lang="pt-PT" sz="800" dirty="0">
                <a:latin typeface="+mj-lt"/>
                <a:cs typeface="Arial" panose="020B0604020202020204" pitchFamily="34" charset="0"/>
              </a:rPr>
              <a:t>2020, </a:t>
            </a:r>
            <a:r>
              <a:rPr lang="pt-PT" sz="800" i="1" dirty="0">
                <a:latin typeface="+mj-lt"/>
                <a:cs typeface="Arial" panose="020B0604020202020204" pitchFamily="34" charset="0"/>
              </a:rPr>
              <a:t>9</a:t>
            </a:r>
            <a:r>
              <a:rPr lang="pt-PT" sz="800" dirty="0">
                <a:latin typeface="+mj-lt"/>
                <a:cs typeface="Arial" panose="020B0604020202020204" pitchFamily="34" charset="0"/>
              </a:rPr>
              <a:t>, 314 - doi:10.3390/antibiotics9060314</a:t>
            </a:r>
            <a:endParaRPr lang="pt-PT" dirty="0">
              <a:latin typeface="+mj-lt"/>
              <a:cs typeface="Arial" panose="020B0604020202020204" pitchFamily="34" charset="0"/>
            </a:endParaRPr>
          </a:p>
        </p:txBody>
      </p:sp>
      <p:pic>
        <p:nvPicPr>
          <p:cNvPr id="10" name="Áudio 9">
            <a:hlinkClick r:id="" action="ppaction://media"/>
            <a:extLst>
              <a:ext uri="{FF2B5EF4-FFF2-40B4-BE49-F238E27FC236}">
                <a16:creationId xmlns:a16="http://schemas.microsoft.com/office/drawing/2014/main" id="{70B06C8B-CF7A-4E4B-AA7B-1BC29D7E04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7667479"/>
      </p:ext>
    </p:extLst>
  </p:cSld>
  <p:clrMapOvr>
    <a:masterClrMapping/>
  </p:clrMapOvr>
  <mc:AlternateContent xmlns:mc="http://schemas.openxmlformats.org/markup-compatibility/2006" xmlns:p14="http://schemas.microsoft.com/office/powerpoint/2010/main">
    <mc:Choice Requires="p14">
      <p:transition spd="slow" p14:dur="2000" advTm="20476"/>
    </mc:Choice>
    <mc:Fallback xmlns="">
      <p:transition spd="slow" advTm="20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2">
            <a:extLst>
              <a:ext uri="{FF2B5EF4-FFF2-40B4-BE49-F238E27FC236}">
                <a16:creationId xmlns:a16="http://schemas.microsoft.com/office/drawing/2014/main" id="{C9D01693-3E7F-468A-9639-F40A3EA45D52}"/>
              </a:ext>
            </a:extLst>
          </p:cNvPr>
          <p:cNvSpPr txBox="1"/>
          <p:nvPr/>
        </p:nvSpPr>
        <p:spPr>
          <a:xfrm>
            <a:off x="381000" y="457200"/>
            <a:ext cx="8305800" cy="553998"/>
          </a:xfrm>
          <a:prstGeom prst="rect">
            <a:avLst/>
          </a:prstGeom>
          <a:noFill/>
        </p:spPr>
        <p:txBody>
          <a:bodyPr wrap="square" rtlCol="0">
            <a:spAutoFit/>
          </a:bodyPr>
          <a:lstStyle/>
          <a:p>
            <a:r>
              <a:rPr lang="fr-FR" sz="3000" b="1" dirty="0"/>
              <a:t>Goal</a:t>
            </a:r>
          </a:p>
        </p:txBody>
      </p:sp>
      <p:sp>
        <p:nvSpPr>
          <p:cNvPr id="4" name="Marcador de Posição de Conteúdo 11">
            <a:extLst>
              <a:ext uri="{FF2B5EF4-FFF2-40B4-BE49-F238E27FC236}">
                <a16:creationId xmlns:a16="http://schemas.microsoft.com/office/drawing/2014/main" id="{2C038B52-BCE6-4CBE-A87E-AB97E20EA693}"/>
              </a:ext>
            </a:extLst>
          </p:cNvPr>
          <p:cNvSpPr txBox="1">
            <a:spLocks/>
          </p:cNvSpPr>
          <p:nvPr/>
        </p:nvSpPr>
        <p:spPr>
          <a:xfrm>
            <a:off x="457200" y="2099196"/>
            <a:ext cx="8229600" cy="363326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None/>
            </a:pPr>
            <a:r>
              <a:rPr lang="en-US" sz="2200" b="1" dirty="0">
                <a:latin typeface="+mj-lt"/>
                <a:cs typeface="Arial" pitchFamily="34" charset="0"/>
              </a:rPr>
              <a:t>Engineer a biodegradable </a:t>
            </a:r>
            <a:r>
              <a:rPr lang="en-US" sz="2200" b="1" dirty="0" err="1">
                <a:latin typeface="+mj-lt"/>
                <a:cs typeface="Arial" pitchFamily="34" charset="0"/>
              </a:rPr>
              <a:t>microfibrous</a:t>
            </a:r>
            <a:r>
              <a:rPr lang="en-US" sz="2200" b="1" dirty="0">
                <a:latin typeface="+mj-lt"/>
                <a:cs typeface="Arial" pitchFamily="34" charset="0"/>
              </a:rPr>
              <a:t> target-delivery platform for EOs, that overcomes these biomolecules limitations for applications in infection control. </a:t>
            </a:r>
          </a:p>
        </p:txBody>
      </p:sp>
      <p:pic>
        <p:nvPicPr>
          <p:cNvPr id="9" name="Áudio 8">
            <a:hlinkClick r:id="" action="ppaction://media"/>
            <a:extLst>
              <a:ext uri="{FF2B5EF4-FFF2-40B4-BE49-F238E27FC236}">
                <a16:creationId xmlns:a16="http://schemas.microsoft.com/office/drawing/2014/main" id="{7414220F-B17C-4CB5-B736-91208623C1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01076456"/>
      </p:ext>
    </p:extLst>
  </p:cSld>
  <p:clrMapOvr>
    <a:masterClrMapping/>
  </p:clrMapOvr>
  <mc:AlternateContent xmlns:mc="http://schemas.openxmlformats.org/markup-compatibility/2006" xmlns:p14="http://schemas.microsoft.com/office/powerpoint/2010/main">
    <mc:Choice Requires="p14">
      <p:transition spd="slow" p14:dur="2000" advTm="12701"/>
    </mc:Choice>
    <mc:Fallback xmlns="">
      <p:transition spd="slow" advTm="12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2">
            <a:extLst>
              <a:ext uri="{FF2B5EF4-FFF2-40B4-BE49-F238E27FC236}">
                <a16:creationId xmlns:a16="http://schemas.microsoft.com/office/drawing/2014/main" id="{C9D01693-3E7F-468A-9639-F40A3EA45D52}"/>
              </a:ext>
            </a:extLst>
          </p:cNvPr>
          <p:cNvSpPr txBox="1"/>
          <p:nvPr/>
        </p:nvSpPr>
        <p:spPr>
          <a:xfrm>
            <a:off x="381000" y="457200"/>
            <a:ext cx="8305800" cy="553998"/>
          </a:xfrm>
          <a:prstGeom prst="rect">
            <a:avLst/>
          </a:prstGeom>
          <a:noFill/>
        </p:spPr>
        <p:txBody>
          <a:bodyPr wrap="square" rtlCol="0">
            <a:spAutoFit/>
          </a:bodyPr>
          <a:lstStyle/>
          <a:p>
            <a:r>
              <a:rPr lang="fr-FR" sz="3000" b="1" dirty="0"/>
              <a:t>Methods - Wet-Spinning </a:t>
            </a:r>
          </a:p>
        </p:txBody>
      </p:sp>
      <p:grpSp>
        <p:nvGrpSpPr>
          <p:cNvPr id="4" name="Agrupar 3">
            <a:extLst>
              <a:ext uri="{FF2B5EF4-FFF2-40B4-BE49-F238E27FC236}">
                <a16:creationId xmlns:a16="http://schemas.microsoft.com/office/drawing/2014/main" id="{EBFFBCC0-9209-4373-9FCB-AA0B6637ACA8}"/>
              </a:ext>
            </a:extLst>
          </p:cNvPr>
          <p:cNvGrpSpPr/>
          <p:nvPr/>
        </p:nvGrpSpPr>
        <p:grpSpPr>
          <a:xfrm>
            <a:off x="1479188" y="2971800"/>
            <a:ext cx="6264696" cy="2612032"/>
            <a:chOff x="1242646" y="1939004"/>
            <a:chExt cx="11069952" cy="3989526"/>
          </a:xfrm>
        </p:grpSpPr>
        <p:grpSp>
          <p:nvGrpSpPr>
            <p:cNvPr id="6" name="Agrupar 5">
              <a:extLst>
                <a:ext uri="{FF2B5EF4-FFF2-40B4-BE49-F238E27FC236}">
                  <a16:creationId xmlns:a16="http://schemas.microsoft.com/office/drawing/2014/main" id="{C958C275-EDE4-4082-888B-1164C95A51CA}"/>
                </a:ext>
              </a:extLst>
            </p:cNvPr>
            <p:cNvGrpSpPr/>
            <p:nvPr/>
          </p:nvGrpSpPr>
          <p:grpSpPr>
            <a:xfrm>
              <a:off x="1242646" y="1939004"/>
              <a:ext cx="8693380" cy="3453613"/>
              <a:chOff x="1657350" y="2205296"/>
              <a:chExt cx="2978689" cy="1223704"/>
            </a:xfrm>
          </p:grpSpPr>
          <p:sp>
            <p:nvSpPr>
              <p:cNvPr id="16" name="Retângulo Arredondado 143">
                <a:extLst>
                  <a:ext uri="{FF2B5EF4-FFF2-40B4-BE49-F238E27FC236}">
                    <a16:creationId xmlns:a16="http://schemas.microsoft.com/office/drawing/2014/main" id="{BF32A8FD-4226-49CE-83CA-10539911A780}"/>
                  </a:ext>
                </a:extLst>
              </p:cNvPr>
              <p:cNvSpPr/>
              <p:nvPr/>
            </p:nvSpPr>
            <p:spPr>
              <a:xfrm>
                <a:off x="1657350" y="3006090"/>
                <a:ext cx="1611630" cy="422910"/>
              </a:xfrm>
              <a:prstGeom prst="roundRect">
                <a:avLst/>
              </a:prstGeom>
              <a:solidFill>
                <a:srgbClr val="31859C"/>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0" normalizeH="0" baseline="0" noProof="0">
                  <a:ln>
                    <a:noFill/>
                  </a:ln>
                  <a:solidFill>
                    <a:prstClr val="white"/>
                  </a:solidFill>
                  <a:effectLst/>
                  <a:uLnTx/>
                  <a:uFillTx/>
                  <a:latin typeface="+mj-lt"/>
                  <a:ea typeface="+mn-ea"/>
                  <a:cs typeface="+mn-cs"/>
                </a:endParaRPr>
              </a:p>
            </p:txBody>
          </p:sp>
          <p:sp>
            <p:nvSpPr>
              <p:cNvPr id="17" name="Retângulo 16">
                <a:extLst>
                  <a:ext uri="{FF2B5EF4-FFF2-40B4-BE49-F238E27FC236}">
                    <a16:creationId xmlns:a16="http://schemas.microsoft.com/office/drawing/2014/main" id="{72F7A802-8592-4272-AC1B-64AD4645E09B}"/>
                  </a:ext>
                </a:extLst>
              </p:cNvPr>
              <p:cNvSpPr/>
              <p:nvPr/>
            </p:nvSpPr>
            <p:spPr>
              <a:xfrm>
                <a:off x="1845166" y="3137535"/>
                <a:ext cx="526559" cy="160020"/>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0" normalizeH="0" baseline="0" noProof="0">
                  <a:ln>
                    <a:noFill/>
                  </a:ln>
                  <a:solidFill>
                    <a:prstClr val="white"/>
                  </a:solidFill>
                  <a:effectLst/>
                  <a:uLnTx/>
                  <a:uFillTx/>
                  <a:latin typeface="+mj-lt"/>
                  <a:ea typeface="+mn-ea"/>
                  <a:cs typeface="+mn-cs"/>
                </a:endParaRPr>
              </a:p>
            </p:txBody>
          </p:sp>
          <p:sp>
            <p:nvSpPr>
              <p:cNvPr id="18" name="Retângulo 17">
                <a:extLst>
                  <a:ext uri="{FF2B5EF4-FFF2-40B4-BE49-F238E27FC236}">
                    <a16:creationId xmlns:a16="http://schemas.microsoft.com/office/drawing/2014/main" id="{D77A31F3-7BCE-4C33-8181-6CDD9CCA9A79}"/>
                  </a:ext>
                </a:extLst>
              </p:cNvPr>
              <p:cNvSpPr/>
              <p:nvPr/>
            </p:nvSpPr>
            <p:spPr>
              <a:xfrm>
                <a:off x="1663065" y="2615184"/>
                <a:ext cx="171450" cy="390906"/>
              </a:xfrm>
              <a:prstGeom prst="rect">
                <a:avLst/>
              </a:prstGeom>
              <a:solidFill>
                <a:srgbClr val="44546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0" normalizeH="0" baseline="0" noProof="0">
                  <a:ln>
                    <a:noFill/>
                  </a:ln>
                  <a:solidFill>
                    <a:prstClr val="white"/>
                  </a:solidFill>
                  <a:effectLst/>
                  <a:uLnTx/>
                  <a:uFillTx/>
                  <a:latin typeface="+mj-lt"/>
                  <a:ea typeface="+mn-ea"/>
                  <a:cs typeface="+mn-cs"/>
                </a:endParaRPr>
              </a:p>
            </p:txBody>
          </p:sp>
          <p:sp>
            <p:nvSpPr>
              <p:cNvPr id="19" name="Retângulo 18">
                <a:extLst>
                  <a:ext uri="{FF2B5EF4-FFF2-40B4-BE49-F238E27FC236}">
                    <a16:creationId xmlns:a16="http://schemas.microsoft.com/office/drawing/2014/main" id="{250FA8F8-4AF3-4082-8E06-D1800E0B8D69}"/>
                  </a:ext>
                </a:extLst>
              </p:cNvPr>
              <p:cNvSpPr/>
              <p:nvPr/>
            </p:nvSpPr>
            <p:spPr>
              <a:xfrm>
                <a:off x="2341528" y="2743200"/>
                <a:ext cx="171450" cy="262890"/>
              </a:xfrm>
              <a:prstGeom prst="rect">
                <a:avLst/>
              </a:prstGeom>
              <a:solidFill>
                <a:srgbClr val="44546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0" normalizeH="0" baseline="0" noProof="0">
                  <a:ln>
                    <a:noFill/>
                  </a:ln>
                  <a:solidFill>
                    <a:prstClr val="white"/>
                  </a:solidFill>
                  <a:effectLst/>
                  <a:uLnTx/>
                  <a:uFillTx/>
                  <a:latin typeface="+mj-lt"/>
                  <a:ea typeface="+mn-ea"/>
                  <a:cs typeface="+mn-cs"/>
                </a:endParaRPr>
              </a:p>
            </p:txBody>
          </p:sp>
          <p:grpSp>
            <p:nvGrpSpPr>
              <p:cNvPr id="20" name="Agrupar 19">
                <a:extLst>
                  <a:ext uri="{FF2B5EF4-FFF2-40B4-BE49-F238E27FC236}">
                    <a16:creationId xmlns:a16="http://schemas.microsoft.com/office/drawing/2014/main" id="{3708CAE4-2A47-4BA4-8C54-55FD37970CF4}"/>
                  </a:ext>
                </a:extLst>
              </p:cNvPr>
              <p:cNvGrpSpPr/>
              <p:nvPr/>
            </p:nvGrpSpPr>
            <p:grpSpPr>
              <a:xfrm>
                <a:off x="2523133" y="2783307"/>
                <a:ext cx="642552" cy="215911"/>
                <a:chOff x="2417171" y="2115619"/>
                <a:chExt cx="642552" cy="215911"/>
              </a:xfrm>
            </p:grpSpPr>
            <p:sp>
              <p:nvSpPr>
                <p:cNvPr id="40" name="Retângulo 39">
                  <a:extLst>
                    <a:ext uri="{FF2B5EF4-FFF2-40B4-BE49-F238E27FC236}">
                      <a16:creationId xmlns:a16="http://schemas.microsoft.com/office/drawing/2014/main" id="{5FDC56B4-A9FA-4FFB-8210-A3B318B6672B}"/>
                    </a:ext>
                  </a:extLst>
                </p:cNvPr>
                <p:cNvSpPr/>
                <p:nvPr/>
              </p:nvSpPr>
              <p:spPr>
                <a:xfrm>
                  <a:off x="2417171" y="2155228"/>
                  <a:ext cx="45719" cy="136692"/>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0" normalizeH="0" baseline="0" noProof="0">
                    <a:ln>
                      <a:noFill/>
                    </a:ln>
                    <a:solidFill>
                      <a:prstClr val="white"/>
                    </a:solidFill>
                    <a:effectLst/>
                    <a:uLnTx/>
                    <a:uFillTx/>
                    <a:latin typeface="+mj-lt"/>
                    <a:ea typeface="+mn-ea"/>
                    <a:cs typeface="+mn-cs"/>
                  </a:endParaRPr>
                </a:p>
              </p:txBody>
            </p:sp>
            <p:sp>
              <p:nvSpPr>
                <p:cNvPr id="41" name="Retângulo 40">
                  <a:extLst>
                    <a:ext uri="{FF2B5EF4-FFF2-40B4-BE49-F238E27FC236}">
                      <a16:creationId xmlns:a16="http://schemas.microsoft.com/office/drawing/2014/main" id="{BBF15BD9-78E8-4802-9338-618622A9C172}"/>
                    </a:ext>
                  </a:extLst>
                </p:cNvPr>
                <p:cNvSpPr/>
                <p:nvPr/>
              </p:nvSpPr>
              <p:spPr>
                <a:xfrm flipV="1">
                  <a:off x="2462890" y="2187466"/>
                  <a:ext cx="153866" cy="72217"/>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0" normalizeH="0" baseline="0" noProof="0">
                    <a:ln>
                      <a:noFill/>
                    </a:ln>
                    <a:solidFill>
                      <a:prstClr val="white"/>
                    </a:solidFill>
                    <a:effectLst/>
                    <a:uLnTx/>
                    <a:uFillTx/>
                    <a:latin typeface="+mj-lt"/>
                    <a:ea typeface="+mn-ea"/>
                    <a:cs typeface="+mn-cs"/>
                  </a:endParaRPr>
                </a:p>
              </p:txBody>
            </p:sp>
            <p:sp>
              <p:nvSpPr>
                <p:cNvPr id="42" name="Retângulo 41">
                  <a:extLst>
                    <a:ext uri="{FF2B5EF4-FFF2-40B4-BE49-F238E27FC236}">
                      <a16:creationId xmlns:a16="http://schemas.microsoft.com/office/drawing/2014/main" id="{40641C1D-2640-4EDE-9494-3B0D09A84D65}"/>
                    </a:ext>
                  </a:extLst>
                </p:cNvPr>
                <p:cNvSpPr/>
                <p:nvPr/>
              </p:nvSpPr>
              <p:spPr>
                <a:xfrm flipV="1">
                  <a:off x="2616756" y="2115619"/>
                  <a:ext cx="45719" cy="215911"/>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0" normalizeH="0" baseline="0" noProof="0">
                    <a:ln>
                      <a:noFill/>
                    </a:ln>
                    <a:solidFill>
                      <a:prstClr val="white"/>
                    </a:solidFill>
                    <a:effectLst/>
                    <a:uLnTx/>
                    <a:uFillTx/>
                    <a:latin typeface="+mj-lt"/>
                    <a:ea typeface="+mn-ea"/>
                    <a:cs typeface="+mn-cs"/>
                  </a:endParaRPr>
                </a:p>
              </p:txBody>
            </p:sp>
            <p:sp>
              <p:nvSpPr>
                <p:cNvPr id="43" name="Retângulo 42">
                  <a:extLst>
                    <a:ext uri="{FF2B5EF4-FFF2-40B4-BE49-F238E27FC236}">
                      <a16:creationId xmlns:a16="http://schemas.microsoft.com/office/drawing/2014/main" id="{9EC6DEAF-9DCC-43E7-B340-45D44C7E42C9}"/>
                    </a:ext>
                  </a:extLst>
                </p:cNvPr>
                <p:cNvSpPr/>
                <p:nvPr/>
              </p:nvSpPr>
              <p:spPr>
                <a:xfrm flipV="1">
                  <a:off x="2662475" y="2161866"/>
                  <a:ext cx="397248" cy="123417"/>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0" normalizeH="0" baseline="0" noProof="0">
                    <a:ln>
                      <a:noFill/>
                    </a:ln>
                    <a:solidFill>
                      <a:prstClr val="white"/>
                    </a:solidFill>
                    <a:effectLst/>
                    <a:uLnTx/>
                    <a:uFillTx/>
                    <a:latin typeface="+mj-lt"/>
                    <a:ea typeface="+mn-ea"/>
                    <a:cs typeface="+mn-cs"/>
                  </a:endParaRPr>
                </a:p>
              </p:txBody>
            </p:sp>
            <p:sp>
              <p:nvSpPr>
                <p:cNvPr id="44" name="Retângulo 43">
                  <a:extLst>
                    <a:ext uri="{FF2B5EF4-FFF2-40B4-BE49-F238E27FC236}">
                      <a16:creationId xmlns:a16="http://schemas.microsoft.com/office/drawing/2014/main" id="{73C048AC-A43B-4E34-9DDC-F3DE2BDC8711}"/>
                    </a:ext>
                  </a:extLst>
                </p:cNvPr>
                <p:cNvSpPr/>
                <p:nvPr/>
              </p:nvSpPr>
              <p:spPr>
                <a:xfrm>
                  <a:off x="2797179" y="2169396"/>
                  <a:ext cx="258533" cy="109782"/>
                </a:xfrm>
                <a:prstGeom prst="rect">
                  <a:avLst/>
                </a:prstGeom>
                <a:solidFill>
                  <a:srgbClr val="E7E6E6">
                    <a:lumMod val="90000"/>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0" normalizeH="0" baseline="0" noProof="0">
                    <a:ln>
                      <a:noFill/>
                    </a:ln>
                    <a:solidFill>
                      <a:prstClr val="white"/>
                    </a:solidFill>
                    <a:effectLst/>
                    <a:uLnTx/>
                    <a:uFillTx/>
                    <a:latin typeface="+mj-lt"/>
                    <a:ea typeface="+mn-ea"/>
                    <a:cs typeface="+mn-cs"/>
                  </a:endParaRPr>
                </a:p>
              </p:txBody>
            </p:sp>
            <p:grpSp>
              <p:nvGrpSpPr>
                <p:cNvPr id="45" name="Agrupar 44">
                  <a:extLst>
                    <a:ext uri="{FF2B5EF4-FFF2-40B4-BE49-F238E27FC236}">
                      <a16:creationId xmlns:a16="http://schemas.microsoft.com/office/drawing/2014/main" id="{36DF7AD0-CF6A-481C-8B5B-3707F3DB5292}"/>
                    </a:ext>
                  </a:extLst>
                </p:cNvPr>
                <p:cNvGrpSpPr/>
                <p:nvPr/>
              </p:nvGrpSpPr>
              <p:grpSpPr>
                <a:xfrm>
                  <a:off x="2733259" y="2163779"/>
                  <a:ext cx="255680" cy="91182"/>
                  <a:chOff x="3687097" y="1521042"/>
                  <a:chExt cx="530817" cy="170106"/>
                </a:xfrm>
              </p:grpSpPr>
              <p:cxnSp>
                <p:nvCxnSpPr>
                  <p:cNvPr id="46" name="Conexão Reta 173">
                    <a:extLst>
                      <a:ext uri="{FF2B5EF4-FFF2-40B4-BE49-F238E27FC236}">
                        <a16:creationId xmlns:a16="http://schemas.microsoft.com/office/drawing/2014/main" id="{A49F818E-140C-45EE-B259-8F3C07BC04B3}"/>
                      </a:ext>
                    </a:extLst>
                  </p:cNvPr>
                  <p:cNvCxnSpPr/>
                  <p:nvPr/>
                </p:nvCxnSpPr>
                <p:spPr>
                  <a:xfrm>
                    <a:off x="3687097" y="1524000"/>
                    <a:ext cx="0" cy="167148"/>
                  </a:xfrm>
                  <a:prstGeom prst="line">
                    <a:avLst/>
                  </a:prstGeom>
                  <a:noFill/>
                  <a:ln w="6350" cap="flat" cmpd="sng" algn="ctr">
                    <a:solidFill>
                      <a:sysClr val="windowText" lastClr="000000"/>
                    </a:solidFill>
                    <a:prstDash val="solid"/>
                    <a:miter lim="800000"/>
                  </a:ln>
                  <a:effectLst/>
                </p:spPr>
              </p:cxnSp>
              <p:cxnSp>
                <p:nvCxnSpPr>
                  <p:cNvPr id="47" name="Conexão Reta 174">
                    <a:extLst>
                      <a:ext uri="{FF2B5EF4-FFF2-40B4-BE49-F238E27FC236}">
                        <a16:creationId xmlns:a16="http://schemas.microsoft.com/office/drawing/2014/main" id="{F31C983E-3E74-4F37-9CE5-03F70C4237DD}"/>
                      </a:ext>
                    </a:extLst>
                  </p:cNvPr>
                  <p:cNvCxnSpPr>
                    <a:cxnSpLocks/>
                  </p:cNvCxnSpPr>
                  <p:nvPr/>
                </p:nvCxnSpPr>
                <p:spPr>
                  <a:xfrm>
                    <a:off x="3819801" y="1524000"/>
                    <a:ext cx="0" cy="83574"/>
                  </a:xfrm>
                  <a:prstGeom prst="line">
                    <a:avLst/>
                  </a:prstGeom>
                  <a:noFill/>
                  <a:ln w="6350" cap="flat" cmpd="sng" algn="ctr">
                    <a:solidFill>
                      <a:sysClr val="windowText" lastClr="000000"/>
                    </a:solidFill>
                    <a:prstDash val="solid"/>
                    <a:miter lim="800000"/>
                  </a:ln>
                  <a:effectLst/>
                </p:spPr>
              </p:cxnSp>
              <p:cxnSp>
                <p:nvCxnSpPr>
                  <p:cNvPr id="48" name="Conexão Reta 175">
                    <a:extLst>
                      <a:ext uri="{FF2B5EF4-FFF2-40B4-BE49-F238E27FC236}">
                        <a16:creationId xmlns:a16="http://schemas.microsoft.com/office/drawing/2014/main" id="{9BD791D7-97DE-4AC4-B479-3F09D02CF465}"/>
                      </a:ext>
                    </a:extLst>
                  </p:cNvPr>
                  <p:cNvCxnSpPr/>
                  <p:nvPr/>
                </p:nvCxnSpPr>
                <p:spPr>
                  <a:xfrm>
                    <a:off x="3952505" y="1524000"/>
                    <a:ext cx="0" cy="167148"/>
                  </a:xfrm>
                  <a:prstGeom prst="line">
                    <a:avLst/>
                  </a:prstGeom>
                  <a:noFill/>
                  <a:ln w="6350" cap="flat" cmpd="sng" algn="ctr">
                    <a:solidFill>
                      <a:sysClr val="windowText" lastClr="000000"/>
                    </a:solidFill>
                    <a:prstDash val="solid"/>
                    <a:miter lim="800000"/>
                  </a:ln>
                  <a:effectLst/>
                </p:spPr>
              </p:cxnSp>
              <p:cxnSp>
                <p:nvCxnSpPr>
                  <p:cNvPr id="49" name="Conexão Reta 176">
                    <a:extLst>
                      <a:ext uri="{FF2B5EF4-FFF2-40B4-BE49-F238E27FC236}">
                        <a16:creationId xmlns:a16="http://schemas.microsoft.com/office/drawing/2014/main" id="{3EF75B92-20A7-409D-96AA-0DC4C851B7C8}"/>
                      </a:ext>
                    </a:extLst>
                  </p:cNvPr>
                  <p:cNvCxnSpPr>
                    <a:cxnSpLocks/>
                  </p:cNvCxnSpPr>
                  <p:nvPr/>
                </p:nvCxnSpPr>
                <p:spPr>
                  <a:xfrm>
                    <a:off x="4085209" y="1524000"/>
                    <a:ext cx="0" cy="83574"/>
                  </a:xfrm>
                  <a:prstGeom prst="line">
                    <a:avLst/>
                  </a:prstGeom>
                  <a:noFill/>
                  <a:ln w="6350" cap="flat" cmpd="sng" algn="ctr">
                    <a:solidFill>
                      <a:sysClr val="windowText" lastClr="000000"/>
                    </a:solidFill>
                    <a:prstDash val="solid"/>
                    <a:miter lim="800000"/>
                  </a:ln>
                  <a:effectLst/>
                </p:spPr>
              </p:cxnSp>
              <p:cxnSp>
                <p:nvCxnSpPr>
                  <p:cNvPr id="50" name="Conexão Reta 177">
                    <a:extLst>
                      <a:ext uri="{FF2B5EF4-FFF2-40B4-BE49-F238E27FC236}">
                        <a16:creationId xmlns:a16="http://schemas.microsoft.com/office/drawing/2014/main" id="{DCBD6A21-427E-45B2-8D91-9EB26F9C999E}"/>
                      </a:ext>
                    </a:extLst>
                  </p:cNvPr>
                  <p:cNvCxnSpPr/>
                  <p:nvPr/>
                </p:nvCxnSpPr>
                <p:spPr>
                  <a:xfrm>
                    <a:off x="4217914" y="1521042"/>
                    <a:ext cx="0" cy="167148"/>
                  </a:xfrm>
                  <a:prstGeom prst="line">
                    <a:avLst/>
                  </a:prstGeom>
                  <a:noFill/>
                  <a:ln w="6350" cap="flat" cmpd="sng" algn="ctr">
                    <a:solidFill>
                      <a:sysClr val="windowText" lastClr="000000"/>
                    </a:solidFill>
                    <a:prstDash val="solid"/>
                    <a:miter lim="800000"/>
                  </a:ln>
                  <a:effectLst/>
                </p:spPr>
              </p:cxnSp>
            </p:grpSp>
          </p:grpSp>
          <p:sp>
            <p:nvSpPr>
              <p:cNvPr id="21" name="Retângulo 20">
                <a:extLst>
                  <a:ext uri="{FF2B5EF4-FFF2-40B4-BE49-F238E27FC236}">
                    <a16:creationId xmlns:a16="http://schemas.microsoft.com/office/drawing/2014/main" id="{4CFA98FC-CA8D-4ACF-8511-7DB88C24FD1D}"/>
                  </a:ext>
                </a:extLst>
              </p:cNvPr>
              <p:cNvSpPr/>
              <p:nvPr/>
            </p:nvSpPr>
            <p:spPr>
              <a:xfrm>
                <a:off x="1840301" y="2887079"/>
                <a:ext cx="496149" cy="53101"/>
              </a:xfrm>
              <a:prstGeom prst="rect">
                <a:avLst/>
              </a:prstGeom>
              <a:solidFill>
                <a:srgbClr val="44546A"/>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0" normalizeH="0" baseline="0" noProof="0">
                  <a:ln>
                    <a:noFill/>
                  </a:ln>
                  <a:solidFill>
                    <a:prstClr val="white"/>
                  </a:solidFill>
                  <a:effectLst/>
                  <a:uLnTx/>
                  <a:uFillTx/>
                  <a:latin typeface="+mj-lt"/>
                  <a:ea typeface="+mn-ea"/>
                  <a:cs typeface="+mn-cs"/>
                </a:endParaRPr>
              </a:p>
            </p:txBody>
          </p:sp>
          <p:sp>
            <p:nvSpPr>
              <p:cNvPr id="22" name="Seta para a Direita 149">
                <a:extLst>
                  <a:ext uri="{FF2B5EF4-FFF2-40B4-BE49-F238E27FC236}">
                    <a16:creationId xmlns:a16="http://schemas.microsoft.com/office/drawing/2014/main" id="{51062836-3FA3-4152-89F1-ABC78D5EC545}"/>
                  </a:ext>
                </a:extLst>
              </p:cNvPr>
              <p:cNvSpPr/>
              <p:nvPr/>
            </p:nvSpPr>
            <p:spPr>
              <a:xfrm>
                <a:off x="1974713" y="2734637"/>
                <a:ext cx="227324" cy="119487"/>
              </a:xfrm>
              <a:prstGeom prst="rightArrow">
                <a:avLst/>
              </a:prstGeom>
              <a:solidFill>
                <a:srgbClr val="31859C"/>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0" normalizeH="0" baseline="0" noProof="0">
                  <a:ln>
                    <a:noFill/>
                  </a:ln>
                  <a:solidFill>
                    <a:prstClr val="white"/>
                  </a:solidFill>
                  <a:effectLst/>
                  <a:uLnTx/>
                  <a:uFillTx/>
                  <a:latin typeface="+mj-lt"/>
                  <a:ea typeface="+mn-ea"/>
                  <a:cs typeface="+mn-cs"/>
                </a:endParaRPr>
              </a:p>
            </p:txBody>
          </p:sp>
          <p:sp>
            <p:nvSpPr>
              <p:cNvPr id="23" name="Forma Livre 150">
                <a:extLst>
                  <a:ext uri="{FF2B5EF4-FFF2-40B4-BE49-F238E27FC236}">
                    <a16:creationId xmlns:a16="http://schemas.microsoft.com/office/drawing/2014/main" id="{AFE090F5-00D9-46BD-A027-0EAF71C4AD65}"/>
                  </a:ext>
                </a:extLst>
              </p:cNvPr>
              <p:cNvSpPr/>
              <p:nvPr/>
            </p:nvSpPr>
            <p:spPr>
              <a:xfrm>
                <a:off x="3309563" y="2205296"/>
                <a:ext cx="675313" cy="672555"/>
              </a:xfrm>
              <a:custGeom>
                <a:avLst/>
                <a:gdLst>
                  <a:gd name="connsiteX0" fmla="*/ 0 w 429453"/>
                  <a:gd name="connsiteY0" fmla="*/ 853961 h 853961"/>
                  <a:gd name="connsiteX1" fmla="*/ 166861 w 429453"/>
                  <a:gd name="connsiteY1" fmla="*/ 687100 h 853961"/>
                  <a:gd name="connsiteX2" fmla="*/ 180210 w 429453"/>
                  <a:gd name="connsiteY2" fmla="*/ 73050 h 853961"/>
                  <a:gd name="connsiteX3" fmla="*/ 393792 w 429453"/>
                  <a:gd name="connsiteY3" fmla="*/ 73050 h 853961"/>
                  <a:gd name="connsiteX4" fmla="*/ 427165 w 429453"/>
                  <a:gd name="connsiteY4" fmla="*/ 627030 h 853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53" h="853961">
                    <a:moveTo>
                      <a:pt x="0" y="853961"/>
                    </a:moveTo>
                    <a:cubicBezTo>
                      <a:pt x="68413" y="835606"/>
                      <a:pt x="136826" y="817252"/>
                      <a:pt x="166861" y="687100"/>
                    </a:cubicBezTo>
                    <a:cubicBezTo>
                      <a:pt x="196896" y="556948"/>
                      <a:pt x="142388" y="175392"/>
                      <a:pt x="180210" y="73050"/>
                    </a:cubicBezTo>
                    <a:cubicBezTo>
                      <a:pt x="218032" y="-29292"/>
                      <a:pt x="352633" y="-19280"/>
                      <a:pt x="393792" y="73050"/>
                    </a:cubicBezTo>
                    <a:cubicBezTo>
                      <a:pt x="434951" y="165380"/>
                      <a:pt x="431058" y="396205"/>
                      <a:pt x="427165" y="627030"/>
                    </a:cubicBezTo>
                  </a:path>
                </a:pathLst>
              </a:cu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0" normalizeH="0" baseline="0" noProof="0">
                  <a:ln>
                    <a:noFill/>
                  </a:ln>
                  <a:solidFill>
                    <a:prstClr val="white"/>
                  </a:solidFill>
                  <a:effectLst/>
                  <a:uLnTx/>
                  <a:uFillTx/>
                  <a:latin typeface="+mj-lt"/>
                  <a:ea typeface="+mn-ea"/>
                  <a:cs typeface="+mn-cs"/>
                </a:endParaRPr>
              </a:p>
            </p:txBody>
          </p:sp>
          <p:sp>
            <p:nvSpPr>
              <p:cNvPr id="24" name="Retângulo 23">
                <a:extLst>
                  <a:ext uri="{FF2B5EF4-FFF2-40B4-BE49-F238E27FC236}">
                    <a16:creationId xmlns:a16="http://schemas.microsoft.com/office/drawing/2014/main" id="{32708EC8-B101-40C4-B923-558FD7986A9F}"/>
                  </a:ext>
                </a:extLst>
              </p:cNvPr>
              <p:cNvSpPr/>
              <p:nvPr/>
            </p:nvSpPr>
            <p:spPr>
              <a:xfrm>
                <a:off x="3168618" y="2864219"/>
                <a:ext cx="89911" cy="45719"/>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0" normalizeH="0" baseline="0" noProof="0">
                  <a:ln>
                    <a:noFill/>
                  </a:ln>
                  <a:solidFill>
                    <a:prstClr val="white"/>
                  </a:solidFill>
                  <a:effectLst/>
                  <a:uLnTx/>
                  <a:uFillTx/>
                  <a:latin typeface="+mj-lt"/>
                  <a:ea typeface="+mn-ea"/>
                  <a:cs typeface="+mn-cs"/>
                </a:endParaRPr>
              </a:p>
            </p:txBody>
          </p:sp>
          <p:sp>
            <p:nvSpPr>
              <p:cNvPr id="25" name="Retângulo 24">
                <a:extLst>
                  <a:ext uri="{FF2B5EF4-FFF2-40B4-BE49-F238E27FC236}">
                    <a16:creationId xmlns:a16="http://schemas.microsoft.com/office/drawing/2014/main" id="{8EEF4340-7861-47D7-8204-EEB9E657AAB4}"/>
                  </a:ext>
                </a:extLst>
              </p:cNvPr>
              <p:cNvSpPr/>
              <p:nvPr/>
            </p:nvSpPr>
            <p:spPr>
              <a:xfrm>
                <a:off x="3954557" y="2666182"/>
                <a:ext cx="51058" cy="45719"/>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0" normalizeH="0" baseline="0" noProof="0">
                  <a:ln>
                    <a:noFill/>
                  </a:ln>
                  <a:solidFill>
                    <a:prstClr val="white"/>
                  </a:solidFill>
                  <a:effectLst/>
                  <a:uLnTx/>
                  <a:uFillTx/>
                  <a:latin typeface="+mj-lt"/>
                  <a:ea typeface="+mn-ea"/>
                  <a:cs typeface="+mn-cs"/>
                </a:endParaRPr>
              </a:p>
            </p:txBody>
          </p:sp>
          <p:sp>
            <p:nvSpPr>
              <p:cNvPr id="26" name="Retângulo 25">
                <a:extLst>
                  <a:ext uri="{FF2B5EF4-FFF2-40B4-BE49-F238E27FC236}">
                    <a16:creationId xmlns:a16="http://schemas.microsoft.com/office/drawing/2014/main" id="{0E660193-284C-42A3-A09F-B362D35EEB67}"/>
                  </a:ext>
                </a:extLst>
              </p:cNvPr>
              <p:cNvSpPr/>
              <p:nvPr/>
            </p:nvSpPr>
            <p:spPr>
              <a:xfrm rot="16200000">
                <a:off x="3247928" y="2853078"/>
                <a:ext cx="62183" cy="61088"/>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0" normalizeH="0" baseline="0" noProof="0">
                  <a:ln>
                    <a:noFill/>
                  </a:ln>
                  <a:solidFill>
                    <a:prstClr val="white"/>
                  </a:solidFill>
                  <a:effectLst/>
                  <a:uLnTx/>
                  <a:uFillTx/>
                  <a:latin typeface="+mj-lt"/>
                  <a:ea typeface="+mn-ea"/>
                  <a:cs typeface="+mn-cs"/>
                </a:endParaRPr>
              </a:p>
            </p:txBody>
          </p:sp>
          <p:sp>
            <p:nvSpPr>
              <p:cNvPr id="27" name="Lata 154">
                <a:extLst>
                  <a:ext uri="{FF2B5EF4-FFF2-40B4-BE49-F238E27FC236}">
                    <a16:creationId xmlns:a16="http://schemas.microsoft.com/office/drawing/2014/main" id="{A78407B4-7A64-45CA-8B18-81E86D3AEF95}"/>
                  </a:ext>
                </a:extLst>
              </p:cNvPr>
              <p:cNvSpPr/>
              <p:nvPr/>
            </p:nvSpPr>
            <p:spPr>
              <a:xfrm>
                <a:off x="3829750" y="2731235"/>
                <a:ext cx="806289" cy="447745"/>
              </a:xfrm>
              <a:prstGeom prst="can">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0" normalizeH="0" baseline="0" noProof="0">
                  <a:ln>
                    <a:noFill/>
                  </a:ln>
                  <a:solidFill>
                    <a:prstClr val="black"/>
                  </a:solidFill>
                  <a:effectLst/>
                  <a:uLnTx/>
                  <a:uFillTx/>
                  <a:latin typeface="+mj-lt"/>
                  <a:ea typeface="+mn-ea"/>
                  <a:cs typeface="+mn-cs"/>
                </a:endParaRPr>
              </a:p>
            </p:txBody>
          </p:sp>
          <p:cxnSp>
            <p:nvCxnSpPr>
              <p:cNvPr id="28" name="Conexão Reta 155">
                <a:extLst>
                  <a:ext uri="{FF2B5EF4-FFF2-40B4-BE49-F238E27FC236}">
                    <a16:creationId xmlns:a16="http://schemas.microsoft.com/office/drawing/2014/main" id="{0AE650AA-33E7-42EE-A497-0CE51827DF39}"/>
                  </a:ext>
                </a:extLst>
              </p:cNvPr>
              <p:cNvCxnSpPr>
                <a:cxnSpLocks/>
              </p:cNvCxnSpPr>
              <p:nvPr/>
            </p:nvCxnSpPr>
            <p:spPr>
              <a:xfrm>
                <a:off x="3980086" y="2688237"/>
                <a:ext cx="0" cy="271371"/>
              </a:xfrm>
              <a:prstGeom prst="line">
                <a:avLst/>
              </a:prstGeom>
              <a:noFill/>
              <a:ln w="12700" cap="flat" cmpd="sng" algn="ctr">
                <a:solidFill>
                  <a:sysClr val="windowText" lastClr="000000"/>
                </a:solidFill>
                <a:prstDash val="solid"/>
                <a:miter lim="800000"/>
              </a:ln>
              <a:effectLst/>
            </p:spPr>
          </p:cxnSp>
          <p:sp>
            <p:nvSpPr>
              <p:cNvPr id="29" name="Duplo Semicírculo 156">
                <a:extLst>
                  <a:ext uri="{FF2B5EF4-FFF2-40B4-BE49-F238E27FC236}">
                    <a16:creationId xmlns:a16="http://schemas.microsoft.com/office/drawing/2014/main" id="{F2F71183-7F94-445F-B143-FD9CAFD29B39}"/>
                  </a:ext>
                </a:extLst>
              </p:cNvPr>
              <p:cNvSpPr/>
              <p:nvPr/>
            </p:nvSpPr>
            <p:spPr>
              <a:xfrm rot="10800000">
                <a:off x="3841092" y="2870750"/>
                <a:ext cx="783604" cy="45719"/>
              </a:xfrm>
              <a:prstGeom prst="blockArc">
                <a:avLst/>
              </a:prstGeom>
              <a:solidFill>
                <a:srgbClr val="E7E6E6"/>
              </a:solidFill>
              <a:ln w="12700" cap="flat" cmpd="sng" algn="ctr">
                <a:solidFill>
                  <a:srgbClr val="E7E6E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0" normalizeH="0" baseline="0" noProof="0">
                  <a:ln>
                    <a:noFill/>
                  </a:ln>
                  <a:solidFill>
                    <a:prstClr val="black"/>
                  </a:solidFill>
                  <a:effectLst/>
                  <a:uLnTx/>
                  <a:uFillTx/>
                  <a:latin typeface="+mj-lt"/>
                  <a:ea typeface="+mn-ea"/>
                  <a:cs typeface="+mn-cs"/>
                </a:endParaRPr>
              </a:p>
            </p:txBody>
          </p:sp>
          <p:grpSp>
            <p:nvGrpSpPr>
              <p:cNvPr id="30" name="Agrupar 29">
                <a:extLst>
                  <a:ext uri="{FF2B5EF4-FFF2-40B4-BE49-F238E27FC236}">
                    <a16:creationId xmlns:a16="http://schemas.microsoft.com/office/drawing/2014/main" id="{E229D518-4459-4498-9191-F440BDBC6949}"/>
                  </a:ext>
                </a:extLst>
              </p:cNvPr>
              <p:cNvGrpSpPr/>
              <p:nvPr/>
            </p:nvGrpSpPr>
            <p:grpSpPr>
              <a:xfrm>
                <a:off x="2729897" y="3073881"/>
                <a:ext cx="270161" cy="271750"/>
                <a:chOff x="3493497" y="3600651"/>
                <a:chExt cx="364810" cy="379499"/>
              </a:xfrm>
            </p:grpSpPr>
            <p:sp>
              <p:nvSpPr>
                <p:cNvPr id="31" name="Oval 30">
                  <a:extLst>
                    <a:ext uri="{FF2B5EF4-FFF2-40B4-BE49-F238E27FC236}">
                      <a16:creationId xmlns:a16="http://schemas.microsoft.com/office/drawing/2014/main" id="{7494CAA9-2FA8-4D04-ACDA-3FCEA3665B2F}"/>
                    </a:ext>
                  </a:extLst>
                </p:cNvPr>
                <p:cNvSpPr/>
                <p:nvPr/>
              </p:nvSpPr>
              <p:spPr>
                <a:xfrm>
                  <a:off x="3586289" y="3706075"/>
                  <a:ext cx="180000" cy="180000"/>
                </a:xfrm>
                <a:prstGeom prst="ellipse">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0" normalizeH="0" baseline="0" noProof="0">
                    <a:ln>
                      <a:noFill/>
                    </a:ln>
                    <a:solidFill>
                      <a:prstClr val="white"/>
                    </a:solidFill>
                    <a:effectLst/>
                    <a:uLnTx/>
                    <a:uFillTx/>
                    <a:latin typeface="+mj-lt"/>
                    <a:ea typeface="+mn-ea"/>
                    <a:cs typeface="+mn-cs"/>
                  </a:endParaRPr>
                </a:p>
              </p:txBody>
            </p:sp>
            <p:cxnSp>
              <p:nvCxnSpPr>
                <p:cNvPr id="32" name="Conexão Reta 159">
                  <a:extLst>
                    <a:ext uri="{FF2B5EF4-FFF2-40B4-BE49-F238E27FC236}">
                      <a16:creationId xmlns:a16="http://schemas.microsoft.com/office/drawing/2014/main" id="{67679B38-0C47-4334-B956-600E7E33FB87}"/>
                    </a:ext>
                  </a:extLst>
                </p:cNvPr>
                <p:cNvCxnSpPr>
                  <a:cxnSpLocks/>
                </p:cNvCxnSpPr>
                <p:nvPr/>
              </p:nvCxnSpPr>
              <p:spPr>
                <a:xfrm>
                  <a:off x="3676289" y="3920565"/>
                  <a:ext cx="0" cy="59585"/>
                </a:xfrm>
                <a:prstGeom prst="line">
                  <a:avLst/>
                </a:prstGeom>
                <a:noFill/>
                <a:ln w="6350" cap="flat" cmpd="sng" algn="ctr">
                  <a:solidFill>
                    <a:srgbClr val="4472C4">
                      <a:lumMod val="40000"/>
                      <a:lumOff val="60000"/>
                    </a:srgbClr>
                  </a:solidFill>
                  <a:prstDash val="solid"/>
                  <a:miter lim="800000"/>
                </a:ln>
                <a:effectLst/>
              </p:spPr>
            </p:cxnSp>
            <p:cxnSp>
              <p:nvCxnSpPr>
                <p:cNvPr id="33" name="Conexão Reta 160">
                  <a:extLst>
                    <a:ext uri="{FF2B5EF4-FFF2-40B4-BE49-F238E27FC236}">
                      <a16:creationId xmlns:a16="http://schemas.microsoft.com/office/drawing/2014/main" id="{99EAE5A1-56A9-4C5C-A69D-F5950718237E}"/>
                    </a:ext>
                  </a:extLst>
                </p:cNvPr>
                <p:cNvCxnSpPr>
                  <a:cxnSpLocks/>
                </p:cNvCxnSpPr>
                <p:nvPr/>
              </p:nvCxnSpPr>
              <p:spPr>
                <a:xfrm>
                  <a:off x="3676289" y="3600651"/>
                  <a:ext cx="0" cy="59585"/>
                </a:xfrm>
                <a:prstGeom prst="line">
                  <a:avLst/>
                </a:prstGeom>
                <a:noFill/>
                <a:ln w="6350" cap="flat" cmpd="sng" algn="ctr">
                  <a:solidFill>
                    <a:srgbClr val="4472C4">
                      <a:lumMod val="40000"/>
                      <a:lumOff val="60000"/>
                    </a:srgbClr>
                  </a:solidFill>
                  <a:prstDash val="solid"/>
                  <a:miter lim="800000"/>
                </a:ln>
                <a:effectLst/>
              </p:spPr>
            </p:cxnSp>
            <p:cxnSp>
              <p:nvCxnSpPr>
                <p:cNvPr id="34" name="Conexão Reta 161">
                  <a:extLst>
                    <a:ext uri="{FF2B5EF4-FFF2-40B4-BE49-F238E27FC236}">
                      <a16:creationId xmlns:a16="http://schemas.microsoft.com/office/drawing/2014/main" id="{C97D5314-2EA0-4A6A-821B-9DB7261EBB28}"/>
                    </a:ext>
                  </a:extLst>
                </p:cNvPr>
                <p:cNvCxnSpPr>
                  <a:cxnSpLocks/>
                </p:cNvCxnSpPr>
                <p:nvPr/>
              </p:nvCxnSpPr>
              <p:spPr>
                <a:xfrm>
                  <a:off x="3817189" y="3802031"/>
                  <a:ext cx="41118" cy="0"/>
                </a:xfrm>
                <a:prstGeom prst="line">
                  <a:avLst/>
                </a:prstGeom>
                <a:noFill/>
                <a:ln w="6350" cap="flat" cmpd="sng" algn="ctr">
                  <a:solidFill>
                    <a:srgbClr val="4472C4">
                      <a:lumMod val="40000"/>
                      <a:lumOff val="60000"/>
                    </a:srgbClr>
                  </a:solidFill>
                  <a:prstDash val="solid"/>
                  <a:miter lim="800000"/>
                </a:ln>
                <a:effectLst/>
              </p:spPr>
            </p:cxnSp>
            <p:cxnSp>
              <p:nvCxnSpPr>
                <p:cNvPr id="35" name="Conexão Reta 162">
                  <a:extLst>
                    <a:ext uri="{FF2B5EF4-FFF2-40B4-BE49-F238E27FC236}">
                      <a16:creationId xmlns:a16="http://schemas.microsoft.com/office/drawing/2014/main" id="{29A0C93D-5D38-4601-92BD-C55D0088332F}"/>
                    </a:ext>
                  </a:extLst>
                </p:cNvPr>
                <p:cNvCxnSpPr>
                  <a:cxnSpLocks/>
                </p:cNvCxnSpPr>
                <p:nvPr/>
              </p:nvCxnSpPr>
              <p:spPr>
                <a:xfrm>
                  <a:off x="3493497" y="3796075"/>
                  <a:ext cx="41118" cy="0"/>
                </a:xfrm>
                <a:prstGeom prst="line">
                  <a:avLst/>
                </a:prstGeom>
                <a:noFill/>
                <a:ln w="6350" cap="flat" cmpd="sng" algn="ctr">
                  <a:solidFill>
                    <a:srgbClr val="4472C4">
                      <a:lumMod val="40000"/>
                      <a:lumOff val="60000"/>
                    </a:srgbClr>
                  </a:solidFill>
                  <a:prstDash val="solid"/>
                  <a:miter lim="800000"/>
                </a:ln>
                <a:effectLst/>
              </p:spPr>
            </p:cxnSp>
            <p:cxnSp>
              <p:nvCxnSpPr>
                <p:cNvPr id="36" name="Conexão Reta 163">
                  <a:extLst>
                    <a:ext uri="{FF2B5EF4-FFF2-40B4-BE49-F238E27FC236}">
                      <a16:creationId xmlns:a16="http://schemas.microsoft.com/office/drawing/2014/main" id="{EE54A06E-4065-41CF-B449-EEB850CC1F18}"/>
                    </a:ext>
                  </a:extLst>
                </p:cNvPr>
                <p:cNvCxnSpPr>
                  <a:cxnSpLocks/>
                </p:cNvCxnSpPr>
                <p:nvPr/>
              </p:nvCxnSpPr>
              <p:spPr>
                <a:xfrm rot="8820000">
                  <a:off x="3776071" y="3706076"/>
                  <a:ext cx="41118" cy="0"/>
                </a:xfrm>
                <a:prstGeom prst="line">
                  <a:avLst/>
                </a:prstGeom>
                <a:noFill/>
                <a:ln w="6350" cap="flat" cmpd="sng" algn="ctr">
                  <a:solidFill>
                    <a:srgbClr val="4472C4">
                      <a:lumMod val="40000"/>
                      <a:lumOff val="60000"/>
                    </a:srgbClr>
                  </a:solidFill>
                  <a:prstDash val="solid"/>
                  <a:miter lim="800000"/>
                </a:ln>
                <a:effectLst/>
              </p:spPr>
            </p:cxnSp>
            <p:cxnSp>
              <p:nvCxnSpPr>
                <p:cNvPr id="37" name="Conexão Reta 164">
                  <a:extLst>
                    <a:ext uri="{FF2B5EF4-FFF2-40B4-BE49-F238E27FC236}">
                      <a16:creationId xmlns:a16="http://schemas.microsoft.com/office/drawing/2014/main" id="{01450AA4-AA48-4B5B-B3F1-FF7929E48D73}"/>
                    </a:ext>
                  </a:extLst>
                </p:cNvPr>
                <p:cNvCxnSpPr>
                  <a:cxnSpLocks/>
                </p:cNvCxnSpPr>
                <p:nvPr/>
              </p:nvCxnSpPr>
              <p:spPr>
                <a:xfrm rot="1920000">
                  <a:off x="3781751" y="3905975"/>
                  <a:ext cx="41118" cy="0"/>
                </a:xfrm>
                <a:prstGeom prst="line">
                  <a:avLst/>
                </a:prstGeom>
                <a:noFill/>
                <a:ln w="6350" cap="flat" cmpd="sng" algn="ctr">
                  <a:solidFill>
                    <a:srgbClr val="4472C4">
                      <a:lumMod val="40000"/>
                      <a:lumOff val="60000"/>
                    </a:srgbClr>
                  </a:solidFill>
                  <a:prstDash val="solid"/>
                  <a:miter lim="800000"/>
                </a:ln>
                <a:effectLst/>
              </p:spPr>
            </p:cxnSp>
            <p:cxnSp>
              <p:nvCxnSpPr>
                <p:cNvPr id="38" name="Conexão Reta 165">
                  <a:extLst>
                    <a:ext uri="{FF2B5EF4-FFF2-40B4-BE49-F238E27FC236}">
                      <a16:creationId xmlns:a16="http://schemas.microsoft.com/office/drawing/2014/main" id="{67F44E44-4411-4908-880D-CF7402DFD13B}"/>
                    </a:ext>
                  </a:extLst>
                </p:cNvPr>
                <p:cNvCxnSpPr>
                  <a:cxnSpLocks/>
                </p:cNvCxnSpPr>
                <p:nvPr/>
              </p:nvCxnSpPr>
              <p:spPr>
                <a:xfrm rot="2280000">
                  <a:off x="3532280" y="3690881"/>
                  <a:ext cx="41118" cy="0"/>
                </a:xfrm>
                <a:prstGeom prst="line">
                  <a:avLst/>
                </a:prstGeom>
                <a:noFill/>
                <a:ln w="6350" cap="flat" cmpd="sng" algn="ctr">
                  <a:solidFill>
                    <a:srgbClr val="4472C4">
                      <a:lumMod val="40000"/>
                      <a:lumOff val="60000"/>
                    </a:srgbClr>
                  </a:solidFill>
                  <a:prstDash val="solid"/>
                  <a:miter lim="800000"/>
                </a:ln>
                <a:effectLst/>
              </p:spPr>
            </p:cxnSp>
            <p:cxnSp>
              <p:nvCxnSpPr>
                <p:cNvPr id="39" name="Conexão Reta 166">
                  <a:extLst>
                    <a:ext uri="{FF2B5EF4-FFF2-40B4-BE49-F238E27FC236}">
                      <a16:creationId xmlns:a16="http://schemas.microsoft.com/office/drawing/2014/main" id="{24549C08-27B0-4C28-A0EF-B7F124EAE005}"/>
                    </a:ext>
                  </a:extLst>
                </p:cNvPr>
                <p:cNvCxnSpPr>
                  <a:cxnSpLocks/>
                </p:cNvCxnSpPr>
                <p:nvPr/>
              </p:nvCxnSpPr>
              <p:spPr>
                <a:xfrm rot="8820000">
                  <a:off x="3530913" y="3900278"/>
                  <a:ext cx="41118" cy="0"/>
                </a:xfrm>
                <a:prstGeom prst="line">
                  <a:avLst/>
                </a:prstGeom>
                <a:noFill/>
                <a:ln w="6350" cap="flat" cmpd="sng" algn="ctr">
                  <a:solidFill>
                    <a:srgbClr val="4472C4">
                      <a:lumMod val="40000"/>
                      <a:lumOff val="60000"/>
                    </a:srgbClr>
                  </a:solidFill>
                  <a:prstDash val="solid"/>
                  <a:miter lim="800000"/>
                </a:ln>
                <a:effectLst/>
              </p:spPr>
            </p:cxnSp>
          </p:grpSp>
        </p:grpSp>
        <p:sp>
          <p:nvSpPr>
            <p:cNvPr id="7" name="Retângulo 6">
              <a:extLst>
                <a:ext uri="{FF2B5EF4-FFF2-40B4-BE49-F238E27FC236}">
                  <a16:creationId xmlns:a16="http://schemas.microsoft.com/office/drawing/2014/main" id="{82B760F5-16A9-444A-B264-25C26F328A45}"/>
                </a:ext>
              </a:extLst>
            </p:cNvPr>
            <p:cNvSpPr/>
            <p:nvPr/>
          </p:nvSpPr>
          <p:spPr>
            <a:xfrm>
              <a:off x="3814882" y="2460532"/>
              <a:ext cx="2479037" cy="112820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0" i="0" u="none" strike="noStrike" kern="0" cap="none" spc="0" normalizeH="0" baseline="0" noProof="0" dirty="0">
                  <a:ln>
                    <a:noFill/>
                  </a:ln>
                  <a:solidFill>
                    <a:prstClr val="black"/>
                  </a:solidFill>
                  <a:effectLst/>
                  <a:uLnTx/>
                  <a:uFillTx/>
                  <a:latin typeface="+mj-lt"/>
                </a:rPr>
                <a:t>Syringe pumping the polymeric solution</a:t>
              </a:r>
            </a:p>
          </p:txBody>
        </p:sp>
        <p:sp>
          <p:nvSpPr>
            <p:cNvPr id="8" name="Retângulo 7">
              <a:extLst>
                <a:ext uri="{FF2B5EF4-FFF2-40B4-BE49-F238E27FC236}">
                  <a16:creationId xmlns:a16="http://schemas.microsoft.com/office/drawing/2014/main" id="{4F782B43-D0D5-4C1E-AC2D-0036908E62A1}"/>
                </a:ext>
              </a:extLst>
            </p:cNvPr>
            <p:cNvSpPr/>
            <p:nvPr/>
          </p:nvSpPr>
          <p:spPr>
            <a:xfrm>
              <a:off x="7479403" y="5268425"/>
              <a:ext cx="2862277" cy="47008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0" i="0" u="none" strike="noStrike" kern="0" cap="none" spc="0" normalizeH="0" baseline="0" noProof="0" dirty="0">
                  <a:ln>
                    <a:noFill/>
                  </a:ln>
                  <a:solidFill>
                    <a:prstClr val="black"/>
                  </a:solidFill>
                  <a:effectLst/>
                  <a:uLnTx/>
                  <a:uFillTx/>
                  <a:latin typeface="+mj-lt"/>
                </a:rPr>
                <a:t>Coagulation bath</a:t>
              </a:r>
            </a:p>
          </p:txBody>
        </p:sp>
        <p:sp>
          <p:nvSpPr>
            <p:cNvPr id="9" name="Retângulo 8">
              <a:extLst>
                <a:ext uri="{FF2B5EF4-FFF2-40B4-BE49-F238E27FC236}">
                  <a16:creationId xmlns:a16="http://schemas.microsoft.com/office/drawing/2014/main" id="{45E877E1-A53D-4059-A431-868A78B40A8D}"/>
                </a:ext>
              </a:extLst>
            </p:cNvPr>
            <p:cNvSpPr/>
            <p:nvPr/>
          </p:nvSpPr>
          <p:spPr>
            <a:xfrm>
              <a:off x="10341680" y="3573744"/>
              <a:ext cx="1970918" cy="79914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0" i="0" u="none" strike="noStrike" kern="0" cap="none" spc="0" normalizeH="0" baseline="0" noProof="0" dirty="0">
                  <a:ln>
                    <a:noFill/>
                  </a:ln>
                  <a:solidFill>
                    <a:prstClr val="black"/>
                  </a:solidFill>
                  <a:effectLst/>
                  <a:uLnTx/>
                  <a:uFillTx/>
                  <a:latin typeface="+mj-lt"/>
                </a:rPr>
                <a:t>Microfiber production</a:t>
              </a:r>
            </a:p>
          </p:txBody>
        </p:sp>
        <p:cxnSp>
          <p:nvCxnSpPr>
            <p:cNvPr id="10" name="Conexão Curva 137">
              <a:extLst>
                <a:ext uri="{FF2B5EF4-FFF2-40B4-BE49-F238E27FC236}">
                  <a16:creationId xmlns:a16="http://schemas.microsoft.com/office/drawing/2014/main" id="{C5593A0D-7212-4DBC-910E-1D401F87BB27}"/>
                </a:ext>
              </a:extLst>
            </p:cNvPr>
            <p:cNvCxnSpPr>
              <a:cxnSpLocks/>
            </p:cNvCxnSpPr>
            <p:nvPr/>
          </p:nvCxnSpPr>
          <p:spPr>
            <a:xfrm flipV="1">
              <a:off x="9487793" y="3941165"/>
              <a:ext cx="1044136" cy="316490"/>
            </a:xfrm>
            <a:prstGeom prst="curvedConnector3">
              <a:avLst/>
            </a:prstGeom>
            <a:noFill/>
            <a:ln w="6350" cap="flat" cmpd="sng" algn="ctr">
              <a:solidFill>
                <a:sysClr val="windowText" lastClr="000000"/>
              </a:solidFill>
              <a:prstDash val="solid"/>
              <a:miter lim="800000"/>
              <a:tailEnd type="triangle"/>
            </a:ln>
            <a:effectLst/>
          </p:spPr>
        </p:cxnSp>
        <p:cxnSp>
          <p:nvCxnSpPr>
            <p:cNvPr id="11" name="Conexão Curva 138">
              <a:extLst>
                <a:ext uri="{FF2B5EF4-FFF2-40B4-BE49-F238E27FC236}">
                  <a16:creationId xmlns:a16="http://schemas.microsoft.com/office/drawing/2014/main" id="{0AF942DB-DC6F-47AD-8DE1-B5C41F119CFD}"/>
                </a:ext>
              </a:extLst>
            </p:cNvPr>
            <p:cNvCxnSpPr>
              <a:cxnSpLocks/>
            </p:cNvCxnSpPr>
            <p:nvPr/>
          </p:nvCxnSpPr>
          <p:spPr>
            <a:xfrm rot="16200000" flipH="1">
              <a:off x="8212844" y="4714883"/>
              <a:ext cx="635146" cy="345430"/>
            </a:xfrm>
            <a:prstGeom prst="curvedConnector3">
              <a:avLst/>
            </a:prstGeom>
            <a:noFill/>
            <a:ln w="6350" cap="flat" cmpd="sng" algn="ctr">
              <a:solidFill>
                <a:sysClr val="windowText" lastClr="000000"/>
              </a:solidFill>
              <a:prstDash val="solid"/>
              <a:miter lim="800000"/>
              <a:tailEnd type="triangle"/>
            </a:ln>
            <a:effectLst/>
          </p:spPr>
        </p:cxnSp>
        <p:sp>
          <p:nvSpPr>
            <p:cNvPr id="12" name="Forma Livre 139">
              <a:extLst>
                <a:ext uri="{FF2B5EF4-FFF2-40B4-BE49-F238E27FC236}">
                  <a16:creationId xmlns:a16="http://schemas.microsoft.com/office/drawing/2014/main" id="{52395956-2227-45E0-B6BF-1813C157C210}"/>
                </a:ext>
              </a:extLst>
            </p:cNvPr>
            <p:cNvSpPr/>
            <p:nvPr/>
          </p:nvSpPr>
          <p:spPr>
            <a:xfrm>
              <a:off x="7880399" y="4068429"/>
              <a:ext cx="1798747" cy="463019"/>
            </a:xfrm>
            <a:custGeom>
              <a:avLst/>
              <a:gdLst>
                <a:gd name="connsiteX0" fmla="*/ 254731 w 3288077"/>
                <a:gd name="connsiteY0" fmla="*/ 0 h 676776"/>
                <a:gd name="connsiteX1" fmla="*/ 263524 w 3288077"/>
                <a:gd name="connsiteY1" fmla="*/ 175847 h 676776"/>
                <a:gd name="connsiteX2" fmla="*/ 166808 w 3288077"/>
                <a:gd name="connsiteY2" fmla="*/ 219808 h 676776"/>
                <a:gd name="connsiteX3" fmla="*/ 369031 w 3288077"/>
                <a:gd name="connsiteY3" fmla="*/ 334108 h 676776"/>
                <a:gd name="connsiteX4" fmla="*/ 175600 w 3288077"/>
                <a:gd name="connsiteY4" fmla="*/ 378070 h 676776"/>
                <a:gd name="connsiteX5" fmla="*/ 527293 w 3288077"/>
                <a:gd name="connsiteY5" fmla="*/ 465993 h 676776"/>
                <a:gd name="connsiteX6" fmla="*/ 17339 w 3288077"/>
                <a:gd name="connsiteY6" fmla="*/ 501162 h 676776"/>
                <a:gd name="connsiteX7" fmla="*/ 351447 w 3288077"/>
                <a:gd name="connsiteY7" fmla="*/ 624254 h 676776"/>
                <a:gd name="connsiteX8" fmla="*/ 2444016 w 3288077"/>
                <a:gd name="connsiteY8" fmla="*/ 633047 h 676776"/>
                <a:gd name="connsiteX9" fmla="*/ 3033100 w 3288077"/>
                <a:gd name="connsiteY9" fmla="*/ 70339 h 676776"/>
                <a:gd name="connsiteX10" fmla="*/ 3288077 w 3288077"/>
                <a:gd name="connsiteY10" fmla="*/ 52754 h 67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8077" h="676776">
                  <a:moveTo>
                    <a:pt x="254731" y="0"/>
                  </a:moveTo>
                  <a:cubicBezTo>
                    <a:pt x="266454" y="69606"/>
                    <a:pt x="278178" y="139212"/>
                    <a:pt x="263524" y="175847"/>
                  </a:cubicBezTo>
                  <a:cubicBezTo>
                    <a:pt x="248870" y="212482"/>
                    <a:pt x="149224" y="193431"/>
                    <a:pt x="166808" y="219808"/>
                  </a:cubicBezTo>
                  <a:cubicBezTo>
                    <a:pt x="184392" y="246185"/>
                    <a:pt x="367566" y="307731"/>
                    <a:pt x="369031" y="334108"/>
                  </a:cubicBezTo>
                  <a:cubicBezTo>
                    <a:pt x="370496" y="360485"/>
                    <a:pt x="149223" y="356089"/>
                    <a:pt x="175600" y="378070"/>
                  </a:cubicBezTo>
                  <a:cubicBezTo>
                    <a:pt x="201977" y="400051"/>
                    <a:pt x="553670" y="445478"/>
                    <a:pt x="527293" y="465993"/>
                  </a:cubicBezTo>
                  <a:cubicBezTo>
                    <a:pt x="500916" y="486508"/>
                    <a:pt x="46647" y="474785"/>
                    <a:pt x="17339" y="501162"/>
                  </a:cubicBezTo>
                  <a:cubicBezTo>
                    <a:pt x="-11969" y="527539"/>
                    <a:pt x="-52999" y="602273"/>
                    <a:pt x="351447" y="624254"/>
                  </a:cubicBezTo>
                  <a:cubicBezTo>
                    <a:pt x="755893" y="646235"/>
                    <a:pt x="1997074" y="725366"/>
                    <a:pt x="2444016" y="633047"/>
                  </a:cubicBezTo>
                  <a:cubicBezTo>
                    <a:pt x="2890958" y="540728"/>
                    <a:pt x="2892423" y="167054"/>
                    <a:pt x="3033100" y="70339"/>
                  </a:cubicBezTo>
                  <a:cubicBezTo>
                    <a:pt x="3173777" y="-26376"/>
                    <a:pt x="3230927" y="13189"/>
                    <a:pt x="3288077" y="52754"/>
                  </a:cubicBezTo>
                </a:path>
              </a:pathLst>
            </a:custGeom>
            <a:no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0" normalizeH="0" baseline="0" noProof="0">
                <a:ln>
                  <a:noFill/>
                </a:ln>
                <a:solidFill>
                  <a:prstClr val="white"/>
                </a:solidFill>
                <a:effectLst/>
                <a:uLnTx/>
                <a:uFillTx/>
                <a:latin typeface="+mj-lt"/>
                <a:ea typeface="+mn-ea"/>
                <a:cs typeface="+mn-cs"/>
              </a:endParaRPr>
            </a:p>
          </p:txBody>
        </p:sp>
        <p:sp>
          <p:nvSpPr>
            <p:cNvPr id="13" name="Retângulo 12">
              <a:extLst>
                <a:ext uri="{FF2B5EF4-FFF2-40B4-BE49-F238E27FC236}">
                  <a16:creationId xmlns:a16="http://schemas.microsoft.com/office/drawing/2014/main" id="{ACC4D031-C872-4529-B0E0-BA19E6DA9E53}"/>
                </a:ext>
              </a:extLst>
            </p:cNvPr>
            <p:cNvSpPr/>
            <p:nvPr/>
          </p:nvSpPr>
          <p:spPr>
            <a:xfrm>
              <a:off x="1933476" y="5458442"/>
              <a:ext cx="3469756" cy="47008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0" i="0" u="none" strike="noStrike" kern="0" cap="none" spc="0" normalizeH="0" baseline="0" noProof="0" dirty="0">
                  <a:ln>
                    <a:noFill/>
                  </a:ln>
                  <a:solidFill>
                    <a:prstClr val="black"/>
                  </a:solidFill>
                  <a:effectLst/>
                  <a:uLnTx/>
                  <a:uFillTx/>
                  <a:latin typeface="+mj-lt"/>
                </a:rPr>
                <a:t>NE-1600 </a:t>
              </a:r>
              <a:r>
                <a:rPr kumimoji="0" lang="pt-BR" sz="1400" b="0" i="0" u="none" strike="noStrike" kern="0" cap="none" spc="0" normalizeH="0" baseline="0" noProof="0" dirty="0" err="1">
                  <a:ln>
                    <a:noFill/>
                  </a:ln>
                  <a:solidFill>
                    <a:prstClr val="black"/>
                  </a:solidFill>
                  <a:effectLst/>
                  <a:uLnTx/>
                  <a:uFillTx/>
                  <a:latin typeface="+mj-lt"/>
                </a:rPr>
                <a:t>Syringe</a:t>
              </a:r>
              <a:r>
                <a:rPr kumimoji="0" lang="pt-BR" sz="1400" b="0" i="0" u="none" strike="noStrike" kern="0" cap="none" spc="0" normalizeH="0" baseline="0" noProof="0" dirty="0">
                  <a:ln>
                    <a:noFill/>
                  </a:ln>
                  <a:solidFill>
                    <a:prstClr val="black"/>
                  </a:solidFill>
                  <a:effectLst/>
                  <a:uLnTx/>
                  <a:uFillTx/>
                  <a:latin typeface="+mj-lt"/>
                </a:rPr>
                <a:t> </a:t>
              </a:r>
              <a:r>
                <a:rPr kumimoji="0" lang="pt-BR" sz="1400" b="0" i="0" u="none" strike="noStrike" kern="0" cap="none" spc="0" normalizeH="0" baseline="0" noProof="0" dirty="0" err="1">
                  <a:ln>
                    <a:noFill/>
                  </a:ln>
                  <a:solidFill>
                    <a:prstClr val="black"/>
                  </a:solidFill>
                  <a:effectLst/>
                  <a:uLnTx/>
                  <a:uFillTx/>
                  <a:latin typeface="+mj-lt"/>
                </a:rPr>
                <a:t>Pump</a:t>
              </a:r>
              <a:endParaRPr kumimoji="0" lang="pt-BR" sz="1400" b="0" i="0" u="none" strike="noStrike" kern="0" cap="none" spc="0" normalizeH="0" baseline="0" noProof="0" dirty="0">
                <a:ln>
                  <a:noFill/>
                </a:ln>
                <a:solidFill>
                  <a:prstClr val="black"/>
                </a:solidFill>
                <a:effectLst/>
                <a:uLnTx/>
                <a:uFillTx/>
                <a:latin typeface="+mj-lt"/>
              </a:endParaRPr>
            </a:p>
          </p:txBody>
        </p:sp>
        <p:sp>
          <p:nvSpPr>
            <p:cNvPr id="14" name="Retângulo 13">
              <a:extLst>
                <a:ext uri="{FF2B5EF4-FFF2-40B4-BE49-F238E27FC236}">
                  <a16:creationId xmlns:a16="http://schemas.microsoft.com/office/drawing/2014/main" id="{B34883A0-26F0-4E76-8551-75473B297A3B}"/>
                </a:ext>
              </a:extLst>
            </p:cNvPr>
            <p:cNvSpPr/>
            <p:nvPr/>
          </p:nvSpPr>
          <p:spPr>
            <a:xfrm>
              <a:off x="8207790" y="2386006"/>
              <a:ext cx="2862277" cy="47008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0" i="0" u="none" strike="noStrike" kern="0" cap="none" spc="0" normalizeH="0" baseline="0" noProof="0" dirty="0">
                  <a:ln>
                    <a:noFill/>
                  </a:ln>
                  <a:solidFill>
                    <a:prstClr val="black"/>
                  </a:solidFill>
                  <a:effectLst/>
                  <a:uLnTx/>
                  <a:uFillTx/>
                  <a:latin typeface="+mj-lt"/>
                </a:rPr>
                <a:t>Spinneret </a:t>
              </a:r>
            </a:p>
          </p:txBody>
        </p:sp>
        <p:cxnSp>
          <p:nvCxnSpPr>
            <p:cNvPr id="15" name="Conexão Curva 142">
              <a:extLst>
                <a:ext uri="{FF2B5EF4-FFF2-40B4-BE49-F238E27FC236}">
                  <a16:creationId xmlns:a16="http://schemas.microsoft.com/office/drawing/2014/main" id="{D4847BCE-BA35-4F18-8B8D-8289E72BCB45}"/>
                </a:ext>
              </a:extLst>
            </p:cNvPr>
            <p:cNvCxnSpPr>
              <a:cxnSpLocks/>
            </p:cNvCxnSpPr>
            <p:nvPr/>
          </p:nvCxnSpPr>
          <p:spPr>
            <a:xfrm flipV="1">
              <a:off x="8109822" y="2682468"/>
              <a:ext cx="738817" cy="582630"/>
            </a:xfrm>
            <a:prstGeom prst="curvedConnector3">
              <a:avLst/>
            </a:prstGeom>
            <a:noFill/>
            <a:ln w="6350" cap="flat" cmpd="sng" algn="ctr">
              <a:solidFill>
                <a:sysClr val="windowText" lastClr="000000"/>
              </a:solidFill>
              <a:prstDash val="solid"/>
              <a:miter lim="800000"/>
              <a:tailEnd type="triangle"/>
            </a:ln>
            <a:effectLst/>
          </p:spPr>
        </p:cxnSp>
      </p:grpSp>
      <p:sp>
        <p:nvSpPr>
          <p:cNvPr id="51" name="Retângulo 50">
            <a:extLst>
              <a:ext uri="{FF2B5EF4-FFF2-40B4-BE49-F238E27FC236}">
                <a16:creationId xmlns:a16="http://schemas.microsoft.com/office/drawing/2014/main" id="{8CCA9592-5CA5-4FD5-BC33-8D99C973F177}"/>
              </a:ext>
            </a:extLst>
          </p:cNvPr>
          <p:cNvSpPr/>
          <p:nvPr/>
        </p:nvSpPr>
        <p:spPr>
          <a:xfrm>
            <a:off x="401548" y="1066800"/>
            <a:ext cx="8229600" cy="1703030"/>
          </a:xfrm>
          <a:prstGeom prst="rect">
            <a:avLst/>
          </a:prstGeom>
        </p:spPr>
        <p:txBody>
          <a:bodyPr wrap="square">
            <a:spAutoFit/>
          </a:bodyPr>
          <a:lstStyle/>
          <a:p>
            <a:pPr>
              <a:lnSpc>
                <a:spcPct val="150000"/>
              </a:lnSpc>
            </a:pPr>
            <a:r>
              <a:rPr lang="en-US" dirty="0">
                <a:latin typeface="+mj-lt"/>
                <a:ea typeface="Times New Roman" panose="02020603050405020304" pitchFamily="18" charset="0"/>
                <a:cs typeface="Arial" panose="020B0604020202020204" pitchFamily="34" charset="0"/>
              </a:rPr>
              <a:t>Non-solvent induced phase inversion approach that allows the production of continuous polymeric </a:t>
            </a:r>
            <a:r>
              <a:rPr lang="en-US" b="1" dirty="0">
                <a:latin typeface="+mj-lt"/>
                <a:ea typeface="Times New Roman" panose="02020603050405020304" pitchFamily="18" charset="0"/>
                <a:cs typeface="Arial" panose="020B0604020202020204" pitchFamily="34" charset="0"/>
              </a:rPr>
              <a:t>microfibers, with a uniform morphology</a:t>
            </a:r>
            <a:r>
              <a:rPr lang="en-US" dirty="0">
                <a:latin typeface="+mj-lt"/>
                <a:ea typeface="Times New Roman" panose="02020603050405020304" pitchFamily="18" charset="0"/>
                <a:cs typeface="Arial" panose="020B0604020202020204" pitchFamily="34" charset="0"/>
              </a:rPr>
              <a:t>, by injecting a polymer solution into a non-solvent coagulation bath that prompts the solidification of the extruded material.</a:t>
            </a:r>
            <a:endParaRPr lang="pt-PT" dirty="0">
              <a:latin typeface="+mj-lt"/>
              <a:cs typeface="Arial" panose="020B0604020202020204" pitchFamily="34" charset="0"/>
            </a:endParaRPr>
          </a:p>
        </p:txBody>
      </p:sp>
      <p:sp>
        <p:nvSpPr>
          <p:cNvPr id="52" name="Retângulo 51">
            <a:extLst>
              <a:ext uri="{FF2B5EF4-FFF2-40B4-BE49-F238E27FC236}">
                <a16:creationId xmlns:a16="http://schemas.microsoft.com/office/drawing/2014/main" id="{5FAF176C-831D-4902-BBA7-B0C62C2054DA}"/>
              </a:ext>
            </a:extLst>
          </p:cNvPr>
          <p:cNvSpPr/>
          <p:nvPr/>
        </p:nvSpPr>
        <p:spPr>
          <a:xfrm>
            <a:off x="3350351" y="5804356"/>
            <a:ext cx="5478575" cy="215444"/>
          </a:xfrm>
          <a:prstGeom prst="rect">
            <a:avLst/>
          </a:prstGeom>
        </p:spPr>
        <p:txBody>
          <a:bodyPr wrap="square">
            <a:spAutoFit/>
          </a:bodyPr>
          <a:lstStyle/>
          <a:p>
            <a:pPr algn="r"/>
            <a:r>
              <a:rPr lang="pt-PT" sz="800" dirty="0">
                <a:latin typeface="+mj-lt"/>
                <a:cs typeface="Arial" panose="020B0604020202020204" pitchFamily="34" charset="0"/>
              </a:rPr>
              <a:t>Felgueiras </a:t>
            </a:r>
            <a:r>
              <a:rPr lang="pt-PT" sz="800" i="1" dirty="0" err="1">
                <a:latin typeface="+mj-lt"/>
                <a:cs typeface="Arial" panose="020B0604020202020204" pitchFamily="34" charset="0"/>
              </a:rPr>
              <a:t>et</a:t>
            </a:r>
            <a:r>
              <a:rPr lang="pt-PT" sz="800" i="1" dirty="0">
                <a:latin typeface="+mj-lt"/>
                <a:cs typeface="Arial" panose="020B0604020202020204" pitchFamily="34" charset="0"/>
              </a:rPr>
              <a:t> al </a:t>
            </a:r>
            <a:r>
              <a:rPr lang="pt-PT" sz="800" dirty="0">
                <a:latin typeface="+mj-lt"/>
                <a:cs typeface="Arial" panose="020B0604020202020204" pitchFamily="34" charset="0"/>
              </a:rPr>
              <a:t>2019 </a:t>
            </a:r>
            <a:r>
              <a:rPr lang="pt-PT" sz="800" i="1" dirty="0">
                <a:latin typeface="+mj-lt"/>
                <a:cs typeface="Arial" panose="020B0604020202020204" pitchFamily="34" charset="0"/>
              </a:rPr>
              <a:t>IOP </a:t>
            </a:r>
            <a:r>
              <a:rPr lang="pt-PT" sz="800" i="1" dirty="0" err="1">
                <a:latin typeface="+mj-lt"/>
                <a:cs typeface="Arial" panose="020B0604020202020204" pitchFamily="34" charset="0"/>
              </a:rPr>
              <a:t>Conf</a:t>
            </a:r>
            <a:r>
              <a:rPr lang="pt-PT" sz="800" i="1" dirty="0">
                <a:latin typeface="+mj-lt"/>
                <a:cs typeface="Arial" panose="020B0604020202020204" pitchFamily="34" charset="0"/>
              </a:rPr>
              <a:t>. Ser.: </a:t>
            </a:r>
            <a:r>
              <a:rPr lang="pt-PT" sz="800" i="1" dirty="0" err="1">
                <a:latin typeface="+mj-lt"/>
                <a:cs typeface="Arial" panose="020B0604020202020204" pitchFamily="34" charset="0"/>
              </a:rPr>
              <a:t>Mater</a:t>
            </a:r>
            <a:r>
              <a:rPr lang="pt-PT" sz="800" i="1" dirty="0">
                <a:latin typeface="+mj-lt"/>
                <a:cs typeface="Arial" panose="020B0604020202020204" pitchFamily="34" charset="0"/>
              </a:rPr>
              <a:t>. </a:t>
            </a:r>
            <a:r>
              <a:rPr lang="pt-PT" sz="800" i="1" dirty="0" err="1">
                <a:latin typeface="+mj-lt"/>
                <a:cs typeface="Arial" panose="020B0604020202020204" pitchFamily="34" charset="0"/>
              </a:rPr>
              <a:t>Sci</a:t>
            </a:r>
            <a:r>
              <a:rPr lang="pt-PT" sz="800" i="1" dirty="0">
                <a:latin typeface="+mj-lt"/>
                <a:cs typeface="Arial" panose="020B0604020202020204" pitchFamily="34" charset="0"/>
              </a:rPr>
              <a:t>. Eng. </a:t>
            </a:r>
            <a:r>
              <a:rPr lang="pt-PT" sz="800" b="1" dirty="0">
                <a:latin typeface="+mj-lt"/>
                <a:cs typeface="Arial" panose="020B0604020202020204" pitchFamily="34" charset="0"/>
              </a:rPr>
              <a:t>634 </a:t>
            </a:r>
            <a:r>
              <a:rPr lang="pt-PT" sz="800" dirty="0">
                <a:latin typeface="+mj-lt"/>
                <a:cs typeface="Arial" panose="020B0604020202020204" pitchFamily="34" charset="0"/>
              </a:rPr>
              <a:t>012033, doi:10.1088/1757-899X/634/1/01203</a:t>
            </a:r>
          </a:p>
        </p:txBody>
      </p:sp>
      <p:pic>
        <p:nvPicPr>
          <p:cNvPr id="56" name="Áudio 55">
            <a:hlinkClick r:id="" action="ppaction://media"/>
            <a:extLst>
              <a:ext uri="{FF2B5EF4-FFF2-40B4-BE49-F238E27FC236}">
                <a16:creationId xmlns:a16="http://schemas.microsoft.com/office/drawing/2014/main" id="{D53A6A06-6CF0-4A59-8555-F3C80D57A1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20525374"/>
      </p:ext>
    </p:extLst>
  </p:cSld>
  <p:clrMapOvr>
    <a:masterClrMapping/>
  </p:clrMapOvr>
  <mc:AlternateContent xmlns:mc="http://schemas.openxmlformats.org/markup-compatibility/2006" xmlns:p14="http://schemas.microsoft.com/office/powerpoint/2010/main">
    <mc:Choice Requires="p14">
      <p:transition spd="slow" p14:dur="2000" advTm="29004"/>
    </mc:Choice>
    <mc:Fallback xmlns="">
      <p:transition spd="slow" advTm="29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2">
            <a:extLst>
              <a:ext uri="{FF2B5EF4-FFF2-40B4-BE49-F238E27FC236}">
                <a16:creationId xmlns:a16="http://schemas.microsoft.com/office/drawing/2014/main" id="{C9D01693-3E7F-468A-9639-F40A3EA45D52}"/>
              </a:ext>
            </a:extLst>
          </p:cNvPr>
          <p:cNvSpPr txBox="1"/>
          <p:nvPr/>
        </p:nvSpPr>
        <p:spPr>
          <a:xfrm>
            <a:off x="381000" y="457200"/>
            <a:ext cx="8305800" cy="553998"/>
          </a:xfrm>
          <a:prstGeom prst="rect">
            <a:avLst/>
          </a:prstGeom>
          <a:noFill/>
        </p:spPr>
        <p:txBody>
          <a:bodyPr wrap="square" rtlCol="0">
            <a:spAutoFit/>
          </a:bodyPr>
          <a:lstStyle/>
          <a:p>
            <a:r>
              <a:rPr lang="fr-FR" sz="3000" b="1" dirty="0"/>
              <a:t>Methods - Microfiber Production</a:t>
            </a:r>
          </a:p>
        </p:txBody>
      </p:sp>
      <p:sp>
        <p:nvSpPr>
          <p:cNvPr id="4" name="Retângulo 3">
            <a:extLst>
              <a:ext uri="{FF2B5EF4-FFF2-40B4-BE49-F238E27FC236}">
                <a16:creationId xmlns:a16="http://schemas.microsoft.com/office/drawing/2014/main" id="{4E8BEA73-830D-4B70-8983-6EBB937FBDDB}"/>
              </a:ext>
            </a:extLst>
          </p:cNvPr>
          <p:cNvSpPr/>
          <p:nvPr/>
        </p:nvSpPr>
        <p:spPr>
          <a:xfrm>
            <a:off x="391274" y="1101904"/>
            <a:ext cx="8180509" cy="5262979"/>
          </a:xfrm>
          <a:prstGeom prst="rect">
            <a:avLst/>
          </a:prstGeom>
        </p:spPr>
        <p:txBody>
          <a:bodyPr wrap="square">
            <a:spAutoFit/>
          </a:bodyPr>
          <a:lstStyle/>
          <a:p>
            <a:r>
              <a:rPr lang="en-US" sz="1600" b="1" dirty="0">
                <a:latin typeface="+mj-lt"/>
                <a:cs typeface="Arial" panose="020B0604020202020204" pitchFamily="34" charset="0"/>
              </a:rPr>
              <a:t>Biodegradable Polymers:</a:t>
            </a:r>
          </a:p>
          <a:p>
            <a:r>
              <a:rPr lang="en-US" sz="1600" dirty="0">
                <a:latin typeface="+mj-lt"/>
                <a:cs typeface="Arial" panose="020B0604020202020204" pitchFamily="34" charset="0"/>
              </a:rPr>
              <a:t>                 Polycaprolactone (PCL)                                  Cellulose Acetate (CA)</a:t>
            </a:r>
          </a:p>
          <a:p>
            <a:endParaRPr lang="en-US" sz="1600" dirty="0">
              <a:latin typeface="+mj-lt"/>
              <a:cs typeface="Arial" panose="020B0604020202020204" pitchFamily="34" charset="0"/>
            </a:endParaRPr>
          </a:p>
          <a:p>
            <a:endParaRPr lang="en-US" sz="1600" dirty="0">
              <a:latin typeface="+mj-lt"/>
              <a:cs typeface="Arial" panose="020B0604020202020204" pitchFamily="34" charset="0"/>
            </a:endParaRPr>
          </a:p>
          <a:p>
            <a:endParaRPr lang="en-US" sz="1600" dirty="0">
              <a:latin typeface="+mj-lt"/>
              <a:cs typeface="Arial" panose="020B0604020202020204" pitchFamily="34" charset="0"/>
            </a:endParaRPr>
          </a:p>
          <a:p>
            <a:endParaRPr lang="en-US" sz="1600" dirty="0">
              <a:latin typeface="+mj-lt"/>
              <a:cs typeface="Arial" panose="020B0604020202020204" pitchFamily="34" charset="0"/>
            </a:endParaRPr>
          </a:p>
          <a:p>
            <a:endParaRPr lang="en-US" sz="1600" dirty="0">
              <a:latin typeface="+mj-lt"/>
              <a:cs typeface="Arial" panose="020B0604020202020204" pitchFamily="34" charset="0"/>
            </a:endParaRPr>
          </a:p>
          <a:p>
            <a:endParaRPr lang="en-US" sz="1600" dirty="0">
              <a:latin typeface="+mj-lt"/>
              <a:cs typeface="Arial" panose="020B0604020202020204" pitchFamily="34" charset="0"/>
            </a:endParaRPr>
          </a:p>
          <a:p>
            <a:endParaRPr lang="en-US" sz="1600" dirty="0">
              <a:latin typeface="+mj-lt"/>
              <a:cs typeface="Arial" panose="020B0604020202020204" pitchFamily="34" charset="0"/>
            </a:endParaRPr>
          </a:p>
          <a:p>
            <a:r>
              <a:rPr lang="en-US" sz="1600" b="1" dirty="0">
                <a:latin typeface="+mj-lt"/>
                <a:cs typeface="Arial" panose="020B0604020202020204" pitchFamily="34" charset="0"/>
              </a:rPr>
              <a:t>Polymeric solution preparation:</a:t>
            </a:r>
          </a:p>
          <a:p>
            <a:r>
              <a:rPr lang="pt-PT" sz="1600" dirty="0" err="1">
                <a:latin typeface="+mj-lt"/>
                <a:cs typeface="Arial" panose="020B0604020202020204" pitchFamily="34" charset="0"/>
              </a:rPr>
              <a:t>Solvents</a:t>
            </a:r>
            <a:r>
              <a:rPr lang="pt-PT" sz="1600" dirty="0">
                <a:latin typeface="+mj-lt"/>
                <a:cs typeface="Arial" panose="020B0604020202020204" pitchFamily="34" charset="0"/>
              </a:rPr>
              <a:t> – </a:t>
            </a:r>
            <a:r>
              <a:rPr lang="pt-PT" sz="1600" dirty="0" err="1">
                <a:latin typeface="+mj-lt"/>
                <a:cs typeface="Arial" panose="020B0604020202020204" pitchFamily="34" charset="0"/>
              </a:rPr>
              <a:t>acetic</a:t>
            </a:r>
            <a:r>
              <a:rPr lang="pt-PT" sz="1600" dirty="0">
                <a:latin typeface="+mj-lt"/>
                <a:cs typeface="Arial" panose="020B0604020202020204" pitchFamily="34" charset="0"/>
              </a:rPr>
              <a:t> </a:t>
            </a:r>
            <a:r>
              <a:rPr lang="pt-PT" sz="1600" dirty="0" err="1">
                <a:latin typeface="+mj-lt"/>
                <a:cs typeface="Arial" panose="020B0604020202020204" pitchFamily="34" charset="0"/>
              </a:rPr>
              <a:t>acid</a:t>
            </a:r>
            <a:r>
              <a:rPr lang="pt-PT" sz="1600" dirty="0">
                <a:latin typeface="+mj-lt"/>
                <a:cs typeface="Arial" panose="020B0604020202020204" pitchFamily="34" charset="0"/>
              </a:rPr>
              <a:t> </a:t>
            </a:r>
            <a:r>
              <a:rPr lang="pt-PT" sz="1600" dirty="0" err="1">
                <a:latin typeface="+mj-lt"/>
                <a:cs typeface="Arial" panose="020B0604020202020204" pitchFamily="34" charset="0"/>
              </a:rPr>
              <a:t>and</a:t>
            </a:r>
            <a:r>
              <a:rPr lang="pt-PT" sz="1600" dirty="0">
                <a:latin typeface="+mj-lt"/>
                <a:cs typeface="Arial" panose="020B0604020202020204" pitchFamily="34" charset="0"/>
              </a:rPr>
              <a:t> </a:t>
            </a:r>
            <a:r>
              <a:rPr lang="pt-PT" sz="1600" dirty="0" err="1">
                <a:latin typeface="+mj-lt"/>
                <a:cs typeface="Arial" panose="020B0604020202020204" pitchFamily="34" charset="0"/>
              </a:rPr>
              <a:t>acetone</a:t>
            </a:r>
            <a:endParaRPr lang="pt-PT" sz="1600" dirty="0">
              <a:latin typeface="+mj-lt"/>
              <a:cs typeface="Arial" panose="020B0604020202020204" pitchFamily="34" charset="0"/>
            </a:endParaRPr>
          </a:p>
          <a:p>
            <a:r>
              <a:rPr lang="pt-PT" sz="1600" dirty="0" err="1">
                <a:latin typeface="+mj-lt"/>
                <a:cs typeface="Arial" panose="020B0604020202020204" pitchFamily="34" charset="0"/>
              </a:rPr>
              <a:t>Polymer</a:t>
            </a:r>
            <a:r>
              <a:rPr lang="pt-PT" sz="1600" dirty="0">
                <a:latin typeface="+mj-lt"/>
                <a:cs typeface="Arial" panose="020B0604020202020204" pitchFamily="34" charset="0"/>
              </a:rPr>
              <a:t> ratio – 3:1 CA/PCL (10/14 </a:t>
            </a:r>
            <a:r>
              <a:rPr lang="pt-PT" sz="1600" dirty="0" err="1">
                <a:latin typeface="+mj-lt"/>
                <a:cs typeface="Arial" panose="020B0604020202020204" pitchFamily="34" charset="0"/>
              </a:rPr>
              <a:t>wt</a:t>
            </a:r>
            <a:r>
              <a:rPr lang="pt-PT" sz="1600" dirty="0">
                <a:latin typeface="+mj-lt"/>
                <a:cs typeface="Arial" panose="020B0604020202020204" pitchFamily="34" charset="0"/>
              </a:rPr>
              <a:t>%)</a:t>
            </a:r>
          </a:p>
          <a:p>
            <a:r>
              <a:rPr lang="en-US" sz="1600" dirty="0">
                <a:latin typeface="+mj-lt"/>
                <a:cs typeface="Arial" panose="020B0604020202020204" pitchFamily="34" charset="0"/>
              </a:rPr>
              <a:t>Solubilization conditions – </a:t>
            </a:r>
            <a:r>
              <a:rPr lang="pt-PT" sz="1600" dirty="0">
                <a:latin typeface="+mj-lt"/>
                <a:cs typeface="Arial" panose="020B0604020202020204" pitchFamily="34" charset="0"/>
              </a:rPr>
              <a:t>1 h </a:t>
            </a:r>
            <a:r>
              <a:rPr lang="pt-PT" sz="1600" dirty="0" err="1">
                <a:latin typeface="+mj-lt"/>
                <a:cs typeface="Arial" panose="020B0604020202020204" pitchFamily="34" charset="0"/>
              </a:rPr>
              <a:t>at</a:t>
            </a:r>
            <a:r>
              <a:rPr lang="pt-PT" sz="1600" dirty="0">
                <a:latin typeface="+mj-lt"/>
                <a:cs typeface="Arial" panose="020B0604020202020204" pitchFamily="34" charset="0"/>
              </a:rPr>
              <a:t> 75 </a:t>
            </a:r>
            <a:r>
              <a:rPr lang="pt-PT" sz="1600" dirty="0" err="1">
                <a:latin typeface="+mj-lt"/>
                <a:cs typeface="Arial" panose="020B0604020202020204" pitchFamily="34" charset="0"/>
              </a:rPr>
              <a:t>ºC</a:t>
            </a:r>
            <a:r>
              <a:rPr lang="pt-PT" sz="1600" dirty="0">
                <a:latin typeface="+mj-lt"/>
                <a:cs typeface="Arial" panose="020B0604020202020204" pitchFamily="34" charset="0"/>
              </a:rPr>
              <a:t> </a:t>
            </a:r>
            <a:r>
              <a:rPr lang="pt-PT" sz="1600" dirty="0" err="1">
                <a:latin typeface="+mj-lt"/>
                <a:cs typeface="Arial" panose="020B0604020202020204" pitchFamily="34" charset="0"/>
              </a:rPr>
              <a:t>and</a:t>
            </a:r>
            <a:r>
              <a:rPr lang="pt-PT" sz="1600" dirty="0">
                <a:latin typeface="+mj-lt"/>
                <a:cs typeface="Arial" panose="020B0604020202020204" pitchFamily="34" charset="0"/>
              </a:rPr>
              <a:t> 200 rpm </a:t>
            </a:r>
          </a:p>
          <a:p>
            <a:endParaRPr lang="en-US" sz="1600" dirty="0">
              <a:latin typeface="+mj-lt"/>
              <a:cs typeface="Arial" panose="020B0604020202020204" pitchFamily="34" charset="0"/>
            </a:endParaRPr>
          </a:p>
          <a:p>
            <a:r>
              <a:rPr lang="en-US" sz="1600" b="1" dirty="0">
                <a:latin typeface="+mj-lt"/>
                <a:cs typeface="Arial" panose="020B0604020202020204" pitchFamily="34" charset="0"/>
              </a:rPr>
              <a:t>Wet-spinning processing conditions:</a:t>
            </a:r>
          </a:p>
          <a:p>
            <a:r>
              <a:rPr lang="en-US" sz="1600" dirty="0">
                <a:latin typeface="+mj-lt"/>
                <a:cs typeface="Arial" panose="020B0604020202020204" pitchFamily="34" charset="0"/>
              </a:rPr>
              <a:t>Flow Rate – 0.5 mL/h</a:t>
            </a:r>
          </a:p>
          <a:p>
            <a:r>
              <a:rPr lang="en-US" sz="1600" dirty="0">
                <a:latin typeface="+mj-lt"/>
                <a:cs typeface="Arial" panose="020B0604020202020204" pitchFamily="34" charset="0"/>
              </a:rPr>
              <a:t>Needle Gauge – 18 </a:t>
            </a:r>
          </a:p>
          <a:p>
            <a:r>
              <a:rPr lang="en-US" sz="1600" dirty="0">
                <a:latin typeface="+mj-lt"/>
                <a:cs typeface="Arial" panose="020B0604020202020204" pitchFamily="34" charset="0"/>
              </a:rPr>
              <a:t>Coagulation bath – Ethanol</a:t>
            </a:r>
          </a:p>
          <a:p>
            <a:r>
              <a:rPr lang="en-US" sz="1600" dirty="0">
                <a:latin typeface="+mj-lt"/>
                <a:cs typeface="Arial" panose="020B0604020202020204" pitchFamily="34" charset="0"/>
              </a:rPr>
              <a:t>Temperature of extrusion – 21 to 22 ºC</a:t>
            </a:r>
          </a:p>
          <a:p>
            <a:endParaRPr lang="en-US" sz="1600" dirty="0">
              <a:latin typeface="+mj-lt"/>
              <a:cs typeface="Arial" panose="020B0604020202020204" pitchFamily="34" charset="0"/>
            </a:endParaRPr>
          </a:p>
          <a:p>
            <a:r>
              <a:rPr lang="en-US" sz="1600" dirty="0">
                <a:latin typeface="+mj-lt"/>
                <a:cs typeface="Arial" panose="020B0604020202020204" pitchFamily="34" charset="0"/>
              </a:rPr>
              <a:t> </a:t>
            </a:r>
          </a:p>
        </p:txBody>
      </p:sp>
      <p:pic>
        <p:nvPicPr>
          <p:cNvPr id="6" name="Imagem 5" descr="Uma imagem com preto, céu, estrela&#10;&#10;Descrição gerada automaticamente">
            <a:extLst>
              <a:ext uri="{FF2B5EF4-FFF2-40B4-BE49-F238E27FC236}">
                <a16:creationId xmlns:a16="http://schemas.microsoft.com/office/drawing/2014/main" id="{BB9E9579-B2AB-4695-8CF7-9B8CB3410A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912" b="24459"/>
          <a:stretch/>
        </p:blipFill>
        <p:spPr>
          <a:xfrm>
            <a:off x="1196988" y="1840702"/>
            <a:ext cx="2666517" cy="1261794"/>
          </a:xfrm>
          <a:prstGeom prst="rect">
            <a:avLst/>
          </a:prstGeom>
        </p:spPr>
      </p:pic>
      <p:pic>
        <p:nvPicPr>
          <p:cNvPr id="7" name="Gráfico 6">
            <a:extLst>
              <a:ext uri="{FF2B5EF4-FFF2-40B4-BE49-F238E27FC236}">
                <a16:creationId xmlns:a16="http://schemas.microsoft.com/office/drawing/2014/main" id="{35FE9028-82ED-424D-98F1-13F76EBCEB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08485" y="1714998"/>
            <a:ext cx="2736304" cy="1659436"/>
          </a:xfrm>
          <a:prstGeom prst="rect">
            <a:avLst/>
          </a:prstGeom>
        </p:spPr>
      </p:pic>
      <p:pic>
        <p:nvPicPr>
          <p:cNvPr id="10" name="Áudio 9">
            <a:hlinkClick r:id="" action="ppaction://media"/>
            <a:extLst>
              <a:ext uri="{FF2B5EF4-FFF2-40B4-BE49-F238E27FC236}">
                <a16:creationId xmlns:a16="http://schemas.microsoft.com/office/drawing/2014/main" id="{1BFA23B6-F9C5-40F6-A234-C2C1ECC5AF2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11339031"/>
      </p:ext>
    </p:extLst>
  </p:cSld>
  <p:clrMapOvr>
    <a:masterClrMapping/>
  </p:clrMapOvr>
  <mc:AlternateContent xmlns:mc="http://schemas.openxmlformats.org/markup-compatibility/2006" xmlns:p14="http://schemas.microsoft.com/office/powerpoint/2010/main">
    <mc:Choice Requires="p14">
      <p:transition spd="slow" p14:dur="2000" advTm="33716"/>
    </mc:Choice>
    <mc:Fallback xmlns="">
      <p:transition spd="slow" advTm="33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9"/>
</p:tagLst>
</file>

<file path=ppt/tags/tag2.xml><?xml version="1.0" encoding="utf-8"?>
<p:tagLst xmlns:a="http://schemas.openxmlformats.org/drawingml/2006/main" xmlns:r="http://schemas.openxmlformats.org/officeDocument/2006/relationships" xmlns:p="http://schemas.openxmlformats.org/presentationml/2006/main">
  <p:tag name="TIMING" val="|12.4|11.4"/>
</p:tagLst>
</file>

<file path=ppt/tags/tag3.xml><?xml version="1.0" encoding="utf-8"?>
<p:tagLst xmlns:a="http://schemas.openxmlformats.org/drawingml/2006/main" xmlns:r="http://schemas.openxmlformats.org/officeDocument/2006/relationships" xmlns:p="http://schemas.openxmlformats.org/presentationml/2006/main">
  <p:tag name="TIMING" val="|22.9"/>
</p:tagLst>
</file>

<file path=ppt/tags/tag4.xml><?xml version="1.0" encoding="utf-8"?>
<p:tagLst xmlns:a="http://schemas.openxmlformats.org/drawingml/2006/main" xmlns:r="http://schemas.openxmlformats.org/officeDocument/2006/relationships" xmlns:p="http://schemas.openxmlformats.org/presentationml/2006/main">
  <p:tag name="TIMING" val="|41.3"/>
</p:tagLst>
</file>

<file path=ppt/tags/tag5.xml><?xml version="1.0" encoding="utf-8"?>
<p:tagLst xmlns:a="http://schemas.openxmlformats.org/drawingml/2006/main" xmlns:r="http://schemas.openxmlformats.org/officeDocument/2006/relationships" xmlns:p="http://schemas.openxmlformats.org/presentationml/2006/main">
  <p:tag name="TIMING" val="|7.4"/>
</p:tagLst>
</file>

<file path=ppt/tags/tag6.xml><?xml version="1.0" encoding="utf-8"?>
<p:tagLst xmlns:a="http://schemas.openxmlformats.org/drawingml/2006/main" xmlns:r="http://schemas.openxmlformats.org/officeDocument/2006/relationships" xmlns:p="http://schemas.openxmlformats.org/presentationml/2006/main">
  <p:tag name="TIMING" val="|4.9"/>
</p:tagLst>
</file>

<file path=ppt/tags/tag7.xml><?xml version="1.0" encoding="utf-8"?>
<p:tagLst xmlns:a="http://schemas.openxmlformats.org/drawingml/2006/main" xmlns:r="http://schemas.openxmlformats.org/officeDocument/2006/relationships" xmlns:p="http://schemas.openxmlformats.org/presentationml/2006/main">
  <p:tag name="TIMING" val="|3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TotalTime>
  <Words>1642</Words>
  <Application>Microsoft Office PowerPoint</Application>
  <PresentationFormat>Apresentação no Ecrã (4:3)</PresentationFormat>
  <Paragraphs>236</Paragraphs>
  <Slides>19</Slides>
  <Notes>4</Notes>
  <HiddenSlides>0</HiddenSlides>
  <MMClips>19</MMClips>
  <ScaleCrop>false</ScaleCrop>
  <HeadingPairs>
    <vt:vector size="8" baseType="variant">
      <vt:variant>
        <vt:lpstr>Tipos de letra usados</vt:lpstr>
      </vt:variant>
      <vt:variant>
        <vt:i4>3</vt:i4>
      </vt:variant>
      <vt:variant>
        <vt:lpstr>Tema</vt:lpstr>
      </vt:variant>
      <vt:variant>
        <vt:i4>2</vt:i4>
      </vt:variant>
      <vt:variant>
        <vt:lpstr>Servidores OLE incorporados</vt:lpstr>
      </vt:variant>
      <vt:variant>
        <vt:i4>1</vt:i4>
      </vt:variant>
      <vt:variant>
        <vt:lpstr>Títulos dos diapositivos</vt:lpstr>
      </vt:variant>
      <vt:variant>
        <vt:i4>19</vt:i4>
      </vt:variant>
    </vt:vector>
  </HeadingPairs>
  <TitlesOfParts>
    <vt:vector size="25" baseType="lpstr">
      <vt:lpstr>Arial</vt:lpstr>
      <vt:lpstr>Calibri</vt:lpstr>
      <vt:lpstr>Calibri Light</vt:lpstr>
      <vt:lpstr>Office Theme</vt:lpstr>
      <vt:lpstr>Custom Design</vt:lpstr>
      <vt:lpstr>Document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Helena P. Felgueiras</cp:lastModifiedBy>
  <cp:revision>99</cp:revision>
  <dcterms:created xsi:type="dcterms:W3CDTF">2015-04-04T09:45:50Z</dcterms:created>
  <dcterms:modified xsi:type="dcterms:W3CDTF">2020-10-05T18:25:10Z</dcterms:modified>
</cp:coreProperties>
</file>