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varScale="1">
        <p:scale>
          <a:sx n="11" d="100"/>
          <a:sy n="11" d="100"/>
        </p:scale>
        <p:origin x="2004" y="174"/>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26/10/2020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26/10/2020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26/10/2020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26/10/2020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26/10/2020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26/10/2020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26/10/2020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26/10/2020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26/10/2020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26/10/2020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26/10/2020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26/10/2020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26/10/2020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10/26/2020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222250"/>
            <a:ext cx="27247692" cy="2089196"/>
          </a:xfrm>
        </p:spPr>
        <p:txBody>
          <a:bodyPr>
            <a:normAutofit/>
          </a:bodyPr>
          <a:lstStyle/>
          <a:p>
            <a:r>
              <a:rPr lang="en-GB" sz="5400" b="1" dirty="0"/>
              <a:t>Preparation of Wheat Germ Oil Loaded Solid Lipid Nanoparticles for Topical </a:t>
            </a:r>
            <a:r>
              <a:rPr lang="en-GB" sz="5400" b="1" dirty="0" smtClean="0"/>
              <a:t>use</a:t>
            </a:r>
            <a:endParaRPr lang="en-US" sz="5400" dirty="0"/>
          </a:p>
        </p:txBody>
      </p:sp>
      <p:sp>
        <p:nvSpPr>
          <p:cNvPr id="4" name="Text Placeholder 3"/>
          <p:cNvSpPr>
            <a:spLocks noGrp="1"/>
          </p:cNvSpPr>
          <p:nvPr>
            <p:ph type="body" sz="quarter" idx="10"/>
          </p:nvPr>
        </p:nvSpPr>
        <p:spPr>
          <a:xfrm>
            <a:off x="1513761" y="6546850"/>
            <a:ext cx="27416044" cy="32689800"/>
          </a:xfrm>
        </p:spPr>
        <p:txBody>
          <a:bodyPr/>
          <a:lstStyle/>
          <a:p>
            <a:endParaRPr lang="en-US" dirty="0"/>
          </a:p>
        </p:txBody>
      </p:sp>
      <p:sp>
        <p:nvSpPr>
          <p:cNvPr id="8" name="TextBox 7"/>
          <p:cNvSpPr txBox="1"/>
          <p:nvPr/>
        </p:nvSpPr>
        <p:spPr>
          <a:xfrm>
            <a:off x="1506616" y="2432050"/>
            <a:ext cx="27423189" cy="3477875"/>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4400" dirty="0" err="1" smtClean="0"/>
              <a:t>Nesrein</a:t>
            </a:r>
            <a:r>
              <a:rPr lang="en-GB" sz="4400" dirty="0" smtClean="0"/>
              <a:t> </a:t>
            </a:r>
            <a:r>
              <a:rPr lang="en-GB" sz="4400" dirty="0"/>
              <a:t>M. Bendala</a:t>
            </a:r>
            <a:r>
              <a:rPr lang="en-GB" sz="4400" baseline="30000" dirty="0"/>
              <a:t>1,2</a:t>
            </a:r>
            <a:r>
              <a:rPr lang="en-GB" sz="4400" dirty="0"/>
              <a:t>, </a:t>
            </a:r>
            <a:r>
              <a:rPr lang="en-GB" sz="4400" dirty="0" err="1"/>
              <a:t>Abdurrauf</a:t>
            </a:r>
            <a:r>
              <a:rPr lang="en-GB" sz="4400" dirty="0"/>
              <a:t>  M. Gusbi</a:t>
            </a:r>
            <a:r>
              <a:rPr lang="en-GB" sz="4400" baseline="30000" dirty="0"/>
              <a:t>2</a:t>
            </a:r>
            <a:r>
              <a:rPr lang="en-GB" sz="4400" dirty="0"/>
              <a:t>, </a:t>
            </a:r>
            <a:r>
              <a:rPr lang="en-GB" sz="4400" dirty="0" err="1"/>
              <a:t>Nagib</a:t>
            </a:r>
            <a:r>
              <a:rPr lang="en-GB" sz="4400" dirty="0"/>
              <a:t> A. Elmarzugi</a:t>
            </a:r>
            <a:r>
              <a:rPr lang="en-GB" sz="4400" baseline="30000" dirty="0"/>
              <a:t>1,2*</a:t>
            </a:r>
            <a:endParaRPr lang="en-GB" sz="4400" dirty="0"/>
          </a:p>
          <a:p>
            <a:pPr algn="ctr"/>
            <a:r>
              <a:rPr lang="en-GB" sz="4400" dirty="0"/>
              <a:t> </a:t>
            </a:r>
          </a:p>
          <a:p>
            <a:pPr algn="ctr"/>
            <a:r>
              <a:rPr lang="en-GB" sz="4400" baseline="30000" dirty="0"/>
              <a:t>1</a:t>
            </a:r>
            <a:r>
              <a:rPr lang="en-GB" sz="4400" dirty="0"/>
              <a:t> National </a:t>
            </a:r>
            <a:r>
              <a:rPr lang="en-GB" sz="4400" dirty="0" err="1"/>
              <a:t>Nanosciences</a:t>
            </a:r>
            <a:r>
              <a:rPr lang="en-GB" sz="4400" dirty="0"/>
              <a:t> &amp; Nanotechnology Project, Biotechnology Research Centre, Tripoli, Libya</a:t>
            </a:r>
          </a:p>
          <a:p>
            <a:pPr algn="ctr"/>
            <a:r>
              <a:rPr lang="en-GB" sz="4400" baseline="30000" dirty="0"/>
              <a:t>2</a:t>
            </a:r>
            <a:r>
              <a:rPr lang="en-GB" sz="4400" dirty="0"/>
              <a:t> Faculty of Pharmacy, The University of Tripoli, Tripoli, Libya</a:t>
            </a:r>
          </a:p>
          <a:p>
            <a:pPr algn="ctr"/>
            <a:r>
              <a:rPr lang="en-GB" sz="4400" dirty="0"/>
              <a:t>*Email: </a:t>
            </a:r>
            <a:r>
              <a:rPr lang="en-GB" sz="4400" dirty="0" err="1"/>
              <a:t>n.elmarzugi</a:t>
            </a:r>
            <a:r>
              <a:rPr lang="en-US" sz="4400" dirty="0" smtClean="0"/>
              <a:t>@uot.edu.ly</a:t>
            </a:r>
            <a:endParaRPr lang="en-GB" sz="4400" dirty="0"/>
          </a:p>
        </p:txBody>
      </p:sp>
      <p:sp>
        <p:nvSpPr>
          <p:cNvPr id="6" name="Content Placeholder 5"/>
          <p:cNvSpPr>
            <a:spLocks noGrp="1"/>
          </p:cNvSpPr>
          <p:nvPr>
            <p:ph idx="1"/>
          </p:nvPr>
        </p:nvSpPr>
        <p:spPr>
          <a:xfrm>
            <a:off x="1513761" y="6394450"/>
            <a:ext cx="27247692" cy="28253743"/>
          </a:xfrm>
        </p:spPr>
        <p:txBody>
          <a:bodyPr/>
          <a:lstStyle/>
          <a:p>
            <a:pPr lvl="0" algn="just"/>
            <a:r>
              <a:rPr lang="en-GB" sz="3600" b="1" dirty="0"/>
              <a:t>INTRODUCTION</a:t>
            </a:r>
            <a:endParaRPr lang="en-GB" sz="3600" dirty="0"/>
          </a:p>
          <a:p>
            <a:pPr marL="0" indent="0" algn="just">
              <a:buNone/>
            </a:pPr>
            <a:r>
              <a:rPr lang="en-GB" sz="3600" dirty="0"/>
              <a:t>The cosmetic industry has recently begun to take advantage of the special properties of nanoparticles. One of the nanotechnology product that has attracted significant interest among researchers is Solid Lipid Nanoparticles (SLN), and that is due to their physical stability, protection of incorporated labile drugs from degradation, controlled release and excellent tolerability </a:t>
            </a:r>
            <a:r>
              <a:rPr lang="en-GB" sz="3600" baseline="30000" dirty="0"/>
              <a:t>1,2</a:t>
            </a:r>
            <a:r>
              <a:rPr lang="en-GB" sz="3600" dirty="0"/>
              <a:t>. In general, lipid nanoparticles have several advantages as topical administration system, which are, high compatibility with the skin as lipids are in the normal components of its structure, low cost, easy to scale up to industrial scale </a:t>
            </a:r>
            <a:r>
              <a:rPr lang="en-GB" sz="3600" baseline="30000" dirty="0"/>
              <a:t>3,4</a:t>
            </a:r>
            <a:r>
              <a:rPr lang="en-GB" sz="3600" dirty="0"/>
              <a:t>, enhance penetration of active compounds in the stratum </a:t>
            </a:r>
            <a:r>
              <a:rPr lang="en-GB" sz="3600" dirty="0" err="1"/>
              <a:t>corneum</a:t>
            </a:r>
            <a:r>
              <a:rPr lang="en-GB" sz="3600" dirty="0"/>
              <a:t>, good physical stability and controlled release profiles </a:t>
            </a:r>
            <a:r>
              <a:rPr lang="en-GB" sz="3600" baseline="30000" dirty="0"/>
              <a:t>4,5</a:t>
            </a:r>
            <a:r>
              <a:rPr lang="en-GB" sz="3600" dirty="0"/>
              <a:t>.</a:t>
            </a:r>
          </a:p>
          <a:p>
            <a:pPr marL="0" indent="0" algn="just">
              <a:buNone/>
            </a:pPr>
            <a:r>
              <a:rPr lang="en-GB" sz="3600" dirty="0"/>
              <a:t>Recently, the increasing demand for pharmaceutical and cosmetic products containing natural active ingredients has brought researchers to focus more on essential oils (EO) </a:t>
            </a:r>
            <a:r>
              <a:rPr lang="en-GB" sz="3600" baseline="30000" dirty="0"/>
              <a:t>6</a:t>
            </a:r>
            <a:r>
              <a:rPr lang="en-GB" sz="3600" dirty="0"/>
              <a:t>. The wheat germ oil is known to be the richest source of vitamin E, A and D due to this it helps in getting rid of skin irritation including skin dryness and cracking. When applied to the skin, it improves the circulation of blood and helps in repairing skin cells affected by the heat of the sun </a:t>
            </a:r>
            <a:r>
              <a:rPr lang="en-GB" sz="3600" baseline="30000" dirty="0"/>
              <a:t>7</a:t>
            </a:r>
            <a:r>
              <a:rPr lang="en-GB" sz="3600" dirty="0"/>
              <a:t>.</a:t>
            </a:r>
          </a:p>
          <a:p>
            <a:pPr lvl="0" algn="just"/>
            <a:r>
              <a:rPr lang="en-GB" sz="3600" b="1" dirty="0"/>
              <a:t>METHODS AND MATERIAL</a:t>
            </a:r>
            <a:endParaRPr lang="en-GB" sz="3600" dirty="0"/>
          </a:p>
          <a:p>
            <a:pPr marL="0" indent="0" algn="just">
              <a:buNone/>
            </a:pPr>
            <a:r>
              <a:rPr lang="en-GB" sz="3600" dirty="0"/>
              <a:t>Wheat germ was obtained directly after milling from The Joint Stock National Company for Flour Mills and Fodder – South Tripoli Mill. The wheat germ was then ground and soaked in hexane for 10 days for the oil extraction.</a:t>
            </a:r>
          </a:p>
          <a:p>
            <a:pPr algn="just"/>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pic>
        <p:nvPicPr>
          <p:cNvPr id="104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0549" y="14879187"/>
            <a:ext cx="7571599" cy="5002663"/>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9"/>
          <p:cNvSpPr>
            <a:spLocks noChangeArrowheads="1"/>
          </p:cNvSpPr>
          <p:nvPr/>
        </p:nvSpPr>
        <p:spPr bwMode="auto">
          <a:xfrm>
            <a:off x="0" y="-10361"/>
            <a:ext cx="3027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90206" y="14825547"/>
            <a:ext cx="7434108" cy="490390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513761" y="20112295"/>
            <a:ext cx="27416044" cy="17143155"/>
          </a:xfrm>
          <a:prstGeom prst="rect">
            <a:avLst/>
          </a:prstGeom>
          <a:noFill/>
        </p:spPr>
        <p:txBody>
          <a:bodyPr wrap="square" rtlCol="0">
            <a:spAutoFit/>
          </a:bodyPr>
          <a:lstStyle/>
          <a:p>
            <a:pPr marL="857250" lvl="0" indent="-857250" algn="just">
              <a:buFont typeface="Arial" panose="020B0604020202020204" pitchFamily="34" charset="0"/>
              <a:buChar char="•"/>
            </a:pPr>
            <a:r>
              <a:rPr lang="en-GB" sz="3600" b="1" dirty="0"/>
              <a:t>RESULTS AND DISCUSSION</a:t>
            </a:r>
            <a:endParaRPr lang="en-GB" sz="3600" dirty="0"/>
          </a:p>
          <a:p>
            <a:pPr algn="just"/>
            <a:r>
              <a:rPr lang="en-GB" sz="3600" dirty="0"/>
              <a:t>According to particle size and PDI, it is notices that, in both methods, the samples with lower concentration of lipid and surfactant presents smaller particle sizes and more narrow PDI value than the samples with higher concentrations. This result alone gives us the impression that the lower concentration samples present better products than the samples with higher concentrations. However, by looking at the images obtained from TEM it is clear that the samples with the lower concentrations are less stable, as they both did not show any clear structure of nanoparticles. On the other hand, the samples with higher concentrations, in both methods, showed clear spherical particles surrounded with surfactants and in the </a:t>
            </a:r>
            <a:r>
              <a:rPr lang="en-GB" sz="3600" dirty="0" err="1"/>
              <a:t>nanosize</a:t>
            </a:r>
            <a:r>
              <a:rPr lang="en-GB" sz="3600" dirty="0"/>
              <a:t> range. This could be contributed to the presence of higher amount of surfactants in these samples</a:t>
            </a:r>
            <a:r>
              <a:rPr lang="en-GB" sz="3600" dirty="0" smtClean="0"/>
              <a:t>.</a:t>
            </a:r>
            <a:endParaRPr lang="en-GB" sz="3400" dirty="0" smtClean="0"/>
          </a:p>
          <a:p>
            <a:pPr algn="just"/>
            <a:endParaRPr lang="en-GB" sz="3400" dirty="0"/>
          </a:p>
          <a:p>
            <a:pPr algn="just"/>
            <a:endParaRPr lang="en-GB" sz="3400" dirty="0" smtClean="0"/>
          </a:p>
          <a:p>
            <a:pPr algn="just"/>
            <a:endParaRPr lang="en-GB" sz="3400" dirty="0"/>
          </a:p>
          <a:p>
            <a:pPr algn="just"/>
            <a:endParaRPr lang="en-GB" sz="3400" dirty="0" smtClean="0"/>
          </a:p>
          <a:p>
            <a:pPr algn="just"/>
            <a:endParaRPr lang="en-GB" sz="3400" dirty="0"/>
          </a:p>
          <a:p>
            <a:pPr algn="just"/>
            <a:endParaRPr lang="en-GB" sz="3400" dirty="0" smtClean="0"/>
          </a:p>
          <a:p>
            <a:pPr algn="just"/>
            <a:endParaRPr lang="en-GB" sz="3400" dirty="0"/>
          </a:p>
          <a:p>
            <a:pPr algn="just"/>
            <a:endParaRPr lang="en-GB" sz="3400" dirty="0" smtClean="0"/>
          </a:p>
          <a:p>
            <a:pPr algn="just"/>
            <a:endParaRPr lang="en-GB" sz="3400" dirty="0"/>
          </a:p>
          <a:p>
            <a:pPr algn="just"/>
            <a:endParaRPr lang="en-GB" sz="3400" dirty="0" smtClean="0"/>
          </a:p>
          <a:p>
            <a:pPr algn="just"/>
            <a:endParaRPr lang="en-GB" sz="3400" dirty="0"/>
          </a:p>
          <a:p>
            <a:pPr algn="just"/>
            <a:endParaRPr lang="en-GB" sz="3400" dirty="0" smtClean="0"/>
          </a:p>
          <a:p>
            <a:pPr algn="just"/>
            <a:endParaRPr lang="en-GB" sz="4000" dirty="0" smtClean="0"/>
          </a:p>
          <a:p>
            <a:pPr algn="just"/>
            <a:endParaRPr lang="en-GB" sz="4000" dirty="0" smtClean="0"/>
          </a:p>
          <a:p>
            <a:pPr lvl="0" algn="just"/>
            <a:r>
              <a:rPr lang="en-GB" sz="2800" b="1" dirty="0"/>
              <a:t>References:</a:t>
            </a:r>
            <a:endParaRPr lang="en-GB" sz="2800" dirty="0"/>
          </a:p>
          <a:p>
            <a:pPr algn="just"/>
            <a:r>
              <a:rPr lang="en-GB" sz="2800" dirty="0"/>
              <a:t>1. 	</a:t>
            </a:r>
            <a:r>
              <a:rPr lang="en-GB" sz="2800" dirty="0" err="1"/>
              <a:t>Bawarski</a:t>
            </a:r>
            <a:r>
              <a:rPr lang="en-GB" sz="2800" dirty="0"/>
              <a:t> WE, </a:t>
            </a:r>
            <a:r>
              <a:rPr lang="en-GB" sz="2800" dirty="0" err="1"/>
              <a:t>Chidlowsky</a:t>
            </a:r>
            <a:r>
              <a:rPr lang="en-GB" sz="2800" dirty="0"/>
              <a:t> E, </a:t>
            </a:r>
            <a:r>
              <a:rPr lang="en-GB" sz="2800" dirty="0" err="1"/>
              <a:t>Bharali</a:t>
            </a:r>
            <a:r>
              <a:rPr lang="en-GB" sz="2800" dirty="0"/>
              <a:t> DJ, </a:t>
            </a:r>
            <a:r>
              <a:rPr lang="en-GB" sz="2800" dirty="0" err="1"/>
              <a:t>Mousa</a:t>
            </a:r>
            <a:r>
              <a:rPr lang="en-GB" sz="2800" dirty="0"/>
              <a:t> SA. Emerging </a:t>
            </a:r>
            <a:r>
              <a:rPr lang="en-GB" sz="2800" dirty="0" err="1"/>
              <a:t>nanopharmaceuticals</a:t>
            </a:r>
            <a:r>
              <a:rPr lang="en-GB" sz="2800" dirty="0"/>
              <a:t>. </a:t>
            </a:r>
            <a:r>
              <a:rPr lang="en-GB" sz="2800" i="1" dirty="0"/>
              <a:t>Nanomedicine Nanotechnology, </a:t>
            </a:r>
            <a:r>
              <a:rPr lang="en-GB" sz="2800" i="1" dirty="0" err="1"/>
              <a:t>Biol</a:t>
            </a:r>
            <a:r>
              <a:rPr lang="en-GB" sz="2800" i="1" dirty="0"/>
              <a:t> Med</a:t>
            </a:r>
            <a:r>
              <a:rPr lang="en-GB" sz="2800" dirty="0"/>
              <a:t>. 2008;4(December):273-282. doi:10.1016/j.nano.2008.06.002</a:t>
            </a:r>
          </a:p>
          <a:p>
            <a:pPr algn="just"/>
            <a:r>
              <a:rPr lang="en-GB" sz="2800" dirty="0"/>
              <a:t>2. 	</a:t>
            </a:r>
            <a:r>
              <a:rPr lang="en-GB" sz="2800" dirty="0" err="1"/>
              <a:t>Souto</a:t>
            </a:r>
            <a:r>
              <a:rPr lang="en-GB" sz="2800" dirty="0"/>
              <a:t> EB, Muller RH. Cosmetic features and applications of lipid nanoparticles (SLN ® , NLC ® ). </a:t>
            </a:r>
            <a:r>
              <a:rPr lang="en-GB" sz="2800" i="1" dirty="0" err="1"/>
              <a:t>Int</a:t>
            </a:r>
            <a:r>
              <a:rPr lang="en-GB" sz="2800" i="1" dirty="0"/>
              <a:t> J </a:t>
            </a:r>
            <a:r>
              <a:rPr lang="en-GB" sz="2800" i="1" dirty="0" err="1"/>
              <a:t>Cosmet</a:t>
            </a:r>
            <a:r>
              <a:rPr lang="en-GB" sz="2800" i="1" dirty="0"/>
              <a:t> Sci</a:t>
            </a:r>
            <a:r>
              <a:rPr lang="en-GB" sz="2800" dirty="0"/>
              <a:t>. 2008;30:157-165.</a:t>
            </a:r>
          </a:p>
          <a:p>
            <a:pPr algn="just"/>
            <a:r>
              <a:rPr lang="en-GB" sz="2800" dirty="0"/>
              <a:t>3. 	</a:t>
            </a:r>
            <a:r>
              <a:rPr lang="en-GB" sz="2800" dirty="0" err="1"/>
              <a:t>Sarathchandiran</a:t>
            </a:r>
            <a:r>
              <a:rPr lang="en-GB" sz="2800" dirty="0"/>
              <a:t> I. A Review On Nanotechnology In Solid Lipid Nanoparticles. </a:t>
            </a:r>
            <a:r>
              <a:rPr lang="en-GB" sz="2800" i="1" dirty="0" err="1"/>
              <a:t>Int</a:t>
            </a:r>
            <a:r>
              <a:rPr lang="en-GB" sz="2800" i="1" dirty="0"/>
              <a:t> J Pharm Dev Technol</a:t>
            </a:r>
            <a:r>
              <a:rPr lang="en-GB" sz="2800" dirty="0"/>
              <a:t>. 2012;2(1):45-61.</a:t>
            </a:r>
          </a:p>
          <a:p>
            <a:pPr algn="just"/>
            <a:r>
              <a:rPr lang="en-GB" sz="2800" dirty="0"/>
              <a:t>4. 	</a:t>
            </a:r>
            <a:r>
              <a:rPr lang="en-GB" sz="2800" dirty="0" err="1"/>
              <a:t>Saez</a:t>
            </a:r>
            <a:r>
              <a:rPr lang="en-GB" sz="2800" dirty="0"/>
              <a:t> V, Souza IDL, Mansur CRE. Lipid nanoparticles (SLN &amp; NLC) for delivery of vitamin E: a comprehensive review. </a:t>
            </a:r>
            <a:r>
              <a:rPr lang="en-GB" sz="2800" i="1" dirty="0" err="1"/>
              <a:t>Int</a:t>
            </a:r>
            <a:r>
              <a:rPr lang="en-GB" sz="2800" i="1" dirty="0"/>
              <a:t> J </a:t>
            </a:r>
            <a:r>
              <a:rPr lang="en-GB" sz="2800" i="1" dirty="0" err="1"/>
              <a:t>Cosmet</a:t>
            </a:r>
            <a:r>
              <a:rPr lang="en-GB" sz="2800" i="1" dirty="0"/>
              <a:t> Sci</a:t>
            </a:r>
            <a:r>
              <a:rPr lang="en-GB" sz="2800" dirty="0"/>
              <a:t>. 2018;40(2):103-116. doi:10.1111/ics.12452</a:t>
            </a:r>
          </a:p>
          <a:p>
            <a:pPr algn="just"/>
            <a:r>
              <a:rPr lang="en-GB" sz="2800" dirty="0"/>
              <a:t>5. 	Patel D, Kumar V, </a:t>
            </a:r>
            <a:r>
              <a:rPr lang="en-GB" sz="2800" dirty="0" err="1"/>
              <a:t>Kesharwani</a:t>
            </a:r>
            <a:r>
              <a:rPr lang="en-GB" sz="2800" dirty="0"/>
              <a:t> R, </a:t>
            </a:r>
            <a:r>
              <a:rPr lang="en-GB" sz="2800" dirty="0" err="1"/>
              <a:t>Mazumdar</a:t>
            </a:r>
            <a:r>
              <a:rPr lang="en-GB" sz="2800" dirty="0"/>
              <a:t> B. Lipid nanoparticle a novel carrier for cosmetics and topical preparation: a review. </a:t>
            </a:r>
            <a:r>
              <a:rPr lang="en-GB" sz="2800" i="1" dirty="0" err="1"/>
              <a:t>Inven</a:t>
            </a:r>
            <a:r>
              <a:rPr lang="en-GB" sz="2800" i="1" dirty="0"/>
              <a:t> Rapid Cosmeceuticals</a:t>
            </a:r>
            <a:r>
              <a:rPr lang="en-GB" sz="2800" dirty="0"/>
              <a:t>. 2015;2015(3):1-6.</a:t>
            </a:r>
          </a:p>
          <a:p>
            <a:pPr algn="just"/>
            <a:r>
              <a:rPr lang="en-GB" sz="2800" dirty="0"/>
              <a:t>6. 	Montenegro L, </a:t>
            </a:r>
            <a:r>
              <a:rPr lang="en-GB" sz="2800" dirty="0" err="1"/>
              <a:t>Pasquinucci</a:t>
            </a:r>
            <a:r>
              <a:rPr lang="en-GB" sz="2800" dirty="0"/>
              <a:t> L, </a:t>
            </a:r>
            <a:r>
              <a:rPr lang="en-GB" sz="2800" dirty="0" err="1"/>
              <a:t>Zappalà</a:t>
            </a:r>
            <a:r>
              <a:rPr lang="en-GB" sz="2800" dirty="0"/>
              <a:t> A, </a:t>
            </a:r>
            <a:r>
              <a:rPr lang="en-GB" sz="2800" dirty="0" err="1"/>
              <a:t>Chiechio</a:t>
            </a:r>
            <a:r>
              <a:rPr lang="en-GB" sz="2800" dirty="0"/>
              <a:t> S, </a:t>
            </a:r>
            <a:r>
              <a:rPr lang="en-GB" sz="2800" dirty="0" err="1"/>
              <a:t>Turnaturi</a:t>
            </a:r>
            <a:r>
              <a:rPr lang="en-GB" sz="2800" dirty="0"/>
              <a:t> R, </a:t>
            </a:r>
            <a:r>
              <a:rPr lang="en-GB" sz="2800" dirty="0" err="1"/>
              <a:t>Parenti</a:t>
            </a:r>
            <a:r>
              <a:rPr lang="en-GB" sz="2800" dirty="0"/>
              <a:t> C. Rosemary essential oil-loaded lipid nanoparticles: In vivo topical activity from gel vehicles. </a:t>
            </a:r>
            <a:r>
              <a:rPr lang="en-GB" sz="2800" i="1" dirty="0"/>
              <a:t>Pharmaceutics</a:t>
            </a:r>
            <a:r>
              <a:rPr lang="en-GB" sz="2800" dirty="0"/>
              <a:t>. 2017;9(4):1-12. doi:10.3390/pharmaceutics9040048</a:t>
            </a:r>
          </a:p>
          <a:p>
            <a:pPr algn="just"/>
            <a:r>
              <a:rPr lang="en-GB" sz="2800" dirty="0"/>
              <a:t>7. 	Kumar P, </a:t>
            </a:r>
            <a:r>
              <a:rPr lang="en-GB" sz="2800" dirty="0" err="1"/>
              <a:t>Yadava</a:t>
            </a:r>
            <a:r>
              <a:rPr lang="en-GB" sz="2800" dirty="0"/>
              <a:t> R, </a:t>
            </a:r>
            <a:r>
              <a:rPr lang="en-GB" sz="2800" dirty="0" err="1"/>
              <a:t>Gollen</a:t>
            </a:r>
            <a:r>
              <a:rPr lang="en-GB" sz="2800" dirty="0"/>
              <a:t> B, Kumar S, </a:t>
            </a:r>
            <a:r>
              <a:rPr lang="en-GB" sz="2800" dirty="0" err="1"/>
              <a:t>Verma</a:t>
            </a:r>
            <a:r>
              <a:rPr lang="en-GB" sz="2800" dirty="0"/>
              <a:t> R, Yadav S. Nutritional Contents and Medicinal Properties of Wheat : A Review. </a:t>
            </a:r>
            <a:r>
              <a:rPr lang="en-GB" sz="2800" i="1" dirty="0"/>
              <a:t>Life </a:t>
            </a:r>
            <a:r>
              <a:rPr lang="en-GB" sz="2800" i="1" dirty="0" err="1"/>
              <a:t>Sci</a:t>
            </a:r>
            <a:r>
              <a:rPr lang="en-GB" sz="2800" i="1" dirty="0"/>
              <a:t> Med Res</a:t>
            </a:r>
            <a:r>
              <a:rPr lang="en-GB" sz="2800" dirty="0"/>
              <a:t>. 2011;2011(22):1-10.</a:t>
            </a:r>
          </a:p>
          <a:p>
            <a:endParaRPr lang="en-GB" sz="3200" dirty="0"/>
          </a:p>
        </p:txBody>
      </p:sp>
      <p:sp>
        <p:nvSpPr>
          <p:cNvPr id="11" name="Title 1"/>
          <p:cNvSpPr txBox="1">
            <a:spLocks/>
          </p:cNvSpPr>
          <p:nvPr/>
        </p:nvSpPr>
        <p:spPr>
          <a:xfrm>
            <a:off x="1634690" y="24468710"/>
            <a:ext cx="14264916" cy="68431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lvl="0" indent="-571500" algn="just">
              <a:buFont typeface="Arial" panose="020B0604020202020204" pitchFamily="34" charset="0"/>
              <a:buChar char="•"/>
            </a:pPr>
            <a:r>
              <a:rPr lang="en-GB" sz="3600" b="1" dirty="0">
                <a:latin typeface="+mn-lt"/>
              </a:rPr>
              <a:t>CONCLUSION</a:t>
            </a:r>
            <a:endParaRPr lang="en-GB" sz="3600" dirty="0">
              <a:latin typeface="+mn-lt"/>
            </a:endParaRPr>
          </a:p>
          <a:p>
            <a:pPr algn="just"/>
            <a:r>
              <a:rPr lang="en-GB" sz="3600" dirty="0">
                <a:latin typeface="+mn-lt"/>
              </a:rPr>
              <a:t>WGO-SLNs were successfully produced by the double emulsification method and the hot homogenisation method. According to particle size all the products were in the nanometre range and generally homogenous. On the other hand, when examining the surface morphology of the products it was clear that the products with the higher concentration of lipid and surfactant gave more stable particle with clear spherical shape. Nonetheless, hot homogenisation method is economic, simple, reproducible and most preferred method for the preparation of SLNs. Its main advantage over double emulsification method is that it does not require any organic solvents, which are difficult to remove from the preparation.</a:t>
            </a:r>
          </a:p>
        </p:txBody>
      </p:sp>
      <p:sp>
        <p:nvSpPr>
          <p:cNvPr id="12" name="Title 1"/>
          <p:cNvSpPr txBox="1">
            <a:spLocks/>
          </p:cNvSpPr>
          <p:nvPr/>
        </p:nvSpPr>
        <p:spPr>
          <a:xfrm>
            <a:off x="16814006" y="25306910"/>
            <a:ext cx="11658600" cy="10519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lvl="0" indent="-571500" algn="just">
              <a:buFont typeface="Arial" panose="020B0604020202020204" pitchFamily="34" charset="0"/>
              <a:buChar char="•"/>
            </a:pPr>
            <a:r>
              <a:rPr lang="en-GB" sz="3600" dirty="0"/>
              <a:t>Particle size and Polydispersity Index of WGO loaded SLNs. </a:t>
            </a:r>
            <a:endParaRPr lang="en-GB" sz="3600" dirty="0">
              <a:latin typeface="+mn-lt"/>
            </a:endParaRPr>
          </a:p>
          <a:p>
            <a:pPr algn="just"/>
            <a:endParaRPr lang="en-GB" sz="3600" dirty="0">
              <a:latin typeface="+mn-lt"/>
            </a:endParaRPr>
          </a:p>
        </p:txBody>
      </p:sp>
      <p:pic>
        <p:nvPicPr>
          <p:cNvPr id="3" name="Picture 2"/>
          <p:cNvPicPr>
            <a:picLocks noChangeAspect="1"/>
          </p:cNvPicPr>
          <p:nvPr/>
        </p:nvPicPr>
        <p:blipFill>
          <a:blip r:embed="rId5"/>
          <a:stretch>
            <a:fillRect/>
          </a:stretch>
        </p:blipFill>
        <p:spPr>
          <a:xfrm>
            <a:off x="17605068" y="25911175"/>
            <a:ext cx="10334138" cy="4714875"/>
          </a:xfrm>
          <a:prstGeom prst="rect">
            <a:avLst/>
          </a:prstGeom>
        </p:spPr>
      </p:pic>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559</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Custom Design</vt:lpstr>
      <vt:lpstr>Preparation of Wheat Germ Oil Loaded Solid Lipid Nanoparticles for Topical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sony</cp:lastModifiedBy>
  <cp:revision>80</cp:revision>
  <dcterms:created xsi:type="dcterms:W3CDTF">2015-04-04T09:45:50Z</dcterms:created>
  <dcterms:modified xsi:type="dcterms:W3CDTF">2020-10-26T09:56:56Z</dcterms:modified>
</cp:coreProperties>
</file>