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"/>
  </p:notesMasterIdLst>
  <p:sldIdLst>
    <p:sldId id="265" r:id="rId3"/>
  </p:sldIdLst>
  <p:sldSz cx="30275213" cy="42811700"/>
  <p:notesSz cx="6858000" cy="9144000"/>
  <p:defaultTextStyle>
    <a:defPPr>
      <a:defRPr lang="fr-FR"/>
    </a:defPPr>
    <a:lvl1pPr marL="0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1pPr>
    <a:lvl2pPr marL="1462811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2pPr>
    <a:lvl3pPr marL="2925623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3pPr>
    <a:lvl4pPr marL="4388434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4pPr>
    <a:lvl5pPr marL="5851246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5pPr>
    <a:lvl6pPr marL="7314057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6pPr>
    <a:lvl7pPr marL="8776868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7pPr>
    <a:lvl8pPr marL="10239680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8pPr>
    <a:lvl9pPr marL="11702491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3486" userDrawn="1">
          <p15:clr>
            <a:srgbClr val="A4A3A4"/>
          </p15:clr>
        </p15:guide>
        <p15:guide id="2" pos="9536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ia Schalnich" initials="MS" lastIdx="3" clrIdx="0"/>
  <p:cmAuthor id="1" name="Samanta" initials="S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99"/>
    <a:srgbClr val="6A4E9D"/>
    <a:srgbClr val="5E4197"/>
    <a:srgbClr val="6032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3015" autoAdjust="0"/>
    <p:restoredTop sz="94660"/>
  </p:normalViewPr>
  <p:slideViewPr>
    <p:cSldViewPr>
      <p:cViewPr>
        <p:scale>
          <a:sx n="33" d="100"/>
          <a:sy n="33" d="100"/>
        </p:scale>
        <p:origin x="-852" y="-72"/>
      </p:cViewPr>
      <p:guideLst>
        <p:guide orient="horz" pos="13486"/>
        <p:guide pos="9536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3204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CFBF3B-F983-4F41-9E6C-02008BB91DD1}" type="datetimeFigureOut">
              <a:rPr lang="fr-FR" smtClean="0"/>
              <a:pPr/>
              <a:t>22/10/2020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25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269082-9D5D-43A3-B675-27AB9B8E55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096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1pPr>
    <a:lvl2pPr marL="1462811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2pPr>
    <a:lvl3pPr marL="2925623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3pPr>
    <a:lvl4pPr marL="4388434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4pPr>
    <a:lvl5pPr marL="5851246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5pPr>
    <a:lvl6pPr marL="7314057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6pPr>
    <a:lvl7pPr marL="8776868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7pPr>
    <a:lvl8pPr marL="10239680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8pPr>
    <a:lvl9pPr marL="11702491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13299391"/>
            <a:ext cx="25733931" cy="91767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1282" y="24259965"/>
            <a:ext cx="21192649" cy="1094076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21E2D-A50B-495F-9AA4-3F10866B781B}" type="datetime1">
              <a:rPr lang="fr-FR" smtClean="0"/>
              <a:t>22/10/2020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6B278-45EA-45CC-9642-20CC60EAB0D1}" type="datetime1">
              <a:rPr lang="fr-FR" smtClean="0"/>
              <a:t>22/10/2020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949529" y="1714471"/>
            <a:ext cx="6811923" cy="365286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3761" y="1714471"/>
            <a:ext cx="19931182" cy="365286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16925-72EC-42D4-94D3-A1003B939FCE}" type="datetime1">
              <a:rPr lang="fr-FR" smtClean="0"/>
              <a:t>22/10/2020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 dirty="0"/>
              <a:t>Click to </a:t>
            </a:r>
            <a:r>
              <a:rPr lang="it-IT" dirty="0" err="1"/>
              <a:t>edit</a:t>
            </a:r>
            <a:r>
              <a:rPr lang="it-IT" dirty="0"/>
              <a:t> </a:t>
            </a:r>
            <a:r>
              <a:rPr lang="it-IT" dirty="0" err="1"/>
              <a:t>Paper</a:t>
            </a:r>
            <a:r>
              <a:rPr lang="it-IT" dirty="0"/>
              <a:t>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/>
              <a:t>Click to </a:t>
            </a:r>
            <a:r>
              <a:rPr lang="it-IT" dirty="0" err="1"/>
              <a:t>edit</a:t>
            </a:r>
            <a:r>
              <a:rPr lang="it-IT" dirty="0"/>
              <a:t> Master text </a:t>
            </a:r>
            <a:r>
              <a:rPr lang="it-IT" dirty="0" err="1"/>
              <a:t>styles</a:t>
            </a:r>
            <a:endParaRPr lang="it-IT" dirty="0"/>
          </a:p>
          <a:p>
            <a:pPr lvl="1"/>
            <a:r>
              <a:rPr lang="it-IT" dirty="0"/>
              <a:t>Second </a:t>
            </a:r>
            <a:r>
              <a:rPr lang="it-IT" dirty="0" err="1"/>
              <a:t>level</a:t>
            </a:r>
            <a:endParaRPr lang="it-IT" dirty="0"/>
          </a:p>
          <a:p>
            <a:pPr lvl="2"/>
            <a:r>
              <a:rPr lang="it-IT" dirty="0"/>
              <a:t>Third </a:t>
            </a:r>
            <a:r>
              <a:rPr lang="it-IT" dirty="0" err="1"/>
              <a:t>level</a:t>
            </a:r>
            <a:endParaRPr lang="it-IT" dirty="0"/>
          </a:p>
          <a:p>
            <a:pPr lvl="3"/>
            <a:r>
              <a:rPr lang="it-IT" dirty="0" err="1"/>
              <a:t>Fourth</a:t>
            </a:r>
            <a:r>
              <a:rPr lang="it-IT" dirty="0"/>
              <a:t> </a:t>
            </a:r>
            <a:r>
              <a:rPr lang="it-IT" dirty="0" err="1"/>
              <a:t>level</a:t>
            </a:r>
            <a:endParaRPr lang="it-IT" dirty="0"/>
          </a:p>
          <a:p>
            <a:pPr lvl="4"/>
            <a:r>
              <a:rPr lang="it-IT" dirty="0" err="1"/>
              <a:t>Fifth</a:t>
            </a:r>
            <a:r>
              <a:rPr lang="it-IT" dirty="0"/>
              <a:t> </a:t>
            </a:r>
            <a:r>
              <a:rPr lang="it-IT" dirty="0" err="1"/>
              <a:t>level</a:t>
            </a:r>
            <a:endParaRPr lang="it-IT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2774612" y="5479523"/>
            <a:ext cx="16453907" cy="1318062"/>
          </a:xfrm>
        </p:spPr>
        <p:txBody>
          <a:bodyPr>
            <a:normAutofit/>
          </a:bodyPr>
          <a:lstStyle>
            <a:lvl1pPr marL="0" indent="0" algn="r">
              <a:buNone/>
              <a:defRPr sz="5400">
                <a:solidFill>
                  <a:srgbClr val="FFFFFF"/>
                </a:solidFill>
              </a:defRPr>
            </a:lvl1pPr>
          </a:lstStyle>
          <a:p>
            <a:pPr lvl="0"/>
            <a:r>
              <a:rPr lang="it-IT" dirty="0"/>
              <a:t>Click to </a:t>
            </a:r>
            <a:r>
              <a:rPr lang="it-IT" dirty="0" err="1"/>
              <a:t>edit</a:t>
            </a:r>
            <a:r>
              <a:rPr lang="it-IT" dirty="0"/>
              <a:t> </a:t>
            </a:r>
            <a:r>
              <a:rPr lang="it-IT" dirty="0" err="1"/>
              <a:t>author’s</a:t>
            </a:r>
            <a:r>
              <a:rPr lang="it-IT" dirty="0"/>
              <a:t> </a:t>
            </a:r>
            <a:r>
              <a:rPr lang="it-IT" dirty="0" err="1"/>
              <a:t>name</a:t>
            </a:r>
            <a:r>
              <a:rPr lang="it-IT" dirty="0"/>
              <a:t> and </a:t>
            </a:r>
            <a:r>
              <a:rPr lang="it-IT" dirty="0" err="1"/>
              <a:t>affiliation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45945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4402" y="7006456"/>
            <a:ext cx="22706410" cy="1490481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6055"/>
            <a:ext cx="22706410" cy="1033624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8924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5894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3215"/>
            <a:ext cx="26112371" cy="17808474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50163"/>
            <a:ext cx="26112371" cy="9365056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9364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6633"/>
            <a:ext cx="12803892" cy="2716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89900" y="11396633"/>
            <a:ext cx="12803892" cy="2716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0149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6679" y="2279343"/>
            <a:ext cx="26112371" cy="82749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6687" y="10494814"/>
            <a:ext cx="12809147" cy="51433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6687" y="15638164"/>
            <a:ext cx="12809147" cy="230013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7" y="10494814"/>
            <a:ext cx="12872223" cy="51433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7" y="15638164"/>
            <a:ext cx="12872223" cy="230013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512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8737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812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60309-1331-4F8F-AC1F-972AC9046391}" type="datetime1">
              <a:rPr lang="fr-FR" smtClean="0"/>
              <a:t>22/10/2020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6687" y="2854114"/>
            <a:ext cx="9765859" cy="998939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2223" y="6164110"/>
            <a:ext cx="15326827" cy="304240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6687" y="12843511"/>
            <a:ext cx="9765859" cy="237941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8690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6687" y="2854114"/>
            <a:ext cx="9765859" cy="998939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872223" y="6164110"/>
            <a:ext cx="15326827" cy="3042405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6687" y="12843511"/>
            <a:ext cx="9765859" cy="237941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3406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4872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4" y="2279325"/>
            <a:ext cx="6528093" cy="362809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9" y="2279325"/>
            <a:ext cx="19079692" cy="362809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337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533" y="27510497"/>
            <a:ext cx="25733931" cy="850288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1533" y="18145428"/>
            <a:ext cx="25733931" cy="93650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96765-7664-41F5-8267-06B87A0274DD}" type="datetime1">
              <a:rPr lang="fr-FR" smtClean="0"/>
              <a:t>22/10/2020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13761" y="9989411"/>
            <a:ext cx="13371552" cy="282537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89900" y="9989411"/>
            <a:ext cx="13371552" cy="282537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F9947-2A44-4499-8893-791A730D1CEB}" type="datetime1">
              <a:rPr lang="fr-FR" smtClean="0"/>
              <a:t>22/10/2020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761" y="9583086"/>
            <a:ext cx="13376810" cy="399377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3761" y="13576859"/>
            <a:ext cx="13376810" cy="2466628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79396" y="9583086"/>
            <a:ext cx="13382065" cy="399377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79396" y="13576859"/>
            <a:ext cx="13382065" cy="2466628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4740-CB78-4DA2-9449-5BA6BAB8E8B9}" type="datetime1">
              <a:rPr lang="fr-FR" smtClean="0"/>
              <a:t>22/10/2020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D13E3-8353-4C2E-BE7C-26AE1B623ED5}" type="datetime1">
              <a:rPr lang="fr-FR" smtClean="0"/>
              <a:t>22/10/2020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13025-920A-462C-B19C-06B25E7A86DA}" type="datetime1">
              <a:rPr lang="fr-FR" smtClean="0"/>
              <a:t>22/10/2020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2958703" y="39680118"/>
            <a:ext cx="7064216" cy="2279326"/>
          </a:xfrm>
        </p:spPr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769" y="1704542"/>
            <a:ext cx="9960336" cy="725420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6767" y="1704558"/>
            <a:ext cx="16924685" cy="3653860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3769" y="8958760"/>
            <a:ext cx="9960336" cy="292843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4D6D2-AC3E-41CF-B9A3-5BCCE2F511AB}" type="datetime1">
              <a:rPr lang="fr-FR" smtClean="0"/>
              <a:t>22/10/2020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4154" y="29968193"/>
            <a:ext cx="18165128" cy="353791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4154" y="3825307"/>
            <a:ext cx="18165128" cy="2568702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4154" y="33506104"/>
            <a:ext cx="18165128" cy="502442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28312-C233-4B5A-993A-6F581BBA2EDC}" type="datetime1">
              <a:rPr lang="fr-FR" smtClean="0"/>
              <a:t>22/10/2020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3761" y="1714454"/>
            <a:ext cx="27247692" cy="71352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761" y="9989411"/>
            <a:ext cx="27247692" cy="282537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3761" y="39680118"/>
            <a:ext cx="7064216" cy="2279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FA5E1-D094-4A0B-B20B-B561C85E6A82}" type="datetime1">
              <a:rPr lang="fr-FR" smtClean="0"/>
              <a:t>22/10/2020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4031" y="39680118"/>
            <a:ext cx="9587151" cy="2279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97236" y="39680118"/>
            <a:ext cx="7064216" cy="2279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2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9343"/>
            <a:ext cx="26112371" cy="8274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6633"/>
            <a:ext cx="26112371" cy="27163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80118"/>
            <a:ext cx="6811923" cy="2279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24ED9-1BAC-43CE-92AB-135E2507265C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80118"/>
            <a:ext cx="10217884" cy="2279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80118"/>
            <a:ext cx="6811923" cy="2279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086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0897" y="0"/>
            <a:ext cx="27247692" cy="2667000"/>
          </a:xfrm>
        </p:spPr>
        <p:txBody>
          <a:bodyPr>
            <a:noAutofit/>
          </a:bodyPr>
          <a:lstStyle/>
          <a:p>
            <a:r>
              <a:rPr lang="en-GB" sz="6600" b="1" dirty="0"/>
              <a:t>Validation and method development for Identification of phenolic acids in ethanolic extract of </a:t>
            </a:r>
            <a:r>
              <a:rPr lang="en-GB" sz="6600" b="1" i="1" dirty="0"/>
              <a:t>Vitex trifolia.L </a:t>
            </a:r>
            <a:r>
              <a:rPr lang="en-GB" sz="6600" b="1" dirty="0"/>
              <a:t>using HPLC</a:t>
            </a:r>
            <a:endParaRPr lang="en-US" sz="6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506616" y="5699461"/>
            <a:ext cx="27995107" cy="32613600"/>
          </a:xfrm>
        </p:spPr>
        <p:txBody>
          <a:bodyPr/>
          <a:lstStyle/>
          <a:p>
            <a:endParaRPr 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1553275" y="2808912"/>
            <a:ext cx="27986131" cy="3370153"/>
          </a:xfrm>
          <a:prstGeom prst="rect">
            <a:avLst/>
          </a:prstGeom>
          <a:solidFill>
            <a:srgbClr val="663399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IN" sz="4400" dirty="0"/>
              <a:t>Monapati </a:t>
            </a:r>
            <a:r>
              <a:rPr lang="en-IN" sz="4400" dirty="0" smtClean="0"/>
              <a:t>Suchitra</a:t>
            </a:r>
            <a:r>
              <a:rPr lang="en-IN" sz="4400" baseline="30000" dirty="0" smtClean="0"/>
              <a:t>1</a:t>
            </a:r>
            <a:r>
              <a:rPr lang="en-IN" sz="4400" dirty="0" smtClean="0"/>
              <a:t> </a:t>
            </a:r>
            <a:r>
              <a:rPr lang="en-IN" sz="4400" dirty="0">
                <a:latin typeface="Times New Roman" pitchFamily="18" charset="0"/>
                <a:cs typeface="Times New Roman" pitchFamily="18" charset="0"/>
              </a:rPr>
              <a:t> Binoy Varghese Cheriyan</a:t>
            </a:r>
            <a:r>
              <a:rPr lang="en-IN" sz="4400" baseline="30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IN" sz="4400" dirty="0">
                <a:latin typeface="Times New Roman" pitchFamily="18" charset="0"/>
                <a:cs typeface="Times New Roman" pitchFamily="18" charset="0"/>
              </a:rPr>
              <a:t>, Manjunath katagi</a:t>
            </a:r>
            <a:r>
              <a:rPr lang="en-IN" sz="4400" baseline="30000" dirty="0">
                <a:latin typeface="Times New Roman" pitchFamily="18" charset="0"/>
                <a:cs typeface="Times New Roman" pitchFamily="18" charset="0"/>
              </a:rPr>
              <a:t>2 </a:t>
            </a:r>
            <a:endParaRPr lang="en-IN" sz="4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4400" dirty="0">
                <a:latin typeface="Times New Roman" pitchFamily="18" charset="0"/>
                <a:cs typeface="Times New Roman" pitchFamily="18" charset="0"/>
              </a:rPr>
              <a:t>1. Department of </a:t>
            </a:r>
            <a:r>
              <a:rPr lang="en-IN" sz="4400" dirty="0" smtClean="0">
                <a:latin typeface="Times New Roman" pitchFamily="18" charset="0"/>
                <a:cs typeface="Times New Roman" pitchFamily="18" charset="0"/>
              </a:rPr>
              <a:t> Pharmaceutical </a:t>
            </a:r>
            <a:r>
              <a:rPr lang="en-IN" sz="4400" dirty="0">
                <a:latin typeface="Times New Roman" pitchFamily="18" charset="0"/>
                <a:cs typeface="Times New Roman" pitchFamily="18" charset="0"/>
              </a:rPr>
              <a:t>Chemistry and Analysis, School of Pharmaceutical Sciences, VISTAS, Chennai, India.</a:t>
            </a:r>
          </a:p>
          <a:p>
            <a:r>
              <a:rPr lang="en-IN" sz="44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IN" sz="4400">
                <a:latin typeface="Times New Roman" pitchFamily="18" charset="0"/>
                <a:cs typeface="Times New Roman" pitchFamily="18" charset="0"/>
              </a:rPr>
              <a:t>Department </a:t>
            </a:r>
            <a:r>
              <a:rPr lang="en-IN" sz="4400" smtClean="0">
                <a:latin typeface="Times New Roman" pitchFamily="18" charset="0"/>
                <a:cs typeface="Times New Roman" pitchFamily="18" charset="0"/>
              </a:rPr>
              <a:t>of  </a:t>
            </a:r>
            <a:r>
              <a:rPr lang="en-IN" sz="4400" dirty="0">
                <a:latin typeface="Times New Roman" pitchFamily="18" charset="0"/>
                <a:cs typeface="Times New Roman" pitchFamily="18" charset="0"/>
              </a:rPr>
              <a:t>Pharmaceutical Chemistry, Bapuji Pharmacy College, Davanagere,  Karnataka, India.</a:t>
            </a:r>
          </a:p>
          <a:p>
            <a:pPr algn="ctr">
              <a:lnSpc>
                <a:spcPct val="150000"/>
              </a:lnSpc>
            </a:pP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37063" y="6045200"/>
            <a:ext cx="28025646" cy="33832800"/>
          </a:xfrm>
        </p:spPr>
        <p:txBody>
          <a:bodyPr>
            <a:normAutofit/>
          </a:bodyPr>
          <a:lstStyle/>
          <a:p>
            <a:r>
              <a:rPr lang="en-IN" sz="48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r>
              <a:rPr lang="en-IN" sz="4800" i="1" dirty="0">
                <a:latin typeface="Times New Roman" pitchFamily="18" charset="0"/>
                <a:cs typeface="Times New Roman" pitchFamily="18" charset="0"/>
              </a:rPr>
              <a:t>V. trifolia</a:t>
            </a:r>
            <a:r>
              <a:rPr lang="en-IN" sz="4800" dirty="0">
                <a:latin typeface="Times New Roman" pitchFamily="18" charset="0"/>
                <a:cs typeface="Times New Roman" pitchFamily="18" charset="0"/>
              </a:rPr>
              <a:t> belongs to the genus Vitex, family Verbenacae. It is a shrub and since it is rich in  phytochemical constituents like phenolic acids, flavonoids, sterols and terpenoids it  has wide pharmacological actions like anti-inflammatory,anti-cancer, anti helminthic etc. In the present study, method developed for identification and validation of three known phenolic acids (p-methoxy benzoic acid, p-hydroxy benzoic acid, and p- coumaric acid) from  ethanolic extract of </a:t>
            </a:r>
            <a:r>
              <a:rPr lang="en-IN" sz="4800" i="1" dirty="0">
                <a:latin typeface="Times New Roman" pitchFamily="18" charset="0"/>
                <a:cs typeface="Times New Roman" pitchFamily="18" charset="0"/>
              </a:rPr>
              <a:t>Vitex trifolia.L </a:t>
            </a:r>
            <a:r>
              <a:rPr lang="en-IN" sz="4800" dirty="0">
                <a:latin typeface="Times New Roman" pitchFamily="18" charset="0"/>
                <a:cs typeface="Times New Roman" pitchFamily="18" charset="0"/>
              </a:rPr>
              <a:t>using  high performance liquid</a:t>
            </a:r>
            <a:r>
              <a:rPr lang="en-IN" sz="4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IN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IN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Methodology</a:t>
            </a:r>
            <a:endParaRPr lang="en-IN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sz="4400" dirty="0">
                <a:latin typeface="Times New Roman" pitchFamily="18" charset="0"/>
                <a:cs typeface="Times New Roman" pitchFamily="18" charset="0"/>
              </a:rPr>
              <a:t>Leaves of  </a:t>
            </a:r>
            <a:r>
              <a:rPr lang="en-IN" sz="4400" i="1" dirty="0">
                <a:latin typeface="Times New Roman" pitchFamily="18" charset="0"/>
                <a:cs typeface="Times New Roman" pitchFamily="18" charset="0"/>
              </a:rPr>
              <a:t> V. trifolia</a:t>
            </a:r>
            <a:r>
              <a:rPr lang="en-IN" sz="4400" dirty="0">
                <a:latin typeface="Times New Roman" pitchFamily="18" charset="0"/>
                <a:cs typeface="Times New Roman" pitchFamily="18" charset="0"/>
              </a:rPr>
              <a:t> were collected and shade dried in shade for seven days, coarsely powdered using mechanical device. About 500g of coarsely   powdered </a:t>
            </a:r>
            <a:r>
              <a:rPr lang="en-IN" sz="4400" i="1" dirty="0">
                <a:latin typeface="Times New Roman" pitchFamily="18" charset="0"/>
                <a:cs typeface="Times New Roman" pitchFamily="18" charset="0"/>
              </a:rPr>
              <a:t>v.trifolia</a:t>
            </a:r>
            <a:r>
              <a:rPr lang="en-IN" sz="4400" dirty="0">
                <a:latin typeface="Times New Roman" pitchFamily="18" charset="0"/>
                <a:cs typeface="Times New Roman" pitchFamily="18" charset="0"/>
              </a:rPr>
              <a:t>   was extracted with ethanol using soxhlet apparatus for 36 hrs. </a:t>
            </a:r>
          </a:p>
          <a:p>
            <a:r>
              <a:rPr lang="en-IN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Chromatographic conditions of HPLC</a:t>
            </a:r>
          </a:p>
          <a:p>
            <a:r>
              <a:rPr lang="en-IN" sz="4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sz="4400" dirty="0">
                <a:latin typeface="Times New Roman" pitchFamily="18" charset="0"/>
                <a:cs typeface="Times New Roman" pitchFamily="18" charset="0"/>
              </a:rPr>
              <a:t>method developed was achieved using acetic acid: acetonitrile (1% v/v) as the mobile phase in an isocratic elution mode. </a:t>
            </a:r>
            <a:r>
              <a:rPr lang="en-IN" sz="4400" dirty="0" smtClean="0">
                <a:latin typeface="Times New Roman" pitchFamily="18" charset="0"/>
                <a:cs typeface="Times New Roman" pitchFamily="18" charset="0"/>
              </a:rPr>
              <a:t>Accurately  </a:t>
            </a:r>
            <a:r>
              <a:rPr lang="en-IN" sz="4400" dirty="0">
                <a:latin typeface="Times New Roman" pitchFamily="18" charset="0"/>
                <a:cs typeface="Times New Roman" pitchFamily="18" charset="0"/>
              </a:rPr>
              <a:t>500 </a:t>
            </a:r>
            <a:r>
              <a:rPr lang="en-IN" sz="4400" dirty="0" smtClean="0">
                <a:latin typeface="Times New Roman" pitchFamily="18" charset="0"/>
                <a:cs typeface="Times New Roman" pitchFamily="18" charset="0"/>
              </a:rPr>
              <a:t>ml of </a:t>
            </a:r>
            <a:r>
              <a:rPr lang="en-IN" sz="4400" dirty="0">
                <a:latin typeface="Times New Roman" pitchFamily="18" charset="0"/>
                <a:cs typeface="Times New Roman" pitchFamily="18" charset="0"/>
              </a:rPr>
              <a:t>Buffer and </a:t>
            </a:r>
            <a:r>
              <a:rPr lang="en-IN" sz="4400" dirty="0" smtClean="0">
                <a:latin typeface="Times New Roman" pitchFamily="18" charset="0"/>
                <a:cs typeface="Times New Roman" pitchFamily="18" charset="0"/>
              </a:rPr>
              <a:t>Acetonitrile </a:t>
            </a:r>
            <a:r>
              <a:rPr lang="en-IN" sz="4400" dirty="0">
                <a:latin typeface="Times New Roman" pitchFamily="18" charset="0"/>
                <a:cs typeface="Times New Roman" pitchFamily="18" charset="0"/>
              </a:rPr>
              <a:t>were mixed and degassed in an ultrasonic water bath for 10 minutes and then filtered through 0.45 µ filter under vacuum filtration. Inertsil ODS (150 x 4.6mm, 5µm) was found to be ideal as it gave good peak shape and resolution at 1.0 ml/min flow and detection wavelength at 254 nm. The </a:t>
            </a:r>
            <a:r>
              <a:rPr lang="en-IN" sz="4400" dirty="0" smtClean="0">
                <a:latin typeface="Times New Roman" pitchFamily="18" charset="0"/>
                <a:cs typeface="Times New Roman" pitchFamily="18" charset="0"/>
              </a:rPr>
              <a:t>20µl of sample was injected and </a:t>
            </a:r>
            <a:r>
              <a:rPr lang="en-IN" sz="44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sz="4400" dirty="0" smtClean="0">
                <a:latin typeface="Times New Roman" pitchFamily="18" charset="0"/>
                <a:cs typeface="Times New Roman" pitchFamily="18" charset="0"/>
              </a:rPr>
              <a:t>temperature </a:t>
            </a:r>
            <a:r>
              <a:rPr lang="en-IN" sz="4400" dirty="0">
                <a:latin typeface="Times New Roman" pitchFamily="18" charset="0"/>
                <a:cs typeface="Times New Roman" pitchFamily="18" charset="0"/>
              </a:rPr>
              <a:t>was maintained at 25</a:t>
            </a:r>
            <a:r>
              <a:rPr lang="en-IN" sz="4400" baseline="30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IN" sz="4400" dirty="0">
                <a:latin typeface="Times New Roman" pitchFamily="18" charset="0"/>
                <a:cs typeface="Times New Roman" pitchFamily="18" charset="0"/>
              </a:rPr>
              <a:t> c. The concentrations of PMBA, PHBA and P-Coumaric acid were </a:t>
            </a:r>
            <a:r>
              <a:rPr lang="en-IN" sz="4400" dirty="0" smtClean="0">
                <a:latin typeface="Times New Roman" pitchFamily="18" charset="0"/>
                <a:cs typeface="Times New Roman" pitchFamily="18" charset="0"/>
              </a:rPr>
              <a:t>calcula</a:t>
            </a:r>
            <a:r>
              <a:rPr lang="en-IN" sz="44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IN" sz="4400" dirty="0" smtClean="0">
                <a:latin typeface="Times New Roman" pitchFamily="18" charset="0"/>
                <a:cs typeface="Times New Roman" pitchFamily="18" charset="0"/>
              </a:rPr>
              <a:t>ed </a:t>
            </a:r>
            <a:r>
              <a:rPr lang="en-IN" sz="4400" dirty="0">
                <a:latin typeface="Times New Roman" pitchFamily="18" charset="0"/>
                <a:cs typeface="Times New Roman" pitchFamily="18" charset="0"/>
              </a:rPr>
              <a:t>by comparing with the integrated peak areas of PMBA, PHBA and P-Coumaric acid in the extract chromatograms with that of a standard curve prepared for corresponding standard solution. For analytical recovery, plant extract was mixed with known amount of standard and re chromatographed</a:t>
            </a:r>
            <a:r>
              <a:rPr lang="en-IN" dirty="0"/>
              <a:t>. </a:t>
            </a:r>
          </a:p>
          <a:p>
            <a:r>
              <a:rPr lang="en-US" sz="4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Results</a:t>
            </a:r>
          </a:p>
          <a:p>
            <a:endParaRPr lang="en-US" sz="4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sz="4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sz="4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sz="4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sz="4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sz="4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sz="4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References:</a:t>
            </a:r>
          </a:p>
          <a:p>
            <a:r>
              <a:rPr lang="en-IN" sz="4000" dirty="0" smtClean="0">
                <a:latin typeface="Times New Roman" pitchFamily="18" charset="0"/>
                <a:cs typeface="Times New Roman" pitchFamily="18" charset="0"/>
              </a:rPr>
              <a:t>Sonal Shah, Tushar Dhanani, Satyanshu Kumar, HPLC </a:t>
            </a:r>
            <a:r>
              <a:rPr lang="en-IN" sz="4000" dirty="0">
                <a:latin typeface="Times New Roman" pitchFamily="18" charset="0"/>
                <a:cs typeface="Times New Roman" pitchFamily="18" charset="0"/>
              </a:rPr>
              <a:t>method for identication and quantication of </a:t>
            </a:r>
            <a:r>
              <a:rPr lang="en-IN" sz="4000" i="1" dirty="0">
                <a:latin typeface="Times New Roman" pitchFamily="18" charset="0"/>
                <a:cs typeface="Times New Roman" pitchFamily="18" charset="0"/>
              </a:rPr>
              <a:t> p</a:t>
            </a:r>
            <a:r>
              <a:rPr lang="en-IN" sz="4000" dirty="0">
                <a:latin typeface="Times New Roman" pitchFamily="18" charset="0"/>
                <a:cs typeface="Times New Roman" pitchFamily="18" charset="0"/>
              </a:rPr>
              <a:t>-hydroxy benzoic acid and agnuside in </a:t>
            </a:r>
            <a:r>
              <a:rPr lang="en-IN" sz="4000" i="1" dirty="0">
                <a:latin typeface="Times New Roman" pitchFamily="18" charset="0"/>
                <a:cs typeface="Times New Roman" pitchFamily="18" charset="0"/>
              </a:rPr>
              <a:t> Vitex </a:t>
            </a:r>
            <a:r>
              <a:rPr lang="en-IN" sz="4000" i="1" dirty="0" err="1">
                <a:latin typeface="Times New Roman" pitchFamily="18" charset="0"/>
                <a:cs typeface="Times New Roman" pitchFamily="18" charset="0"/>
              </a:rPr>
              <a:t>negundo</a:t>
            </a:r>
            <a:r>
              <a:rPr lang="en-IN" sz="4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4000" dirty="0">
                <a:latin typeface="Times New Roman" pitchFamily="18" charset="0"/>
                <a:cs typeface="Times New Roman" pitchFamily="18" charset="0"/>
              </a:rPr>
              <a:t> and </a:t>
            </a:r>
            <a:r>
              <a:rPr lang="en-IN" sz="4000" i="1" dirty="0">
                <a:latin typeface="Times New Roman" pitchFamily="18" charset="0"/>
                <a:cs typeface="Times New Roman" pitchFamily="18" charset="0"/>
              </a:rPr>
              <a:t> Vitex </a:t>
            </a:r>
            <a:r>
              <a:rPr lang="en-IN" sz="4000" i="1" dirty="0" smtClean="0">
                <a:latin typeface="Times New Roman" pitchFamily="18" charset="0"/>
                <a:cs typeface="Times New Roman" pitchFamily="18" charset="0"/>
              </a:rPr>
              <a:t>trifolia, </a:t>
            </a:r>
            <a:r>
              <a:rPr lang="en-IN" sz="4000" dirty="0" smtClean="0">
                <a:latin typeface="Times New Roman" pitchFamily="18" charset="0"/>
                <a:cs typeface="Times New Roman" pitchFamily="18" charset="0"/>
              </a:rPr>
              <a:t>2013;3(6):500-508.</a:t>
            </a:r>
          </a:p>
          <a:p>
            <a:r>
              <a:rPr lang="en-IN" sz="4000" dirty="0">
                <a:latin typeface="Times New Roman" pitchFamily="18" charset="0"/>
                <a:cs typeface="Times New Roman" pitchFamily="18" charset="0"/>
              </a:rPr>
              <a:t>Ji-Hye </a:t>
            </a:r>
            <a:r>
              <a:rPr lang="en-IN" sz="4000" dirty="0" smtClean="0">
                <a:latin typeface="Times New Roman" pitchFamily="18" charset="0"/>
                <a:cs typeface="Times New Roman" pitchFamily="18" charset="0"/>
              </a:rPr>
              <a:t>Seo,</a:t>
            </a:r>
            <a:r>
              <a:rPr lang="en-IN" sz="4000" dirty="0">
                <a:latin typeface="Times New Roman" pitchFamily="18" charset="0"/>
                <a:cs typeface="Times New Roman" pitchFamily="18" charset="0"/>
              </a:rPr>
              <a:t> Jung-Eun Kim,Jung-Hyun Shim,Goo Yoon, Mi-Ae Bang, Chun-</a:t>
            </a:r>
            <a:r>
              <a:rPr lang="en-IN" sz="4000" dirty="0" err="1">
                <a:latin typeface="Times New Roman" pitchFamily="18" charset="0"/>
                <a:cs typeface="Times New Roman" pitchFamily="18" charset="0"/>
              </a:rPr>
              <a:t>Sik</a:t>
            </a:r>
            <a:r>
              <a:rPr lang="en-IN" sz="4000" dirty="0">
                <a:latin typeface="Times New Roman" pitchFamily="18" charset="0"/>
                <a:cs typeface="Times New Roman" pitchFamily="18" charset="0"/>
              </a:rPr>
              <a:t> Bae, Kyung-Jin </a:t>
            </a:r>
            <a:r>
              <a:rPr lang="en-IN" sz="4000" dirty="0" smtClean="0">
                <a:latin typeface="Times New Roman" pitchFamily="18" charset="0"/>
                <a:cs typeface="Times New Roman" pitchFamily="18" charset="0"/>
              </a:rPr>
              <a:t>Lee,</a:t>
            </a:r>
            <a:r>
              <a:rPr lang="en-GB" sz="4000" dirty="0" smtClean="0">
                <a:latin typeface="Times New Roman" pitchFamily="18" charset="0"/>
                <a:cs typeface="Times New Roman" pitchFamily="18" charset="0"/>
              </a:rPr>
              <a:t>HPLC Analysis, Optimization of Extraction Conditions and Biological Evaluation of Corylopsis coreana Uyeki Flos;</a:t>
            </a:r>
            <a:r>
              <a:rPr lang="en-IN" sz="4000" dirty="0">
                <a:latin typeface="Times New Roman" pitchFamily="18" charset="0"/>
                <a:cs typeface="Times New Roman" pitchFamily="18" charset="0"/>
              </a:rPr>
              <a:t> Molecules 2016, 21, 94</a:t>
            </a:r>
            <a:endParaRPr lang="en-IN" sz="4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sz="4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sz="4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sz="4400" dirty="0">
              <a:latin typeface="Times New Roman" pitchFamily="18" charset="0"/>
              <a:cs typeface="Times New Roman" pitchFamily="18" charset="0"/>
            </a:endParaRPr>
          </a:p>
          <a:p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16347" y="39846250"/>
            <a:ext cx="27423185" cy="2508534"/>
          </a:xfrm>
          <a:prstGeom prst="rect">
            <a:avLst/>
          </a:prstGeom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3206" y="10661650"/>
            <a:ext cx="246126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3206" y="25012650"/>
            <a:ext cx="11887200" cy="647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96983" y="24758650"/>
            <a:ext cx="13711593" cy="60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6616" y="31159450"/>
            <a:ext cx="13173790" cy="469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15057856" y="31103987"/>
            <a:ext cx="14070807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Conclusion</a:t>
            </a:r>
            <a:r>
              <a:rPr lang="en-GB" sz="4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GB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 simple and efficient  HPLC method was developed for  simultaneous identication and quantiation of PMBA, PHBA and P coumaric </a:t>
            </a:r>
            <a:r>
              <a:rPr lang="en-GB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acid </a:t>
            </a:r>
            <a:r>
              <a:rPr lang="en-GB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in  ethanolic  extract  </a:t>
            </a:r>
            <a:r>
              <a:rPr lang="en-GB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prepared </a:t>
            </a:r>
            <a:r>
              <a:rPr lang="en-GB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from </a:t>
            </a:r>
            <a:endParaRPr lang="en-GB" sz="4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GB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leaves</a:t>
            </a:r>
            <a:r>
              <a:rPr lang="en-GB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V. </a:t>
            </a:r>
            <a:r>
              <a:rPr lang="en-GB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trifolia. The </a:t>
            </a:r>
            <a:r>
              <a:rPr lang="en-GB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developed HPLC method was validated as per ICH guidelines. The developed method is simple, precise and accurate and  it can be used for </a:t>
            </a:r>
            <a:r>
              <a:rPr lang="en-US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recommended for routine and QC Analysis of Natural </a:t>
            </a:r>
            <a:r>
              <a:rPr lang="en-GB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products.</a:t>
            </a:r>
            <a:endParaRPr lang="en-GB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45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30</Words>
  <Application>Microsoft Office PowerPoint</Application>
  <PresentationFormat>Custom</PresentationFormat>
  <Paragraphs>41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Custom Design</vt:lpstr>
      <vt:lpstr>Validation and method development for Identification of phenolic acids in ethanolic extract of Vitex trifolia.L using HPLC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User</cp:lastModifiedBy>
  <cp:revision>84</cp:revision>
  <dcterms:created xsi:type="dcterms:W3CDTF">2015-04-04T09:45:50Z</dcterms:created>
  <dcterms:modified xsi:type="dcterms:W3CDTF">2020-10-22T09:28:16Z</dcterms:modified>
</cp:coreProperties>
</file>