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65" r:id="rId3"/>
  </p:sldIdLst>
  <p:sldSz cx="30275213" cy="42811700"/>
  <p:notesSz cx="6858000" cy="9144000"/>
  <p:defaultTextStyle>
    <a:defPPr>
      <a:defRPr lang="fr-FR"/>
    </a:defPPr>
    <a:lvl1pPr marL="0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1pPr>
    <a:lvl2pPr marL="1462811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2pPr>
    <a:lvl3pPr marL="2925623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3pPr>
    <a:lvl4pPr marL="4388434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4pPr>
    <a:lvl5pPr marL="5851246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5pPr>
    <a:lvl6pPr marL="7314057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6pPr>
    <a:lvl7pPr marL="8776868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7pPr>
    <a:lvl8pPr marL="10239680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8pPr>
    <a:lvl9pPr marL="11702491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6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 Schalnich" initials="MS" lastIdx="3" clrIdx="0"/>
  <p:cmAuthor id="1" name="Samanta" initials="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99"/>
    <a:srgbClr val="6A4E9D"/>
    <a:srgbClr val="5E4197"/>
    <a:srgbClr val="6032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40" autoAdjust="0"/>
    <p:restoredTop sz="94660"/>
  </p:normalViewPr>
  <p:slideViewPr>
    <p:cSldViewPr>
      <p:cViewPr>
        <p:scale>
          <a:sx n="25" d="100"/>
          <a:sy n="25" d="100"/>
        </p:scale>
        <p:origin x="-72" y="18"/>
      </p:cViewPr>
      <p:guideLst>
        <p:guide orient="horz" pos="13486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20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FBF3B-F983-4F41-9E6C-02008BB91DD1}" type="datetimeFigureOut">
              <a:rPr lang="fr-FR" smtClean="0"/>
              <a:pPr/>
              <a:t>12/10/2020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69082-9D5D-43A3-B675-27AB9B8E552E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096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1pPr>
    <a:lvl2pPr marL="1462811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2pPr>
    <a:lvl3pPr marL="2925623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3pPr>
    <a:lvl4pPr marL="4388434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4pPr>
    <a:lvl5pPr marL="5851246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5pPr>
    <a:lvl6pPr marL="7314057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6pPr>
    <a:lvl7pPr marL="8776868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7pPr>
    <a:lvl8pPr marL="10239680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8pPr>
    <a:lvl9pPr marL="11702491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13299391"/>
            <a:ext cx="25733931" cy="91767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282" y="24259965"/>
            <a:ext cx="21192649" cy="109407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1E2D-A50B-495F-9AA4-3F10866B781B}" type="datetime1">
              <a:rPr lang="fr-FR" smtClean="0"/>
              <a:t>12/10/2020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B278-45EA-45CC-9642-20CC60EAB0D1}" type="datetime1">
              <a:rPr lang="fr-FR" smtClean="0"/>
              <a:t>12/10/2020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9529" y="1714471"/>
            <a:ext cx="6811923" cy="36528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761" y="1714471"/>
            <a:ext cx="19931182" cy="36528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6925-72EC-42D4-94D3-A1003B939FCE}" type="datetime1">
              <a:rPr lang="fr-FR" smtClean="0"/>
              <a:t>12/10/2020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</a:t>
            </a:r>
            <a:r>
              <a:rPr lang="it-IT" dirty="0" err="1"/>
              <a:t>Paper</a:t>
            </a:r>
            <a:r>
              <a:rPr lang="it-IT" dirty="0"/>
              <a:t>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2774612" y="5479523"/>
            <a:ext cx="16453907" cy="1318062"/>
          </a:xfrm>
        </p:spPr>
        <p:txBody>
          <a:bodyPr>
            <a:normAutofit/>
          </a:bodyPr>
          <a:lstStyle>
            <a:lvl1pPr marL="0" indent="0" algn="r">
              <a:buNone/>
              <a:defRPr sz="5400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</a:t>
            </a:r>
            <a:r>
              <a:rPr lang="it-IT" dirty="0" err="1"/>
              <a:t>author’s</a:t>
            </a:r>
            <a:r>
              <a:rPr lang="it-IT" dirty="0"/>
              <a:t> </a:t>
            </a:r>
            <a:r>
              <a:rPr lang="it-IT" dirty="0" err="1"/>
              <a:t>name</a:t>
            </a:r>
            <a:r>
              <a:rPr lang="it-IT" dirty="0"/>
              <a:t> and </a:t>
            </a:r>
            <a:r>
              <a:rPr lang="it-IT" dirty="0" err="1"/>
              <a:t>affiliation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5945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4402" y="7006456"/>
            <a:ext cx="22706410" cy="1490481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6055"/>
            <a:ext cx="22706410" cy="1033624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92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89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3215"/>
            <a:ext cx="26112371" cy="1780847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50163"/>
            <a:ext cx="26112371" cy="936505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36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6633"/>
            <a:ext cx="12803892" cy="2716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0" y="11396633"/>
            <a:ext cx="12803892" cy="2716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149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79" y="2279343"/>
            <a:ext cx="26112371" cy="8274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6687" y="10494814"/>
            <a:ext cx="12809147" cy="51433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6687" y="15638164"/>
            <a:ext cx="12809147" cy="23001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7" y="10494814"/>
            <a:ext cx="12872223" cy="51433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7" y="15638164"/>
            <a:ext cx="12872223" cy="23001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512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737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12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0309-1331-4F8F-AC1F-972AC9046391}" type="datetime1">
              <a:rPr lang="fr-FR" smtClean="0"/>
              <a:t>12/10/2020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87" y="2854114"/>
            <a:ext cx="9765859" cy="998939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2223" y="6164110"/>
            <a:ext cx="15326827" cy="304240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6687" y="12843511"/>
            <a:ext cx="9765859" cy="23794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69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87" y="2854114"/>
            <a:ext cx="9765859" cy="998939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872223" y="6164110"/>
            <a:ext cx="15326827" cy="304240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6687" y="12843511"/>
            <a:ext cx="9765859" cy="23794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406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872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4" y="2279325"/>
            <a:ext cx="6528093" cy="36280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9" y="2279325"/>
            <a:ext cx="19079692" cy="36280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3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33" y="27510497"/>
            <a:ext cx="25733931" cy="850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33" y="18145428"/>
            <a:ext cx="25733931" cy="93650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765-7664-41F5-8267-06B87A0274DD}" type="datetime1">
              <a:rPr lang="fr-FR" smtClean="0"/>
              <a:t>12/10/2020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761" y="9989411"/>
            <a:ext cx="13371552" cy="282537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0" y="9989411"/>
            <a:ext cx="13371552" cy="282537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9947-2A44-4499-8893-791A730D1CEB}" type="datetime1">
              <a:rPr lang="fr-FR" smtClean="0"/>
              <a:t>12/10/2020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583086"/>
            <a:ext cx="13376810" cy="39937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761" y="13576859"/>
            <a:ext cx="13376810" cy="246662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396" y="9583086"/>
            <a:ext cx="13382065" cy="39937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396" y="13576859"/>
            <a:ext cx="13382065" cy="246662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4740-CB78-4DA2-9449-5BA6BAB8E8B9}" type="datetime1">
              <a:rPr lang="fr-FR" smtClean="0"/>
              <a:t>12/10/2020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13E3-8353-4C2E-BE7C-26AE1B623ED5}" type="datetime1">
              <a:rPr lang="fr-FR" smtClean="0"/>
              <a:t>12/10/2020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3025-920A-462C-B19C-06B25E7A86DA}" type="datetime1">
              <a:rPr lang="fr-FR" smtClean="0"/>
              <a:t>12/10/2020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958703" y="39680118"/>
            <a:ext cx="7064216" cy="2279326"/>
          </a:xfrm>
        </p:spPr>
        <p:txBody>
          <a:bodyPr/>
          <a:lstStyle/>
          <a:p>
            <a:fld id="{FCAEAE96-855E-42B1-8DE9-9C9E68DE18C5}" type="slidenum">
              <a:rPr lang="fr-FR" smtClean="0"/>
              <a:pPr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9" y="1704542"/>
            <a:ext cx="9960336" cy="72542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767" y="1704558"/>
            <a:ext cx="16924685" cy="365386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769" y="8958760"/>
            <a:ext cx="9960336" cy="292843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D6D2-AC3E-41CF-B9A3-5BCCE2F511AB}" type="datetime1">
              <a:rPr lang="fr-FR" smtClean="0"/>
              <a:t>12/10/2020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154" y="29968193"/>
            <a:ext cx="18165128" cy="35379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154" y="3825307"/>
            <a:ext cx="18165128" cy="2568702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154" y="33506104"/>
            <a:ext cx="18165128" cy="50244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8312-C233-4B5A-993A-6F581BBA2EDC}" type="datetime1">
              <a:rPr lang="fr-FR" smtClean="0"/>
              <a:t>12/10/2020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761" y="1714454"/>
            <a:ext cx="27247692" cy="71352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989411"/>
            <a:ext cx="27247692" cy="28253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761" y="39680118"/>
            <a:ext cx="7064216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FA5E1-D094-4A0B-B20B-B561C85E6A82}" type="datetime1">
              <a:rPr lang="fr-FR" smtClean="0"/>
              <a:t>12/10/2020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031" y="39680118"/>
            <a:ext cx="9587151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236" y="39680118"/>
            <a:ext cx="7064216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EAE96-855E-42B1-8DE9-9C9E68DE18C5}" type="slidenum">
              <a:rPr lang="fr-FR" smtClean="0"/>
              <a:pPr/>
              <a:t>‹N›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9343"/>
            <a:ext cx="26112371" cy="8274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6633"/>
            <a:ext cx="26112371" cy="27163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80118"/>
            <a:ext cx="6811923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4ED9-1BAC-43CE-92AB-135E2507265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80118"/>
            <a:ext cx="10217884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80118"/>
            <a:ext cx="6811923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29872-1DA2-4001-977B-942AFF1DF91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8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1" y="1714454"/>
            <a:ext cx="27247692" cy="2089196"/>
          </a:xfrm>
        </p:spPr>
        <p:txBody>
          <a:bodyPr>
            <a:normAutofit fontScale="90000"/>
          </a:bodyPr>
          <a:lstStyle/>
          <a:p>
            <a:r>
              <a:rPr lang="en-US" sz="8000" b="1" dirty="0"/>
              <a:t>Schisandra </a:t>
            </a:r>
            <a:r>
              <a:rPr lang="en-US" sz="8000" b="1" dirty="0" smtClean="0"/>
              <a:t>chinensis for dementia: a narrative overview of reviews</a:t>
            </a:r>
            <a:endParaRPr lang="en-US" sz="8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506616" y="4489450"/>
            <a:ext cx="27423189" cy="2862322"/>
          </a:xfrm>
          <a:prstGeom prst="rect">
            <a:avLst/>
          </a:prstGeom>
          <a:solidFill>
            <a:srgbClr val="663399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6000" dirty="0" smtClean="0">
                <a:solidFill>
                  <a:schemeClr val="bg1"/>
                </a:solidFill>
              </a:rPr>
              <a:t>Michele </a:t>
            </a:r>
            <a:r>
              <a:rPr lang="en-US" sz="6000" b="1" dirty="0" smtClean="0">
                <a:solidFill>
                  <a:schemeClr val="bg1"/>
                </a:solidFill>
              </a:rPr>
              <a:t>Antonelli</a:t>
            </a:r>
            <a:r>
              <a:rPr lang="en-US" sz="6000" dirty="0" smtClean="0">
                <a:solidFill>
                  <a:schemeClr val="bg1"/>
                </a:solidFill>
              </a:rPr>
              <a:t>, MD; Davide </a:t>
            </a:r>
            <a:r>
              <a:rPr lang="en-US" sz="6000" b="1" dirty="0" smtClean="0">
                <a:solidFill>
                  <a:schemeClr val="bg1"/>
                </a:solidFill>
              </a:rPr>
              <a:t>Donelli</a:t>
            </a:r>
            <a:r>
              <a:rPr lang="en-US" sz="6000" dirty="0" smtClean="0">
                <a:solidFill>
                  <a:schemeClr val="bg1"/>
                </a:solidFill>
              </a:rPr>
              <a:t>, MD; Fabio </a:t>
            </a:r>
            <a:r>
              <a:rPr lang="en-US" sz="6000" b="1" dirty="0" smtClean="0">
                <a:solidFill>
                  <a:schemeClr val="bg1"/>
                </a:solidFill>
              </a:rPr>
              <a:t>Firenzuoli</a:t>
            </a:r>
            <a:r>
              <a:rPr lang="en-US" sz="6000" dirty="0" smtClean="0">
                <a:solidFill>
                  <a:schemeClr val="bg1"/>
                </a:solidFill>
              </a:rPr>
              <a:t>, MD</a:t>
            </a:r>
          </a:p>
          <a:p>
            <a:pPr algn="r">
              <a:lnSpc>
                <a:spcPct val="150000"/>
              </a:lnSpc>
            </a:pPr>
            <a:r>
              <a:rPr lang="en-US" sz="6000" dirty="0" smtClean="0">
                <a:solidFill>
                  <a:schemeClr val="bg1"/>
                </a:solidFill>
              </a:rPr>
              <a:t>CERFIT, Careggi University Hospital, Florence (Italy)</a:t>
            </a:r>
            <a:endParaRPr lang="en-US" sz="6000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85391" y="39235053"/>
            <a:ext cx="27423185" cy="2508534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1513761" y="1289050"/>
            <a:ext cx="27394815" cy="2819400"/>
          </a:xfrm>
          <a:prstGeom prst="rect">
            <a:avLst/>
          </a:prstGeom>
          <a:noFill/>
          <a:ln w="190500">
            <a:solidFill>
              <a:srgbClr val="66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Text Placeholder 3"/>
          <p:cNvSpPr txBox="1">
            <a:spLocks/>
          </p:cNvSpPr>
          <p:nvPr/>
        </p:nvSpPr>
        <p:spPr>
          <a:xfrm>
            <a:off x="1506617" y="7766051"/>
            <a:ext cx="14697790" cy="3505200"/>
          </a:xfrm>
          <a:prstGeom prst="rect">
            <a:avLst/>
          </a:prstGeom>
          <a:ln w="127000">
            <a:solidFill>
              <a:srgbClr val="663399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5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00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INTRODUCTION</a:t>
            </a:r>
          </a:p>
          <a:p>
            <a:pPr algn="ctr"/>
            <a:r>
              <a:rPr lang="en-US" i="1" dirty="0">
                <a:solidFill>
                  <a:schemeClr val="tx1"/>
                </a:solidFill>
              </a:rPr>
              <a:t>Schisandra chinensis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is a plant of Chinese origin with characteristic red berries (“five flavor fruit”) used for various medicinal purposes.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 Placeholder 3"/>
          <p:cNvSpPr txBox="1">
            <a:spLocks/>
          </p:cNvSpPr>
          <p:nvPr/>
        </p:nvSpPr>
        <p:spPr>
          <a:xfrm>
            <a:off x="1459197" y="11589993"/>
            <a:ext cx="14697790" cy="3491257"/>
          </a:xfrm>
          <a:prstGeom prst="rect">
            <a:avLst/>
          </a:prstGeom>
          <a:ln w="127000">
            <a:solidFill>
              <a:srgbClr val="663399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5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00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AIM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To understand if </a:t>
            </a:r>
            <a:r>
              <a:rPr lang="en-US" i="1" dirty="0" smtClean="0">
                <a:solidFill>
                  <a:schemeClr val="tx1"/>
                </a:solidFill>
              </a:rPr>
              <a:t>S. chinensis</a:t>
            </a:r>
            <a:r>
              <a:rPr lang="en-US" dirty="0" smtClean="0">
                <a:solidFill>
                  <a:schemeClr val="tx1"/>
                </a:solidFill>
              </a:rPr>
              <a:t> and its active compounds can have beneficial effects for age- and disease-related cognitive decline. 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 Placeholder 3"/>
          <p:cNvSpPr txBox="1">
            <a:spLocks/>
          </p:cNvSpPr>
          <p:nvPr/>
        </p:nvSpPr>
        <p:spPr>
          <a:xfrm>
            <a:off x="1459197" y="15462250"/>
            <a:ext cx="27449379" cy="3124200"/>
          </a:xfrm>
          <a:prstGeom prst="rect">
            <a:avLst/>
          </a:prstGeom>
          <a:ln w="127000">
            <a:solidFill>
              <a:srgbClr val="663399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5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METHODS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Scientific databases: PubMed, Cochrane Library, Google Scholar.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Keywords: “Schisandra </a:t>
            </a:r>
            <a:r>
              <a:rPr lang="en-US" dirty="0">
                <a:solidFill>
                  <a:schemeClr val="tx1"/>
                </a:solidFill>
              </a:rPr>
              <a:t>chinensis”, “</a:t>
            </a:r>
            <a:r>
              <a:rPr lang="en-US" dirty="0" smtClean="0">
                <a:solidFill>
                  <a:schemeClr val="tx1"/>
                </a:solidFill>
              </a:rPr>
              <a:t>schisandrin</a:t>
            </a:r>
            <a:r>
              <a:rPr lang="en-US" dirty="0">
                <a:solidFill>
                  <a:schemeClr val="tx1"/>
                </a:solidFill>
              </a:rPr>
              <a:t>”, </a:t>
            </a:r>
            <a:r>
              <a:rPr lang="en-US" dirty="0" smtClean="0">
                <a:solidFill>
                  <a:schemeClr val="tx1"/>
                </a:solidFill>
              </a:rPr>
              <a:t>“dementia”, “cognitive”, “ageing”, “brain”, “Alzheimer*”.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Search date: October 12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, 2020.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 Placeholder 3"/>
          <p:cNvSpPr txBox="1">
            <a:spLocks/>
          </p:cNvSpPr>
          <p:nvPr/>
        </p:nvSpPr>
        <p:spPr>
          <a:xfrm>
            <a:off x="1459197" y="31252497"/>
            <a:ext cx="27470609" cy="3107353"/>
          </a:xfrm>
          <a:prstGeom prst="rect">
            <a:avLst/>
          </a:prstGeom>
          <a:ln w="127000">
            <a:solidFill>
              <a:srgbClr val="663399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5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CONCLUSIONS</a:t>
            </a:r>
          </a:p>
          <a:p>
            <a:pPr algn="ctr"/>
            <a:r>
              <a:rPr lang="en-US" i="1" dirty="0" smtClean="0">
                <a:solidFill>
                  <a:schemeClr val="tx1"/>
                </a:solidFill>
              </a:rPr>
              <a:t>Schisandra chinensis</a:t>
            </a:r>
            <a:r>
              <a:rPr lang="en-US" dirty="0" smtClean="0">
                <a:solidFill>
                  <a:schemeClr val="tx1"/>
                </a:solidFill>
              </a:rPr>
              <a:t> might have </a:t>
            </a:r>
            <a:r>
              <a:rPr lang="en-US" b="1" dirty="0" smtClean="0">
                <a:solidFill>
                  <a:schemeClr val="tx1"/>
                </a:solidFill>
              </a:rPr>
              <a:t>neuro-protective effects</a:t>
            </a:r>
            <a:r>
              <a:rPr lang="en-US" dirty="0" smtClean="0">
                <a:solidFill>
                  <a:schemeClr val="tx1"/>
                </a:solidFill>
              </a:rPr>
              <a:t> against some brain degenerative pathomechanisms and can be a valid option to study with dedicated clinical investigations.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 Placeholder 3"/>
          <p:cNvSpPr txBox="1">
            <a:spLocks/>
          </p:cNvSpPr>
          <p:nvPr/>
        </p:nvSpPr>
        <p:spPr>
          <a:xfrm>
            <a:off x="1459198" y="34678592"/>
            <a:ext cx="27470608" cy="4163954"/>
          </a:xfrm>
          <a:prstGeom prst="rect">
            <a:avLst/>
          </a:prstGeom>
          <a:ln w="127000">
            <a:solidFill>
              <a:srgbClr val="663399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5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BIBLIOGRAPHY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	Kun</a:t>
            </a:r>
            <a:r>
              <a:rPr lang="en-US" dirty="0">
                <a:solidFill>
                  <a:schemeClr val="tx1"/>
                </a:solidFill>
              </a:rPr>
              <a:t>, C., Feiyi, S., Jian, D., Feng, C., Guihua, W., Jiangping, Z., ... &amp; Xiaowei, H. (2020). </a:t>
            </a:r>
            <a:r>
              <a:rPr lang="en-US" b="1" dirty="0">
                <a:solidFill>
                  <a:schemeClr val="tx1"/>
                </a:solidFill>
              </a:rPr>
              <a:t>Network pharmacology-based study on the mechanism of Schisandra chinensis for treating Alzheimer's disease</a:t>
            </a:r>
            <a:r>
              <a:rPr lang="en-US" dirty="0">
                <a:solidFill>
                  <a:schemeClr val="tx1"/>
                </a:solidFill>
              </a:rPr>
              <a:t>. Indian Journal of Pharmacology, 52(2), 94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	Nowak</a:t>
            </a:r>
            <a:r>
              <a:rPr lang="en-US" dirty="0">
                <a:solidFill>
                  <a:schemeClr val="tx1"/>
                </a:solidFill>
              </a:rPr>
              <a:t>, A., Zakłos-Szyda, M., Błasiak, J., Nowak, A., Zhang, Z., &amp; Zhang, B. (2019). </a:t>
            </a:r>
            <a:r>
              <a:rPr lang="en-US" b="1" dirty="0">
                <a:solidFill>
                  <a:schemeClr val="tx1"/>
                </a:solidFill>
              </a:rPr>
              <a:t>Potential of Schisandra chinensis (Turcz.) Baill. in human health and nutrition: a review of current knowledge and therapeutic perspectives</a:t>
            </a:r>
            <a:r>
              <a:rPr lang="en-US" dirty="0">
                <a:solidFill>
                  <a:schemeClr val="tx1"/>
                </a:solidFill>
              </a:rPr>
              <a:t>. Nutrients, 11(2), 333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	Sowndhararajan</a:t>
            </a:r>
            <a:r>
              <a:rPr lang="en-US" dirty="0">
                <a:solidFill>
                  <a:schemeClr val="tx1"/>
                </a:solidFill>
              </a:rPr>
              <a:t>, K., Deepa, P., Kim, M., Park, S. J., &amp; Kim, S. (2018). </a:t>
            </a:r>
            <a:r>
              <a:rPr lang="en-US" b="1" dirty="0">
                <a:solidFill>
                  <a:schemeClr val="tx1"/>
                </a:solidFill>
              </a:rPr>
              <a:t>An overview of neuroprotective and cognitive enhancement properties of lignans from Schisandra chinensis</a:t>
            </a:r>
            <a:r>
              <a:rPr lang="en-US" dirty="0">
                <a:solidFill>
                  <a:schemeClr val="tx1"/>
                </a:solidFill>
              </a:rPr>
              <a:t>. Biomedicine &amp; Pharmacotherapy, 97, 958-968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sz="4000" dirty="0" smtClean="0">
              <a:solidFill>
                <a:schemeClr val="tx1"/>
              </a:solidFill>
            </a:endParaRPr>
          </a:p>
        </p:txBody>
      </p:sp>
      <p:sp>
        <p:nvSpPr>
          <p:cNvPr id="16" name="Text Placeholder 3"/>
          <p:cNvSpPr txBox="1">
            <a:spLocks/>
          </p:cNvSpPr>
          <p:nvPr/>
        </p:nvSpPr>
        <p:spPr>
          <a:xfrm>
            <a:off x="16585406" y="7766051"/>
            <a:ext cx="12323170" cy="7315200"/>
          </a:xfrm>
          <a:prstGeom prst="rect">
            <a:avLst/>
          </a:prstGeom>
          <a:ln w="127000">
            <a:solidFill>
              <a:srgbClr val="663399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5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7" name="Picture 2" descr="omija  schizandra  schisandra free photo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3206" y="8227752"/>
            <a:ext cx="9657981" cy="6436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 Placeholder 3"/>
          <p:cNvSpPr txBox="1">
            <a:spLocks/>
          </p:cNvSpPr>
          <p:nvPr/>
        </p:nvSpPr>
        <p:spPr>
          <a:xfrm>
            <a:off x="1459197" y="18967450"/>
            <a:ext cx="27449379" cy="11966306"/>
          </a:xfrm>
          <a:prstGeom prst="rect">
            <a:avLst/>
          </a:prstGeom>
          <a:ln w="127000">
            <a:solidFill>
              <a:srgbClr val="663399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5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6500" b="1" dirty="0" smtClean="0">
                <a:solidFill>
                  <a:schemeClr val="tx1"/>
                </a:solidFill>
              </a:rPr>
              <a:t>RESULTS</a:t>
            </a:r>
          </a:p>
          <a:p>
            <a:pPr algn="ctr"/>
            <a:endParaRPr lang="en-US" sz="11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5800" b="1" dirty="0" smtClean="0">
                <a:solidFill>
                  <a:schemeClr val="tx1"/>
                </a:solidFill>
              </a:rPr>
              <a:t>Active compounds (lignans): </a:t>
            </a:r>
          </a:p>
          <a:p>
            <a:pPr algn="ctr"/>
            <a:r>
              <a:rPr lang="en-US" sz="5800" dirty="0" smtClean="0">
                <a:solidFill>
                  <a:schemeClr val="tx1"/>
                </a:solidFill>
              </a:rPr>
              <a:t>schisandrin A, </a:t>
            </a:r>
            <a:r>
              <a:rPr lang="en-US" sz="5800" dirty="0">
                <a:solidFill>
                  <a:schemeClr val="tx1"/>
                </a:solidFill>
              </a:rPr>
              <a:t>schisandrin B, schisandrin C, gomisin A, schisanthenol, </a:t>
            </a:r>
            <a:r>
              <a:rPr lang="en-US" sz="5800" dirty="0" smtClean="0">
                <a:solidFill>
                  <a:schemeClr val="tx1"/>
                </a:solidFill>
              </a:rPr>
              <a:t>schisantherin A.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  <a:p>
            <a:pPr algn="ctr"/>
            <a:r>
              <a:rPr lang="en-US" sz="5800" b="1" dirty="0" smtClean="0">
                <a:solidFill>
                  <a:schemeClr val="tx1"/>
                </a:solidFill>
              </a:rPr>
              <a:t>Study populations:</a:t>
            </a:r>
            <a:r>
              <a:rPr lang="en-US" sz="58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5800" dirty="0" smtClean="0">
                <a:solidFill>
                  <a:schemeClr val="tx1"/>
                </a:solidFill>
              </a:rPr>
              <a:t>mostly mice and rat models of neuro-degeneration and brain damage.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  <a:p>
            <a:pPr algn="ctr"/>
            <a:r>
              <a:rPr lang="en-US" sz="5800" b="1" dirty="0" smtClean="0">
                <a:solidFill>
                  <a:schemeClr val="tx1"/>
                </a:solidFill>
              </a:rPr>
              <a:t>Pharmacological effects (based on laboratory experiments)</a:t>
            </a:r>
            <a:r>
              <a:rPr lang="en-US" sz="5800" dirty="0" smtClean="0">
                <a:solidFill>
                  <a:schemeClr val="tx1"/>
                </a:solidFill>
              </a:rPr>
              <a:t>: </a:t>
            </a:r>
          </a:p>
          <a:p>
            <a:pPr algn="ctr"/>
            <a:r>
              <a:rPr lang="en-US" sz="5800" dirty="0" smtClean="0">
                <a:solidFill>
                  <a:schemeClr val="tx1"/>
                </a:solidFill>
              </a:rPr>
              <a:t>reduction of amyloid-</a:t>
            </a:r>
            <a:r>
              <a:rPr lang="el-GR" sz="5800" dirty="0">
                <a:solidFill>
                  <a:schemeClr val="tx1"/>
                </a:solidFill>
              </a:rPr>
              <a:t>β-</a:t>
            </a:r>
            <a:r>
              <a:rPr lang="en-US" sz="5800" dirty="0">
                <a:solidFill>
                  <a:schemeClr val="tx1"/>
                </a:solidFill>
              </a:rPr>
              <a:t>induced </a:t>
            </a:r>
            <a:r>
              <a:rPr lang="en-US" sz="5800" dirty="0" smtClean="0">
                <a:solidFill>
                  <a:schemeClr val="tx1"/>
                </a:solidFill>
              </a:rPr>
              <a:t>and glutamate-induced neurotoxicity, </a:t>
            </a:r>
          </a:p>
          <a:p>
            <a:pPr algn="ctr"/>
            <a:r>
              <a:rPr lang="en-US" sz="5800" dirty="0" smtClean="0">
                <a:solidFill>
                  <a:schemeClr val="tx1"/>
                </a:solidFill>
              </a:rPr>
              <a:t>decrease of neuro-inflammation (IL-1, IL-6, TNF-alpha, inducible NOS, PGE-2, COX-2</a:t>
            </a:r>
            <a:r>
              <a:rPr lang="en-US" sz="5800" dirty="0">
                <a:solidFill>
                  <a:schemeClr val="tx1"/>
                </a:solidFill>
              </a:rPr>
              <a:t>), </a:t>
            </a:r>
            <a:endParaRPr lang="en-US" sz="5800" dirty="0" smtClean="0">
              <a:solidFill>
                <a:schemeClr val="tx1"/>
              </a:solidFill>
            </a:endParaRPr>
          </a:p>
          <a:p>
            <a:pPr algn="ctr"/>
            <a:r>
              <a:rPr lang="en-US" sz="5800" dirty="0" smtClean="0">
                <a:solidFill>
                  <a:schemeClr val="tx1"/>
                </a:solidFill>
              </a:rPr>
              <a:t>regulation of </a:t>
            </a:r>
            <a:r>
              <a:rPr lang="en-US" sz="5800" dirty="0">
                <a:solidFill>
                  <a:schemeClr val="tx1"/>
                </a:solidFill>
              </a:rPr>
              <a:t>neuronal apoptosis </a:t>
            </a:r>
            <a:r>
              <a:rPr lang="en-US" sz="5800" dirty="0" smtClean="0">
                <a:solidFill>
                  <a:schemeClr val="tx1"/>
                </a:solidFill>
              </a:rPr>
              <a:t>(calcium </a:t>
            </a:r>
            <a:r>
              <a:rPr lang="en-US" sz="5800" dirty="0">
                <a:solidFill>
                  <a:schemeClr val="tx1"/>
                </a:solidFill>
              </a:rPr>
              <a:t>signaling </a:t>
            </a:r>
            <a:r>
              <a:rPr lang="en-US" sz="5800" dirty="0" smtClean="0">
                <a:solidFill>
                  <a:schemeClr val="tx1"/>
                </a:solidFill>
              </a:rPr>
              <a:t>pathway), </a:t>
            </a:r>
          </a:p>
          <a:p>
            <a:pPr algn="ctr"/>
            <a:r>
              <a:rPr lang="en-US" sz="5800" dirty="0" smtClean="0">
                <a:solidFill>
                  <a:schemeClr val="tx1"/>
                </a:solidFill>
              </a:rPr>
              <a:t>improvement of mood, cognitive performance and memory.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  <a:p>
            <a:pPr algn="ctr"/>
            <a:r>
              <a:rPr lang="en-US" sz="5800" b="1" dirty="0" smtClean="0">
                <a:solidFill>
                  <a:schemeClr val="tx1"/>
                </a:solidFill>
              </a:rPr>
              <a:t>Clinical evidence (limited)</a:t>
            </a:r>
            <a:r>
              <a:rPr lang="en-US" sz="5800" dirty="0" smtClean="0">
                <a:solidFill>
                  <a:schemeClr val="tx1"/>
                </a:solidFill>
              </a:rPr>
              <a:t>: </a:t>
            </a:r>
          </a:p>
          <a:p>
            <a:pPr algn="ctr"/>
            <a:r>
              <a:rPr lang="en-US" sz="5800" dirty="0" smtClean="0">
                <a:solidFill>
                  <a:schemeClr val="tx1"/>
                </a:solidFill>
              </a:rPr>
              <a:t>improvement of cognitive performance when </a:t>
            </a:r>
            <a:r>
              <a:rPr lang="en-US" sz="5800" i="1" dirty="0" smtClean="0">
                <a:solidFill>
                  <a:schemeClr val="tx1"/>
                </a:solidFill>
              </a:rPr>
              <a:t>S. chinensis</a:t>
            </a:r>
            <a:r>
              <a:rPr lang="en-US" sz="5800" dirty="0" smtClean="0">
                <a:solidFill>
                  <a:schemeClr val="tx1"/>
                </a:solidFill>
              </a:rPr>
              <a:t> is administered in combination with </a:t>
            </a:r>
            <a:r>
              <a:rPr lang="en-US" sz="5800" i="1" dirty="0">
                <a:solidFill>
                  <a:schemeClr val="tx1"/>
                </a:solidFill>
              </a:rPr>
              <a:t>Eleutherococcus senticosus</a:t>
            </a:r>
            <a:r>
              <a:rPr lang="en-US" sz="5800" dirty="0">
                <a:solidFill>
                  <a:schemeClr val="tx1"/>
                </a:solidFill>
              </a:rPr>
              <a:t> </a:t>
            </a:r>
            <a:r>
              <a:rPr lang="en-US" sz="5800" dirty="0" smtClean="0">
                <a:solidFill>
                  <a:schemeClr val="tx1"/>
                </a:solidFill>
              </a:rPr>
              <a:t>and </a:t>
            </a:r>
            <a:r>
              <a:rPr lang="en-US" sz="5800" i="1" dirty="0">
                <a:solidFill>
                  <a:schemeClr val="tx1"/>
                </a:solidFill>
              </a:rPr>
              <a:t>Rhodiola </a:t>
            </a:r>
            <a:r>
              <a:rPr lang="en-US" sz="5800" i="1" dirty="0" smtClean="0">
                <a:solidFill>
                  <a:schemeClr val="tx1"/>
                </a:solidFill>
              </a:rPr>
              <a:t>rosea</a:t>
            </a:r>
            <a:r>
              <a:rPr lang="en-US" sz="5800" dirty="0" smtClean="0">
                <a:solidFill>
                  <a:schemeClr val="tx1"/>
                </a:solidFill>
              </a:rPr>
              <a:t>.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454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266</Words>
  <Application>Microsoft Office PowerPoint</Application>
  <PresentationFormat>Personalizzato</PresentationFormat>
  <Paragraphs>39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Custom Design</vt:lpstr>
      <vt:lpstr>Schisandra chinensis for dementia: a narrative overview of reviews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Michele Antonelli</cp:lastModifiedBy>
  <cp:revision>99</cp:revision>
  <dcterms:created xsi:type="dcterms:W3CDTF">2015-04-04T09:45:50Z</dcterms:created>
  <dcterms:modified xsi:type="dcterms:W3CDTF">2020-10-12T15:07:03Z</dcterms:modified>
</cp:coreProperties>
</file>