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56" r:id="rId3"/>
    <p:sldId id="267" r:id="rId4"/>
    <p:sldId id="258" r:id="rId5"/>
    <p:sldId id="259" r:id="rId6"/>
    <p:sldId id="261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5" r:id="rId18"/>
    <p:sldId id="264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  <p:cmAuthor id="2" name="Catarina Miranda" initials="CM" lastIdx="5" clrIdx="2">
    <p:extLst>
      <p:ext uri="{19B8F6BF-5375-455C-9EA6-DF929625EA0E}">
        <p15:presenceInfo xmlns:p15="http://schemas.microsoft.com/office/powerpoint/2012/main" userId="Catarina Miran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8" autoAdjust="0"/>
  </p:normalViewPr>
  <p:slideViewPr>
    <p:cSldViewPr>
      <p:cViewPr varScale="1">
        <p:scale>
          <a:sx n="60" d="100"/>
          <a:sy n="60" d="100"/>
        </p:scale>
        <p:origin x="138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EC933-0D4C-41FA-AB7E-29BDFCE826B7}" type="doc">
      <dgm:prSet loTypeId="urn:microsoft.com/office/officeart/2005/8/layout/arrow2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pt-PT"/>
        </a:p>
      </dgm:t>
    </dgm:pt>
    <dgm:pt modelId="{6CB9418A-87EE-4A90-81AE-4035E4B4F572}">
      <dgm:prSet phldrT="[Text]"/>
      <dgm:spPr/>
      <dgm:t>
        <a:bodyPr/>
        <a:lstStyle/>
        <a:p>
          <a:r>
            <a:rPr lang="pt-PT" b="1" dirty="0">
              <a:latin typeface="+mj-lt"/>
              <a:cs typeface="Arial" panose="020B0604020202020204" pitchFamily="34" charset="0"/>
            </a:rPr>
            <a:t>Increased drug-loading efficiency</a:t>
          </a:r>
        </a:p>
      </dgm:t>
    </dgm:pt>
    <dgm:pt modelId="{FFFD3681-7D55-4EC3-BED3-77B9506DB84F}" type="parTrans" cxnId="{DB1B0F9F-9793-4A97-A6D6-0CD1CFA7DD86}">
      <dgm:prSet/>
      <dgm:spPr/>
      <dgm:t>
        <a:bodyPr/>
        <a:lstStyle/>
        <a:p>
          <a:endParaRPr lang="pt-PT"/>
        </a:p>
      </dgm:t>
    </dgm:pt>
    <dgm:pt modelId="{4E11BF4E-EECA-4987-BB91-56708596977A}" type="sibTrans" cxnId="{DB1B0F9F-9793-4A97-A6D6-0CD1CFA7DD86}">
      <dgm:prSet/>
      <dgm:spPr/>
      <dgm:t>
        <a:bodyPr/>
        <a:lstStyle/>
        <a:p>
          <a:endParaRPr lang="pt-PT"/>
        </a:p>
      </dgm:t>
    </dgm:pt>
    <dgm:pt modelId="{13CA60C9-2CC1-4B43-97DF-0487123DFBD1}">
      <dgm:prSet phldrT="[Text]"/>
      <dgm:spPr/>
      <dgm:t>
        <a:bodyPr/>
        <a:lstStyle/>
        <a:p>
          <a:r>
            <a:rPr lang="pt-PT" b="1" dirty="0">
              <a:latin typeface="+mj-lt"/>
              <a:cs typeface="Arial" panose="020B0604020202020204" pitchFamily="34" charset="0"/>
            </a:rPr>
            <a:t>Isolate the encapsulated payload from the surrounding</a:t>
          </a:r>
        </a:p>
      </dgm:t>
    </dgm:pt>
    <dgm:pt modelId="{4DB4F17C-6FA8-4C24-B247-2051897893EE}" type="parTrans" cxnId="{C46B4F89-568A-4013-836D-DF5043C9A644}">
      <dgm:prSet/>
      <dgm:spPr/>
      <dgm:t>
        <a:bodyPr/>
        <a:lstStyle/>
        <a:p>
          <a:endParaRPr lang="pt-PT"/>
        </a:p>
      </dgm:t>
    </dgm:pt>
    <dgm:pt modelId="{F24AD499-1DE4-48B4-875D-1DEB2B7A761C}" type="sibTrans" cxnId="{C46B4F89-568A-4013-836D-DF5043C9A644}">
      <dgm:prSet/>
      <dgm:spPr/>
      <dgm:t>
        <a:bodyPr/>
        <a:lstStyle/>
        <a:p>
          <a:endParaRPr lang="pt-PT"/>
        </a:p>
      </dgm:t>
    </dgm:pt>
    <dgm:pt modelId="{7269828C-E6A2-458A-A833-630153919148}">
      <dgm:prSet phldrT="[Text]"/>
      <dgm:spPr/>
      <dgm:t>
        <a:bodyPr/>
        <a:lstStyle/>
        <a:p>
          <a:r>
            <a:rPr lang="pt-PT" b="1" dirty="0">
              <a:latin typeface="+mj-lt"/>
              <a:cs typeface="Arial" panose="020B0604020202020204" pitchFamily="34" charset="0"/>
            </a:rPr>
            <a:t>Avoid degradation and burst release</a:t>
          </a:r>
        </a:p>
      </dgm:t>
    </dgm:pt>
    <dgm:pt modelId="{EA2A23B1-9E7E-4ACA-918C-BAB24B03D3BD}" type="parTrans" cxnId="{C5E1C575-FA4D-43AA-B2E9-71B602C5EAFE}">
      <dgm:prSet/>
      <dgm:spPr/>
      <dgm:t>
        <a:bodyPr/>
        <a:lstStyle/>
        <a:p>
          <a:endParaRPr lang="pt-PT"/>
        </a:p>
      </dgm:t>
    </dgm:pt>
    <dgm:pt modelId="{A042439D-DE5D-4874-910D-751F119D5E05}" type="sibTrans" cxnId="{C5E1C575-FA4D-43AA-B2E9-71B602C5EAFE}">
      <dgm:prSet/>
      <dgm:spPr/>
      <dgm:t>
        <a:bodyPr/>
        <a:lstStyle/>
        <a:p>
          <a:endParaRPr lang="pt-PT"/>
        </a:p>
      </dgm:t>
    </dgm:pt>
    <dgm:pt modelId="{871704AA-23DF-4725-B925-12A7B4B47D99}" type="pres">
      <dgm:prSet presAssocID="{660EC933-0D4C-41FA-AB7E-29BDFCE826B7}" presName="arrowDiagram" presStyleCnt="0">
        <dgm:presLayoutVars>
          <dgm:chMax val="5"/>
          <dgm:dir/>
          <dgm:resizeHandles val="exact"/>
        </dgm:presLayoutVars>
      </dgm:prSet>
      <dgm:spPr/>
    </dgm:pt>
    <dgm:pt modelId="{ED8017F7-65EA-496A-A07B-D37BAD216ADB}" type="pres">
      <dgm:prSet presAssocID="{660EC933-0D4C-41FA-AB7E-29BDFCE826B7}" presName="arrow" presStyleLbl="bgShp" presStyleIdx="0" presStyleCnt="1" custLinFactNeighborY="-3701"/>
      <dgm:spPr/>
    </dgm:pt>
    <dgm:pt modelId="{095BC63C-87A0-4EF7-BE41-2BF18144AC7D}" type="pres">
      <dgm:prSet presAssocID="{660EC933-0D4C-41FA-AB7E-29BDFCE826B7}" presName="arrowDiagram3" presStyleCnt="0"/>
      <dgm:spPr/>
    </dgm:pt>
    <dgm:pt modelId="{DDF1AAF5-01AE-478E-93C9-1D1FF139447B}" type="pres">
      <dgm:prSet presAssocID="{6CB9418A-87EE-4A90-81AE-4035E4B4F572}" presName="bullet3a" presStyleLbl="node1" presStyleIdx="0" presStyleCnt="3" custLinFactNeighborX="-24836" custLinFactNeighborY="-38770"/>
      <dgm:spPr/>
    </dgm:pt>
    <dgm:pt modelId="{5112FDFA-3956-47BA-A3F3-8D45258480A1}" type="pres">
      <dgm:prSet presAssocID="{6CB9418A-87EE-4A90-81AE-4035E4B4F572}" presName="textBox3a" presStyleLbl="revTx" presStyleIdx="0" presStyleCnt="3">
        <dgm:presLayoutVars>
          <dgm:bulletEnabled val="1"/>
        </dgm:presLayoutVars>
      </dgm:prSet>
      <dgm:spPr/>
    </dgm:pt>
    <dgm:pt modelId="{E2E1F378-1A1E-4023-A5D0-680572AB571E}" type="pres">
      <dgm:prSet presAssocID="{13CA60C9-2CC1-4B43-97DF-0487123DFBD1}" presName="bullet3b" presStyleLbl="node1" presStyleIdx="1" presStyleCnt="3" custLinFactNeighborX="-9148"/>
      <dgm:spPr/>
    </dgm:pt>
    <dgm:pt modelId="{DC95E935-7884-4FBB-8C04-37DB43045384}" type="pres">
      <dgm:prSet presAssocID="{13CA60C9-2CC1-4B43-97DF-0487123DFBD1}" presName="textBox3b" presStyleLbl="revTx" presStyleIdx="1" presStyleCnt="3">
        <dgm:presLayoutVars>
          <dgm:bulletEnabled val="1"/>
        </dgm:presLayoutVars>
      </dgm:prSet>
      <dgm:spPr/>
    </dgm:pt>
    <dgm:pt modelId="{E324BFEA-709A-4A98-B769-DE9B15486C6D}" type="pres">
      <dgm:prSet presAssocID="{7269828C-E6A2-458A-A833-630153919148}" presName="bullet3c" presStyleLbl="node1" presStyleIdx="2" presStyleCnt="3"/>
      <dgm:spPr/>
    </dgm:pt>
    <dgm:pt modelId="{80F5D2DD-7365-46E4-91A3-14FF562E9801}" type="pres">
      <dgm:prSet presAssocID="{7269828C-E6A2-458A-A833-630153919148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99D1C011-D5A4-4F71-B8E9-21AC901C4570}" type="presOf" srcId="{6CB9418A-87EE-4A90-81AE-4035E4B4F572}" destId="{5112FDFA-3956-47BA-A3F3-8D45258480A1}" srcOrd="0" destOrd="0" presId="urn:microsoft.com/office/officeart/2005/8/layout/arrow2"/>
    <dgm:cxn modelId="{C5E1C575-FA4D-43AA-B2E9-71B602C5EAFE}" srcId="{660EC933-0D4C-41FA-AB7E-29BDFCE826B7}" destId="{7269828C-E6A2-458A-A833-630153919148}" srcOrd="2" destOrd="0" parTransId="{EA2A23B1-9E7E-4ACA-918C-BAB24B03D3BD}" sibTransId="{A042439D-DE5D-4874-910D-751F119D5E05}"/>
    <dgm:cxn modelId="{C46B4F89-568A-4013-836D-DF5043C9A644}" srcId="{660EC933-0D4C-41FA-AB7E-29BDFCE826B7}" destId="{13CA60C9-2CC1-4B43-97DF-0487123DFBD1}" srcOrd="1" destOrd="0" parTransId="{4DB4F17C-6FA8-4C24-B247-2051897893EE}" sibTransId="{F24AD499-1DE4-48B4-875D-1DEB2B7A761C}"/>
    <dgm:cxn modelId="{DB1B0F9F-9793-4A97-A6D6-0CD1CFA7DD86}" srcId="{660EC933-0D4C-41FA-AB7E-29BDFCE826B7}" destId="{6CB9418A-87EE-4A90-81AE-4035E4B4F572}" srcOrd="0" destOrd="0" parTransId="{FFFD3681-7D55-4EC3-BED3-77B9506DB84F}" sibTransId="{4E11BF4E-EECA-4987-BB91-56708596977A}"/>
    <dgm:cxn modelId="{02B4E5BB-20DA-4D4C-A8E4-4C1BA4A0E300}" type="presOf" srcId="{13CA60C9-2CC1-4B43-97DF-0487123DFBD1}" destId="{DC95E935-7884-4FBB-8C04-37DB43045384}" srcOrd="0" destOrd="0" presId="urn:microsoft.com/office/officeart/2005/8/layout/arrow2"/>
    <dgm:cxn modelId="{3BEC88CB-7076-43F5-9B45-C9E233FE7477}" type="presOf" srcId="{660EC933-0D4C-41FA-AB7E-29BDFCE826B7}" destId="{871704AA-23DF-4725-B925-12A7B4B47D99}" srcOrd="0" destOrd="0" presId="urn:microsoft.com/office/officeart/2005/8/layout/arrow2"/>
    <dgm:cxn modelId="{441D88FA-9375-4442-B4CF-CA3B9E31E1F3}" type="presOf" srcId="{7269828C-E6A2-458A-A833-630153919148}" destId="{80F5D2DD-7365-46E4-91A3-14FF562E9801}" srcOrd="0" destOrd="0" presId="urn:microsoft.com/office/officeart/2005/8/layout/arrow2"/>
    <dgm:cxn modelId="{216F9956-E0C7-428C-9A87-E9276733A62B}" type="presParOf" srcId="{871704AA-23DF-4725-B925-12A7B4B47D99}" destId="{ED8017F7-65EA-496A-A07B-D37BAD216ADB}" srcOrd="0" destOrd="0" presId="urn:microsoft.com/office/officeart/2005/8/layout/arrow2"/>
    <dgm:cxn modelId="{C37F4540-3A8E-4472-ACE2-F7B840E029C8}" type="presParOf" srcId="{871704AA-23DF-4725-B925-12A7B4B47D99}" destId="{095BC63C-87A0-4EF7-BE41-2BF18144AC7D}" srcOrd="1" destOrd="0" presId="urn:microsoft.com/office/officeart/2005/8/layout/arrow2"/>
    <dgm:cxn modelId="{D5B33F05-2862-4DC4-B5C3-FC0F95B83766}" type="presParOf" srcId="{095BC63C-87A0-4EF7-BE41-2BF18144AC7D}" destId="{DDF1AAF5-01AE-478E-93C9-1D1FF139447B}" srcOrd="0" destOrd="0" presId="urn:microsoft.com/office/officeart/2005/8/layout/arrow2"/>
    <dgm:cxn modelId="{4516FB45-6480-4196-9086-FE3AC996DE50}" type="presParOf" srcId="{095BC63C-87A0-4EF7-BE41-2BF18144AC7D}" destId="{5112FDFA-3956-47BA-A3F3-8D45258480A1}" srcOrd="1" destOrd="0" presId="urn:microsoft.com/office/officeart/2005/8/layout/arrow2"/>
    <dgm:cxn modelId="{CA949955-4FEB-41E4-B637-E03969367728}" type="presParOf" srcId="{095BC63C-87A0-4EF7-BE41-2BF18144AC7D}" destId="{E2E1F378-1A1E-4023-A5D0-680572AB571E}" srcOrd="2" destOrd="0" presId="urn:microsoft.com/office/officeart/2005/8/layout/arrow2"/>
    <dgm:cxn modelId="{9CFAFF30-5606-4987-950E-61A87994D95C}" type="presParOf" srcId="{095BC63C-87A0-4EF7-BE41-2BF18144AC7D}" destId="{DC95E935-7884-4FBB-8C04-37DB43045384}" srcOrd="3" destOrd="0" presId="urn:microsoft.com/office/officeart/2005/8/layout/arrow2"/>
    <dgm:cxn modelId="{50C29480-671D-4A45-A54C-5D1F8C2B00CF}" type="presParOf" srcId="{095BC63C-87A0-4EF7-BE41-2BF18144AC7D}" destId="{E324BFEA-709A-4A98-B769-DE9B15486C6D}" srcOrd="4" destOrd="0" presId="urn:microsoft.com/office/officeart/2005/8/layout/arrow2"/>
    <dgm:cxn modelId="{902FDB26-73F3-435A-90E0-2DFDA7973357}" type="presParOf" srcId="{095BC63C-87A0-4EF7-BE41-2BF18144AC7D}" destId="{80F5D2DD-7365-46E4-91A3-14FF562E980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017F7-65EA-496A-A07B-D37BAD216ADB}">
      <dsp:nvSpPr>
        <dsp:cNvPr id="0" name=""/>
        <dsp:cNvSpPr/>
      </dsp:nvSpPr>
      <dsp:spPr>
        <a:xfrm>
          <a:off x="0" y="0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1AAF5-01AE-478E-93C9-1D1FF139447B}">
      <dsp:nvSpPr>
        <dsp:cNvPr id="0" name=""/>
        <dsp:cNvSpPr/>
      </dsp:nvSpPr>
      <dsp:spPr>
        <a:xfrm>
          <a:off x="734827" y="2695213"/>
          <a:ext cx="158496" cy="1584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2FDFA-3956-47BA-A3F3-8D45258480A1}">
      <dsp:nvSpPr>
        <dsp:cNvPr id="0" name=""/>
        <dsp:cNvSpPr/>
      </dsp:nvSpPr>
      <dsp:spPr>
        <a:xfrm>
          <a:off x="853440" y="2835910"/>
          <a:ext cx="1420368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>
              <a:latin typeface="+mj-lt"/>
              <a:cs typeface="Arial" panose="020B0604020202020204" pitchFamily="34" charset="0"/>
            </a:rPr>
            <a:t>Increased drug-loading efficiency</a:t>
          </a:r>
        </a:p>
      </dsp:txBody>
      <dsp:txXfrm>
        <a:off x="853440" y="2835910"/>
        <a:ext cx="1420368" cy="1101090"/>
      </dsp:txXfrm>
    </dsp:sp>
    <dsp:sp modelId="{E2E1F378-1A1E-4023-A5D0-680572AB571E}">
      <dsp:nvSpPr>
        <dsp:cNvPr id="0" name=""/>
        <dsp:cNvSpPr/>
      </dsp:nvSpPr>
      <dsp:spPr>
        <a:xfrm>
          <a:off x="2147013" y="1721103"/>
          <a:ext cx="286512" cy="286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5E935-7884-4FBB-8C04-37DB43045384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>
              <a:latin typeface="+mj-lt"/>
              <a:cs typeface="Arial" panose="020B0604020202020204" pitchFamily="34" charset="0"/>
            </a:rPr>
            <a:t>Isolate the encapsulated payload from the surrounding</a:t>
          </a:r>
        </a:p>
      </dsp:txBody>
      <dsp:txXfrm>
        <a:off x="2316480" y="1864359"/>
        <a:ext cx="1463040" cy="2072640"/>
      </dsp:txXfrm>
    </dsp:sp>
    <dsp:sp modelId="{E324BFEA-709A-4A98-B769-DE9B15486C6D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5D2DD-7365-46E4-91A3-14FF562E9801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>
              <a:latin typeface="+mj-lt"/>
              <a:cs typeface="Arial" panose="020B0604020202020204" pitchFamily="34" charset="0"/>
            </a:rPr>
            <a:t>Avoid degradation and burst release</a:t>
          </a:r>
        </a:p>
      </dsp:txBody>
      <dsp:txXfrm>
        <a:off x="4053840" y="1289049"/>
        <a:ext cx="1463040" cy="2647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83100A-8A72-460F-8D5A-54D1E8721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E079F-1A5F-425D-8548-7D6E0BA76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BEE4-A35F-451C-BCBF-73654C02E910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FF8A4-6C72-4FA9-92D5-35F646DB1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C330F-8964-486B-B51A-F7EA85350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2DDE-B420-4AB0-A81B-677338ED3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18/10/2020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18/10/2020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18/10/2020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18/10/2020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18/10/2020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18/10/2020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18/10/2020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18/10/2020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18/10/2020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18/10/2020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18/10/2020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18/10/2020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18/10/2020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tarinanda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natalia.homem@2c2t.uminho.p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jpeg"/><Relationship Id="rId3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9100" y="2355574"/>
            <a:ext cx="8420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Irradication</a:t>
            </a:r>
            <a:r>
              <a:rPr lang="en-US" sz="2400" b="1" dirty="0"/>
              <a:t> of </a:t>
            </a:r>
            <a:r>
              <a:rPr lang="en-US" sz="2400" b="1" i="1" dirty="0"/>
              <a:t>Pseudomonas aeruginosa </a:t>
            </a:r>
            <a:r>
              <a:rPr lang="en-US" sz="2400" b="1" dirty="0"/>
              <a:t>via sodium alginate/gelatin films impregnated with chitosan microcapsules loaded with cinnamon leaf oil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endParaRPr lang="fr-FR" dirty="0"/>
          </a:p>
          <a:p>
            <a:pPr algn="ctr"/>
            <a:r>
              <a:rPr lang="it-IT" b="1" dirty="0"/>
              <a:t>Catarina S. Miranda*, Joana C. Antunes, Natália C. Homem* and Helena P. Felgueiras*</a:t>
            </a:r>
            <a:endParaRPr lang="it-IT" b="1" baseline="30000" dirty="0"/>
          </a:p>
          <a:p>
            <a:endParaRPr lang="fr-FR" dirty="0"/>
          </a:p>
          <a:p>
            <a:r>
              <a:rPr lang="en-US" dirty="0"/>
              <a:t>Centre for Textile Science and Technology</a:t>
            </a:r>
          </a:p>
          <a:p>
            <a:r>
              <a:rPr lang="en-US" dirty="0"/>
              <a:t>University of Minho, </a:t>
            </a:r>
            <a:r>
              <a:rPr lang="en-US" dirty="0" err="1"/>
              <a:t>Guimarães</a:t>
            </a:r>
            <a:r>
              <a:rPr lang="en-US" dirty="0"/>
              <a:t>, PORTUGAL</a:t>
            </a:r>
          </a:p>
          <a:p>
            <a:endParaRPr lang="fr-FR" dirty="0"/>
          </a:p>
          <a:p>
            <a:r>
              <a:rPr lang="en-US" sz="1400" dirty="0"/>
              <a:t>Corresponding author: </a:t>
            </a:r>
            <a:r>
              <a:rPr lang="en-US" sz="1400" dirty="0">
                <a:hlinkClick r:id="rId3"/>
              </a:rPr>
              <a:t>catarinanda@gmail.com</a:t>
            </a:r>
            <a:r>
              <a:rPr lang="en-US" sz="1400" dirty="0"/>
              <a:t>; </a:t>
            </a:r>
            <a:r>
              <a:rPr lang="en-US" sz="1400" dirty="0">
                <a:hlinkClick r:id="rId4"/>
              </a:rPr>
              <a:t>natalia.homem@2c2t.uminho.pt</a:t>
            </a:r>
            <a:r>
              <a:rPr lang="en-US" sz="1400" dirty="0"/>
              <a:t>; helena.felgueiras@2c2t.uminho.pt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25"/>
            <a:ext cx="9143997" cy="21960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9E5331-60DF-4DA8-B1D8-238B448B85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67" t="26399" r="45000" b="60370"/>
          <a:stretch/>
        </p:blipFill>
        <p:spPr>
          <a:xfrm>
            <a:off x="6497512" y="5689143"/>
            <a:ext cx="2227388" cy="904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8"/>
    </mc:Choice>
    <mc:Fallback xmlns="">
      <p:transition spd="slow" advTm="290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4B8B4-1EAB-49AD-8219-D8F40FFB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59120-D443-43A7-8FC5-9359E9843C20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Film 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CEECD-CD10-4C33-A844-4E31E36A36EC}"/>
              </a:ext>
            </a:extLst>
          </p:cNvPr>
          <p:cNvSpPr txBox="1"/>
          <p:nvPr/>
        </p:nvSpPr>
        <p:spPr>
          <a:xfrm>
            <a:off x="211410" y="1053245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latin typeface="+mj-lt"/>
                <a:cs typeface="Arial" panose="020B0604020202020204" pitchFamily="34" charset="0"/>
              </a:rPr>
              <a:t>Biodegradable Polymers:</a:t>
            </a:r>
          </a:p>
          <a:p>
            <a:r>
              <a:rPr lang="pt-PT" sz="1600" dirty="0">
                <a:latin typeface="+mj-lt"/>
                <a:cs typeface="Arial" panose="020B0604020202020204" pitchFamily="34" charset="0"/>
              </a:rPr>
              <a:t>		</a:t>
            </a:r>
            <a:r>
              <a:rPr lang="pt-PT" sz="1600" dirty="0" err="1">
                <a:latin typeface="+mj-lt"/>
                <a:cs typeface="Arial" panose="020B0604020202020204" pitchFamily="34" charset="0"/>
              </a:rPr>
              <a:t>Sodium</a:t>
            </a:r>
            <a:r>
              <a:rPr lang="pt-PT" sz="1600" dirty="0">
                <a:latin typeface="+mj-lt"/>
                <a:cs typeface="Arial" panose="020B0604020202020204" pitchFamily="34" charset="0"/>
              </a:rPr>
              <a:t> Alginate (SA) 		</a:t>
            </a:r>
            <a:r>
              <a:rPr lang="pt-PT" sz="1600" dirty="0" err="1">
                <a:latin typeface="+mj-lt"/>
                <a:cs typeface="Arial" panose="020B0604020202020204" pitchFamily="34" charset="0"/>
              </a:rPr>
              <a:t>Gelatin</a:t>
            </a:r>
            <a:r>
              <a:rPr lang="pt-PT" sz="1600" dirty="0">
                <a:latin typeface="+mj-lt"/>
                <a:cs typeface="Arial" panose="020B0604020202020204" pitchFamily="34" charset="0"/>
              </a:rPr>
              <a:t> (GN</a:t>
            </a:r>
            <a:r>
              <a:rPr lang="pt-PT" sz="1600" dirty="0">
                <a:latin typeface="Palatino Linotype" panose="02040502050505030304" pitchFamily="18" charset="0"/>
                <a:cs typeface="Arial" panose="020B0604020202020204" pitchFamily="34" charset="0"/>
              </a:rPr>
              <a:t>)</a:t>
            </a:r>
          </a:p>
          <a:p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CFB92-B58C-49E4-8725-529257D3D80D}"/>
              </a:ext>
            </a:extLst>
          </p:cNvPr>
          <p:cNvPicPr/>
          <p:nvPr/>
        </p:nvPicPr>
        <p:blipFill rotWithShape="1">
          <a:blip r:embed="rId2"/>
          <a:srcRect l="11289" t="43060" r="42379" b="16806"/>
          <a:stretch/>
        </p:blipFill>
        <p:spPr bwMode="auto">
          <a:xfrm>
            <a:off x="1587774" y="1648280"/>
            <a:ext cx="2501900" cy="121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17D4A8-3093-431C-8AA9-BC740A3805F4}"/>
              </a:ext>
            </a:extLst>
          </p:cNvPr>
          <p:cNvPicPr/>
          <p:nvPr/>
        </p:nvPicPr>
        <p:blipFill rotWithShape="1">
          <a:blip r:embed="rId3"/>
          <a:srcRect l="52799" t="42642" r="3104" b="31438"/>
          <a:stretch/>
        </p:blipFill>
        <p:spPr bwMode="auto">
          <a:xfrm>
            <a:off x="4686300" y="1648280"/>
            <a:ext cx="3034273" cy="1231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1EE4B-576F-4380-9198-B505D1388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B52AD-C052-4891-8A12-04808948389D}"/>
              </a:ext>
            </a:extLst>
          </p:cNvPr>
          <p:cNvSpPr txBox="1"/>
          <p:nvPr/>
        </p:nvSpPr>
        <p:spPr>
          <a:xfrm>
            <a:off x="281042" y="2823073"/>
            <a:ext cx="881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  <a:cs typeface="Arial" panose="020B0604020202020204" pitchFamily="34" charset="0"/>
              </a:rPr>
              <a:t>The solutions (SA and GN) were dissolved separately in distilled water at 50ºC for 1h and 3h, respectively.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AA516B-581D-4712-85EE-E9535CF97562}"/>
              </a:ext>
            </a:extLst>
          </p:cNvPr>
          <p:cNvSpPr/>
          <p:nvPr/>
        </p:nvSpPr>
        <p:spPr>
          <a:xfrm>
            <a:off x="251520" y="3412631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>
                <a:latin typeface="+mj-lt"/>
                <a:cs typeface="Arial" panose="020B0604020202020204" pitchFamily="34" charset="0"/>
              </a:rPr>
              <a:t>Films</a:t>
            </a:r>
            <a:r>
              <a:rPr lang="pt-PT" sz="1600" b="1" dirty="0">
                <a:latin typeface="Palatino Linotype" panose="02040502050505030304" pitchFamily="18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890BF69-29F1-44B5-9680-6A976E121A75}"/>
                  </a:ext>
                </a:extLst>
              </p:cNvPr>
              <p:cNvSpPr/>
              <p:nvPr/>
            </p:nvSpPr>
            <p:spPr>
              <a:xfrm>
                <a:off x="247979" y="3636972"/>
                <a:ext cx="864096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sz="1600" dirty="0">
                    <a:latin typeface="+mj-lt"/>
                    <a:cs typeface="Arial" pitchFamily="34" charset="0"/>
                  </a:rPr>
                  <a:t>SA 2% w/v + GN 1% w/v + 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600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𝐻</m:t>
                        </m:r>
                      </m:e>
                      <m:sub>
                        <m:r>
                          <a:rPr lang="pt-PT" sz="1600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pt-PT" sz="1600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𝑂</m:t>
                    </m:r>
                    <m:r>
                      <a:rPr lang="pt-PT" sz="1600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</m:oMath>
                </a14:m>
                <a:r>
                  <a:rPr lang="en-US" sz="1600" dirty="0">
                    <a:latin typeface="+mj-lt"/>
                    <a:cs typeface="Arial" pitchFamily="34" charset="0"/>
                  </a:rPr>
                  <a:t> CaC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600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𝑙</m:t>
                        </m:r>
                      </m:e>
                      <m:sub>
                        <m:r>
                          <a:rPr lang="pt-PT" sz="1600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pt-PT" sz="1600" b="0" i="0" dirty="0" smtClean="0">
                        <a:latin typeface="+mj-lt"/>
                        <a:cs typeface="Arial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>
                        <a:solidFill>
                          <a:srgbClr val="000000"/>
                        </a:solidFill>
                        <a:latin typeface="+mj-lt"/>
                      </a:rPr>
                      <m:t>2% </m:t>
                    </m:r>
                    <m:r>
                      <m:rPr>
                        <m:nor/>
                      </m:rPr>
                      <a:rPr lang="en-US" sz="1600">
                        <a:solidFill>
                          <a:srgbClr val="000000"/>
                        </a:solidFill>
                        <a:latin typeface="+mj-lt"/>
                      </a:rPr>
                      <m:t>w</m:t>
                    </m:r>
                    <m:r>
                      <m:rPr>
                        <m:nor/>
                      </m:rPr>
                      <a:rPr lang="en-US" sz="1600">
                        <a:solidFill>
                          <a:srgbClr val="000000"/>
                        </a:solidFill>
                        <a:latin typeface="+mj-lt"/>
                      </a:rPr>
                      <m:t>/</m:t>
                    </m:r>
                    <m:r>
                      <m:rPr>
                        <m:nor/>
                      </m:rPr>
                      <a:rPr lang="en-US" sz="1600">
                        <a:solidFill>
                          <a:srgbClr val="000000"/>
                        </a:solidFill>
                        <a:latin typeface="+mj-lt"/>
                      </a:rPr>
                      <m:t>v</m:t>
                    </m:r>
                    <m:r>
                      <a:rPr lang="pt-PT" sz="1600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+mj-lt"/>
                    <a:cs typeface="Arial" pitchFamily="34" charset="0"/>
                  </a:rPr>
                  <a:t>CS1</a:t>
                </a:r>
              </a:p>
              <a:p>
                <a:pPr lvl="0" algn="just">
                  <a:spcBef>
                    <a:spcPct val="0"/>
                  </a:spcBef>
                </a:pPr>
                <a:r>
                  <a:rPr lang="en-US" sz="1600" dirty="0">
                    <a:latin typeface="+mj-lt"/>
                    <a:cs typeface="Arial" pitchFamily="34" charset="0"/>
                  </a:rPr>
                  <a:t>SA 2% w/v + GN 1% w/v + 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6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𝐻</m:t>
                        </m:r>
                      </m:e>
                      <m:sub>
                        <m:r>
                          <a:rPr lang="pt-PT" sz="16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pt-PT" sz="1600" i="1">
                        <a:latin typeface="Cambria Math" panose="02040503050406030204" pitchFamily="18" charset="0"/>
                        <a:cs typeface="Arial" pitchFamily="34" charset="0"/>
                      </a:rPr>
                      <m:t>𝑂</m:t>
                    </m:r>
                    <m:r>
                      <a:rPr lang="pt-PT" sz="1600" i="1"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  <m:r>
                      <m:rPr>
                        <m:nor/>
                      </m:rPr>
                      <a:rPr lang="en-US" sz="1600" dirty="0">
                        <a:latin typeface="+mj-lt"/>
                        <a:cs typeface="Arial" pitchFamily="34" charset="0"/>
                      </a:rPr>
                      <m:t>CaC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6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𝑙</m:t>
                        </m:r>
                      </m:e>
                      <m:sub>
                        <m:r>
                          <a:rPr lang="pt-PT" sz="1600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pt-PT" sz="1600" b="0" i="0" dirty="0" smtClean="0">
                        <a:latin typeface="+mj-lt"/>
                        <a:cs typeface="Arial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>
                        <a:solidFill>
                          <a:srgbClr val="000000"/>
                        </a:solidFill>
                        <a:latin typeface="+mj-lt"/>
                      </a:rPr>
                      <m:t>2% </m:t>
                    </m:r>
                    <m:r>
                      <m:rPr>
                        <m:nor/>
                      </m:rPr>
                      <a:rPr lang="en-US" sz="1600">
                        <a:solidFill>
                          <a:srgbClr val="000000"/>
                        </a:solidFill>
                        <a:latin typeface="+mj-lt"/>
                      </a:rPr>
                      <m:t>w</m:t>
                    </m:r>
                    <m:r>
                      <m:rPr>
                        <m:nor/>
                      </m:rPr>
                      <a:rPr lang="en-US" sz="1600">
                        <a:solidFill>
                          <a:srgbClr val="000000"/>
                        </a:solidFill>
                        <a:latin typeface="+mj-lt"/>
                      </a:rPr>
                      <m:t>/</m:t>
                    </m:r>
                    <m:r>
                      <m:rPr>
                        <m:nor/>
                      </m:rPr>
                      <a:rPr lang="en-US" sz="1600">
                        <a:solidFill>
                          <a:srgbClr val="000000"/>
                        </a:solidFill>
                        <a:latin typeface="+mj-lt"/>
                      </a:rPr>
                      <m:t>v</m:t>
                    </m:r>
                    <m:r>
                      <a:rPr lang="pt-PT" sz="1600" i="1"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+mj-lt"/>
                    <a:cs typeface="Arial" pitchFamily="34" charset="0"/>
                  </a:rPr>
                  <a:t> CS4 </a:t>
                </a:r>
              </a:p>
              <a:p>
                <a:pPr lvl="0" algn="just">
                  <a:spcBef>
                    <a:spcPct val="0"/>
                  </a:spcBef>
                </a:pPr>
                <a:r>
                  <a:rPr lang="en-US" sz="1600" dirty="0">
                    <a:latin typeface="+mj-lt"/>
                    <a:cs typeface="Arial" pitchFamily="34" charset="0"/>
                  </a:rPr>
                  <a:t>SA 2% w/v + GN 1% w/v + 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6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𝐻</m:t>
                        </m:r>
                      </m:e>
                      <m:sub>
                        <m:r>
                          <a:rPr lang="pt-PT" sz="16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pt-PT" sz="1600" i="1">
                        <a:latin typeface="Cambria Math" panose="02040503050406030204" pitchFamily="18" charset="0"/>
                        <a:cs typeface="Arial" pitchFamily="34" charset="0"/>
                      </a:rPr>
                      <m:t>𝑂</m:t>
                    </m:r>
                  </m:oMath>
                </a14:m>
                <a:r>
                  <a:rPr lang="pt-PT" sz="1600" dirty="0">
                    <a:latin typeface="+mj-lt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600" i="1"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</m:oMath>
                </a14:m>
                <a:r>
                  <a:rPr lang="en-US" sz="1600" dirty="0">
                    <a:latin typeface="+mj-lt"/>
                    <a:cs typeface="Arial" pitchFamily="34" charset="0"/>
                  </a:rPr>
                  <a:t> CaC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6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𝑙</m:t>
                        </m:r>
                      </m:e>
                      <m:sub>
                        <m:r>
                          <a:rPr lang="pt-PT" sz="16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2% w/v </a:t>
                </a:r>
                <a:r>
                  <a:rPr lang="en-US" sz="1600" dirty="0">
                    <a:latin typeface="+mj-lt"/>
                    <a:cs typeface="Arial" pitchFamily="34" charset="0"/>
                  </a:rPr>
                  <a:t>-</a:t>
                </a:r>
                <a:r>
                  <a:rPr lang="en-US" sz="1600" b="1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cs typeface="Arial" pitchFamily="34" charset="0"/>
                  </a:rPr>
                  <a:t> </a:t>
                </a:r>
                <a:r>
                  <a:rPr lang="en-US" sz="1600" dirty="0">
                    <a:solidFill>
                      <a:srgbClr val="7030A0"/>
                    </a:solidFill>
                    <a:latin typeface="+mj-lt"/>
                    <a:cs typeface="Arial" pitchFamily="34" charset="0"/>
                  </a:rPr>
                  <a:t>used as a control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890BF69-29F1-44B5-9680-6A976E121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79" y="3636972"/>
                <a:ext cx="8640960" cy="861774"/>
              </a:xfrm>
              <a:prstGeom prst="rect">
                <a:avLst/>
              </a:prstGeom>
              <a:blipFill>
                <a:blip r:embed="rId5"/>
                <a:stretch>
                  <a:fillRect l="-423" t="-2128" b="-496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7550999-8520-4A77-A016-2E9727077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44960" r="36613" b="38464"/>
          <a:stretch/>
        </p:blipFill>
        <p:spPr>
          <a:xfrm>
            <a:off x="318256" y="4612949"/>
            <a:ext cx="5086483" cy="1208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6F7A50-8935-4F8A-8231-53355D7156F8}"/>
              </a:ext>
            </a:extLst>
          </p:cNvPr>
          <p:cNvSpPr txBox="1"/>
          <p:nvPr/>
        </p:nvSpPr>
        <p:spPr>
          <a:xfrm>
            <a:off x="838200" y="540888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+mj-lt"/>
                <a:cs typeface="Arial" panose="020B0604020202020204" pitchFamily="34" charset="0"/>
              </a:rPr>
              <a:t>SA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DF99D4-FC3D-4E23-9026-67249B219015}"/>
              </a:ext>
            </a:extLst>
          </p:cNvPr>
          <p:cNvSpPr txBox="1"/>
          <p:nvPr/>
        </p:nvSpPr>
        <p:spPr>
          <a:xfrm>
            <a:off x="137079" y="4411677"/>
            <a:ext cx="70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+mj-lt"/>
                <a:cs typeface="Arial" panose="020B0604020202020204" pitchFamily="34" charset="0"/>
              </a:rPr>
              <a:t>GN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8160EB-5D86-44D7-BC81-62ECBAE102D1}"/>
              </a:ext>
            </a:extLst>
          </p:cNvPr>
          <p:cNvCxnSpPr/>
          <p:nvPr/>
        </p:nvCxnSpPr>
        <p:spPr>
          <a:xfrm>
            <a:off x="609600" y="4498746"/>
            <a:ext cx="228600" cy="28226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FAB2F00-9003-4B73-A53C-B2A0B3DCD1BF}"/>
              </a:ext>
            </a:extLst>
          </p:cNvPr>
          <p:cNvSpPr txBox="1"/>
          <p:nvPr/>
        </p:nvSpPr>
        <p:spPr>
          <a:xfrm>
            <a:off x="538713" y="5715000"/>
            <a:ext cx="1442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  <a:cs typeface="Arial" panose="020B0604020202020204" pitchFamily="34" charset="0"/>
              </a:rPr>
              <a:t>Low stirring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C4087-6A83-4863-81A2-509A6C033CCA}"/>
              </a:ext>
            </a:extLst>
          </p:cNvPr>
          <p:cNvSpPr txBox="1"/>
          <p:nvPr/>
        </p:nvSpPr>
        <p:spPr>
          <a:xfrm>
            <a:off x="1676400" y="4953000"/>
            <a:ext cx="49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  <a:cs typeface="Arial" panose="020B0604020202020204" pitchFamily="34" charset="0"/>
              </a:rPr>
              <a:t>1h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4EDDDE-5720-4474-B99B-D7CA32AC3763}"/>
                  </a:ext>
                </a:extLst>
              </p:cNvPr>
              <p:cNvSpPr txBox="1"/>
              <p:nvPr/>
            </p:nvSpPr>
            <p:spPr>
              <a:xfrm>
                <a:off x="1839581" y="4352410"/>
                <a:ext cx="9991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b="1" dirty="0">
                    <a:latin typeface="+mj-lt"/>
                    <a:cs typeface="Arial" panose="020B0604020202020204" pitchFamily="34" charset="0"/>
                  </a:rPr>
                  <a:t>CaC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𝒍</m:t>
                        </m:r>
                      </m:e>
                      <m:sub>
                        <m:r>
                          <a:rPr lang="pt-PT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endParaRPr lang="pt-PT" b="1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4EDDDE-5720-4474-B99B-D7CA32AC3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581" y="4352410"/>
                <a:ext cx="999143" cy="369332"/>
              </a:xfrm>
              <a:prstGeom prst="rect">
                <a:avLst/>
              </a:prstGeom>
              <a:blipFill>
                <a:blip r:embed="rId7"/>
                <a:stretch>
                  <a:fillRect l="-5488" t="-9836" b="-2459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E0F2BA-8EA8-4338-858A-E77C2CDF74B8}"/>
              </a:ext>
            </a:extLst>
          </p:cNvPr>
          <p:cNvCxnSpPr>
            <a:cxnSpLocks/>
          </p:cNvCxnSpPr>
          <p:nvPr/>
        </p:nvCxnSpPr>
        <p:spPr>
          <a:xfrm>
            <a:off x="2171093" y="4694813"/>
            <a:ext cx="258709" cy="36698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3EC470-C3A5-44CA-ABC0-30D01214AE49}"/>
              </a:ext>
            </a:extLst>
          </p:cNvPr>
          <p:cNvSpPr txBox="1"/>
          <p:nvPr/>
        </p:nvSpPr>
        <p:spPr>
          <a:xfrm>
            <a:off x="1773801" y="5703002"/>
            <a:ext cx="3886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  <a:cs typeface="Arial" panose="020B0604020202020204" pitchFamily="34" charset="0"/>
              </a:rPr>
              <a:t>4ºC overnight; Dried for 6 days at 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6B248-ADF8-4264-8F8D-93CD302342A7}"/>
              </a:ext>
            </a:extLst>
          </p:cNvPr>
          <p:cNvSpPr txBox="1"/>
          <p:nvPr/>
        </p:nvSpPr>
        <p:spPr>
          <a:xfrm>
            <a:off x="3540569" y="4995446"/>
            <a:ext cx="49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  <a:cs typeface="Arial" panose="020B0604020202020204" pitchFamily="34" charset="0"/>
              </a:rPr>
              <a:t>1h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B5DB50A-915D-4FB3-9EE6-EEDDA30FA871}"/>
                  </a:ext>
                </a:extLst>
              </p:cNvPr>
              <p:cNvSpPr txBox="1"/>
              <p:nvPr/>
            </p:nvSpPr>
            <p:spPr>
              <a:xfrm>
                <a:off x="5243448" y="5206302"/>
                <a:ext cx="40282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>
                    <a:latin typeface="+mj-lt"/>
                    <a:cs typeface="Arial" panose="020B0604020202020204" pitchFamily="34" charset="0"/>
                  </a:rPr>
                  <a:t>Washed in 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pt-PT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pt-PT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PT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;150 </m:t>
                    </m:r>
                    <m:r>
                      <m:rPr>
                        <m:sty m:val="p"/>
                      </m:rPr>
                      <a:rPr lang="pt-PT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rpm</m:t>
                    </m:r>
                    <m:r>
                      <a:rPr lang="pt-PT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;15 </m:t>
                    </m:r>
                    <m:r>
                      <m:rPr>
                        <m:sty m:val="p"/>
                      </m:rPr>
                      <a:rPr lang="pt-PT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min</m:t>
                    </m:r>
                    <m:r>
                      <a:rPr lang="pt-PT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pt-P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B5DB50A-915D-4FB3-9EE6-EEDDA30FA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448" y="5206302"/>
                <a:ext cx="4028254" cy="338554"/>
              </a:xfrm>
              <a:prstGeom prst="rect">
                <a:avLst/>
              </a:prstGeom>
              <a:blipFill>
                <a:blip r:embed="rId8"/>
                <a:stretch>
                  <a:fillRect l="-756" t="-5357" b="-2142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16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57B86-1B12-4D63-BD56-8D33F304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D7C86-12B0-42E4-8E66-825896349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A452A-27F5-4C52-864D-6452D97A5A54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CLO-</a:t>
            </a:r>
            <a:r>
              <a:rPr lang="fr-FR" sz="2400" b="1" dirty="0" err="1"/>
              <a:t>Loaded</a:t>
            </a:r>
            <a:r>
              <a:rPr lang="fr-FR" sz="2400" b="1" dirty="0"/>
              <a:t> Microcapsules </a:t>
            </a:r>
            <a:r>
              <a:rPr lang="fr-FR" sz="2400" b="1" dirty="0" err="1"/>
              <a:t>Morphology</a:t>
            </a:r>
            <a:endParaRPr lang="fr-FR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58BA6-1D5D-499B-B555-7372A91B0FC0}"/>
              </a:ext>
            </a:extLst>
          </p:cNvPr>
          <p:cNvSpPr txBox="1"/>
          <p:nvPr/>
        </p:nvSpPr>
        <p:spPr>
          <a:xfrm>
            <a:off x="237185" y="1398389"/>
            <a:ext cx="31995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  <a:cs typeface="Arial" panose="020B0604020202020204" pitchFamily="34" charset="0"/>
              </a:rPr>
              <a:t>Technique:</a:t>
            </a: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Fluorescence microscopy;</a:t>
            </a: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40x magnification (20 µm scale bar)</a:t>
            </a: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b="1" dirty="0">
                <a:latin typeface="+mj-lt"/>
                <a:cs typeface="Arial" panose="020B0604020202020204" pitchFamily="34" charset="0"/>
              </a:rPr>
              <a:t>Observations:</a:t>
            </a: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Elimination of the non-reacted polymer with dialysis. </a:t>
            </a: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Greater microcapsule and unloaded chitosan aggregation on CS4 than on CS1.</a:t>
            </a:r>
          </a:p>
          <a:p>
            <a:endParaRPr lang="en-US" sz="1600" dirty="0">
              <a:latin typeface="+mj-lt"/>
              <a:cs typeface="Arial" panose="020B0604020202020204" pitchFamily="34" charset="0"/>
            </a:endParaRPr>
          </a:p>
          <a:p>
            <a:r>
              <a:rPr lang="en-US" sz="1600" dirty="0">
                <a:latin typeface="+mj-lt"/>
                <a:cs typeface="Arial" panose="020B0604020202020204" pitchFamily="34" charset="0"/>
              </a:rPr>
              <a:t>Microcapsules produced with no pH adjustment were more successful</a:t>
            </a:r>
            <a:r>
              <a:rPr lang="en-US" sz="1600" dirty="0">
                <a:latin typeface="Palatino Linotype" panose="0204050205050503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CCCED-F940-4630-AFE4-D665D7759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53" y="1643674"/>
            <a:ext cx="2448272" cy="1836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B4582-DE02-4295-8958-4298C2159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53" y="1652804"/>
            <a:ext cx="2387832" cy="1836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F3FF0D-D9BF-49EC-B59F-7D3359481C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32" y="3573996"/>
            <a:ext cx="2448272" cy="1836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356F2-55F9-44BF-8B71-2A93C7540B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82" y="3552730"/>
            <a:ext cx="2388328" cy="18362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2D426B-C674-4A3D-B759-CE0DC17CE874}"/>
              </a:ext>
            </a:extLst>
          </p:cNvPr>
          <p:cNvSpPr txBox="1"/>
          <p:nvPr/>
        </p:nvSpPr>
        <p:spPr>
          <a:xfrm>
            <a:off x="3429000" y="2314343"/>
            <a:ext cx="122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CS1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723C6-655C-4399-9EAD-0C4A082C6580}"/>
              </a:ext>
            </a:extLst>
          </p:cNvPr>
          <p:cNvSpPr txBox="1"/>
          <p:nvPr/>
        </p:nvSpPr>
        <p:spPr>
          <a:xfrm>
            <a:off x="3431853" y="4342468"/>
            <a:ext cx="122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CS4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5510E-33FC-4F35-AA36-5BAC781CA89B}"/>
              </a:ext>
            </a:extLst>
          </p:cNvPr>
          <p:cNvSpPr txBox="1"/>
          <p:nvPr/>
        </p:nvSpPr>
        <p:spPr>
          <a:xfrm>
            <a:off x="4384179" y="1304617"/>
            <a:ext cx="181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Before</a:t>
            </a:r>
            <a:r>
              <a:rPr lang="pt-PT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dialysis</a:t>
            </a:r>
            <a:endParaRPr lang="pt-PT" b="1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A59FC-78C9-4026-8CBA-C390790C8E34}"/>
              </a:ext>
            </a:extLst>
          </p:cNvPr>
          <p:cNvSpPr txBox="1"/>
          <p:nvPr/>
        </p:nvSpPr>
        <p:spPr>
          <a:xfrm>
            <a:off x="6929369" y="1301064"/>
            <a:ext cx="181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After</a:t>
            </a:r>
            <a:r>
              <a:rPr lang="pt-PT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dialysis</a:t>
            </a:r>
            <a:endParaRPr lang="pt-PT" b="1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8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D73F2-F1DC-42F4-945D-49068130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D61FF-FBB4-4DF8-BF93-DD10784E9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ED847B-305E-431E-9FD2-138E5F293BE8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Films </a:t>
            </a:r>
            <a:r>
              <a:rPr lang="fr-FR" sz="2400" b="1" dirty="0" err="1"/>
              <a:t>Morphology</a:t>
            </a:r>
            <a:endParaRPr lang="fr-FR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FC5ED-AB8D-4427-BE5A-A2447D1838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0" t="15052" r="12636" b="26500"/>
          <a:stretch/>
        </p:blipFill>
        <p:spPr>
          <a:xfrm>
            <a:off x="1447800" y="1743861"/>
            <a:ext cx="2788298" cy="2398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30EAC-2648-480F-8D83-670E6EE36F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t="12653" b="19694"/>
          <a:stretch/>
        </p:blipFill>
        <p:spPr>
          <a:xfrm>
            <a:off x="4568459" y="1743861"/>
            <a:ext cx="3727959" cy="2398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FDADA-150E-4BF0-AB72-A6A8716A2134}"/>
              </a:ext>
            </a:extLst>
          </p:cNvPr>
          <p:cNvSpPr txBox="1"/>
          <p:nvPr/>
        </p:nvSpPr>
        <p:spPr>
          <a:xfrm>
            <a:off x="667978" y="4267200"/>
            <a:ext cx="600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latin typeface="+mj-lt"/>
              </a:rPr>
              <a:t>Very hydrated films;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latin typeface="+mj-lt"/>
              </a:rPr>
              <a:t>Flexible;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latin typeface="+mj-lt"/>
              </a:rPr>
              <a:t>Homogeneous;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>
                <a:latin typeface="+mj-lt"/>
              </a:rPr>
              <a:t>Regular distribution of microcapsules.</a:t>
            </a:r>
          </a:p>
        </p:txBody>
      </p:sp>
    </p:spTree>
    <p:extLst>
      <p:ext uri="{BB962C8B-B14F-4D97-AF65-F5344CB8AC3E}">
        <p14:creationId xmlns:p14="http://schemas.microsoft.com/office/powerpoint/2010/main" val="53844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1E4039-0582-4B79-BCF1-3AFBA98E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346FB-B3BC-470B-A294-88117ED07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CABDA-FC03-46C5-BE21-8D8509CEA64B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Chemical </a:t>
            </a:r>
            <a:r>
              <a:rPr lang="fr-FR" sz="2400" b="1" dirty="0" err="1"/>
              <a:t>Characterization</a:t>
            </a:r>
            <a:endParaRPr lang="fr-FR" sz="2400" b="1" dirty="0"/>
          </a:p>
        </p:txBody>
      </p:sp>
      <p:pic>
        <p:nvPicPr>
          <p:cNvPr id="5" name="Imagem 13">
            <a:extLst>
              <a:ext uri="{FF2B5EF4-FFF2-40B4-BE49-F238E27FC236}">
                <a16:creationId xmlns:a16="http://schemas.microsoft.com/office/drawing/2014/main" id="{E6CD4E1B-2C60-4953-95CC-E12AAFDE1BB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5"/>
          <a:stretch/>
        </p:blipFill>
        <p:spPr bwMode="auto">
          <a:xfrm>
            <a:off x="766916" y="1295400"/>
            <a:ext cx="6046839" cy="3118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E8E371-2538-47FD-B7AA-E659AD7F22BF}"/>
              </a:ext>
            </a:extLst>
          </p:cNvPr>
          <p:cNvSpPr/>
          <p:nvPr/>
        </p:nvSpPr>
        <p:spPr>
          <a:xfrm>
            <a:off x="381000" y="5334000"/>
            <a:ext cx="8382000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CLO was more easily noticeable on the CS4-containing films than on the CS1, which may indicate that the EOs molecules were larger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6627F7-0BC9-4D95-BE6A-5858C37C9E8E}"/>
              </a:ext>
            </a:extLst>
          </p:cNvPr>
          <p:cNvSpPr/>
          <p:nvPr/>
        </p:nvSpPr>
        <p:spPr>
          <a:xfrm>
            <a:off x="2015614" y="1582669"/>
            <a:ext cx="255639" cy="110121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C9655D-599F-4369-A7F1-866F4A2751D2}"/>
              </a:ext>
            </a:extLst>
          </p:cNvPr>
          <p:cNvCxnSpPr/>
          <p:nvPr/>
        </p:nvCxnSpPr>
        <p:spPr>
          <a:xfrm flipH="1">
            <a:off x="1543665" y="2683882"/>
            <a:ext cx="471949" cy="17304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A8272F-83D2-4ECA-8AF2-14A5053F01C0}"/>
              </a:ext>
            </a:extLst>
          </p:cNvPr>
          <p:cNvSpPr txBox="1"/>
          <p:nvPr/>
        </p:nvSpPr>
        <p:spPr>
          <a:xfrm>
            <a:off x="501459" y="4394695"/>
            <a:ext cx="2775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Hydrogen bonded O–H stretching vibrations</a:t>
            </a:r>
            <a:endParaRPr lang="pt-PT" sz="1400" dirty="0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0D3F07-9E0F-45DF-92A3-9F00E406F47B}"/>
              </a:ext>
            </a:extLst>
          </p:cNvPr>
          <p:cNvSpPr/>
          <p:nvPr/>
        </p:nvSpPr>
        <p:spPr>
          <a:xfrm>
            <a:off x="4454012" y="3627778"/>
            <a:ext cx="117987" cy="216311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04E7DE-CCC8-4AC4-8708-B15E02B585E2}"/>
              </a:ext>
            </a:extLst>
          </p:cNvPr>
          <p:cNvCxnSpPr/>
          <p:nvPr/>
        </p:nvCxnSpPr>
        <p:spPr>
          <a:xfrm>
            <a:off x="4572000" y="3903080"/>
            <a:ext cx="422787" cy="6461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D702B3-55D8-4D6D-A0E5-D0A907D8EDF4}"/>
              </a:ext>
            </a:extLst>
          </p:cNvPr>
          <p:cNvSpPr txBox="1"/>
          <p:nvPr/>
        </p:nvSpPr>
        <p:spPr>
          <a:xfrm>
            <a:off x="4236099" y="4500082"/>
            <a:ext cx="189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+mj-lt"/>
              </a:rPr>
              <a:t>Presence of CLO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9B6FC4-301A-4E32-93FD-78657620DB24}"/>
              </a:ext>
            </a:extLst>
          </p:cNvPr>
          <p:cNvCxnSpPr>
            <a:endCxn id="12" idx="3"/>
          </p:cNvCxnSpPr>
          <p:nvPr/>
        </p:nvCxnSpPr>
        <p:spPr>
          <a:xfrm>
            <a:off x="5943600" y="4684748"/>
            <a:ext cx="190124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1744E2-9970-4D4A-B8D8-18AB21DD9D0C}"/>
              </a:ext>
            </a:extLst>
          </p:cNvPr>
          <p:cNvSpPr txBox="1"/>
          <p:nvPr/>
        </p:nvSpPr>
        <p:spPr>
          <a:xfrm>
            <a:off x="6159731" y="4463987"/>
            <a:ext cx="2530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+mj-lt"/>
              </a:rPr>
              <a:t>C=O stretching vibrations of</a:t>
            </a:r>
          </a:p>
          <a:p>
            <a:pPr algn="just"/>
            <a:r>
              <a:rPr lang="en-US" sz="1600" dirty="0">
                <a:latin typeface="+mj-lt"/>
              </a:rPr>
              <a:t> the oil components</a:t>
            </a:r>
            <a:endParaRPr lang="pt-PT" sz="14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AE8B59C-47AB-44CF-8342-23571E65E3D4}"/>
              </a:ext>
            </a:extLst>
          </p:cNvPr>
          <p:cNvSpPr/>
          <p:nvPr/>
        </p:nvSpPr>
        <p:spPr>
          <a:xfrm>
            <a:off x="4682613" y="3681855"/>
            <a:ext cx="117987" cy="216311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2CEF01-4BD8-44FA-9717-87275D655F47}"/>
              </a:ext>
            </a:extLst>
          </p:cNvPr>
          <p:cNvCxnSpPr/>
          <p:nvPr/>
        </p:nvCxnSpPr>
        <p:spPr>
          <a:xfrm flipV="1">
            <a:off x="4925961" y="3212366"/>
            <a:ext cx="1966452" cy="41541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8C90D6B-E9E9-4CC7-AE44-90C1EC476E76}"/>
              </a:ext>
            </a:extLst>
          </p:cNvPr>
          <p:cNvSpPr txBox="1"/>
          <p:nvPr/>
        </p:nvSpPr>
        <p:spPr>
          <a:xfrm>
            <a:off x="6887494" y="2939788"/>
            <a:ext cx="2010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Aromatic ring C=C skeleton vibration of an aromatic substance </a:t>
            </a:r>
            <a:endParaRPr lang="pt-PT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092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8C491-5250-4B4A-92BD-9649C152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0756A-9163-4207-8A2B-4D4B6D009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64731"/>
            <a:ext cx="9136918" cy="835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55074-516C-43F9-9259-7AF366C92082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CLO Release Profile</a:t>
            </a:r>
          </a:p>
        </p:txBody>
      </p:sp>
      <p:pic>
        <p:nvPicPr>
          <p:cNvPr id="6" name="Imagem 10">
            <a:extLst>
              <a:ext uri="{FF2B5EF4-FFF2-40B4-BE49-F238E27FC236}">
                <a16:creationId xmlns:a16="http://schemas.microsoft.com/office/drawing/2014/main" id="{03955115-FA15-44E0-AA50-B2C7A3CC2E1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2"/>
          <a:stretch/>
        </p:blipFill>
        <p:spPr bwMode="auto">
          <a:xfrm>
            <a:off x="1371600" y="1257087"/>
            <a:ext cx="5771536" cy="3610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44702-EEF2-4A39-80BD-A3CFBAAC5665}"/>
              </a:ext>
            </a:extLst>
          </p:cNvPr>
          <p:cNvSpPr txBox="1"/>
          <p:nvPr/>
        </p:nvSpPr>
        <p:spPr>
          <a:xfrm>
            <a:off x="381000" y="5650468"/>
            <a:ext cx="83820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  <a:latin typeface="+mj-lt"/>
              </a:rPr>
              <a:t>Lower release profile for the CS4-containing samples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1E4911-C93D-41E9-951A-5B4CA2A8806E}"/>
              </a:ext>
            </a:extLst>
          </p:cNvPr>
          <p:cNvCxnSpPr/>
          <p:nvPr/>
        </p:nvCxnSpPr>
        <p:spPr>
          <a:xfrm flipV="1">
            <a:off x="2959510" y="1263836"/>
            <a:ext cx="894735" cy="81468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3DC434-A870-419C-A9BA-CEBFB4984633}"/>
              </a:ext>
            </a:extLst>
          </p:cNvPr>
          <p:cNvSpPr txBox="1"/>
          <p:nvPr/>
        </p:nvSpPr>
        <p:spPr>
          <a:xfrm>
            <a:off x="3854245" y="1066800"/>
            <a:ext cx="2487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</a:rPr>
              <a:t>Strongest burst release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0FB3CD-3033-4582-AA20-745959DFFE0A}"/>
              </a:ext>
            </a:extLst>
          </p:cNvPr>
          <p:cNvCxnSpPr/>
          <p:nvPr/>
        </p:nvCxnSpPr>
        <p:spPr>
          <a:xfrm>
            <a:off x="2841523" y="4142230"/>
            <a:ext cx="117987" cy="90809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A789AF-CA3B-40E7-B517-BC928B26ABE8}"/>
              </a:ext>
            </a:extLst>
          </p:cNvPr>
          <p:cNvSpPr txBox="1"/>
          <p:nvPr/>
        </p:nvSpPr>
        <p:spPr>
          <a:xfrm>
            <a:off x="2057400" y="5002175"/>
            <a:ext cx="3812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</a:rPr>
              <a:t>Only started to release EO after 2 hours</a:t>
            </a:r>
          </a:p>
        </p:txBody>
      </p:sp>
    </p:spTree>
    <p:extLst>
      <p:ext uri="{BB962C8B-B14F-4D97-AF65-F5344CB8AC3E}">
        <p14:creationId xmlns:p14="http://schemas.microsoft.com/office/powerpoint/2010/main" val="175801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10857-FA4F-444F-8A3F-FAF4B07A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3D686-8A5E-4CB9-90F3-BC8BDEF3E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64731"/>
            <a:ext cx="9136918" cy="83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1830A-7EF9-4A36-A385-EA275F33ED59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Antimicrobial</a:t>
            </a:r>
            <a:r>
              <a:rPr lang="fr-FR" sz="2400" b="1" dirty="0"/>
              <a:t> Action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B758EB-80B9-4B3A-9DEB-0179675D13B0}"/>
              </a:ext>
            </a:extLst>
          </p:cNvPr>
          <p:cNvSpPr/>
          <p:nvPr/>
        </p:nvSpPr>
        <p:spPr>
          <a:xfrm>
            <a:off x="467953" y="1187931"/>
            <a:ext cx="8084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Time-kill kinetics and log reduction of the </a:t>
            </a:r>
            <a:r>
              <a:rPr lang="en-US" i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P. aeruginosa </a:t>
            </a:r>
            <a:r>
              <a:rPr lang="en-US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bacteria in contact with the unloaded and loaded films demonstrated the enhanced performance of the </a:t>
            </a:r>
            <a:r>
              <a:rPr lang="en-US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SA/GN/CS1 </a:t>
            </a:r>
            <a:r>
              <a:rPr lang="en-US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films in fighting bacteria in comparison with the SA/GN/CS4. </a:t>
            </a:r>
          </a:p>
        </p:txBody>
      </p:sp>
      <p:pic>
        <p:nvPicPr>
          <p:cNvPr id="6" name="Imagem 17">
            <a:extLst>
              <a:ext uri="{FF2B5EF4-FFF2-40B4-BE49-F238E27FC236}">
                <a16:creationId xmlns:a16="http://schemas.microsoft.com/office/drawing/2014/main" id="{1F10048F-D2EB-4635-AF54-1945DC0CA77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8256" r="6377" b="8153"/>
          <a:stretch/>
        </p:blipFill>
        <p:spPr bwMode="auto">
          <a:xfrm>
            <a:off x="667979" y="2575549"/>
            <a:ext cx="7684522" cy="2987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085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Conclusions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BAA44-CBAE-4836-8172-27FD4C6FB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4339F6-9F25-4F16-BACF-29DEE07CE190}"/>
              </a:ext>
            </a:extLst>
          </p:cNvPr>
          <p:cNvSpPr txBox="1">
            <a:spLocks/>
          </p:cNvSpPr>
          <p:nvPr/>
        </p:nvSpPr>
        <p:spPr>
          <a:xfrm>
            <a:off x="625111" y="1555603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+mj-lt"/>
              </a:rPr>
              <a:t>The incorporation of the CLO-containing CS microcapsules within the SA/GN fibers was confirmed;</a:t>
            </a:r>
          </a:p>
          <a:p>
            <a:pPr algn="just"/>
            <a:r>
              <a:rPr lang="en-US" sz="2400" dirty="0">
                <a:latin typeface="+mj-lt"/>
              </a:rPr>
              <a:t>The continuous release of the entrapped oil over a period of 24 h was attained, with a matched time kill kinetics against the </a:t>
            </a:r>
            <a:r>
              <a:rPr lang="en-US" sz="2400" i="1" dirty="0">
                <a:latin typeface="+mj-lt"/>
              </a:rPr>
              <a:t>P. aeruginosa </a:t>
            </a:r>
            <a:r>
              <a:rPr lang="en-US" sz="2400" dirty="0">
                <a:latin typeface="+mj-lt"/>
              </a:rPr>
              <a:t>bacteria;</a:t>
            </a:r>
          </a:p>
          <a:p>
            <a:pPr algn="just"/>
            <a:r>
              <a:rPr lang="en-US" sz="2400" dirty="0">
                <a:latin typeface="+mj-lt"/>
              </a:rPr>
              <a:t>CS1 loaded films were determined more effective than the CS4-loaded or the unloaded surfaces;</a:t>
            </a:r>
          </a:p>
          <a:p>
            <a:pPr algn="just"/>
            <a:r>
              <a:rPr lang="en-US" sz="2400" dirty="0">
                <a:latin typeface="+mj-lt"/>
              </a:rPr>
              <a:t>Future work will be aimed at improving the loading capacity and homogeneity of the microcapsules.</a:t>
            </a:r>
            <a:endParaRPr lang="pt-PT" sz="2400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Acknowledgments</a:t>
            </a:r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0E4F9-57B5-40AD-9E3E-3CC678427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11044"/>
            <a:ext cx="9136918" cy="835799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53989744-D6E6-4BEF-8D8A-CF119DD61234}"/>
              </a:ext>
            </a:extLst>
          </p:cNvPr>
          <p:cNvSpPr txBox="1"/>
          <p:nvPr/>
        </p:nvSpPr>
        <p:spPr>
          <a:xfrm>
            <a:off x="609600" y="1276242"/>
            <a:ext cx="3448399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latin typeface="+mj-lt"/>
                <a:cs typeface="Arial" pitchFamily="34" charset="0"/>
              </a:rPr>
              <a:t>2C2T Group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BE9460-45D5-49C4-9AA4-1DC8DCCDC4A2}"/>
              </a:ext>
            </a:extLst>
          </p:cNvPr>
          <p:cNvSpPr txBox="1"/>
          <p:nvPr/>
        </p:nvSpPr>
        <p:spPr>
          <a:xfrm>
            <a:off x="1180154" y="2544013"/>
            <a:ext cx="6947825" cy="71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+mj-lt"/>
                <a:cs typeface="Arial" pitchFamily="34" charset="0"/>
              </a:rPr>
              <a:t>Thank you for your attention.</a:t>
            </a:r>
          </a:p>
        </p:txBody>
      </p:sp>
      <p:pic>
        <p:nvPicPr>
          <p:cNvPr id="10" name="Picture 3" descr="BarraLogotiposArtigos">
            <a:extLst>
              <a:ext uri="{FF2B5EF4-FFF2-40B4-BE49-F238E27FC236}">
                <a16:creationId xmlns:a16="http://schemas.microsoft.com/office/drawing/2014/main" id="{075AE9C9-37BA-4B50-9570-C19D26D1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597" y="3514060"/>
            <a:ext cx="5926939" cy="1040507"/>
          </a:xfrm>
          <a:prstGeom prst="rect">
            <a:avLst/>
          </a:prstGeom>
          <a:noFill/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EE7EE731-A482-4688-A9D9-EF7152ABA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18" y="4413279"/>
            <a:ext cx="8063016" cy="89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GB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This work is financed by FEDER funds through COMPETE and by national funds through FCT via the </a:t>
            </a:r>
            <a:r>
              <a:rPr lang="en-GB" altLang="zh-CN" sz="1200" dirty="0">
                <a:latin typeface="+mj-lt"/>
                <a:cs typeface="Arial" pitchFamily="34" charset="0"/>
              </a:rPr>
              <a:t>projects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latin typeface="+mj-lt"/>
                <a:cs typeface="Arial" pitchFamily="34" charset="0"/>
              </a:rPr>
              <a:t>POCI-01-0145-FEDER-028074 (PEPTEX)</a:t>
            </a:r>
            <a:r>
              <a:rPr lang="en-GB" sz="1200" dirty="0">
                <a:latin typeface="+mj-lt"/>
                <a:cs typeface="Arial" pitchFamily="34" charset="0"/>
              </a:rPr>
              <a:t> </a:t>
            </a:r>
            <a:r>
              <a:rPr lang="en-GB" altLang="zh-CN" sz="1200" dirty="0">
                <a:latin typeface="+mj-lt"/>
                <a:ea typeface="Times New Roman" pitchFamily="18" charset="0"/>
                <a:cs typeface="Arial" pitchFamily="34" charset="0"/>
              </a:rPr>
              <a:t>and </a:t>
            </a:r>
            <a:r>
              <a:rPr lang="en-US" sz="1200" b="1" dirty="0">
                <a:latin typeface="+mj-lt"/>
                <a:cs typeface="Arial" pitchFamily="34" charset="0"/>
              </a:rPr>
              <a:t>UID/CTM/00264/2019</a:t>
            </a:r>
            <a:r>
              <a:rPr lang="en-US" sz="1200" dirty="0">
                <a:latin typeface="+mj-lt"/>
                <a:cs typeface="Arial" pitchFamily="34" charset="0"/>
              </a:rPr>
              <a:t>. C.S.M. acknowledges FCT for the PhD grant with reference 2020.08547.BD</a:t>
            </a:r>
            <a:endParaRPr kumimoji="0" lang="pt-PT" altLang="zh-C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E593F70-008A-4B48-8FAA-2A6F98270D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4" t="50997" r="36613" b="38464"/>
          <a:stretch/>
        </p:blipFill>
        <p:spPr>
          <a:xfrm>
            <a:off x="6486103" y="2682773"/>
            <a:ext cx="1362497" cy="787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441214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Irradication</a:t>
            </a:r>
            <a:r>
              <a:rPr lang="en-US" sz="2400" b="1" dirty="0"/>
              <a:t> of </a:t>
            </a:r>
            <a:r>
              <a:rPr lang="en-US" sz="2400" b="1" i="1" dirty="0"/>
              <a:t>Pseudomonas aeruginosa </a:t>
            </a:r>
            <a:r>
              <a:rPr lang="en-US" sz="2400" b="1" dirty="0"/>
              <a:t>via sodium alginate/gelatin films impregnated with chitosan microcapsules loaded with cinnamon leaf oil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A4E0D-C069-4CD1-9593-C1C108D3BB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8390" r="55000" b="40606"/>
          <a:stretch/>
        </p:blipFill>
        <p:spPr>
          <a:xfrm>
            <a:off x="684830" y="2155731"/>
            <a:ext cx="1913520" cy="14353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CD7DFF-D92A-446B-A793-1E67A31981CE}"/>
              </a:ext>
            </a:extLst>
          </p:cNvPr>
          <p:cNvSpPr txBox="1"/>
          <p:nvPr/>
        </p:nvSpPr>
        <p:spPr>
          <a:xfrm>
            <a:off x="189509" y="1541694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Tripolyphosphate (TPP)</a:t>
            </a:r>
            <a:endParaRPr lang="pt-PT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3ADAC9-22F3-4FA8-A040-69D49D9F4927}"/>
              </a:ext>
            </a:extLst>
          </p:cNvPr>
          <p:cNvCxnSpPr>
            <a:cxnSpLocks/>
          </p:cNvCxnSpPr>
          <p:nvPr/>
        </p:nvCxnSpPr>
        <p:spPr>
          <a:xfrm>
            <a:off x="1051457" y="1854307"/>
            <a:ext cx="266700" cy="236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2F29208-AAE3-4B88-AB18-1491704B56B2}"/>
              </a:ext>
            </a:extLst>
          </p:cNvPr>
          <p:cNvSpPr/>
          <p:nvPr/>
        </p:nvSpPr>
        <p:spPr>
          <a:xfrm>
            <a:off x="693997" y="3380482"/>
            <a:ext cx="1352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Chitosan (CS)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479553-2F41-4538-8772-D7254AC6D737}"/>
              </a:ext>
            </a:extLst>
          </p:cNvPr>
          <p:cNvSpPr txBox="1"/>
          <p:nvPr/>
        </p:nvSpPr>
        <p:spPr>
          <a:xfrm>
            <a:off x="1889464" y="3491625"/>
            <a:ext cx="208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Cinnamon leaf oil (CLO)</a:t>
            </a:r>
            <a:endParaRPr lang="pt-PT" sz="1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C0EDF6-A2D2-4CF8-998F-7231791D820A}"/>
              </a:ext>
            </a:extLst>
          </p:cNvPr>
          <p:cNvCxnSpPr/>
          <p:nvPr/>
        </p:nvCxnSpPr>
        <p:spPr>
          <a:xfrm flipH="1" flipV="1">
            <a:off x="1827148" y="3100562"/>
            <a:ext cx="597195" cy="402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C2473DC-5F86-4CD3-9395-064CC365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1" t="36495" r="28333" b="44221"/>
          <a:stretch/>
        </p:blipFill>
        <p:spPr>
          <a:xfrm>
            <a:off x="2743200" y="2057400"/>
            <a:ext cx="1034628" cy="13603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FFACC4-7204-4BF7-B347-A1B6AF5F7C49}"/>
              </a:ext>
            </a:extLst>
          </p:cNvPr>
          <p:cNvSpPr txBox="1"/>
          <p:nvPr/>
        </p:nvSpPr>
        <p:spPr>
          <a:xfrm>
            <a:off x="1796789" y="2131286"/>
            <a:ext cx="182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Dyalise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D7D38E-5F0B-4E2E-8FFC-09013A422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44960" r="36613" b="38464"/>
          <a:stretch/>
        </p:blipFill>
        <p:spPr>
          <a:xfrm>
            <a:off x="515282" y="4338819"/>
            <a:ext cx="4561190" cy="10840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DD01D4-A86F-4655-B53E-90775FF50240}"/>
              </a:ext>
            </a:extLst>
          </p:cNvPr>
          <p:cNvSpPr txBox="1"/>
          <p:nvPr/>
        </p:nvSpPr>
        <p:spPr>
          <a:xfrm>
            <a:off x="1019944" y="496581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+mj-lt"/>
                <a:cs typeface="Arial" panose="020B0604020202020204" pitchFamily="34" charset="0"/>
              </a:rPr>
              <a:t>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FD36C4-B201-4112-A7A6-821FA24B4DD1}"/>
              </a:ext>
            </a:extLst>
          </p:cNvPr>
          <p:cNvSpPr txBox="1"/>
          <p:nvPr/>
        </p:nvSpPr>
        <p:spPr>
          <a:xfrm>
            <a:off x="2116164" y="5418200"/>
            <a:ext cx="303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  <a:cs typeface="Arial" panose="020B0604020202020204" pitchFamily="34" charset="0"/>
              </a:rPr>
              <a:t>4ºC overnight</a:t>
            </a:r>
          </a:p>
          <a:p>
            <a:r>
              <a:rPr lang="pt-PT" sz="1600" dirty="0">
                <a:latin typeface="+mj-lt"/>
                <a:cs typeface="Arial" panose="020B0604020202020204" pitchFamily="34" charset="0"/>
              </a:rPr>
              <a:t>Dried for 6 days at 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EB64B-E1B5-4DD8-95A7-31A889897E32}"/>
              </a:ext>
            </a:extLst>
          </p:cNvPr>
          <p:cNvSpPr txBox="1"/>
          <p:nvPr/>
        </p:nvSpPr>
        <p:spPr>
          <a:xfrm>
            <a:off x="720249" y="5450000"/>
            <a:ext cx="1442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pt-PT" sz="1600" dirty="0">
                <a:latin typeface="+mj-lt"/>
                <a:cs typeface="Arial" panose="020B0604020202020204" pitchFamily="34" charset="0"/>
              </a:rPr>
              <a:t>stirring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D7FDF6-C5E7-40BF-899C-250DF2289D8F}"/>
              </a:ext>
            </a:extLst>
          </p:cNvPr>
          <p:cNvCxnSpPr>
            <a:cxnSpLocks/>
          </p:cNvCxnSpPr>
          <p:nvPr/>
        </p:nvCxnSpPr>
        <p:spPr>
          <a:xfrm>
            <a:off x="2158304" y="4237224"/>
            <a:ext cx="256916" cy="30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80B4D5-C9B3-4BEE-8081-045652F22AA4}"/>
              </a:ext>
            </a:extLst>
          </p:cNvPr>
          <p:cNvSpPr txBox="1"/>
          <p:nvPr/>
        </p:nvSpPr>
        <p:spPr>
          <a:xfrm>
            <a:off x="3400516" y="4521179"/>
            <a:ext cx="49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  <a:cs typeface="Arial" panose="020B0604020202020204" pitchFamily="34" charset="0"/>
              </a:rPr>
              <a:t>1h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450622-27F5-4730-9C1C-0E435C42BF71}"/>
              </a:ext>
            </a:extLst>
          </p:cNvPr>
          <p:cNvSpPr txBox="1"/>
          <p:nvPr/>
        </p:nvSpPr>
        <p:spPr>
          <a:xfrm>
            <a:off x="1684426" y="4527477"/>
            <a:ext cx="49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latin typeface="+mj-lt"/>
                <a:cs typeface="Arial" panose="020B0604020202020204" pitchFamily="34" charset="0"/>
              </a:rPr>
              <a:t>1h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8D221D-BB85-4792-A749-2DCA197DF9EB}"/>
              </a:ext>
            </a:extLst>
          </p:cNvPr>
          <p:cNvSpPr txBox="1"/>
          <p:nvPr/>
        </p:nvSpPr>
        <p:spPr>
          <a:xfrm>
            <a:off x="563994" y="3813590"/>
            <a:ext cx="70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+mj-lt"/>
                <a:cs typeface="Arial" panose="020B0604020202020204" pitchFamily="34" charset="0"/>
              </a:rPr>
              <a:t>GN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616D5E1-C882-4E62-8E67-8141AE6F2E6F}"/>
              </a:ext>
            </a:extLst>
          </p:cNvPr>
          <p:cNvCxnSpPr/>
          <p:nvPr/>
        </p:nvCxnSpPr>
        <p:spPr>
          <a:xfrm>
            <a:off x="989922" y="4056688"/>
            <a:ext cx="183086" cy="185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FE3794D-558E-431C-94D0-D279D0908D87}"/>
                  </a:ext>
                </a:extLst>
              </p:cNvPr>
              <p:cNvSpPr txBox="1"/>
              <p:nvPr/>
            </p:nvSpPr>
            <p:spPr>
              <a:xfrm>
                <a:off x="1905000" y="3897868"/>
                <a:ext cx="9991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b="1" dirty="0">
                    <a:latin typeface="+mj-lt"/>
                    <a:cs typeface="Arial" panose="020B0604020202020204" pitchFamily="34" charset="0"/>
                  </a:rPr>
                  <a:t>CaC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𝒍</m:t>
                        </m:r>
                      </m:e>
                      <m:sub>
                        <m:r>
                          <a:rPr lang="pt-PT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endParaRPr lang="pt-PT" b="1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FE3794D-558E-431C-94D0-D279D0908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897868"/>
                <a:ext cx="999143" cy="369332"/>
              </a:xfrm>
              <a:prstGeom prst="rect">
                <a:avLst/>
              </a:prstGeom>
              <a:blipFill>
                <a:blip r:embed="rId9"/>
                <a:stretch>
                  <a:fillRect l="-5521" t="-8197" b="-2459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3943DE-184D-4142-A3D0-F0D7D90E9B7D}"/>
                  </a:ext>
                </a:extLst>
              </p:cNvPr>
              <p:cNvSpPr txBox="1"/>
              <p:nvPr/>
            </p:nvSpPr>
            <p:spPr>
              <a:xfrm>
                <a:off x="3972746" y="5399157"/>
                <a:ext cx="40282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>
                    <a:latin typeface="+mj-lt"/>
                    <a:cs typeface="Arial" panose="020B0604020202020204" pitchFamily="34" charset="0"/>
                  </a:rPr>
                  <a:t>Washed in 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pt-PT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pt-PT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PT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endParaRPr lang="pt-PT" sz="1600" b="0" dirty="0">
                  <a:latin typeface="+mj-lt"/>
                  <a:cs typeface="Arial" panose="020B0604020202020204" pitchFamily="34" charset="0"/>
                </a:endParaRPr>
              </a:p>
              <a:p>
                <a:r>
                  <a:rPr lang="pt-PT" sz="1600" b="0" i="0" dirty="0">
                    <a:latin typeface="+mj-lt"/>
                    <a:cs typeface="Arial" panose="020B0604020202020204" pitchFamily="34" charset="0"/>
                  </a:rPr>
                  <a:t>150 rpm; 15 min.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3943DE-184D-4142-A3D0-F0D7D90E9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746" y="5399157"/>
                <a:ext cx="4028254" cy="584775"/>
              </a:xfrm>
              <a:prstGeom prst="rect">
                <a:avLst/>
              </a:prstGeom>
              <a:blipFill>
                <a:blip r:embed="rId10"/>
                <a:stretch>
                  <a:fillRect l="-908" t="-3125" b="-125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02F9974C-7A1E-4256-AAB5-B326F1632DA8}"/>
              </a:ext>
            </a:extLst>
          </p:cNvPr>
          <p:cNvSpPr/>
          <p:nvPr/>
        </p:nvSpPr>
        <p:spPr>
          <a:xfrm>
            <a:off x="7128626" y="3140791"/>
            <a:ext cx="152400" cy="1393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9F8538-5A3D-4E6D-AEEA-107FE6008B39}"/>
              </a:ext>
            </a:extLst>
          </p:cNvPr>
          <p:cNvSpPr/>
          <p:nvPr/>
        </p:nvSpPr>
        <p:spPr>
          <a:xfrm>
            <a:off x="6921795" y="2706381"/>
            <a:ext cx="152400" cy="1393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8B92A31-7449-4D97-B8AE-7F5501326A58}"/>
              </a:ext>
            </a:extLst>
          </p:cNvPr>
          <p:cNvSpPr/>
          <p:nvPr/>
        </p:nvSpPr>
        <p:spPr>
          <a:xfrm>
            <a:off x="7220459" y="2736225"/>
            <a:ext cx="152400" cy="1393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1BCB1AC-D728-4D69-B865-9F146888AA35}"/>
              </a:ext>
            </a:extLst>
          </p:cNvPr>
          <p:cNvSpPr/>
          <p:nvPr/>
        </p:nvSpPr>
        <p:spPr>
          <a:xfrm>
            <a:off x="6664979" y="2820627"/>
            <a:ext cx="152400" cy="1393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0B0C401-A072-4BC5-B206-C86F4A9265FF}"/>
              </a:ext>
            </a:extLst>
          </p:cNvPr>
          <p:cNvSpPr/>
          <p:nvPr/>
        </p:nvSpPr>
        <p:spPr>
          <a:xfrm>
            <a:off x="7007443" y="2978349"/>
            <a:ext cx="152400" cy="1393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945DB70-B7C6-475C-B178-1563FA6E14AC}"/>
              </a:ext>
            </a:extLst>
          </p:cNvPr>
          <p:cNvSpPr/>
          <p:nvPr/>
        </p:nvSpPr>
        <p:spPr>
          <a:xfrm>
            <a:off x="6741179" y="3030907"/>
            <a:ext cx="152400" cy="1393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D4C9F5-F91F-4049-934F-EE808FD98DA9}"/>
              </a:ext>
            </a:extLst>
          </p:cNvPr>
          <p:cNvSpPr/>
          <p:nvPr/>
        </p:nvSpPr>
        <p:spPr>
          <a:xfrm>
            <a:off x="7273707" y="2920526"/>
            <a:ext cx="152400" cy="1393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3" name="Picture 2" descr="Time course of P. aeruginosa infection development. ( a ) Sputum... |  Download Scientific Diagram">
            <a:extLst>
              <a:ext uri="{FF2B5EF4-FFF2-40B4-BE49-F238E27FC236}">
                <a16:creationId xmlns:a16="http://schemas.microsoft.com/office/drawing/2014/main" id="{38E78E9D-3C00-4A69-B78A-F8370C645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 r="89056" b="73798"/>
          <a:stretch/>
        </p:blipFill>
        <p:spPr bwMode="auto">
          <a:xfrm>
            <a:off x="6326085" y="1900403"/>
            <a:ext cx="939544" cy="52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ime course of P. aeruginosa infection development. ( a ) Sputum... |  Download Scientific Diagram">
            <a:extLst>
              <a:ext uri="{FF2B5EF4-FFF2-40B4-BE49-F238E27FC236}">
                <a16:creationId xmlns:a16="http://schemas.microsoft.com/office/drawing/2014/main" id="{69034A2E-E950-45F8-8BB7-EAAD51E07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 r="89056" b="73798"/>
          <a:stretch/>
        </p:blipFill>
        <p:spPr bwMode="auto">
          <a:xfrm>
            <a:off x="6058451" y="3347706"/>
            <a:ext cx="939544" cy="52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1">
            <a:extLst>
              <a:ext uri="{FF2B5EF4-FFF2-40B4-BE49-F238E27FC236}">
                <a16:creationId xmlns:a16="http://schemas.microsoft.com/office/drawing/2014/main" id="{4D5B013E-9D28-43BE-867D-C5407DD96AE4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49" y="4068201"/>
            <a:ext cx="1362498" cy="104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Imagem 2">
            <a:extLst>
              <a:ext uri="{FF2B5EF4-FFF2-40B4-BE49-F238E27FC236}">
                <a16:creationId xmlns:a16="http://schemas.microsoft.com/office/drawing/2014/main" id="{84B31FD3-DE35-42D3-BBDB-BD9D11F48CE1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64" y="4056688"/>
            <a:ext cx="1362497" cy="10480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DE7AE88-126A-4771-8E53-C54FB006BB3A}"/>
              </a:ext>
            </a:extLst>
          </p:cNvPr>
          <p:cNvSpPr txBox="1"/>
          <p:nvPr/>
        </p:nvSpPr>
        <p:spPr>
          <a:xfrm>
            <a:off x="6528223" y="5205260"/>
            <a:ext cx="303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+mj-lt"/>
                <a:cs typeface="Arial" panose="020B0604020202020204" pitchFamily="34" charset="0"/>
              </a:rPr>
              <a:t>Bacteria Elimination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CE4FB800-8DC1-46B3-B3F8-7447A15DF5C9}"/>
              </a:ext>
            </a:extLst>
          </p:cNvPr>
          <p:cNvSpPr/>
          <p:nvPr/>
        </p:nvSpPr>
        <p:spPr>
          <a:xfrm>
            <a:off x="4396751" y="2615220"/>
            <a:ext cx="1366196" cy="58199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E70E0DC9-255B-480D-A90F-462019E3F4CA}"/>
              </a:ext>
            </a:extLst>
          </p:cNvPr>
          <p:cNvSpPr/>
          <p:nvPr/>
        </p:nvSpPr>
        <p:spPr>
          <a:xfrm rot="19243167">
            <a:off x="4932272" y="4072350"/>
            <a:ext cx="939544" cy="58199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0" name="Picture 2" descr="Time course of P. aeruginosa infection development. ( a ) Sputum... |  Download Scientific Diagram">
            <a:extLst>
              <a:ext uri="{FF2B5EF4-FFF2-40B4-BE49-F238E27FC236}">
                <a16:creationId xmlns:a16="http://schemas.microsoft.com/office/drawing/2014/main" id="{EE8E592B-4C62-4D56-9231-548BF42E3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 r="89056" b="73798"/>
          <a:stretch/>
        </p:blipFill>
        <p:spPr bwMode="auto">
          <a:xfrm>
            <a:off x="7774541" y="2910056"/>
            <a:ext cx="939544" cy="52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6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609600"/>
            <a:ext cx="7924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Abstract: </a:t>
            </a:r>
            <a:r>
              <a:rPr lang="fr-FR" sz="1600" dirty="0"/>
              <a:t>The </a:t>
            </a:r>
            <a:r>
              <a:rPr lang="fr-FR" sz="1600" dirty="0" err="1"/>
              <a:t>multidrug-resistant</a:t>
            </a:r>
            <a:r>
              <a:rPr lang="fr-FR" sz="1600" dirty="0"/>
              <a:t> </a:t>
            </a:r>
            <a:r>
              <a:rPr lang="fr-FR" sz="1600" i="1" dirty="0"/>
              <a:t>Pseudomonas </a:t>
            </a:r>
            <a:r>
              <a:rPr lang="fr-FR" sz="1600" i="1" dirty="0" err="1"/>
              <a:t>aeruginosa</a:t>
            </a:r>
            <a:r>
              <a:rPr lang="fr-FR" sz="1600" i="1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considered</a:t>
            </a:r>
            <a:r>
              <a:rPr lang="fr-FR" sz="1600" dirty="0"/>
              <a:t> a public </a:t>
            </a:r>
            <a:r>
              <a:rPr lang="fr-FR" sz="1600" dirty="0" err="1"/>
              <a:t>threat</a:t>
            </a:r>
            <a:r>
              <a:rPr lang="fr-FR" sz="1600" dirty="0"/>
              <a:t>,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antibiotics</a:t>
            </a:r>
            <a:r>
              <a:rPr lang="fr-FR" sz="1600" dirty="0"/>
              <a:t> </a:t>
            </a:r>
            <a:r>
              <a:rPr lang="fr-FR" sz="1600" dirty="0" err="1"/>
              <a:t>increasing</a:t>
            </a:r>
            <a:r>
              <a:rPr lang="fr-FR" sz="1600" dirty="0"/>
              <a:t> </a:t>
            </a:r>
            <a:r>
              <a:rPr lang="fr-FR" sz="1600" dirty="0" err="1"/>
              <a:t>its</a:t>
            </a:r>
            <a:r>
              <a:rPr lang="fr-FR" sz="1600" dirty="0"/>
              <a:t> </a:t>
            </a:r>
            <a:r>
              <a:rPr lang="fr-FR" sz="1600" dirty="0" err="1"/>
              <a:t>resistance</a:t>
            </a:r>
            <a:r>
              <a:rPr lang="fr-FR" sz="1600" dirty="0"/>
              <a:t>. Essential </a:t>
            </a:r>
            <a:r>
              <a:rPr lang="fr-FR" sz="1600" dirty="0" err="1"/>
              <a:t>oils</a:t>
            </a:r>
            <a:r>
              <a:rPr lang="fr-FR" sz="1600" dirty="0"/>
              <a:t> (</a:t>
            </a:r>
            <a:r>
              <a:rPr lang="fr-FR" sz="1600" dirty="0" err="1"/>
              <a:t>EOs</a:t>
            </a:r>
            <a:r>
              <a:rPr lang="fr-FR" sz="1600" dirty="0"/>
              <a:t>) have </a:t>
            </a:r>
            <a:r>
              <a:rPr lang="fr-FR" sz="1600" dirty="0" err="1"/>
              <a:t>demonstrated</a:t>
            </a:r>
            <a:r>
              <a:rPr lang="fr-FR" sz="1600" dirty="0"/>
              <a:t> </a:t>
            </a:r>
            <a:r>
              <a:rPr lang="fr-FR" sz="1600" dirty="0" err="1"/>
              <a:t>significant</a:t>
            </a:r>
            <a:r>
              <a:rPr lang="fr-FR" sz="1600" dirty="0"/>
              <a:t> </a:t>
            </a:r>
            <a:r>
              <a:rPr lang="fr-FR" sz="1600" dirty="0" err="1"/>
              <a:t>effects</a:t>
            </a:r>
            <a:r>
              <a:rPr lang="fr-FR" sz="1600" dirty="0"/>
              <a:t> </a:t>
            </a:r>
            <a:r>
              <a:rPr lang="fr-FR" sz="1600" dirty="0" err="1"/>
              <a:t>against</a:t>
            </a:r>
            <a:r>
              <a:rPr lang="fr-FR" sz="1600" dirty="0"/>
              <a:t> </a:t>
            </a:r>
            <a:r>
              <a:rPr lang="fr-FR" sz="1600" dirty="0" err="1"/>
              <a:t>several</a:t>
            </a:r>
            <a:r>
              <a:rPr lang="fr-FR" sz="1600" dirty="0"/>
              <a:t> </a:t>
            </a:r>
            <a:r>
              <a:rPr lang="fr-FR" sz="1600" dirty="0" err="1"/>
              <a:t>microorganisms</a:t>
            </a:r>
            <a:r>
              <a:rPr lang="fr-FR" sz="1600" dirty="0"/>
              <a:t>. </a:t>
            </a:r>
            <a:r>
              <a:rPr lang="fr-FR" sz="1600" dirty="0" err="1"/>
              <a:t>However</a:t>
            </a:r>
            <a:r>
              <a:rPr lang="fr-FR" sz="1600" dirty="0"/>
              <a:t>, due to </a:t>
            </a:r>
            <a:r>
              <a:rPr lang="fr-FR" sz="1600" dirty="0" err="1"/>
              <a:t>their</a:t>
            </a:r>
            <a:r>
              <a:rPr lang="fr-FR" sz="1600" dirty="0"/>
              <a:t> volatile nature </a:t>
            </a:r>
            <a:r>
              <a:rPr lang="fr-FR" sz="1600" dirty="0" err="1"/>
              <a:t>they</a:t>
            </a:r>
            <a:r>
              <a:rPr lang="fr-FR" sz="1600" dirty="0"/>
              <a:t> </a:t>
            </a:r>
            <a:r>
              <a:rPr lang="fr-FR" sz="1600" dirty="0" err="1"/>
              <a:t>cannot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used</a:t>
            </a:r>
            <a:r>
              <a:rPr lang="fr-FR" sz="1600" dirty="0"/>
              <a:t> in </a:t>
            </a:r>
            <a:r>
              <a:rPr lang="fr-FR" sz="1600" dirty="0" err="1"/>
              <a:t>their</a:t>
            </a:r>
            <a:r>
              <a:rPr lang="fr-FR" sz="1600" dirty="0"/>
              <a:t> free-state. </a:t>
            </a:r>
            <a:r>
              <a:rPr lang="fr-FR" sz="1600" dirty="0" err="1"/>
              <a:t>Here</a:t>
            </a:r>
            <a:r>
              <a:rPr lang="fr-FR" sz="1600" dirty="0"/>
              <a:t>, hydrogel-like films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produced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a combination of sodium alginate (SA) and </a:t>
            </a:r>
            <a:r>
              <a:rPr lang="fr-FR" sz="1600" dirty="0" err="1"/>
              <a:t>gelatin</a:t>
            </a:r>
            <a:r>
              <a:rPr lang="fr-FR" sz="1600" dirty="0"/>
              <a:t> (GN) to serve as </a:t>
            </a:r>
            <a:r>
              <a:rPr lang="fr-FR" sz="1600" dirty="0" err="1"/>
              <a:t>delivery</a:t>
            </a:r>
            <a:r>
              <a:rPr lang="fr-FR" sz="1600" dirty="0"/>
              <a:t> platforms for the </a:t>
            </a:r>
            <a:r>
              <a:rPr lang="fr-FR" sz="1600" dirty="0" err="1"/>
              <a:t>controlled</a:t>
            </a:r>
            <a:r>
              <a:rPr lang="fr-FR" sz="1600" dirty="0"/>
              <a:t> release of </a:t>
            </a:r>
            <a:r>
              <a:rPr lang="fr-FR" sz="1600" dirty="0" err="1"/>
              <a:t>cinnamon</a:t>
            </a:r>
            <a:r>
              <a:rPr lang="fr-FR" sz="1600" dirty="0"/>
              <a:t> </a:t>
            </a:r>
            <a:r>
              <a:rPr lang="fr-FR" sz="1600" dirty="0" err="1"/>
              <a:t>leaf</a:t>
            </a:r>
            <a:r>
              <a:rPr lang="fr-FR" sz="1600" dirty="0"/>
              <a:t> </a:t>
            </a:r>
            <a:r>
              <a:rPr lang="fr-FR" sz="1600" dirty="0" err="1"/>
              <a:t>oil</a:t>
            </a:r>
            <a:r>
              <a:rPr lang="fr-FR" sz="1600" dirty="0"/>
              <a:t> (CLO) </a:t>
            </a:r>
            <a:r>
              <a:rPr lang="fr-FR" sz="1600" dirty="0" err="1"/>
              <a:t>entrapped</a:t>
            </a:r>
            <a:r>
              <a:rPr lang="fr-FR" sz="1600" dirty="0"/>
              <a:t> </a:t>
            </a:r>
            <a:r>
              <a:rPr lang="fr-FR" sz="1600" dirty="0" err="1"/>
              <a:t>within</a:t>
            </a:r>
            <a:r>
              <a:rPr lang="fr-FR" sz="1600" dirty="0"/>
              <a:t> </a:t>
            </a:r>
            <a:r>
              <a:rPr lang="fr-FR" sz="1600" dirty="0" err="1"/>
              <a:t>chitosan</a:t>
            </a:r>
            <a:r>
              <a:rPr lang="fr-FR" sz="1600" dirty="0"/>
              <a:t> microcapsules. The minimum </a:t>
            </a:r>
            <a:r>
              <a:rPr lang="fr-FR" sz="1600" dirty="0" err="1"/>
              <a:t>inhibitory</a:t>
            </a:r>
            <a:r>
              <a:rPr lang="fr-FR" sz="1600" dirty="0"/>
              <a:t> concentration (MIC) of CLO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established</a:t>
            </a:r>
            <a:r>
              <a:rPr lang="fr-FR" sz="1600" dirty="0"/>
              <a:t> at 39.3 mg/</a:t>
            </a:r>
            <a:r>
              <a:rPr lang="fr-FR" sz="1600" dirty="0" err="1"/>
              <a:t>mL</a:t>
            </a:r>
            <a:r>
              <a:rPr lang="fr-FR" sz="1600" dirty="0"/>
              <a:t> </a:t>
            </a:r>
            <a:r>
              <a:rPr lang="fr-FR" sz="1600" dirty="0" err="1"/>
              <a:t>against</a:t>
            </a:r>
            <a:r>
              <a:rPr lang="fr-FR" sz="1600" dirty="0"/>
              <a:t> </a:t>
            </a:r>
            <a:r>
              <a:rPr lang="fr-FR" sz="1600" i="1" dirty="0"/>
              <a:t>P. </a:t>
            </a:r>
            <a:r>
              <a:rPr lang="fr-FR" sz="1600" i="1" dirty="0" err="1"/>
              <a:t>aeruginosa</a:t>
            </a:r>
            <a:r>
              <a:rPr lang="fr-FR" sz="1600" dirty="0"/>
              <a:t>. </a:t>
            </a:r>
            <a:r>
              <a:rPr lang="fr-FR" sz="1600" dirty="0" err="1"/>
              <a:t>Chitosan</a:t>
            </a:r>
            <a:r>
              <a:rPr lang="fr-FR" sz="1600" dirty="0"/>
              <a:t> microcapsules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prepared</a:t>
            </a:r>
            <a:r>
              <a:rPr lang="fr-FR" sz="1600" dirty="0"/>
              <a:t> via </a:t>
            </a:r>
            <a:r>
              <a:rPr lang="fr-FR" sz="1600" dirty="0" err="1"/>
              <a:t>ionotropic</a:t>
            </a:r>
            <a:r>
              <a:rPr lang="fr-FR" sz="1600" dirty="0"/>
              <a:t> </a:t>
            </a:r>
            <a:r>
              <a:rPr lang="fr-FR" sz="1600" dirty="0" err="1"/>
              <a:t>gelation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tripolyphosphate</a:t>
            </a:r>
            <a:r>
              <a:rPr lang="fr-FR" sz="1600" dirty="0"/>
              <a:t>, </a:t>
            </a:r>
            <a:r>
              <a:rPr lang="fr-FR" sz="1600" dirty="0" err="1"/>
              <a:t>encapsulating</a:t>
            </a:r>
            <a:r>
              <a:rPr lang="fr-FR" sz="1600" dirty="0"/>
              <a:t> CLO at MIC. </a:t>
            </a:r>
            <a:r>
              <a:rPr lang="fr-FR" sz="1600" dirty="0" err="1"/>
              <a:t>Successful</a:t>
            </a:r>
            <a:r>
              <a:rPr lang="fr-FR" sz="1600" dirty="0"/>
              <a:t> production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confirmed</a:t>
            </a:r>
            <a:r>
              <a:rPr lang="fr-FR" sz="1600" dirty="0"/>
              <a:t> by fluorescent </a:t>
            </a:r>
            <a:r>
              <a:rPr lang="fr-FR" sz="1600" dirty="0" err="1"/>
              <a:t>microscopy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Nile </a:t>
            </a:r>
            <a:r>
              <a:rPr lang="fr-FR" sz="1600" dirty="0" err="1"/>
              <a:t>red</a:t>
            </a:r>
            <a:r>
              <a:rPr lang="fr-FR" sz="1600" dirty="0"/>
              <a:t> as </a:t>
            </a:r>
            <a:r>
              <a:rPr lang="fr-FR" sz="1600" dirty="0" err="1"/>
              <a:t>detection</a:t>
            </a:r>
            <a:r>
              <a:rPr lang="fr-FR" sz="1600" dirty="0"/>
              <a:t> agent. Microcapsules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embedded</a:t>
            </a:r>
            <a:r>
              <a:rPr lang="fr-FR" sz="1600" dirty="0"/>
              <a:t> </a:t>
            </a:r>
            <a:r>
              <a:rPr lang="fr-FR" sz="1600" dirty="0" err="1"/>
              <a:t>within</a:t>
            </a:r>
            <a:r>
              <a:rPr lang="fr-FR" sz="1600" dirty="0"/>
              <a:t> a </a:t>
            </a:r>
            <a:r>
              <a:rPr lang="fr-FR" sz="1600" dirty="0" err="1"/>
              <a:t>biodegradable</a:t>
            </a:r>
            <a:r>
              <a:rPr lang="fr-FR" sz="1600" dirty="0"/>
              <a:t> SA/GN </a:t>
            </a:r>
            <a:r>
              <a:rPr lang="fr-FR" sz="1600" dirty="0" err="1"/>
              <a:t>polymeric</a:t>
            </a:r>
            <a:r>
              <a:rPr lang="fr-FR" sz="1600" dirty="0"/>
              <a:t> matrix </a:t>
            </a:r>
            <a:r>
              <a:rPr lang="fr-FR" sz="1600" dirty="0" err="1"/>
              <a:t>processed</a:t>
            </a:r>
            <a:r>
              <a:rPr lang="fr-FR" sz="1600" dirty="0"/>
              <a:t> via a solvent casting/phase inversion </a:t>
            </a:r>
            <a:r>
              <a:rPr lang="fr-FR" sz="1600" dirty="0" err="1"/>
              <a:t>methodology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SA/GN </a:t>
            </a:r>
            <a:r>
              <a:rPr lang="fr-FR" sz="1600" dirty="0" err="1"/>
              <a:t>used</a:t>
            </a:r>
            <a:r>
              <a:rPr lang="fr-FR" sz="1600" dirty="0"/>
              <a:t> at 70/30 </a:t>
            </a:r>
            <a:r>
              <a:rPr lang="fr-FR" sz="1600" dirty="0" err="1"/>
              <a:t>polymer</a:t>
            </a:r>
            <a:r>
              <a:rPr lang="fr-FR" sz="1600" dirty="0"/>
              <a:t> ratio at 2wt% SA concentration. 2wt% CaCl2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used</a:t>
            </a:r>
            <a:r>
              <a:rPr lang="fr-FR" sz="1600" dirty="0"/>
              <a:t> as coagulation bath. The CLO-</a:t>
            </a:r>
            <a:r>
              <a:rPr lang="fr-FR" sz="1600" dirty="0" err="1"/>
              <a:t>containing</a:t>
            </a:r>
            <a:r>
              <a:rPr lang="fr-FR" sz="1600" dirty="0"/>
              <a:t> </a:t>
            </a:r>
            <a:r>
              <a:rPr lang="fr-FR" sz="1600" dirty="0" err="1"/>
              <a:t>chitosan</a:t>
            </a:r>
            <a:r>
              <a:rPr lang="fr-FR" sz="1600" dirty="0"/>
              <a:t> microcapsules </a:t>
            </a:r>
            <a:r>
              <a:rPr lang="fr-FR" sz="1600" dirty="0" err="1"/>
              <a:t>homogeneous</a:t>
            </a:r>
            <a:r>
              <a:rPr lang="fr-FR" sz="1600" dirty="0"/>
              <a:t> distribution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guaranteed</a:t>
            </a:r>
            <a:r>
              <a:rPr lang="fr-FR" sz="1600" dirty="0"/>
              <a:t> by successive vortex and </a:t>
            </a:r>
            <a:r>
              <a:rPr lang="fr-FR" sz="1600" dirty="0" err="1"/>
              <a:t>blending</a:t>
            </a:r>
            <a:r>
              <a:rPr lang="fr-FR" sz="1600" dirty="0"/>
              <a:t> </a:t>
            </a:r>
            <a:r>
              <a:rPr lang="fr-FR" sz="1600" dirty="0" err="1"/>
              <a:t>processes</a:t>
            </a:r>
            <a:r>
              <a:rPr lang="fr-FR" sz="1600" dirty="0"/>
              <a:t> </a:t>
            </a:r>
            <a:r>
              <a:rPr lang="fr-FR" sz="1600" dirty="0" err="1"/>
              <a:t>applied</a:t>
            </a:r>
            <a:r>
              <a:rPr lang="fr-FR" sz="1600" dirty="0"/>
              <a:t> </a:t>
            </a:r>
            <a:r>
              <a:rPr lang="fr-FR" sz="1600" dirty="0" err="1"/>
              <a:t>prior</a:t>
            </a:r>
            <a:r>
              <a:rPr lang="fr-FR" sz="1600" dirty="0"/>
              <a:t> to casting. CLO </a:t>
            </a:r>
            <a:r>
              <a:rPr lang="fr-FR" sz="1600" dirty="0" err="1"/>
              <a:t>controlled</a:t>
            </a:r>
            <a:r>
              <a:rPr lang="fr-FR" sz="1600" dirty="0"/>
              <a:t> release </a:t>
            </a:r>
            <a:r>
              <a:rPr lang="fr-FR" sz="1600" dirty="0" err="1"/>
              <a:t>from</a:t>
            </a:r>
            <a:r>
              <a:rPr lang="fr-FR" sz="1600" dirty="0"/>
              <a:t> the films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monitored</a:t>
            </a:r>
            <a:r>
              <a:rPr lang="fr-FR" sz="1600" dirty="0"/>
              <a:t> in </a:t>
            </a:r>
            <a:r>
              <a:rPr lang="fr-FR" sz="1600" dirty="0" err="1"/>
              <a:t>physiological</a:t>
            </a:r>
            <a:r>
              <a:rPr lang="fr-FR" sz="1600" dirty="0"/>
              <a:t> pH for 24h. Flexible, </a:t>
            </a:r>
            <a:r>
              <a:rPr lang="fr-FR" sz="1600" dirty="0" err="1"/>
              <a:t>highly</a:t>
            </a:r>
            <a:r>
              <a:rPr lang="fr-FR" sz="1600" dirty="0"/>
              <a:t> </a:t>
            </a:r>
            <a:r>
              <a:rPr lang="fr-FR" sz="1600" dirty="0" err="1"/>
              <a:t>hydrated</a:t>
            </a:r>
            <a:r>
              <a:rPr lang="fr-FR" sz="1600" dirty="0"/>
              <a:t> films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obtained</a:t>
            </a:r>
            <a:r>
              <a:rPr lang="fr-FR" sz="1600" dirty="0"/>
              <a:t>, </a:t>
            </a:r>
            <a:r>
              <a:rPr lang="fr-FR" sz="1600" dirty="0" err="1"/>
              <a:t>with</a:t>
            </a:r>
            <a:r>
              <a:rPr lang="fr-FR" sz="1600" dirty="0"/>
              <a:t> the </a:t>
            </a:r>
            <a:r>
              <a:rPr lang="fr-FR" sz="1600" dirty="0" err="1"/>
              <a:t>presence</a:t>
            </a:r>
            <a:r>
              <a:rPr lang="fr-FR" sz="1600" dirty="0"/>
              <a:t> of </a:t>
            </a:r>
            <a:r>
              <a:rPr lang="fr-FR" sz="1600" dirty="0" err="1"/>
              <a:t>loaded</a:t>
            </a:r>
            <a:r>
              <a:rPr lang="fr-FR" sz="1600" dirty="0"/>
              <a:t> </a:t>
            </a:r>
            <a:r>
              <a:rPr lang="fr-FR" sz="1600" dirty="0" err="1"/>
              <a:t>chitosan</a:t>
            </a:r>
            <a:r>
              <a:rPr lang="fr-FR" sz="1600" dirty="0"/>
              <a:t> capsules </a:t>
            </a:r>
            <a:r>
              <a:rPr lang="fr-FR" sz="1600" dirty="0" err="1"/>
              <a:t>being</a:t>
            </a:r>
            <a:r>
              <a:rPr lang="fr-FR" sz="1600" dirty="0"/>
              <a:t> </a:t>
            </a:r>
            <a:r>
              <a:rPr lang="fr-FR" sz="1600" dirty="0" err="1"/>
              <a:t>confirmed</a:t>
            </a:r>
            <a:r>
              <a:rPr lang="fr-FR" sz="1600" dirty="0"/>
              <a:t> by FTIR. Qualitative/quantitative </a:t>
            </a:r>
            <a:r>
              <a:rPr lang="fr-FR" sz="1600" dirty="0" err="1"/>
              <a:t>antimicrobial</a:t>
            </a:r>
            <a:r>
              <a:rPr lang="fr-FR" sz="1600" dirty="0"/>
              <a:t> </a:t>
            </a:r>
            <a:r>
              <a:rPr lang="fr-FR" sz="1600" dirty="0" err="1"/>
              <a:t>examinations</a:t>
            </a:r>
            <a:r>
              <a:rPr lang="fr-FR" sz="1600" dirty="0"/>
              <a:t> </a:t>
            </a:r>
            <a:r>
              <a:rPr lang="fr-FR" sz="1600" dirty="0" err="1"/>
              <a:t>validated</a:t>
            </a:r>
            <a:r>
              <a:rPr lang="fr-FR" sz="1600" dirty="0"/>
              <a:t> the </a:t>
            </a:r>
            <a:r>
              <a:rPr lang="fr-FR" sz="1600" dirty="0" err="1"/>
              <a:t>loaded</a:t>
            </a:r>
            <a:r>
              <a:rPr lang="fr-FR" sz="1600" dirty="0"/>
              <a:t> film </a:t>
            </a:r>
            <a:r>
              <a:rPr lang="fr-FR" sz="1600" dirty="0" err="1"/>
              <a:t>potential</a:t>
            </a:r>
            <a:r>
              <a:rPr lang="fr-FR" sz="1600" dirty="0"/>
              <a:t> to </a:t>
            </a:r>
            <a:r>
              <a:rPr lang="fr-FR" sz="1600" dirty="0" err="1"/>
              <a:t>fight</a:t>
            </a:r>
            <a:r>
              <a:rPr lang="fr-FR" sz="1600" dirty="0"/>
              <a:t> </a:t>
            </a:r>
            <a:r>
              <a:rPr lang="fr-FR" sz="1600" i="1" dirty="0"/>
              <a:t>P. </a:t>
            </a:r>
            <a:r>
              <a:rPr lang="fr-FR" sz="1600" i="1" dirty="0" err="1"/>
              <a:t>aeruginosa</a:t>
            </a:r>
            <a:r>
              <a:rPr lang="fr-FR" sz="1600" dirty="0"/>
              <a:t>. </a:t>
            </a:r>
          </a:p>
          <a:p>
            <a:endParaRPr lang="en-US" dirty="0"/>
          </a:p>
          <a:p>
            <a:r>
              <a:rPr lang="fr-FR" b="1" dirty="0"/>
              <a:t>Keywords:</a:t>
            </a:r>
            <a:r>
              <a:rPr lang="fr-FR" dirty="0"/>
              <a:t> </a:t>
            </a:r>
            <a:r>
              <a:rPr lang="en-US" dirty="0"/>
              <a:t>bio-based polymers; drug delivery platform; natural extracts; trigger-based release; bactericidal effects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66382-20B6-490F-8C41-6253E43E3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"/>
    </mc:Choice>
    <mc:Fallback xmlns="">
      <p:transition spd="slow" advTm="131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/>
              <a:t>Pseudomonas </a:t>
            </a:r>
            <a:r>
              <a:rPr lang="fr-FR" sz="2400" b="1" i="1" dirty="0" err="1"/>
              <a:t>aeruginosa</a:t>
            </a:r>
            <a:endParaRPr lang="fr-FR" sz="24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C6A81-8B46-4779-8416-8A050BD19149}"/>
              </a:ext>
            </a:extLst>
          </p:cNvPr>
          <p:cNvSpPr txBox="1"/>
          <p:nvPr/>
        </p:nvSpPr>
        <p:spPr>
          <a:xfrm>
            <a:off x="567717" y="1429749"/>
            <a:ext cx="800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err="1">
                <a:latin typeface="+mj-lt"/>
                <a:cs typeface="Arial" panose="020B0604020202020204" pitchFamily="34" charset="0"/>
              </a:rPr>
              <a:t>Development</a:t>
            </a:r>
            <a:r>
              <a:rPr lang="pt-PT" sz="2000" b="1" dirty="0">
                <a:latin typeface="+mj-lt"/>
                <a:cs typeface="Arial" panose="020B0604020202020204" pitchFamily="34" charset="0"/>
              </a:rPr>
              <a:t> of an infection </a:t>
            </a:r>
            <a:r>
              <a:rPr lang="pt-PT" sz="2000" b="1" dirty="0" err="1">
                <a:latin typeface="+mj-lt"/>
                <a:cs typeface="Arial" panose="020B0604020202020204" pitchFamily="34" charset="0"/>
              </a:rPr>
              <a:t>by</a:t>
            </a:r>
            <a:r>
              <a:rPr lang="pt-PT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pt-PT" sz="2000" b="1" i="1" dirty="0">
                <a:latin typeface="+mj-lt"/>
                <a:cs typeface="Arial" panose="020B0604020202020204" pitchFamily="34" charset="0"/>
              </a:rPr>
              <a:t>P. aeruginosa</a:t>
            </a:r>
            <a:endParaRPr lang="pt-PT" sz="20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2" descr="Time course of P. aeruginosa infection development. ( a ) Sputum... |  Download Scientific Diagram">
            <a:extLst>
              <a:ext uri="{FF2B5EF4-FFF2-40B4-BE49-F238E27FC236}">
                <a16:creationId xmlns:a16="http://schemas.microsoft.com/office/drawing/2014/main" id="{185A5A65-2C40-4380-A895-1BACE08B6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3"/>
          <a:stretch/>
        </p:blipFill>
        <p:spPr bwMode="auto">
          <a:xfrm>
            <a:off x="276117" y="1924678"/>
            <a:ext cx="8584688" cy="248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C4427-3937-4264-9ABF-34E76CAF2E41}"/>
              </a:ext>
            </a:extLst>
          </p:cNvPr>
          <p:cNvSpPr txBox="1"/>
          <p:nvPr/>
        </p:nvSpPr>
        <p:spPr>
          <a:xfrm>
            <a:off x="847936" y="4892269"/>
            <a:ext cx="7524328" cy="6463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Defined by the </a:t>
            </a:r>
            <a:r>
              <a:rPr lang="en-US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Infectious Diseases Society of America as a group of human pathogens with clinically relevant antibiotic resistance.</a:t>
            </a:r>
            <a:endParaRPr lang="pt-PT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29CAF7-5495-41D0-A7C2-0584558DF523}"/>
              </a:ext>
            </a:extLst>
          </p:cNvPr>
          <p:cNvSpPr/>
          <p:nvPr/>
        </p:nvSpPr>
        <p:spPr>
          <a:xfrm>
            <a:off x="276117" y="5700045"/>
            <a:ext cx="79795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latin typeface="+mj-lt"/>
                <a:cs typeface="Arial" panose="020B0604020202020204" pitchFamily="34" charset="0"/>
              </a:rPr>
              <a:t>Buhl, M. et al. Expert Review of Anti-Infective Therapy (2015). https://doi.org/10.1586/14787210.2015.1064310</a:t>
            </a:r>
            <a:endParaRPr lang="pt-PT" sz="900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77"/>
    </mc:Choice>
    <mc:Fallback xmlns="">
      <p:transition spd="slow" advTm="6937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Treatments</a:t>
            </a:r>
            <a:r>
              <a:rPr lang="fr-FR" sz="2400" b="1" dirty="0"/>
              <a:t> for </a:t>
            </a:r>
            <a:r>
              <a:rPr lang="fr-FR" sz="2400" b="1" dirty="0" err="1"/>
              <a:t>bacterial</a:t>
            </a:r>
            <a:r>
              <a:rPr lang="fr-FR" sz="2400" b="1" dirty="0"/>
              <a:t> infections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2951E3-E4BF-424C-A6FA-14293FD654EC}"/>
              </a:ext>
            </a:extLst>
          </p:cNvPr>
          <p:cNvSpPr txBox="1"/>
          <p:nvPr/>
        </p:nvSpPr>
        <p:spPr>
          <a:xfrm>
            <a:off x="849208" y="126734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latin typeface="+mj-lt"/>
                <a:cs typeface="Arial" panose="020B0604020202020204" pitchFamily="34" charset="0"/>
              </a:rPr>
              <a:t>Antibiotics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50474-6A9B-4776-8203-67BFAFC7538E}"/>
              </a:ext>
            </a:extLst>
          </p:cNvPr>
          <p:cNvSpPr txBox="1"/>
          <p:nvPr/>
        </p:nvSpPr>
        <p:spPr>
          <a:xfrm>
            <a:off x="5314019" y="125738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latin typeface="+mj-lt"/>
                <a:cs typeface="Arial" panose="020B0604020202020204" pitchFamily="34" charset="0"/>
              </a:rPr>
              <a:t>Essential Oils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208C2A-0D34-411E-9FE4-63434E7810D9}"/>
              </a:ext>
            </a:extLst>
          </p:cNvPr>
          <p:cNvPicPr/>
          <p:nvPr/>
        </p:nvPicPr>
        <p:blipFill rotWithShape="1">
          <a:blip r:embed="rId3"/>
          <a:srcRect l="61736" t="25920" r="5104" b="46697"/>
          <a:stretch/>
        </p:blipFill>
        <p:spPr bwMode="auto">
          <a:xfrm>
            <a:off x="947422" y="1613626"/>
            <a:ext cx="2938778" cy="13954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9E647-3F7B-4F5A-B205-766BE18147EF}"/>
              </a:ext>
            </a:extLst>
          </p:cNvPr>
          <p:cNvPicPr/>
          <p:nvPr/>
        </p:nvPicPr>
        <p:blipFill rotWithShape="1">
          <a:blip r:embed="rId4"/>
          <a:srcRect l="7173" t="21112" r="39088" b="14507"/>
          <a:stretch/>
        </p:blipFill>
        <p:spPr bwMode="auto">
          <a:xfrm>
            <a:off x="5791200" y="1803993"/>
            <a:ext cx="2397214" cy="1397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F3D86F-4B22-46EE-92B4-9957998EBE82}"/>
              </a:ext>
            </a:extLst>
          </p:cNvPr>
          <p:cNvSpPr txBox="1"/>
          <p:nvPr/>
        </p:nvSpPr>
        <p:spPr>
          <a:xfrm>
            <a:off x="849208" y="3144867"/>
            <a:ext cx="316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latin typeface="+mj-lt"/>
                <a:cs typeface="Arial" panose="020B0604020202020204" pitchFamily="34" charset="0"/>
              </a:rPr>
              <a:t>Target bacterial functions and growth processes; bactericidal activity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CAD17B-F9E3-49AE-A4D3-9DF6409B478E}"/>
              </a:ext>
            </a:extLst>
          </p:cNvPr>
          <p:cNvSpPr txBox="1"/>
          <p:nvPr/>
        </p:nvSpPr>
        <p:spPr>
          <a:xfrm>
            <a:off x="4819328" y="3175965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Mixtures of aromatic, volatile, lipophilic biomolecules, extracted from different regions of plants;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strong anti-inflammatory, antiseptic, analgesic, spasmolytic, anesthetic and antioxidative properties</a:t>
            </a:r>
            <a:endParaRPr lang="pt-PT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31FFEBF-D6DA-47C8-BB3E-88E45AD97C6F}"/>
              </a:ext>
            </a:extLst>
          </p:cNvPr>
          <p:cNvSpPr/>
          <p:nvPr/>
        </p:nvSpPr>
        <p:spPr>
          <a:xfrm>
            <a:off x="2198061" y="3953996"/>
            <a:ext cx="432048" cy="704984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520C1F4-EF8A-4D7C-8671-441BAFC10698}"/>
              </a:ext>
            </a:extLst>
          </p:cNvPr>
          <p:cNvSpPr/>
          <p:nvPr/>
        </p:nvSpPr>
        <p:spPr>
          <a:xfrm>
            <a:off x="6718175" y="4481247"/>
            <a:ext cx="432048" cy="704984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E420BD-252F-4A2C-AD6B-66F113F24A26}"/>
              </a:ext>
            </a:extLst>
          </p:cNvPr>
          <p:cNvSpPr txBox="1"/>
          <p:nvPr/>
        </p:nvSpPr>
        <p:spPr>
          <a:xfrm>
            <a:off x="5170003" y="510540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latin typeface="+mj-lt"/>
                <a:cs typeface="Arial" panose="020B0604020202020204" pitchFamily="34" charset="0"/>
              </a:rPr>
              <a:t>Citotoxicity at high concentrations; low resistance to degradation; high volatility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5249D-065B-405E-A8B4-896C0A55AAE8}"/>
              </a:ext>
            </a:extLst>
          </p:cNvPr>
          <p:cNvSpPr txBox="1"/>
          <p:nvPr/>
        </p:nvSpPr>
        <p:spPr>
          <a:xfrm>
            <a:off x="832236" y="4648200"/>
            <a:ext cx="3163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latin typeface="+mj-lt"/>
                <a:cs typeface="Arial" panose="020B0604020202020204" pitchFamily="34" charset="0"/>
              </a:rPr>
              <a:t>Antibiotic resistant pathogens</a:t>
            </a:r>
            <a:endParaRPr lang="pt-PT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262E15-E6F5-4E27-B6C9-DA16064DBD4E}"/>
              </a:ext>
            </a:extLst>
          </p:cNvPr>
          <p:cNvSpPr/>
          <p:nvPr/>
        </p:nvSpPr>
        <p:spPr>
          <a:xfrm>
            <a:off x="152400" y="5738051"/>
            <a:ext cx="60486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900" dirty="0">
                <a:solidFill>
                  <a:srgbClr val="303030"/>
                </a:solidFill>
                <a:latin typeface="+mj-lt"/>
                <a:cs typeface="Arial" panose="020B0604020202020204" pitchFamily="34" charset="0"/>
              </a:rPr>
              <a:t>Felgueiras, H. P. et al.  Biomolecules (2020). https://doi.org/10.3390/biom10081129</a:t>
            </a:r>
            <a:endParaRPr lang="pt-PT" sz="900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18"/>
    </mc:Choice>
    <mc:Fallback xmlns="">
      <p:transition spd="slow" advTm="3321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2C892-CA27-4D14-A12B-1B222A9F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822CC-8D8C-4095-81D5-60EC415ECC15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Nanocapsules</a:t>
            </a:r>
            <a:endParaRPr lang="fr-FR" sz="2400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641EDE-584D-4486-9AA1-A9B82FDE3B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152247"/>
              </p:ext>
            </p:extLst>
          </p:nvPr>
        </p:nvGraphicFramePr>
        <p:xfrm>
          <a:off x="323528" y="10808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140C0C-245B-4BB5-B003-7B7FA6EB11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20" t="16641" r="35805" b="16641"/>
          <a:stretch/>
        </p:blipFill>
        <p:spPr>
          <a:xfrm>
            <a:off x="5501024" y="2894986"/>
            <a:ext cx="3635896" cy="2625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C99DBA-FB65-4352-BC0F-0A7030B3F513}"/>
              </a:ext>
            </a:extLst>
          </p:cNvPr>
          <p:cNvSpPr txBox="1"/>
          <p:nvPr/>
        </p:nvSpPr>
        <p:spPr>
          <a:xfrm>
            <a:off x="5745761" y="5486400"/>
            <a:ext cx="3146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latin typeface="+mj-lt"/>
                <a:cs typeface="Arial" panose="020B0604020202020204" pitchFamily="34" charset="0"/>
              </a:rPr>
              <a:t>Structure</a:t>
            </a:r>
            <a:r>
              <a:rPr lang="pt-PT" sz="1600" b="1" dirty="0">
                <a:latin typeface="+mj-lt"/>
                <a:cs typeface="Arial" panose="020B0604020202020204" pitchFamily="34" charset="0"/>
              </a:rPr>
              <a:t> of a </a:t>
            </a:r>
            <a:r>
              <a:rPr lang="pt-PT" sz="1600" b="1" dirty="0" err="1">
                <a:latin typeface="+mj-lt"/>
                <a:cs typeface="Arial" panose="020B0604020202020204" pitchFamily="34" charset="0"/>
              </a:rPr>
              <a:t>nanocapsule</a:t>
            </a:r>
            <a:endParaRPr lang="pt-PT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3B96AB-D828-4958-B5B3-A688CE19D4D3}"/>
              </a:ext>
            </a:extLst>
          </p:cNvPr>
          <p:cNvSpPr/>
          <p:nvPr/>
        </p:nvSpPr>
        <p:spPr>
          <a:xfrm>
            <a:off x="323528" y="5661772"/>
            <a:ext cx="48154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9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Deng S. et al. Nanomaterials (2020). doi: 10.3390/nano10050847</a:t>
            </a:r>
            <a:endParaRPr lang="pt-PT" sz="9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D36DB-91AE-4D1B-80CF-45E9DE9E04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6"/>
    </mc:Choice>
    <mc:Fallback xmlns="">
      <p:transition spd="slow" advTm="3520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BE8450-CDA2-4736-A144-1E9637F8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C319A-C203-4886-9D52-BA5798B79EB4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Polymeric</a:t>
            </a:r>
            <a:r>
              <a:rPr lang="fr-FR" sz="2400" b="1" dirty="0"/>
              <a:t> </a:t>
            </a:r>
            <a:r>
              <a:rPr lang="fr-FR" sz="2400" b="1" dirty="0" err="1"/>
              <a:t>shell</a:t>
            </a:r>
            <a:endParaRPr lang="fr-FR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B902C-30F2-4DD0-8218-8BD7670E9CA1}"/>
              </a:ext>
            </a:extLst>
          </p:cNvPr>
          <p:cNvSpPr txBox="1"/>
          <p:nvPr/>
        </p:nvSpPr>
        <p:spPr>
          <a:xfrm>
            <a:off x="632637" y="1167879"/>
            <a:ext cx="176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latin typeface="+mj-lt"/>
                <a:cs typeface="Arial" panose="020B0604020202020204" pitchFamily="34" charset="0"/>
              </a:rPr>
              <a:t>Chitosan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B7560-5AB6-4767-B375-E049EB618049}"/>
              </a:ext>
            </a:extLst>
          </p:cNvPr>
          <p:cNvSpPr txBox="1"/>
          <p:nvPr/>
        </p:nvSpPr>
        <p:spPr>
          <a:xfrm>
            <a:off x="3804202" y="1156395"/>
            <a:ext cx="176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latin typeface="+mj-lt"/>
                <a:cs typeface="Arial" panose="020B0604020202020204" pitchFamily="34" charset="0"/>
              </a:rPr>
              <a:t>Alginate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6575E-75AD-42DA-B376-12B75A65705C}"/>
              </a:ext>
            </a:extLst>
          </p:cNvPr>
          <p:cNvSpPr txBox="1"/>
          <p:nvPr/>
        </p:nvSpPr>
        <p:spPr>
          <a:xfrm>
            <a:off x="6747167" y="1167879"/>
            <a:ext cx="176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latin typeface="+mj-lt"/>
                <a:cs typeface="Arial" panose="020B0604020202020204" pitchFamily="34" charset="0"/>
              </a:rPr>
              <a:t>Gelatin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C218A-1E86-45E1-A497-128958B2EC46}"/>
              </a:ext>
            </a:extLst>
          </p:cNvPr>
          <p:cNvPicPr/>
          <p:nvPr/>
        </p:nvPicPr>
        <p:blipFill rotWithShape="1">
          <a:blip r:embed="rId2"/>
          <a:srcRect l="63735" t="38880" r="5927" b="34574"/>
          <a:stretch/>
        </p:blipFill>
        <p:spPr bwMode="auto">
          <a:xfrm>
            <a:off x="405900" y="1851157"/>
            <a:ext cx="2376264" cy="1281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133BD5-374C-47ED-8C45-1D4268448F71}"/>
              </a:ext>
            </a:extLst>
          </p:cNvPr>
          <p:cNvPicPr/>
          <p:nvPr/>
        </p:nvPicPr>
        <p:blipFill rotWithShape="1">
          <a:blip r:embed="rId3"/>
          <a:srcRect l="11289" t="43060" r="42379" b="16806"/>
          <a:stretch/>
        </p:blipFill>
        <p:spPr bwMode="auto">
          <a:xfrm>
            <a:off x="3329998" y="1851157"/>
            <a:ext cx="2501900" cy="121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E69AD-9F1E-4D37-964F-3C4ECBC509A5}"/>
              </a:ext>
            </a:extLst>
          </p:cNvPr>
          <p:cNvPicPr/>
          <p:nvPr/>
        </p:nvPicPr>
        <p:blipFill rotWithShape="1">
          <a:blip r:embed="rId4"/>
          <a:srcRect l="52799" t="42642" r="3104" b="31438"/>
          <a:stretch/>
        </p:blipFill>
        <p:spPr bwMode="auto">
          <a:xfrm>
            <a:off x="6012262" y="1836720"/>
            <a:ext cx="3034273" cy="1231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5EBA39-2B48-4C18-8715-CC33263F543D}"/>
              </a:ext>
            </a:extLst>
          </p:cNvPr>
          <p:cNvSpPr txBox="1"/>
          <p:nvPr/>
        </p:nvSpPr>
        <p:spPr>
          <a:xfrm>
            <a:off x="405900" y="3276600"/>
            <a:ext cx="2725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Biocompatibility;</a:t>
            </a:r>
          </a:p>
          <a:p>
            <a:r>
              <a:rPr lang="en-US" sz="1600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Endogenous metabolizable degradable productions;</a:t>
            </a:r>
          </a:p>
          <a:p>
            <a:r>
              <a:rPr lang="en-US" sz="1600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Gelation conditions; </a:t>
            </a:r>
          </a:p>
          <a:p>
            <a:r>
              <a:rPr lang="en-US" sz="1600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Mucoadhesive properties;</a:t>
            </a:r>
          </a:p>
          <a:p>
            <a:r>
              <a:rPr lang="en-US" sz="16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The strong cationic surface charge of chitosan can lead to nanoparticle aggregation, protein adsorption. </a:t>
            </a:r>
            <a:endParaRPr lang="pt-PT" sz="1600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1995B4-7AC4-4A82-84D9-B4118CDCB6FE}"/>
              </a:ext>
            </a:extLst>
          </p:cNvPr>
          <p:cNvSpPr txBox="1"/>
          <p:nvPr/>
        </p:nvSpPr>
        <p:spPr>
          <a:xfrm>
            <a:off x="3337568" y="3276600"/>
            <a:ext cx="2725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Fast ionic gelation with divalent cations;</a:t>
            </a:r>
          </a:p>
          <a:p>
            <a:r>
              <a:rPr lang="pt-PT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Water-soluble salt;</a:t>
            </a:r>
          </a:p>
          <a:p>
            <a:r>
              <a:rPr lang="pt-P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degradability;</a:t>
            </a:r>
          </a:p>
          <a:p>
            <a:r>
              <a:rPr lang="pt-P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Uncontrolled degradation kinetics.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EBAA09-1EB5-4EC1-BB9B-20F6F263A3E6}"/>
              </a:ext>
            </a:extLst>
          </p:cNvPr>
          <p:cNvSpPr txBox="1"/>
          <p:nvPr/>
        </p:nvSpPr>
        <p:spPr>
          <a:xfrm>
            <a:off x="6486145" y="327305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Biodegradable protein;</a:t>
            </a:r>
          </a:p>
          <a:p>
            <a:r>
              <a:rPr lang="pt-PT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Biocompatibility;</a:t>
            </a:r>
          </a:p>
          <a:p>
            <a:r>
              <a:rPr lang="pt-P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soluble.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AC67F7-FAF3-4A97-85DD-32B4653A2B13}"/>
              </a:ext>
            </a:extLst>
          </p:cNvPr>
          <p:cNvSpPr/>
          <p:nvPr/>
        </p:nvSpPr>
        <p:spPr>
          <a:xfrm>
            <a:off x="5181600" y="5486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9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Younes I. et al. Marine Drugs ( 2015). doi: 10.3390/md13031133</a:t>
            </a:r>
          </a:p>
          <a:p>
            <a:r>
              <a:rPr lang="pt-PT" sz="9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Sarker B. et al. Journal of Materials Chemistry B (2014). doi: 10.1039/c3tb21509a</a:t>
            </a:r>
          </a:p>
          <a:p>
            <a:r>
              <a:rPr lang="pt-PT" sz="900" dirty="0">
                <a:solidFill>
                  <a:srgbClr val="212121"/>
                </a:solidFill>
                <a:latin typeface="+mj-lt"/>
                <a:cs typeface="Arial" panose="020B0604020202020204" pitchFamily="34" charset="0"/>
              </a:rPr>
              <a:t>Bigi A. et al. Biomaterials (2004). doi: 10.1016/j.biomaterials.2004.01.033 </a:t>
            </a:r>
            <a:endParaRPr lang="pt-PT" sz="900" dirty="0">
              <a:latin typeface="+mj-lt"/>
              <a:cs typeface="Arial" panose="020B0604020202020204" pitchFamily="34" charset="0"/>
            </a:endParaRPr>
          </a:p>
          <a:p>
            <a:endParaRPr lang="pt-P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sz="9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9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P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E47D63-64CD-4577-8C4B-71E3228FD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26"/>
    </mc:Choice>
    <mc:Fallback xmlns="">
      <p:transition spd="slow" advTm="9072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4D407A-877B-4956-96DB-94A3BB40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4EABED-0506-4646-AB1F-4841A6F0DBA7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Goal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CC4F0-CEC5-4FDA-AA6B-7F906AB1A828}"/>
              </a:ext>
            </a:extLst>
          </p:cNvPr>
          <p:cNvSpPr txBox="1"/>
          <p:nvPr/>
        </p:nvSpPr>
        <p:spPr>
          <a:xfrm>
            <a:off x="611560" y="2384301"/>
            <a:ext cx="792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+mj-lt"/>
                <a:cs typeface="Arial" panose="020B0604020202020204" pitchFamily="34" charset="0"/>
              </a:rPr>
              <a:t>Engineer a hydrogel-like film delivery platform that guarantees the controlled release of cinnamon leaf oil for the eradication of </a:t>
            </a:r>
            <a:r>
              <a:rPr lang="en-US" sz="2600" b="1" i="1" dirty="0">
                <a:latin typeface="+mj-lt"/>
                <a:cs typeface="Arial" panose="020B0604020202020204" pitchFamily="34" charset="0"/>
              </a:rPr>
              <a:t>P. aeruginosa</a:t>
            </a:r>
            <a:r>
              <a:rPr lang="en-US" sz="2600" b="1" dirty="0">
                <a:latin typeface="+mj-lt"/>
                <a:cs typeface="Arial" panose="020B0604020202020204" pitchFamily="34" charset="0"/>
              </a:rPr>
              <a:t>-derived infections.</a:t>
            </a:r>
            <a:endParaRPr lang="pt-PT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951B5-D710-47CB-9586-E0F9E98E6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5"/>
    </mc:Choice>
    <mc:Fallback xmlns="">
      <p:transition spd="slow" advTm="1354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7A8293-9FA6-415E-9F63-38172EEC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08259-796D-464E-8E61-6BD8E756F23C}"/>
              </a:ext>
            </a:extLst>
          </p:cNvPr>
          <p:cNvSpPr txBox="1"/>
          <p:nvPr/>
        </p:nvSpPr>
        <p:spPr>
          <a:xfrm>
            <a:off x="609600" y="685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Microcapsules 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495D2-CD86-4274-B555-5296243DBFF7}"/>
              </a:ext>
            </a:extLst>
          </p:cNvPr>
          <p:cNvSpPr txBox="1"/>
          <p:nvPr/>
        </p:nvSpPr>
        <p:spPr>
          <a:xfrm>
            <a:off x="428612" y="1171046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latin typeface="+mj-lt"/>
                <a:cs typeface="Arial" panose="020B0604020202020204" pitchFamily="34" charset="0"/>
              </a:rPr>
              <a:t>Biodegradable Polymer:</a:t>
            </a:r>
          </a:p>
          <a:p>
            <a:r>
              <a:rPr lang="pt-PT" sz="1600" dirty="0">
                <a:latin typeface="+mj-lt"/>
                <a:cs typeface="Arial" panose="020B0604020202020204" pitchFamily="34" charset="0"/>
              </a:rPr>
              <a:t>Chitosan (CS)</a:t>
            </a:r>
          </a:p>
          <a:p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4838E-1298-4C6F-BA9C-F0118FB7A6A2}"/>
              </a:ext>
            </a:extLst>
          </p:cNvPr>
          <p:cNvPicPr/>
          <p:nvPr/>
        </p:nvPicPr>
        <p:blipFill rotWithShape="1">
          <a:blip r:embed="rId2"/>
          <a:srcRect l="63735" t="38880" r="5927" b="34574"/>
          <a:stretch/>
        </p:blipFill>
        <p:spPr bwMode="auto">
          <a:xfrm>
            <a:off x="1737516" y="1461050"/>
            <a:ext cx="2952328" cy="135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449324-C8E5-4E65-BFAC-AB8F7F35902E}"/>
                  </a:ext>
                </a:extLst>
              </p:cNvPr>
              <p:cNvSpPr txBox="1"/>
              <p:nvPr/>
            </p:nvSpPr>
            <p:spPr>
              <a:xfrm>
                <a:off x="428612" y="2601544"/>
                <a:ext cx="8640960" cy="1892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+mj-lt"/>
                    <a:cs typeface="Arial" panose="020B0604020202020204" pitchFamily="34" charset="0"/>
                  </a:rPr>
                  <a:t>Polymeric solutions preparation:</a:t>
                </a:r>
              </a:p>
              <a:p>
                <a:endParaRPr lang="en-US" sz="500" dirty="0">
                  <a:solidFill>
                    <a:schemeClr val="accent5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r>
                  <a:rPr lang="en-US" sz="1600" b="1" dirty="0">
                    <a:solidFill>
                      <a:srgbClr val="7030A0"/>
                    </a:solidFill>
                    <a:latin typeface="+mj-lt"/>
                    <a:cs typeface="Arial" panose="020B0604020202020204" pitchFamily="34" charset="0"/>
                  </a:rPr>
                  <a:t>CS1: 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0.25 mg/mL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CS + 0.25 mg/mL TPP (tripolyphosphate) 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+ 39.3 mg/mL CLO + 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+ acetic acid (AA)</a:t>
                </a:r>
              </a:p>
              <a:p>
                <a:r>
                  <a:rPr lang="en-US" sz="1600" b="1" dirty="0">
                    <a:solidFill>
                      <a:srgbClr val="7030A0"/>
                    </a:solidFill>
                    <a:latin typeface="+mj-lt"/>
                    <a:cs typeface="Arial" panose="020B0604020202020204" pitchFamily="34" charset="0"/>
                  </a:rPr>
                  <a:t>CS4: 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CS1 with adjusted pH to 5.145</a:t>
                </a:r>
              </a:p>
              <a:p>
                <a:endParaRPr lang="en-US" sz="1600" dirty="0">
                  <a:latin typeface="+mj-lt"/>
                  <a:cs typeface="Arial" panose="020B0604020202020204" pitchFamily="34" charset="0"/>
                </a:endParaRPr>
              </a:p>
              <a:p>
                <a:r>
                  <a:rPr lang="en-US" sz="1600" b="1" dirty="0">
                    <a:latin typeface="+mj-lt"/>
                    <a:cs typeface="Arial" panose="020B0604020202020204" pitchFamily="34" charset="0"/>
                  </a:rPr>
                  <a:t>Dialysis:</a:t>
                </a:r>
              </a:p>
              <a:p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In a snakeskin dialysis membrane with 10,000 Da cut-off, for 24 h and 3 times bath exchange </a:t>
                </a: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449324-C8E5-4E65-BFAC-AB8F7F359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2" y="2601544"/>
                <a:ext cx="8640960" cy="1892826"/>
              </a:xfrm>
              <a:prstGeom prst="rect">
                <a:avLst/>
              </a:prstGeom>
              <a:blipFill>
                <a:blip r:embed="rId3"/>
                <a:stretch>
                  <a:fillRect l="-353" t="-96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3737A58-7BBB-4B65-B371-36C5F40BA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3F8F8-FD80-42D4-8E7C-D1C0D10443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0" r="27951" b="19667"/>
          <a:stretch/>
        </p:blipFill>
        <p:spPr>
          <a:xfrm rot="5400000">
            <a:off x="681978" y="4522611"/>
            <a:ext cx="1529603" cy="1217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638E85-EC12-4D4B-9C9F-3D42B9FEBC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6750" r="13775" b="16750"/>
          <a:stretch/>
        </p:blipFill>
        <p:spPr>
          <a:xfrm>
            <a:off x="2862003" y="4428351"/>
            <a:ext cx="3774177" cy="1478543"/>
          </a:xfrm>
          <a:prstGeom prst="rect">
            <a:avLst/>
          </a:prstGeom>
        </p:spPr>
      </p:pic>
      <p:cxnSp>
        <p:nvCxnSpPr>
          <p:cNvPr id="9" name="Conexão reta unidirecional 5">
            <a:extLst>
              <a:ext uri="{FF2B5EF4-FFF2-40B4-BE49-F238E27FC236}">
                <a16:creationId xmlns:a16="http://schemas.microsoft.com/office/drawing/2014/main" id="{7F34CB14-C270-4C89-B870-CA9EBE5B94C9}"/>
              </a:ext>
            </a:extLst>
          </p:cNvPr>
          <p:cNvCxnSpPr/>
          <p:nvPr/>
        </p:nvCxnSpPr>
        <p:spPr>
          <a:xfrm>
            <a:off x="1866549" y="5131190"/>
            <a:ext cx="1257651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754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1248</Words>
  <Application>Microsoft Office PowerPoint</Application>
  <PresentationFormat>On-screen Show (4:3)</PresentationFormat>
  <Paragraphs>158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Cambria Math</vt:lpstr>
      <vt:lpstr>Palatino Linotype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Catarina Miranda</cp:lastModifiedBy>
  <cp:revision>129</cp:revision>
  <dcterms:created xsi:type="dcterms:W3CDTF">2015-04-04T09:45:50Z</dcterms:created>
  <dcterms:modified xsi:type="dcterms:W3CDTF">2020-10-18T10:19:11Z</dcterms:modified>
</cp:coreProperties>
</file>