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7" r:id="rId4"/>
    <p:sldId id="258" r:id="rId5"/>
    <p:sldId id="259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65" r:id="rId25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00DBEE4-A35F-451C-BCBF-73654C02E91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B602DDE-B420-4AB0-A81B-677338ED35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5636" y="9721106"/>
            <a:ext cx="3078427" cy="511731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5636" y="9721106"/>
            <a:ext cx="3078427" cy="511731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k.atchou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1306"/>
            <a:ext cx="83319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Pharmacological study of </a:t>
            </a:r>
            <a:r>
              <a:rPr lang="en-US" sz="2400" b="1" i="1" dirty="0"/>
              <a:t>Amaranthus spinosus</a:t>
            </a:r>
            <a:r>
              <a:rPr lang="en-US" sz="2400" b="1" dirty="0"/>
              <a:t> L. roots</a:t>
            </a:r>
          </a:p>
          <a:p>
            <a:pPr algn="ctr"/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Kokou Atchou </a:t>
            </a:r>
            <a:r>
              <a:rPr lang="it-IT" b="1" baseline="30000" dirty="0"/>
              <a:t>1,</a:t>
            </a:r>
            <a:r>
              <a:rPr lang="it-IT" b="1" dirty="0"/>
              <a:t>*, Povi Lawson-Evi </a:t>
            </a:r>
            <a:r>
              <a:rPr lang="it-IT" b="1" baseline="30000" dirty="0"/>
              <a:t>1</a:t>
            </a:r>
            <a:r>
              <a:rPr lang="it-IT" b="1" dirty="0"/>
              <a:t>, Kossi Metowogo </a:t>
            </a:r>
            <a:r>
              <a:rPr lang="it-IT" b="1" baseline="30000" dirty="0"/>
              <a:t>1</a:t>
            </a:r>
            <a:r>
              <a:rPr lang="it-IT" b="1" dirty="0"/>
              <a:t>, Kwashie Eklu-Gadegbeku </a:t>
            </a:r>
            <a:r>
              <a:rPr lang="it-IT" b="1" baseline="30000" dirty="0"/>
              <a:t>1 </a:t>
            </a:r>
            <a:r>
              <a:rPr lang="it-IT" b="1" dirty="0"/>
              <a:t>and Kodjo AkliKokou </a:t>
            </a:r>
            <a:r>
              <a:rPr lang="it-IT" b="1" baseline="30000" dirty="0" smtClean="0"/>
              <a:t>1</a:t>
            </a:r>
            <a:endParaRPr lang="fr-FR" dirty="0"/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Laboratory of Physiology-Pharmacology, Unit of Pathophysiology, Bioactive Substances and Safety, Faculty of Sciences, University of Lome, Postbox 1515 Lome -Togo </a:t>
            </a:r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>
                <a:hlinkClick r:id="rId3"/>
              </a:rPr>
              <a:t>n.k.atchou@gmail.com</a:t>
            </a:r>
            <a:r>
              <a:rPr lang="en-US" sz="1400" dirty="0"/>
              <a:t> 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7" name="Picture 6" descr="Logo UL">
            <a:extLst>
              <a:ext uri="{FF2B5EF4-FFF2-40B4-BE49-F238E27FC236}">
                <a16:creationId xmlns:a16="http://schemas.microsoft.com/office/drawing/2014/main" xmlns="" id="{67030560-BDB7-4648-8327-938D5A361A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26050"/>
            <a:ext cx="2895600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609600" y="9144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Effect of </a:t>
            </a:r>
            <a:r>
              <a:rPr lang="en-US" sz="2000" b="1" i="1" dirty="0" smtClean="0"/>
              <a:t>A</a:t>
            </a:r>
            <a:r>
              <a:rPr lang="en-US" sz="2000" b="1" i="1" dirty="0"/>
              <a:t>. spinosus</a:t>
            </a:r>
            <a:r>
              <a:rPr lang="en-US" sz="2000" b="1" dirty="0"/>
              <a:t> on glucose </a:t>
            </a:r>
            <a:r>
              <a:rPr lang="en-US" sz="2000" b="1" dirty="0" smtClean="0"/>
              <a:t>intolerance</a:t>
            </a: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ea typeface="Times New Roman" panose="02020603050405020304" pitchFamily="18" charset="0"/>
              </a:rPr>
              <a:t>Diabetes</a:t>
            </a:r>
            <a:r>
              <a:rPr lang="fr-FR" sz="2000" dirty="0" smtClean="0">
                <a:ea typeface="Times New Roman" panose="02020603050405020304" pitchFamily="18" charset="0"/>
              </a:rPr>
              <a:t> rats </a:t>
            </a:r>
            <a:r>
              <a:rPr lang="fr-FR" sz="2000" dirty="0" err="1" smtClean="0">
                <a:ea typeface="Times New Roman" panose="02020603050405020304" pitchFamily="18" charset="0"/>
              </a:rPr>
              <a:t>were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fr-FR" sz="2000" dirty="0" err="1" smtClean="0">
                <a:ea typeface="Times New Roman" panose="02020603050405020304" pitchFamily="18" charset="0"/>
              </a:rPr>
              <a:t>submited</a:t>
            </a:r>
            <a:r>
              <a:rPr lang="fr-FR" sz="2000" dirty="0" smtClean="0">
                <a:ea typeface="Times New Roman" panose="02020603050405020304" pitchFamily="18" charset="0"/>
              </a:rPr>
              <a:t> to </a:t>
            </a:r>
            <a:r>
              <a:rPr lang="fr-FR" sz="2000" dirty="0" err="1" smtClean="0">
                <a:ea typeface="Times New Roman" panose="02020603050405020304" pitchFamily="18" charset="0"/>
              </a:rPr>
              <a:t>OGTT</a:t>
            </a:r>
            <a:r>
              <a:rPr lang="fr-FR" sz="2000" dirty="0" smtClean="0">
                <a:ea typeface="Times New Roman" panose="02020603050405020304" pitchFamily="18" charset="0"/>
              </a:rPr>
              <a:t> at the end of 21 </a:t>
            </a:r>
            <a:r>
              <a:rPr lang="fr-FR" sz="2000" dirty="0" err="1" smtClean="0">
                <a:ea typeface="Times New Roman" panose="02020603050405020304" pitchFamily="18" charset="0"/>
              </a:rPr>
              <a:t>days</a:t>
            </a:r>
            <a:r>
              <a:rPr lang="fr-FR" sz="2000" dirty="0" smtClean="0">
                <a:ea typeface="Times New Roman" panose="02020603050405020304" pitchFamily="18" charset="0"/>
              </a:rPr>
              <a:t> of </a:t>
            </a:r>
            <a:r>
              <a:rPr lang="fr-FR" sz="2000" dirty="0" err="1" smtClean="0">
                <a:ea typeface="Times New Roman" panose="02020603050405020304" pitchFamily="18" charset="0"/>
              </a:rPr>
              <a:t>treatment</a:t>
            </a:r>
            <a:r>
              <a:rPr lang="fr-FR" sz="20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ea typeface="Times New Roman" panose="02020603050405020304" pitchFamily="18" charset="0"/>
              </a:rPr>
              <a:t>After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fr-FR" sz="2000" dirty="0">
                <a:ea typeface="Times New Roman" panose="02020603050405020304" pitchFamily="18" charset="0"/>
              </a:rPr>
              <a:t>2 g/kg of glucose </a:t>
            </a:r>
            <a:r>
              <a:rPr lang="fr-FR" sz="2000" dirty="0" err="1">
                <a:ea typeface="Times New Roman" panose="02020603050405020304" pitchFamily="18" charset="0"/>
              </a:rPr>
              <a:t>overload</a:t>
            </a:r>
            <a:r>
              <a:rPr lang="fr-FR" sz="2000" dirty="0">
                <a:ea typeface="Times New Roman" panose="02020603050405020304" pitchFamily="18" charset="0"/>
              </a:rPr>
              <a:t> in </a:t>
            </a:r>
            <a:r>
              <a:rPr lang="fr-FR" sz="2000" dirty="0" err="1">
                <a:ea typeface="Times New Roman" panose="02020603050405020304" pitchFamily="18" charset="0"/>
              </a:rPr>
              <a:t>diabetes</a:t>
            </a:r>
            <a:r>
              <a:rPr lang="fr-FR" sz="2000" dirty="0">
                <a:ea typeface="Times New Roman" panose="02020603050405020304" pitchFamily="18" charset="0"/>
              </a:rPr>
              <a:t> rats </a:t>
            </a:r>
            <a:r>
              <a:rPr lang="fr-FR" sz="2000" dirty="0" err="1">
                <a:ea typeface="Times New Roman" panose="02020603050405020304" pitchFamily="18" charset="0"/>
              </a:rPr>
              <a:t>prior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fasted</a:t>
            </a:r>
            <a:r>
              <a:rPr lang="fr-FR" sz="2000" dirty="0">
                <a:ea typeface="Times New Roman" panose="02020603050405020304" pitchFamily="18" charset="0"/>
              </a:rPr>
              <a:t>, the </a:t>
            </a:r>
            <a:r>
              <a:rPr lang="fr-FR" sz="2000" dirty="0" err="1">
                <a:ea typeface="Times New Roman" panose="02020603050405020304" pitchFamily="18" charset="0"/>
              </a:rPr>
              <a:t>treatment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dirty="0" smtClean="0"/>
              <a:t>with </a:t>
            </a:r>
            <a:r>
              <a:rPr lang="en-US" sz="2000" i="1" dirty="0" smtClean="0"/>
              <a:t>A</a:t>
            </a:r>
            <a:r>
              <a:rPr lang="en-US" sz="2000" i="1" dirty="0"/>
              <a:t>. spinosus </a:t>
            </a:r>
            <a:r>
              <a:rPr lang="en-US" sz="2000" dirty="0"/>
              <a:t>500 </a:t>
            </a:r>
            <a:r>
              <a:rPr lang="en-US" sz="2000" dirty="0" smtClean="0"/>
              <a:t>mg/kg </a:t>
            </a:r>
            <a:r>
              <a:rPr lang="en-US" sz="2000" dirty="0"/>
              <a:t>&amp; glibenclamide 0.6 mg/kg :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smtClean="0"/>
              <a:t>↓ </a:t>
            </a:r>
            <a:r>
              <a:rPr lang="en-US" sz="2000" dirty="0"/>
              <a:t>in blood glucose levels (</a:t>
            </a:r>
            <a:r>
              <a:rPr lang="en-US" sz="2000" i="1" dirty="0"/>
              <a:t>p </a:t>
            </a:r>
            <a:r>
              <a:rPr lang="en-US" sz="2000" dirty="0"/>
              <a:t>&lt; 0.0001) at time t = 30; 60; 120 &amp;</a:t>
            </a:r>
            <a:r>
              <a:rPr lang="en-US" sz="2000" dirty="0" smtClean="0"/>
              <a:t> </a:t>
            </a:r>
            <a:r>
              <a:rPr lang="en-US" sz="2000" dirty="0"/>
              <a:t>180 min </a:t>
            </a:r>
            <a:r>
              <a:rPr lang="en-US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smtClean="0"/>
              <a:t>The </a:t>
            </a:r>
            <a:r>
              <a:rPr lang="en-US" sz="2000" dirty="0"/>
              <a:t>air under the curve </a:t>
            </a:r>
            <a:r>
              <a:rPr lang="en-US" sz="2000" dirty="0" smtClean="0"/>
              <a:t>confirmed </a:t>
            </a:r>
            <a:r>
              <a:rPr lang="en-US" sz="2000" dirty="0"/>
              <a:t>this ↓ in blood glucose levels (</a:t>
            </a:r>
            <a:r>
              <a:rPr lang="en-US" sz="2000" i="1" dirty="0"/>
              <a:t>p </a:t>
            </a:r>
            <a:r>
              <a:rPr lang="en-US" sz="2000" dirty="0"/>
              <a:t>&lt; 0.0001) compared to </a:t>
            </a:r>
            <a:r>
              <a:rPr lang="en-US" sz="2000" dirty="0" err="1" smtClean="0"/>
              <a:t>UTC</a:t>
            </a:r>
            <a:r>
              <a:rPr lang="en-US" sz="2000" dirty="0" smtClean="0"/>
              <a:t> </a:t>
            </a:r>
            <a:endParaRPr lang="fr-FR" sz="2000" dirty="0">
              <a:ea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09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57200" y="609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Effect of </a:t>
            </a:r>
            <a:r>
              <a:rPr lang="en-US" sz="2000" b="1" i="1" dirty="0" smtClean="0"/>
              <a:t>A</a:t>
            </a:r>
            <a:r>
              <a:rPr lang="en-US" sz="2000" b="1" i="1" dirty="0"/>
              <a:t>. spinosus</a:t>
            </a:r>
            <a:r>
              <a:rPr lang="en-US" sz="2000" b="1" dirty="0"/>
              <a:t> on water and food </a:t>
            </a:r>
            <a:r>
              <a:rPr lang="en-US" sz="2000" b="1" dirty="0" smtClean="0"/>
              <a:t>intake per group</a:t>
            </a:r>
            <a:endParaRPr lang="fr-FR" sz="2000" b="1" dirty="0"/>
          </a:p>
        </p:txBody>
      </p:sp>
      <p:sp>
        <p:nvSpPr>
          <p:cNvPr id="11" name="Text Box 188"/>
          <p:cNvSpPr txBox="1">
            <a:spLocks/>
          </p:cNvSpPr>
          <p:nvPr/>
        </p:nvSpPr>
        <p:spPr>
          <a:xfrm>
            <a:off x="533400" y="3976585"/>
            <a:ext cx="8001000" cy="16622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err="1" smtClean="0">
                <a:effectLst/>
                <a:ea typeface="Times New Roman" panose="02020603050405020304" pitchFamily="18" charset="0"/>
              </a:rPr>
              <a:t>Treatment</a:t>
            </a:r>
            <a:r>
              <a:rPr lang="fr-FR" sz="2000" dirty="0" smtClean="0">
                <a:effectLst/>
                <a:ea typeface="Times New Roman" panose="02020603050405020304" pitchFamily="18" charset="0"/>
              </a:rPr>
              <a:t> for 21 </a:t>
            </a:r>
            <a:r>
              <a:rPr lang="fr-FR" sz="2000" dirty="0" err="1" smtClean="0">
                <a:effectLst/>
                <a:ea typeface="Times New Roman" panose="02020603050405020304" pitchFamily="18" charset="0"/>
              </a:rPr>
              <a:t>days</a:t>
            </a:r>
            <a:r>
              <a:rPr lang="fr-FR" sz="2000" dirty="0" smtClean="0">
                <a:effectLst/>
                <a:ea typeface="Times New Roman" panose="02020603050405020304" pitchFamily="18" charset="0"/>
              </a:rPr>
              <a:t> :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FR" sz="2000" dirty="0">
                <a:ea typeface="Times New Roman" panose="02020603050405020304" pitchFamily="18" charset="0"/>
              </a:rPr>
              <a:t>W</a:t>
            </a:r>
            <a:r>
              <a:rPr lang="fr-FR" sz="2000" dirty="0" smtClean="0">
                <a:ea typeface="Times New Roman" panose="02020603050405020304" pitchFamily="18" charset="0"/>
              </a:rPr>
              <a:t>ater &amp; </a:t>
            </a:r>
            <a:r>
              <a:rPr lang="fr-FR" sz="2000" dirty="0" err="1" smtClean="0">
                <a:ea typeface="Times New Roman" panose="02020603050405020304" pitchFamily="18" charset="0"/>
              </a:rPr>
              <a:t>food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fr-FR" sz="2000" dirty="0" err="1" smtClean="0">
                <a:ea typeface="Times New Roman" panose="02020603050405020304" pitchFamily="18" charset="0"/>
              </a:rPr>
              <a:t>intake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en-US" sz="2000" dirty="0" smtClean="0"/>
              <a:t>↑ (</a:t>
            </a:r>
            <a:r>
              <a:rPr lang="en-US" sz="2000" i="1" dirty="0" smtClean="0"/>
              <a:t>p &lt; </a:t>
            </a:r>
            <a:r>
              <a:rPr lang="en-US" sz="2000" dirty="0" smtClean="0"/>
              <a:t>0.0001) in untreated control group compared to NC (Figure A)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000" dirty="0" smtClean="0"/>
              <a:t> </a:t>
            </a:r>
            <a:r>
              <a:rPr lang="fr-FR" sz="2000" dirty="0" smtClean="0"/>
              <a:t>W</a:t>
            </a:r>
            <a:r>
              <a:rPr lang="fr-FR" sz="2000" dirty="0" smtClean="0">
                <a:ea typeface="Times New Roman" panose="02020603050405020304" pitchFamily="18" charset="0"/>
              </a:rPr>
              <a:t>ater </a:t>
            </a:r>
            <a:r>
              <a:rPr lang="fr-FR" sz="2000" dirty="0">
                <a:ea typeface="Times New Roman" panose="02020603050405020304" pitchFamily="18" charset="0"/>
              </a:rPr>
              <a:t>&amp; </a:t>
            </a:r>
            <a:r>
              <a:rPr lang="fr-FR" sz="2000" dirty="0" err="1">
                <a:ea typeface="Times New Roman" panose="02020603050405020304" pitchFamily="18" charset="0"/>
              </a:rPr>
              <a:t>food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a typeface="Times New Roman" panose="02020603050405020304" pitchFamily="18" charset="0"/>
              </a:rPr>
              <a:t>intake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en-US" sz="2000" dirty="0" smtClean="0"/>
              <a:t>↓ </a:t>
            </a:r>
            <a:r>
              <a:rPr lang="en-US" sz="2000" dirty="0"/>
              <a:t>(</a:t>
            </a:r>
            <a:r>
              <a:rPr lang="en-US" sz="2000" i="1" dirty="0"/>
              <a:t>p &lt; </a:t>
            </a:r>
            <a:r>
              <a:rPr lang="en-US" sz="2000" dirty="0"/>
              <a:t>0.0001)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treated groups with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500 mg/kg &amp; glibenclamide 0.6 mg/kg compared to </a:t>
            </a:r>
            <a:r>
              <a:rPr lang="en-US" sz="2000" dirty="0" err="1" smtClean="0"/>
              <a:t>UTC</a:t>
            </a:r>
            <a:r>
              <a:rPr lang="en-US" sz="2000" dirty="0" smtClean="0"/>
              <a:t> </a:t>
            </a:r>
            <a:r>
              <a:rPr lang="en-US" sz="2000" dirty="0"/>
              <a:t>(Figure </a:t>
            </a:r>
            <a:r>
              <a:rPr lang="en-US" sz="2000" dirty="0" smtClean="0"/>
              <a:t>B)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53549"/>
              </p:ext>
            </p:extLst>
          </p:nvPr>
        </p:nvGraphicFramePr>
        <p:xfrm>
          <a:off x="747713" y="1239838"/>
          <a:ext cx="3757612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Prism 6" r:id="rId4" imgW="3467027" imgH="2611837" progId="Prism6.Document">
                  <p:embed/>
                </p:oleObj>
              </mc:Choice>
              <mc:Fallback>
                <p:oleObj name="Prism 6" r:id="rId4" imgW="3467027" imgH="2611837" progId="Prism6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239838"/>
                        <a:ext cx="3757612" cy="281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45076"/>
              </p:ext>
            </p:extLst>
          </p:nvPr>
        </p:nvGraphicFramePr>
        <p:xfrm>
          <a:off x="4648200" y="1143000"/>
          <a:ext cx="3827462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Prism 6" r:id="rId6" imgW="3457663" imgH="2630205" progId="Prism6.Document">
                  <p:embed/>
                </p:oleObj>
              </mc:Choice>
              <mc:Fallback>
                <p:oleObj name="Prism 6" r:id="rId6" imgW="3457663" imgH="2630205" progId="Prism6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3827462" cy="288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7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57200" y="4572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Effect </a:t>
            </a:r>
            <a:r>
              <a:rPr lang="en-US" sz="2000" b="1" i="1" dirty="0" smtClean="0"/>
              <a:t>A</a:t>
            </a:r>
            <a:r>
              <a:rPr lang="en-US" sz="2000" b="1" i="1" dirty="0"/>
              <a:t>. spinosus</a:t>
            </a:r>
            <a:r>
              <a:rPr lang="en-US" sz="2000" b="1" dirty="0"/>
              <a:t> on changes in body weight</a:t>
            </a:r>
          </a:p>
        </p:txBody>
      </p:sp>
      <p:sp>
        <p:nvSpPr>
          <p:cNvPr id="11" name="Text Box 188"/>
          <p:cNvSpPr txBox="1">
            <a:spLocks/>
          </p:cNvSpPr>
          <p:nvPr/>
        </p:nvSpPr>
        <p:spPr>
          <a:xfrm>
            <a:off x="533401" y="4191000"/>
            <a:ext cx="7848599" cy="16622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err="1" smtClean="0">
                <a:effectLst/>
                <a:ea typeface="Times New Roman" panose="02020603050405020304" pitchFamily="18" charset="0"/>
              </a:rPr>
              <a:t>Treatment</a:t>
            </a:r>
            <a:r>
              <a:rPr lang="fr-FR" sz="2000" dirty="0" smtClean="0">
                <a:effectLst/>
                <a:ea typeface="Times New Roman" panose="02020603050405020304" pitchFamily="18" charset="0"/>
              </a:rPr>
              <a:t> for 21 </a:t>
            </a:r>
            <a:r>
              <a:rPr lang="fr-FR" sz="2000" dirty="0" err="1" smtClean="0">
                <a:effectLst/>
                <a:ea typeface="Times New Roman" panose="02020603050405020304" pitchFamily="18" charset="0"/>
              </a:rPr>
              <a:t>days</a:t>
            </a:r>
            <a:r>
              <a:rPr lang="fr-FR" sz="2000" dirty="0" smtClean="0">
                <a:effectLst/>
                <a:ea typeface="Times New Roman" panose="02020603050405020304" pitchFamily="18" charset="0"/>
              </a:rPr>
              <a:t> :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FR" sz="2000" dirty="0" smtClean="0">
                <a:ea typeface="Times New Roman" panose="02020603050405020304" pitchFamily="18" charset="0"/>
              </a:rPr>
              <a:t>Body </a:t>
            </a:r>
            <a:r>
              <a:rPr lang="fr-FR" sz="2000" dirty="0" err="1" smtClean="0">
                <a:ea typeface="Times New Roman" panose="02020603050405020304" pitchFamily="18" charset="0"/>
              </a:rPr>
              <a:t>weight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en-US" sz="2000" dirty="0"/>
              <a:t>↓</a:t>
            </a:r>
            <a:r>
              <a:rPr lang="en-US" sz="2000" dirty="0" smtClean="0"/>
              <a:t> (</a:t>
            </a:r>
            <a:r>
              <a:rPr lang="en-US" sz="2000" i="1" dirty="0" smtClean="0"/>
              <a:t>p &lt; </a:t>
            </a:r>
            <a:r>
              <a:rPr lang="en-US" sz="2000" dirty="0" smtClean="0"/>
              <a:t>0.0001) in untreated control group compared to NC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fr-FR" sz="2000" dirty="0" smtClean="0">
                <a:ea typeface="Times New Roman" panose="02020603050405020304" pitchFamily="18" charset="0"/>
              </a:rPr>
              <a:t>Body </a:t>
            </a:r>
            <a:r>
              <a:rPr lang="fr-FR" sz="2000" dirty="0" err="1" smtClean="0">
                <a:ea typeface="Times New Roman" panose="02020603050405020304" pitchFamily="18" charset="0"/>
              </a:rPr>
              <a:t>weight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en-US" sz="2000" dirty="0"/>
              <a:t>↑</a:t>
            </a:r>
            <a:r>
              <a:rPr lang="fr-FR" sz="2000" dirty="0" smtClean="0">
                <a:ea typeface="Times New Roman" panose="02020603050405020304" pitchFamily="18" charset="0"/>
              </a:rPr>
              <a:t> </a:t>
            </a:r>
            <a:r>
              <a:rPr lang="en-US" sz="2000" dirty="0" smtClean="0"/>
              <a:t>(</a:t>
            </a:r>
            <a:r>
              <a:rPr lang="en-US" sz="2000" i="1" dirty="0"/>
              <a:t>p &lt; </a:t>
            </a:r>
            <a:r>
              <a:rPr lang="en-US" sz="2000" dirty="0"/>
              <a:t>0.0001)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treated groups with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500 mg/kg &amp; glibenclamide 0.6 mg/kg compared to </a:t>
            </a:r>
            <a:r>
              <a:rPr lang="en-US" sz="2000" dirty="0" err="1" smtClean="0"/>
              <a:t>UTC</a:t>
            </a:r>
            <a:r>
              <a:rPr lang="en-US" sz="2000" dirty="0"/>
              <a:t>.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11341"/>
              </p:ext>
            </p:extLst>
          </p:nvPr>
        </p:nvGraphicFramePr>
        <p:xfrm>
          <a:off x="1046163" y="762001"/>
          <a:ext cx="4487264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rism 6" r:id="rId4" imgW="3764138" imgH="2817485" progId="Prism6.Document">
                  <p:embed/>
                </p:oleObj>
              </mc:Choice>
              <mc:Fallback>
                <p:oleObj name="Prism 6" r:id="rId4" imgW="3764138" imgH="2817485" progId="Prism6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762001"/>
                        <a:ext cx="4487264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6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838200" y="1110878"/>
            <a:ext cx="8153400" cy="3785652"/>
            <a:chOff x="457200" y="1371600"/>
            <a:chExt cx="8153400" cy="3785652"/>
          </a:xfrm>
        </p:grpSpPr>
        <p:sp>
          <p:nvSpPr>
            <p:cNvPr id="7" name="TextBox 3"/>
            <p:cNvSpPr txBox="1"/>
            <p:nvPr/>
          </p:nvSpPr>
          <p:spPr>
            <a:xfrm>
              <a:off x="457200" y="1371600"/>
              <a:ext cx="81534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Effect of </a:t>
              </a:r>
              <a:r>
                <a:rPr lang="en-US" sz="2000" b="1" i="1" dirty="0" smtClean="0"/>
                <a:t>A</a:t>
              </a:r>
              <a:r>
                <a:rPr lang="en-US" sz="2000" b="1" i="1" dirty="0"/>
                <a:t>. spinosus</a:t>
              </a:r>
              <a:r>
                <a:rPr lang="en-US" sz="2000" b="1" dirty="0"/>
                <a:t> on the relative weight of </a:t>
              </a:r>
              <a:r>
                <a:rPr lang="en-US" sz="2000" b="1" dirty="0" smtClean="0"/>
                <a:t>organs</a:t>
              </a:r>
            </a:p>
            <a:p>
              <a:pPr>
                <a:lnSpc>
                  <a:spcPct val="150000"/>
                </a:lnSpc>
              </a:pPr>
              <a:endParaRPr lang="en-US" sz="2000" dirty="0" smtClean="0"/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Brain 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Lungs 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Heart 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Liver 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Eyes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en-US" sz="2000" dirty="0" smtClean="0"/>
                <a:t>Kidneys ↑ (</a:t>
              </a:r>
              <a:r>
                <a:rPr lang="en-US" sz="2000" i="1" dirty="0" smtClean="0"/>
                <a:t>p </a:t>
              </a:r>
              <a:r>
                <a:rPr lang="en-US" sz="2000" dirty="0" smtClean="0"/>
                <a:t>&lt; 0.01) in </a:t>
              </a:r>
              <a:r>
                <a:rPr lang="en-US" sz="2000" dirty="0" err="1" smtClean="0"/>
                <a:t>UTC</a:t>
              </a:r>
              <a:endParaRPr lang="en-US" sz="2000" b="1" dirty="0"/>
            </a:p>
          </p:txBody>
        </p:sp>
        <p:sp>
          <p:nvSpPr>
            <p:cNvPr id="14" name="Shape 115"/>
            <p:cNvSpPr/>
            <p:nvPr/>
          </p:nvSpPr>
          <p:spPr>
            <a:xfrm rot="10800000">
              <a:off x="1472250" y="2553180"/>
              <a:ext cx="1118549" cy="1942620"/>
            </a:xfrm>
            <a:custGeom>
              <a:avLst/>
              <a:gdLst/>
              <a:ahLst/>
              <a:cxnLst/>
              <a:rect l="0" t="0" r="0" b="0"/>
              <a:pathLst>
                <a:path w="216408" h="1152144">
                  <a:moveTo>
                    <a:pt x="216408" y="1152144"/>
                  </a:moveTo>
                  <a:cubicBezTo>
                    <a:pt x="156591" y="1152144"/>
                    <a:pt x="108204" y="1144016"/>
                    <a:pt x="108204" y="1134110"/>
                  </a:cubicBezTo>
                  <a:lnTo>
                    <a:pt x="108204" y="594106"/>
                  </a:lnTo>
                  <a:cubicBezTo>
                    <a:pt x="108204" y="584200"/>
                    <a:pt x="59817" y="576072"/>
                    <a:pt x="0" y="576072"/>
                  </a:cubicBezTo>
                  <a:cubicBezTo>
                    <a:pt x="59817" y="576072"/>
                    <a:pt x="108204" y="567944"/>
                    <a:pt x="108204" y="558038"/>
                  </a:cubicBezTo>
                  <a:lnTo>
                    <a:pt x="108204" y="18034"/>
                  </a:lnTo>
                  <a:cubicBezTo>
                    <a:pt x="108204" y="8128"/>
                    <a:pt x="156591" y="0"/>
                    <a:pt x="216408" y="0"/>
                  </a:cubicBezTo>
                </a:path>
              </a:pathLst>
            </a:custGeom>
            <a:ln w="6096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TextBox 2"/>
            <p:cNvSpPr txBox="1"/>
            <p:nvPr/>
          </p:nvSpPr>
          <p:spPr>
            <a:xfrm>
              <a:off x="2680648" y="3333690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 significant changes</a:t>
              </a:r>
              <a:endParaRPr lang="fr-FR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781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762000" y="468154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Effect of </a:t>
            </a:r>
            <a:r>
              <a:rPr lang="en-US" sz="2000" b="1" i="1" dirty="0"/>
              <a:t>A. spinosus</a:t>
            </a:r>
            <a:r>
              <a:rPr lang="en-US" sz="2000" b="1" dirty="0"/>
              <a:t> on urinary parameters at the start and </a:t>
            </a:r>
            <a:r>
              <a:rPr lang="en-US" sz="2000" b="1" dirty="0" smtClean="0"/>
              <a:t>end </a:t>
            </a:r>
            <a:r>
              <a:rPr lang="en-US" sz="2000" b="1" dirty="0"/>
              <a:t>of </a:t>
            </a:r>
            <a:r>
              <a:rPr lang="en-US" sz="2000" b="1" dirty="0" smtClean="0"/>
              <a:t>treatment</a:t>
            </a:r>
          </a:p>
          <a:p>
            <a:pPr>
              <a:spcAft>
                <a:spcPts val="1200"/>
              </a:spcAft>
            </a:pPr>
            <a:r>
              <a:rPr lang="fr-FR" sz="2000" b="1" dirty="0" smtClean="0"/>
              <a:t>At the sart of </a:t>
            </a:r>
            <a:r>
              <a:rPr lang="fr-FR" sz="2000" b="1" dirty="0" err="1" smtClean="0"/>
              <a:t>treatment</a:t>
            </a:r>
            <a:endParaRPr lang="fr-FR" sz="2000" b="1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Glycosuria</a:t>
            </a:r>
            <a:r>
              <a:rPr lang="en-US" sz="2000" dirty="0"/>
              <a:t>, </a:t>
            </a:r>
            <a:r>
              <a:rPr lang="en-US" sz="2000" dirty="0" err="1"/>
              <a:t>ketonuria</a:t>
            </a:r>
            <a:r>
              <a:rPr lang="en-US" sz="2000" dirty="0"/>
              <a:t>, proteinuria, hematuria </a:t>
            </a:r>
            <a:r>
              <a:rPr lang="en-US" sz="2000" dirty="0" err="1" smtClean="0"/>
              <a:t>leukocyturia</a:t>
            </a:r>
            <a:r>
              <a:rPr lang="en-US" sz="2000" dirty="0" smtClean="0"/>
              <a:t> =&gt; present (</a:t>
            </a:r>
            <a:r>
              <a:rPr lang="en-US" sz="2000" i="1" dirty="0" smtClean="0"/>
              <a:t>p</a:t>
            </a:r>
            <a:r>
              <a:rPr lang="en-US" sz="2000" dirty="0" smtClean="0"/>
              <a:t> &lt; 0.001) in diabetes rats compared to NC</a:t>
            </a:r>
            <a:endParaRPr lang="fr-FR" sz="2000" b="1" dirty="0" smtClean="0"/>
          </a:p>
          <a:p>
            <a:pPr>
              <a:spcAft>
                <a:spcPts val="1200"/>
              </a:spcAft>
            </a:pPr>
            <a:r>
              <a:rPr lang="fr-FR" sz="2000" b="1" dirty="0"/>
              <a:t>At the </a:t>
            </a:r>
            <a:r>
              <a:rPr lang="fr-FR" sz="2000" b="1" dirty="0" smtClean="0"/>
              <a:t>end </a:t>
            </a:r>
            <a:r>
              <a:rPr lang="fr-FR" sz="2000" b="1" dirty="0"/>
              <a:t>of 21 </a:t>
            </a:r>
            <a:r>
              <a:rPr lang="fr-FR" sz="2000" b="1" dirty="0" err="1"/>
              <a:t>days</a:t>
            </a:r>
            <a:r>
              <a:rPr lang="fr-FR" sz="2000" b="1" dirty="0"/>
              <a:t> of </a:t>
            </a:r>
            <a:r>
              <a:rPr lang="fr-FR" sz="2000" b="1" dirty="0" err="1" smtClean="0"/>
              <a:t>treatment</a:t>
            </a:r>
            <a:endParaRPr lang="fr-FR" sz="2000" b="1" dirty="0" smtClean="0"/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000" b="1" dirty="0" smtClean="0"/>
              <a:t>Untreated control group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Glycosuria, </a:t>
            </a:r>
            <a:r>
              <a:rPr lang="en-US" sz="2000" dirty="0" err="1"/>
              <a:t>ketonuria</a:t>
            </a:r>
            <a:r>
              <a:rPr lang="en-US" sz="2000" dirty="0"/>
              <a:t>, proteinuria, hematuria </a:t>
            </a:r>
            <a:r>
              <a:rPr lang="en-US" sz="2000" dirty="0" err="1"/>
              <a:t>leukocyturia</a:t>
            </a:r>
            <a:r>
              <a:rPr lang="en-US" sz="2000" dirty="0"/>
              <a:t> =&gt; </a:t>
            </a:r>
            <a:r>
              <a:rPr lang="en-US" sz="2000" dirty="0" smtClean="0"/>
              <a:t>present (</a:t>
            </a:r>
            <a:r>
              <a:rPr lang="en-US" sz="2000" i="1" dirty="0" smtClean="0"/>
              <a:t>p</a:t>
            </a:r>
            <a:r>
              <a:rPr lang="en-US" sz="2000" dirty="0" smtClean="0"/>
              <a:t> </a:t>
            </a:r>
            <a:r>
              <a:rPr lang="en-US" sz="2000" dirty="0"/>
              <a:t>&lt; </a:t>
            </a:r>
            <a:r>
              <a:rPr lang="en-US" sz="2000" dirty="0" smtClean="0"/>
              <a:t>0.0001)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000" b="1" dirty="0" smtClean="0"/>
              <a:t>Groups treated with </a:t>
            </a:r>
            <a:r>
              <a:rPr lang="en-US" sz="2000" b="1" i="1" dirty="0" smtClean="0"/>
              <a:t>A. spinosus </a:t>
            </a:r>
            <a:r>
              <a:rPr lang="en-US" sz="2000" b="1" dirty="0" smtClean="0"/>
              <a:t>500 mg/kg &amp; glibenclamide 0.6 mg/kg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Glycosuria, </a:t>
            </a:r>
            <a:r>
              <a:rPr lang="en-US" sz="2000" dirty="0" err="1"/>
              <a:t>ketonuria</a:t>
            </a:r>
            <a:r>
              <a:rPr lang="en-US" sz="2000" dirty="0"/>
              <a:t>, proteinuria, hematuria </a:t>
            </a:r>
            <a:r>
              <a:rPr lang="en-US" sz="2000" dirty="0" err="1"/>
              <a:t>leukocyturia</a:t>
            </a:r>
            <a:r>
              <a:rPr lang="en-US" sz="2000" dirty="0"/>
              <a:t> =&gt; </a:t>
            </a:r>
            <a:r>
              <a:rPr lang="en-US" sz="2000" dirty="0" smtClean="0"/>
              <a:t>absent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0.0001</a:t>
            </a:r>
            <a:r>
              <a:rPr lang="en-US" sz="2000" dirty="0" smtClean="0"/>
              <a:t>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354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838200" y="457200"/>
            <a:ext cx="716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/>
              <a:t>Effect of </a:t>
            </a:r>
            <a:r>
              <a:rPr lang="en-US" sz="2000" b="1" i="1" dirty="0"/>
              <a:t>A. spinosus</a:t>
            </a:r>
            <a:r>
              <a:rPr lang="en-US" sz="2000" b="1" dirty="0"/>
              <a:t> on </a:t>
            </a:r>
            <a:r>
              <a:rPr lang="en-US" sz="2000" b="1" dirty="0" smtClean="0"/>
              <a:t>biochemical </a:t>
            </a:r>
            <a:r>
              <a:rPr lang="en-US" sz="2000" b="1" dirty="0"/>
              <a:t>parameters at the start and </a:t>
            </a:r>
            <a:r>
              <a:rPr lang="en-US" sz="2000" b="1" dirty="0" smtClean="0"/>
              <a:t>end </a:t>
            </a:r>
            <a:r>
              <a:rPr lang="en-US" sz="2000" b="1" dirty="0"/>
              <a:t>of </a:t>
            </a:r>
            <a:r>
              <a:rPr lang="en-US" sz="2000" b="1" dirty="0" smtClean="0"/>
              <a:t>treatment</a:t>
            </a:r>
          </a:p>
          <a:p>
            <a:pPr algn="just">
              <a:spcAft>
                <a:spcPts val="1200"/>
              </a:spcAft>
            </a:pPr>
            <a:r>
              <a:rPr lang="fr-FR" sz="2000" b="1" dirty="0" smtClean="0"/>
              <a:t>At the sart of </a:t>
            </a:r>
            <a:r>
              <a:rPr lang="fr-FR" sz="2000" b="1" dirty="0" err="1" smtClean="0"/>
              <a:t>treatment</a:t>
            </a:r>
            <a:endParaRPr lang="fr-FR" sz="2000" b="1" dirty="0" smtClean="0"/>
          </a:p>
          <a:p>
            <a:pPr algn="just">
              <a:spcAft>
                <a:spcPts val="1200"/>
              </a:spcAft>
            </a:pPr>
            <a:r>
              <a:rPr lang="en-US" sz="2000" dirty="0"/>
              <a:t>serum </a:t>
            </a:r>
            <a:r>
              <a:rPr lang="en-US" sz="2000" dirty="0" smtClean="0"/>
              <a:t>creatinine; AST; </a:t>
            </a:r>
            <a:r>
              <a:rPr lang="en-US" sz="2000" dirty="0" err="1" smtClean="0"/>
              <a:t>CPK</a:t>
            </a:r>
            <a:r>
              <a:rPr lang="en-US" sz="2000" dirty="0" smtClean="0"/>
              <a:t>; triglycerides; </a:t>
            </a:r>
            <a:r>
              <a:rPr lang="en-US" sz="2000" dirty="0"/>
              <a:t>total </a:t>
            </a:r>
            <a:r>
              <a:rPr lang="en-US" sz="2000" dirty="0" smtClean="0"/>
              <a:t>cholesterol;          </a:t>
            </a:r>
            <a:r>
              <a:rPr lang="en-US" sz="2000" dirty="0" err="1" smtClean="0"/>
              <a:t>LDL</a:t>
            </a:r>
            <a:r>
              <a:rPr lang="en-US" sz="2000" dirty="0" smtClean="0"/>
              <a:t>-cholesterol =&gt; ↑ (</a:t>
            </a:r>
            <a:r>
              <a:rPr lang="en-US" sz="2000" i="1" dirty="0" smtClean="0"/>
              <a:t>p</a:t>
            </a:r>
            <a:r>
              <a:rPr lang="en-US" sz="2000" dirty="0" smtClean="0"/>
              <a:t> &lt; 0.001) in diabetes rats compared to NC</a:t>
            </a:r>
            <a:endParaRPr lang="fr-FR" sz="2000" b="1" dirty="0" smtClean="0"/>
          </a:p>
          <a:p>
            <a:pPr algn="just">
              <a:spcAft>
                <a:spcPts val="1200"/>
              </a:spcAft>
            </a:pPr>
            <a:r>
              <a:rPr lang="fr-FR" sz="2000" b="1" dirty="0"/>
              <a:t>At the </a:t>
            </a:r>
            <a:r>
              <a:rPr lang="fr-FR" sz="2000" b="1" dirty="0" smtClean="0"/>
              <a:t>end </a:t>
            </a:r>
            <a:r>
              <a:rPr lang="fr-FR" sz="2000" b="1" dirty="0"/>
              <a:t>of 21 </a:t>
            </a:r>
            <a:r>
              <a:rPr lang="fr-FR" sz="2000" b="1" dirty="0" err="1"/>
              <a:t>days</a:t>
            </a:r>
            <a:r>
              <a:rPr lang="fr-FR" sz="2000" b="1" dirty="0"/>
              <a:t> of </a:t>
            </a:r>
            <a:r>
              <a:rPr lang="fr-FR" sz="2000" b="1" dirty="0" err="1" smtClean="0"/>
              <a:t>treatment</a:t>
            </a:r>
            <a:endParaRPr lang="fr-FR" sz="2000" b="1" dirty="0" smtClean="0"/>
          </a:p>
          <a:p>
            <a:pPr marL="342900" indent="-34290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000" b="1" dirty="0" smtClean="0"/>
              <a:t>Untreated control group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Serum urea; creatinine; AST; </a:t>
            </a:r>
            <a:r>
              <a:rPr lang="en-US" sz="2000" dirty="0" err="1" smtClean="0"/>
              <a:t>ALAT</a:t>
            </a:r>
            <a:r>
              <a:rPr lang="en-US" sz="2000" dirty="0" smtClean="0"/>
              <a:t>; </a:t>
            </a:r>
            <a:r>
              <a:rPr lang="en-US" sz="2000" dirty="0" err="1" smtClean="0"/>
              <a:t>CPK</a:t>
            </a:r>
            <a:r>
              <a:rPr lang="en-US" sz="2000" dirty="0" smtClean="0"/>
              <a:t>; triglycerides;             </a:t>
            </a:r>
            <a:r>
              <a:rPr lang="en-US" sz="2000" dirty="0" err="1" smtClean="0"/>
              <a:t>LDL</a:t>
            </a:r>
            <a:r>
              <a:rPr lang="en-US" sz="2000" dirty="0" smtClean="0"/>
              <a:t>-cholesterol </a:t>
            </a:r>
            <a:r>
              <a:rPr lang="en-US" sz="2000" dirty="0"/>
              <a:t>=&gt;  </a:t>
            </a:r>
            <a:r>
              <a:rPr lang="en-US" sz="2000" dirty="0" smtClean="0"/>
              <a:t>↑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/>
              <a:t>HDL</a:t>
            </a:r>
            <a:r>
              <a:rPr lang="en-US" sz="2000" dirty="0" smtClean="0"/>
              <a:t>-cholesterol =&gt; ↓</a:t>
            </a:r>
            <a:endParaRPr lang="en-US" sz="2000" b="1" dirty="0" smtClean="0"/>
          </a:p>
          <a:p>
            <a:pPr marL="342900" indent="-34290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000" b="1" dirty="0" smtClean="0"/>
              <a:t>Groups treated with </a:t>
            </a:r>
            <a:r>
              <a:rPr lang="en-US" sz="2000" b="1" i="1" dirty="0" smtClean="0"/>
              <a:t>A. spinosus </a:t>
            </a:r>
            <a:r>
              <a:rPr lang="en-US" sz="2000" b="1" dirty="0" smtClean="0"/>
              <a:t>500 mg/kg &amp; glibenclamide 0.6 mg/kg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Serum </a:t>
            </a:r>
            <a:r>
              <a:rPr lang="en-US" sz="2000" dirty="0"/>
              <a:t>urea; creatinine; </a:t>
            </a:r>
            <a:r>
              <a:rPr lang="en-US" sz="2000" dirty="0" err="1" smtClean="0"/>
              <a:t>CPK</a:t>
            </a:r>
            <a:r>
              <a:rPr lang="en-US" sz="2000" dirty="0" smtClean="0"/>
              <a:t>; </a:t>
            </a:r>
            <a:r>
              <a:rPr lang="en-US" sz="2000" dirty="0"/>
              <a:t>triglycerides; </a:t>
            </a:r>
            <a:r>
              <a:rPr lang="en-US" sz="2000" dirty="0" err="1"/>
              <a:t>LDL</a:t>
            </a:r>
            <a:r>
              <a:rPr lang="en-US" sz="2000" dirty="0"/>
              <a:t>-cholesterol </a:t>
            </a:r>
            <a:r>
              <a:rPr lang="en-US" sz="2000" dirty="0" smtClean="0"/>
              <a:t>=&gt; 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8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685800" y="914400"/>
            <a:ext cx="7924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000" b="1" dirty="0"/>
              <a:t>Effect of </a:t>
            </a:r>
            <a:r>
              <a:rPr lang="en-US" sz="2000" b="1" i="1" dirty="0"/>
              <a:t>A. spinosus</a:t>
            </a:r>
            <a:r>
              <a:rPr lang="en-US" sz="2000" b="1" dirty="0"/>
              <a:t> on </a:t>
            </a:r>
            <a:r>
              <a:rPr lang="en-US" sz="2000" b="1" dirty="0" smtClean="0"/>
              <a:t>hematological </a:t>
            </a:r>
            <a:r>
              <a:rPr lang="en-US" sz="2000" b="1" dirty="0"/>
              <a:t>parameters at the </a:t>
            </a:r>
            <a:r>
              <a:rPr lang="en-US" sz="2000" b="1" dirty="0" smtClean="0"/>
              <a:t>end </a:t>
            </a:r>
            <a:r>
              <a:rPr lang="en-US" sz="2000" b="1" dirty="0"/>
              <a:t>of </a:t>
            </a:r>
            <a:r>
              <a:rPr lang="en-US" sz="2000" b="1" dirty="0" smtClean="0"/>
              <a:t>treatment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err="1" smtClean="0"/>
              <a:t>Untreated</a:t>
            </a:r>
            <a:r>
              <a:rPr lang="fr-FR" sz="2000" b="1" dirty="0" smtClean="0"/>
              <a:t> </a:t>
            </a:r>
            <a:r>
              <a:rPr lang="fr-FR" sz="2000" b="1" dirty="0"/>
              <a:t>control group</a:t>
            </a:r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MCH</a:t>
            </a:r>
            <a:r>
              <a:rPr lang="en-US" sz="2000" dirty="0" smtClean="0"/>
              <a:t>; platelets; WBC; </a:t>
            </a:r>
            <a:r>
              <a:rPr lang="en-US" sz="2000" dirty="0"/>
              <a:t>n</a:t>
            </a:r>
            <a:r>
              <a:rPr lang="en-US" sz="2000" dirty="0" smtClean="0"/>
              <a:t>eutrophils </a:t>
            </a:r>
            <a:r>
              <a:rPr lang="en-US" sz="2000" dirty="0"/>
              <a:t>=&gt; </a:t>
            </a:r>
            <a:r>
              <a:rPr lang="en-US" sz="2000" dirty="0" smtClean="0"/>
              <a:t>↓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0.001)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Lymphocytes</a:t>
            </a:r>
            <a:r>
              <a:rPr lang="en-US" sz="2000" dirty="0" smtClean="0"/>
              <a:t> =&gt; ↑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0.01) compared to NC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Groups </a:t>
            </a:r>
            <a:r>
              <a:rPr lang="en-US" sz="2000" b="1" dirty="0"/>
              <a:t>treated with A. spinosus 500 mg/kg &amp; glibenclamide 0.6 mg/kg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Platelets; lymphocytes </a:t>
            </a:r>
            <a:r>
              <a:rPr lang="en-US" sz="2000" dirty="0"/>
              <a:t>=&gt; ↑ (</a:t>
            </a:r>
            <a:r>
              <a:rPr lang="en-US" sz="2000" i="1" dirty="0"/>
              <a:t>p</a:t>
            </a:r>
            <a:r>
              <a:rPr lang="en-US" sz="2000" dirty="0"/>
              <a:t> &lt; 0.01)</a:t>
            </a:r>
          </a:p>
        </p:txBody>
      </p:sp>
    </p:spTree>
    <p:extLst>
      <p:ext uri="{BB962C8B-B14F-4D97-AF65-F5344CB8AC3E}">
        <p14:creationId xmlns:p14="http://schemas.microsoft.com/office/powerpoint/2010/main" val="4875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838200" y="546586"/>
            <a:ext cx="7772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000" b="1" dirty="0"/>
              <a:t>Effect of </a:t>
            </a:r>
            <a:r>
              <a:rPr lang="en-US" sz="2000" b="1" i="1" dirty="0"/>
              <a:t>A. spinosus</a:t>
            </a:r>
            <a:r>
              <a:rPr lang="en-US" sz="2000" b="1" dirty="0"/>
              <a:t> </a:t>
            </a:r>
            <a:r>
              <a:rPr lang="en-US" sz="2000" b="1" dirty="0" smtClean="0"/>
              <a:t>in MDA &amp; </a:t>
            </a:r>
            <a:r>
              <a:rPr lang="en-US" sz="2000" b="1" dirty="0" err="1" smtClean="0"/>
              <a:t>GSH</a:t>
            </a:r>
            <a:r>
              <a:rPr lang="en-US" sz="2000" b="1" dirty="0" smtClean="0"/>
              <a:t> content in the organs at the end </a:t>
            </a:r>
            <a:r>
              <a:rPr lang="en-US" sz="2000" b="1" dirty="0"/>
              <a:t>of </a:t>
            </a:r>
            <a:r>
              <a:rPr lang="en-US" sz="2000" b="1" dirty="0" smtClean="0"/>
              <a:t>treatment</a:t>
            </a:r>
          </a:p>
          <a:p>
            <a:pPr>
              <a:lnSpc>
                <a:spcPct val="150000"/>
              </a:lnSpc>
            </a:pPr>
            <a:r>
              <a:rPr lang="fr-FR" sz="2000" b="1" dirty="0" err="1" smtClean="0"/>
              <a:t>Untreated</a:t>
            </a:r>
            <a:r>
              <a:rPr lang="fr-FR" sz="2000" b="1" dirty="0" smtClean="0"/>
              <a:t> </a:t>
            </a:r>
            <a:r>
              <a:rPr lang="fr-FR" sz="2000" b="1" dirty="0"/>
              <a:t>control group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 the liver =&gt; MDA ↑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0.0001</a:t>
            </a:r>
            <a:r>
              <a:rPr lang="en-US" sz="2000" dirty="0"/>
              <a:t>)</a:t>
            </a:r>
            <a:r>
              <a:rPr lang="en-US" sz="2000" dirty="0" smtClean="0"/>
              <a:t> ; </a:t>
            </a:r>
            <a:r>
              <a:rPr lang="en-US" sz="2000" dirty="0" err="1" smtClean="0"/>
              <a:t>GSH</a:t>
            </a:r>
            <a:r>
              <a:rPr lang="en-US" sz="2000" dirty="0" smtClean="0"/>
              <a:t> ↓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 the </a:t>
            </a:r>
            <a:r>
              <a:rPr lang="en-US" sz="2000" dirty="0" smtClean="0"/>
              <a:t>kidneys </a:t>
            </a:r>
            <a:r>
              <a:rPr lang="en-US" sz="2000" dirty="0"/>
              <a:t>=&gt; MDA ↑ (</a:t>
            </a:r>
            <a:r>
              <a:rPr lang="en-US" sz="2000" i="1" dirty="0"/>
              <a:t>p</a:t>
            </a:r>
            <a:r>
              <a:rPr lang="en-US" sz="2000" dirty="0"/>
              <a:t> &lt; 0.0001) ; </a:t>
            </a:r>
            <a:r>
              <a:rPr lang="en-US" sz="2000" dirty="0" err="1" smtClean="0"/>
              <a:t>GSH</a:t>
            </a:r>
            <a:r>
              <a:rPr lang="en-US" sz="2000" dirty="0" smtClean="0"/>
              <a:t> ↓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0.01)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eyes </a:t>
            </a:r>
            <a:r>
              <a:rPr lang="en-US" sz="2000" dirty="0"/>
              <a:t>=&gt; MDA ↑ (</a:t>
            </a:r>
            <a:r>
              <a:rPr lang="en-US" sz="2000" i="1" dirty="0"/>
              <a:t>p</a:t>
            </a:r>
            <a:r>
              <a:rPr lang="en-US" sz="2000" dirty="0"/>
              <a:t> &lt; 0.0001) ; </a:t>
            </a:r>
            <a:r>
              <a:rPr lang="en-US" sz="2000" dirty="0" err="1" smtClean="0"/>
              <a:t>GSH</a:t>
            </a:r>
            <a:r>
              <a:rPr lang="en-US" sz="2000" dirty="0" smtClean="0"/>
              <a:t> ↓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0.001</a:t>
            </a:r>
            <a:r>
              <a:rPr lang="en-US" sz="2000" dirty="0"/>
              <a:t>)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Groups </a:t>
            </a:r>
            <a:r>
              <a:rPr lang="en-US" sz="2000" b="1" dirty="0"/>
              <a:t>treated with A. spinosus 500 mg/kg &amp; glibenclamide 0.6 mg/kg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 the liver =&gt; MDA ↓ </a:t>
            </a:r>
            <a:r>
              <a:rPr lang="en-US" sz="2000" dirty="0" smtClean="0"/>
              <a:t>(</a:t>
            </a:r>
            <a:r>
              <a:rPr lang="en-US" sz="2000" i="1" dirty="0"/>
              <a:t>p</a:t>
            </a:r>
            <a:r>
              <a:rPr lang="en-US" sz="2000" dirty="0"/>
              <a:t> &lt; 0.0001) ; </a:t>
            </a:r>
            <a:r>
              <a:rPr lang="en-US" sz="2000" dirty="0" err="1" smtClean="0"/>
              <a:t>GSH</a:t>
            </a:r>
            <a:r>
              <a:rPr lang="en-US" sz="2000" dirty="0" smtClean="0"/>
              <a:t> ↑ 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0.001</a:t>
            </a:r>
            <a:r>
              <a:rPr lang="en-US" sz="20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 the kidneys =&gt; MDA ↓ (</a:t>
            </a:r>
            <a:r>
              <a:rPr lang="en-US" sz="2000" i="1" dirty="0"/>
              <a:t>p</a:t>
            </a:r>
            <a:r>
              <a:rPr lang="en-US" sz="2000" dirty="0"/>
              <a:t> &lt; 0.0001) ; </a:t>
            </a:r>
            <a:r>
              <a:rPr lang="en-US" sz="2000" dirty="0" err="1"/>
              <a:t>GSH</a:t>
            </a:r>
            <a:r>
              <a:rPr lang="en-US" sz="2000" dirty="0"/>
              <a:t> ↑ (</a:t>
            </a:r>
            <a:r>
              <a:rPr lang="en-US" sz="2000" i="1" dirty="0"/>
              <a:t>p</a:t>
            </a:r>
            <a:r>
              <a:rPr lang="en-US" sz="2000" dirty="0"/>
              <a:t> &lt; 0.001)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 the </a:t>
            </a:r>
            <a:r>
              <a:rPr lang="en-US" sz="2000" dirty="0" smtClean="0"/>
              <a:t>eyes </a:t>
            </a:r>
            <a:r>
              <a:rPr lang="en-US" sz="2000" dirty="0"/>
              <a:t>=&gt; MDA ↓ (</a:t>
            </a:r>
            <a:r>
              <a:rPr lang="en-US" sz="2000" i="1" dirty="0"/>
              <a:t>p</a:t>
            </a:r>
            <a:r>
              <a:rPr lang="en-US" sz="2000" dirty="0"/>
              <a:t> &lt; 0.0001) ; </a:t>
            </a:r>
            <a:r>
              <a:rPr lang="en-US" sz="2000" dirty="0" err="1"/>
              <a:t>GSH</a:t>
            </a:r>
            <a:r>
              <a:rPr lang="en-US" sz="2000" dirty="0"/>
              <a:t> ↑ (</a:t>
            </a:r>
            <a:r>
              <a:rPr lang="en-US" sz="2000" i="1" dirty="0"/>
              <a:t>p</a:t>
            </a:r>
            <a:r>
              <a:rPr lang="en-US" sz="2000" dirty="0"/>
              <a:t> &lt; </a:t>
            </a:r>
            <a:r>
              <a:rPr lang="en-US" sz="2000" dirty="0" smtClean="0"/>
              <a:t>0.01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4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685800" y="1236851"/>
            <a:ext cx="7924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000" b="1" dirty="0" err="1" smtClean="0"/>
              <a:t>Histopathological</a:t>
            </a:r>
            <a:r>
              <a:rPr lang="en-US" sz="2000" b="1" dirty="0"/>
              <a:t> </a:t>
            </a:r>
            <a:r>
              <a:rPr lang="en-US" sz="2000" b="1" dirty="0" smtClean="0"/>
              <a:t>study after </a:t>
            </a:r>
            <a:r>
              <a:rPr lang="en-US" sz="2000" b="1" dirty="0" err="1" smtClean="0"/>
              <a:t>hematoxylin</a:t>
            </a:r>
            <a:r>
              <a:rPr lang="en-US" sz="2000" b="1" dirty="0" smtClean="0"/>
              <a:t> </a:t>
            </a:r>
            <a:r>
              <a:rPr lang="en-US" sz="2000" b="1" dirty="0"/>
              <a:t>&amp; eosin staining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Untreated group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K</a:t>
            </a:r>
            <a:r>
              <a:rPr lang="en-US" sz="2000" dirty="0" smtClean="0"/>
              <a:t>idneys </a:t>
            </a:r>
            <a:r>
              <a:rPr lang="en-US" sz="2000" dirty="0"/>
              <a:t>=&gt; </a:t>
            </a:r>
            <a:r>
              <a:rPr lang="fr-FR" sz="2000" dirty="0" err="1"/>
              <a:t>glomerular</a:t>
            </a:r>
            <a:r>
              <a:rPr lang="fr-FR" sz="2000" dirty="0"/>
              <a:t> </a:t>
            </a:r>
            <a:r>
              <a:rPr lang="fr-FR" sz="2000" dirty="0" err="1"/>
              <a:t>sclerosis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Eyes </a:t>
            </a:r>
            <a:r>
              <a:rPr lang="en-US" sz="2000" dirty="0"/>
              <a:t>=&gt; </a:t>
            </a:r>
            <a:r>
              <a:rPr lang="fr-FR" sz="2000" dirty="0" err="1"/>
              <a:t>macular</a:t>
            </a:r>
            <a:r>
              <a:rPr lang="fr-FR" sz="2000" dirty="0"/>
              <a:t> </a:t>
            </a:r>
            <a:r>
              <a:rPr lang="fr-FR" sz="2000" dirty="0" err="1"/>
              <a:t>edema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Groups </a:t>
            </a:r>
            <a:r>
              <a:rPr lang="en-US" sz="2000" b="1" dirty="0"/>
              <a:t>treated with A. spinosus 500 mg/kg &amp; glibenclamide 0.6 mg/kg</a:t>
            </a: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Kidneys </a:t>
            </a:r>
            <a:r>
              <a:rPr lang="en-US" sz="2000" dirty="0"/>
              <a:t>=&gt; </a:t>
            </a:r>
            <a:r>
              <a:rPr lang="en-US" sz="2000" dirty="0" smtClean="0"/>
              <a:t>normal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Eyes </a:t>
            </a:r>
            <a:r>
              <a:rPr lang="en-US" sz="2000" dirty="0"/>
              <a:t>=&gt; </a:t>
            </a:r>
            <a:r>
              <a:rPr lang="en-US" sz="2000" dirty="0" smtClean="0"/>
              <a:t>normal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1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533400" y="9906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000" i="1" dirty="0" smtClean="0"/>
              <a:t>A. spinosus </a:t>
            </a:r>
            <a:r>
              <a:rPr lang="en-US" sz="2000" dirty="0" smtClean="0"/>
              <a:t>possessed bioactive compounds </a:t>
            </a:r>
            <a:r>
              <a:rPr lang="en-US" sz="2000" dirty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↓</a:t>
            </a:r>
            <a:r>
              <a:rPr lang="en-US" sz="2000" dirty="0" smtClean="0"/>
              <a:t> significantly in oral glucose tolerance </a:t>
            </a:r>
            <a:r>
              <a:rPr lang="en-US" sz="2000" dirty="0"/>
              <a:t>&amp;</a:t>
            </a:r>
            <a:r>
              <a:rPr lang="en-US" sz="2000" dirty="0" smtClean="0"/>
              <a:t> in basal blood glucose levels of diabetes rats. 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000" dirty="0" smtClean="0"/>
              <a:t>Our previous study </a:t>
            </a:r>
            <a:r>
              <a:rPr lang="en-US" sz="2000" dirty="0"/>
              <a:t>=&gt; </a:t>
            </a:r>
            <a:r>
              <a:rPr lang="en-US" sz="2000" dirty="0" smtClean="0"/>
              <a:t> </a:t>
            </a:r>
            <a:r>
              <a:rPr lang="en-US" sz="2000" i="1" dirty="0" smtClean="0"/>
              <a:t>A. </a:t>
            </a:r>
            <a:r>
              <a:rPr lang="en-US" sz="2000" i="1" dirty="0" err="1" smtClean="0"/>
              <a:t>spiosus</a:t>
            </a:r>
            <a:r>
              <a:rPr lang="en-US" sz="2000" i="1" dirty="0" smtClean="0"/>
              <a:t> </a:t>
            </a:r>
            <a:r>
              <a:rPr lang="en-US" sz="2000" dirty="0" smtClean="0"/>
              <a:t>125; 250 &amp; 500 mg/kg </a:t>
            </a:r>
            <a:r>
              <a:rPr lang="en-US" sz="2000" dirty="0" err="1" smtClean="0"/>
              <a:t>b.w</a:t>
            </a:r>
            <a:r>
              <a:rPr lang="en-US" sz="2000" dirty="0" smtClean="0"/>
              <a:t> ↓ significantly             (</a:t>
            </a:r>
            <a:r>
              <a:rPr lang="en-US" sz="2000" i="1" dirty="0" smtClean="0"/>
              <a:t>p </a:t>
            </a:r>
            <a:r>
              <a:rPr lang="en-US" sz="2000" dirty="0" smtClean="0"/>
              <a:t>&lt; 0.0001) in </a:t>
            </a:r>
            <a:r>
              <a:rPr lang="en-US" sz="2000" dirty="0" err="1" smtClean="0"/>
              <a:t>ICR</a:t>
            </a:r>
            <a:r>
              <a:rPr lang="en-US" sz="2000" dirty="0" smtClean="0"/>
              <a:t> mice oral </a:t>
            </a:r>
            <a:r>
              <a:rPr lang="en-US" sz="2000" dirty="0"/>
              <a:t>glucose tolerance &amp; </a:t>
            </a:r>
            <a:r>
              <a:rPr lang="en-US" sz="2000" dirty="0" smtClean="0"/>
              <a:t>basal </a:t>
            </a:r>
            <a:r>
              <a:rPr lang="en-US" sz="2000" dirty="0"/>
              <a:t>blood glucose </a:t>
            </a:r>
            <a:r>
              <a:rPr lang="en-US" sz="2000" dirty="0" smtClean="0"/>
              <a:t>levels </a:t>
            </a:r>
            <a:r>
              <a:rPr lang="fr-FR" sz="2000" dirty="0" smtClean="0"/>
              <a:t>(</a:t>
            </a:r>
            <a:r>
              <a:rPr lang="fr-FR" sz="2000" dirty="0" err="1" smtClean="0"/>
              <a:t>Atchou</a:t>
            </a:r>
            <a:r>
              <a:rPr lang="fr-FR" sz="2000" dirty="0" smtClean="0"/>
              <a:t> </a:t>
            </a:r>
            <a:r>
              <a:rPr lang="fr-FR" sz="2000" dirty="0"/>
              <a:t>et al.,</a:t>
            </a:r>
            <a:r>
              <a:rPr lang="fr-FR" sz="2000" i="1" dirty="0"/>
              <a:t> </a:t>
            </a:r>
            <a:r>
              <a:rPr lang="fr-FR" sz="2000" dirty="0" smtClean="0"/>
              <a:t>2020)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fr-FR" sz="2000" dirty="0" err="1" smtClean="0"/>
              <a:t>Others</a:t>
            </a:r>
            <a:r>
              <a:rPr lang="fr-FR" sz="2000" dirty="0" smtClean="0"/>
              <a:t> </a:t>
            </a:r>
            <a:r>
              <a:rPr lang="fr-FR" sz="2000" dirty="0" err="1" smtClean="0"/>
              <a:t>previous</a:t>
            </a:r>
            <a:r>
              <a:rPr lang="fr-FR" sz="2000" dirty="0" smtClean="0"/>
              <a:t>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 </a:t>
            </a:r>
            <a:r>
              <a:rPr lang="fr-FR" sz="2000" dirty="0" err="1" smtClean="0"/>
              <a:t>demonstrate</a:t>
            </a:r>
            <a:r>
              <a:rPr lang="fr-FR" sz="2000" dirty="0" smtClean="0"/>
              <a:t> </a:t>
            </a:r>
            <a:r>
              <a:rPr lang="fr-FR" sz="2000" dirty="0" err="1" smtClean="0"/>
              <a:t>antidiabetic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leaves</a:t>
            </a:r>
            <a:r>
              <a:rPr lang="fr-FR" sz="2000" dirty="0"/>
              <a:t> </a:t>
            </a:r>
            <a:r>
              <a:rPr lang="fr-FR" sz="2000" dirty="0" smtClean="0"/>
              <a:t>&amp; </a:t>
            </a:r>
            <a:r>
              <a:rPr lang="fr-FR" sz="2000" dirty="0" err="1" smtClean="0"/>
              <a:t>whole</a:t>
            </a:r>
            <a:r>
              <a:rPr lang="fr-FR" sz="2000" dirty="0" smtClean="0"/>
              <a:t> plante of </a:t>
            </a:r>
            <a:r>
              <a:rPr lang="fr-FR" sz="2000" i="1" dirty="0" smtClean="0"/>
              <a:t>A. spinosus </a:t>
            </a:r>
            <a:r>
              <a:rPr lang="fr-FR" sz="2000" dirty="0"/>
              <a:t>(</a:t>
            </a:r>
            <a:r>
              <a:rPr lang="fr-FR" sz="2000" dirty="0" err="1" smtClean="0"/>
              <a:t>Sangameswaran</a:t>
            </a:r>
            <a:r>
              <a:rPr lang="fr-FR" sz="2000" dirty="0" smtClean="0"/>
              <a:t> </a:t>
            </a:r>
            <a:r>
              <a:rPr lang="fr-FR" sz="2000" dirty="0"/>
              <a:t>&amp; </a:t>
            </a:r>
            <a:r>
              <a:rPr lang="fr-FR" sz="2000" dirty="0" err="1" smtClean="0"/>
              <a:t>Jayakar</a:t>
            </a:r>
            <a:r>
              <a:rPr lang="fr-FR" sz="2000" dirty="0" smtClean="0"/>
              <a:t>,</a:t>
            </a:r>
            <a:r>
              <a:rPr lang="fr-FR" sz="2000" i="1" dirty="0" smtClean="0"/>
              <a:t> </a:t>
            </a:r>
            <a:r>
              <a:rPr lang="fr-FR" sz="2000" dirty="0" smtClean="0"/>
              <a:t>2008</a:t>
            </a:r>
            <a:r>
              <a:rPr lang="fr-FR" sz="2000" dirty="0"/>
              <a:t>; </a:t>
            </a:r>
            <a:r>
              <a:rPr lang="fr-FR" sz="2000" dirty="0" err="1" smtClean="0"/>
              <a:t>Girija</a:t>
            </a:r>
            <a:r>
              <a:rPr lang="fr-FR" sz="2000" dirty="0" smtClean="0"/>
              <a:t> et al., 2011</a:t>
            </a:r>
            <a:r>
              <a:rPr lang="fr-FR" sz="2000" dirty="0"/>
              <a:t>; </a:t>
            </a:r>
            <a:r>
              <a:rPr lang="fr-FR" sz="2000" dirty="0" err="1" smtClean="0"/>
              <a:t>Kumar</a:t>
            </a:r>
            <a:r>
              <a:rPr lang="fr-FR" sz="2000" dirty="0" smtClean="0"/>
              <a:t> et al., 2011; </a:t>
            </a:r>
            <a:r>
              <a:rPr lang="es-ES" sz="2000" dirty="0" err="1" smtClean="0"/>
              <a:t>Bavarva</a:t>
            </a:r>
            <a:r>
              <a:rPr lang="es-ES" sz="2000" dirty="0" smtClean="0"/>
              <a:t> &amp; </a:t>
            </a:r>
            <a:r>
              <a:rPr lang="es-ES" sz="2000" dirty="0" err="1"/>
              <a:t>Narasimhacharya</a:t>
            </a:r>
            <a:r>
              <a:rPr lang="es-ES" sz="2000" dirty="0"/>
              <a:t>, </a:t>
            </a:r>
            <a:r>
              <a:rPr lang="es-ES" sz="2000" dirty="0" smtClean="0"/>
              <a:t>2013</a:t>
            </a:r>
            <a:r>
              <a:rPr lang="fr-FR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39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784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90600" y="228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Pharmacological study of </a:t>
            </a:r>
            <a:r>
              <a:rPr lang="en-US" sz="2400" b="1" i="1" dirty="0"/>
              <a:t>Amaranthus spinosus</a:t>
            </a:r>
            <a:r>
              <a:rPr lang="en-US" sz="2400" b="1" dirty="0"/>
              <a:t> L. roots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2209800" y="1066800"/>
            <a:ext cx="5410200" cy="4833087"/>
            <a:chOff x="-40186" y="432079"/>
            <a:chExt cx="4890770" cy="4220098"/>
          </a:xfrm>
        </p:grpSpPr>
        <p:sp>
          <p:nvSpPr>
            <p:cNvPr id="29" name="Flowchart: Connector 3"/>
            <p:cNvSpPr/>
            <p:nvPr/>
          </p:nvSpPr>
          <p:spPr>
            <a:xfrm>
              <a:off x="-40186" y="442127"/>
              <a:ext cx="4890770" cy="4210050"/>
            </a:xfrm>
            <a:prstGeom prst="flowChartConnector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432079"/>
              <a:ext cx="4796378" cy="4109607"/>
              <a:chOff x="54337" y="-10634"/>
              <a:chExt cx="4797282" cy="4109972"/>
            </a:xfrm>
          </p:grpSpPr>
          <p:sp>
            <p:nvSpPr>
              <p:cNvPr id="34" name="Text Box 1"/>
              <p:cNvSpPr txBox="1"/>
              <p:nvPr/>
            </p:nvSpPr>
            <p:spPr>
              <a:xfrm>
                <a:off x="1247191" y="1592892"/>
                <a:ext cx="2409825" cy="104775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 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days treatment of diabetic </a:t>
                </a:r>
                <a:r>
                  <a:rPr lang="en-US" sz="12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STZ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rats </a:t>
                </a:r>
                <a:r>
                  <a:rPr lang="en-US" sz="12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</a:t>
                </a:r>
                <a:r>
                  <a:rPr lang="en-US" sz="1200" b="1" i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2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spinosus 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extract &amp; glibenclamide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Group 30"/>
              <p:cNvGrpSpPr/>
              <p:nvPr/>
            </p:nvGrpSpPr>
            <p:grpSpPr>
              <a:xfrm>
                <a:off x="54337" y="-10634"/>
                <a:ext cx="4797282" cy="4109972"/>
                <a:chOff x="54337" y="-10634"/>
                <a:chExt cx="4797282" cy="4109972"/>
              </a:xfrm>
            </p:grpSpPr>
            <p:sp>
              <p:nvSpPr>
                <p:cNvPr id="44" name="Text Box 14"/>
                <p:cNvSpPr txBox="1"/>
                <p:nvPr/>
              </p:nvSpPr>
              <p:spPr>
                <a:xfrm rot="17370376">
                  <a:off x="3537486" y="2083387"/>
                  <a:ext cx="1661795" cy="96647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Urinary, biochemical </a:t>
                  </a: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&amp; </a:t>
                  </a:r>
                  <a:r>
                    <a:rPr lang="en-US" sz="105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hematological </a:t>
                  </a: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parameters </a:t>
                  </a:r>
                  <a:r>
                    <a:rPr lang="en-US" sz="11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=&gt;</a:t>
                  </a:r>
                  <a:r>
                    <a:rPr lang="en-US" sz="1100" dirty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100" dirty="0" smtClean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~ to </a:t>
                  </a:r>
                  <a:r>
                    <a:rPr lang="en-US" sz="1100" dirty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normal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 Box 15"/>
                <p:cNvSpPr txBox="1"/>
                <p:nvPr/>
              </p:nvSpPr>
              <p:spPr>
                <a:xfrm rot="15448623">
                  <a:off x="-293386" y="1980219"/>
                  <a:ext cx="1662299" cy="96685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Food &amp; water intake, Body weight </a:t>
                  </a:r>
                  <a:r>
                    <a:rPr lang="en-US" sz="105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=&gt;</a:t>
                  </a:r>
                  <a:r>
                    <a:rPr lang="en-US" sz="1050" dirty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dirty="0" smtClean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~ to </a:t>
                  </a:r>
                  <a:r>
                    <a:rPr lang="en-US" sz="1050" dirty="0">
                      <a:solidFill>
                        <a:srgbClr val="222222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normal</a:t>
                  </a:r>
                  <a:endParaRPr lang="fr-FR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Text Box 16"/>
                <p:cNvSpPr txBox="1"/>
                <p:nvPr/>
              </p:nvSpPr>
              <p:spPr>
                <a:xfrm rot="20161095">
                  <a:off x="2343767" y="3132484"/>
                  <a:ext cx="1662299" cy="96685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500" b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b="1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Oral 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glucose tolerance </a:t>
                  </a:r>
                  <a:r>
                    <a:rPr lang="en-US" sz="105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↓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7"/>
                <p:cNvSpPr txBox="1"/>
                <p:nvPr/>
              </p:nvSpPr>
              <p:spPr>
                <a:xfrm rot="1115894">
                  <a:off x="748529" y="3121911"/>
                  <a:ext cx="1662299" cy="96685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1050" b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b="1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Basal 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glucose levels </a:t>
                  </a:r>
                  <a:r>
                    <a:rPr lang="en-US" sz="105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↓ 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 2</a:t>
                  </a:r>
                  <a:r>
                    <a:rPr lang="en-US" sz="1050" b="1" baseline="30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nd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&amp; 3</a:t>
                  </a:r>
                  <a:r>
                    <a:rPr lang="en-US" sz="1050" b="1" baseline="30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rd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weeks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8"/>
                <p:cNvSpPr txBox="1"/>
                <p:nvPr/>
              </p:nvSpPr>
              <p:spPr>
                <a:xfrm>
                  <a:off x="1702128" y="-10634"/>
                  <a:ext cx="1662299" cy="96685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00" b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b="1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Protection 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against </a:t>
                  </a:r>
                  <a:r>
                    <a:rPr lang="en-US" sz="1050" b="1" dirty="0" err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glomerulosclerosis</a:t>
                  </a:r>
                  <a:r>
                    <a:rPr lang="en-US" sz="1050" b="1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&amp; macular edema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 Box 19"/>
                <p:cNvSpPr txBox="1"/>
                <p:nvPr/>
              </p:nvSpPr>
              <p:spPr>
                <a:xfrm rot="18718405">
                  <a:off x="208926" y="504951"/>
                  <a:ext cx="1662299" cy="96685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050" dirty="0" err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Lipoperoxidation</a:t>
                  </a:r>
                  <a:r>
                    <a:rPr lang="en-US" sz="10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(MDA) </a:t>
                  </a:r>
                  <a:r>
                    <a:rPr lang="en-US" sz="105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↓</a:t>
                  </a:r>
                  <a:r>
                    <a:rPr lang="en-US" sz="10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in the liver, kidneys &amp; eyes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 Box 20"/>
                <p:cNvSpPr txBox="1"/>
                <p:nvPr/>
              </p:nvSpPr>
              <p:spPr>
                <a:xfrm rot="2717089">
                  <a:off x="3179151" y="607012"/>
                  <a:ext cx="1661795" cy="96647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fr-FR" sz="6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050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Detoxification </a:t>
                  </a:r>
                  <a:r>
                    <a:rPr lang="en-US" sz="10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050" dirty="0" err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GSH</a:t>
                  </a:r>
                  <a:r>
                    <a:rPr lang="en-US" sz="10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105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↑</a:t>
                  </a:r>
                  <a:r>
                    <a:rPr lang="en-US" sz="105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in the liver, kidneys &amp; eyes</a:t>
                  </a:r>
                  <a:endParaRPr lang="fr-FR" sz="105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29"/>
              <p:cNvGrpSpPr/>
              <p:nvPr/>
            </p:nvGrpSpPr>
            <p:grpSpPr>
              <a:xfrm>
                <a:off x="1029211" y="942975"/>
                <a:ext cx="2880313" cy="2231138"/>
                <a:chOff x="95761" y="0"/>
                <a:chExt cx="2880313" cy="2231138"/>
              </a:xfrm>
            </p:grpSpPr>
            <p:cxnSp>
              <p:nvCxnSpPr>
                <p:cNvPr id="37" name="Straight Arrow Connector 21"/>
                <p:cNvCxnSpPr>
                  <a:stCxn id="34" idx="2"/>
                </p:cNvCxnSpPr>
                <p:nvPr/>
              </p:nvCxnSpPr>
              <p:spPr>
                <a:xfrm flipH="1">
                  <a:off x="95761" y="1173521"/>
                  <a:ext cx="217923" cy="3607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22"/>
                <p:cNvCxnSpPr/>
                <p:nvPr/>
              </p:nvCxnSpPr>
              <p:spPr>
                <a:xfrm>
                  <a:off x="2713515" y="1173792"/>
                  <a:ext cx="262559" cy="3183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24"/>
                <p:cNvCxnSpPr>
                  <a:endCxn id="47" idx="0"/>
                </p:cNvCxnSpPr>
                <p:nvPr/>
              </p:nvCxnSpPr>
              <p:spPr>
                <a:xfrm flipH="1">
                  <a:off x="800299" y="1652012"/>
                  <a:ext cx="193269" cy="5520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25"/>
                <p:cNvCxnSpPr>
                  <a:endCxn id="46" idx="0"/>
                </p:cNvCxnSpPr>
                <p:nvPr/>
              </p:nvCxnSpPr>
              <p:spPr>
                <a:xfrm>
                  <a:off x="1876696" y="1650929"/>
                  <a:ext cx="168051" cy="5802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26"/>
                <p:cNvCxnSpPr>
                  <a:endCxn id="49" idx="4"/>
                </p:cNvCxnSpPr>
                <p:nvPr/>
              </p:nvCxnSpPr>
              <p:spPr>
                <a:xfrm flipH="1" flipV="1">
                  <a:off x="465941" y="368512"/>
                  <a:ext cx="514242" cy="3259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27"/>
                <p:cNvCxnSpPr/>
                <p:nvPr/>
              </p:nvCxnSpPr>
              <p:spPr>
                <a:xfrm flipV="1">
                  <a:off x="2135738" y="357665"/>
                  <a:ext cx="488214" cy="3561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28"/>
                <p:cNvCxnSpPr/>
                <p:nvPr/>
              </p:nvCxnSpPr>
              <p:spPr>
                <a:xfrm flipV="1">
                  <a:off x="1535684" y="0"/>
                  <a:ext cx="9525" cy="6495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533400" y="8382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000" i="1" dirty="0" smtClean="0"/>
              <a:t>A. spinosus </a:t>
            </a:r>
            <a:r>
              <a:rPr lang="en-US" sz="2000" dirty="0" smtClean="0"/>
              <a:t>action in decreased in blood </a:t>
            </a:r>
            <a:r>
              <a:rPr lang="en-US" sz="2000" dirty="0"/>
              <a:t>glucose levels was compared to glibenclamide =&gt;</a:t>
            </a:r>
            <a:r>
              <a:rPr lang="en-US" sz="2000" dirty="0" smtClean="0"/>
              <a:t> induction </a:t>
            </a:r>
            <a:r>
              <a:rPr lang="en-US" sz="2000" dirty="0"/>
              <a:t>of insulin secretion &amp;</a:t>
            </a:r>
            <a:r>
              <a:rPr lang="en-US" sz="2000" dirty="0" smtClean="0"/>
              <a:t> </a:t>
            </a:r>
            <a:r>
              <a:rPr lang="en-US" sz="2000" dirty="0"/>
              <a:t>release</a:t>
            </a:r>
            <a:r>
              <a:rPr lang="en-US" sz="2000" dirty="0" smtClean="0"/>
              <a:t> </a:t>
            </a:r>
            <a:r>
              <a:rPr lang="fr-FR" sz="2000" dirty="0" smtClean="0"/>
              <a:t>(</a:t>
            </a:r>
            <a:r>
              <a:rPr lang="da-DK" sz="2000" dirty="0"/>
              <a:t>Rajasekaran et al., </a:t>
            </a:r>
            <a:r>
              <a:rPr lang="da-DK" sz="2000" dirty="0" smtClean="0"/>
              <a:t>2005; </a:t>
            </a:r>
            <a:r>
              <a:rPr lang="da-DK" sz="2000" dirty="0"/>
              <a:t>Pandarekandy, 2017</a:t>
            </a:r>
            <a:r>
              <a:rPr lang="fr-FR" sz="2000" dirty="0" smtClean="0"/>
              <a:t>). 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fr-FR" sz="2000" dirty="0" smtClean="0"/>
              <a:t>In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previous</a:t>
            </a:r>
            <a:r>
              <a:rPr lang="fr-FR" sz="2000" dirty="0" smtClean="0"/>
              <a:t> </a:t>
            </a:r>
            <a:r>
              <a:rPr lang="fr-FR" sz="2000" dirty="0" err="1" smtClean="0"/>
              <a:t>study</a:t>
            </a:r>
            <a:r>
              <a:rPr lang="fr-FR" sz="2000" dirty="0" smtClean="0"/>
              <a:t> : </a:t>
            </a:r>
            <a:r>
              <a:rPr lang="fr-FR" sz="2000" i="1" dirty="0" smtClean="0"/>
              <a:t>A. spinosus </a:t>
            </a:r>
            <a:r>
              <a:rPr lang="fr-FR" sz="2000" dirty="0" err="1" smtClean="0"/>
              <a:t>induced</a:t>
            </a:r>
            <a:r>
              <a:rPr lang="fr-FR" sz="2000" dirty="0" smtClean="0"/>
              <a:t> </a:t>
            </a:r>
            <a:r>
              <a:rPr lang="fr-FR" sz="2000" dirty="0"/>
              <a:t>in the </a:t>
            </a:r>
            <a:r>
              <a:rPr lang="fr-FR" sz="2000" dirty="0" err="1"/>
              <a:t>presence</a:t>
            </a:r>
            <a:r>
              <a:rPr lang="fr-FR" sz="2000" dirty="0"/>
              <a:t> of </a:t>
            </a:r>
            <a:r>
              <a:rPr lang="fr-FR" sz="2000" dirty="0" err="1" smtClean="0"/>
              <a:t>insulin</a:t>
            </a:r>
            <a:r>
              <a:rPr lang="fr-FR" sz="2000" dirty="0" smtClean="0"/>
              <a:t>,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Symbol" panose="05050102010706020507" pitchFamily="18" charset="2"/>
              <a:buChar char="Þ"/>
            </a:pPr>
            <a:r>
              <a:rPr lang="fr-FR" sz="2000" dirty="0" smtClean="0"/>
              <a:t>no </a:t>
            </a:r>
            <a:r>
              <a:rPr lang="fr-FR" sz="2000" dirty="0" err="1" smtClean="0"/>
              <a:t>significant</a:t>
            </a:r>
            <a:r>
              <a:rPr lang="fr-FR" sz="2000" dirty="0" smtClean="0"/>
              <a:t> </a:t>
            </a:r>
            <a:r>
              <a:rPr lang="en-US" sz="2000" dirty="0"/>
              <a:t>↓</a:t>
            </a:r>
            <a:r>
              <a:rPr lang="fr-FR" sz="2000" dirty="0" smtClean="0"/>
              <a:t> in </a:t>
            </a:r>
            <a:r>
              <a:rPr lang="en-US" sz="2000" dirty="0" smtClean="0"/>
              <a:t>blood </a:t>
            </a:r>
            <a:r>
              <a:rPr lang="en-US" sz="2000" dirty="0"/>
              <a:t>glucose level of the chicken </a:t>
            </a:r>
            <a:r>
              <a:rPr lang="en-US" sz="2000" dirty="0" smtClean="0"/>
              <a:t>embryos </a:t>
            </a:r>
            <a:r>
              <a:rPr lang="en-US" sz="2000" i="1" dirty="0" smtClean="0"/>
              <a:t>in </a:t>
            </a:r>
            <a:r>
              <a:rPr lang="en-US" sz="2000" i="1" dirty="0" err="1" smtClean="0"/>
              <a:t>ovo</a:t>
            </a:r>
            <a:r>
              <a:rPr lang="en-US" sz="2000" i="1" dirty="0" smtClean="0"/>
              <a:t> </a:t>
            </a:r>
            <a:r>
              <a:rPr lang="en-US" sz="2000" dirty="0" smtClean="0"/>
              <a:t>at days 11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Symbol" panose="05050102010706020507" pitchFamily="18" charset="2"/>
              <a:buChar char="Þ"/>
            </a:pPr>
            <a:r>
              <a:rPr lang="fr-FR" sz="2000" dirty="0"/>
              <a:t>no </a:t>
            </a:r>
            <a:r>
              <a:rPr lang="fr-FR" sz="2000" dirty="0" err="1"/>
              <a:t>significant</a:t>
            </a:r>
            <a:r>
              <a:rPr lang="fr-FR" sz="2000" dirty="0"/>
              <a:t> </a:t>
            </a:r>
            <a:r>
              <a:rPr lang="en-US" sz="2000" dirty="0" smtClean="0"/>
              <a:t>↑ </a:t>
            </a:r>
            <a:r>
              <a:rPr lang="fr-FR" sz="2000" dirty="0" smtClean="0"/>
              <a:t>in glucose </a:t>
            </a:r>
            <a:r>
              <a:rPr lang="fr-FR" sz="2000" dirty="0" err="1" smtClean="0"/>
              <a:t>uptake</a:t>
            </a:r>
            <a:r>
              <a:rPr lang="fr-FR" sz="2000" dirty="0" smtClean="0"/>
              <a:t> by muscles</a:t>
            </a:r>
            <a:r>
              <a:rPr lang="fr-FR" sz="2000" i="1" dirty="0" smtClean="0"/>
              <a:t> ex vivo  </a:t>
            </a:r>
            <a:r>
              <a:rPr lang="fr-FR" sz="2000" dirty="0" smtClean="0"/>
              <a:t>  </a:t>
            </a:r>
            <a:r>
              <a:rPr lang="en-US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Symbol" panose="05050102010706020507" pitchFamily="18" charset="2"/>
              <a:buChar char="Þ"/>
            </a:pPr>
            <a:r>
              <a:rPr lang="en-US" sz="2000" dirty="0" smtClean="0"/>
              <a:t>Confirmed </a:t>
            </a:r>
            <a:r>
              <a:rPr lang="en-US" sz="2000" dirty="0" err="1" smtClean="0"/>
              <a:t>intrapancreatic</a:t>
            </a:r>
            <a:r>
              <a:rPr lang="en-US" sz="2000" dirty="0" smtClean="0"/>
              <a:t> activity of </a:t>
            </a:r>
            <a:r>
              <a:rPr lang="en-US" sz="2000" i="1" dirty="0" smtClean="0"/>
              <a:t>A. spinosus </a:t>
            </a:r>
            <a:r>
              <a:rPr lang="fr-FR" sz="2000" dirty="0" smtClean="0"/>
              <a:t>(</a:t>
            </a:r>
            <a:r>
              <a:rPr lang="da-DK" sz="2000" dirty="0" smtClean="0"/>
              <a:t>Lawson-Evi </a:t>
            </a:r>
            <a:r>
              <a:rPr lang="da-DK" sz="2000" dirty="0"/>
              <a:t>et al., </a:t>
            </a:r>
            <a:r>
              <a:rPr lang="da-DK" sz="2000" dirty="0" smtClean="0"/>
              <a:t>2020</a:t>
            </a:r>
            <a:r>
              <a:rPr lang="fr-FR" sz="2000" dirty="0" smtClean="0"/>
              <a:t>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472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762000" y="466665"/>
            <a:ext cx="746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Administration of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500 mg/kg &amp; glibenclamide offered protection against diabetes complications.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↓ in triglycerides; </a:t>
            </a:r>
            <a:r>
              <a:rPr lang="en-US" sz="2000" dirty="0" err="1"/>
              <a:t>LDL</a:t>
            </a:r>
            <a:r>
              <a:rPr lang="en-US" sz="2000" dirty="0"/>
              <a:t>-cholesterol &amp; ↑ in </a:t>
            </a:r>
            <a:r>
              <a:rPr lang="en-US" sz="2000" dirty="0" err="1"/>
              <a:t>HDL</a:t>
            </a:r>
            <a:r>
              <a:rPr lang="en-US" sz="2000" dirty="0"/>
              <a:t>-cholesterol  =&gt; correct dyslipidemia</a:t>
            </a:r>
            <a:endParaRPr lang="en-US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↓ in </a:t>
            </a:r>
            <a:r>
              <a:rPr lang="en-US" sz="2000" dirty="0" err="1" smtClean="0"/>
              <a:t>CPK</a:t>
            </a:r>
            <a:r>
              <a:rPr lang="en-US" sz="2000" dirty="0" smtClean="0"/>
              <a:t>; </a:t>
            </a:r>
            <a:r>
              <a:rPr lang="en-US" sz="2000" dirty="0" err="1" smtClean="0"/>
              <a:t>LDL</a:t>
            </a:r>
            <a:r>
              <a:rPr lang="en-US" sz="2000" dirty="0" smtClean="0"/>
              <a:t>-cholesterol =&gt; protection against cardiovascular disease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↓ in </a:t>
            </a:r>
            <a:r>
              <a:rPr lang="en-US" sz="2000" dirty="0" err="1" smtClean="0"/>
              <a:t>ALAT</a:t>
            </a:r>
            <a:r>
              <a:rPr lang="en-US" sz="2000" dirty="0" smtClean="0"/>
              <a:t>; </a:t>
            </a:r>
            <a:r>
              <a:rPr lang="en-US" sz="2000" dirty="0" err="1" smtClean="0"/>
              <a:t>ASAT</a:t>
            </a:r>
            <a:r>
              <a:rPr lang="en-US" sz="2000" dirty="0" smtClean="0"/>
              <a:t> </a:t>
            </a:r>
            <a:r>
              <a:rPr lang="en-US" sz="2000" dirty="0"/>
              <a:t>=&gt; </a:t>
            </a:r>
            <a:r>
              <a:rPr lang="en-US" sz="2000" dirty="0" err="1" smtClean="0"/>
              <a:t>hepatoprotection</a:t>
            </a:r>
            <a:r>
              <a:rPr lang="en-US" sz="2000" dirty="0" smtClean="0"/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↓ in </a:t>
            </a:r>
            <a:r>
              <a:rPr lang="fr-FR" sz="2000" dirty="0" err="1" smtClean="0"/>
              <a:t>uremia</a:t>
            </a:r>
            <a:r>
              <a:rPr lang="fr-FR" sz="2000" dirty="0" smtClean="0"/>
              <a:t>; </a:t>
            </a:r>
            <a:r>
              <a:rPr lang="fr-FR" sz="2000" dirty="0" err="1" smtClean="0"/>
              <a:t>creatinemia</a:t>
            </a:r>
            <a:r>
              <a:rPr lang="fr-FR" sz="2000" dirty="0" smtClean="0"/>
              <a:t> &amp; </a:t>
            </a:r>
            <a:r>
              <a:rPr lang="en-US" sz="2000" dirty="0" smtClean="0"/>
              <a:t>disappearance of </a:t>
            </a:r>
            <a:r>
              <a:rPr lang="fr-FR" sz="2000" dirty="0" err="1" smtClean="0"/>
              <a:t>glucosuria</a:t>
            </a:r>
            <a:r>
              <a:rPr lang="fr-FR" sz="2000" dirty="0"/>
              <a:t>, </a:t>
            </a:r>
            <a:r>
              <a:rPr lang="fr-FR" sz="2000" dirty="0" err="1"/>
              <a:t>acetonuria</a:t>
            </a:r>
            <a:r>
              <a:rPr lang="fr-FR" sz="2000" dirty="0"/>
              <a:t>, </a:t>
            </a:r>
            <a:r>
              <a:rPr lang="fr-FR" sz="2000" dirty="0" err="1"/>
              <a:t>proteinuria</a:t>
            </a:r>
            <a:r>
              <a:rPr lang="fr-FR" sz="2000" dirty="0"/>
              <a:t>, </a:t>
            </a:r>
            <a:r>
              <a:rPr lang="fr-FR" sz="2000" dirty="0" err="1" smtClean="0"/>
              <a:t>hematuria</a:t>
            </a:r>
            <a:r>
              <a:rPr lang="fr-FR" sz="2000" dirty="0" smtClean="0"/>
              <a:t>; </a:t>
            </a:r>
            <a:r>
              <a:rPr lang="fr-FR" sz="2000" dirty="0" err="1" smtClean="0"/>
              <a:t>leukocyturia</a:t>
            </a:r>
            <a:r>
              <a:rPr lang="fr-FR" sz="2000" dirty="0" smtClean="0"/>
              <a:t> </a:t>
            </a:r>
            <a:r>
              <a:rPr lang="en-US" sz="2000" dirty="0" smtClean="0"/>
              <a:t>=&gt; protection against diabetic </a:t>
            </a:r>
            <a:r>
              <a:rPr lang="en-US" sz="2000" dirty="0" err="1" smtClean="0"/>
              <a:t>neuphropathy</a:t>
            </a:r>
            <a:r>
              <a:rPr lang="en-US" sz="2000" dirty="0" smtClean="0"/>
              <a:t> confirmed in </a:t>
            </a:r>
            <a:r>
              <a:rPr lang="en-US" sz="2000" dirty="0" err="1" smtClean="0"/>
              <a:t>histopathological</a:t>
            </a:r>
            <a:r>
              <a:rPr lang="en-US" sz="2000" dirty="0" smtClean="0"/>
              <a:t> </a:t>
            </a:r>
            <a:r>
              <a:rPr lang="en-US" sz="2000" i="1" dirty="0" smtClean="0"/>
              <a:t>study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↓ </a:t>
            </a:r>
            <a:r>
              <a:rPr lang="en-US" sz="2000" dirty="0" smtClean="0"/>
              <a:t>in MDA &amp; ↑ in </a:t>
            </a:r>
            <a:r>
              <a:rPr lang="en-US" sz="2000" dirty="0" err="1" smtClean="0"/>
              <a:t>GSH</a:t>
            </a:r>
            <a:r>
              <a:rPr lang="en-US" sz="2000" dirty="0" smtClean="0"/>
              <a:t>; </a:t>
            </a:r>
            <a:r>
              <a:rPr lang="en-US" sz="2000" dirty="0" err="1" smtClean="0"/>
              <a:t>HDL</a:t>
            </a:r>
            <a:r>
              <a:rPr lang="en-US" sz="2000" dirty="0" smtClean="0"/>
              <a:t>-cholesterol  =&gt; ↓ in inflammation &amp; protection against retinopathy confirmed in </a:t>
            </a:r>
            <a:r>
              <a:rPr lang="en-US" sz="2000" dirty="0" err="1" smtClean="0"/>
              <a:t>histopathological</a:t>
            </a:r>
            <a:r>
              <a:rPr lang="en-US" sz="2000" dirty="0" smtClean="0"/>
              <a:t> study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↓ in </a:t>
            </a:r>
            <a:r>
              <a:rPr lang="en-US" sz="2000" dirty="0" err="1" smtClean="0"/>
              <a:t>lipoperoxidation</a:t>
            </a:r>
            <a:r>
              <a:rPr lang="en-US" sz="2000" dirty="0" smtClean="0"/>
              <a:t> (MDA) &amp; in </a:t>
            </a:r>
            <a:r>
              <a:rPr lang="fr-FR" sz="2000" dirty="0" err="1"/>
              <a:t>detoxification</a:t>
            </a:r>
            <a:r>
              <a:rPr lang="fr-FR" sz="2000" dirty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(</a:t>
            </a:r>
            <a:r>
              <a:rPr lang="fr-FR" sz="2000" dirty="0" err="1" smtClean="0"/>
              <a:t>GSH</a:t>
            </a:r>
            <a:r>
              <a:rPr lang="fr-FR" sz="2000" dirty="0" smtClean="0"/>
              <a:t>) </a:t>
            </a:r>
            <a:r>
              <a:rPr lang="en-US" sz="2000" dirty="0" smtClean="0"/>
              <a:t>=&gt; also protection against brain; lungs; heart; liver; eyes &amp; kidneys </a:t>
            </a:r>
            <a:r>
              <a:rPr lang="en-US" sz="2000" dirty="0" err="1" smtClean="0"/>
              <a:t>cibled</a:t>
            </a:r>
            <a:r>
              <a:rPr lang="en-US" sz="2000" dirty="0" smtClean="0"/>
              <a:t> by hyperglycemia.</a:t>
            </a:r>
          </a:p>
        </p:txBody>
      </p:sp>
    </p:spTree>
    <p:extLst>
      <p:ext uri="{BB962C8B-B14F-4D97-AF65-F5344CB8AC3E}">
        <p14:creationId xmlns:p14="http://schemas.microsoft.com/office/powerpoint/2010/main" val="27761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4574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flipV="1">
            <a:off x="5605743" y="667519"/>
            <a:ext cx="602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800" y="14426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7797" y="1205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3"/>
          <p:cNvSpPr txBox="1"/>
          <p:nvPr/>
        </p:nvSpPr>
        <p:spPr>
          <a:xfrm>
            <a:off x="762000" y="9906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/>
              <a:t>In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previous</a:t>
            </a:r>
            <a:r>
              <a:rPr lang="fr-FR" sz="2000" dirty="0" smtClean="0"/>
              <a:t> </a:t>
            </a:r>
            <a:r>
              <a:rPr lang="fr-FR" sz="2000" dirty="0" err="1" smtClean="0"/>
              <a:t>study</a:t>
            </a:r>
            <a:r>
              <a:rPr lang="fr-FR" sz="2000" dirty="0" smtClean="0"/>
              <a:t> : </a:t>
            </a:r>
            <a:r>
              <a:rPr lang="fr-FR" sz="2000" i="1" dirty="0" smtClean="0"/>
              <a:t>A. spinosus </a:t>
            </a:r>
            <a:r>
              <a:rPr lang="fr-FR" sz="2000" dirty="0" err="1" smtClean="0"/>
              <a:t>showed</a:t>
            </a:r>
            <a:r>
              <a:rPr lang="fr-FR" sz="2000" dirty="0" smtClean="0"/>
              <a:t>,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smtClean="0"/>
              <a:t>the antioxidant and reducing power </a:t>
            </a:r>
            <a:r>
              <a:rPr lang="fr-FR" sz="2000" dirty="0" smtClean="0"/>
              <a:t>(</a:t>
            </a:r>
            <a:r>
              <a:rPr lang="da-DK" sz="2000" dirty="0" smtClean="0"/>
              <a:t>Atchou et </a:t>
            </a:r>
            <a:r>
              <a:rPr lang="da-DK" sz="2000" dirty="0"/>
              <a:t>al., </a:t>
            </a:r>
            <a:r>
              <a:rPr lang="da-DK" sz="2000" dirty="0" smtClean="0"/>
              <a:t>2020</a:t>
            </a:r>
            <a:r>
              <a:rPr lang="fr-FR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000" dirty="0" smtClean="0"/>
              <a:t>In </a:t>
            </a:r>
            <a:r>
              <a:rPr lang="fr-FR" sz="2000" dirty="0" err="1" smtClean="0"/>
              <a:t>diabetes</a:t>
            </a:r>
            <a:r>
              <a:rPr lang="fr-FR" sz="2000" dirty="0" smtClean="0"/>
              <a:t>, </a:t>
            </a:r>
            <a:r>
              <a:rPr lang="fr-FR" sz="2000" dirty="0" err="1" smtClean="0"/>
              <a:t>chronicle</a:t>
            </a:r>
            <a:r>
              <a:rPr lang="fr-FR" sz="2000" dirty="0" smtClean="0"/>
              <a:t> </a:t>
            </a:r>
            <a:r>
              <a:rPr lang="fr-FR" sz="2000" dirty="0" err="1" smtClean="0"/>
              <a:t>hyperglycemia</a:t>
            </a:r>
            <a:r>
              <a:rPr lang="fr-FR" sz="2000" dirty="0" smtClean="0"/>
              <a:t> </a:t>
            </a:r>
            <a:r>
              <a:rPr lang="en-US" sz="2000" dirty="0"/>
              <a:t>=&gt;</a:t>
            </a:r>
            <a:r>
              <a:rPr lang="fr-FR" sz="2000" dirty="0" smtClean="0"/>
              <a:t> </a:t>
            </a:r>
            <a:r>
              <a:rPr lang="en-US" sz="2000" dirty="0"/>
              <a:t>oxidative stress, which is an important factor in the onset of diabetes. </a:t>
            </a:r>
            <a:r>
              <a:rPr lang="en-US" sz="2000" dirty="0" smtClean="0"/>
              <a:t>Oxidative stress </a:t>
            </a:r>
            <a:r>
              <a:rPr lang="en-US" sz="2000" dirty="0"/>
              <a:t>=&gt;</a:t>
            </a:r>
            <a:r>
              <a:rPr lang="en-US" sz="2000" dirty="0" smtClean="0"/>
              <a:t> </a:t>
            </a:r>
            <a:r>
              <a:rPr lang="en-US" sz="2000" dirty="0"/>
              <a:t>↑ </a:t>
            </a:r>
            <a:r>
              <a:rPr lang="en-US" sz="2000" dirty="0" err="1" smtClean="0"/>
              <a:t>ROS</a:t>
            </a:r>
            <a:r>
              <a:rPr lang="en-US" sz="2000" dirty="0" smtClean="0"/>
              <a:t> </a:t>
            </a:r>
            <a:r>
              <a:rPr lang="en-US" sz="2000" dirty="0"/>
              <a:t>production </a:t>
            </a:r>
            <a:r>
              <a:rPr lang="en-US" sz="2000" dirty="0" smtClean="0"/>
              <a:t>which </a:t>
            </a:r>
            <a:r>
              <a:rPr lang="en-US" sz="2000" dirty="0"/>
              <a:t>induce </a:t>
            </a:r>
            <a:r>
              <a:rPr lang="en-US" sz="2000" dirty="0" smtClean="0"/>
              <a:t>membrane lipids </a:t>
            </a:r>
            <a:r>
              <a:rPr lang="en-US" sz="2000" dirty="0"/>
              <a:t>peroxidation</a:t>
            </a:r>
            <a:r>
              <a:rPr lang="en-US" sz="2000" dirty="0" smtClean="0"/>
              <a:t>, tissues &amp; DNA </a:t>
            </a:r>
            <a:r>
              <a:rPr lang="en-US" sz="2000" dirty="0"/>
              <a:t>damage</a:t>
            </a:r>
            <a:r>
              <a:rPr lang="en-US" sz="2000" dirty="0" smtClean="0"/>
              <a:t>, </a:t>
            </a:r>
            <a:r>
              <a:rPr lang="en-US" sz="2000" dirty="0"/>
              <a:t>then accelerate the onset of complications of </a:t>
            </a:r>
            <a:r>
              <a:rPr lang="en-US" sz="2000" dirty="0" smtClean="0"/>
              <a:t>diabetes </a:t>
            </a:r>
            <a:r>
              <a:rPr lang="fr-FR" sz="2000" dirty="0" smtClean="0"/>
              <a:t>(</a:t>
            </a:r>
            <a:r>
              <a:rPr lang="da-DK" sz="2000" dirty="0"/>
              <a:t>Goldstein et al., </a:t>
            </a:r>
            <a:r>
              <a:rPr lang="da-DK" sz="2000" dirty="0" smtClean="0"/>
              <a:t>1996; </a:t>
            </a:r>
            <a:r>
              <a:rPr lang="da-DK" sz="2000" dirty="0"/>
              <a:t>Li et Shah, 2003; Povi et al., 2015</a:t>
            </a:r>
            <a:r>
              <a:rPr lang="fr-FR" sz="2000" dirty="0" smtClean="0"/>
              <a:t>)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000" dirty="0" smtClean="0"/>
              <a:t> </a:t>
            </a:r>
            <a:r>
              <a:rPr lang="en-US" sz="2000" dirty="0"/>
              <a:t>↓</a:t>
            </a:r>
            <a:r>
              <a:rPr lang="fr-FR" sz="2000" dirty="0" smtClean="0"/>
              <a:t> in </a:t>
            </a:r>
            <a:r>
              <a:rPr lang="en-US" sz="2000" dirty="0" smtClean="0"/>
              <a:t>diabetes complications by 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=&gt; </a:t>
            </a:r>
            <a:r>
              <a:rPr lang="en-US" sz="2000" dirty="0"/>
              <a:t>antioxidant &amp;</a:t>
            </a:r>
            <a:r>
              <a:rPr lang="en-US" sz="2000" dirty="0" smtClean="0"/>
              <a:t> reducing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412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85800" y="12192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 smtClean="0"/>
              <a:t>Evaluation </a:t>
            </a:r>
            <a:r>
              <a:rPr lang="en-US" sz="2000" dirty="0"/>
              <a:t>of </a:t>
            </a:r>
            <a:r>
              <a:rPr lang="en-US" sz="2000" dirty="0" err="1" smtClean="0"/>
              <a:t>hydroethanolic</a:t>
            </a:r>
            <a:r>
              <a:rPr lang="en-US" sz="2000" dirty="0" smtClean="0"/>
              <a:t> extract</a:t>
            </a:r>
            <a:r>
              <a:rPr lang="en-US" sz="2000" dirty="0"/>
              <a:t> </a:t>
            </a:r>
            <a:r>
              <a:rPr lang="en-US" sz="2000" i="1" dirty="0" smtClean="0"/>
              <a:t>A</a:t>
            </a:r>
            <a:r>
              <a:rPr lang="en-US" sz="2000" i="1" dirty="0"/>
              <a:t>. spinosus </a:t>
            </a:r>
            <a:r>
              <a:rPr lang="en-US" sz="2000" dirty="0"/>
              <a:t>roots </a:t>
            </a:r>
            <a:r>
              <a:rPr lang="en-US" sz="2000" dirty="0" smtClean="0"/>
              <a:t>in diabetes </a:t>
            </a:r>
            <a:r>
              <a:rPr lang="en-US" sz="2000" dirty="0" err="1" smtClean="0"/>
              <a:t>STZ</a:t>
            </a:r>
            <a:r>
              <a:rPr lang="en-US" sz="2000" dirty="0" smtClean="0"/>
              <a:t> SD rats for 21 days =&gt; </a:t>
            </a:r>
            <a:r>
              <a:rPr lang="en-US" sz="2000" dirty="0"/>
              <a:t>↓ </a:t>
            </a:r>
            <a:r>
              <a:rPr lang="en-US" sz="2000" dirty="0" smtClean="0"/>
              <a:t> in </a:t>
            </a:r>
            <a:r>
              <a:rPr lang="en-US" sz="2000" dirty="0"/>
              <a:t>oral glucose tolerance </a:t>
            </a:r>
            <a:r>
              <a:rPr lang="en-US" sz="2000" dirty="0" smtClean="0"/>
              <a:t>&amp; basal glucose levels. The mechanism of action of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in blood glucose decreased was compared to </a:t>
            </a:r>
            <a:r>
              <a:rPr lang="en-US" sz="2000" dirty="0"/>
              <a:t>glibenclamide by induction of insulin secretion and release from existing pancreatic β </a:t>
            </a:r>
            <a:r>
              <a:rPr lang="en-US" sz="2000" dirty="0" smtClean="0"/>
              <a:t>cells.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Treatment of diabetes </a:t>
            </a:r>
            <a:r>
              <a:rPr lang="en-US" sz="2000" dirty="0" err="1" smtClean="0"/>
              <a:t>STZ</a:t>
            </a:r>
            <a:r>
              <a:rPr lang="en-US" sz="2000" dirty="0" smtClean="0"/>
              <a:t> rats by </a:t>
            </a:r>
            <a:r>
              <a:rPr lang="en-US" sz="2000" i="1" dirty="0" smtClean="0"/>
              <a:t>A. spinosus </a:t>
            </a:r>
            <a:r>
              <a:rPr lang="en-US" sz="2000" dirty="0" smtClean="0"/>
              <a:t>=&gt; </a:t>
            </a:r>
            <a:r>
              <a:rPr lang="en-US" sz="2000" dirty="0"/>
              <a:t>↓ </a:t>
            </a:r>
            <a:r>
              <a:rPr lang="en-US" sz="2000" dirty="0" smtClean="0"/>
              <a:t>inflammation;                  ↓ membrane lipids peroxidation, ↑ </a:t>
            </a:r>
            <a:r>
              <a:rPr lang="fr-FR" sz="2000" dirty="0" err="1" smtClean="0"/>
              <a:t>detoxification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</a:t>
            </a:r>
            <a:r>
              <a:rPr lang="en-US" sz="2000" dirty="0" smtClean="0"/>
              <a:t>&amp; correct dyslipidemia</a:t>
            </a:r>
            <a:r>
              <a:rPr lang="fr-FR" sz="2000" dirty="0" smtClean="0"/>
              <a:t> ; </a:t>
            </a:r>
            <a:r>
              <a:rPr lang="en-US" sz="2000" dirty="0"/>
              <a:t>thus protected against cardiovascular disease; nephropathy &amp;</a:t>
            </a:r>
            <a:r>
              <a:rPr lang="en-US" sz="2000" dirty="0" smtClean="0"/>
              <a:t> </a:t>
            </a:r>
            <a:r>
              <a:rPr lang="en-US" sz="2000" dirty="0"/>
              <a:t>retinopathy.</a:t>
            </a:r>
            <a:endParaRPr lang="fr-FR" sz="2000" dirty="0" smtClean="0"/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In this </a:t>
            </a:r>
            <a:r>
              <a:rPr lang="en-US" sz="2000" dirty="0"/>
              <a:t>study, </a:t>
            </a:r>
            <a:r>
              <a:rPr lang="en-US" sz="2000" i="1" dirty="0"/>
              <a:t>A. spinosus</a:t>
            </a:r>
            <a:r>
              <a:rPr lang="en-US" sz="2000" dirty="0"/>
              <a:t> 500 </a:t>
            </a:r>
            <a:r>
              <a:rPr lang="en-US" sz="2000" dirty="0" smtClean="0"/>
              <a:t>mg/kg </a:t>
            </a:r>
            <a:r>
              <a:rPr lang="en-US" sz="2000" dirty="0" err="1" smtClean="0"/>
              <a:t>b.w</a:t>
            </a:r>
            <a:r>
              <a:rPr lang="en-US" sz="2000" dirty="0" smtClean="0"/>
              <a:t> can </a:t>
            </a:r>
            <a:r>
              <a:rPr lang="en-US" sz="2000" dirty="0"/>
              <a:t>be used to treat T2DM and its complications related to oxidative stress</a:t>
            </a:r>
            <a:r>
              <a:rPr lang="en-US" sz="2000" dirty="0" smtClean="0"/>
              <a:t>. </a:t>
            </a:r>
            <a:r>
              <a:rPr lang="en-US" sz="2000" dirty="0"/>
              <a:t>However, further studies are needed </a:t>
            </a:r>
            <a:r>
              <a:rPr lang="en-US" sz="2000" dirty="0" smtClean="0"/>
              <a:t>to elucidate all mechanism actions of extract, evaluate it </a:t>
            </a:r>
            <a:r>
              <a:rPr lang="en-US" sz="2000" dirty="0"/>
              <a:t>toxicity </a:t>
            </a:r>
            <a:r>
              <a:rPr lang="en-US" sz="2000" dirty="0" smtClean="0"/>
              <a:t>&amp; standardize </a:t>
            </a:r>
            <a:r>
              <a:rPr lang="en-US" sz="2000" dirty="0"/>
              <a:t>the doses </a:t>
            </a:r>
            <a:r>
              <a:rPr lang="en-US" sz="2000" dirty="0" smtClean="0"/>
              <a:t>of extract in </a:t>
            </a:r>
            <a:r>
              <a:rPr lang="en-US" sz="2000" dirty="0"/>
              <a:t>order to </a:t>
            </a:r>
            <a:r>
              <a:rPr lang="en-US" sz="2000" dirty="0" smtClean="0"/>
              <a:t>produce improve </a:t>
            </a:r>
            <a:r>
              <a:rPr lang="en-US" sz="2000" dirty="0"/>
              <a:t>drugs.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001000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</a:t>
            </a:r>
            <a:r>
              <a:rPr lang="fr-FR" b="1" dirty="0" smtClean="0"/>
              <a:t>:</a:t>
            </a:r>
            <a:endParaRPr lang="fr-FR" dirty="0"/>
          </a:p>
          <a:p>
            <a:pPr algn="just"/>
            <a:r>
              <a:rPr lang="en-US" i="1" dirty="0"/>
              <a:t>Amaranthus spinosus</a:t>
            </a:r>
            <a:r>
              <a:rPr lang="en-US" dirty="0"/>
              <a:t> is a medicinal plant used traditionally to treat diabetes mellitus. This study aimed was to evaluate the </a:t>
            </a:r>
            <a:r>
              <a:rPr lang="en-US" dirty="0" err="1"/>
              <a:t>antidiabetic</a:t>
            </a:r>
            <a:r>
              <a:rPr lang="en-US" dirty="0"/>
              <a:t> activity of the plant in diabetic </a:t>
            </a:r>
            <a:r>
              <a:rPr lang="en-US" dirty="0" err="1"/>
              <a:t>STZ</a:t>
            </a:r>
            <a:r>
              <a:rPr lang="en-US" dirty="0"/>
              <a:t> rats. The </a:t>
            </a:r>
            <a:r>
              <a:rPr lang="en-US" dirty="0" err="1"/>
              <a:t>antidiabetic</a:t>
            </a:r>
            <a:r>
              <a:rPr lang="en-US" dirty="0"/>
              <a:t> activity of the </a:t>
            </a:r>
            <a:r>
              <a:rPr lang="en-US" dirty="0" err="1"/>
              <a:t>hydroethanolic</a:t>
            </a:r>
            <a:r>
              <a:rPr lang="en-US" dirty="0"/>
              <a:t> extract of the roots of </a:t>
            </a:r>
            <a:r>
              <a:rPr lang="en-US" i="1" dirty="0"/>
              <a:t>A. spinosus</a:t>
            </a:r>
            <a:r>
              <a:rPr lang="en-US" dirty="0"/>
              <a:t> was evaluated in diabetic </a:t>
            </a:r>
            <a:r>
              <a:rPr lang="en-US" dirty="0" err="1"/>
              <a:t>STZ</a:t>
            </a:r>
            <a:r>
              <a:rPr lang="en-US" dirty="0"/>
              <a:t> rats for 21 days. The results showed that </a:t>
            </a:r>
            <a:r>
              <a:rPr lang="en-US" i="1" dirty="0"/>
              <a:t>A. Spinosus</a:t>
            </a:r>
            <a:r>
              <a:rPr lang="en-US" dirty="0"/>
              <a:t> extract 500 mg/kg </a:t>
            </a:r>
            <a:r>
              <a:rPr lang="en-US" dirty="0" err="1"/>
              <a:t>b.w</a:t>
            </a:r>
            <a:r>
              <a:rPr lang="en-US" dirty="0"/>
              <a:t> and glibenclamide used as reference drug caused a significant (</a:t>
            </a:r>
            <a:r>
              <a:rPr lang="en-US" i="1" dirty="0"/>
              <a:t>p</a:t>
            </a:r>
            <a:r>
              <a:rPr lang="en-US" dirty="0"/>
              <a:t> &lt; 0.0001) decrease in oral glucose tolerance and basal blood glucose levels in diabetic </a:t>
            </a:r>
            <a:r>
              <a:rPr lang="en-US" dirty="0" err="1"/>
              <a:t>STZ</a:t>
            </a:r>
            <a:r>
              <a:rPr lang="en-US" dirty="0"/>
              <a:t>. At the end of treatment, food and water intake, body weight, urinary, biochemical and </a:t>
            </a:r>
            <a:r>
              <a:rPr lang="en-US" dirty="0" err="1"/>
              <a:t>haematological</a:t>
            </a:r>
            <a:r>
              <a:rPr lang="en-US" dirty="0"/>
              <a:t> parameters were significantly (</a:t>
            </a:r>
            <a:r>
              <a:rPr lang="en-US" i="1" dirty="0"/>
              <a:t>p</a:t>
            </a:r>
            <a:r>
              <a:rPr lang="en-US" dirty="0"/>
              <a:t> &lt; 0.0001) returned to normal in the treated groups. In the liver, kidneys and eyes, a significant decrease </a:t>
            </a:r>
            <a:r>
              <a:rPr lang="en-US" dirty="0" smtClean="0"/>
              <a:t> (</a:t>
            </a:r>
            <a:r>
              <a:rPr lang="en-US" i="1" dirty="0"/>
              <a:t>p</a:t>
            </a:r>
            <a:r>
              <a:rPr lang="en-US" dirty="0"/>
              <a:t> &lt; 0.0001) in MDA and an increase in </a:t>
            </a:r>
            <a:r>
              <a:rPr lang="en-US" dirty="0" err="1"/>
              <a:t>GSH</a:t>
            </a:r>
            <a:r>
              <a:rPr lang="en-US" dirty="0"/>
              <a:t> was observed in treated rats. </a:t>
            </a:r>
            <a:r>
              <a:rPr lang="en-US" dirty="0" err="1"/>
              <a:t>Histopathological</a:t>
            </a:r>
            <a:r>
              <a:rPr lang="en-US" dirty="0"/>
              <a:t> studies of the kidneys and eyes revealed no damage in rats treated with extract of </a:t>
            </a:r>
            <a:r>
              <a:rPr lang="en-US" i="1" dirty="0"/>
              <a:t>A. spinosus </a:t>
            </a:r>
            <a:r>
              <a:rPr lang="en-US" dirty="0"/>
              <a:t>and glibenclamide in contrast to </a:t>
            </a:r>
            <a:r>
              <a:rPr lang="en-US" dirty="0" err="1"/>
              <a:t>glomerulosclerosis</a:t>
            </a:r>
            <a:r>
              <a:rPr lang="en-US" dirty="0"/>
              <a:t> and macular edema seen in untreated groups. These results show that </a:t>
            </a:r>
            <a:r>
              <a:rPr lang="en-US" i="1" dirty="0"/>
              <a:t>A. spinosus</a:t>
            </a:r>
            <a:r>
              <a:rPr lang="en-US" dirty="0"/>
              <a:t> roots has bioactive compounds and the extract 500 mg/kg </a:t>
            </a:r>
            <a:r>
              <a:rPr lang="en-US" dirty="0" err="1"/>
              <a:t>b.w</a:t>
            </a:r>
            <a:r>
              <a:rPr lang="en-US" dirty="0"/>
              <a:t> can be administered orally to treat type II diabetes and its complications related to oxidative stress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en-US" dirty="0"/>
              <a:t>Bioactive </a:t>
            </a:r>
            <a:r>
              <a:rPr lang="en-US" dirty="0" smtClean="0"/>
              <a:t>compounds; diabetes; biochemical; </a:t>
            </a:r>
            <a:r>
              <a:rPr lang="en-US" dirty="0" err="1" smtClean="0"/>
              <a:t>hamatological</a:t>
            </a:r>
            <a:r>
              <a:rPr lang="en-US" dirty="0" smtClean="0"/>
              <a:t> parameters; </a:t>
            </a:r>
            <a:r>
              <a:rPr lang="en-US" dirty="0" err="1"/>
              <a:t>histopathological</a:t>
            </a:r>
            <a:r>
              <a:rPr lang="en-US" dirty="0"/>
              <a:t> studies.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533400" y="609600"/>
            <a:ext cx="8229600" cy="4708981"/>
            <a:chOff x="609600" y="1323915"/>
            <a:chExt cx="8382000" cy="4708981"/>
          </a:xfrm>
        </p:grpSpPr>
        <p:sp>
          <p:nvSpPr>
            <p:cNvPr id="4" name="TextBox 2"/>
            <p:cNvSpPr txBox="1"/>
            <p:nvPr/>
          </p:nvSpPr>
          <p:spPr>
            <a:xfrm>
              <a:off x="609600" y="1323915"/>
              <a:ext cx="78486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/>
                <a:t>Diabeties</a:t>
              </a:r>
              <a:r>
                <a:rPr lang="fr-FR" sz="2000" b="1" dirty="0" smtClean="0"/>
                <a:t> :</a:t>
              </a:r>
            </a:p>
            <a:p>
              <a:endParaRPr lang="fr-FR" sz="2000" b="1" dirty="0" smtClean="0"/>
            </a:p>
            <a:p>
              <a:endParaRPr lang="fr-FR" sz="2000" b="1" dirty="0" smtClean="0"/>
            </a:p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fr-FR" sz="2000" b="1" dirty="0" err="1" smtClean="0"/>
                <a:t>Metabolic</a:t>
              </a:r>
              <a:r>
                <a:rPr lang="fr-FR" sz="2000" b="1" dirty="0" smtClean="0"/>
                <a:t> </a:t>
              </a:r>
              <a:r>
                <a:rPr lang="fr-FR" sz="2000" b="1" dirty="0" err="1"/>
                <a:t>disease</a:t>
              </a:r>
              <a:endParaRPr lang="fr-FR" sz="2000" b="1" dirty="0" smtClean="0"/>
            </a:p>
            <a:p>
              <a:endParaRPr lang="fr-FR" sz="2000" dirty="0" smtClean="0"/>
            </a:p>
            <a:p>
              <a:endParaRPr lang="fr-FR" sz="2000" dirty="0" smtClean="0"/>
            </a:p>
            <a:p>
              <a:endParaRPr lang="fr-FR" sz="2000" dirty="0"/>
            </a:p>
            <a:p>
              <a:endParaRPr lang="fr-FR" sz="2000" dirty="0" smtClean="0"/>
            </a:p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fr-FR" sz="2000" b="1" dirty="0" smtClean="0"/>
                <a:t>Global </a:t>
              </a:r>
              <a:r>
                <a:rPr lang="fr-FR" sz="2000" b="1" dirty="0" err="1" smtClean="0"/>
                <a:t>prevalence</a:t>
              </a:r>
              <a:endParaRPr lang="fr-FR" sz="2000" b="1" dirty="0" smtClean="0"/>
            </a:p>
            <a:p>
              <a:pPr marL="342900" indent="-342900">
                <a:buFont typeface="Symbol" panose="05050102010706020507" pitchFamily="18" charset="2"/>
                <a:buChar char="Þ"/>
              </a:pPr>
              <a:endParaRPr lang="fr-FR" sz="2000" dirty="0"/>
            </a:p>
            <a:p>
              <a:endParaRPr lang="fr-FR" sz="2000" dirty="0" smtClean="0"/>
            </a:p>
            <a:p>
              <a:endParaRPr lang="fr-FR" sz="2000" dirty="0" smtClean="0"/>
            </a:p>
            <a:p>
              <a:pPr marL="342900" indent="-342900">
                <a:buFont typeface="Symbol" panose="05050102010706020507" pitchFamily="18" charset="2"/>
                <a:buChar char="Þ"/>
              </a:pPr>
              <a:r>
                <a:rPr lang="fr-FR" sz="2000" b="1" dirty="0" err="1" smtClean="0"/>
                <a:t>Diagnosis</a:t>
              </a:r>
              <a:r>
                <a:rPr lang="fr-FR" sz="2000" dirty="0" smtClean="0"/>
                <a:t> </a:t>
              </a:r>
            </a:p>
            <a:p>
              <a:endParaRPr lang="fr-FR" sz="2000" b="1" dirty="0"/>
            </a:p>
            <a:p>
              <a:endParaRPr lang="fr-FR" sz="2000" b="1" dirty="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048000" y="1826567"/>
              <a:ext cx="5195248" cy="1192858"/>
              <a:chOff x="3415352" y="1826567"/>
              <a:chExt cx="5195248" cy="1192858"/>
            </a:xfrm>
          </p:grpSpPr>
          <p:grpSp>
            <p:nvGrpSpPr>
              <p:cNvPr id="6" name="Group 10729"/>
              <p:cNvGrpSpPr/>
              <p:nvPr/>
            </p:nvGrpSpPr>
            <p:grpSpPr>
              <a:xfrm>
                <a:off x="3415352" y="2043752"/>
                <a:ext cx="381000" cy="838200"/>
                <a:chOff x="0" y="0"/>
                <a:chExt cx="216408" cy="1152144"/>
              </a:xfrm>
            </p:grpSpPr>
            <p:sp>
              <p:nvSpPr>
                <p:cNvPr id="7" name="Shape 115"/>
                <p:cNvSpPr/>
                <p:nvPr/>
              </p:nvSpPr>
              <p:spPr>
                <a:xfrm>
                  <a:off x="0" y="0"/>
                  <a:ext cx="216408" cy="1152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408" h="1152144">
                      <a:moveTo>
                        <a:pt x="216408" y="1152144"/>
                      </a:moveTo>
                      <a:cubicBezTo>
                        <a:pt x="156591" y="1152144"/>
                        <a:pt x="108204" y="1144016"/>
                        <a:pt x="108204" y="1134110"/>
                      </a:cubicBezTo>
                      <a:lnTo>
                        <a:pt x="108204" y="594106"/>
                      </a:lnTo>
                      <a:cubicBezTo>
                        <a:pt x="108204" y="584200"/>
                        <a:pt x="59817" y="576072"/>
                        <a:pt x="0" y="576072"/>
                      </a:cubicBezTo>
                      <a:cubicBezTo>
                        <a:pt x="59817" y="576072"/>
                        <a:pt x="108204" y="567944"/>
                        <a:pt x="108204" y="558038"/>
                      </a:cubicBezTo>
                      <a:lnTo>
                        <a:pt x="108204" y="18034"/>
                      </a:lnTo>
                      <a:cubicBezTo>
                        <a:pt x="108204" y="8128"/>
                        <a:pt x="156591" y="0"/>
                        <a:pt x="216408" y="0"/>
                      </a:cubicBezTo>
                    </a:path>
                  </a:pathLst>
                </a:custGeom>
                <a:ln w="6096" cap="flat">
                  <a:miter lim="127000"/>
                </a:ln>
              </p:spPr>
              <p:style>
                <a:lnRef idx="1">
                  <a:srgbClr val="5B9BD5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" name="TextBox 2"/>
              <p:cNvSpPr txBox="1"/>
              <p:nvPr/>
            </p:nvSpPr>
            <p:spPr>
              <a:xfrm>
                <a:off x="3810000" y="1826567"/>
                <a:ext cx="3581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Affects </a:t>
                </a:r>
                <a:r>
                  <a:rPr lang="en-US" sz="2000" dirty="0"/>
                  <a:t>people of all ages</a:t>
                </a:r>
                <a:endParaRPr lang="fr-FR" sz="2000" dirty="0" smtClean="0"/>
              </a:p>
            </p:txBody>
          </p:sp>
          <p:sp>
            <p:nvSpPr>
              <p:cNvPr id="9" name="TextBox 2"/>
              <p:cNvSpPr txBox="1"/>
              <p:nvPr/>
            </p:nvSpPr>
            <p:spPr>
              <a:xfrm>
                <a:off x="3810000" y="2205335"/>
                <a:ext cx="480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 all </a:t>
                </a:r>
                <a:r>
                  <a:rPr lang="en-US" sz="2000" dirty="0"/>
                  <a:t>geographic regions of the world</a:t>
                </a:r>
                <a:endParaRPr lang="fr-FR" sz="2000" dirty="0" smtClean="0"/>
              </a:p>
            </p:txBody>
          </p:sp>
          <p:sp>
            <p:nvSpPr>
              <p:cNvPr id="10" name="TextBox 2"/>
              <p:cNvSpPr txBox="1"/>
              <p:nvPr/>
            </p:nvSpPr>
            <p:spPr>
              <a:xfrm>
                <a:off x="3810000" y="2619315"/>
                <a:ext cx="480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</a:t>
                </a:r>
                <a:r>
                  <a:rPr lang="en-US" sz="2000" dirty="0" smtClean="0"/>
                  <a:t>volution </a:t>
                </a:r>
                <a:r>
                  <a:rPr lang="en-US" sz="2000" dirty="0"/>
                  <a:t>↑</a:t>
                </a:r>
                <a:r>
                  <a:rPr lang="en-US" sz="2000" dirty="0" smtClean="0"/>
                  <a:t> </a:t>
                </a:r>
                <a:endParaRPr lang="fr-FR" sz="2000" dirty="0" smtClean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3061648" y="3381315"/>
              <a:ext cx="5195248" cy="1164343"/>
              <a:chOff x="3415352" y="1931282"/>
              <a:chExt cx="5195248" cy="1164343"/>
            </a:xfrm>
          </p:grpSpPr>
          <p:grpSp>
            <p:nvGrpSpPr>
              <p:cNvPr id="12" name="Group 10729"/>
              <p:cNvGrpSpPr/>
              <p:nvPr/>
            </p:nvGrpSpPr>
            <p:grpSpPr>
              <a:xfrm>
                <a:off x="3415352" y="2083682"/>
                <a:ext cx="381000" cy="838200"/>
                <a:chOff x="0" y="54885"/>
                <a:chExt cx="216408" cy="1152144"/>
              </a:xfrm>
            </p:grpSpPr>
            <p:sp>
              <p:nvSpPr>
                <p:cNvPr id="16" name="Shape 115"/>
                <p:cNvSpPr/>
                <p:nvPr/>
              </p:nvSpPr>
              <p:spPr>
                <a:xfrm>
                  <a:off x="0" y="54885"/>
                  <a:ext cx="216408" cy="1152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408" h="1152144">
                      <a:moveTo>
                        <a:pt x="216408" y="1152144"/>
                      </a:moveTo>
                      <a:cubicBezTo>
                        <a:pt x="156591" y="1152144"/>
                        <a:pt x="108204" y="1144016"/>
                        <a:pt x="108204" y="1134110"/>
                      </a:cubicBezTo>
                      <a:lnTo>
                        <a:pt x="108204" y="594106"/>
                      </a:lnTo>
                      <a:cubicBezTo>
                        <a:pt x="108204" y="584200"/>
                        <a:pt x="59817" y="576072"/>
                        <a:pt x="0" y="576072"/>
                      </a:cubicBezTo>
                      <a:cubicBezTo>
                        <a:pt x="59817" y="576072"/>
                        <a:pt x="108204" y="567944"/>
                        <a:pt x="108204" y="558038"/>
                      </a:cubicBezTo>
                      <a:lnTo>
                        <a:pt x="108204" y="18034"/>
                      </a:lnTo>
                      <a:cubicBezTo>
                        <a:pt x="108204" y="8128"/>
                        <a:pt x="156591" y="0"/>
                        <a:pt x="216408" y="0"/>
                      </a:cubicBezTo>
                    </a:path>
                  </a:pathLst>
                </a:custGeom>
                <a:ln w="6096" cap="flat">
                  <a:miter lim="127000"/>
                </a:ln>
              </p:spPr>
              <p:style>
                <a:lnRef idx="1">
                  <a:srgbClr val="5B9BD5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" name="TextBox 2"/>
              <p:cNvSpPr txBox="1"/>
              <p:nvPr/>
            </p:nvSpPr>
            <p:spPr>
              <a:xfrm>
                <a:off x="3810000" y="1931282"/>
                <a:ext cx="47107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2019 =&gt; 9.3% or </a:t>
                </a:r>
                <a:r>
                  <a:rPr lang="fr-FR" sz="2000" dirty="0"/>
                  <a:t>463 million </a:t>
                </a:r>
                <a:r>
                  <a:rPr lang="fr-FR" sz="2000" dirty="0" err="1"/>
                  <a:t>adults</a:t>
                </a:r>
                <a:r>
                  <a:rPr lang="en-US" sz="2000" dirty="0" smtClean="0"/>
                  <a:t> </a:t>
                </a:r>
                <a:endParaRPr lang="fr-FR" sz="2000" dirty="0" smtClean="0"/>
              </a:p>
            </p:txBody>
          </p:sp>
          <p:sp>
            <p:nvSpPr>
              <p:cNvPr id="14" name="TextBox 2"/>
              <p:cNvSpPr txBox="1"/>
              <p:nvPr/>
            </p:nvSpPr>
            <p:spPr>
              <a:xfrm>
                <a:off x="3810000" y="2310050"/>
                <a:ext cx="480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2030 </a:t>
                </a:r>
                <a:r>
                  <a:rPr lang="en-US" sz="2000" dirty="0"/>
                  <a:t>=&gt; </a:t>
                </a:r>
                <a:r>
                  <a:rPr lang="en-US" sz="2000" dirty="0" smtClean="0"/>
                  <a:t>10.2% &amp; </a:t>
                </a:r>
                <a:r>
                  <a:rPr lang="en-US" sz="2000" dirty="0"/>
                  <a:t>2045 =&gt; 10.6%</a:t>
                </a:r>
                <a:endParaRPr lang="fr-FR" sz="2000" dirty="0" smtClean="0"/>
              </a:p>
            </p:txBody>
          </p:sp>
          <p:sp>
            <p:nvSpPr>
              <p:cNvPr id="15" name="TextBox 2"/>
              <p:cNvSpPr txBox="1"/>
              <p:nvPr/>
            </p:nvSpPr>
            <p:spPr>
              <a:xfrm>
                <a:off x="3810000" y="2695515"/>
                <a:ext cx="480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death </a:t>
                </a:r>
                <a:r>
                  <a:rPr lang="en-US" sz="2000" dirty="0"/>
                  <a:t>=&gt;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person every second</a:t>
                </a:r>
                <a:endParaRPr lang="fr-FR" sz="2000" dirty="0" smtClean="0"/>
              </a:p>
            </p:txBody>
          </p:sp>
        </p:grpSp>
        <p:sp>
          <p:nvSpPr>
            <p:cNvPr id="18" name="TextBox 2"/>
            <p:cNvSpPr txBox="1"/>
            <p:nvPr/>
          </p:nvSpPr>
          <p:spPr>
            <a:xfrm>
              <a:off x="7086600" y="3762315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(</a:t>
              </a:r>
              <a:r>
                <a:rPr lang="fr-FR" sz="2000" dirty="0" err="1" smtClean="0"/>
                <a:t>IDF</a:t>
              </a:r>
              <a:r>
                <a:rPr lang="fr-FR" sz="2000" dirty="0" smtClean="0"/>
                <a:t>, 2019)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048000" y="4829115"/>
              <a:ext cx="5638800" cy="818599"/>
              <a:chOff x="3415352" y="2049436"/>
              <a:chExt cx="5638800" cy="818599"/>
            </a:xfrm>
          </p:grpSpPr>
          <p:grpSp>
            <p:nvGrpSpPr>
              <p:cNvPr id="20" name="Group 10729"/>
              <p:cNvGrpSpPr/>
              <p:nvPr/>
            </p:nvGrpSpPr>
            <p:grpSpPr>
              <a:xfrm>
                <a:off x="3415352" y="2208534"/>
                <a:ext cx="381000" cy="553152"/>
                <a:chOff x="0" y="226500"/>
                <a:chExt cx="216408" cy="760333"/>
              </a:xfrm>
            </p:grpSpPr>
            <p:sp>
              <p:nvSpPr>
                <p:cNvPr id="24" name="Shape 115"/>
                <p:cNvSpPr/>
                <p:nvPr/>
              </p:nvSpPr>
              <p:spPr>
                <a:xfrm>
                  <a:off x="0" y="226500"/>
                  <a:ext cx="216408" cy="7603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408" h="1152144">
                      <a:moveTo>
                        <a:pt x="216408" y="1152144"/>
                      </a:moveTo>
                      <a:cubicBezTo>
                        <a:pt x="156591" y="1152144"/>
                        <a:pt x="108204" y="1144016"/>
                        <a:pt x="108204" y="1134110"/>
                      </a:cubicBezTo>
                      <a:lnTo>
                        <a:pt x="108204" y="594106"/>
                      </a:lnTo>
                      <a:cubicBezTo>
                        <a:pt x="108204" y="584200"/>
                        <a:pt x="59817" y="576072"/>
                        <a:pt x="0" y="576072"/>
                      </a:cubicBezTo>
                      <a:cubicBezTo>
                        <a:pt x="59817" y="576072"/>
                        <a:pt x="108204" y="567944"/>
                        <a:pt x="108204" y="558038"/>
                      </a:cubicBezTo>
                      <a:lnTo>
                        <a:pt x="108204" y="18034"/>
                      </a:lnTo>
                      <a:cubicBezTo>
                        <a:pt x="108204" y="8128"/>
                        <a:pt x="156591" y="0"/>
                        <a:pt x="216408" y="0"/>
                      </a:cubicBezTo>
                    </a:path>
                  </a:pathLst>
                </a:custGeom>
                <a:ln w="6096" cap="flat">
                  <a:miter lim="127000"/>
                </a:ln>
              </p:spPr>
              <p:style>
                <a:lnRef idx="1">
                  <a:srgbClr val="5B9BD5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1" name="TextBox 2"/>
              <p:cNvSpPr txBox="1"/>
              <p:nvPr/>
            </p:nvSpPr>
            <p:spPr>
              <a:xfrm>
                <a:off x="3810000" y="2049436"/>
                <a:ext cx="47107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</a:t>
                </a:r>
                <a:r>
                  <a:rPr lang="en-US" sz="2000" dirty="0" smtClean="0"/>
                  <a:t>asting </a:t>
                </a:r>
                <a:r>
                  <a:rPr lang="en-US" sz="2000" dirty="0"/>
                  <a:t>blood glucose ≥ </a:t>
                </a:r>
                <a:r>
                  <a:rPr lang="en-US" sz="2000" dirty="0" smtClean="0"/>
                  <a:t>7.0 </a:t>
                </a:r>
                <a:r>
                  <a:rPr lang="en-US" sz="2000" dirty="0" err="1" smtClean="0"/>
                  <a:t>mmol</a:t>
                </a:r>
                <a:r>
                  <a:rPr lang="en-US" sz="2000" dirty="0" smtClean="0"/>
                  <a:t>/L</a:t>
                </a:r>
                <a:endParaRPr lang="fr-FR" sz="2000" dirty="0" smtClean="0"/>
              </a:p>
            </p:txBody>
          </p:sp>
          <p:sp>
            <p:nvSpPr>
              <p:cNvPr id="22" name="TextBox 2"/>
              <p:cNvSpPr txBox="1"/>
              <p:nvPr/>
            </p:nvSpPr>
            <p:spPr>
              <a:xfrm>
                <a:off x="3810000" y="2467925"/>
                <a:ext cx="5244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blood glucose ≥ 11.1 </a:t>
                </a:r>
                <a:r>
                  <a:rPr lang="en-US" sz="2000" dirty="0" err="1" smtClean="0"/>
                  <a:t>mmol</a:t>
                </a:r>
                <a:r>
                  <a:rPr lang="en-US" sz="2000" dirty="0" smtClean="0"/>
                  <a:t>/L after </a:t>
                </a:r>
                <a:r>
                  <a:rPr lang="en-US" sz="2000" dirty="0" err="1" smtClean="0"/>
                  <a:t>OGTT</a:t>
                </a:r>
                <a:r>
                  <a:rPr lang="en-US" sz="2000" dirty="0" smtClean="0"/>
                  <a:t> </a:t>
                </a:r>
                <a:endParaRPr lang="fr-FR" sz="2000" dirty="0" smtClean="0"/>
              </a:p>
            </p:txBody>
          </p:sp>
        </p:grpSp>
        <p:sp>
          <p:nvSpPr>
            <p:cNvPr id="25" name="TextBox 2"/>
            <p:cNvSpPr txBox="1"/>
            <p:nvPr/>
          </p:nvSpPr>
          <p:spPr>
            <a:xfrm>
              <a:off x="7315200" y="4882755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(ADA, 2020)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3400" y="457200"/>
            <a:ext cx="8077200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err="1" smtClean="0"/>
              <a:t>Diabeties</a:t>
            </a:r>
            <a:r>
              <a:rPr lang="fr-FR" sz="2000" b="1" dirty="0" smtClean="0"/>
              <a:t> :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b="1" dirty="0" smtClean="0"/>
              <a:t>Classification:</a:t>
            </a:r>
            <a:r>
              <a:rPr lang="en-US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T1DM </a:t>
            </a:r>
            <a:r>
              <a:rPr lang="en-US" sz="2000" dirty="0"/>
              <a:t>(5-10%), common in children and young </a:t>
            </a:r>
            <a:r>
              <a:rPr lang="en-US" sz="2000" dirty="0" smtClean="0"/>
              <a:t>people, </a:t>
            </a:r>
            <a:r>
              <a:rPr lang="en-US" sz="2000" dirty="0"/>
              <a:t>result in a gradual loss of β cells by an autoimmune process leading to insulin </a:t>
            </a:r>
            <a:r>
              <a:rPr lang="en-US" sz="2000" dirty="0" smtClean="0"/>
              <a:t>deficiency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T2DM </a:t>
            </a:r>
            <a:r>
              <a:rPr lang="en-US" sz="2000" dirty="0"/>
              <a:t>(90-95%) typically seen in adults, result from a decrease in the sensitivity of insulin receptors to insulin and dysfunction of </a:t>
            </a:r>
            <a:r>
              <a:rPr lang="en-US" sz="2000" dirty="0" smtClean="0"/>
              <a:t>    β cells </a:t>
            </a:r>
            <a:r>
              <a:rPr lang="en-US" sz="2000" dirty="0"/>
              <a:t>leading to insulin resistance </a:t>
            </a:r>
            <a:r>
              <a:rPr lang="en-US" sz="2000" dirty="0" smtClean="0"/>
              <a:t>and </a:t>
            </a:r>
            <a:r>
              <a:rPr lang="en-US" sz="2000" dirty="0" err="1" smtClean="0"/>
              <a:t>insulinopenia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GDM</a:t>
            </a:r>
            <a:r>
              <a:rPr lang="en-US" sz="2000" dirty="0" smtClean="0"/>
              <a:t> </a:t>
            </a:r>
            <a:r>
              <a:rPr lang="en-US" sz="2000" dirty="0"/>
              <a:t>estimated at 15.8% of live births in women </a:t>
            </a:r>
            <a:r>
              <a:rPr lang="en-US" sz="2000" dirty="0" smtClean="0"/>
              <a:t>due </a:t>
            </a:r>
            <a:r>
              <a:rPr lang="en-US" sz="2000" dirty="0"/>
              <a:t>to the resistance of cells to the action of insulin towards the end of the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and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trimester </a:t>
            </a:r>
            <a:r>
              <a:rPr lang="en-US" sz="2000" dirty="0"/>
              <a:t>of </a:t>
            </a:r>
            <a:r>
              <a:rPr lang="en-US" sz="2000" dirty="0" smtClean="0"/>
              <a:t>pregnancy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Other </a:t>
            </a:r>
            <a:r>
              <a:rPr lang="en-US" sz="2000" dirty="0"/>
              <a:t>types of diabetes due to various causes (ADA, </a:t>
            </a:r>
            <a:r>
              <a:rPr lang="en-US" sz="2000" dirty="0" smtClean="0"/>
              <a:t>2020)</a:t>
            </a: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61928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3401" y="381000"/>
            <a:ext cx="79247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err="1" smtClean="0"/>
              <a:t>Diabeties</a:t>
            </a:r>
            <a:r>
              <a:rPr lang="fr-FR" sz="2000" b="1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b="1" dirty="0" smtClean="0"/>
              <a:t>Symptoms</a:t>
            </a:r>
            <a:r>
              <a:rPr lang="en-US" sz="2000" dirty="0"/>
              <a:t>: polyuria; polydipsia; body weight loss &amp; blurred </a:t>
            </a:r>
            <a:r>
              <a:rPr lang="en-US" sz="2000" dirty="0" smtClean="0"/>
              <a:t>vision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000" b="1" dirty="0" smtClean="0"/>
              <a:t>Complications 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Infection &amp; inflammation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Metabolic complications : </a:t>
            </a:r>
            <a:r>
              <a:rPr lang="fr-FR" sz="2000" dirty="0" err="1"/>
              <a:t>hypoglycemia</a:t>
            </a:r>
            <a:r>
              <a:rPr lang="fr-FR" sz="2000" dirty="0"/>
              <a:t>; </a:t>
            </a:r>
            <a:r>
              <a:rPr lang="fr-FR" sz="2000" dirty="0" err="1"/>
              <a:t>Ketoacidosis</a:t>
            </a:r>
            <a:r>
              <a:rPr lang="fr-FR" sz="2000" dirty="0"/>
              <a:t> &amp; </a:t>
            </a:r>
            <a:r>
              <a:rPr lang="fr-FR" sz="2000" dirty="0" err="1"/>
              <a:t>hyperosmolar</a:t>
            </a:r>
            <a:r>
              <a:rPr lang="fr-FR" sz="2000" dirty="0"/>
              <a:t> coma; </a:t>
            </a:r>
            <a:r>
              <a:rPr lang="fr-FR" sz="2000" dirty="0" err="1"/>
              <a:t>oxidative</a:t>
            </a:r>
            <a:r>
              <a:rPr lang="fr-FR" sz="2000" dirty="0"/>
              <a:t> stress (</a:t>
            </a:r>
            <a:r>
              <a:rPr lang="fr-FR" sz="2000" dirty="0" err="1"/>
              <a:t>Wachtel</a:t>
            </a:r>
            <a:r>
              <a:rPr lang="fr-FR" sz="2000" dirty="0"/>
              <a:t> et al.,</a:t>
            </a:r>
            <a:r>
              <a:rPr lang="fr-FR" sz="2000" i="1" dirty="0"/>
              <a:t> </a:t>
            </a:r>
            <a:r>
              <a:rPr lang="fr-FR" sz="2000" dirty="0"/>
              <a:t>1991: </a:t>
            </a:r>
            <a:r>
              <a:rPr lang="fr-FR" sz="2000" dirty="0" err="1"/>
              <a:t>Giacco</a:t>
            </a:r>
            <a:r>
              <a:rPr lang="fr-FR" sz="2000" dirty="0"/>
              <a:t> &amp; </a:t>
            </a:r>
            <a:r>
              <a:rPr lang="fr-FR" sz="2000" dirty="0" err="1"/>
              <a:t>Brownlee</a:t>
            </a:r>
            <a:r>
              <a:rPr lang="fr-FR" sz="2000" dirty="0"/>
              <a:t>, 2010)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Neurodegenerative complications 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err="1"/>
              <a:t>Macroangiopathies</a:t>
            </a:r>
            <a:r>
              <a:rPr lang="fr-FR" sz="2000" dirty="0"/>
              <a:t> : </a:t>
            </a:r>
            <a:r>
              <a:rPr lang="en-US" sz="2000" dirty="0"/>
              <a:t>atherosclerosis; myocardial infarction, stroke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Microangiopathies</a:t>
            </a:r>
            <a:r>
              <a:rPr lang="en-US" sz="2000" dirty="0"/>
              <a:t>: blindness and kidney failure </a:t>
            </a:r>
            <a:r>
              <a:rPr lang="fr-FR" sz="2000" dirty="0"/>
              <a:t>(</a:t>
            </a:r>
            <a:r>
              <a:rPr lang="fr-FR" sz="2000" dirty="0" err="1"/>
              <a:t>IDF</a:t>
            </a:r>
            <a:r>
              <a:rPr lang="fr-FR" sz="2000" dirty="0"/>
              <a:t>, 2019)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000" b="1" dirty="0" err="1" smtClean="0"/>
              <a:t>Prevention</a:t>
            </a:r>
            <a:r>
              <a:rPr lang="fr-FR" sz="2000" b="1" dirty="0" smtClean="0"/>
              <a:t> </a:t>
            </a:r>
            <a:r>
              <a:rPr lang="fr-FR" sz="2000" b="1" dirty="0"/>
              <a:t>: </a:t>
            </a:r>
            <a:r>
              <a:rPr lang="en-US" sz="2000" dirty="0"/>
              <a:t>diet, physical exercise (in T2DM</a:t>
            </a:r>
            <a:r>
              <a:rPr lang="en-US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2000" b="1" dirty="0" err="1"/>
              <a:t>Treatment</a:t>
            </a:r>
            <a:r>
              <a:rPr lang="fr-FR" sz="2000" b="1" dirty="0"/>
              <a:t> </a:t>
            </a:r>
            <a:r>
              <a:rPr lang="fr-FR" sz="2000" dirty="0" smtClean="0"/>
              <a:t>: </a:t>
            </a:r>
            <a:r>
              <a:rPr lang="fr-FR" sz="2000" dirty="0"/>
              <a:t>T1DM: </a:t>
            </a:r>
            <a:r>
              <a:rPr lang="fr-FR" sz="2000" dirty="0" err="1"/>
              <a:t>insulin</a:t>
            </a:r>
            <a:r>
              <a:rPr lang="fr-FR" sz="2000" dirty="0"/>
              <a:t> &amp;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smtClean="0"/>
              <a:t>alternatives. 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	 </a:t>
            </a:r>
            <a:r>
              <a:rPr lang="fr-FR" sz="2000" dirty="0" smtClean="0"/>
              <a:t>            T2DM</a:t>
            </a:r>
            <a:r>
              <a:rPr lang="fr-FR" sz="2000" dirty="0"/>
              <a:t>: </a:t>
            </a:r>
            <a:r>
              <a:rPr lang="en-US" sz="2000" dirty="0"/>
              <a:t>oral </a:t>
            </a:r>
            <a:r>
              <a:rPr lang="en-US" sz="2000" dirty="0" err="1"/>
              <a:t>antidiabetics</a:t>
            </a:r>
            <a:r>
              <a:rPr lang="en-US" sz="2000" dirty="0"/>
              <a:t> &amp; insulin if needed</a:t>
            </a:r>
            <a:endParaRPr lang="fr-FR" sz="2000" dirty="0"/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fr-FR" sz="2000" b="1" dirty="0" smtClean="0"/>
          </a:p>
          <a:p>
            <a:pPr algn="just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7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62001" y="228600"/>
            <a:ext cx="7619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Medicinal </a:t>
            </a:r>
            <a:r>
              <a:rPr lang="en-US" sz="2000" dirty="0"/>
              <a:t>plants are used as oral </a:t>
            </a:r>
            <a:r>
              <a:rPr lang="en-US" sz="2000" dirty="0" err="1"/>
              <a:t>antidiabetics</a:t>
            </a:r>
            <a:r>
              <a:rPr lang="en-US" sz="2000" dirty="0"/>
              <a:t> </a:t>
            </a:r>
            <a:r>
              <a:rPr lang="en-US" sz="2000" dirty="0" smtClean="0"/>
              <a:t>to treat T2DM and </a:t>
            </a:r>
            <a:r>
              <a:rPr lang="en-US" sz="2000" dirty="0"/>
              <a:t>have insulin-sensitizing or insulin-secreting or insulin-modulating </a:t>
            </a:r>
            <a:r>
              <a:rPr lang="en-US" sz="2000" dirty="0" smtClean="0"/>
              <a:t>actions. </a:t>
            </a:r>
            <a:r>
              <a:rPr lang="en-US" sz="2000" i="1" dirty="0" smtClean="0"/>
              <a:t>A</a:t>
            </a:r>
            <a:r>
              <a:rPr lang="en-US" sz="2000" i="1" dirty="0"/>
              <a:t>. spinosus</a:t>
            </a:r>
            <a:r>
              <a:rPr lang="en-US" sz="2000" dirty="0"/>
              <a:t> is one of the medicinal plants whose roots are used in traditional medicine to treat </a:t>
            </a:r>
            <a:r>
              <a:rPr lang="en-US" sz="2000" dirty="0" smtClean="0"/>
              <a:t>diabetes. </a:t>
            </a:r>
            <a:endParaRPr lang="en-US" sz="2000" dirty="0"/>
          </a:p>
          <a:p>
            <a:endParaRPr lang="fr-FR" sz="2000" dirty="0" smtClean="0"/>
          </a:p>
        </p:txBody>
      </p:sp>
      <p:grpSp>
        <p:nvGrpSpPr>
          <p:cNvPr id="6" name="Group 102108"/>
          <p:cNvGrpSpPr>
            <a:grpSpLocks/>
          </p:cNvGrpSpPr>
          <p:nvPr/>
        </p:nvGrpSpPr>
        <p:grpSpPr>
          <a:xfrm>
            <a:off x="1537016" y="1524000"/>
            <a:ext cx="6324093" cy="4022678"/>
            <a:chOff x="0" y="0"/>
            <a:chExt cx="6070180" cy="3787990"/>
          </a:xfrm>
        </p:grpSpPr>
        <p:grpSp>
          <p:nvGrpSpPr>
            <p:cNvPr id="7" name="Groupe 6"/>
            <p:cNvGrpSpPr/>
            <p:nvPr/>
          </p:nvGrpSpPr>
          <p:grpSpPr>
            <a:xfrm>
              <a:off x="3664800" y="0"/>
              <a:ext cx="2405380" cy="3784601"/>
              <a:chOff x="0" y="0"/>
              <a:chExt cx="2405380" cy="3784975"/>
            </a:xfrm>
          </p:grpSpPr>
          <p:pic>
            <p:nvPicPr>
              <p:cNvPr id="9" name="Image 8" descr="C:\Users\DG\AppData\Local\Microsoft\Windows\Temporary Internet Files\Content.Word\IMG_20190728_164554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 flipV="1">
                <a:off x="867600" y="622800"/>
                <a:ext cx="2133600" cy="904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C:\Users\DG\AppData\Local\Microsoft\Windows\Temporary Internet Files\Content.Word\IMG_20190728_164755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181600"/>
                <a:ext cx="2405380" cy="1603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 descr="C:\Users\DG\AppData\Local\Microsoft\Windows\Temporary Internet Files\Content.Word\IMG_20190728_163904v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00" y="0"/>
                <a:ext cx="1441450" cy="21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Image 7" descr="C:\Users\DG\AppData\Local\Microsoft\Windows\Temporary Internet Files\Content.Word\IMG_20190728_164023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7200"/>
              <a:ext cx="3640455" cy="3780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357180" y="5486400"/>
            <a:ext cx="239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ea typeface="Times New Roman" panose="02020603050405020304" pitchFamily="18" charset="0"/>
              </a:rPr>
              <a:t>Amaranthus spinosus </a:t>
            </a:r>
            <a:r>
              <a:rPr lang="fr-FR" dirty="0">
                <a:ea typeface="Times New Roman" panose="02020603050405020304" pitchFamily="18" charset="0"/>
              </a:rPr>
              <a:t>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9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3401" y="838200"/>
            <a:ext cx="80771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err="1" smtClean="0"/>
              <a:t>Aim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study</a:t>
            </a:r>
            <a:r>
              <a:rPr lang="fr-FR" sz="2000" b="1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Evaluate </a:t>
            </a:r>
            <a:r>
              <a:rPr lang="en-US" sz="2000" dirty="0"/>
              <a:t>the </a:t>
            </a:r>
            <a:r>
              <a:rPr lang="en-US" sz="2000" dirty="0" err="1"/>
              <a:t>antidiabetic</a:t>
            </a:r>
            <a:r>
              <a:rPr lang="en-US" sz="2000" dirty="0"/>
              <a:t> activity of </a:t>
            </a:r>
            <a:r>
              <a:rPr lang="en-US" sz="2000" i="1" dirty="0" smtClean="0"/>
              <a:t>Amaranthus spinosus</a:t>
            </a:r>
            <a:r>
              <a:rPr lang="en-US" sz="2000" dirty="0" smtClean="0"/>
              <a:t> </a:t>
            </a:r>
            <a:r>
              <a:rPr lang="en-US" sz="2000" dirty="0"/>
              <a:t>in diabetic </a:t>
            </a:r>
            <a:r>
              <a:rPr lang="en-US" sz="2000" dirty="0" err="1"/>
              <a:t>STZ</a:t>
            </a:r>
            <a:r>
              <a:rPr lang="en-US" sz="2000" dirty="0"/>
              <a:t> rats</a:t>
            </a:r>
            <a:endParaRPr lang="fr-FR" sz="2000" b="1" dirty="0" smtClean="0"/>
          </a:p>
          <a:p>
            <a:pPr algn="just">
              <a:lnSpc>
                <a:spcPct val="150000"/>
              </a:lnSpc>
            </a:pPr>
            <a:r>
              <a:rPr lang="fr-FR" sz="2000" b="1" dirty="0" smtClean="0"/>
              <a:t>Objectives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Induce diabetes &amp;</a:t>
            </a:r>
            <a:r>
              <a:rPr lang="en-US" sz="2000" dirty="0" smtClean="0"/>
              <a:t> </a:t>
            </a:r>
            <a:r>
              <a:rPr lang="en-US" sz="2000" dirty="0"/>
              <a:t>complications in Sprague </a:t>
            </a:r>
            <a:r>
              <a:rPr lang="en-US" sz="2000" dirty="0" err="1" smtClean="0"/>
              <a:t>Dawley</a:t>
            </a:r>
            <a:r>
              <a:rPr lang="en-US" sz="2000" dirty="0" smtClean="0"/>
              <a:t> </a:t>
            </a:r>
            <a:r>
              <a:rPr lang="en-US" sz="2000" dirty="0"/>
              <a:t>rats treated with </a:t>
            </a:r>
            <a:r>
              <a:rPr lang="en-US" sz="2000" dirty="0" smtClean="0"/>
              <a:t>fructose-lard </a:t>
            </a:r>
            <a:r>
              <a:rPr lang="en-US" sz="2000" dirty="0"/>
              <a:t>for 20 </a:t>
            </a:r>
            <a:r>
              <a:rPr lang="en-US" sz="2000" dirty="0" smtClean="0"/>
              <a:t>days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Treat diabetes rats with </a:t>
            </a:r>
            <a:r>
              <a:rPr lang="en-US" sz="2000" i="1" dirty="0" smtClean="0"/>
              <a:t>A. spinosus</a:t>
            </a:r>
            <a:r>
              <a:rPr lang="en-US" sz="2000" dirty="0" smtClean="0"/>
              <a:t> for 21 days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err="1" smtClean="0"/>
              <a:t>Measure</a:t>
            </a:r>
            <a:r>
              <a:rPr lang="fr-FR" sz="2000" dirty="0" smtClean="0"/>
              <a:t> </a:t>
            </a:r>
            <a:r>
              <a:rPr lang="fr-FR" sz="2000" dirty="0" err="1" smtClean="0"/>
              <a:t>blood</a:t>
            </a:r>
            <a:r>
              <a:rPr lang="fr-FR" sz="2000" dirty="0" smtClean="0"/>
              <a:t> glucose </a:t>
            </a:r>
            <a:r>
              <a:rPr lang="fr-FR" sz="2000" dirty="0" err="1" smtClean="0"/>
              <a:t>levels</a:t>
            </a:r>
            <a:r>
              <a:rPr lang="fr-FR" sz="2000" dirty="0" smtClean="0"/>
              <a:t> in </a:t>
            </a:r>
            <a:r>
              <a:rPr lang="fr-FR" sz="2000" dirty="0" err="1" smtClean="0"/>
              <a:t>diabetes</a:t>
            </a:r>
            <a:r>
              <a:rPr lang="fr-FR" sz="2000" dirty="0" smtClean="0"/>
              <a:t> rats </a:t>
            </a:r>
            <a:r>
              <a:rPr lang="fr-FR" sz="2000" dirty="0" err="1" smtClean="0"/>
              <a:t>before</a:t>
            </a:r>
            <a:r>
              <a:rPr lang="fr-FR" sz="2000" dirty="0" smtClean="0"/>
              <a:t> and </a:t>
            </a:r>
            <a:r>
              <a:rPr lang="fr-FR" sz="2000" dirty="0" err="1" smtClean="0"/>
              <a:t>weekly</a:t>
            </a:r>
            <a:r>
              <a:rPr lang="fr-FR" sz="2000" dirty="0" smtClean="0"/>
              <a:t>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Evaluate </a:t>
            </a:r>
            <a:r>
              <a:rPr lang="en-US" sz="2000" dirty="0" smtClean="0"/>
              <a:t>urinary, biochemical, hematological and histopathology  </a:t>
            </a:r>
            <a:r>
              <a:rPr lang="en-US" sz="2000" dirty="0"/>
              <a:t>parameters at the start and at the end of </a:t>
            </a:r>
            <a:r>
              <a:rPr lang="en-US" sz="2000" dirty="0" smtClean="0"/>
              <a:t>treatment.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9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 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685800" y="12000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Effect</a:t>
            </a:r>
            <a:r>
              <a:rPr lang="fr-FR" sz="2000" b="1" dirty="0" smtClean="0"/>
              <a:t> of </a:t>
            </a:r>
            <a:r>
              <a:rPr lang="fr-FR" sz="2000" b="1" i="1" dirty="0" smtClean="0"/>
              <a:t>A. spinosus </a:t>
            </a:r>
            <a:r>
              <a:rPr lang="fr-FR" sz="2000" b="1" dirty="0" smtClean="0"/>
              <a:t>on basal glucose </a:t>
            </a:r>
            <a:r>
              <a:rPr lang="fr-FR" sz="2000" b="1" dirty="0" err="1" smtClean="0"/>
              <a:t>levels</a:t>
            </a:r>
            <a:endParaRPr lang="fr-FR" sz="20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6020" y="1524000"/>
            <a:ext cx="6705380" cy="3192785"/>
            <a:chOff x="854" y="2219"/>
            <a:chExt cx="9157" cy="3664"/>
          </a:xfrm>
        </p:grpSpPr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010709"/>
                </p:ext>
              </p:extLst>
            </p:nvPr>
          </p:nvGraphicFramePr>
          <p:xfrm>
            <a:off x="854" y="2219"/>
            <a:ext cx="4715" cy="3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4" name="Prism 6" r:id="rId4" imgW="3773502" imgH="2922650" progId="Prism6.Document">
                    <p:embed/>
                  </p:oleObj>
                </mc:Choice>
                <mc:Fallback>
                  <p:oleObj name="Prism 6" r:id="rId4" imgW="3773502" imgH="2922650" progId="Prism6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" y="2219"/>
                          <a:ext cx="4715" cy="3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666392"/>
                </p:ext>
              </p:extLst>
            </p:nvPr>
          </p:nvGraphicFramePr>
          <p:xfrm>
            <a:off x="5825" y="2538"/>
            <a:ext cx="4186" cy="3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Prism 6" r:id="rId6" imgW="3572186" imgH="2703316" progId="Prism6.Document">
                    <p:embed/>
                  </p:oleObj>
                </mc:Choice>
                <mc:Fallback>
                  <p:oleObj name="Prism 6" r:id="rId6" imgW="3572186" imgH="2703316" progId="Prism6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5" y="2538"/>
                          <a:ext cx="4186" cy="3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 Box 188"/>
          <p:cNvSpPr txBox="1">
            <a:spLocks/>
          </p:cNvSpPr>
          <p:nvPr/>
        </p:nvSpPr>
        <p:spPr>
          <a:xfrm>
            <a:off x="533400" y="4724400"/>
            <a:ext cx="8161421" cy="1152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dirty="0" smtClean="0">
                <a:effectLst/>
                <a:ea typeface="Times New Roman" panose="02020603050405020304" pitchFamily="18" charset="0"/>
              </a:rPr>
              <a:t>Injection of </a:t>
            </a:r>
            <a:r>
              <a:rPr lang="fr-FR" dirty="0" err="1" smtClean="0">
                <a:effectLst/>
                <a:ea typeface="Times New Roman" panose="02020603050405020304" pitchFamily="18" charset="0"/>
              </a:rPr>
              <a:t>STZ</a:t>
            </a:r>
            <a:r>
              <a:rPr lang="fr-FR" dirty="0" smtClean="0">
                <a:effectLst/>
                <a:ea typeface="Times New Roman" panose="02020603050405020304" pitchFamily="18" charset="0"/>
              </a:rPr>
              <a:t> at 12</a:t>
            </a:r>
            <a:r>
              <a:rPr lang="fr-FR" baseline="30000" dirty="0" smtClean="0">
                <a:effectLst/>
                <a:ea typeface="Times New Roman" panose="02020603050405020304" pitchFamily="18" charset="0"/>
              </a:rPr>
              <a:t>th</a:t>
            </a:r>
            <a:r>
              <a:rPr lang="fr-FR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ea typeface="Times New Roman" panose="02020603050405020304" pitchFamily="18" charset="0"/>
              </a:rPr>
              <a:t>days</a:t>
            </a:r>
            <a:r>
              <a:rPr lang="fr-FR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dirty="0"/>
              <a:t>=&gt;</a:t>
            </a:r>
            <a:r>
              <a:rPr lang="fr-FR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dirty="0" smtClean="0"/>
              <a:t>↑ blood glucose levels (</a:t>
            </a:r>
            <a:r>
              <a:rPr lang="en-US" i="1" dirty="0" smtClean="0"/>
              <a:t>p </a:t>
            </a:r>
            <a:r>
              <a:rPr lang="en-US" dirty="0" smtClean="0"/>
              <a:t>&lt; 0.0001). Treatment with     </a:t>
            </a:r>
            <a:r>
              <a:rPr lang="en-US" i="1" dirty="0" smtClean="0"/>
              <a:t>A. spinosus </a:t>
            </a:r>
            <a:r>
              <a:rPr lang="en-US" dirty="0" smtClean="0"/>
              <a:t>500 mg/kg (AS) &amp; glibenclamide 0.6 mg/kg (</a:t>
            </a:r>
            <a:r>
              <a:rPr lang="en-US" dirty="0" err="1" smtClean="0"/>
              <a:t>Gliben</a:t>
            </a:r>
            <a:r>
              <a:rPr lang="en-US" dirty="0" smtClean="0"/>
              <a:t>) </a:t>
            </a:r>
            <a:r>
              <a:rPr lang="en-US" dirty="0"/>
              <a:t>=&gt;</a:t>
            </a:r>
            <a:r>
              <a:rPr lang="fr-FR" dirty="0">
                <a:ea typeface="Times New Roman" panose="02020603050405020304" pitchFamily="18" charset="0"/>
              </a:rPr>
              <a:t> </a:t>
            </a:r>
            <a:r>
              <a:rPr lang="en-US" dirty="0"/>
              <a:t>↓</a:t>
            </a:r>
            <a:r>
              <a:rPr lang="en-US" dirty="0" smtClean="0"/>
              <a:t> in blood </a:t>
            </a:r>
            <a:r>
              <a:rPr lang="en-US" dirty="0"/>
              <a:t>glucose levels (</a:t>
            </a:r>
            <a:r>
              <a:rPr lang="en-US" i="1" dirty="0"/>
              <a:t>p </a:t>
            </a:r>
            <a:r>
              <a:rPr lang="en-US" dirty="0"/>
              <a:t>&lt; 0.0001</a:t>
            </a:r>
            <a:r>
              <a:rPr lang="en-US" dirty="0" smtClean="0"/>
              <a:t>) at 2</a:t>
            </a:r>
            <a:r>
              <a:rPr lang="en-US" baseline="30000" dirty="0" smtClean="0"/>
              <a:t>nd</a:t>
            </a:r>
            <a:r>
              <a:rPr lang="en-US" dirty="0" smtClean="0"/>
              <a:t> (D35) and 3</a:t>
            </a:r>
            <a:r>
              <a:rPr lang="en-US" baseline="30000" dirty="0" smtClean="0"/>
              <a:t>rd</a:t>
            </a:r>
            <a:r>
              <a:rPr lang="en-US" dirty="0" smtClean="0"/>
              <a:t> (D41) compared to </a:t>
            </a:r>
            <a:r>
              <a:rPr lang="en-US" dirty="0" err="1" smtClean="0"/>
              <a:t>UTC</a:t>
            </a:r>
            <a:r>
              <a:rPr lang="en-US" dirty="0" smtClean="0"/>
              <a:t> (Figure A). The air under the curve confirmed this </a:t>
            </a:r>
            <a:r>
              <a:rPr lang="en-US" dirty="0"/>
              <a:t>↓ in blood glucose levels (</a:t>
            </a:r>
            <a:r>
              <a:rPr lang="en-US" i="1" dirty="0"/>
              <a:t>p </a:t>
            </a:r>
            <a:r>
              <a:rPr lang="en-US" dirty="0"/>
              <a:t>&lt; 0.0001) (Figure </a:t>
            </a:r>
            <a:r>
              <a:rPr lang="en-US" dirty="0" smtClean="0"/>
              <a:t>B). 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6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2115</Words>
  <Application>Microsoft Office PowerPoint</Application>
  <PresentationFormat>Affichage à l'écran (4:3)</PresentationFormat>
  <Paragraphs>194</Paragraphs>
  <Slides>23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Custom Design</vt:lpstr>
      <vt:lpstr>Prism 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ENAM</cp:lastModifiedBy>
  <cp:revision>205</cp:revision>
  <cp:lastPrinted>2020-10-27T16:48:06Z</cp:lastPrinted>
  <dcterms:created xsi:type="dcterms:W3CDTF">2015-04-04T09:45:50Z</dcterms:created>
  <dcterms:modified xsi:type="dcterms:W3CDTF">2020-10-27T22:03:22Z</dcterms:modified>
</cp:coreProperties>
</file>