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58" r:id="rId5"/>
    <p:sldId id="259" r:id="rId6"/>
    <p:sldId id="275" r:id="rId7"/>
    <p:sldId id="271" r:id="rId8"/>
    <p:sldId id="276" r:id="rId9"/>
    <p:sldId id="278" r:id="rId10"/>
    <p:sldId id="277" r:id="rId11"/>
    <p:sldId id="281" r:id="rId12"/>
    <p:sldId id="270" r:id="rId13"/>
    <p:sldId id="26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01/11/2020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01/11/2020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01/11/2020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.edis@ajman.ac.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Antimicrobial properties of </a:t>
            </a:r>
            <a:r>
              <a:rPr lang="en-US" sz="2400" b="1" i="1" dirty="0" err="1"/>
              <a:t>Lepidium</a:t>
            </a:r>
            <a:r>
              <a:rPr lang="en-US" sz="2400" b="1" i="1" dirty="0"/>
              <a:t> </a:t>
            </a:r>
            <a:r>
              <a:rPr lang="en-US" sz="2400" b="1" i="1" dirty="0" err="1"/>
              <a:t>satvium</a:t>
            </a:r>
            <a:r>
              <a:rPr lang="en-US" sz="2400" b="1" i="1" dirty="0"/>
              <a:t> L. </a:t>
            </a:r>
            <a:r>
              <a:rPr lang="en-US" sz="2400" b="1" dirty="0"/>
              <a:t>based green synthesis of Silver </a:t>
            </a:r>
            <a:r>
              <a:rPr lang="en-US" sz="2400" b="1" dirty="0" smtClean="0"/>
              <a:t>Nanoparticles</a:t>
            </a:r>
          </a:p>
          <a:p>
            <a:pPr algn="ctr"/>
            <a:endParaRPr lang="fr-FR" dirty="0"/>
          </a:p>
          <a:p>
            <a:r>
              <a:rPr lang="en-US" b="1" dirty="0"/>
              <a:t>Zehra Edis </a:t>
            </a:r>
            <a:r>
              <a:rPr lang="en-US" b="1" baseline="30000" dirty="0"/>
              <a:t>1,</a:t>
            </a:r>
            <a:r>
              <a:rPr lang="en-US" b="1" dirty="0"/>
              <a:t>*, Samir Haj Bloukh </a:t>
            </a:r>
            <a:r>
              <a:rPr lang="en-US" b="1" baseline="30000" dirty="0"/>
              <a:t>2 </a:t>
            </a:r>
            <a:r>
              <a:rPr lang="en-US" b="1" dirty="0"/>
              <a:t>, Mustafa Ameen </a:t>
            </a:r>
            <a:r>
              <a:rPr lang="en-US" b="1" dirty="0" err="1"/>
              <a:t>Alhamaidah</a:t>
            </a:r>
            <a:r>
              <a:rPr lang="en-US" b="1" dirty="0"/>
              <a:t> </a:t>
            </a:r>
            <a:r>
              <a:rPr lang="en-US" b="1" baseline="30000" dirty="0"/>
              <a:t>1,2 </a:t>
            </a:r>
            <a:r>
              <a:rPr lang="en-US" b="1" dirty="0"/>
              <a:t>, Hamid Abu Sara </a:t>
            </a:r>
            <a:r>
              <a:rPr lang="en-US" b="1" baseline="30000" dirty="0"/>
              <a:t>2</a:t>
            </a:r>
            <a:endParaRPr lang="en-US" b="1" dirty="0"/>
          </a:p>
          <a:p>
            <a:endParaRPr lang="it-IT" b="1" baseline="30000" dirty="0" smtClean="0"/>
          </a:p>
          <a:p>
            <a:endParaRPr lang="it-IT" b="1" baseline="30000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College </a:t>
            </a:r>
            <a:r>
              <a:rPr lang="en-US" dirty="0"/>
              <a:t>of Pharmacy and Health Science, Department of Pharmaceutical</a:t>
            </a:r>
            <a:r>
              <a:rPr lang="en-US" dirty="0" smtClean="0"/>
              <a:t> </a:t>
            </a:r>
            <a:r>
              <a:rPr lang="en-US" dirty="0"/>
              <a:t>Sciences, Ajman University, PO Box 346, Ajman, United Arab </a:t>
            </a:r>
            <a:r>
              <a:rPr lang="en-US" dirty="0" smtClean="0"/>
              <a:t>Emirates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College </a:t>
            </a:r>
            <a:r>
              <a:rPr lang="en-US" dirty="0"/>
              <a:t>of Pharmacy and Health Science, Department of </a:t>
            </a:r>
            <a:r>
              <a:rPr lang="en-US" dirty="0" smtClean="0"/>
              <a:t>Clinical </a:t>
            </a:r>
            <a:r>
              <a:rPr lang="en-US" dirty="0"/>
              <a:t>Sciences, Ajman University, PO Box 346, Ajman, United Arab </a:t>
            </a:r>
            <a:r>
              <a:rPr lang="en-US" dirty="0" smtClean="0"/>
              <a:t>Emirates</a:t>
            </a:r>
            <a:r>
              <a:rPr lang="en-US" dirty="0"/>
              <a:t> 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Corresponding </a:t>
            </a:r>
            <a:r>
              <a:rPr lang="en-US" sz="1400" dirty="0"/>
              <a:t>author: </a:t>
            </a:r>
            <a:r>
              <a:rPr lang="en-US" sz="1400" dirty="0" smtClean="0">
                <a:hlinkClick r:id="rId3"/>
              </a:rPr>
              <a:t>z.edis@ajman.ac.ae</a:t>
            </a: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410388"/>
            <a:ext cx="1160361" cy="962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04800"/>
            <a:ext cx="815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Results</a:t>
            </a:r>
            <a:r>
              <a:rPr lang="fr-FR" b="1" dirty="0"/>
              <a:t> and </a:t>
            </a:r>
            <a:r>
              <a:rPr lang="fr-FR" b="1" dirty="0" smtClean="0"/>
              <a:t>discussion</a:t>
            </a:r>
          </a:p>
          <a:p>
            <a:pPr algn="just"/>
            <a:r>
              <a:rPr lang="en-US" dirty="0" smtClean="0"/>
              <a:t>Our plant-based, LS-</a:t>
            </a:r>
            <a:r>
              <a:rPr lang="en-US" dirty="0" err="1" smtClean="0"/>
              <a:t>AgNP</a:t>
            </a:r>
            <a:r>
              <a:rPr lang="en-US" dirty="0" smtClean="0"/>
              <a:t>-compound is active against microorganisms reported as antibiotic resistant ESKAPEE pathogens, which can also form inter-kingdom biofilms in wounds leading to morbidity and mortality. </a:t>
            </a:r>
          </a:p>
          <a:p>
            <a:pPr algn="just"/>
            <a:r>
              <a:rPr lang="en-US" dirty="0" smtClean="0"/>
              <a:t>Rod-shaped bacilli are more susceptible than round shaped cocci towards our compounds. Among the Gram-positive cocci, the higher the complexity of the bacteria the higher the susceptibility. Clusters (</a:t>
            </a:r>
            <a:r>
              <a:rPr lang="en-US" i="1" dirty="0" smtClean="0"/>
              <a:t>S. aureus</a:t>
            </a:r>
            <a:r>
              <a:rPr lang="en-US" dirty="0" smtClean="0"/>
              <a:t>) are more susceptible than chains (</a:t>
            </a:r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dirty="0" smtClean="0"/>
              <a:t>) and single bacteria (</a:t>
            </a:r>
            <a:r>
              <a:rPr lang="en-US" i="1" dirty="0" smtClean="0"/>
              <a:t>E. </a:t>
            </a:r>
            <a:r>
              <a:rPr lang="en-US" i="1" dirty="0" err="1" smtClean="0"/>
              <a:t>faecalis</a:t>
            </a:r>
            <a:r>
              <a:rPr lang="en-US" dirty="0" smtClean="0"/>
              <a:t>). We reported similar trends previously for the </a:t>
            </a:r>
            <a:r>
              <a:rPr lang="en-US" dirty="0" err="1" smtClean="0"/>
              <a:t>AgNP</a:t>
            </a:r>
            <a:r>
              <a:rPr lang="en-US" dirty="0" smtClean="0"/>
              <a:t> complexes with trans-</a:t>
            </a:r>
            <a:r>
              <a:rPr lang="en-US" dirty="0" err="1" smtClean="0"/>
              <a:t>cinnamic</a:t>
            </a:r>
            <a:r>
              <a:rPr lang="en-US" dirty="0" smtClean="0"/>
              <a:t> acid and extracts of </a:t>
            </a:r>
            <a:r>
              <a:rPr lang="en-US" i="1" dirty="0" err="1" smtClean="0"/>
              <a:t>cinnamomum</a:t>
            </a:r>
            <a:r>
              <a:rPr lang="en-US" i="1" dirty="0" smtClean="0"/>
              <a:t> </a:t>
            </a:r>
            <a:r>
              <a:rPr lang="en-US" i="1" dirty="0" err="1" smtClean="0"/>
              <a:t>zeylanicum</a:t>
            </a:r>
            <a:r>
              <a:rPr lang="en-US" i="1" dirty="0" smtClean="0"/>
              <a:t> </a:t>
            </a:r>
            <a:r>
              <a:rPr lang="en-US" dirty="0" smtClean="0"/>
              <a:t>with PVP as encapsulating agent. </a:t>
            </a:r>
          </a:p>
          <a:p>
            <a:pPr algn="just"/>
            <a:r>
              <a:rPr lang="en-US" dirty="0" smtClean="0"/>
              <a:t>Our LS-</a:t>
            </a:r>
            <a:r>
              <a:rPr lang="en-US" dirty="0" err="1" smtClean="0"/>
              <a:t>AgNP</a:t>
            </a:r>
            <a:r>
              <a:rPr lang="en-US" dirty="0" smtClean="0"/>
              <a:t> bio-</a:t>
            </a:r>
            <a:r>
              <a:rPr lang="en-US" dirty="0" err="1" smtClean="0"/>
              <a:t>nanocompound</a:t>
            </a:r>
            <a:r>
              <a:rPr lang="en-US" dirty="0" smtClean="0"/>
              <a:t> is one alternative solution against antimicrobial resistance.</a:t>
            </a:r>
          </a:p>
          <a:p>
            <a:pPr algn="just"/>
            <a:endParaRPr lang="fr-FR" sz="2400" b="1" dirty="0" smtClean="0"/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Conclusions</a:t>
            </a:r>
          </a:p>
          <a:p>
            <a:pPr algn="just"/>
            <a:r>
              <a:rPr lang="en-US" dirty="0"/>
              <a:t>ESKAPEE pathogens </a:t>
            </a:r>
            <a:r>
              <a:rPr lang="en-US" dirty="0" smtClean="0"/>
              <a:t>endanger mankind due </a:t>
            </a:r>
            <a:r>
              <a:rPr lang="en-US" dirty="0"/>
              <a:t>to their </a:t>
            </a:r>
            <a:r>
              <a:rPr lang="en-US" dirty="0" smtClean="0"/>
              <a:t>resistance mechanisms against conventional antimicrobial agents. </a:t>
            </a:r>
            <a:r>
              <a:rPr lang="en-US" dirty="0"/>
              <a:t>Plant-based, biosynthesized silver </a:t>
            </a:r>
            <a:r>
              <a:rPr lang="en-US" dirty="0" smtClean="0"/>
              <a:t>nanoparticles can be durable</a:t>
            </a:r>
            <a:r>
              <a:rPr lang="en-US" dirty="0"/>
              <a:t>, biocompatible and sustainable </a:t>
            </a:r>
            <a:r>
              <a:rPr lang="en-US" dirty="0" smtClean="0"/>
              <a:t>solutions. Plant </a:t>
            </a:r>
            <a:r>
              <a:rPr lang="en-US" dirty="0" err="1" smtClean="0"/>
              <a:t>biocompounds</a:t>
            </a:r>
            <a:r>
              <a:rPr lang="en-US" dirty="0" smtClean="0"/>
              <a:t> exhibit antimicrobial properties due to their synergistic effects, which are the result of their fight against microorganisms since the beginning of time. </a:t>
            </a:r>
          </a:p>
          <a:p>
            <a:pPr algn="just"/>
            <a:r>
              <a:rPr lang="en-US" dirty="0" smtClean="0"/>
              <a:t>We </a:t>
            </a:r>
            <a:r>
              <a:rPr lang="en-US" dirty="0"/>
              <a:t>investigated a combination of </a:t>
            </a:r>
            <a:r>
              <a:rPr lang="en-US" dirty="0" smtClean="0"/>
              <a:t>two known antimicrobial </a:t>
            </a:r>
            <a:r>
              <a:rPr lang="en-US" dirty="0"/>
              <a:t>agents </a:t>
            </a:r>
            <a:r>
              <a:rPr lang="en-US" dirty="0" smtClean="0"/>
              <a:t>in form of LS-</a:t>
            </a:r>
            <a:r>
              <a:rPr lang="en-US" dirty="0" err="1" smtClean="0"/>
              <a:t>AgNP</a:t>
            </a:r>
            <a:r>
              <a:rPr lang="en-US" dirty="0" smtClean="0"/>
              <a:t> complexes. Our </a:t>
            </a:r>
            <a:r>
              <a:rPr lang="en-US" dirty="0"/>
              <a:t>compounds exerted antimicrobial activity on Gram-negative and Gram-positive pathogens at a concentration of 50 </a:t>
            </a:r>
            <a:r>
              <a:rPr lang="en-US" dirty="0" smtClean="0"/>
              <a:t>µg/</a:t>
            </a:r>
            <a:r>
              <a:rPr lang="en-US" dirty="0" err="1" smtClean="0"/>
              <a:t>mL.</a:t>
            </a:r>
            <a:r>
              <a:rPr lang="en-US" dirty="0" smtClean="0"/>
              <a:t> Future investigations need to highlight </a:t>
            </a:r>
            <a:r>
              <a:rPr lang="en-US" i="1" dirty="0" smtClean="0"/>
              <a:t>in </a:t>
            </a:r>
            <a:r>
              <a:rPr lang="en-US" i="1" dirty="0"/>
              <a:t>vivo</a:t>
            </a:r>
            <a:r>
              <a:rPr lang="en-US" dirty="0"/>
              <a:t> </a:t>
            </a:r>
            <a:r>
              <a:rPr lang="en-US" dirty="0" smtClean="0"/>
              <a:t>applications </a:t>
            </a:r>
            <a:r>
              <a:rPr lang="en-US" dirty="0"/>
              <a:t>of our </a:t>
            </a:r>
            <a:r>
              <a:rPr lang="en-US" dirty="0" smtClean="0"/>
              <a:t>complex </a:t>
            </a:r>
            <a:r>
              <a:rPr lang="en-US" dirty="0"/>
              <a:t>and </a:t>
            </a:r>
            <a:r>
              <a:rPr lang="en-US" dirty="0" smtClean="0"/>
              <a:t>possible combinations </a:t>
            </a:r>
            <a:r>
              <a:rPr lang="en-US" dirty="0"/>
              <a:t>with antibiotic drugs</a:t>
            </a:r>
            <a:r>
              <a:rPr lang="en-US" dirty="0" smtClean="0"/>
              <a:t>. </a:t>
            </a:r>
            <a:r>
              <a:rPr lang="en-US" dirty="0"/>
              <a:t>Our </a:t>
            </a:r>
            <a:r>
              <a:rPr lang="en-US" dirty="0" err="1"/>
              <a:t>biohybrid</a:t>
            </a:r>
            <a:r>
              <a:rPr lang="en-US" dirty="0"/>
              <a:t> LS-</a:t>
            </a:r>
            <a:r>
              <a:rPr lang="en-US" dirty="0" err="1"/>
              <a:t>AgNP</a:t>
            </a:r>
            <a:r>
              <a:rPr lang="en-US" dirty="0"/>
              <a:t> showed increased antimicrobial activity with potential uses as disinfectant and wound care product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new complexes have promising </a:t>
            </a:r>
            <a:r>
              <a:rPr lang="en-US" dirty="0" err="1"/>
              <a:t>microbicidal</a:t>
            </a:r>
            <a:r>
              <a:rPr lang="en-US" dirty="0"/>
              <a:t> properties with potential to prevent biofilm formation. </a:t>
            </a:r>
            <a:r>
              <a:rPr lang="en-US" dirty="0" smtClean="0"/>
              <a:t>The easy and </a:t>
            </a:r>
            <a:r>
              <a:rPr lang="en-US" dirty="0"/>
              <a:t>rapid </a:t>
            </a:r>
            <a:r>
              <a:rPr lang="en-US" dirty="0" smtClean="0"/>
              <a:t>synthesis </a:t>
            </a:r>
            <a:r>
              <a:rPr lang="en-US" dirty="0"/>
              <a:t>increases its potential uses as disinfectants, sanitizers, coating materials in personal protective equipment (PPE), health care settings, public spaces and indoor environments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future of mankind depends on the availability of</a:t>
            </a:r>
            <a:r>
              <a:rPr lang="en-US" dirty="0" smtClean="0"/>
              <a:t> easily biosynthesized, antimicrobial </a:t>
            </a:r>
            <a:r>
              <a:rPr lang="en-US" dirty="0"/>
              <a:t>agents with high effectiveness and abundant </a:t>
            </a:r>
            <a:r>
              <a:rPr lang="en-US" dirty="0" smtClean="0"/>
              <a:t>sources.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Acknowledgements</a:t>
            </a:r>
            <a:endParaRPr lang="fr-FR" sz="2400" b="1" dirty="0"/>
          </a:p>
          <a:p>
            <a:endParaRPr lang="fr-FR" sz="2400" b="1" dirty="0"/>
          </a:p>
          <a:p>
            <a:r>
              <a:rPr lang="en-US" dirty="0"/>
              <a:t>The authors gratefully acknowledge Ajman </a:t>
            </a:r>
            <a:r>
              <a:rPr lang="en-US" dirty="0" smtClean="0"/>
              <a:t>University for supporting this research.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14600"/>
            <a:ext cx="2667000" cy="2211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1" y="685800"/>
            <a:ext cx="794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Antimicrobial properties of </a:t>
            </a:r>
            <a:r>
              <a:rPr lang="en-US" sz="2400" b="1" i="1" dirty="0" err="1" smtClean="0"/>
              <a:t>Lepidium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satvium</a:t>
            </a:r>
            <a:r>
              <a:rPr lang="en-US" sz="2400" b="1" i="1" dirty="0" smtClean="0"/>
              <a:t> L. </a:t>
            </a:r>
            <a:r>
              <a:rPr lang="en-US" sz="2400" b="1" dirty="0" smtClean="0"/>
              <a:t>based green synthesis of Silver Nanoparticles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891874"/>
            <a:ext cx="1160361" cy="962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6095" b="13393"/>
          <a:stretch/>
        </p:blipFill>
        <p:spPr>
          <a:xfrm rot="5400000">
            <a:off x="3302948" y="3408567"/>
            <a:ext cx="2250665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t="3613" r="5840" b="50141"/>
          <a:stretch/>
        </p:blipFill>
        <p:spPr>
          <a:xfrm>
            <a:off x="2505350" y="1752600"/>
            <a:ext cx="3845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6200"/>
            <a:ext cx="7924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Abstract</a:t>
            </a:r>
            <a:r>
              <a:rPr lang="fr-FR" sz="1600" b="1" dirty="0" smtClean="0"/>
              <a:t>:</a:t>
            </a:r>
          </a:p>
          <a:p>
            <a:pPr algn="just"/>
            <a:r>
              <a:rPr lang="en-US" sz="1600" dirty="0"/>
              <a:t>Antimicrobial and antibiotic resistance is a major threat to mankind due to increasing resistance towards existing medicinal </a:t>
            </a:r>
            <a:r>
              <a:rPr lang="en-US" sz="1600" dirty="0" smtClean="0"/>
              <a:t>drugs. </a:t>
            </a:r>
            <a:r>
              <a:rPr lang="en-US" sz="1600" dirty="0"/>
              <a:t>Plant-based antimicrobials are promising alternatives to conventional drugs. Cress (</a:t>
            </a:r>
            <a:r>
              <a:rPr lang="en-US" sz="1600" i="1" dirty="0" err="1"/>
              <a:t>Lepidium</a:t>
            </a:r>
            <a:r>
              <a:rPr lang="en-US" sz="1600" i="1" dirty="0"/>
              <a:t> </a:t>
            </a:r>
            <a:r>
              <a:rPr lang="en-US" sz="1600" i="1" dirty="0" err="1"/>
              <a:t>sativum</a:t>
            </a:r>
            <a:r>
              <a:rPr lang="en-US" sz="1600" i="1" dirty="0"/>
              <a:t> L.</a:t>
            </a:r>
            <a:r>
              <a:rPr lang="en-US" sz="1600" dirty="0"/>
              <a:t>) is known as garden cress, garden cress pepper weed or garden pepperwort and is a member of the </a:t>
            </a:r>
            <a:r>
              <a:rPr lang="en-US" sz="1600" i="1" dirty="0" err="1"/>
              <a:t>Brassicaceae</a:t>
            </a:r>
            <a:r>
              <a:rPr lang="en-US" sz="1600" dirty="0"/>
              <a:t> family. </a:t>
            </a:r>
            <a:r>
              <a:rPr lang="en-US" sz="1600" i="1" dirty="0" err="1"/>
              <a:t>Lepidium</a:t>
            </a:r>
            <a:r>
              <a:rPr lang="en-US" sz="1600" i="1" dirty="0"/>
              <a:t> </a:t>
            </a:r>
            <a:r>
              <a:rPr lang="en-US" sz="1600" i="1" dirty="0" err="1"/>
              <a:t>satvium</a:t>
            </a:r>
            <a:r>
              <a:rPr lang="en-US" sz="1600" i="1" dirty="0"/>
              <a:t> L.</a:t>
            </a:r>
            <a:r>
              <a:rPr lang="en-US" sz="1600" dirty="0"/>
              <a:t> (LS) is widely spread throughout the world as a fast-growing annual </a:t>
            </a:r>
            <a:r>
              <a:rPr lang="en-US" sz="1600" dirty="0" smtClean="0"/>
              <a:t>herb. </a:t>
            </a:r>
            <a:r>
              <a:rPr lang="en-US" sz="1600" dirty="0"/>
              <a:t>LS seed oil has antimicrobial, antioxidant, and anti-inflammatory </a:t>
            </a:r>
            <a:r>
              <a:rPr lang="en-US" sz="1600" dirty="0" smtClean="0"/>
              <a:t>activities. </a:t>
            </a:r>
            <a:r>
              <a:rPr lang="en-US" sz="1600" dirty="0"/>
              <a:t>Silver nanoparticles (</a:t>
            </a:r>
            <a:r>
              <a:rPr lang="en-US" sz="1600" dirty="0" err="1"/>
              <a:t>AgNP</a:t>
            </a:r>
            <a:r>
              <a:rPr lang="en-US" sz="1600" dirty="0"/>
              <a:t>) gained attention due to their antimicrobial </a:t>
            </a:r>
            <a:r>
              <a:rPr lang="en-US" sz="1600" dirty="0" smtClean="0"/>
              <a:t>properties. </a:t>
            </a:r>
            <a:r>
              <a:rPr lang="en-US" sz="1600" dirty="0"/>
              <a:t>We aimed to synthesize LS encapsulated </a:t>
            </a:r>
            <a:r>
              <a:rPr lang="en-US" sz="1600" dirty="0" err="1"/>
              <a:t>AgNP</a:t>
            </a:r>
            <a:r>
              <a:rPr lang="en-US" sz="1600" dirty="0"/>
              <a:t> to enhance the </a:t>
            </a:r>
            <a:r>
              <a:rPr lang="en-US" sz="1600" dirty="0" err="1"/>
              <a:t>microbicidal</a:t>
            </a:r>
            <a:r>
              <a:rPr lang="en-US" sz="1600" dirty="0"/>
              <a:t> activities of the nanoparticles and prevent microbial resistance by plant-based synergistic </a:t>
            </a:r>
            <a:r>
              <a:rPr lang="en-US" sz="1600" dirty="0" smtClean="0"/>
              <a:t>mechanisms. </a:t>
            </a:r>
            <a:r>
              <a:rPr lang="en-US" sz="1600" dirty="0" err="1"/>
              <a:t>AgNP</a:t>
            </a:r>
            <a:r>
              <a:rPr lang="en-US" sz="1600" dirty="0"/>
              <a:t> were prepared in a one-pot synthesis by plant-biomolecules-induced reduction of silver nitrate via green method. The biomolecules and metabolites in the aqueous LS extract act as reducing, capping and stabilizing agents of </a:t>
            </a:r>
            <a:r>
              <a:rPr lang="en-US" sz="1600" dirty="0" err="1"/>
              <a:t>AgNP</a:t>
            </a:r>
            <a:r>
              <a:rPr lang="en-US" sz="1600" dirty="0"/>
              <a:t>. Fourier transform infrared spectroscopy (FT-IR), Ultraviolet-visible spectroscopy (UV-Vis) and Dynamic light scattering (DLS) confirmed the composition of the LS-</a:t>
            </a:r>
            <a:r>
              <a:rPr lang="en-US" sz="1600" dirty="0" err="1"/>
              <a:t>AgNP</a:t>
            </a:r>
            <a:r>
              <a:rPr lang="en-US" sz="1600" dirty="0"/>
              <a:t> </a:t>
            </a:r>
            <a:r>
              <a:rPr lang="en-US" sz="1600" dirty="0" err="1"/>
              <a:t>biohybrids</a:t>
            </a:r>
            <a:r>
              <a:rPr lang="en-US" sz="1600" dirty="0"/>
              <a:t>. Antimicrobial testing by disc dilution method against a total of </a:t>
            </a:r>
            <a:r>
              <a:rPr lang="en-US" sz="1600" dirty="0"/>
              <a:t>9</a:t>
            </a:r>
            <a:r>
              <a:rPr lang="en-US" sz="1600" dirty="0" smtClean="0"/>
              <a:t> </a:t>
            </a:r>
            <a:r>
              <a:rPr lang="en-US" sz="1600" dirty="0"/>
              <a:t>reference strains of microorganisms verified excellent to intermediate antimicrobial activity. The Gram-negative pathogens </a:t>
            </a:r>
            <a:r>
              <a:rPr lang="en-US" sz="1600" i="1" dirty="0"/>
              <a:t>E. coli WDCM 00013</a:t>
            </a:r>
            <a:r>
              <a:rPr lang="en-US" sz="1600" dirty="0"/>
              <a:t> and </a:t>
            </a:r>
            <a:r>
              <a:rPr lang="en-US" sz="1600" i="1" dirty="0"/>
              <a:t>P. aeruginosa WDCM 00026</a:t>
            </a:r>
            <a:r>
              <a:rPr lang="en-US" sz="1600" dirty="0"/>
              <a:t> were highly inhibited, followed by </a:t>
            </a:r>
            <a:r>
              <a:rPr lang="en-US" sz="1600" dirty="0" smtClean="0"/>
              <a:t>good </a:t>
            </a:r>
            <a:r>
              <a:rPr lang="en-US" sz="1600" dirty="0"/>
              <a:t>results for the Gram-positive bacteria </a:t>
            </a:r>
            <a:r>
              <a:rPr lang="en-US" sz="1600" i="1" dirty="0"/>
              <a:t>S. aureus ATCC </a:t>
            </a:r>
            <a:r>
              <a:rPr lang="en-US" sz="1600" i="1" dirty="0" smtClean="0"/>
              <a:t>25923, B</a:t>
            </a:r>
            <a:r>
              <a:rPr lang="en-US" sz="1600" i="1" dirty="0"/>
              <a:t>. subtilis WDCM 00003</a:t>
            </a:r>
            <a:r>
              <a:rPr lang="en-US" sz="1600" dirty="0" smtClean="0"/>
              <a:t>, </a:t>
            </a:r>
            <a:r>
              <a:rPr lang="en-US" sz="1600" i="1" dirty="0"/>
              <a:t>S. </a:t>
            </a:r>
            <a:r>
              <a:rPr lang="en-US" sz="1600" i="1" dirty="0" err="1"/>
              <a:t>pyogenes</a:t>
            </a:r>
            <a:r>
              <a:rPr lang="en-US" sz="1600" i="1" dirty="0"/>
              <a:t> ATCC 19615</a:t>
            </a:r>
            <a:r>
              <a:rPr lang="en-US" sz="1600" dirty="0"/>
              <a:t>, </a:t>
            </a:r>
            <a:r>
              <a:rPr lang="en-US" sz="1600" i="1" dirty="0"/>
              <a:t>E. </a:t>
            </a:r>
            <a:r>
              <a:rPr lang="en-US" sz="1600" i="1" dirty="0" err="1"/>
              <a:t>faecalis</a:t>
            </a:r>
            <a:r>
              <a:rPr lang="en-US" sz="1600" i="1" dirty="0"/>
              <a:t> ATCC 29212</a:t>
            </a:r>
            <a:r>
              <a:rPr lang="en-US" sz="1600" dirty="0"/>
              <a:t>, and the fungus </a:t>
            </a:r>
            <a:r>
              <a:rPr lang="en-US" sz="1600" i="1" dirty="0"/>
              <a:t>C. </a:t>
            </a:r>
            <a:r>
              <a:rPr lang="en-US" sz="1600" i="1" dirty="0" err="1"/>
              <a:t>albicans</a:t>
            </a:r>
            <a:r>
              <a:rPr lang="en-US" sz="1600" i="1" dirty="0"/>
              <a:t> WDCM 00054</a:t>
            </a:r>
            <a:r>
              <a:rPr lang="en-US" sz="1600" dirty="0"/>
              <a:t>. Our </a:t>
            </a:r>
            <a:r>
              <a:rPr lang="en-US" sz="1600" dirty="0" err="1"/>
              <a:t>biohybrid</a:t>
            </a:r>
            <a:r>
              <a:rPr lang="en-US" sz="1600" dirty="0"/>
              <a:t> LS-</a:t>
            </a:r>
            <a:r>
              <a:rPr lang="en-US" sz="1600" dirty="0" err="1"/>
              <a:t>AgNP</a:t>
            </a:r>
            <a:r>
              <a:rPr lang="en-US" sz="1600" dirty="0"/>
              <a:t> showed increased antimicrobial activity with potential uses as disinfectant and wound care product</a:t>
            </a:r>
            <a:r>
              <a:rPr lang="en-US" sz="1600" dirty="0" smtClean="0"/>
              <a:t>.</a:t>
            </a:r>
          </a:p>
          <a:p>
            <a:pPr algn="just"/>
            <a:r>
              <a:rPr lang="fr-FR" sz="1600" b="1" dirty="0" smtClean="0"/>
              <a:t>Keywords</a:t>
            </a:r>
            <a:r>
              <a:rPr lang="fr-FR" sz="1600" b="1" dirty="0"/>
              <a:t>: </a:t>
            </a:r>
            <a:r>
              <a:rPr lang="en-US" i="1" dirty="0" err="1"/>
              <a:t>Lepidium</a:t>
            </a:r>
            <a:r>
              <a:rPr lang="en-US" i="1" dirty="0"/>
              <a:t> </a:t>
            </a:r>
            <a:r>
              <a:rPr lang="en-US" i="1" dirty="0" err="1"/>
              <a:t>sativum</a:t>
            </a:r>
            <a:r>
              <a:rPr lang="en-US" i="1" dirty="0"/>
              <a:t> L.</a:t>
            </a:r>
            <a:r>
              <a:rPr lang="en-US" dirty="0"/>
              <a:t>; antibiotic resistance; antimicrobial resistance; biomaterials; antimicrobial activity; synergism; green synthesis; silver nanoparticles</a:t>
            </a:r>
            <a:endParaRPr lang="fr-FR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52400"/>
            <a:ext cx="7848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Introduction</a:t>
            </a:r>
          </a:p>
          <a:p>
            <a:pPr algn="just"/>
            <a:r>
              <a:rPr lang="en-US" dirty="0" smtClean="0"/>
              <a:t>Antimicrobial and antibiotic </a:t>
            </a:r>
            <a:r>
              <a:rPr lang="en-US" dirty="0"/>
              <a:t>resistance </a:t>
            </a:r>
            <a:r>
              <a:rPr lang="en-US" dirty="0" smtClean="0"/>
              <a:t>are threatening the </a:t>
            </a:r>
            <a:r>
              <a:rPr lang="en-US" dirty="0" smtClean="0"/>
              <a:t>survival </a:t>
            </a:r>
            <a:r>
              <a:rPr lang="en-US" dirty="0"/>
              <a:t>of </a:t>
            </a:r>
            <a:r>
              <a:rPr lang="en-US" dirty="0" smtClean="0"/>
              <a:t>mankind. </a:t>
            </a:r>
            <a:r>
              <a:rPr lang="en-US" dirty="0" smtClean="0"/>
              <a:t>The ESKAPEE </a:t>
            </a:r>
            <a:r>
              <a:rPr lang="en-US" dirty="0" err="1" smtClean="0"/>
              <a:t>micoorganisms</a:t>
            </a:r>
            <a:r>
              <a:rPr lang="en-US" dirty="0" smtClean="0"/>
              <a:t> (</a:t>
            </a:r>
            <a:r>
              <a:rPr lang="en-US" i="1" dirty="0" smtClean="0"/>
              <a:t>Enterococcus </a:t>
            </a:r>
            <a:r>
              <a:rPr lang="en-US" i="1" dirty="0" err="1"/>
              <a:t>faecium</a:t>
            </a:r>
            <a:r>
              <a:rPr lang="en-US" dirty="0"/>
              <a:t>, </a:t>
            </a:r>
            <a:r>
              <a:rPr lang="en-US" i="1" dirty="0"/>
              <a:t>Staphylococcus aureus</a:t>
            </a:r>
            <a:r>
              <a:rPr lang="en-US" dirty="0"/>
              <a:t>, </a:t>
            </a:r>
            <a:r>
              <a:rPr lang="en-US" i="1" dirty="0" err="1"/>
              <a:t>Klebsiella</a:t>
            </a:r>
            <a:r>
              <a:rPr lang="en-US" i="1" dirty="0"/>
              <a:t> </a:t>
            </a:r>
            <a:r>
              <a:rPr lang="en-US" i="1" dirty="0" err="1"/>
              <a:t>pneumoniae</a:t>
            </a:r>
            <a:r>
              <a:rPr lang="en-US" dirty="0"/>
              <a:t>, </a:t>
            </a:r>
            <a:r>
              <a:rPr lang="en-US" i="1" dirty="0" err="1"/>
              <a:t>Acinetobacter</a:t>
            </a:r>
            <a:r>
              <a:rPr lang="en-US" i="1" dirty="0"/>
              <a:t> </a:t>
            </a:r>
            <a:r>
              <a:rPr lang="en-US" i="1" dirty="0" err="1"/>
              <a:t>baumannii</a:t>
            </a:r>
            <a:r>
              <a:rPr lang="en-US" dirty="0"/>
              <a:t>, </a:t>
            </a:r>
            <a:r>
              <a:rPr lang="en-US" i="1" dirty="0"/>
              <a:t>Pseudomonas aeruginosa</a:t>
            </a:r>
            <a:r>
              <a:rPr lang="en-US" dirty="0"/>
              <a:t>, </a:t>
            </a:r>
            <a:r>
              <a:rPr lang="en-US" i="1" dirty="0" err="1"/>
              <a:t>Enterobacter</a:t>
            </a:r>
            <a:r>
              <a:rPr lang="en-US" i="1" dirty="0"/>
              <a:t> spp</a:t>
            </a:r>
            <a:r>
              <a:rPr lang="en-US" dirty="0"/>
              <a:t>.,</a:t>
            </a:r>
            <a:r>
              <a:rPr lang="en-US" i="1" dirty="0"/>
              <a:t> and Escherichia </a:t>
            </a:r>
            <a:r>
              <a:rPr lang="en-US" i="1" dirty="0" smtClean="0"/>
              <a:t>coli)</a:t>
            </a:r>
            <a:r>
              <a:rPr lang="en-US" dirty="0" smtClean="0"/>
              <a:t> </a:t>
            </a:r>
            <a:r>
              <a:rPr lang="en-US" dirty="0" smtClean="0"/>
              <a:t>cause </a:t>
            </a:r>
            <a:r>
              <a:rPr lang="en-US" dirty="0" smtClean="0"/>
              <a:t>worldwide problems due to their resistance towards conventional drugs and antimicrobials. WHO listed them </a:t>
            </a:r>
            <a:r>
              <a:rPr lang="en-US" dirty="0"/>
              <a:t>as high-risk </a:t>
            </a:r>
            <a:r>
              <a:rPr lang="en-US" dirty="0" smtClean="0"/>
              <a:t>pathogens. </a:t>
            </a:r>
            <a:endParaRPr lang="en-US" dirty="0" smtClean="0"/>
          </a:p>
          <a:p>
            <a:pPr algn="just"/>
            <a:r>
              <a:rPr lang="en-US" dirty="0" smtClean="0"/>
              <a:t>Increased </a:t>
            </a:r>
            <a:r>
              <a:rPr lang="en-US" dirty="0"/>
              <a:t>treatment durations, </a:t>
            </a:r>
            <a:r>
              <a:rPr lang="en-US" dirty="0" smtClean="0"/>
              <a:t>morbidity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smtClean="0"/>
              <a:t>fatality </a:t>
            </a:r>
            <a:r>
              <a:rPr lang="en-US" dirty="0" smtClean="0"/>
              <a:t>and exploding health care costs are markers for the urgent </a:t>
            </a:r>
            <a:r>
              <a:rPr lang="en-US" dirty="0" smtClean="0"/>
              <a:t>need </a:t>
            </a:r>
            <a:r>
              <a:rPr lang="en-US" dirty="0" smtClean="0"/>
              <a:t>of </a:t>
            </a:r>
            <a:r>
              <a:rPr lang="en-US" dirty="0" smtClean="0"/>
              <a:t>new generation </a:t>
            </a:r>
            <a:r>
              <a:rPr lang="en-US" dirty="0" smtClean="0"/>
              <a:t>antibiotic drugs and antimicrobial </a:t>
            </a:r>
            <a:r>
              <a:rPr lang="en-US" dirty="0"/>
              <a:t>agents. The </a:t>
            </a:r>
            <a:r>
              <a:rPr lang="en-US" dirty="0" smtClean="0"/>
              <a:t>ESKAPEE </a:t>
            </a:r>
            <a:r>
              <a:rPr lang="en-US" dirty="0"/>
              <a:t>pathogens </a:t>
            </a:r>
            <a:r>
              <a:rPr lang="en-US" dirty="0" smtClean="0"/>
              <a:t>belong </a:t>
            </a:r>
            <a:r>
              <a:rPr lang="en-US" dirty="0"/>
              <a:t>to the most resistant </a:t>
            </a:r>
            <a:r>
              <a:rPr lang="en-US" dirty="0" smtClean="0"/>
              <a:t>species. </a:t>
            </a:r>
            <a:endParaRPr lang="en-US" dirty="0" smtClean="0"/>
          </a:p>
          <a:p>
            <a:pPr algn="just"/>
            <a:r>
              <a:rPr lang="en-US" dirty="0" smtClean="0"/>
              <a:t>Nosocomial </a:t>
            </a:r>
            <a:r>
              <a:rPr lang="en-US" dirty="0"/>
              <a:t>infections are part of the problem in the treatment of severely ill, immunocompromised patients with </a:t>
            </a:r>
            <a:r>
              <a:rPr lang="en-US" dirty="0" smtClean="0"/>
              <a:t>comorbidities. </a:t>
            </a:r>
            <a:r>
              <a:rPr lang="en-US" dirty="0"/>
              <a:t>The contamination of health care and public settings with microorganisms cause secondary </a:t>
            </a:r>
            <a:r>
              <a:rPr lang="en-US" dirty="0" smtClean="0"/>
              <a:t>infections</a:t>
            </a:r>
            <a:r>
              <a:rPr lang="en-US" dirty="0"/>
              <a:t> </a:t>
            </a:r>
            <a:r>
              <a:rPr lang="en-US" dirty="0" smtClean="0"/>
              <a:t>leading to severe complications for the patients.</a:t>
            </a:r>
            <a:endParaRPr lang="en-US" dirty="0" smtClean="0"/>
          </a:p>
          <a:p>
            <a:pPr algn="just"/>
            <a:r>
              <a:rPr lang="en-US" dirty="0" smtClean="0"/>
              <a:t>Nanoparticles have antimicrobial properties and </a:t>
            </a:r>
            <a:r>
              <a:rPr lang="en-US" dirty="0"/>
              <a:t>are </a:t>
            </a:r>
            <a:r>
              <a:rPr lang="en-US" dirty="0" smtClean="0"/>
              <a:t>excellent drug </a:t>
            </a:r>
            <a:r>
              <a:rPr lang="en-US" dirty="0"/>
              <a:t>carriers with their large surface </a:t>
            </a:r>
            <a:r>
              <a:rPr lang="en-US" dirty="0" smtClean="0"/>
              <a:t>area, which </a:t>
            </a:r>
            <a:r>
              <a:rPr lang="en-US" dirty="0" smtClean="0"/>
              <a:t>deliver the needed compounds to their targets. Plant-biosynthesized silver nanoparticles (</a:t>
            </a:r>
            <a:r>
              <a:rPr lang="en-US" dirty="0" err="1" smtClean="0"/>
              <a:t>AgNP</a:t>
            </a:r>
            <a:r>
              <a:rPr lang="en-US" dirty="0" smtClean="0"/>
              <a:t>) are good candidates through their excellent antimicrobial properties.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9550"/>
            <a:ext cx="7848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Introduction</a:t>
            </a:r>
          </a:p>
          <a:p>
            <a:pPr algn="just"/>
            <a:r>
              <a:rPr lang="en-US" dirty="0">
                <a:solidFill>
                  <a:prstClr val="black"/>
                </a:solidFill>
              </a:rPr>
              <a:t>Cress (</a:t>
            </a:r>
            <a:r>
              <a:rPr lang="en-US" i="1" dirty="0" err="1">
                <a:solidFill>
                  <a:prstClr val="black"/>
                </a:solidFill>
              </a:rPr>
              <a:t>Lepidium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sativum</a:t>
            </a:r>
            <a:r>
              <a:rPr lang="en-US" i="1" dirty="0">
                <a:solidFill>
                  <a:prstClr val="black"/>
                </a:solidFill>
              </a:rPr>
              <a:t> L.</a:t>
            </a:r>
            <a:r>
              <a:rPr lang="en-US" dirty="0">
                <a:solidFill>
                  <a:prstClr val="black"/>
                </a:solidFill>
              </a:rPr>
              <a:t>) is known as garden cress, garden cress pepper weed or garden pepperwort and is a member of the </a:t>
            </a:r>
            <a:r>
              <a:rPr lang="en-US" i="1" dirty="0" err="1">
                <a:solidFill>
                  <a:prstClr val="black"/>
                </a:solidFill>
              </a:rPr>
              <a:t>Brassicaceae</a:t>
            </a:r>
            <a:r>
              <a:rPr lang="en-US" dirty="0">
                <a:solidFill>
                  <a:prstClr val="black"/>
                </a:solidFill>
              </a:rPr>
              <a:t> family. </a:t>
            </a:r>
            <a:r>
              <a:rPr lang="en-US" i="1" dirty="0" err="1">
                <a:solidFill>
                  <a:prstClr val="black"/>
                </a:solidFill>
              </a:rPr>
              <a:t>Lepidium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satvium</a:t>
            </a:r>
            <a:r>
              <a:rPr lang="en-US" i="1" dirty="0">
                <a:solidFill>
                  <a:prstClr val="black"/>
                </a:solidFill>
              </a:rPr>
              <a:t> L.</a:t>
            </a:r>
            <a:r>
              <a:rPr lang="en-US" dirty="0">
                <a:solidFill>
                  <a:prstClr val="black"/>
                </a:solidFill>
              </a:rPr>
              <a:t> (LS) is </a:t>
            </a:r>
            <a:r>
              <a:rPr lang="en-US" dirty="0" smtClean="0">
                <a:solidFill>
                  <a:prstClr val="black"/>
                </a:solidFill>
              </a:rPr>
              <a:t>known and utilized worldwide </a:t>
            </a:r>
            <a:r>
              <a:rPr lang="en-US" dirty="0">
                <a:solidFill>
                  <a:prstClr val="black"/>
                </a:solidFill>
              </a:rPr>
              <a:t>as a fast-growing annual herb. LS seed </a:t>
            </a:r>
            <a:r>
              <a:rPr lang="en-US" dirty="0" smtClean="0">
                <a:solidFill>
                  <a:prstClr val="black"/>
                </a:solidFill>
              </a:rPr>
              <a:t>oil is used since centuries in many cultures in ailments because of </a:t>
            </a:r>
          </a:p>
          <a:p>
            <a:pPr algn="just"/>
            <a:r>
              <a:rPr lang="en-US" dirty="0" smtClean="0">
                <a:solidFill>
                  <a:prstClr val="black"/>
                </a:solidFill>
              </a:rPr>
              <a:t>antimicrobial</a:t>
            </a:r>
            <a:r>
              <a:rPr lang="en-US" dirty="0">
                <a:solidFill>
                  <a:prstClr val="black"/>
                </a:solidFill>
              </a:rPr>
              <a:t>, antioxidant, and anti-inflammatory activities. </a:t>
            </a:r>
            <a:endParaRPr lang="en-US" dirty="0" smtClean="0">
              <a:solidFill>
                <a:prstClr val="black"/>
              </a:solidFill>
            </a:endParaRPr>
          </a:p>
          <a:p>
            <a:pPr algn="just"/>
            <a:r>
              <a:rPr lang="en-US" dirty="0" smtClean="0">
                <a:solidFill>
                  <a:prstClr val="black"/>
                </a:solidFill>
              </a:rPr>
              <a:t>We </a:t>
            </a:r>
            <a:r>
              <a:rPr lang="en-US" dirty="0" smtClean="0">
                <a:solidFill>
                  <a:prstClr val="black"/>
                </a:solidFill>
              </a:rPr>
              <a:t>prepared </a:t>
            </a:r>
            <a:r>
              <a:rPr lang="en-US" dirty="0" smtClean="0">
                <a:solidFill>
                  <a:prstClr val="black"/>
                </a:solidFill>
              </a:rPr>
              <a:t>LS-</a:t>
            </a:r>
            <a:r>
              <a:rPr lang="en-US" dirty="0" err="1" smtClean="0">
                <a:solidFill>
                  <a:prstClr val="black"/>
                </a:solidFill>
              </a:rPr>
              <a:t>AgNP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by an easy, one-pot method in aqueous medium. The </a:t>
            </a:r>
            <a:r>
              <a:rPr lang="en-US" dirty="0" smtClean="0">
                <a:solidFill>
                  <a:prstClr val="black"/>
                </a:solidFill>
              </a:rPr>
              <a:t>plants’ </a:t>
            </a:r>
            <a:r>
              <a:rPr lang="en-US" dirty="0" smtClean="0">
                <a:solidFill>
                  <a:prstClr val="black"/>
                </a:solidFill>
              </a:rPr>
              <a:t>bioactive compounds act as reducing, encapsulating and capping agents for the </a:t>
            </a:r>
            <a:r>
              <a:rPr lang="en-US" dirty="0" err="1" smtClean="0">
                <a:solidFill>
                  <a:prstClr val="black"/>
                </a:solidFill>
              </a:rPr>
              <a:t>AgNP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smtClean="0">
                <a:solidFill>
                  <a:prstClr val="black"/>
                </a:solidFill>
              </a:rPr>
              <a:t>LS-</a:t>
            </a:r>
            <a:r>
              <a:rPr lang="en-US" dirty="0" err="1" smtClean="0">
                <a:solidFill>
                  <a:prstClr val="black"/>
                </a:solidFill>
              </a:rPr>
              <a:t>AgNP</a:t>
            </a:r>
            <a:r>
              <a:rPr lang="en-US" dirty="0" smtClean="0">
                <a:solidFill>
                  <a:prstClr val="black"/>
                </a:solidFill>
              </a:rPr>
              <a:t> shows </a:t>
            </a:r>
            <a:r>
              <a:rPr lang="en-US" dirty="0" smtClean="0">
                <a:solidFill>
                  <a:prstClr val="black"/>
                </a:solidFill>
              </a:rPr>
              <a:t>promising antimicrobial activities due to the synergistic effects of the </a:t>
            </a:r>
            <a:r>
              <a:rPr lang="en-US" dirty="0" err="1" smtClean="0">
                <a:solidFill>
                  <a:prstClr val="black"/>
                </a:solidFill>
              </a:rPr>
              <a:t>biocompounds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within </a:t>
            </a:r>
            <a:r>
              <a:rPr lang="en-US" dirty="0" smtClean="0">
                <a:solidFill>
                  <a:prstClr val="black"/>
                </a:solidFill>
              </a:rPr>
              <a:t>the LS. </a:t>
            </a:r>
            <a:endParaRPr lang="en-US" dirty="0" smtClean="0">
              <a:solidFill>
                <a:prstClr val="black"/>
              </a:solidFill>
            </a:endParaRPr>
          </a:p>
          <a:p>
            <a:pPr algn="just"/>
            <a:r>
              <a:rPr lang="en-US" dirty="0" smtClean="0">
                <a:solidFill>
                  <a:prstClr val="black"/>
                </a:solidFill>
              </a:rPr>
              <a:t>We </a:t>
            </a:r>
            <a:r>
              <a:rPr lang="en-US" dirty="0" smtClean="0">
                <a:solidFill>
                  <a:prstClr val="black"/>
                </a:solidFill>
              </a:rPr>
              <a:t>tested the LS-</a:t>
            </a:r>
            <a:r>
              <a:rPr lang="en-US" dirty="0" err="1" smtClean="0">
                <a:solidFill>
                  <a:prstClr val="black"/>
                </a:solidFill>
              </a:rPr>
              <a:t>AgNP</a:t>
            </a:r>
            <a:r>
              <a:rPr lang="en-US" dirty="0" smtClean="0">
                <a:solidFill>
                  <a:prstClr val="black"/>
                </a:solidFill>
              </a:rPr>
              <a:t> against </a:t>
            </a:r>
            <a:r>
              <a:rPr lang="en-US" dirty="0">
                <a:solidFill>
                  <a:prstClr val="black"/>
                </a:solidFill>
              </a:rPr>
              <a:t>9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different reference strains of microorganisms by the </a:t>
            </a:r>
            <a:r>
              <a:rPr lang="en-US" dirty="0" smtClean="0">
                <a:solidFill>
                  <a:prstClr val="black"/>
                </a:solidFill>
              </a:rPr>
              <a:t>agar well and disc </a:t>
            </a:r>
            <a:r>
              <a:rPr lang="en-US" dirty="0" smtClean="0">
                <a:solidFill>
                  <a:prstClr val="black"/>
                </a:solidFill>
              </a:rPr>
              <a:t>dilution </a:t>
            </a:r>
            <a:r>
              <a:rPr lang="en-US" dirty="0" smtClean="0">
                <a:solidFill>
                  <a:prstClr val="black"/>
                </a:solidFill>
              </a:rPr>
              <a:t>methods. </a:t>
            </a:r>
            <a:r>
              <a:rPr lang="en-US" dirty="0" smtClean="0">
                <a:solidFill>
                  <a:prstClr val="black"/>
                </a:solidFill>
              </a:rPr>
              <a:t>The results </a:t>
            </a:r>
            <a:r>
              <a:rPr lang="en-US" dirty="0" smtClean="0">
                <a:solidFill>
                  <a:prstClr val="black"/>
                </a:solidFill>
              </a:rPr>
              <a:t>promise good </a:t>
            </a:r>
            <a:r>
              <a:rPr lang="en-US" dirty="0" smtClean="0">
                <a:solidFill>
                  <a:prstClr val="black"/>
                </a:solidFill>
              </a:rPr>
              <a:t>perspectives for our LS-</a:t>
            </a:r>
            <a:r>
              <a:rPr lang="en-US" dirty="0" err="1" smtClean="0">
                <a:solidFill>
                  <a:prstClr val="black"/>
                </a:solidFill>
              </a:rPr>
              <a:t>AgNP</a:t>
            </a:r>
            <a:r>
              <a:rPr lang="en-US" dirty="0" smtClean="0">
                <a:solidFill>
                  <a:prstClr val="black"/>
                </a:solidFill>
              </a:rPr>
              <a:t> as basic </a:t>
            </a:r>
            <a:r>
              <a:rPr lang="en-US" dirty="0" err="1" smtClean="0">
                <a:solidFill>
                  <a:prstClr val="black"/>
                </a:solidFill>
              </a:rPr>
              <a:t>microbicidal</a:t>
            </a:r>
            <a:r>
              <a:rPr lang="en-US" dirty="0" smtClean="0">
                <a:solidFill>
                  <a:prstClr val="black"/>
                </a:solidFill>
              </a:rPr>
              <a:t> agents for topical treatment and disinfection.</a:t>
            </a:r>
          </a:p>
          <a:p>
            <a:pPr algn="just"/>
            <a:endParaRPr lang="fr-FR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2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9499"/>
            <a:ext cx="815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/>
              <a:t>Results</a:t>
            </a:r>
            <a:r>
              <a:rPr lang="fr-FR" sz="2400" b="1" dirty="0" smtClean="0"/>
              <a:t> and discussion</a:t>
            </a:r>
          </a:p>
          <a:p>
            <a:pPr algn="just"/>
            <a:r>
              <a:rPr lang="en-US" dirty="0"/>
              <a:t>The samples were analyzed by </a:t>
            </a:r>
            <a:r>
              <a:rPr lang="en-US" dirty="0" smtClean="0"/>
              <a:t>DLS, SEM/EDS</a:t>
            </a:r>
            <a:r>
              <a:rPr lang="en-US" dirty="0"/>
              <a:t>, x-ray diffraction (XRD), UV-vis, and FT-IR. These methods confirmed the composition of </a:t>
            </a:r>
            <a:r>
              <a:rPr lang="en-US" dirty="0" smtClean="0"/>
              <a:t>LS-</a:t>
            </a:r>
            <a:r>
              <a:rPr lang="en-US" dirty="0" err="1" smtClean="0"/>
              <a:t>AgNP</a:t>
            </a:r>
            <a:r>
              <a:rPr lang="en-US" dirty="0" smtClean="0"/>
              <a:t>. </a:t>
            </a:r>
            <a:r>
              <a:rPr lang="en-US" dirty="0" smtClean="0"/>
              <a:t>Further measurements are under process, to verify the first round results. All </a:t>
            </a:r>
            <a:r>
              <a:rPr lang="en-US" dirty="0"/>
              <a:t>the complexes are stable and stay homogenous </a:t>
            </a:r>
            <a:r>
              <a:rPr lang="en-US" dirty="0" smtClean="0"/>
              <a:t>when </a:t>
            </a:r>
            <a:r>
              <a:rPr lang="en-US" dirty="0"/>
              <a:t>stored in the fridge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DLS showed the average particle size of 33 nm for the Ag nanoparticles. The </a:t>
            </a:r>
            <a:r>
              <a:rPr lang="en-US" dirty="0" err="1" smtClean="0"/>
              <a:t>AgNP</a:t>
            </a:r>
            <a:r>
              <a:rPr lang="en-US" dirty="0" smtClean="0"/>
              <a:t> were successfully encapsulated and stabilized by the </a:t>
            </a:r>
            <a:r>
              <a:rPr lang="en-US" dirty="0" err="1" smtClean="0"/>
              <a:t>biocomponents</a:t>
            </a:r>
            <a:r>
              <a:rPr lang="en-US" dirty="0" smtClean="0"/>
              <a:t> in the LS and produced small sized NP.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antimicrobial properties of LS-</a:t>
            </a:r>
            <a:r>
              <a:rPr lang="en-US" dirty="0" err="1" smtClean="0"/>
              <a:t>AgNP</a:t>
            </a:r>
            <a:r>
              <a:rPr lang="en-US" dirty="0" smtClean="0"/>
              <a:t> show in comparison to common antibiotics strong to intermediate results against 9 reference strains of microorganisms (Figure 1, Table 1).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44217"/>
            <a:ext cx="1680034" cy="16421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517842"/>
            <a:ext cx="715542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lnSpc>
                <a:spcPts val="1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9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Antimicrobial disc dilution assay of 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LS-</a:t>
            </a:r>
            <a:r>
              <a:rPr lang="en-US" sz="900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AgNP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biocomplexe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positive 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antibiotic </a:t>
            </a:r>
            <a:r>
              <a:rPr lang="en-US" sz="900" dirty="0" err="1" smtClean="0"/>
              <a:t>c</a:t>
            </a:r>
            <a:r>
              <a:rPr lang="en-US" sz="900" dirty="0" err="1" smtClean="0"/>
              <a:t>efotaxime</a:t>
            </a:r>
            <a:r>
              <a:rPr lang="en-US" sz="900" dirty="0" smtClean="0"/>
              <a:t> </a:t>
            </a:r>
            <a:r>
              <a:rPr lang="en-US" sz="900" dirty="0"/>
              <a:t>(30 </a:t>
            </a:r>
            <a:r>
              <a:rPr lang="en-US" sz="900" dirty="0" smtClean="0"/>
              <a:t>µg/disc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900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900" i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aeruginosa WDCM </a:t>
            </a:r>
            <a:r>
              <a:rPr lang="en-US" sz="900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00026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3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9499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</a:p>
          <a:p>
            <a:endParaRPr lang="en-US" b="1" dirty="0" smtClean="0"/>
          </a:p>
          <a:p>
            <a:r>
              <a:rPr lang="en-US" b="1" dirty="0" smtClean="0"/>
              <a:t>Table </a:t>
            </a:r>
            <a:r>
              <a:rPr lang="en-US" b="1" dirty="0"/>
              <a:t>1. </a:t>
            </a:r>
            <a:r>
              <a:rPr lang="en-US" dirty="0"/>
              <a:t>Antimicrobial testing of antibiotics (A) and LS-</a:t>
            </a:r>
            <a:r>
              <a:rPr lang="en-US" dirty="0" err="1"/>
              <a:t>AgNP</a:t>
            </a:r>
            <a:r>
              <a:rPr lang="en-US" dirty="0"/>
              <a:t> by agar well method (AW) and disc dilution method (+). ZOI (mm) against microbial strains by disc diffusion assay as dilution series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fr-FR" sz="24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4623137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Agar well method (AW) of LS-</a:t>
            </a:r>
            <a:r>
              <a:rPr lang="en-US" sz="1200" dirty="0" err="1"/>
              <a:t>AgNP</a:t>
            </a:r>
            <a:r>
              <a:rPr lang="en-US" sz="1200" dirty="0"/>
              <a:t> with concentration of 50 µg/</a:t>
            </a:r>
            <a:r>
              <a:rPr lang="en-US" sz="1200" dirty="0" err="1"/>
              <a:t>mL.</a:t>
            </a:r>
            <a:r>
              <a:rPr lang="en-US" sz="1200" dirty="0"/>
              <a:t> Disc diffusion studies (6 mm disc impregnated with 2 mL of 50 µg/mL (1+), 2 mL of 25 µg/mL (2+) and 2 mL of 12.5 µg/mL (3+) of compound LS-</a:t>
            </a:r>
            <a:r>
              <a:rPr lang="en-US" sz="1200" dirty="0" err="1"/>
              <a:t>AgNP</a:t>
            </a:r>
            <a:r>
              <a:rPr lang="en-US" sz="1200" dirty="0"/>
              <a:t>. G Gentamicin (30 µg/disc). NY (Nystatin) (100 IU). </a:t>
            </a:r>
            <a:r>
              <a:rPr lang="en-US" sz="1200" dirty="0" smtClean="0"/>
              <a:t>0 </a:t>
            </a:r>
            <a:r>
              <a:rPr lang="en-US" sz="1200" dirty="0"/>
              <a:t>= Resistant. No statistically significant differences (p &gt; 0.05) between row-based values through Pearson correlation. .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5447"/>
              </p:ext>
            </p:extLst>
          </p:nvPr>
        </p:nvGraphicFramePr>
        <p:xfrm>
          <a:off x="1295400" y="1828803"/>
          <a:ext cx="6248399" cy="2658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774">
                  <a:extLst>
                    <a:ext uri="{9D8B030D-6E8A-4147-A177-3AD203B41FA5}">
                      <a16:colId xmlns:a16="http://schemas.microsoft.com/office/drawing/2014/main" val="884383061"/>
                    </a:ext>
                  </a:extLst>
                </a:gridCol>
                <a:gridCol w="1120585">
                  <a:extLst>
                    <a:ext uri="{9D8B030D-6E8A-4147-A177-3AD203B41FA5}">
                      <a16:colId xmlns:a16="http://schemas.microsoft.com/office/drawing/2014/main" val="2330109493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2997508772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462825615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3657056857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2446539009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3810121516"/>
                    </a:ext>
                  </a:extLst>
                </a:gridCol>
              </a:tblGrid>
              <a:tr h="2222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Strain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Antibiotic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AW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en-US" sz="1200" baseline="300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en-US" sz="1200" baseline="300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en-US" sz="1200" baseline="30000">
                          <a:effectLst/>
                        </a:rPr>
                        <a:t>+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087394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S. aureus ATCC 25923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9652579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S. pyogenes ATCC 19615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066892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E. faecalis ATCC 29212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361674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B. subtilis WDCM 00003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325212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P. mirabilis ATCC 29906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498982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P. aeruginosa WDCM 00026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5883220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E. coli WDCM 00013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9059735"/>
                  </a:ext>
                </a:extLst>
              </a:tr>
              <a:tr h="496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K. pneumoniae WDCM 00097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925476"/>
                  </a:ext>
                </a:extLst>
              </a:tr>
              <a:tr h="24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C. albicans WDCM 00054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40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5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94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Results</a:t>
            </a:r>
            <a:r>
              <a:rPr lang="fr-FR" b="1" dirty="0"/>
              <a:t> and </a:t>
            </a:r>
            <a:r>
              <a:rPr lang="fr-FR" b="1" dirty="0" smtClean="0"/>
              <a:t>discussion</a:t>
            </a:r>
          </a:p>
          <a:p>
            <a:r>
              <a:rPr lang="en-US" dirty="0"/>
              <a:t>The </a:t>
            </a:r>
            <a:r>
              <a:rPr lang="en-US" dirty="0" smtClean="0"/>
              <a:t>antimicrobial test results of LS-</a:t>
            </a:r>
            <a:r>
              <a:rPr lang="en-US" dirty="0" err="1" smtClean="0"/>
              <a:t>AgNP</a:t>
            </a:r>
            <a:r>
              <a:rPr lang="en-US" dirty="0" smtClean="0"/>
              <a:t> are </a:t>
            </a:r>
            <a:r>
              <a:rPr lang="en-US" dirty="0"/>
              <a:t>shown in Figure </a:t>
            </a:r>
            <a:r>
              <a:rPr lang="en-US" dirty="0" smtClean="0"/>
              <a:t>2. </a:t>
            </a:r>
            <a:endParaRPr lang="fr-FR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5105400"/>
            <a:ext cx="63246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lnSpc>
                <a:spcPts val="1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9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900" dirty="0"/>
              <a:t>* Agar well method (AW) of LS-</a:t>
            </a:r>
            <a:r>
              <a:rPr lang="en-US" sz="900" dirty="0" err="1"/>
              <a:t>AgNP</a:t>
            </a:r>
            <a:r>
              <a:rPr lang="en-US" sz="900" dirty="0"/>
              <a:t> with concentration of 50 </a:t>
            </a:r>
            <a:r>
              <a:rPr lang="en-US" sz="900" dirty="0" smtClean="0"/>
              <a:t>µg/mL (orange). </a:t>
            </a:r>
            <a:r>
              <a:rPr lang="en-US" sz="900" dirty="0"/>
              <a:t>Disc diffusion studies (6 mm disc impregnated with 2 mL of 50 µg/mL </a:t>
            </a:r>
            <a:r>
              <a:rPr lang="en-US" sz="900" dirty="0" smtClean="0"/>
              <a:t>(grey) and </a:t>
            </a:r>
            <a:r>
              <a:rPr lang="en-US" sz="900" dirty="0"/>
              <a:t>2 mL of 25 µg/mL </a:t>
            </a:r>
            <a:r>
              <a:rPr lang="en-US" sz="900" dirty="0" smtClean="0"/>
              <a:t>(yellow) of </a:t>
            </a:r>
            <a:r>
              <a:rPr lang="en-US" sz="900" dirty="0"/>
              <a:t>compound LS-</a:t>
            </a:r>
            <a:r>
              <a:rPr lang="en-US" sz="900" dirty="0" err="1"/>
              <a:t>AgNP</a:t>
            </a:r>
            <a:r>
              <a:rPr lang="en-US" sz="900" dirty="0"/>
              <a:t>. </a:t>
            </a:r>
            <a:r>
              <a:rPr lang="en-US" sz="900" dirty="0" smtClean="0"/>
              <a:t>Antibiotics (blue): G </a:t>
            </a:r>
            <a:r>
              <a:rPr lang="en-US" sz="900" dirty="0"/>
              <a:t>Gentamicin (30 µg/disc). </a:t>
            </a:r>
            <a:r>
              <a:rPr lang="en-US" sz="900" dirty="0" smtClean="0"/>
              <a:t>NY </a:t>
            </a:r>
            <a:r>
              <a:rPr lang="en-US" sz="900" dirty="0"/>
              <a:t>(Nystatin) (100 IU). </a:t>
            </a:r>
            <a:endParaRPr lang="en-US" sz="9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08744"/>
            <a:ext cx="6553200" cy="39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048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Results</a:t>
            </a:r>
            <a:r>
              <a:rPr lang="fr-FR" b="1" dirty="0"/>
              <a:t> and </a:t>
            </a:r>
            <a:r>
              <a:rPr lang="fr-FR" b="1" dirty="0" smtClean="0"/>
              <a:t>discussion</a:t>
            </a:r>
          </a:p>
          <a:p>
            <a:pPr algn="just"/>
            <a:r>
              <a:rPr lang="en-US" dirty="0" smtClean="0"/>
              <a:t>LS-</a:t>
            </a:r>
            <a:r>
              <a:rPr lang="en-US" dirty="0" err="1" smtClean="0"/>
              <a:t>AgNP</a:t>
            </a:r>
            <a:r>
              <a:rPr lang="en-US" dirty="0" smtClean="0"/>
              <a:t> inhibited </a:t>
            </a:r>
            <a:r>
              <a:rPr lang="en-US" dirty="0"/>
              <a:t>Gram-negative pathogens stronger than Gram-positive species and </a:t>
            </a:r>
            <a:r>
              <a:rPr lang="en-US" i="1" dirty="0"/>
              <a:t>C. </a:t>
            </a:r>
            <a:r>
              <a:rPr lang="en-US" i="1" dirty="0" err="1"/>
              <a:t>albicans</a:t>
            </a:r>
            <a:r>
              <a:rPr lang="en-US" dirty="0"/>
              <a:t>. Disc diffusion studies resulted in smaller ZOI compared to agar well diffusion tests (Table </a:t>
            </a:r>
            <a:r>
              <a:rPr lang="en-US" dirty="0" smtClean="0"/>
              <a:t>1, Figure 2). </a:t>
            </a:r>
          </a:p>
          <a:p>
            <a:pPr algn="just"/>
            <a:r>
              <a:rPr lang="en-US" dirty="0" smtClean="0"/>
              <a:t>LS-</a:t>
            </a:r>
            <a:r>
              <a:rPr lang="en-US" dirty="0" err="1" smtClean="0"/>
              <a:t>AgNP</a:t>
            </a:r>
            <a:r>
              <a:rPr lang="en-US" dirty="0" smtClean="0"/>
              <a:t> and the antifungal nystatin inhibited </a:t>
            </a:r>
            <a:r>
              <a:rPr lang="en-US" i="1" dirty="0"/>
              <a:t>C. </a:t>
            </a:r>
            <a:r>
              <a:rPr lang="en-US" i="1" dirty="0" err="1"/>
              <a:t>albicans</a:t>
            </a:r>
            <a:r>
              <a:rPr lang="en-US" dirty="0"/>
              <a:t> in both agar well and disc diffusion </a:t>
            </a:r>
            <a:r>
              <a:rPr lang="en-US" dirty="0" smtClean="0"/>
              <a:t>studies similarly. </a:t>
            </a:r>
            <a:r>
              <a:rPr lang="en-US" dirty="0"/>
              <a:t>The Gram-negative species </a:t>
            </a:r>
            <a:r>
              <a:rPr lang="en-US" i="1" dirty="0"/>
              <a:t>E. coli WDCM00013</a:t>
            </a:r>
            <a:r>
              <a:rPr lang="en-US" dirty="0"/>
              <a:t> and </a:t>
            </a:r>
            <a:r>
              <a:rPr lang="en-US" i="1" dirty="0"/>
              <a:t>P. aeruginosa WDCM </a:t>
            </a:r>
            <a:r>
              <a:rPr lang="en-US" i="1" dirty="0" smtClean="0"/>
              <a:t>00026 </a:t>
            </a:r>
            <a:r>
              <a:rPr lang="en-US" dirty="0" smtClean="0"/>
              <a:t>showed similar </a:t>
            </a:r>
            <a:r>
              <a:rPr lang="en-US" dirty="0"/>
              <a:t>inhibition </a:t>
            </a:r>
            <a:r>
              <a:rPr lang="en-US" dirty="0" smtClean="0"/>
              <a:t>zones for the antibiotic </a:t>
            </a:r>
            <a:r>
              <a:rPr lang="en-US" dirty="0"/>
              <a:t>gentamycin </a:t>
            </a:r>
            <a:r>
              <a:rPr lang="en-US" dirty="0" smtClean="0"/>
              <a:t>and LS-</a:t>
            </a:r>
            <a:r>
              <a:rPr lang="en-US" dirty="0" err="1" smtClean="0"/>
              <a:t>AgNP</a:t>
            </a:r>
            <a:r>
              <a:rPr lang="en-US" i="1" dirty="0" smtClean="0"/>
              <a:t>.</a:t>
            </a:r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nanocompound</a:t>
            </a:r>
            <a:r>
              <a:rPr lang="en-US" dirty="0" smtClean="0"/>
              <a:t> LS-</a:t>
            </a:r>
            <a:r>
              <a:rPr lang="en-US" dirty="0" err="1" smtClean="0"/>
              <a:t>AgNP</a:t>
            </a:r>
            <a:r>
              <a:rPr lang="en-US" dirty="0" smtClean="0"/>
              <a:t> exhibits </a:t>
            </a:r>
            <a:r>
              <a:rPr lang="en-US" dirty="0"/>
              <a:t>the highest inhibition </a:t>
            </a:r>
            <a:r>
              <a:rPr lang="en-US" dirty="0" smtClean="0"/>
              <a:t>zones in agar well diffusion assay </a:t>
            </a:r>
            <a:r>
              <a:rPr lang="en-US" dirty="0"/>
              <a:t>(</a:t>
            </a:r>
            <a:r>
              <a:rPr lang="en-US" dirty="0" smtClean="0"/>
              <a:t>23 </a:t>
            </a:r>
            <a:r>
              <a:rPr lang="en-US" dirty="0"/>
              <a:t>mm) </a:t>
            </a:r>
            <a:r>
              <a:rPr lang="en-US" dirty="0" smtClean="0"/>
              <a:t>against </a:t>
            </a:r>
            <a:r>
              <a:rPr lang="en-US" i="1" dirty="0" smtClean="0"/>
              <a:t>E. coli WDCM00013</a:t>
            </a:r>
            <a:r>
              <a:rPr lang="en-US" dirty="0" smtClean="0"/>
              <a:t>, followed by </a:t>
            </a:r>
            <a:r>
              <a:rPr lang="en-US" i="1" dirty="0" smtClean="0"/>
              <a:t>P</a:t>
            </a:r>
            <a:r>
              <a:rPr lang="en-US" i="1" dirty="0"/>
              <a:t>. aeruginosa WDCM </a:t>
            </a:r>
            <a:r>
              <a:rPr lang="en-US" i="1" dirty="0" smtClean="0"/>
              <a:t>00026, </a:t>
            </a:r>
            <a:r>
              <a:rPr lang="en-US" i="1" dirty="0"/>
              <a:t>K. </a:t>
            </a:r>
            <a:r>
              <a:rPr lang="en-US" i="1" dirty="0" err="1"/>
              <a:t>pneumoniae</a:t>
            </a:r>
            <a:r>
              <a:rPr lang="en-US" i="1" dirty="0"/>
              <a:t> </a:t>
            </a:r>
            <a:r>
              <a:rPr lang="en-US" i="1" dirty="0" smtClean="0"/>
              <a:t>WDCM00097, P. mirabilis ATCC 29906, and the Gram positive S</a:t>
            </a:r>
            <a:r>
              <a:rPr lang="en-US" i="1" dirty="0"/>
              <a:t>. aureus ATCC 25923 </a:t>
            </a:r>
            <a:r>
              <a:rPr lang="en-US" dirty="0"/>
              <a:t>(ZOI = 20) </a:t>
            </a:r>
            <a:r>
              <a:rPr lang="en-US" dirty="0" smtClean="0"/>
              <a:t>at </a:t>
            </a:r>
            <a:r>
              <a:rPr lang="en-US" dirty="0"/>
              <a:t>concentrations of 50 µg/mL (Table </a:t>
            </a:r>
            <a:r>
              <a:rPr lang="en-US" dirty="0" smtClean="0"/>
              <a:t>1, Figure </a:t>
            </a:r>
            <a:r>
              <a:rPr lang="en-US" dirty="0"/>
              <a:t>2</a:t>
            </a:r>
            <a:r>
              <a:rPr lang="en-US" dirty="0" smtClean="0"/>
              <a:t>). </a:t>
            </a:r>
          </a:p>
          <a:p>
            <a:pPr algn="just"/>
            <a:r>
              <a:rPr lang="en-US" dirty="0" smtClean="0"/>
              <a:t>These results show high antifungal properties against </a:t>
            </a:r>
            <a:r>
              <a:rPr lang="en-US" i="1" dirty="0" smtClean="0"/>
              <a:t>C. Candida WDCM00054</a:t>
            </a:r>
            <a:r>
              <a:rPr lang="en-US" dirty="0" smtClean="0"/>
              <a:t>, as well as strong antibacterial inhibition of the Gram negative pathogens </a:t>
            </a:r>
            <a:r>
              <a:rPr lang="en-US" i="1" dirty="0"/>
              <a:t>E. coli </a:t>
            </a:r>
            <a:r>
              <a:rPr lang="en-US" i="1" dirty="0" smtClean="0"/>
              <a:t>WDCM00013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i="1" dirty="0"/>
              <a:t>. aeruginosa WDCM </a:t>
            </a:r>
            <a:r>
              <a:rPr lang="en-US" i="1" dirty="0" smtClean="0"/>
              <a:t>00026.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1719</Words>
  <Application>Microsoft Office PowerPoint</Application>
  <PresentationFormat>On-screen Show (4:3)</PresentationFormat>
  <Paragraphs>137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MS Mincho</vt:lpstr>
      <vt:lpstr>Palatino Linotype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Dr. Zehra Edis</cp:lastModifiedBy>
  <cp:revision>126</cp:revision>
  <dcterms:created xsi:type="dcterms:W3CDTF">2015-04-04T09:45:50Z</dcterms:created>
  <dcterms:modified xsi:type="dcterms:W3CDTF">2020-11-01T14:49:46Z</dcterms:modified>
</cp:coreProperties>
</file>