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56" r:id="rId3"/>
    <p:sldId id="267" r:id="rId4"/>
    <p:sldId id="258" r:id="rId5"/>
    <p:sldId id="259" r:id="rId6"/>
    <p:sldId id="274" r:id="rId7"/>
    <p:sldId id="270" r:id="rId8"/>
    <p:sldId id="271" r:id="rId9"/>
    <p:sldId id="275" r:id="rId10"/>
    <p:sldId id="277" r:id="rId11"/>
    <p:sldId id="272" r:id="rId12"/>
    <p:sldId id="280" r:id="rId13"/>
    <p:sldId id="282" r:id="rId14"/>
    <p:sldId id="261" r:id="rId15"/>
    <p:sldId id="283" r:id="rId16"/>
    <p:sldId id="269" r:id="rId17"/>
    <p:sldId id="284" r:id="rId18"/>
    <p:sldId id="268" r:id="rId19"/>
    <p:sldId id="265"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10/28/2020</a:t>
            </a:fld>
            <a:endParaRPr lang="en-US" dirty="0"/>
          </a:p>
        </p:txBody>
      </p:sp>
      <p:sp>
        <p:nvSpPr>
          <p:cNvPr id="4" name="Footer Placeholder 3">
            <a:extLst>
              <a:ext uri="{FF2B5EF4-FFF2-40B4-BE49-F238E27FC236}">
                <a16:creationId xmlns:a16="http://schemas.microsoft.com/office/drawing/2014/main" xmlns=""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a:t>
            </a:fld>
            <a:endParaRPr lang="en-US" dirty="0"/>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28/10/2020</a:t>
            </a:fld>
            <a:endParaRPr lang="fr-F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dirty="0"/>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dirty="0"/>
          </a:p>
        </p:txBody>
      </p:sp>
    </p:spTree>
    <p:extLst>
      <p:ext uri="{BB962C8B-B14F-4D97-AF65-F5344CB8AC3E}">
        <p14:creationId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269082-9D5D-43A3-B675-27AB9B8E552E}" type="slidenum">
              <a:rPr lang="en-US" smtClean="0"/>
              <a:t>4</a:t>
            </a:fld>
            <a:endParaRPr lang="en-US" dirty="0"/>
          </a:p>
        </p:txBody>
      </p:sp>
    </p:spTree>
    <p:extLst>
      <p:ext uri="{BB962C8B-B14F-4D97-AF65-F5344CB8AC3E}">
        <p14:creationId xmlns:p14="http://schemas.microsoft.com/office/powerpoint/2010/main" val="2903140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28/10/2020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28/10/2020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28/10/2020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dirty="0"/>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dirty="0"/>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dirty="0"/>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dirty="0"/>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F29872-1DA2-4001-977B-942AFF1DF91F}" type="slidenum">
              <a:rPr lang="en-US" smtClean="0"/>
              <a:t>‹N°›</a:t>
            </a:fld>
            <a:endParaRPr lang="en-US" dirty="0"/>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F29872-1DA2-4001-977B-942AFF1DF91F}" type="slidenum">
              <a:rPr lang="en-US" smtClean="0"/>
              <a:t>‹N°›</a:t>
            </a:fld>
            <a:endParaRPr lang="en-US" dirty="0"/>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F29872-1DA2-4001-977B-942AFF1DF91F}" type="slidenum">
              <a:rPr lang="en-US" smtClean="0"/>
              <a:t>‹N°›</a:t>
            </a:fld>
            <a:endParaRPr lang="en-US" dirty="0"/>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dirty="0"/>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28/10/2020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dirty="0"/>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dirty="0"/>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dirty="0"/>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28/10/2020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28/10/2020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28/10/2020</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FCAEAE96-855E-42B1-8DE9-9C9E68DE18C5}"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28/10/2020</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28/10/2020</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28/10/2020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28/10/2020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28/10/2020</a:t>
            </a:fld>
            <a:endParaRPr lang="fr-F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10/28/2020</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a:t>
            </a:fld>
            <a:endParaRPr lang="en-US" dirty="0"/>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2051113"/>
            <a:ext cx="8763000" cy="3785652"/>
          </a:xfrm>
          <a:prstGeom prst="rect">
            <a:avLst/>
          </a:prstGeom>
          <a:noFill/>
        </p:spPr>
        <p:txBody>
          <a:bodyPr wrap="square" rtlCol="0">
            <a:spAutoFit/>
          </a:bodyPr>
          <a:lstStyle/>
          <a:p>
            <a:endParaRPr lang="en-US" sz="2800" b="1" dirty="0">
              <a:latin typeface="Cambria" panose="02040503050406030204" pitchFamily="18" charset="0"/>
              <a:ea typeface="Cambria" panose="02040503050406030204" pitchFamily="18" charset="0"/>
            </a:endParaRPr>
          </a:p>
          <a:p>
            <a:pPr algn="ctr"/>
            <a:r>
              <a:rPr lang="fr-FR" sz="2800" b="1" dirty="0">
                <a:solidFill>
                  <a:srgbClr val="C00000"/>
                </a:solidFill>
                <a:latin typeface="Cambria" panose="02040503050406030204" pitchFamily="18" charset="0"/>
                <a:ea typeface="Cambria" panose="02040503050406030204" pitchFamily="18" charset="0"/>
              </a:rPr>
              <a:t>Evaluation of genotoxicity of </a:t>
            </a:r>
            <a:r>
              <a:rPr lang="fr-FR" sz="2800" b="1" i="1" dirty="0">
                <a:solidFill>
                  <a:srgbClr val="C00000"/>
                </a:solidFill>
                <a:latin typeface="Cambria" panose="02040503050406030204" pitchFamily="18" charset="0"/>
                <a:ea typeface="Cambria" panose="02040503050406030204" pitchFamily="18" charset="0"/>
              </a:rPr>
              <a:t>Anogeissus leiocarpus</a:t>
            </a:r>
            <a:r>
              <a:rPr lang="fr-FR" sz="2800" b="1" dirty="0">
                <a:solidFill>
                  <a:srgbClr val="C00000"/>
                </a:solidFill>
                <a:latin typeface="Cambria" panose="02040503050406030204" pitchFamily="18" charset="0"/>
                <a:ea typeface="Cambria" panose="02040503050406030204" pitchFamily="18" charset="0"/>
              </a:rPr>
              <a:t> roots on mouse bone marrow cells in </a:t>
            </a:r>
            <a:r>
              <a:rPr lang="fr-FR" sz="2800" b="1" i="1" dirty="0">
                <a:solidFill>
                  <a:srgbClr val="C00000"/>
                </a:solidFill>
                <a:latin typeface="Cambria" panose="02040503050406030204" pitchFamily="18" charset="0"/>
                <a:ea typeface="Cambria" panose="02040503050406030204" pitchFamily="18" charset="0"/>
              </a:rPr>
              <a:t>vivo</a:t>
            </a:r>
            <a:endParaRPr lang="fr-FR" sz="2800" dirty="0">
              <a:solidFill>
                <a:srgbClr val="C00000"/>
              </a:solidFill>
              <a:latin typeface="Cambria" panose="02040503050406030204" pitchFamily="18" charset="0"/>
              <a:ea typeface="Cambria" panose="02040503050406030204" pitchFamily="18" charset="0"/>
            </a:endParaRPr>
          </a:p>
          <a:p>
            <a:pPr algn="ctr"/>
            <a:endParaRPr lang="en-US" sz="2400" b="1" dirty="0">
              <a:solidFill>
                <a:srgbClr val="C00000"/>
              </a:solidFill>
            </a:endParaRPr>
          </a:p>
          <a:p>
            <a:pPr algn="ctr"/>
            <a:endParaRPr lang="en-US" b="1" dirty="0"/>
          </a:p>
          <a:p>
            <a:pPr algn="ctr"/>
            <a:r>
              <a:rPr lang="en-US" dirty="0"/>
              <a:t>Aku Enam MOTTO</a:t>
            </a:r>
            <a:r>
              <a:rPr lang="en-US" baseline="30000" dirty="0"/>
              <a:t>1</a:t>
            </a:r>
            <a:r>
              <a:rPr lang="en-US" dirty="0"/>
              <a:t>(*), Povi LAWSON-EVI</a:t>
            </a:r>
            <a:r>
              <a:rPr lang="en-US" baseline="30000" dirty="0"/>
              <a:t>1</a:t>
            </a:r>
            <a:r>
              <a:rPr lang="en-US" dirty="0"/>
              <a:t>, Aboudoulatif  DIALLO</a:t>
            </a:r>
            <a:r>
              <a:rPr lang="en-US" baseline="30000" dirty="0"/>
              <a:t>2</a:t>
            </a:r>
            <a:r>
              <a:rPr lang="en-US" dirty="0"/>
              <a:t>, Kwashie </a:t>
            </a:r>
            <a:r>
              <a:rPr lang="en-US" dirty="0" smtClean="0"/>
              <a:t>EKLU-  GADEGBEKU</a:t>
            </a:r>
            <a:r>
              <a:rPr lang="en-US" baseline="30000" dirty="0" smtClean="0"/>
              <a:t>1</a:t>
            </a:r>
            <a:r>
              <a:rPr lang="en-US" dirty="0"/>
              <a:t>, Kodjo AKLIKOKOU</a:t>
            </a:r>
            <a:r>
              <a:rPr lang="en-US" baseline="30000" dirty="0"/>
              <a:t>1</a:t>
            </a:r>
            <a:r>
              <a:rPr lang="en-US" dirty="0"/>
              <a:t>, M.  GBEASSOR</a:t>
            </a:r>
            <a:r>
              <a:rPr lang="en-US" dirty="0" smtClean="0"/>
              <a:t>.</a:t>
            </a:r>
            <a:endParaRPr lang="it-IT" b="1" baseline="30000" dirty="0"/>
          </a:p>
          <a:p>
            <a:endParaRPr lang="fr-FR" dirty="0"/>
          </a:p>
          <a:p>
            <a:pPr algn="ctr" eaLnBrk="0" fontAlgn="base" hangingPunct="0"/>
            <a:r>
              <a:rPr lang="en-US" sz="1400" baseline="30000" dirty="0"/>
              <a:t>1</a:t>
            </a:r>
            <a:r>
              <a:rPr lang="en-US" sz="1400" dirty="0"/>
              <a:t>Laboratory of Physiology/Pharmacology. Faculty of Sciences, University of Lome BP 1515 Togo</a:t>
            </a:r>
            <a:endParaRPr lang="fr-FR" sz="1400" dirty="0"/>
          </a:p>
          <a:p>
            <a:pPr algn="ctr"/>
            <a:r>
              <a:rPr lang="en-US" sz="1400" baseline="30000" dirty="0"/>
              <a:t>2</a:t>
            </a:r>
            <a:r>
              <a:rPr lang="en-US" sz="1400" dirty="0"/>
              <a:t> Department of Toxicology, Faculty of Health Sciences, University of Lome BP 1515 Togo</a:t>
            </a:r>
            <a:endParaRPr lang="fr-FR" sz="1400" dirty="0"/>
          </a:p>
          <a:p>
            <a:endParaRPr lang="fr-FR" dirty="0"/>
          </a:p>
          <a:p>
            <a:r>
              <a:rPr lang="en-US" sz="1400" b="1" dirty="0"/>
              <a:t>*</a:t>
            </a:r>
            <a:r>
              <a:rPr lang="en-US" sz="1400" dirty="0"/>
              <a:t> Corresponding author: </a:t>
            </a:r>
            <a:r>
              <a:rPr lang="en-US" sz="1400" b="1" dirty="0" smtClean="0"/>
              <a:t>nam.motto@gmail.com</a:t>
            </a:r>
            <a:endParaRPr lang="fr-FR" sz="1400" b="1"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1902275"/>
          </a:xfrm>
          <a:prstGeom prst="rect">
            <a:avLst/>
          </a:prstGeom>
        </p:spPr>
      </p:pic>
      <p:pic>
        <p:nvPicPr>
          <p:cNvPr id="7" name="Image 6" descr="C:\Users\USER\Downloads\LOGO UL COULEU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5533769"/>
            <a:ext cx="1782739" cy="100514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57200"/>
            <a:ext cx="8984520" cy="7571303"/>
          </a:xfrm>
          <a:prstGeom prst="rect">
            <a:avLst/>
          </a:prstGeom>
          <a:noFill/>
        </p:spPr>
        <p:txBody>
          <a:bodyPr wrap="square" rtlCol="0">
            <a:spAutoFit/>
          </a:bodyPr>
          <a:lstStyle/>
          <a:p>
            <a:pPr algn="ctr"/>
            <a:r>
              <a:rPr lang="fr-FR" sz="2400" b="1" dirty="0" smtClean="0"/>
              <a:t>Methods</a:t>
            </a:r>
            <a:r>
              <a:rPr lang="fr-FR" sz="2400" b="1" dirty="0"/>
              <a:t> </a:t>
            </a:r>
            <a:r>
              <a:rPr lang="fr-FR" sz="2400" b="1" dirty="0" smtClean="0"/>
              <a:t>(4)</a:t>
            </a:r>
          </a:p>
          <a:p>
            <a:pPr algn="just"/>
            <a:endParaRPr lang="fr-FR" b="1" dirty="0" smtClean="0"/>
          </a:p>
          <a:p>
            <a:pPr algn="just"/>
            <a:r>
              <a:rPr lang="fr-FR" sz="2000" b="1" dirty="0"/>
              <a:t>Micronucleus and erythrocyte counting </a:t>
            </a:r>
            <a:endParaRPr lang="fr-FR" sz="2000" b="1" dirty="0" smtClean="0"/>
          </a:p>
          <a:p>
            <a:pPr algn="just"/>
            <a:endParaRPr lang="fr-FR" sz="2000" dirty="0"/>
          </a:p>
          <a:p>
            <a:pPr algn="just"/>
            <a:r>
              <a:rPr lang="fr-FR" sz="2000" dirty="0"/>
              <a:t>% MnPCE = ((number MnPCE</a:t>
            </a:r>
            <a:r>
              <a:rPr lang="fr-FR" sz="2000" dirty="0" smtClean="0"/>
              <a:t>) / </a:t>
            </a:r>
            <a:r>
              <a:rPr lang="fr-FR" sz="2000" dirty="0"/>
              <a:t>(number PCE + NCE)) x </a:t>
            </a:r>
            <a:r>
              <a:rPr lang="fr-FR" sz="2000" dirty="0" smtClean="0"/>
              <a:t>100</a:t>
            </a:r>
          </a:p>
          <a:p>
            <a:pPr algn="just"/>
            <a:endParaRPr lang="fr-FR" sz="2000" dirty="0"/>
          </a:p>
          <a:p>
            <a:pPr algn="just"/>
            <a:r>
              <a:rPr lang="fr-FR" sz="2000" dirty="0"/>
              <a:t>% PCE = ((number of PCEs)/ (number of PCEs + number of NCE s)) x </a:t>
            </a:r>
            <a:r>
              <a:rPr lang="fr-FR" sz="2000" dirty="0" smtClean="0"/>
              <a:t>100</a:t>
            </a:r>
          </a:p>
          <a:p>
            <a:pPr algn="just"/>
            <a:endParaRPr lang="fr-FR" sz="2000" dirty="0"/>
          </a:p>
          <a:p>
            <a:pPr algn="just"/>
            <a:r>
              <a:rPr lang="fr-FR" sz="2000" dirty="0"/>
              <a:t>MnPCE= Micronucleus in polychromatic erythrocyte</a:t>
            </a:r>
          </a:p>
          <a:p>
            <a:pPr algn="just"/>
            <a:r>
              <a:rPr lang="fr-FR" sz="2000" dirty="0"/>
              <a:t>PCE = Polychromatic erythrocyte</a:t>
            </a:r>
          </a:p>
          <a:p>
            <a:pPr algn="just"/>
            <a:r>
              <a:rPr lang="fr-FR" sz="2000" dirty="0"/>
              <a:t>NCE = Normochromatic erythrocyte </a:t>
            </a:r>
            <a:endParaRPr lang="fr-FR" sz="2000" dirty="0" smtClean="0"/>
          </a:p>
          <a:p>
            <a:pPr algn="just"/>
            <a:endParaRPr lang="fr-FR" sz="2000" b="1" dirty="0"/>
          </a:p>
          <a:p>
            <a:r>
              <a:rPr lang="fr-FR" sz="2000" b="1" dirty="0" smtClean="0"/>
              <a:t> </a:t>
            </a:r>
            <a:r>
              <a:rPr lang="en-US" sz="2000" b="1" dirty="0"/>
              <a:t>Statistical </a:t>
            </a:r>
            <a:r>
              <a:rPr lang="en-US" sz="2000" b="1" dirty="0" smtClean="0"/>
              <a:t>analysis</a:t>
            </a:r>
          </a:p>
          <a:p>
            <a:endParaRPr lang="fr-FR" sz="2000" dirty="0"/>
          </a:p>
          <a:p>
            <a:pPr algn="just"/>
            <a:r>
              <a:rPr lang="fr-FR" sz="2000" dirty="0"/>
              <a:t>Data were expressed as Mean ± SEM (standard error of the Mean) using the GraphPad Prism </a:t>
            </a:r>
            <a:r>
              <a:rPr lang="fr-FR" sz="2000" dirty="0" smtClean="0"/>
              <a:t>7 </a:t>
            </a:r>
            <a:r>
              <a:rPr lang="fr-FR" sz="2000" dirty="0"/>
              <a:t>software. Statistical differences between </a:t>
            </a:r>
            <a:r>
              <a:rPr lang="fr-FR" sz="2000" dirty="0" smtClean="0"/>
              <a:t>groups were </a:t>
            </a:r>
            <a:r>
              <a:rPr lang="fr-FR" sz="2000" dirty="0"/>
              <a:t>determined by </a:t>
            </a:r>
            <a:r>
              <a:rPr lang="fr-FR" sz="2000" dirty="0" smtClean="0"/>
              <a:t>ANOVA followed by Tukey test </a:t>
            </a:r>
            <a:r>
              <a:rPr lang="fr-FR" sz="2000" dirty="0"/>
              <a:t>and considered significant for p &lt; </a:t>
            </a:r>
            <a:r>
              <a:rPr lang="fr-FR" sz="2000" dirty="0" smtClean="0"/>
              <a:t>0.05</a:t>
            </a:r>
            <a:endParaRPr lang="fr-FR" sz="2000" dirty="0"/>
          </a:p>
          <a:p>
            <a:endParaRPr lang="fr-FR" sz="1600" b="1" dirty="0" smtClean="0"/>
          </a:p>
          <a:p>
            <a:endParaRPr lang="fr-FR" sz="1600" b="1" dirty="0"/>
          </a:p>
          <a:p>
            <a:endParaRPr lang="fr-FR" sz="1600" b="1" dirty="0" smtClean="0"/>
          </a:p>
          <a:p>
            <a:endParaRPr lang="fr-FR" sz="1600" b="1" dirty="0"/>
          </a:p>
          <a:p>
            <a:endParaRPr lang="fr-FR" sz="1600" b="1" dirty="0" smtClean="0"/>
          </a:p>
          <a:p>
            <a:endParaRPr lang="fr-FR" sz="1600" b="1" dirty="0"/>
          </a:p>
          <a:p>
            <a:endParaRPr lang="fr-FR" sz="1600" b="1" dirty="0" smtClean="0"/>
          </a:p>
          <a:p>
            <a:endParaRPr lang="fr-FR" sz="1600" b="1" dirty="0"/>
          </a:p>
          <a:p>
            <a:endParaRPr lang="fr-FR" sz="1600" b="1" dirty="0"/>
          </a:p>
        </p:txBody>
      </p:sp>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96000"/>
            <a:ext cx="9136918" cy="761237"/>
          </a:xfrm>
          <a:prstGeom prst="rect">
            <a:avLst/>
          </a:prstGeom>
        </p:spPr>
      </p:pic>
    </p:spTree>
    <p:extLst>
      <p:ext uri="{BB962C8B-B14F-4D97-AF65-F5344CB8AC3E}">
        <p14:creationId xmlns:p14="http://schemas.microsoft.com/office/powerpoint/2010/main" val="2951088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458200" cy="5139869"/>
          </a:xfrm>
          <a:prstGeom prst="rect">
            <a:avLst/>
          </a:prstGeom>
          <a:noFill/>
        </p:spPr>
        <p:txBody>
          <a:bodyPr wrap="square" rtlCol="0">
            <a:spAutoFit/>
          </a:bodyPr>
          <a:lstStyle/>
          <a:p>
            <a:pPr algn="ctr"/>
            <a:r>
              <a:rPr lang="fr-FR" sz="2400" b="1" dirty="0"/>
              <a:t>Results and </a:t>
            </a:r>
            <a:r>
              <a:rPr lang="fr-FR" sz="2400" b="1" dirty="0" smtClean="0"/>
              <a:t>discussion (1)</a:t>
            </a:r>
            <a:endParaRPr lang="fr-FR" sz="2400" b="1" dirty="0"/>
          </a:p>
          <a:p>
            <a:endParaRPr lang="fr-FR" sz="2000" b="1" dirty="0"/>
          </a:p>
          <a:p>
            <a:r>
              <a:rPr lang="fr-FR" sz="2400" b="1" dirty="0"/>
              <a:t>Effect of total extract on body </a:t>
            </a:r>
            <a:r>
              <a:rPr lang="fr-FR" sz="2400" b="1" dirty="0" smtClean="0"/>
              <a:t>weight of mic</a:t>
            </a:r>
            <a:r>
              <a:rPr lang="fr-FR" sz="2400" b="1" dirty="0"/>
              <a:t>e</a:t>
            </a:r>
            <a:endParaRPr lang="fr-FR" sz="2400" b="1" dirty="0" smtClean="0"/>
          </a:p>
          <a:p>
            <a:endParaRPr lang="fr-FR" sz="2400" dirty="0"/>
          </a:p>
          <a:p>
            <a:pPr algn="just"/>
            <a:r>
              <a:rPr lang="fr-FR" sz="2000" dirty="0"/>
              <a:t>During the treatment, no abnormalities were reported in behaviour in the different groups compared to controls. </a:t>
            </a:r>
            <a:endParaRPr lang="fr-FR" sz="2000" dirty="0" smtClean="0"/>
          </a:p>
          <a:p>
            <a:pPr algn="just"/>
            <a:endParaRPr lang="fr-FR" sz="2000" dirty="0"/>
          </a:p>
          <a:p>
            <a:pPr algn="just"/>
            <a:r>
              <a:rPr lang="fr-FR" sz="2000" dirty="0" smtClean="0"/>
              <a:t>No </a:t>
            </a:r>
            <a:r>
              <a:rPr lang="fr-FR" sz="2000" dirty="0"/>
              <a:t>significant difference (p&gt;0.05) was found between the body weight gain of the treated groups compared to the negative controls</a:t>
            </a:r>
            <a:r>
              <a:rPr lang="fr-FR" sz="2000" dirty="0" smtClean="0"/>
              <a:t>. (data not shown).</a:t>
            </a:r>
          </a:p>
          <a:p>
            <a:pPr algn="just"/>
            <a:endParaRPr lang="fr-FR" sz="2000" dirty="0"/>
          </a:p>
          <a:p>
            <a:pPr algn="just"/>
            <a:endParaRPr lang="fr-FR" sz="2000" dirty="0" smtClean="0"/>
          </a:p>
          <a:p>
            <a:endParaRPr lang="fr-FR" sz="2400" dirty="0"/>
          </a:p>
          <a:p>
            <a:endParaRPr lang="fr-FR" sz="2400" dirty="0" smtClean="0"/>
          </a:p>
          <a:p>
            <a:endParaRPr lang="fr-FR" sz="2400" dirty="0"/>
          </a:p>
          <a:p>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dirty="0"/>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585217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361" y="228600"/>
            <a:ext cx="8458200" cy="8156079"/>
          </a:xfrm>
          <a:prstGeom prst="rect">
            <a:avLst/>
          </a:prstGeom>
          <a:noFill/>
        </p:spPr>
        <p:txBody>
          <a:bodyPr wrap="square" rtlCol="0">
            <a:spAutoFit/>
          </a:bodyPr>
          <a:lstStyle/>
          <a:p>
            <a:pPr algn="ctr"/>
            <a:r>
              <a:rPr lang="fr-FR" sz="2400" b="1" dirty="0"/>
              <a:t>Results and </a:t>
            </a:r>
            <a:r>
              <a:rPr lang="fr-FR" sz="2400" b="1" dirty="0" smtClean="0"/>
              <a:t>discussion (2)</a:t>
            </a:r>
            <a:endParaRPr lang="fr-FR" sz="2000" b="1" dirty="0"/>
          </a:p>
          <a:p>
            <a:pPr algn="just"/>
            <a:endParaRPr lang="fr-FR" sz="2000" dirty="0"/>
          </a:p>
          <a:p>
            <a:pPr algn="just"/>
            <a:r>
              <a:rPr lang="en-US" sz="2400" b="1" dirty="0"/>
              <a:t>Effect</a:t>
            </a:r>
            <a:r>
              <a:rPr lang="fr-FR" sz="2400" b="1" dirty="0"/>
              <a:t> of total extract on bone </a:t>
            </a:r>
            <a:r>
              <a:rPr lang="fr-FR" sz="2400" b="1" dirty="0" smtClean="0"/>
              <a:t>cells</a:t>
            </a:r>
          </a:p>
          <a:p>
            <a:pPr algn="just"/>
            <a:r>
              <a:rPr lang="fr-FR" sz="2000" dirty="0"/>
              <a:t>An increased incidence of micronucleated polychromatic erythrocytes (MnPCE) in treated animals, is a sign of inducing of chromosomal </a:t>
            </a:r>
            <a:r>
              <a:rPr lang="fr-FR" sz="2000" dirty="0" smtClean="0"/>
              <a:t>damage </a:t>
            </a:r>
            <a:r>
              <a:rPr lang="fr-FR" dirty="0" smtClean="0"/>
              <a:t>(OECD, 2014)</a:t>
            </a:r>
          </a:p>
          <a:p>
            <a:pPr algn="just"/>
            <a:endParaRPr lang="fr-FR" sz="2000" b="1" dirty="0"/>
          </a:p>
          <a:p>
            <a:r>
              <a:rPr lang="fr-FR" sz="2000" dirty="0"/>
              <a:t>The total extract at the doses of 250, 500 and 1000 mg.kg</a:t>
            </a:r>
            <a:r>
              <a:rPr lang="fr-FR" sz="2000" baseline="30000" dirty="0"/>
              <a:t>-1</a:t>
            </a:r>
            <a:r>
              <a:rPr lang="fr-FR" sz="2000" dirty="0"/>
              <a:t> had no significant effect on the number of </a:t>
            </a:r>
            <a:r>
              <a:rPr lang="fr-FR" sz="2000" dirty="0" smtClean="0"/>
              <a:t>MnPCE </a:t>
            </a:r>
            <a:r>
              <a:rPr lang="fr-FR" sz="2000" dirty="0"/>
              <a:t>compared to the negative control. </a:t>
            </a:r>
            <a:r>
              <a:rPr lang="fr-FR" sz="2000" dirty="0" smtClean="0">
                <a:solidFill>
                  <a:srgbClr val="C00000"/>
                </a:solidFill>
              </a:rPr>
              <a:t>This </a:t>
            </a:r>
            <a:r>
              <a:rPr lang="fr-FR" sz="2000" dirty="0">
                <a:solidFill>
                  <a:srgbClr val="C00000"/>
                </a:solidFill>
              </a:rPr>
              <a:t>showed a non-genotoxic </a:t>
            </a:r>
            <a:r>
              <a:rPr lang="fr-FR" sz="2000" dirty="0" smtClean="0">
                <a:solidFill>
                  <a:srgbClr val="C00000"/>
                </a:solidFill>
              </a:rPr>
              <a:t>effect of the extract</a:t>
            </a:r>
            <a:r>
              <a:rPr lang="fr-FR" sz="2000" dirty="0" smtClean="0"/>
              <a:t> </a:t>
            </a:r>
            <a:r>
              <a:rPr lang="fr-FR" sz="2000" dirty="0"/>
              <a:t>(Table 1</a:t>
            </a:r>
            <a:r>
              <a:rPr lang="fr-FR" sz="2000" dirty="0" smtClean="0"/>
              <a:t>)</a:t>
            </a:r>
          </a:p>
          <a:p>
            <a:endParaRPr lang="fr-FR" sz="2000" dirty="0" smtClean="0"/>
          </a:p>
          <a:p>
            <a:r>
              <a:rPr lang="fr-FR" sz="2000" dirty="0" smtClean="0"/>
              <a:t>Contrary, the administration of  </a:t>
            </a:r>
            <a:r>
              <a:rPr lang="fr-FR" sz="2000" dirty="0"/>
              <a:t>cyclophosphamide (positive control) induced a </a:t>
            </a:r>
            <a:r>
              <a:rPr lang="fr-FR" sz="2000" dirty="0" smtClean="0"/>
              <a:t>significant </a:t>
            </a:r>
            <a:r>
              <a:rPr lang="fr-FR" sz="2000" dirty="0"/>
              <a:t>(p&lt;0.0001</a:t>
            </a:r>
            <a:r>
              <a:rPr lang="fr-FR" sz="2000" dirty="0" smtClean="0"/>
              <a:t>) increase up to </a:t>
            </a:r>
            <a:r>
              <a:rPr lang="fr-FR" sz="2000" dirty="0"/>
              <a:t>69%</a:t>
            </a:r>
            <a:r>
              <a:rPr lang="fr-FR" sz="2000" dirty="0" smtClean="0"/>
              <a:t> </a:t>
            </a:r>
            <a:r>
              <a:rPr lang="fr-FR" sz="2000" dirty="0"/>
              <a:t>in MnPCE compared to the negative </a:t>
            </a:r>
            <a:r>
              <a:rPr lang="fr-FR" sz="2000" dirty="0" smtClean="0"/>
              <a:t>controls</a:t>
            </a:r>
            <a:r>
              <a:rPr lang="fr-FR" sz="2000" dirty="0"/>
              <a:t> (Table 1</a:t>
            </a:r>
            <a:r>
              <a:rPr lang="fr-FR" sz="2000" dirty="0" smtClean="0"/>
              <a:t>)</a:t>
            </a:r>
            <a:endParaRPr lang="fr-FR" sz="2000" dirty="0"/>
          </a:p>
          <a:p>
            <a:pPr algn="just"/>
            <a:endParaRPr lang="fr-FR" sz="2000" dirty="0" smtClean="0"/>
          </a:p>
          <a:p>
            <a:r>
              <a:rPr lang="fr-FR" sz="2000" dirty="0"/>
              <a:t>In fact, cyclophosphamide is an anti-cancer agent with alkylating properties used in chemotherapy that induces gene mutations, chromosomal aberrations, micronuclei and chromatid exchanges in somatic cells </a:t>
            </a:r>
            <a:r>
              <a:rPr lang="fr-FR" dirty="0" smtClean="0"/>
              <a:t>(Luzhna et</a:t>
            </a:r>
            <a:r>
              <a:rPr lang="fr-FR" i="1" dirty="0" smtClean="0"/>
              <a:t> al</a:t>
            </a:r>
            <a:r>
              <a:rPr lang="fr-FR" dirty="0" smtClean="0"/>
              <a:t>., 2013)</a:t>
            </a:r>
            <a:endParaRPr lang="fr-FR" dirty="0"/>
          </a:p>
          <a:p>
            <a:endParaRPr lang="fr-FR" sz="2000" b="1" dirty="0"/>
          </a:p>
          <a:p>
            <a:endParaRPr lang="fr-FR" sz="2000" b="1" dirty="0"/>
          </a:p>
          <a:p>
            <a:pPr algn="just"/>
            <a:endParaRPr lang="fr-FR" sz="2000" dirty="0" smtClean="0"/>
          </a:p>
          <a:p>
            <a:endParaRPr lang="fr-FR" sz="2400" dirty="0"/>
          </a:p>
          <a:p>
            <a:endParaRPr lang="fr-FR" sz="2400" dirty="0" smtClean="0"/>
          </a:p>
          <a:p>
            <a:endParaRPr lang="fr-FR" sz="2400" dirty="0"/>
          </a:p>
          <a:p>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dirty="0"/>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3916494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761" y="0"/>
            <a:ext cx="8153400" cy="461665"/>
          </a:xfrm>
          <a:prstGeom prst="rect">
            <a:avLst/>
          </a:prstGeom>
          <a:noFill/>
        </p:spPr>
        <p:txBody>
          <a:bodyPr wrap="square" rtlCol="0">
            <a:spAutoFit/>
          </a:bodyPr>
          <a:lstStyle/>
          <a:p>
            <a:pPr algn="ctr"/>
            <a:r>
              <a:rPr lang="fr-FR" sz="2400" b="1" dirty="0"/>
              <a:t>Results and </a:t>
            </a:r>
            <a:r>
              <a:rPr lang="fr-FR" sz="2400" b="1" dirty="0" smtClean="0"/>
              <a:t>discussion (3)</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dirty="0"/>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356350"/>
            <a:ext cx="9136918" cy="500887"/>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631994717"/>
              </p:ext>
            </p:extLst>
          </p:nvPr>
        </p:nvGraphicFramePr>
        <p:xfrm>
          <a:off x="1" y="913193"/>
          <a:ext cx="8915398" cy="4578516"/>
        </p:xfrm>
        <a:graphic>
          <a:graphicData uri="http://schemas.openxmlformats.org/drawingml/2006/table">
            <a:tbl>
              <a:tblPr firstRow="1" firstCol="1" bandRow="1">
                <a:tableStyleId>{9D7B26C5-4107-4FEC-AEDC-1716B250A1EF}</a:tableStyleId>
              </a:tblPr>
              <a:tblGrid>
                <a:gridCol w="685799"/>
                <a:gridCol w="865055"/>
                <a:gridCol w="658945"/>
                <a:gridCol w="914400"/>
                <a:gridCol w="762000"/>
                <a:gridCol w="838200"/>
                <a:gridCol w="685800"/>
                <a:gridCol w="762000"/>
                <a:gridCol w="762000"/>
                <a:gridCol w="1219200"/>
                <a:gridCol w="761999"/>
              </a:tblGrid>
              <a:tr h="372276">
                <a:tc rowSpan="2">
                  <a:txBody>
                    <a:bodyPr/>
                    <a:lstStyle/>
                    <a:p>
                      <a:pPr>
                        <a:lnSpc>
                          <a:spcPct val="200000"/>
                        </a:lnSpc>
                        <a:spcAft>
                          <a:spcPts val="0"/>
                        </a:spcAft>
                      </a:pPr>
                      <a:r>
                        <a:rPr lang="fr-FR" sz="1400" dirty="0">
                          <a:effectLst/>
                        </a:rPr>
                        <a:t> </a:t>
                      </a:r>
                    </a:p>
                    <a:p>
                      <a:pPr>
                        <a:lnSpc>
                          <a:spcPct val="200000"/>
                        </a:lnSpc>
                        <a:spcAft>
                          <a:spcPts val="0"/>
                        </a:spcAft>
                      </a:pPr>
                      <a:r>
                        <a:rPr lang="fr-FR" sz="1400" dirty="0" smtClean="0">
                          <a:effectLst/>
                          <a:latin typeface="+mn-lt"/>
                          <a:ea typeface="+mn-ea"/>
                          <a:cs typeface="+mn-cs"/>
                        </a:rPr>
                        <a:t>Mice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200000"/>
                        </a:lnSpc>
                        <a:spcAft>
                          <a:spcPts val="0"/>
                        </a:spcAft>
                      </a:pPr>
                      <a:r>
                        <a:rPr lang="fr-FR" sz="1400" dirty="0" smtClean="0">
                          <a:effectLst/>
                          <a:latin typeface="+mn-lt"/>
                          <a:ea typeface="+mn-ea"/>
                          <a:cs typeface="+mn-cs"/>
                        </a:rPr>
                        <a:t>Normal</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gridSpan="2">
                  <a:txBody>
                    <a:bodyPr/>
                    <a:lstStyle/>
                    <a:p>
                      <a:pPr algn="ctr">
                        <a:lnSpc>
                          <a:spcPct val="200000"/>
                        </a:lnSpc>
                        <a:spcAft>
                          <a:spcPts val="0"/>
                        </a:spcAft>
                      </a:pPr>
                      <a:r>
                        <a:rPr lang="fr-FR" sz="1400" dirty="0" smtClean="0">
                          <a:effectLst/>
                        </a:rPr>
                        <a:t>T.E</a:t>
                      </a:r>
                      <a:r>
                        <a:rPr lang="fr-FR" sz="1400" baseline="0" dirty="0" smtClean="0">
                          <a:effectLst/>
                        </a:rPr>
                        <a:t> </a:t>
                      </a:r>
                      <a:r>
                        <a:rPr lang="fr-FR" sz="1400" dirty="0" smtClean="0">
                          <a:effectLst/>
                        </a:rPr>
                        <a:t>250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gridSpan="2">
                  <a:txBody>
                    <a:bodyPr/>
                    <a:lstStyle/>
                    <a:p>
                      <a:pPr algn="ctr">
                        <a:lnSpc>
                          <a:spcPct val="200000"/>
                        </a:lnSpc>
                        <a:spcAft>
                          <a:spcPts val="0"/>
                        </a:spcAft>
                      </a:pPr>
                      <a:r>
                        <a:rPr lang="fr-FR" sz="1400" dirty="0" smtClean="0">
                          <a:effectLst/>
                        </a:rPr>
                        <a:t>T.E</a:t>
                      </a:r>
                      <a:r>
                        <a:rPr lang="fr-FR" sz="1400" baseline="0" dirty="0" smtClean="0">
                          <a:effectLst/>
                        </a:rPr>
                        <a:t> </a:t>
                      </a:r>
                      <a:r>
                        <a:rPr lang="fr-FR" sz="1400" dirty="0" smtClean="0">
                          <a:effectLst/>
                        </a:rPr>
                        <a:t>500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gridSpan="2">
                  <a:txBody>
                    <a:bodyPr/>
                    <a:lstStyle/>
                    <a:p>
                      <a:pPr algn="ctr">
                        <a:lnSpc>
                          <a:spcPct val="200000"/>
                        </a:lnSpc>
                        <a:spcAft>
                          <a:spcPts val="0"/>
                        </a:spcAft>
                      </a:pPr>
                      <a:r>
                        <a:rPr lang="fr-FR" sz="1400" dirty="0" smtClean="0">
                          <a:effectLst/>
                        </a:rPr>
                        <a:t>T.E</a:t>
                      </a:r>
                      <a:r>
                        <a:rPr lang="fr-FR" sz="1400" baseline="0" dirty="0" smtClean="0">
                          <a:effectLst/>
                        </a:rPr>
                        <a:t> </a:t>
                      </a:r>
                      <a:r>
                        <a:rPr lang="fr-FR" sz="1400" dirty="0" smtClean="0">
                          <a:effectLst/>
                        </a:rPr>
                        <a:t>1000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gridSpan="2">
                  <a:txBody>
                    <a:bodyPr/>
                    <a:lstStyle/>
                    <a:p>
                      <a:pPr algn="ctr">
                        <a:lnSpc>
                          <a:spcPct val="200000"/>
                        </a:lnSpc>
                        <a:spcAft>
                          <a:spcPts val="0"/>
                        </a:spcAft>
                      </a:pPr>
                      <a:r>
                        <a:rPr lang="fr-FR" sz="1400" dirty="0" smtClean="0">
                          <a:effectLst/>
                          <a:latin typeface="+mn-lt"/>
                          <a:ea typeface="+mn-ea"/>
                          <a:cs typeface="+mn-cs"/>
                        </a:rPr>
                        <a:t>Control</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r>
              <a:tr h="912631">
                <a:tc vMerge="1">
                  <a:txBody>
                    <a:bodyPr/>
                    <a:lstStyle/>
                    <a:p>
                      <a:endParaRPr lang="fr-FR"/>
                    </a:p>
                  </a:txBody>
                  <a:tcPr/>
                </a:tc>
                <a:tc>
                  <a:txBody>
                    <a:bodyPr/>
                    <a:lstStyle/>
                    <a:p>
                      <a:pPr algn="ctr">
                        <a:lnSpc>
                          <a:spcPct val="200000"/>
                        </a:lnSpc>
                        <a:spcAft>
                          <a:spcPts val="0"/>
                        </a:spcAft>
                      </a:pPr>
                      <a:r>
                        <a:rPr lang="fr-FR" sz="1200" b="1" dirty="0" smtClean="0">
                          <a:effectLst/>
                        </a:rPr>
                        <a:t>MnPCEs/</a:t>
                      </a:r>
                    </a:p>
                    <a:p>
                      <a:pPr algn="ctr">
                        <a:lnSpc>
                          <a:spcPct val="200000"/>
                        </a:lnSpc>
                        <a:spcAft>
                          <a:spcPts val="0"/>
                        </a:spcAft>
                      </a:pPr>
                      <a:r>
                        <a:rPr lang="fr-FR" sz="1200" b="1" dirty="0" smtClean="0">
                          <a:effectLst/>
                        </a:rPr>
                        <a:t>5000 PCEs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b="1" dirty="0" smtClean="0">
                          <a:effectLst/>
                        </a:rPr>
                        <a:t>PCEs</a:t>
                      </a:r>
                      <a:r>
                        <a:rPr lang="fr-FR" sz="1200" b="1" dirty="0">
                          <a:effectLst/>
                        </a:rPr>
                        <a:t>%</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b="1" dirty="0" smtClean="0">
                          <a:effectLst/>
                        </a:rPr>
                        <a:t>MnPCEs/</a:t>
                      </a:r>
                    </a:p>
                    <a:p>
                      <a:pPr algn="ctr">
                        <a:lnSpc>
                          <a:spcPct val="200000"/>
                        </a:lnSpc>
                        <a:spcAft>
                          <a:spcPts val="0"/>
                        </a:spcAft>
                      </a:pPr>
                      <a:r>
                        <a:rPr lang="fr-FR" sz="1200" b="1" dirty="0" smtClean="0">
                          <a:effectLst/>
                        </a:rPr>
                        <a:t>5000 PCEs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b="1" dirty="0" smtClean="0">
                          <a:effectLst/>
                        </a:rPr>
                        <a:t>PCEs</a:t>
                      </a:r>
                      <a:r>
                        <a:rPr lang="fr-FR" sz="1200" b="1" dirty="0">
                          <a:effectLst/>
                        </a:rPr>
                        <a:t>%</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b="1" dirty="0" smtClean="0">
                          <a:effectLst/>
                        </a:rPr>
                        <a:t>MnPCEs/</a:t>
                      </a:r>
                    </a:p>
                    <a:p>
                      <a:pPr algn="ctr">
                        <a:lnSpc>
                          <a:spcPct val="200000"/>
                        </a:lnSpc>
                        <a:spcAft>
                          <a:spcPts val="0"/>
                        </a:spcAft>
                      </a:pPr>
                      <a:r>
                        <a:rPr lang="fr-FR" sz="1200" b="1" dirty="0" smtClean="0">
                          <a:effectLst/>
                        </a:rPr>
                        <a:t>5000 PCEs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b="1" dirty="0" smtClean="0">
                          <a:effectLst/>
                        </a:rPr>
                        <a:t>PCEs</a:t>
                      </a:r>
                      <a:r>
                        <a:rPr lang="fr-FR" sz="1200" b="1" dirty="0">
                          <a:effectLst/>
                        </a:rPr>
                        <a:t>%</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b="1" dirty="0" smtClean="0">
                          <a:effectLst/>
                        </a:rPr>
                        <a:t>MnPCEs/5000 PCEs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b="1" dirty="0" smtClean="0">
                          <a:effectLst/>
                        </a:rPr>
                        <a:t>PCEs</a:t>
                      </a:r>
                      <a:r>
                        <a:rPr lang="fr-FR" sz="1200" b="1" dirty="0">
                          <a:effectLst/>
                        </a:rPr>
                        <a:t>%</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b="1" dirty="0" smtClean="0">
                          <a:effectLst/>
                        </a:rPr>
                        <a:t>MnPCEs/</a:t>
                      </a:r>
                    </a:p>
                    <a:p>
                      <a:pPr algn="ctr">
                        <a:lnSpc>
                          <a:spcPct val="200000"/>
                        </a:lnSpc>
                        <a:spcAft>
                          <a:spcPts val="0"/>
                        </a:spcAft>
                      </a:pPr>
                      <a:r>
                        <a:rPr lang="fr-FR" sz="1200" b="1" dirty="0" smtClean="0">
                          <a:effectLst/>
                        </a:rPr>
                        <a:t>5000 PCEs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b="1" dirty="0" smtClean="0">
                          <a:effectLst/>
                        </a:rPr>
                        <a:t>PCEs</a:t>
                      </a:r>
                      <a:r>
                        <a:rPr lang="fr-FR" sz="1200" b="1" dirty="0">
                          <a:effectLst/>
                        </a:rPr>
                        <a:t>%</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0660">
                <a:tc>
                  <a:txBody>
                    <a:bodyPr/>
                    <a:lstStyle/>
                    <a:p>
                      <a:pPr algn="ctr">
                        <a:lnSpc>
                          <a:spcPct val="100000"/>
                        </a:lnSpc>
                        <a:spcAft>
                          <a:spcPts val="0"/>
                        </a:spcAft>
                      </a:pPr>
                      <a:r>
                        <a:rPr lang="fr-FR" sz="1400" dirty="0">
                          <a:effectLst/>
                        </a:rPr>
                        <a:t> </a:t>
                      </a:r>
                      <a:endParaRPr lang="fr-FR" sz="1400" dirty="0" smtClean="0">
                        <a:effectLst/>
                      </a:endParaRPr>
                    </a:p>
                    <a:p>
                      <a:pPr algn="ctr">
                        <a:lnSpc>
                          <a:spcPct val="100000"/>
                        </a:lnSpc>
                        <a:spcAft>
                          <a:spcPts val="0"/>
                        </a:spcAft>
                      </a:pPr>
                      <a:r>
                        <a:rPr lang="fr-FR" sz="1400" dirty="0" smtClean="0">
                          <a:effectLst/>
                        </a:rPr>
                        <a:t>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endParaRPr lang="fr-FR" sz="1200" dirty="0" smtClean="0">
                        <a:effectLst/>
                      </a:endParaRPr>
                    </a:p>
                    <a:p>
                      <a:pPr algn="ctr">
                        <a:lnSpc>
                          <a:spcPct val="100000"/>
                        </a:lnSpc>
                        <a:spcAft>
                          <a:spcPts val="0"/>
                        </a:spcAft>
                      </a:pPr>
                      <a:endParaRPr lang="fr-FR" sz="1200" dirty="0" smtClean="0">
                        <a:effectLst/>
                      </a:endParaRPr>
                    </a:p>
                    <a:p>
                      <a:pPr algn="ctr">
                        <a:lnSpc>
                          <a:spcPct val="100000"/>
                        </a:lnSpc>
                        <a:spcAft>
                          <a:spcPts val="0"/>
                        </a:spcAft>
                      </a:pPr>
                      <a:r>
                        <a:rPr lang="fr-FR" sz="1200" dirty="0">
                          <a:effectLst/>
                        </a:rPr>
                        <a:t> </a:t>
                      </a:r>
                      <a:r>
                        <a:rPr lang="fr-FR" sz="1200" dirty="0" smtClean="0">
                          <a:effectLst/>
                        </a:rPr>
                        <a:t>6.55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fr-FR" sz="1200" dirty="0">
                          <a:effectLst/>
                        </a:rPr>
                        <a:t> </a:t>
                      </a:r>
                      <a:endParaRPr lang="fr-FR" sz="1200" dirty="0" smtClean="0">
                        <a:effectLst/>
                      </a:endParaRPr>
                    </a:p>
                    <a:p>
                      <a:pPr algn="ctr">
                        <a:lnSpc>
                          <a:spcPct val="100000"/>
                        </a:lnSpc>
                        <a:spcAft>
                          <a:spcPts val="0"/>
                        </a:spcAft>
                      </a:pPr>
                      <a:endParaRPr lang="fr-FR" sz="1200" dirty="0" smtClean="0">
                        <a:effectLst/>
                      </a:endParaRPr>
                    </a:p>
                    <a:p>
                      <a:pPr algn="ctr">
                        <a:lnSpc>
                          <a:spcPct val="100000"/>
                        </a:lnSpc>
                        <a:spcAft>
                          <a:spcPts val="0"/>
                        </a:spcAft>
                      </a:pPr>
                      <a:r>
                        <a:rPr lang="fr-FR" sz="1200" dirty="0" smtClean="0">
                          <a:effectLst/>
                        </a:rPr>
                        <a:t>54.57</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endParaRPr lang="fr-FR" sz="1200" dirty="0" smtClean="0">
                        <a:effectLst/>
                      </a:endParaRPr>
                    </a:p>
                    <a:p>
                      <a:pPr algn="ctr">
                        <a:lnSpc>
                          <a:spcPct val="100000"/>
                        </a:lnSpc>
                        <a:spcAft>
                          <a:spcPts val="0"/>
                        </a:spcAft>
                      </a:pPr>
                      <a:endParaRPr lang="fr-FR" sz="1200" dirty="0" smtClean="0">
                        <a:effectLst/>
                      </a:endParaRPr>
                    </a:p>
                    <a:p>
                      <a:pPr algn="ctr">
                        <a:lnSpc>
                          <a:spcPct val="100000"/>
                        </a:lnSpc>
                        <a:spcAft>
                          <a:spcPts val="0"/>
                        </a:spcAft>
                      </a:pPr>
                      <a:r>
                        <a:rPr lang="fr-FR" sz="1200" dirty="0">
                          <a:effectLst/>
                        </a:rPr>
                        <a:t> </a:t>
                      </a:r>
                      <a:r>
                        <a:rPr lang="fr-FR" sz="1200" dirty="0" smtClean="0">
                          <a:effectLst/>
                        </a:rPr>
                        <a:t>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fr-FR" sz="1200" dirty="0" smtClean="0">
                          <a:effectLst/>
                        </a:rPr>
                        <a:t>41.94</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0000"/>
                        </a:lnSpc>
                        <a:spcAft>
                          <a:spcPts val="0"/>
                        </a:spcAft>
                      </a:pPr>
                      <a:r>
                        <a:rPr lang="fr-FR" sz="1200" dirty="0">
                          <a:effectLst/>
                        </a:rPr>
                        <a:t> </a:t>
                      </a:r>
                      <a:endParaRPr lang="fr-FR" sz="1200" dirty="0" smtClean="0">
                        <a:effectLst/>
                      </a:endParaRPr>
                    </a:p>
                    <a:p>
                      <a:pPr algn="ctr">
                        <a:lnSpc>
                          <a:spcPct val="100000"/>
                        </a:lnSpc>
                        <a:spcAft>
                          <a:spcPts val="0"/>
                        </a:spcAft>
                      </a:pPr>
                      <a:endParaRPr lang="fr-FR" sz="1200" dirty="0" smtClean="0">
                        <a:effectLst/>
                      </a:endParaRPr>
                    </a:p>
                    <a:p>
                      <a:pPr algn="ctr">
                        <a:lnSpc>
                          <a:spcPct val="100000"/>
                        </a:lnSpc>
                        <a:spcAft>
                          <a:spcPts val="0"/>
                        </a:spcAft>
                      </a:pPr>
                      <a:r>
                        <a:rPr lang="fr-FR" sz="1200" dirty="0" smtClean="0">
                          <a:effectLst/>
                        </a:rPr>
                        <a:t>5.5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fr-FR" sz="1200" dirty="0" smtClean="0">
                          <a:effectLst/>
                        </a:rPr>
                        <a:t>41.94</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0000"/>
                        </a:lnSpc>
                        <a:spcAft>
                          <a:spcPts val="0"/>
                        </a:spcAft>
                      </a:pPr>
                      <a:r>
                        <a:rPr lang="fr-FR" sz="1200" dirty="0">
                          <a:effectLst/>
                        </a:rPr>
                        <a:t> </a:t>
                      </a:r>
                    </a:p>
                    <a:p>
                      <a:pPr algn="ctr">
                        <a:lnSpc>
                          <a:spcPct val="100000"/>
                        </a:lnSpc>
                        <a:spcAft>
                          <a:spcPts val="0"/>
                        </a:spcAft>
                      </a:pPr>
                      <a:endParaRPr lang="fr-FR" sz="1200" dirty="0" smtClean="0">
                        <a:effectLst/>
                      </a:endParaRPr>
                    </a:p>
                    <a:p>
                      <a:pPr algn="ctr">
                        <a:lnSpc>
                          <a:spcPct val="100000"/>
                        </a:lnSpc>
                        <a:spcAft>
                          <a:spcPts val="0"/>
                        </a:spcAft>
                      </a:pPr>
                      <a:r>
                        <a:rPr lang="fr-FR" sz="1200" dirty="0" smtClean="0">
                          <a:effectLst/>
                        </a:rPr>
                        <a:t>4.29</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fr-FR" sz="1200" dirty="0" smtClean="0">
                          <a:effectLst/>
                        </a:rPr>
                        <a:t>43.44</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0000"/>
                        </a:lnSpc>
                        <a:spcAft>
                          <a:spcPts val="0"/>
                        </a:spcAft>
                      </a:pPr>
                      <a:r>
                        <a:rPr lang="fr-FR" sz="1200" dirty="0">
                          <a:effectLst/>
                        </a:rPr>
                        <a:t> </a:t>
                      </a:r>
                      <a:endParaRPr lang="fr-FR" sz="1200" dirty="0" smtClean="0">
                        <a:effectLst/>
                      </a:endParaRPr>
                    </a:p>
                    <a:p>
                      <a:pPr algn="ctr">
                        <a:lnSpc>
                          <a:spcPct val="100000"/>
                        </a:lnSpc>
                        <a:spcAft>
                          <a:spcPts val="0"/>
                        </a:spcAft>
                      </a:pPr>
                      <a:endParaRPr lang="fr-FR" sz="1200" dirty="0" smtClean="0">
                        <a:effectLst/>
                      </a:endParaRPr>
                    </a:p>
                    <a:p>
                      <a:pPr algn="ctr">
                        <a:lnSpc>
                          <a:spcPct val="100000"/>
                        </a:lnSpc>
                        <a:spcAft>
                          <a:spcPts val="0"/>
                        </a:spcAft>
                      </a:pPr>
                      <a:r>
                        <a:rPr lang="fr-FR" sz="1200" dirty="0" smtClean="0">
                          <a:effectLst/>
                        </a:rPr>
                        <a:t>15.69</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fr-FR" sz="1200" dirty="0">
                          <a:effectLst/>
                        </a:rPr>
                        <a:t> </a:t>
                      </a:r>
                    </a:p>
                    <a:p>
                      <a:pPr algn="ctr">
                        <a:lnSpc>
                          <a:spcPct val="100000"/>
                        </a:lnSpc>
                        <a:spcAft>
                          <a:spcPts val="0"/>
                        </a:spcAft>
                      </a:pPr>
                      <a:endParaRPr lang="fr-FR" sz="1200" dirty="0" smtClean="0">
                        <a:effectLst/>
                      </a:endParaRPr>
                    </a:p>
                    <a:p>
                      <a:pPr algn="ctr">
                        <a:lnSpc>
                          <a:spcPct val="100000"/>
                        </a:lnSpc>
                        <a:spcAft>
                          <a:spcPts val="0"/>
                        </a:spcAft>
                      </a:pPr>
                      <a:r>
                        <a:rPr lang="fr-FR" sz="1200" dirty="0" smtClean="0">
                          <a:effectLst/>
                        </a:rPr>
                        <a:t>39.67</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3161">
                <a:tc>
                  <a:txBody>
                    <a:bodyPr/>
                    <a:lstStyle/>
                    <a:p>
                      <a:pPr algn="ctr">
                        <a:lnSpc>
                          <a:spcPct val="200000"/>
                        </a:lnSpc>
                        <a:spcAft>
                          <a:spcPts val="0"/>
                        </a:spcAft>
                      </a:pPr>
                      <a:r>
                        <a:rPr lang="fr-FR" sz="1400" dirty="0">
                          <a:effectLst/>
                        </a:rPr>
                        <a:t>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4.47</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53.63</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a:effectLst/>
                        </a:rPr>
                        <a:t>4</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38.67</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fr-FR" sz="1200" dirty="0" smtClean="0">
                          <a:effectLst/>
                        </a:rPr>
                        <a:t>4.5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42.62</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fr-FR" sz="1200" dirty="0">
                          <a:effectLst/>
                        </a:rPr>
                        <a:t>7</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33.64</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fr-FR" sz="1200" dirty="0">
                          <a:effectLst/>
                        </a:rPr>
                        <a:t>21</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a:effectLst/>
                        </a:rPr>
                        <a:t>40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3161">
                <a:tc>
                  <a:txBody>
                    <a:bodyPr/>
                    <a:lstStyle/>
                    <a:p>
                      <a:pPr algn="ctr">
                        <a:lnSpc>
                          <a:spcPct val="200000"/>
                        </a:lnSpc>
                        <a:spcAft>
                          <a:spcPts val="0"/>
                        </a:spcAft>
                      </a:pPr>
                      <a:r>
                        <a:rPr lang="fr-FR" sz="1400" dirty="0">
                          <a:effectLst/>
                        </a:rPr>
                        <a:t>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7.5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40.90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5.5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44.05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fr-FR" sz="1200" dirty="0">
                          <a:effectLst/>
                        </a:rPr>
                        <a:t>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39.39</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fr-FR" sz="1200" dirty="0" smtClean="0">
                          <a:effectLst/>
                        </a:rPr>
                        <a:t>5.71</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43.44</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fr-FR" sz="1200" dirty="0">
                          <a:effectLst/>
                        </a:rPr>
                        <a:t>20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45.45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3161">
                <a:tc>
                  <a:txBody>
                    <a:bodyPr/>
                    <a:lstStyle/>
                    <a:p>
                      <a:pPr algn="ctr">
                        <a:lnSpc>
                          <a:spcPct val="200000"/>
                        </a:lnSpc>
                        <a:spcAft>
                          <a:spcPts val="0"/>
                        </a:spcAft>
                      </a:pPr>
                      <a:r>
                        <a:rPr lang="fr-FR" sz="1400" dirty="0">
                          <a:effectLst/>
                        </a:rPr>
                        <a:t>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3.33</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42.30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4.85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46.43</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fr-FR" sz="1200" dirty="0">
                          <a:effectLst/>
                        </a:rPr>
                        <a:t>4</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42.03</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fr-FR" sz="1200" dirty="0" smtClean="0">
                          <a:effectLst/>
                        </a:rPr>
                        <a:t>4.5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47.20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fr-FR" sz="1200" dirty="0">
                          <a:effectLst/>
                        </a:rPr>
                        <a:t>15</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46.66</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3161">
                <a:tc>
                  <a:txBody>
                    <a:bodyPr/>
                    <a:lstStyle/>
                    <a:p>
                      <a:pPr algn="ctr">
                        <a:lnSpc>
                          <a:spcPct val="200000"/>
                        </a:lnSpc>
                        <a:spcAft>
                          <a:spcPts val="0"/>
                        </a:spcAft>
                      </a:pPr>
                      <a:r>
                        <a:rPr lang="fr-FR" sz="1400" dirty="0">
                          <a:effectLst/>
                        </a:rPr>
                        <a:t>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4.16</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41.17</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4.4</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45.24</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fr-FR" sz="1200" dirty="0">
                          <a:effectLst/>
                        </a:rPr>
                        <a:t>6</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40.32</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fr-FR" sz="1200" dirty="0">
                          <a:effectLst/>
                        </a:rPr>
                        <a:t>6</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37.70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200000"/>
                        </a:lnSpc>
                        <a:spcAft>
                          <a:spcPts val="0"/>
                        </a:spcAft>
                      </a:pPr>
                      <a:r>
                        <a:rPr lang="fr-FR" sz="1200" dirty="0">
                          <a:effectLst/>
                        </a:rPr>
                        <a:t>21</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a:effectLst/>
                        </a:rPr>
                        <a:t>40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32838">
                <a:tc>
                  <a:txBody>
                    <a:bodyPr/>
                    <a:lstStyle/>
                    <a:p>
                      <a:pPr algn="ctr">
                        <a:lnSpc>
                          <a:spcPct val="200000"/>
                        </a:lnSpc>
                        <a:spcAft>
                          <a:spcPts val="0"/>
                        </a:spcAft>
                      </a:pPr>
                      <a:r>
                        <a:rPr lang="fr-FR" sz="1400" dirty="0" smtClean="0">
                          <a:effectLst/>
                        </a:rPr>
                        <a:t>M </a:t>
                      </a:r>
                      <a:r>
                        <a:rPr lang="fr-FR" sz="1400" dirty="0">
                          <a:effectLst/>
                        </a:rPr>
                        <a:t>±</a:t>
                      </a:r>
                    </a:p>
                    <a:p>
                      <a:pPr algn="ctr">
                        <a:lnSpc>
                          <a:spcPct val="200000"/>
                        </a:lnSpc>
                        <a:spcAft>
                          <a:spcPts val="0"/>
                        </a:spcAft>
                      </a:pPr>
                      <a:r>
                        <a:rPr lang="fr-FR" sz="1400" dirty="0">
                          <a:effectLst/>
                        </a:rPr>
                        <a:t>SEM</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b="1" dirty="0" smtClean="0">
                          <a:solidFill>
                            <a:srgbClr val="FF0000"/>
                          </a:solidFill>
                          <a:effectLst/>
                        </a:rPr>
                        <a:t>5.70 </a:t>
                      </a:r>
                      <a:r>
                        <a:rPr lang="fr-FR" sz="1200" b="1" dirty="0">
                          <a:solidFill>
                            <a:srgbClr val="FF0000"/>
                          </a:solidFill>
                          <a:effectLst/>
                        </a:rPr>
                        <a:t>± </a:t>
                      </a:r>
                      <a:r>
                        <a:rPr lang="fr-FR" sz="1200" b="1" dirty="0" smtClean="0">
                          <a:solidFill>
                            <a:srgbClr val="FF0000"/>
                          </a:solidFill>
                          <a:effectLst/>
                        </a:rPr>
                        <a:t>0.78</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46.52 </a:t>
                      </a:r>
                      <a:r>
                        <a:rPr lang="fr-FR" sz="1200" dirty="0">
                          <a:effectLst/>
                        </a:rPr>
                        <a:t>± </a:t>
                      </a:r>
                      <a:r>
                        <a:rPr lang="fr-FR" sz="1200" dirty="0" smtClean="0">
                          <a:effectLst/>
                        </a:rPr>
                        <a:t>3.10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b="1" dirty="0" smtClean="0">
                          <a:solidFill>
                            <a:srgbClr val="FF0000"/>
                          </a:solidFill>
                          <a:effectLst/>
                        </a:rPr>
                        <a:t>4.75 </a:t>
                      </a:r>
                      <a:r>
                        <a:rPr lang="fr-FR" sz="1200" b="1" dirty="0">
                          <a:solidFill>
                            <a:srgbClr val="FF0000"/>
                          </a:solidFill>
                          <a:effectLst/>
                        </a:rPr>
                        <a:t>± </a:t>
                      </a:r>
                      <a:r>
                        <a:rPr lang="fr-FR" sz="1200" b="1" dirty="0" smtClean="0">
                          <a:solidFill>
                            <a:srgbClr val="FF0000"/>
                          </a:solidFill>
                          <a:effectLst/>
                        </a:rPr>
                        <a:t>0.25</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43.26 </a:t>
                      </a:r>
                      <a:r>
                        <a:rPr lang="fr-FR" sz="1200" dirty="0">
                          <a:effectLst/>
                        </a:rPr>
                        <a:t>± </a:t>
                      </a:r>
                      <a:r>
                        <a:rPr lang="fr-FR" sz="1200" dirty="0" smtClean="0">
                          <a:effectLst/>
                        </a:rPr>
                        <a:t>1.36</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b="1" dirty="0">
                          <a:solidFill>
                            <a:srgbClr val="FF0000"/>
                          </a:solidFill>
                          <a:effectLst/>
                        </a:rPr>
                        <a:t>5 ± </a:t>
                      </a:r>
                      <a:r>
                        <a:rPr lang="fr-FR" sz="1200" b="1" dirty="0" smtClean="0">
                          <a:solidFill>
                            <a:srgbClr val="FF0000"/>
                          </a:solidFill>
                          <a:effectLst/>
                        </a:rPr>
                        <a:t>0.35</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41.26 </a:t>
                      </a:r>
                      <a:r>
                        <a:rPr lang="fr-FR" sz="1200" dirty="0">
                          <a:effectLst/>
                        </a:rPr>
                        <a:t>± </a:t>
                      </a:r>
                      <a:r>
                        <a:rPr lang="fr-FR" sz="1200" dirty="0" smtClean="0">
                          <a:effectLst/>
                        </a:rPr>
                        <a:t>0.60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b="1" dirty="0" smtClean="0">
                          <a:solidFill>
                            <a:srgbClr val="FF0000"/>
                          </a:solidFill>
                          <a:effectLst/>
                        </a:rPr>
                        <a:t>5.5 </a:t>
                      </a:r>
                      <a:r>
                        <a:rPr lang="fr-FR" sz="1200" b="1" dirty="0">
                          <a:solidFill>
                            <a:srgbClr val="FF0000"/>
                          </a:solidFill>
                          <a:effectLst/>
                        </a:rPr>
                        <a:t>± </a:t>
                      </a:r>
                      <a:r>
                        <a:rPr lang="fr-FR" sz="1200" b="1" dirty="0" smtClean="0">
                          <a:solidFill>
                            <a:srgbClr val="FF0000"/>
                          </a:solidFill>
                          <a:effectLst/>
                        </a:rPr>
                        <a:t>0.5</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41.08 </a:t>
                      </a:r>
                      <a:r>
                        <a:rPr lang="fr-FR" sz="1200" dirty="0">
                          <a:effectLst/>
                        </a:rPr>
                        <a:t>± </a:t>
                      </a:r>
                      <a:r>
                        <a:rPr lang="fr-FR" sz="1200" dirty="0" smtClean="0">
                          <a:effectLst/>
                        </a:rPr>
                        <a:t>2.40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b="1" dirty="0" smtClean="0">
                          <a:solidFill>
                            <a:srgbClr val="0070C0"/>
                          </a:solidFill>
                          <a:effectLst/>
                        </a:rPr>
                        <a:t>18.54 </a:t>
                      </a:r>
                      <a:r>
                        <a:rPr lang="fr-FR" sz="1200" b="1" dirty="0">
                          <a:solidFill>
                            <a:srgbClr val="0070C0"/>
                          </a:solidFill>
                          <a:effectLst/>
                        </a:rPr>
                        <a:t>±</a:t>
                      </a:r>
                      <a:r>
                        <a:rPr lang="fr-FR" sz="1200" b="1" dirty="0" smtClean="0">
                          <a:solidFill>
                            <a:srgbClr val="0070C0"/>
                          </a:solidFill>
                          <a:effectLst/>
                        </a:rPr>
                        <a:t>1.32</a:t>
                      </a:r>
                      <a:r>
                        <a:rPr lang="fr-FR" sz="1200" b="1" baseline="30000" dirty="0">
                          <a:solidFill>
                            <a:srgbClr val="0070C0"/>
                          </a:solidFill>
                          <a:effectLst/>
                        </a:rPr>
                        <a:t>####</a:t>
                      </a:r>
                      <a:endParaRPr lang="fr-FR"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200" dirty="0" smtClean="0">
                          <a:effectLst/>
                        </a:rPr>
                        <a:t>42.35 </a:t>
                      </a:r>
                      <a:r>
                        <a:rPr lang="fr-FR" sz="1200" dirty="0">
                          <a:effectLst/>
                        </a:rPr>
                        <a:t>± </a:t>
                      </a:r>
                      <a:r>
                        <a:rPr lang="fr-FR" sz="1200" dirty="0" smtClean="0">
                          <a:effectLst/>
                        </a:rPr>
                        <a:t>1.52</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8" name="TextBox 3"/>
          <p:cNvSpPr txBox="1"/>
          <p:nvPr/>
        </p:nvSpPr>
        <p:spPr>
          <a:xfrm>
            <a:off x="567961" y="204632"/>
            <a:ext cx="8153400" cy="461665"/>
          </a:xfrm>
          <a:prstGeom prst="rect">
            <a:avLst/>
          </a:prstGeom>
          <a:noFill/>
        </p:spPr>
        <p:txBody>
          <a:bodyPr wrap="square" rtlCol="0">
            <a:spAutoFit/>
          </a:bodyPr>
          <a:lstStyle/>
          <a:p>
            <a:endParaRPr lang="fr-FR" sz="2400" b="1" dirty="0"/>
          </a:p>
        </p:txBody>
      </p:sp>
      <p:sp>
        <p:nvSpPr>
          <p:cNvPr id="9" name="TextBox 3"/>
          <p:cNvSpPr txBox="1"/>
          <p:nvPr/>
        </p:nvSpPr>
        <p:spPr>
          <a:xfrm>
            <a:off x="381000" y="409264"/>
            <a:ext cx="8340361" cy="400110"/>
          </a:xfrm>
          <a:prstGeom prst="rect">
            <a:avLst/>
          </a:prstGeom>
          <a:noFill/>
        </p:spPr>
        <p:txBody>
          <a:bodyPr wrap="square" rtlCol="0">
            <a:spAutoFit/>
          </a:bodyPr>
          <a:lstStyle/>
          <a:p>
            <a:r>
              <a:rPr lang="fr-FR" sz="2000" b="1" dirty="0"/>
              <a:t>Table </a:t>
            </a:r>
            <a:r>
              <a:rPr lang="fr-FR" sz="2000" b="1" dirty="0" smtClean="0"/>
              <a:t>1: </a:t>
            </a:r>
            <a:r>
              <a:rPr lang="fr-FR" sz="2000" b="1" dirty="0"/>
              <a:t>Effect of </a:t>
            </a:r>
            <a:r>
              <a:rPr lang="fr-FR" sz="2000" b="1" i="1" dirty="0"/>
              <a:t>A. leiocarpus </a:t>
            </a:r>
            <a:r>
              <a:rPr lang="fr-FR" sz="2000" b="1" dirty="0"/>
              <a:t> on bone marrow cells </a:t>
            </a:r>
            <a:endParaRPr lang="fr-FR" sz="2000" dirty="0"/>
          </a:p>
        </p:txBody>
      </p:sp>
      <p:sp>
        <p:nvSpPr>
          <p:cNvPr id="10" name="TextBox 3"/>
          <p:cNvSpPr txBox="1"/>
          <p:nvPr/>
        </p:nvSpPr>
        <p:spPr>
          <a:xfrm>
            <a:off x="228600" y="5559773"/>
            <a:ext cx="8686800" cy="954107"/>
          </a:xfrm>
          <a:prstGeom prst="rect">
            <a:avLst/>
          </a:prstGeom>
          <a:noFill/>
        </p:spPr>
        <p:txBody>
          <a:bodyPr wrap="square" rtlCol="0">
            <a:spAutoFit/>
          </a:bodyPr>
          <a:lstStyle/>
          <a:p>
            <a:pPr algn="just"/>
            <a:r>
              <a:rPr lang="fr-FR" sz="1400" dirty="0"/>
              <a:t>Normal: negative control treated with distillated water; Control: positive control given cyclophosphamide at 100 mg.kg</a:t>
            </a:r>
            <a:r>
              <a:rPr lang="fr-FR" sz="1400" baseline="30000" dirty="0"/>
              <a:t>-1</a:t>
            </a:r>
            <a:r>
              <a:rPr lang="fr-FR" sz="1400" dirty="0"/>
              <a:t>; T.E </a:t>
            </a:r>
            <a:r>
              <a:rPr lang="fr-FR" sz="1400" dirty="0" smtClean="0"/>
              <a:t>250, 500 and 1000: </a:t>
            </a:r>
            <a:r>
              <a:rPr lang="fr-FR" sz="1400" dirty="0"/>
              <a:t>were </a:t>
            </a:r>
            <a:r>
              <a:rPr lang="fr-FR" sz="1400" dirty="0" smtClean="0"/>
              <a:t>treated </a:t>
            </a:r>
            <a:r>
              <a:rPr lang="fr-FR" sz="1400" dirty="0"/>
              <a:t>respectively with the total extract at 250, 500 and 1000 </a:t>
            </a:r>
            <a:r>
              <a:rPr lang="fr-FR" sz="1400" dirty="0" smtClean="0"/>
              <a:t>mg.kg</a:t>
            </a:r>
            <a:r>
              <a:rPr lang="fr-FR" sz="1400" baseline="30000" dirty="0" smtClean="0"/>
              <a:t>-1</a:t>
            </a:r>
            <a:r>
              <a:rPr lang="en-US" sz="1400" baseline="30000" dirty="0" smtClean="0"/>
              <a:t> </a:t>
            </a:r>
            <a:r>
              <a:rPr lang="fr-FR" sz="1400" dirty="0"/>
              <a:t>; </a:t>
            </a:r>
            <a:r>
              <a:rPr lang="fr-FR" sz="1400" baseline="30000" dirty="0"/>
              <a:t>#</a:t>
            </a:r>
            <a:r>
              <a:rPr lang="fr-FR" sz="1400" i="1" dirty="0"/>
              <a:t> </a:t>
            </a:r>
            <a:r>
              <a:rPr lang="fr-FR" sz="1400" i="1" baseline="30000" dirty="0"/>
              <a:t># # # </a:t>
            </a:r>
            <a:r>
              <a:rPr lang="fr-FR" sz="1400" i="1" dirty="0"/>
              <a:t>p &lt; 0,0001 </a:t>
            </a:r>
            <a:r>
              <a:rPr lang="fr-FR" sz="1400" dirty="0"/>
              <a:t>(compared to normal</a:t>
            </a:r>
            <a:r>
              <a:rPr lang="fr-FR" sz="1400" i="1" dirty="0" smtClean="0"/>
              <a:t>)</a:t>
            </a:r>
            <a:endParaRPr lang="fr-FR" sz="1400" dirty="0"/>
          </a:p>
          <a:p>
            <a:endParaRPr lang="fr-FR"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458200" cy="5201424"/>
          </a:xfrm>
          <a:prstGeom prst="rect">
            <a:avLst/>
          </a:prstGeom>
          <a:noFill/>
        </p:spPr>
        <p:txBody>
          <a:bodyPr wrap="square" rtlCol="0">
            <a:spAutoFit/>
          </a:bodyPr>
          <a:lstStyle/>
          <a:p>
            <a:pPr algn="ctr"/>
            <a:r>
              <a:rPr lang="fr-FR" sz="2400" b="1" dirty="0"/>
              <a:t>Results and </a:t>
            </a:r>
            <a:r>
              <a:rPr lang="fr-FR" sz="2400" b="1" dirty="0" smtClean="0"/>
              <a:t>discussion (4)</a:t>
            </a:r>
            <a:endParaRPr lang="fr-FR" sz="2400" b="1" dirty="0"/>
          </a:p>
          <a:p>
            <a:pPr algn="just"/>
            <a:endParaRPr lang="fr-FR" sz="2000" dirty="0"/>
          </a:p>
          <a:p>
            <a:pPr algn="just"/>
            <a:r>
              <a:rPr lang="en-US" sz="2400" b="1" dirty="0"/>
              <a:t>Effect</a:t>
            </a:r>
            <a:r>
              <a:rPr lang="fr-FR" sz="2400" b="1" dirty="0"/>
              <a:t> of total extract on bone </a:t>
            </a:r>
            <a:r>
              <a:rPr lang="fr-FR" sz="2400" b="1" dirty="0" smtClean="0"/>
              <a:t>cells</a:t>
            </a:r>
          </a:p>
          <a:p>
            <a:pPr algn="just"/>
            <a:endParaRPr lang="fr-FR" sz="2000" dirty="0" smtClean="0"/>
          </a:p>
          <a:p>
            <a:pPr algn="just"/>
            <a:r>
              <a:rPr lang="fr-FR" sz="2000" dirty="0" smtClean="0"/>
              <a:t>Compared </a:t>
            </a:r>
            <a:r>
              <a:rPr lang="fr-FR" sz="2000" dirty="0"/>
              <a:t>to positive controls</a:t>
            </a:r>
            <a:r>
              <a:rPr lang="fr-FR" sz="2000" dirty="0" smtClean="0"/>
              <a:t>, </a:t>
            </a:r>
            <a:r>
              <a:rPr lang="fr-FR" sz="2000" dirty="0"/>
              <a:t>i</a:t>
            </a:r>
            <a:r>
              <a:rPr lang="fr-FR" sz="2000" dirty="0" smtClean="0"/>
              <a:t>n </a:t>
            </a:r>
            <a:r>
              <a:rPr lang="fr-FR" sz="2000" dirty="0"/>
              <a:t>the groups pre treated groups with the extract of </a:t>
            </a:r>
            <a:r>
              <a:rPr lang="fr-FR" sz="2000" i="1" dirty="0"/>
              <a:t>A. leiocarpus</a:t>
            </a:r>
            <a:r>
              <a:rPr lang="fr-FR" sz="2000" dirty="0"/>
              <a:t> at the doses of 250, 500 and 1000 mg.kg</a:t>
            </a:r>
            <a:r>
              <a:rPr lang="fr-FR" sz="2000" baseline="30000" dirty="0"/>
              <a:t>-1</a:t>
            </a:r>
            <a:r>
              <a:rPr lang="fr-FR" sz="2000" dirty="0"/>
              <a:t>, there was a significant decrease (p&lt;0.0001) in MnEPCs of 34; 44 and 62%, </a:t>
            </a:r>
            <a:r>
              <a:rPr lang="fr-FR" sz="2000" dirty="0" smtClean="0"/>
              <a:t>respectively</a:t>
            </a:r>
            <a:r>
              <a:rPr lang="fr-FR" sz="2000" dirty="0"/>
              <a:t> </a:t>
            </a:r>
            <a:r>
              <a:rPr lang="fr-FR" sz="2000" dirty="0" smtClean="0"/>
              <a:t>after the administration of cyclophosphamide </a:t>
            </a:r>
          </a:p>
          <a:p>
            <a:pPr algn="just"/>
            <a:endParaRPr lang="fr-FR" sz="2000" dirty="0"/>
          </a:p>
          <a:p>
            <a:pPr algn="just"/>
            <a:r>
              <a:rPr lang="fr-FR" sz="2000" dirty="0"/>
              <a:t>And this decrease was in dose-dependent manner (Table 2 </a:t>
            </a:r>
            <a:r>
              <a:rPr lang="fr-FR" sz="2000" dirty="0" smtClean="0"/>
              <a:t>)</a:t>
            </a:r>
            <a:endParaRPr lang="fr-FR" sz="2000" dirty="0"/>
          </a:p>
          <a:p>
            <a:pPr algn="just"/>
            <a:endParaRPr lang="fr-FR" sz="2000" dirty="0" smtClean="0"/>
          </a:p>
          <a:p>
            <a:pPr algn="just"/>
            <a:r>
              <a:rPr lang="fr-FR" sz="2000" dirty="0"/>
              <a:t>In pre-treated mice, </a:t>
            </a:r>
            <a:r>
              <a:rPr lang="fr-FR" sz="2000" dirty="0">
                <a:solidFill>
                  <a:srgbClr val="C00000"/>
                </a:solidFill>
              </a:rPr>
              <a:t>the extract has shown a protective action against genotoxicity induced by cyclophosphamide in the bone marrow</a:t>
            </a:r>
            <a:r>
              <a:rPr lang="fr-FR" sz="2000" dirty="0" smtClean="0">
                <a:solidFill>
                  <a:srgbClr val="C00000"/>
                </a:solidFill>
              </a:rPr>
              <a:t>.</a:t>
            </a:r>
            <a:endParaRPr lang="fr-FR" sz="2000" dirty="0">
              <a:solidFill>
                <a:srgbClr val="C00000"/>
              </a:solidFill>
            </a:endParaRPr>
          </a:p>
          <a:p>
            <a:pPr algn="just"/>
            <a:endParaRPr lang="fr-FR" sz="2000" dirty="0" smtClean="0"/>
          </a:p>
          <a:p>
            <a:pPr algn="just"/>
            <a:endParaRPr lang="fr-FR" sz="2000" dirty="0"/>
          </a:p>
          <a:p>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dirty="0"/>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197621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0627" y="28433"/>
            <a:ext cx="8153400" cy="461665"/>
          </a:xfrm>
          <a:prstGeom prst="rect">
            <a:avLst/>
          </a:prstGeom>
          <a:noFill/>
        </p:spPr>
        <p:txBody>
          <a:bodyPr wrap="square" rtlCol="0">
            <a:spAutoFit/>
          </a:bodyPr>
          <a:lstStyle/>
          <a:p>
            <a:pPr algn="ctr"/>
            <a:r>
              <a:rPr lang="fr-FR" sz="2400" b="1" dirty="0"/>
              <a:t>Results and </a:t>
            </a:r>
            <a:r>
              <a:rPr lang="fr-FR" sz="2400" b="1" dirty="0" smtClean="0"/>
              <a:t>discussion (5)</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15</a:t>
            </a:fld>
            <a:endParaRPr lang="fr-FR" dirty="0"/>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172200"/>
            <a:ext cx="9136918" cy="685037"/>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4163476232"/>
              </p:ext>
            </p:extLst>
          </p:nvPr>
        </p:nvGraphicFramePr>
        <p:xfrm>
          <a:off x="2" y="1143000"/>
          <a:ext cx="9220198" cy="4144510"/>
        </p:xfrm>
        <a:graphic>
          <a:graphicData uri="http://schemas.openxmlformats.org/drawingml/2006/table">
            <a:tbl>
              <a:tblPr firstRow="1" firstCol="1" bandRow="1">
                <a:tableStyleId>{9D7B26C5-4107-4FEC-AEDC-1716B250A1EF}</a:tableStyleId>
              </a:tblPr>
              <a:tblGrid>
                <a:gridCol w="533398"/>
                <a:gridCol w="1066800"/>
                <a:gridCol w="533400"/>
                <a:gridCol w="1066800"/>
                <a:gridCol w="795972"/>
                <a:gridCol w="1066800"/>
                <a:gridCol w="651828"/>
                <a:gridCol w="1066800"/>
                <a:gridCol w="685800"/>
                <a:gridCol w="990600"/>
                <a:gridCol w="762000"/>
              </a:tblGrid>
              <a:tr h="372491">
                <a:tc rowSpan="2">
                  <a:txBody>
                    <a:bodyPr/>
                    <a:lstStyle/>
                    <a:p>
                      <a:pPr>
                        <a:lnSpc>
                          <a:spcPct val="200000"/>
                        </a:lnSpc>
                        <a:spcAft>
                          <a:spcPts val="0"/>
                        </a:spcAft>
                      </a:pPr>
                      <a:r>
                        <a:rPr lang="fr-FR" sz="1400" dirty="0">
                          <a:effectLst/>
                        </a:rPr>
                        <a:t> </a:t>
                      </a:r>
                    </a:p>
                    <a:p>
                      <a:pPr>
                        <a:lnSpc>
                          <a:spcPct val="200000"/>
                        </a:lnSpc>
                        <a:spcAft>
                          <a:spcPts val="0"/>
                        </a:spcAft>
                      </a:pPr>
                      <a:r>
                        <a:rPr lang="fr-FR" sz="1400" dirty="0" smtClean="0">
                          <a:effectLst/>
                          <a:latin typeface="+mn-lt"/>
                          <a:ea typeface="+mn-ea"/>
                          <a:cs typeface="+mn-cs"/>
                        </a:rPr>
                        <a:t>Mice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200000"/>
                        </a:lnSpc>
                        <a:spcAft>
                          <a:spcPts val="0"/>
                        </a:spcAft>
                      </a:pPr>
                      <a:r>
                        <a:rPr lang="fr-FR" sz="1200" dirty="0" smtClean="0">
                          <a:effectLst/>
                          <a:latin typeface="+mn-lt"/>
                          <a:ea typeface="+mn-ea"/>
                          <a:cs typeface="+mn-cs"/>
                        </a:rPr>
                        <a:t>Normal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gridSpan="2">
                  <a:txBody>
                    <a:bodyPr/>
                    <a:lstStyle/>
                    <a:p>
                      <a:pPr algn="ctr">
                        <a:lnSpc>
                          <a:spcPct val="200000"/>
                        </a:lnSpc>
                        <a:spcAft>
                          <a:spcPts val="0"/>
                        </a:spcAft>
                      </a:pPr>
                      <a:r>
                        <a:rPr lang="fr-FR" sz="1200" dirty="0" smtClean="0">
                          <a:effectLst/>
                          <a:latin typeface="+mn-lt"/>
                          <a:ea typeface="+mn-ea"/>
                          <a:cs typeface="+mn-cs"/>
                        </a:rPr>
                        <a:t>Control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gridSpan="2">
                  <a:txBody>
                    <a:bodyPr/>
                    <a:lstStyle/>
                    <a:p>
                      <a:pPr algn="ctr">
                        <a:lnSpc>
                          <a:spcPct val="200000"/>
                        </a:lnSpc>
                        <a:spcAft>
                          <a:spcPts val="0"/>
                        </a:spcAft>
                      </a:pPr>
                      <a:r>
                        <a:rPr lang="fr-FR" sz="1200" dirty="0" smtClean="0">
                          <a:effectLst/>
                        </a:rPr>
                        <a:t>T.E</a:t>
                      </a:r>
                      <a:r>
                        <a:rPr lang="fr-FR" sz="1200" baseline="0" dirty="0" smtClean="0">
                          <a:effectLst/>
                        </a:rPr>
                        <a:t> </a:t>
                      </a:r>
                      <a:r>
                        <a:rPr lang="fr-FR" sz="1200" dirty="0" smtClean="0">
                          <a:effectLst/>
                        </a:rPr>
                        <a:t>250 </a:t>
                      </a:r>
                      <a:r>
                        <a:rPr lang="fr-FR" sz="1200" dirty="0">
                          <a:effectLst/>
                        </a:rPr>
                        <a:t>+ 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gridSpan="2">
                  <a:txBody>
                    <a:bodyPr/>
                    <a:lstStyle/>
                    <a:p>
                      <a:pPr algn="ctr">
                        <a:lnSpc>
                          <a:spcPct val="200000"/>
                        </a:lnSpc>
                        <a:spcAft>
                          <a:spcPts val="0"/>
                        </a:spcAft>
                      </a:pPr>
                      <a:r>
                        <a:rPr lang="fr-FR" sz="1200" dirty="0" smtClean="0">
                          <a:effectLst/>
                        </a:rPr>
                        <a:t>T.E</a:t>
                      </a:r>
                      <a:r>
                        <a:rPr lang="fr-FR" sz="1200" baseline="0" dirty="0" smtClean="0">
                          <a:effectLst/>
                        </a:rPr>
                        <a:t> </a:t>
                      </a:r>
                      <a:r>
                        <a:rPr lang="fr-FR" sz="1200" dirty="0" smtClean="0">
                          <a:effectLst/>
                        </a:rPr>
                        <a:t>500 </a:t>
                      </a:r>
                      <a:r>
                        <a:rPr lang="fr-FR" sz="1200" dirty="0">
                          <a:effectLst/>
                        </a:rPr>
                        <a:t>+ 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gridSpan="2">
                  <a:txBody>
                    <a:bodyPr/>
                    <a:lstStyle/>
                    <a:p>
                      <a:pPr algn="ctr">
                        <a:lnSpc>
                          <a:spcPct val="200000"/>
                        </a:lnSpc>
                        <a:spcAft>
                          <a:spcPts val="0"/>
                        </a:spcAft>
                      </a:pPr>
                      <a:r>
                        <a:rPr lang="fr-FR" sz="1200" dirty="0" smtClean="0">
                          <a:effectLst/>
                        </a:rPr>
                        <a:t>T.E</a:t>
                      </a:r>
                      <a:r>
                        <a:rPr lang="fr-FR" sz="1200" baseline="0" dirty="0" smtClean="0">
                          <a:effectLst/>
                        </a:rPr>
                        <a:t> </a:t>
                      </a:r>
                      <a:r>
                        <a:rPr lang="fr-FR" sz="1200" dirty="0" smtClean="0">
                          <a:effectLst/>
                        </a:rPr>
                        <a:t>1000 </a:t>
                      </a:r>
                      <a:r>
                        <a:rPr lang="fr-FR" sz="1200" dirty="0">
                          <a:effectLst/>
                        </a:rPr>
                        <a:t>+ 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r>
              <a:tr h="725041">
                <a:tc vMerge="1">
                  <a:txBody>
                    <a:bodyPr/>
                    <a:lstStyle/>
                    <a:p>
                      <a:endParaRPr lang="fr-FR"/>
                    </a:p>
                  </a:txBody>
                  <a:tcPr/>
                </a:tc>
                <a:tc>
                  <a:txBody>
                    <a:bodyPr/>
                    <a:lstStyle/>
                    <a:p>
                      <a:pPr algn="ctr">
                        <a:lnSpc>
                          <a:spcPct val="200000"/>
                        </a:lnSpc>
                        <a:spcAft>
                          <a:spcPts val="0"/>
                        </a:spcAft>
                      </a:pPr>
                      <a:r>
                        <a:rPr lang="fr-FR" sz="1100" dirty="0" smtClean="0">
                          <a:effectLst/>
                        </a:rPr>
                        <a:t>MnPCEs/5000 PCEs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PCEs</a:t>
                      </a:r>
                      <a:r>
                        <a:rPr lang="fr-FR" sz="1100" dirty="0">
                          <a:effectLst/>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MnPCEs/5000 PCEs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PCEs</a:t>
                      </a:r>
                      <a:r>
                        <a:rPr lang="fr-FR" sz="1100" dirty="0">
                          <a:effectLst/>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MnPCEs/5000 PCEs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PCEs</a:t>
                      </a:r>
                      <a:r>
                        <a:rPr lang="fr-FR" sz="1100" dirty="0">
                          <a:effectLst/>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MnPCEs/5000 PCEs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PCEs</a:t>
                      </a:r>
                      <a:r>
                        <a:rPr lang="fr-FR" sz="1100" dirty="0">
                          <a:effectLst/>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MnPCEs/5000 PCEs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PCEs</a:t>
                      </a:r>
                      <a:r>
                        <a:rPr lang="fr-FR" sz="1100" dirty="0">
                          <a:effectLst/>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34477">
                <a:tc>
                  <a:txBody>
                    <a:bodyPr/>
                    <a:lstStyle/>
                    <a:p>
                      <a:pPr algn="ctr">
                        <a:lnSpc>
                          <a:spcPct val="200000"/>
                        </a:lnSpc>
                        <a:spcAft>
                          <a:spcPts val="0"/>
                        </a:spcAft>
                      </a:pPr>
                      <a:r>
                        <a:rPr lang="fr-FR" sz="1400" dirty="0">
                          <a:effectLst/>
                        </a:rPr>
                        <a:t> </a:t>
                      </a:r>
                      <a:r>
                        <a:rPr lang="fr-FR" sz="1400" dirty="0" smtClean="0">
                          <a:effectLst/>
                        </a:rPr>
                        <a:t>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 </a:t>
                      </a:r>
                      <a:r>
                        <a:rPr lang="fr-FR" sz="1100" dirty="0" smtClean="0">
                          <a:effectLst/>
                        </a:rPr>
                        <a:t>6.55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 </a:t>
                      </a:r>
                      <a:r>
                        <a:rPr lang="fr-FR" sz="1100" dirty="0" smtClean="0">
                          <a:effectLst/>
                        </a:rPr>
                        <a:t>54.57</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 </a:t>
                      </a:r>
                      <a:r>
                        <a:rPr lang="fr-FR" sz="1100" dirty="0" smtClean="0">
                          <a:effectLst/>
                        </a:rPr>
                        <a:t>15.69</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 </a:t>
                      </a:r>
                      <a:r>
                        <a:rPr lang="fr-FR" sz="1100" dirty="0" smtClean="0">
                          <a:effectLst/>
                        </a:rPr>
                        <a:t>39.67</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 </a:t>
                      </a:r>
                      <a:r>
                        <a:rPr lang="fr-FR" sz="1100" dirty="0" smtClean="0">
                          <a:effectLst/>
                        </a:rPr>
                        <a:t>12.5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 </a:t>
                      </a:r>
                      <a:r>
                        <a:rPr lang="fr-FR" sz="1100" dirty="0" smtClean="0">
                          <a:effectLst/>
                        </a:rPr>
                        <a:t>44.28</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 </a:t>
                      </a:r>
                      <a:r>
                        <a:rPr lang="fr-FR" sz="1100" dirty="0" smtClean="0">
                          <a:effectLst/>
                        </a:rPr>
                        <a:t>11.25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 </a:t>
                      </a:r>
                      <a:r>
                        <a:rPr lang="fr-FR" sz="1100" dirty="0" smtClean="0">
                          <a:effectLst/>
                        </a:rPr>
                        <a:t>41.66</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 </a:t>
                      </a:r>
                      <a:r>
                        <a:rPr lang="fr-FR" sz="1100" dirty="0" smtClean="0">
                          <a:effectLst/>
                        </a:rPr>
                        <a:t>8.33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 </a:t>
                      </a:r>
                      <a:r>
                        <a:rPr lang="fr-FR" sz="1100" dirty="0" smtClean="0">
                          <a:effectLst/>
                        </a:rPr>
                        <a:t>40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2491">
                <a:tc>
                  <a:txBody>
                    <a:bodyPr/>
                    <a:lstStyle/>
                    <a:p>
                      <a:pPr algn="ctr">
                        <a:lnSpc>
                          <a:spcPct val="200000"/>
                        </a:lnSpc>
                        <a:spcAft>
                          <a:spcPts val="0"/>
                        </a:spcAft>
                      </a:pPr>
                      <a:r>
                        <a:rPr lang="fr-FR" sz="1400" dirty="0">
                          <a:effectLst/>
                        </a:rPr>
                        <a:t>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4.47</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53.63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21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40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12.5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45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11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40.62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6.25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43.33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2491">
                <a:tc>
                  <a:txBody>
                    <a:bodyPr/>
                    <a:lstStyle/>
                    <a:p>
                      <a:pPr algn="ctr">
                        <a:lnSpc>
                          <a:spcPct val="200000"/>
                        </a:lnSpc>
                        <a:spcAft>
                          <a:spcPts val="0"/>
                        </a:spcAft>
                      </a:pPr>
                      <a:r>
                        <a:rPr lang="fr-FR" sz="1400" dirty="0">
                          <a:effectLst/>
                        </a:rPr>
                        <a:t>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7.5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40.90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20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45.45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10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42,5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9.33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36.36</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6</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37</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2491">
                <a:tc>
                  <a:txBody>
                    <a:bodyPr/>
                    <a:lstStyle/>
                    <a:p>
                      <a:pPr algn="ctr">
                        <a:lnSpc>
                          <a:spcPct val="200000"/>
                        </a:lnSpc>
                        <a:spcAft>
                          <a:spcPts val="0"/>
                        </a:spcAft>
                      </a:pPr>
                      <a:r>
                        <a:rPr lang="fr-FR" sz="1400" dirty="0">
                          <a:effectLst/>
                        </a:rPr>
                        <a:t>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3.33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42.30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15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46.66</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13.33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46,66</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10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42.5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7.25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41.66</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2491">
                <a:tc>
                  <a:txBody>
                    <a:bodyPr/>
                    <a:lstStyle/>
                    <a:p>
                      <a:pPr algn="ctr">
                        <a:lnSpc>
                          <a:spcPct val="200000"/>
                        </a:lnSpc>
                        <a:spcAft>
                          <a:spcPts val="0"/>
                        </a:spcAft>
                      </a:pPr>
                      <a:r>
                        <a:rPr lang="fr-FR" sz="1400" dirty="0">
                          <a:effectLst/>
                        </a:rPr>
                        <a:t>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4.16</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41.17</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21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40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12.3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44.2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10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45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smtClean="0">
                          <a:effectLst/>
                        </a:rPr>
                        <a:t>6.95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fr-FR" sz="1100" dirty="0">
                          <a:effectLst/>
                        </a:rPr>
                        <a:t>42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05621">
                <a:tc>
                  <a:txBody>
                    <a:bodyPr/>
                    <a:lstStyle/>
                    <a:p>
                      <a:pPr algn="ctr">
                        <a:lnSpc>
                          <a:spcPct val="100000"/>
                        </a:lnSpc>
                        <a:spcAft>
                          <a:spcPts val="0"/>
                        </a:spcAft>
                      </a:pPr>
                      <a:r>
                        <a:rPr lang="fr-FR" sz="1400" dirty="0" smtClean="0">
                          <a:effectLst/>
                        </a:rPr>
                        <a:t>M </a:t>
                      </a:r>
                      <a:r>
                        <a:rPr lang="fr-FR" sz="1400" dirty="0">
                          <a:effectLst/>
                        </a:rPr>
                        <a:t>±</a:t>
                      </a:r>
                    </a:p>
                    <a:p>
                      <a:pPr algn="ctr">
                        <a:lnSpc>
                          <a:spcPct val="100000"/>
                        </a:lnSpc>
                        <a:spcAft>
                          <a:spcPts val="0"/>
                        </a:spcAft>
                      </a:pPr>
                      <a:r>
                        <a:rPr lang="fr-FR" sz="1400" dirty="0">
                          <a:effectLst/>
                        </a:rPr>
                        <a:t>SEM</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fr-FR" sz="1100" b="0" dirty="0" smtClean="0">
                          <a:effectLst/>
                        </a:rPr>
                        <a:t>5.70 ± 0.78</a:t>
                      </a:r>
                      <a:endParaRPr lang="fr-FR" sz="11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fr-FR" sz="1100" dirty="0" smtClean="0">
                          <a:effectLst/>
                        </a:rPr>
                        <a:t>46.52 </a:t>
                      </a:r>
                      <a:r>
                        <a:rPr lang="fr-FR" sz="1100" dirty="0">
                          <a:effectLst/>
                        </a:rPr>
                        <a:t>± </a:t>
                      </a:r>
                      <a:r>
                        <a:rPr lang="fr-FR" sz="1100" dirty="0" smtClean="0">
                          <a:effectLst/>
                        </a:rPr>
                        <a:t>3.10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fr-FR" sz="1100" b="1" dirty="0" smtClean="0">
                          <a:solidFill>
                            <a:srgbClr val="0033CC"/>
                          </a:solidFill>
                          <a:effectLst/>
                        </a:rPr>
                        <a:t>18.54 </a:t>
                      </a:r>
                      <a:r>
                        <a:rPr lang="fr-FR" sz="1100" b="1" dirty="0">
                          <a:solidFill>
                            <a:srgbClr val="0033CC"/>
                          </a:solidFill>
                          <a:effectLst/>
                        </a:rPr>
                        <a:t>±</a:t>
                      </a:r>
                      <a:r>
                        <a:rPr lang="fr-FR" sz="1100" b="1" dirty="0" smtClean="0">
                          <a:solidFill>
                            <a:srgbClr val="0033CC"/>
                          </a:solidFill>
                          <a:effectLst/>
                        </a:rPr>
                        <a:t>1.32</a:t>
                      </a:r>
                      <a:r>
                        <a:rPr lang="fr-FR" sz="1100" b="1" baseline="30000" dirty="0">
                          <a:solidFill>
                            <a:srgbClr val="0033CC"/>
                          </a:solidFill>
                          <a:effectLst/>
                        </a:rPr>
                        <a:t>####</a:t>
                      </a:r>
                      <a:endParaRPr lang="fr-FR" sz="1100" b="1"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fr-FR" sz="1100" dirty="0" smtClean="0">
                          <a:effectLst/>
                        </a:rPr>
                        <a:t>42.35 </a:t>
                      </a:r>
                      <a:r>
                        <a:rPr lang="fr-FR" sz="1100" dirty="0">
                          <a:effectLst/>
                        </a:rPr>
                        <a:t>± </a:t>
                      </a:r>
                      <a:r>
                        <a:rPr lang="fr-FR" sz="1100" dirty="0" smtClean="0">
                          <a:effectLst/>
                        </a:rPr>
                        <a:t>1.52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fr-FR" sz="1100" b="1" dirty="0" smtClean="0">
                          <a:solidFill>
                            <a:srgbClr val="FF0000"/>
                          </a:solidFill>
                          <a:effectLst/>
                        </a:rPr>
                        <a:t>12.12 </a:t>
                      </a:r>
                      <a:r>
                        <a:rPr lang="fr-FR" sz="1100" b="1" dirty="0">
                          <a:solidFill>
                            <a:srgbClr val="FF0000"/>
                          </a:solidFill>
                          <a:effectLst/>
                        </a:rPr>
                        <a:t>± </a:t>
                      </a:r>
                      <a:r>
                        <a:rPr lang="fr-FR" sz="1100" b="1" dirty="0" smtClean="0">
                          <a:solidFill>
                            <a:srgbClr val="FF0000"/>
                          </a:solidFill>
                          <a:effectLst/>
                        </a:rPr>
                        <a:t>0.56</a:t>
                      </a:r>
                      <a:r>
                        <a:rPr lang="fr-FR" sz="1100" b="1" baseline="30000" dirty="0">
                          <a:solidFill>
                            <a:srgbClr val="FF0000"/>
                          </a:solidFill>
                          <a:effectLst/>
                        </a:rPr>
                        <a:t>****</a:t>
                      </a:r>
                      <a:endParaRPr lang="fr-F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fr-FR" sz="1100" dirty="0" smtClean="0">
                          <a:effectLst/>
                        </a:rPr>
                        <a:t>44.53 </a:t>
                      </a:r>
                      <a:r>
                        <a:rPr lang="fr-FR" sz="1100" dirty="0">
                          <a:effectLst/>
                        </a:rPr>
                        <a:t>± </a:t>
                      </a:r>
                      <a:r>
                        <a:rPr lang="fr-FR" sz="1100" dirty="0" smtClean="0">
                          <a:effectLst/>
                        </a:rPr>
                        <a:t>0.67</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fr-FR" sz="1100" b="1" dirty="0" smtClean="0">
                          <a:solidFill>
                            <a:srgbClr val="FF0000"/>
                          </a:solidFill>
                          <a:effectLst/>
                        </a:rPr>
                        <a:t>10.31 </a:t>
                      </a:r>
                      <a:r>
                        <a:rPr lang="fr-FR" sz="1100" b="1" dirty="0">
                          <a:solidFill>
                            <a:srgbClr val="FF0000"/>
                          </a:solidFill>
                          <a:effectLst/>
                        </a:rPr>
                        <a:t>± </a:t>
                      </a:r>
                      <a:r>
                        <a:rPr lang="fr-FR" sz="1100" b="1" dirty="0" smtClean="0">
                          <a:solidFill>
                            <a:srgbClr val="FF0000"/>
                          </a:solidFill>
                          <a:effectLst/>
                        </a:rPr>
                        <a:t>0.35</a:t>
                      </a:r>
                      <a:r>
                        <a:rPr lang="fr-FR" sz="1100" b="1" baseline="30000" dirty="0">
                          <a:solidFill>
                            <a:srgbClr val="FF0000"/>
                          </a:solidFill>
                          <a:effectLst/>
                        </a:rPr>
                        <a:t>****</a:t>
                      </a:r>
                      <a:endParaRPr lang="fr-F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fr-FR" sz="1100" dirty="0" smtClean="0">
                          <a:effectLst/>
                        </a:rPr>
                        <a:t>41.23 </a:t>
                      </a:r>
                      <a:r>
                        <a:rPr lang="fr-FR" sz="1100" dirty="0">
                          <a:effectLst/>
                        </a:rPr>
                        <a:t>± </a:t>
                      </a:r>
                      <a:r>
                        <a:rPr lang="fr-FR" sz="1100" dirty="0" smtClean="0">
                          <a:effectLst/>
                        </a:rPr>
                        <a:t>1.41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fr-FR" sz="1100" b="1" dirty="0" smtClean="0">
                          <a:solidFill>
                            <a:srgbClr val="FF0000"/>
                          </a:solidFill>
                          <a:effectLst/>
                        </a:rPr>
                        <a:t>6.95 </a:t>
                      </a:r>
                      <a:r>
                        <a:rPr lang="fr-FR" sz="1100" b="1" dirty="0">
                          <a:solidFill>
                            <a:srgbClr val="FF0000"/>
                          </a:solidFill>
                          <a:effectLst/>
                        </a:rPr>
                        <a:t>± </a:t>
                      </a:r>
                      <a:r>
                        <a:rPr lang="fr-FR" sz="1100" b="1" dirty="0" smtClean="0">
                          <a:solidFill>
                            <a:srgbClr val="FF0000"/>
                          </a:solidFill>
                          <a:effectLst/>
                        </a:rPr>
                        <a:t>0.41</a:t>
                      </a:r>
                      <a:r>
                        <a:rPr lang="fr-FR" sz="1100" b="1" baseline="30000" dirty="0">
                          <a:solidFill>
                            <a:srgbClr val="FF0000"/>
                          </a:solidFill>
                          <a:effectLst/>
                        </a:rPr>
                        <a:t>****</a:t>
                      </a:r>
                      <a:endParaRPr lang="fr-F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fr-FR" sz="1100" dirty="0" smtClean="0">
                          <a:effectLst/>
                        </a:rPr>
                        <a:t>40.80 </a:t>
                      </a:r>
                      <a:r>
                        <a:rPr lang="fr-FR" sz="1100" dirty="0">
                          <a:effectLst/>
                        </a:rPr>
                        <a:t>± </a:t>
                      </a:r>
                      <a:r>
                        <a:rPr lang="fr-FR" sz="1100" dirty="0" smtClean="0">
                          <a:effectLst/>
                        </a:rPr>
                        <a:t>1.08</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8" name="TextBox 3"/>
          <p:cNvSpPr txBox="1"/>
          <p:nvPr/>
        </p:nvSpPr>
        <p:spPr>
          <a:xfrm>
            <a:off x="120555" y="420638"/>
            <a:ext cx="8915400" cy="707886"/>
          </a:xfrm>
          <a:prstGeom prst="rect">
            <a:avLst/>
          </a:prstGeom>
          <a:noFill/>
        </p:spPr>
        <p:txBody>
          <a:bodyPr wrap="square" rtlCol="0">
            <a:spAutoFit/>
          </a:bodyPr>
          <a:lstStyle/>
          <a:p>
            <a:r>
              <a:rPr lang="fr-FR" sz="2000" b="1" dirty="0"/>
              <a:t>Table 2</a:t>
            </a:r>
            <a:r>
              <a:rPr lang="fr-FR" sz="2000" b="1" dirty="0" smtClean="0"/>
              <a:t>: </a:t>
            </a:r>
            <a:r>
              <a:rPr lang="fr-FR" sz="2000" b="1" dirty="0"/>
              <a:t>Effect of </a:t>
            </a:r>
            <a:r>
              <a:rPr lang="fr-FR" sz="2000" b="1" i="1" dirty="0"/>
              <a:t>A. leiocarpus </a:t>
            </a:r>
            <a:r>
              <a:rPr lang="fr-FR" sz="2000" b="1" dirty="0"/>
              <a:t> </a:t>
            </a:r>
            <a:r>
              <a:rPr lang="fr-FR" sz="2000" b="1" dirty="0" smtClean="0"/>
              <a:t>after the administration of cyclophosphamide on bone marrow cells </a:t>
            </a:r>
            <a:endParaRPr lang="fr-FR" sz="2000" dirty="0"/>
          </a:p>
        </p:txBody>
      </p:sp>
      <p:sp>
        <p:nvSpPr>
          <p:cNvPr id="9" name="TextBox 3"/>
          <p:cNvSpPr txBox="1"/>
          <p:nvPr/>
        </p:nvSpPr>
        <p:spPr>
          <a:xfrm>
            <a:off x="-11373" y="5313552"/>
            <a:ext cx="8915400" cy="1169551"/>
          </a:xfrm>
          <a:prstGeom prst="rect">
            <a:avLst/>
          </a:prstGeom>
          <a:noFill/>
        </p:spPr>
        <p:txBody>
          <a:bodyPr wrap="square" rtlCol="0">
            <a:spAutoFit/>
          </a:bodyPr>
          <a:lstStyle/>
          <a:p>
            <a:pPr algn="just"/>
            <a:r>
              <a:rPr lang="fr-FR" sz="1400" dirty="0"/>
              <a:t>Normal: negative control treated with distillated water; Control: positive control given cyclophosphamide at 100 </a:t>
            </a:r>
            <a:r>
              <a:rPr lang="en-US" sz="1400" dirty="0"/>
              <a:t>mg.kg</a:t>
            </a:r>
            <a:r>
              <a:rPr lang="en-US" sz="1400" baseline="30000" dirty="0"/>
              <a:t>-1</a:t>
            </a:r>
            <a:r>
              <a:rPr lang="fr-FR" sz="1400" dirty="0"/>
              <a:t>; T.E </a:t>
            </a:r>
            <a:r>
              <a:rPr lang="fr-FR" sz="1400" dirty="0" smtClean="0"/>
              <a:t>250 +C, 500+C </a:t>
            </a:r>
            <a:r>
              <a:rPr lang="fr-FR" sz="1400" dirty="0"/>
              <a:t>and </a:t>
            </a:r>
            <a:r>
              <a:rPr lang="fr-FR" sz="1400" dirty="0" smtClean="0"/>
              <a:t>1000+C: were</a:t>
            </a:r>
            <a:r>
              <a:rPr lang="fr-FR" sz="1400" dirty="0"/>
              <a:t> </a:t>
            </a:r>
            <a:r>
              <a:rPr lang="fr-FR" sz="1400" dirty="0" smtClean="0"/>
              <a:t>pre-</a:t>
            </a:r>
            <a:r>
              <a:rPr lang="fr-FR" sz="1400" dirty="0" smtClean="0"/>
              <a:t> </a:t>
            </a:r>
            <a:r>
              <a:rPr lang="fr-FR" sz="1400" dirty="0"/>
              <a:t>treated respectively with the total extract at 250, 500 and 1000</a:t>
            </a:r>
            <a:r>
              <a:rPr lang="en-US" sz="1400" dirty="0"/>
              <a:t> </a:t>
            </a:r>
            <a:r>
              <a:rPr lang="en-US" sz="1400" dirty="0" smtClean="0"/>
              <a:t>mg.kg</a:t>
            </a:r>
            <a:r>
              <a:rPr lang="en-US" sz="1400" baseline="30000" dirty="0" smtClean="0"/>
              <a:t>-1 </a:t>
            </a:r>
            <a:r>
              <a:rPr lang="fr-FR" sz="1400" dirty="0"/>
              <a:t> </a:t>
            </a:r>
            <a:r>
              <a:rPr lang="fr-FR" sz="1400" dirty="0" smtClean="0"/>
              <a:t>and received cyclophosphamide at 100</a:t>
            </a:r>
            <a:r>
              <a:rPr lang="en-US" sz="1400" dirty="0" smtClean="0"/>
              <a:t> </a:t>
            </a:r>
            <a:r>
              <a:rPr lang="en-US" sz="1400" dirty="0"/>
              <a:t>mg.kg</a:t>
            </a:r>
            <a:r>
              <a:rPr lang="en-US" sz="1400" baseline="30000" dirty="0"/>
              <a:t>-1</a:t>
            </a:r>
            <a:r>
              <a:rPr lang="fr-FR" sz="1400" dirty="0" smtClean="0"/>
              <a:t> .</a:t>
            </a:r>
            <a:r>
              <a:rPr lang="fr-FR" sz="1400" dirty="0" smtClean="0"/>
              <a:t> </a:t>
            </a:r>
            <a:r>
              <a:rPr lang="fr-FR" sz="1400" baseline="30000" dirty="0"/>
              <a:t>#</a:t>
            </a:r>
            <a:r>
              <a:rPr lang="fr-FR" sz="1400" i="1" dirty="0"/>
              <a:t> </a:t>
            </a:r>
            <a:r>
              <a:rPr lang="fr-FR" sz="1400" i="1" baseline="30000" dirty="0"/>
              <a:t># # # </a:t>
            </a:r>
            <a:r>
              <a:rPr lang="fr-FR" sz="1400" i="1" dirty="0"/>
              <a:t>p &lt; 0,0001 </a:t>
            </a:r>
            <a:r>
              <a:rPr lang="fr-FR" sz="1400" dirty="0"/>
              <a:t>(compared to normal</a:t>
            </a:r>
            <a:r>
              <a:rPr lang="fr-FR" sz="1400" i="1" dirty="0"/>
              <a:t>); </a:t>
            </a:r>
            <a:r>
              <a:rPr lang="fr-FR" sz="1400" i="1" baseline="30000" dirty="0"/>
              <a:t>****</a:t>
            </a:r>
            <a:r>
              <a:rPr lang="fr-FR" sz="1400" i="1" dirty="0"/>
              <a:t>p &lt; 0,0001 </a:t>
            </a:r>
            <a:r>
              <a:rPr lang="fr-FR" sz="1400" dirty="0"/>
              <a:t>(compared to controls</a:t>
            </a:r>
            <a:r>
              <a:rPr lang="fr-FR" sz="1400" i="1" dirty="0"/>
              <a:t>).</a:t>
            </a:r>
            <a:endParaRPr lang="fr-FR" sz="1400" dirty="0"/>
          </a:p>
          <a:p>
            <a:r>
              <a:rPr lang="fr-FR" sz="1400" b="1" dirty="0" smtClean="0"/>
              <a:t> </a:t>
            </a:r>
            <a:endParaRPr lang="fr-FR" sz="1400" dirty="0"/>
          </a:p>
        </p:txBody>
      </p:sp>
    </p:spTree>
    <p:extLst>
      <p:ext uri="{BB962C8B-B14F-4D97-AF65-F5344CB8AC3E}">
        <p14:creationId xmlns:p14="http://schemas.microsoft.com/office/powerpoint/2010/main" val="1610094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6863417"/>
          </a:xfrm>
          <a:prstGeom prst="rect">
            <a:avLst/>
          </a:prstGeom>
          <a:noFill/>
        </p:spPr>
        <p:txBody>
          <a:bodyPr wrap="square" rtlCol="0">
            <a:spAutoFit/>
          </a:bodyPr>
          <a:lstStyle/>
          <a:p>
            <a:pPr algn="ctr"/>
            <a:r>
              <a:rPr lang="fr-FR" sz="2400" b="1" dirty="0"/>
              <a:t>Results and </a:t>
            </a:r>
            <a:r>
              <a:rPr lang="fr-FR" sz="2400" b="1" dirty="0" smtClean="0"/>
              <a:t>discussion (6)</a:t>
            </a:r>
            <a:endParaRPr lang="fr-FR" sz="2400" b="1" dirty="0"/>
          </a:p>
          <a:p>
            <a:pPr algn="just"/>
            <a:endParaRPr lang="fr-FR" sz="2000" dirty="0"/>
          </a:p>
          <a:p>
            <a:pPr algn="just"/>
            <a:r>
              <a:rPr lang="en-US" sz="2400" b="1" dirty="0"/>
              <a:t>Effect</a:t>
            </a:r>
            <a:r>
              <a:rPr lang="fr-FR" sz="2400" b="1" dirty="0"/>
              <a:t> of total extract on bone </a:t>
            </a:r>
            <a:r>
              <a:rPr lang="fr-FR" sz="2400" b="1" dirty="0" smtClean="0"/>
              <a:t>cells</a:t>
            </a:r>
          </a:p>
          <a:p>
            <a:pPr algn="just"/>
            <a:endParaRPr lang="fr-FR" sz="2000" dirty="0"/>
          </a:p>
          <a:p>
            <a:pPr algn="just"/>
            <a:r>
              <a:rPr lang="fr-FR" sz="2000" dirty="0" smtClean="0"/>
              <a:t>At </a:t>
            </a:r>
            <a:r>
              <a:rPr lang="fr-FR" sz="2000" dirty="0"/>
              <a:t>the dose of 1000 mg.kg</a:t>
            </a:r>
            <a:r>
              <a:rPr lang="fr-FR" sz="2000" baseline="30000" dirty="0"/>
              <a:t>-1</a:t>
            </a:r>
            <a:r>
              <a:rPr lang="fr-FR" sz="2000" dirty="0"/>
              <a:t>, the incidence of MnEPC was 1.39. 10</a:t>
            </a:r>
            <a:r>
              <a:rPr lang="fr-FR" sz="2000" baseline="30000" dirty="0"/>
              <a:t>-3 </a:t>
            </a:r>
            <a:r>
              <a:rPr lang="fr-FR" sz="2000" dirty="0"/>
              <a:t>compared to 2.42. 10</a:t>
            </a:r>
            <a:r>
              <a:rPr lang="fr-FR" sz="2000" baseline="30000" dirty="0"/>
              <a:t>-3 </a:t>
            </a:r>
            <a:r>
              <a:rPr lang="fr-FR" sz="2000" dirty="0"/>
              <a:t>% at the dose of  500 </a:t>
            </a:r>
            <a:r>
              <a:rPr lang="fr-FR" sz="2000" dirty="0" smtClean="0"/>
              <a:t>mg.kg</a:t>
            </a:r>
            <a:r>
              <a:rPr lang="fr-FR" sz="2000" baseline="30000" dirty="0" smtClean="0"/>
              <a:t>-1</a:t>
            </a:r>
            <a:r>
              <a:rPr lang="fr-FR" sz="2000" dirty="0" smtClean="0"/>
              <a:t> (table 3)</a:t>
            </a:r>
            <a:endParaRPr lang="fr-FR" sz="2000" baseline="30000" dirty="0" smtClean="0"/>
          </a:p>
          <a:p>
            <a:pPr algn="just"/>
            <a:endParaRPr lang="fr-FR" sz="2000" baseline="30000" dirty="0"/>
          </a:p>
          <a:p>
            <a:pPr algn="just"/>
            <a:r>
              <a:rPr lang="fr-FR" sz="2000" dirty="0"/>
              <a:t>General cytotoxicity can be assessed by the ratio PCE/PCE+NCE. The ratio decreased as well as the frequency of MnPCE </a:t>
            </a:r>
            <a:r>
              <a:rPr lang="fr-FR" sz="2000" dirty="0" smtClean="0"/>
              <a:t>increased</a:t>
            </a:r>
            <a:r>
              <a:rPr lang="fr-FR" sz="2000" dirty="0"/>
              <a:t> </a:t>
            </a:r>
            <a:r>
              <a:rPr lang="fr-FR" dirty="0" smtClean="0"/>
              <a:t>(OECD, 2014)</a:t>
            </a:r>
            <a:endParaRPr lang="fr-FR" dirty="0"/>
          </a:p>
          <a:p>
            <a:pPr algn="just"/>
            <a:endParaRPr lang="fr-FR" sz="2000" baseline="30000" dirty="0"/>
          </a:p>
          <a:p>
            <a:pPr algn="just"/>
            <a:endParaRPr lang="fr-FR" sz="2000" dirty="0"/>
          </a:p>
          <a:p>
            <a:pPr algn="just"/>
            <a:r>
              <a:rPr lang="fr-FR" sz="2000" dirty="0"/>
              <a:t>C</a:t>
            </a:r>
            <a:r>
              <a:rPr lang="fr-FR" sz="2000" dirty="0" smtClean="0"/>
              <a:t>ompared </a:t>
            </a:r>
            <a:r>
              <a:rPr lang="fr-FR" sz="2000" dirty="0"/>
              <a:t>to the negative control </a:t>
            </a:r>
            <a:r>
              <a:rPr lang="fr-FR" sz="2000" dirty="0" smtClean="0"/>
              <a:t>group, there was no </a:t>
            </a:r>
            <a:r>
              <a:rPr lang="fr-FR" sz="2000" dirty="0"/>
              <a:t>significant difference between the groups treated with the extract and the untreated </a:t>
            </a:r>
            <a:r>
              <a:rPr lang="fr-FR" sz="2000" dirty="0" smtClean="0"/>
              <a:t>group in the evaluation </a:t>
            </a:r>
            <a:r>
              <a:rPr lang="fr-FR" sz="2000" dirty="0"/>
              <a:t>of the ratio of (PCEs %) </a:t>
            </a:r>
            <a:r>
              <a:rPr lang="fr-FR" sz="2000" dirty="0" smtClean="0"/>
              <a:t>in </a:t>
            </a:r>
            <a:r>
              <a:rPr lang="fr-FR" sz="2000" dirty="0"/>
              <a:t>the bone marrow </a:t>
            </a:r>
            <a:r>
              <a:rPr lang="fr-FR" sz="2000" dirty="0" smtClean="0"/>
              <a:t>compared to </a:t>
            </a:r>
            <a:r>
              <a:rPr lang="fr-FR" sz="2000" dirty="0"/>
              <a:t>the negative control group (Tables </a:t>
            </a:r>
            <a:r>
              <a:rPr lang="fr-FR" sz="2000" dirty="0" smtClean="0"/>
              <a:t>1 </a:t>
            </a:r>
            <a:r>
              <a:rPr lang="fr-FR" sz="2000" dirty="0"/>
              <a:t>and </a:t>
            </a:r>
            <a:r>
              <a:rPr lang="fr-FR" sz="2000" dirty="0" smtClean="0"/>
              <a:t>2).</a:t>
            </a:r>
          </a:p>
          <a:p>
            <a:pPr algn="just"/>
            <a:endParaRPr lang="fr-FR" sz="2000" dirty="0"/>
          </a:p>
          <a:p>
            <a:pPr algn="just"/>
            <a:r>
              <a:rPr lang="fr-FR" sz="2000" dirty="0">
                <a:solidFill>
                  <a:srgbClr val="C00000"/>
                </a:solidFill>
              </a:rPr>
              <a:t>This suggested a non-cytotoxic activity of the total extract of </a:t>
            </a:r>
            <a:r>
              <a:rPr lang="fr-FR" sz="2000" i="1" dirty="0">
                <a:solidFill>
                  <a:srgbClr val="C00000"/>
                </a:solidFill>
              </a:rPr>
              <a:t>Anogeissus leiocarpus</a:t>
            </a:r>
            <a:r>
              <a:rPr lang="fr-FR" sz="2000" dirty="0">
                <a:solidFill>
                  <a:srgbClr val="C00000"/>
                </a:solidFill>
              </a:rPr>
              <a:t> on mouse bone marrow </a:t>
            </a:r>
            <a:r>
              <a:rPr lang="fr-FR" sz="2000" dirty="0" smtClean="0">
                <a:solidFill>
                  <a:srgbClr val="C00000"/>
                </a:solidFill>
              </a:rPr>
              <a:t>cells</a:t>
            </a:r>
            <a:endParaRPr lang="fr-FR" sz="2400" dirty="0"/>
          </a:p>
          <a:p>
            <a:endParaRPr lang="fr-FR" sz="2400" dirty="0" smtClean="0"/>
          </a:p>
          <a:p>
            <a:endParaRPr lang="fr-FR" sz="2400" dirty="0"/>
          </a:p>
          <a:p>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16</a:t>
            </a:fld>
            <a:endParaRPr lang="fr-FR" dirty="0"/>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3010502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7531"/>
            <a:ext cx="8153400" cy="461665"/>
          </a:xfrm>
          <a:prstGeom prst="rect">
            <a:avLst/>
          </a:prstGeom>
          <a:noFill/>
        </p:spPr>
        <p:txBody>
          <a:bodyPr wrap="square" rtlCol="0">
            <a:spAutoFit/>
          </a:bodyPr>
          <a:lstStyle/>
          <a:p>
            <a:pPr algn="ctr"/>
            <a:r>
              <a:rPr lang="fr-FR" sz="2400" b="1" dirty="0"/>
              <a:t>Results and </a:t>
            </a:r>
            <a:r>
              <a:rPr lang="fr-FR" sz="2400" b="1" dirty="0" smtClean="0"/>
              <a:t>discussion (7)</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17</a:t>
            </a:fld>
            <a:endParaRPr lang="fr-FR" dirty="0"/>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185075"/>
            <a:ext cx="9136918" cy="672162"/>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1254633202"/>
              </p:ext>
            </p:extLst>
          </p:nvPr>
        </p:nvGraphicFramePr>
        <p:xfrm>
          <a:off x="-31842" y="1228109"/>
          <a:ext cx="9067797" cy="4093332"/>
        </p:xfrm>
        <a:graphic>
          <a:graphicData uri="http://schemas.openxmlformats.org/drawingml/2006/table">
            <a:tbl>
              <a:tblPr firstRow="1" firstCol="1" bandRow="1">
                <a:tableStyleId>{9D7B26C5-4107-4FEC-AEDC-1716B250A1EF}</a:tableStyleId>
              </a:tblPr>
              <a:tblGrid>
                <a:gridCol w="985751"/>
                <a:gridCol w="985751"/>
                <a:gridCol w="985751"/>
                <a:gridCol w="985751"/>
                <a:gridCol w="985751"/>
                <a:gridCol w="985751"/>
                <a:gridCol w="985751"/>
                <a:gridCol w="1083770"/>
                <a:gridCol w="1083770"/>
              </a:tblGrid>
              <a:tr h="633928">
                <a:tc rowSpan="2">
                  <a:txBody>
                    <a:bodyPr/>
                    <a:lstStyle/>
                    <a:p>
                      <a:pPr>
                        <a:lnSpc>
                          <a:spcPct val="150000"/>
                        </a:lnSpc>
                        <a:spcAft>
                          <a:spcPts val="0"/>
                        </a:spcAft>
                      </a:pPr>
                      <a:r>
                        <a:rPr lang="fr-FR" sz="1800" dirty="0">
                          <a:effectLst/>
                        </a:rPr>
                        <a:t> </a:t>
                      </a:r>
                    </a:p>
                    <a:p>
                      <a:pPr algn="ctr">
                        <a:lnSpc>
                          <a:spcPct val="150000"/>
                        </a:lnSpc>
                        <a:spcAft>
                          <a:spcPts val="0"/>
                        </a:spcAft>
                      </a:pPr>
                      <a:r>
                        <a:rPr lang="fr-FR" sz="1800" dirty="0" smtClean="0">
                          <a:effectLst/>
                          <a:latin typeface="+mn-lt"/>
                          <a:ea typeface="+mn-ea"/>
                          <a:cs typeface="+mn-cs"/>
                        </a:rPr>
                        <a:t>mice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8">
                  <a:txBody>
                    <a:bodyPr/>
                    <a:lstStyle/>
                    <a:p>
                      <a:pPr algn="ctr">
                        <a:lnSpc>
                          <a:spcPct val="150000"/>
                        </a:lnSpc>
                        <a:spcAft>
                          <a:spcPts val="0"/>
                        </a:spcAft>
                      </a:pPr>
                      <a:r>
                        <a:rPr lang="fr-FR" sz="1800" dirty="0" smtClean="0">
                          <a:effectLst/>
                        </a:rPr>
                        <a:t>MnPCEs </a:t>
                      </a:r>
                      <a:r>
                        <a:rPr lang="fr-FR" sz="1800" dirty="0">
                          <a:effectLst/>
                        </a:rPr>
                        <a:t>% (10</a:t>
                      </a:r>
                      <a:r>
                        <a:rPr lang="fr-FR" sz="1800" baseline="30000" dirty="0">
                          <a:effectLst/>
                        </a:rPr>
                        <a:t>-3</a:t>
                      </a:r>
                      <a:r>
                        <a:rPr lang="fr-FR" sz="1800" dirty="0">
                          <a:effectLst/>
                        </a:rPr>
                        <a:t>)</a:t>
                      </a:r>
                    </a:p>
                    <a:p>
                      <a:pPr algn="ctr">
                        <a:lnSpc>
                          <a:spcPct val="150000"/>
                        </a:lnSpc>
                        <a:spcAft>
                          <a:spcPts val="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51658">
                <a:tc vMerge="1">
                  <a:txBody>
                    <a:bodyPr/>
                    <a:lstStyle/>
                    <a:p>
                      <a:endParaRPr lang="fr-FR"/>
                    </a:p>
                  </a:txBody>
                  <a:tcPr/>
                </a:tc>
                <a:tc>
                  <a:txBody>
                    <a:bodyPr/>
                    <a:lstStyle/>
                    <a:p>
                      <a:pPr algn="ctr">
                        <a:lnSpc>
                          <a:spcPct val="150000"/>
                        </a:lnSpc>
                        <a:spcAft>
                          <a:spcPts val="0"/>
                        </a:spcAft>
                      </a:pPr>
                      <a:r>
                        <a:rPr lang="fr-FR" sz="1400" dirty="0" smtClean="0">
                          <a:effectLst/>
                          <a:latin typeface="+mn-lt"/>
                          <a:ea typeface="+mn-ea"/>
                          <a:cs typeface="+mn-cs"/>
                        </a:rPr>
                        <a:t>Normal</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latin typeface="+mn-lt"/>
                          <a:ea typeface="+mn-ea"/>
                          <a:cs typeface="+mn-cs"/>
                        </a:rPr>
                        <a:t>Control</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T.E</a:t>
                      </a:r>
                      <a:r>
                        <a:rPr lang="fr-FR" sz="1400" baseline="0" dirty="0" smtClean="0">
                          <a:effectLst/>
                        </a:rPr>
                        <a:t> </a:t>
                      </a:r>
                      <a:r>
                        <a:rPr lang="fr-FR" sz="1400" dirty="0" smtClean="0">
                          <a:effectLst/>
                        </a:rPr>
                        <a:t>250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T.E</a:t>
                      </a:r>
                      <a:r>
                        <a:rPr lang="fr-FR" sz="1400" baseline="0" dirty="0" smtClean="0">
                          <a:effectLst/>
                        </a:rPr>
                        <a:t> </a:t>
                      </a:r>
                      <a:r>
                        <a:rPr lang="fr-FR" sz="1400" dirty="0" smtClean="0">
                          <a:effectLst/>
                        </a:rPr>
                        <a:t>500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T.E</a:t>
                      </a:r>
                      <a:r>
                        <a:rPr lang="fr-FR" sz="1400" baseline="0" dirty="0" smtClean="0">
                          <a:effectLst/>
                        </a:rPr>
                        <a:t> </a:t>
                      </a:r>
                      <a:r>
                        <a:rPr lang="fr-FR" sz="1400" dirty="0" smtClean="0">
                          <a:effectLst/>
                        </a:rPr>
                        <a:t>1000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T.E</a:t>
                      </a:r>
                      <a:r>
                        <a:rPr lang="fr-FR" sz="1400" baseline="0" dirty="0" smtClean="0">
                          <a:effectLst/>
                        </a:rPr>
                        <a:t> </a:t>
                      </a:r>
                      <a:r>
                        <a:rPr lang="fr-FR" sz="1400" dirty="0" smtClean="0">
                          <a:effectLst/>
                        </a:rPr>
                        <a:t>250 </a:t>
                      </a:r>
                      <a:r>
                        <a:rPr lang="fr-FR" sz="1400" dirty="0">
                          <a:effectLst/>
                        </a:rPr>
                        <a:t>+ C</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T.E</a:t>
                      </a:r>
                      <a:r>
                        <a:rPr lang="fr-FR" sz="1400" baseline="0" dirty="0" smtClean="0">
                          <a:effectLst/>
                        </a:rPr>
                        <a:t> </a:t>
                      </a:r>
                      <a:r>
                        <a:rPr lang="fr-FR" sz="1400" dirty="0" smtClean="0">
                          <a:effectLst/>
                        </a:rPr>
                        <a:t>500 </a:t>
                      </a:r>
                      <a:r>
                        <a:rPr lang="fr-FR" sz="1400" dirty="0">
                          <a:effectLst/>
                        </a:rPr>
                        <a:t>+ C</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T.E</a:t>
                      </a:r>
                      <a:r>
                        <a:rPr lang="fr-FR" sz="1400" baseline="0" dirty="0" smtClean="0">
                          <a:effectLst/>
                        </a:rPr>
                        <a:t> </a:t>
                      </a:r>
                      <a:r>
                        <a:rPr lang="fr-FR" sz="1400" dirty="0" smtClean="0">
                          <a:effectLst/>
                        </a:rPr>
                        <a:t>1000 </a:t>
                      </a:r>
                      <a:r>
                        <a:rPr lang="fr-FR" sz="1400" dirty="0">
                          <a:effectLst/>
                        </a:rPr>
                        <a:t>+ C</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0713">
                <a:tc>
                  <a:txBody>
                    <a:bodyPr/>
                    <a:lstStyle/>
                    <a:p>
                      <a:pPr algn="ctr">
                        <a:lnSpc>
                          <a:spcPct val="150000"/>
                        </a:lnSpc>
                        <a:spcAft>
                          <a:spcPts val="0"/>
                        </a:spcAft>
                      </a:pPr>
                      <a:r>
                        <a:rPr lang="fr-FR" sz="1800" dirty="0">
                          <a:effectLst/>
                        </a:rPr>
                        <a:t> </a:t>
                      </a:r>
                    </a:p>
                    <a:p>
                      <a:pPr algn="ctr">
                        <a:lnSpc>
                          <a:spcPct val="150000"/>
                        </a:lnSpc>
                        <a:spcAft>
                          <a:spcPts val="0"/>
                        </a:spcAft>
                      </a:pPr>
                      <a:r>
                        <a:rPr lang="fr-FR" sz="1800" dirty="0">
                          <a:effectLst/>
                        </a:rPr>
                        <a:t>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a:effectLst/>
                        </a:rPr>
                        <a:t> </a:t>
                      </a:r>
                    </a:p>
                    <a:p>
                      <a:pPr algn="ctr">
                        <a:lnSpc>
                          <a:spcPct val="150000"/>
                        </a:lnSpc>
                        <a:spcAft>
                          <a:spcPts val="0"/>
                        </a:spcAft>
                      </a:pPr>
                      <a:r>
                        <a:rPr lang="fr-FR" sz="1400" dirty="0" smtClean="0">
                          <a:effectLst/>
                        </a:rPr>
                        <a:t>1.31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a:effectLst/>
                        </a:rPr>
                        <a:t> </a:t>
                      </a:r>
                    </a:p>
                    <a:p>
                      <a:pPr algn="ctr">
                        <a:lnSpc>
                          <a:spcPct val="150000"/>
                        </a:lnSpc>
                        <a:spcAft>
                          <a:spcPts val="0"/>
                        </a:spcAft>
                      </a:pPr>
                      <a:r>
                        <a:rPr lang="fr-FR" sz="1400" dirty="0" smtClean="0">
                          <a:effectLst/>
                        </a:rPr>
                        <a:t>3.14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a:effectLst/>
                        </a:rPr>
                        <a:t> </a:t>
                      </a:r>
                    </a:p>
                    <a:p>
                      <a:pPr algn="ctr">
                        <a:lnSpc>
                          <a:spcPct val="150000"/>
                        </a:lnSpc>
                        <a:spcAft>
                          <a:spcPts val="0"/>
                        </a:spcAft>
                      </a:pPr>
                      <a:r>
                        <a:rPr lang="fr-FR" sz="1400" dirty="0" smtClean="0">
                          <a:effectLst/>
                        </a:rPr>
                        <a:t>1.00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a:effectLst/>
                        </a:rPr>
                        <a:t> </a:t>
                      </a:r>
                    </a:p>
                    <a:p>
                      <a:pPr algn="ctr">
                        <a:lnSpc>
                          <a:spcPct val="150000"/>
                        </a:lnSpc>
                        <a:spcAft>
                          <a:spcPts val="0"/>
                        </a:spcAft>
                      </a:pPr>
                      <a:r>
                        <a:rPr lang="fr-FR" sz="1400" dirty="0" smtClean="0">
                          <a:effectLst/>
                        </a:rPr>
                        <a:t>1.10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a:effectLst/>
                        </a:rPr>
                        <a:t> </a:t>
                      </a:r>
                    </a:p>
                    <a:p>
                      <a:pPr algn="ctr">
                        <a:lnSpc>
                          <a:spcPct val="150000"/>
                        </a:lnSpc>
                        <a:spcAft>
                          <a:spcPts val="0"/>
                        </a:spcAft>
                      </a:pPr>
                      <a:r>
                        <a:rPr lang="fr-FR" sz="1400" dirty="0" smtClean="0">
                          <a:effectLst/>
                        </a:rPr>
                        <a:t>0.86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a:effectLst/>
                        </a:rPr>
                        <a:t> </a:t>
                      </a:r>
                    </a:p>
                    <a:p>
                      <a:pPr algn="ctr">
                        <a:lnSpc>
                          <a:spcPct val="150000"/>
                        </a:lnSpc>
                        <a:spcAft>
                          <a:spcPts val="0"/>
                        </a:spcAft>
                      </a:pPr>
                      <a:r>
                        <a:rPr lang="fr-FR" sz="1400" dirty="0" smtClean="0">
                          <a:effectLst/>
                        </a:rPr>
                        <a:t>2.5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a:effectLst/>
                        </a:rPr>
                        <a:t> </a:t>
                      </a:r>
                    </a:p>
                    <a:p>
                      <a:pPr algn="ctr">
                        <a:lnSpc>
                          <a:spcPct val="150000"/>
                        </a:lnSpc>
                        <a:spcAft>
                          <a:spcPts val="0"/>
                        </a:spcAft>
                      </a:pPr>
                      <a:r>
                        <a:rPr lang="fr-FR" sz="1400" dirty="0" smtClean="0">
                          <a:effectLst/>
                        </a:rPr>
                        <a:t>2.25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a:effectLst/>
                        </a:rPr>
                        <a:t> </a:t>
                      </a:r>
                    </a:p>
                    <a:p>
                      <a:pPr algn="ctr">
                        <a:lnSpc>
                          <a:spcPct val="150000"/>
                        </a:lnSpc>
                        <a:spcAft>
                          <a:spcPts val="0"/>
                        </a:spcAft>
                      </a:pPr>
                      <a:r>
                        <a:rPr lang="fr-FR" sz="1400" dirty="0" smtClean="0">
                          <a:effectLst/>
                        </a:rPr>
                        <a:t>1.66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0357">
                <a:tc>
                  <a:txBody>
                    <a:bodyPr/>
                    <a:lstStyle/>
                    <a:p>
                      <a:pPr algn="ctr">
                        <a:lnSpc>
                          <a:spcPct val="150000"/>
                        </a:lnSpc>
                        <a:spcAft>
                          <a:spcPts val="0"/>
                        </a:spcAft>
                      </a:pPr>
                      <a:r>
                        <a:rPr lang="fr-FR" sz="1800" dirty="0">
                          <a:effectLst/>
                        </a:rPr>
                        <a:t>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0.89</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4.2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0.80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0.90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1.40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2.5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2.2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1.25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0357">
                <a:tc>
                  <a:txBody>
                    <a:bodyPr/>
                    <a:lstStyle/>
                    <a:p>
                      <a:pPr algn="ctr">
                        <a:lnSpc>
                          <a:spcPct val="150000"/>
                        </a:lnSpc>
                        <a:spcAft>
                          <a:spcPts val="0"/>
                        </a:spcAft>
                      </a:pPr>
                      <a:r>
                        <a:rPr lang="fr-FR" sz="1800" dirty="0">
                          <a:effectLst/>
                        </a:rPr>
                        <a:t>3</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1.5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a:effectLst/>
                        </a:rPr>
                        <a:t>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1.10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1.00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1.14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a:effectLst/>
                        </a:rPr>
                        <a:t>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1.86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1.2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0357">
                <a:tc>
                  <a:txBody>
                    <a:bodyPr/>
                    <a:lstStyle/>
                    <a:p>
                      <a:pPr algn="ctr">
                        <a:lnSpc>
                          <a:spcPct val="150000"/>
                        </a:lnSpc>
                        <a:spcAft>
                          <a:spcPts val="0"/>
                        </a:spcAft>
                      </a:pPr>
                      <a:r>
                        <a:rPr lang="fr-FR" sz="1800" dirty="0">
                          <a:effectLst/>
                        </a:rPr>
                        <a:t>4</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0.66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a:effectLst/>
                        </a:rPr>
                        <a:t>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0.97</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0.80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0.90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2.66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a:effectLst/>
                        </a:rPr>
                        <a:t>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1.45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0357">
                <a:tc>
                  <a:txBody>
                    <a:bodyPr/>
                    <a:lstStyle/>
                    <a:p>
                      <a:pPr algn="ctr">
                        <a:lnSpc>
                          <a:spcPct val="150000"/>
                        </a:lnSpc>
                        <a:spcAft>
                          <a:spcPts val="0"/>
                        </a:spcAft>
                      </a:pPr>
                      <a:r>
                        <a:rPr lang="fr-FR" sz="1800" dirty="0">
                          <a:effectLst/>
                        </a:rPr>
                        <a:t>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0.83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4.2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0.88</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1.20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1.20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2.46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a:effectLst/>
                        </a:rPr>
                        <a:t>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fr-FR" sz="1400" dirty="0" smtClean="0">
                          <a:effectLst/>
                        </a:rPr>
                        <a:t>1.39</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9938">
                <a:tc>
                  <a:txBody>
                    <a:bodyPr/>
                    <a:lstStyle/>
                    <a:p>
                      <a:pPr algn="ctr">
                        <a:lnSpc>
                          <a:spcPct val="107000"/>
                        </a:lnSpc>
                        <a:spcAft>
                          <a:spcPts val="0"/>
                        </a:spcAft>
                      </a:pPr>
                      <a:r>
                        <a:rPr lang="fr-FR" sz="1800" dirty="0" smtClean="0">
                          <a:effectLst/>
                        </a:rPr>
                        <a:t>M </a:t>
                      </a:r>
                      <a:r>
                        <a:rPr lang="fr-FR" sz="1800" dirty="0">
                          <a:effectLst/>
                        </a:rPr>
                        <a:t>±</a:t>
                      </a:r>
                    </a:p>
                    <a:p>
                      <a:pPr algn="ctr">
                        <a:lnSpc>
                          <a:spcPct val="107000"/>
                        </a:lnSpc>
                        <a:spcAft>
                          <a:spcPts val="0"/>
                        </a:spcAft>
                      </a:pPr>
                      <a:r>
                        <a:rPr lang="fr-FR" sz="1800" dirty="0">
                          <a:effectLst/>
                        </a:rPr>
                        <a:t>SEM</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400" dirty="0" smtClean="0">
                          <a:effectLst/>
                        </a:rPr>
                        <a:t>1.04</a:t>
                      </a:r>
                      <a:r>
                        <a:rPr lang="fr-FR" sz="1400" kern="1200" dirty="0" smtClean="0">
                          <a:effectLst/>
                        </a:rPr>
                        <a:t>±0.15</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400" b="1" kern="1200" dirty="0" smtClean="0">
                          <a:solidFill>
                            <a:srgbClr val="0000FF"/>
                          </a:solidFill>
                          <a:effectLst/>
                        </a:rPr>
                        <a:t>3.70±0.26</a:t>
                      </a:r>
                      <a:endParaRPr lang="fr-FR"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400" kern="1200" dirty="0" smtClean="0">
                          <a:effectLst/>
                        </a:rPr>
                        <a:t>0.95±0.05</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400" kern="1200" dirty="0" smtClean="0">
                          <a:effectLst/>
                        </a:rPr>
                        <a:t>1.00±0.07</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400" kern="1200" dirty="0" smtClean="0">
                          <a:effectLst/>
                        </a:rPr>
                        <a:t>1.10±0.10</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400" kern="1200" dirty="0" smtClean="0">
                          <a:effectLst/>
                        </a:rPr>
                        <a:t>2.42±0.11</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400" kern="1200" dirty="0" smtClean="0">
                          <a:effectLst/>
                        </a:rPr>
                        <a:t>2.06±0.07</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400" kern="1200" dirty="0" smtClean="0">
                          <a:effectLst/>
                        </a:rPr>
                        <a:t>1.39±0.08</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8" name="TextBox 3"/>
          <p:cNvSpPr txBox="1"/>
          <p:nvPr/>
        </p:nvSpPr>
        <p:spPr>
          <a:xfrm>
            <a:off x="120555" y="420638"/>
            <a:ext cx="8915400" cy="707886"/>
          </a:xfrm>
          <a:prstGeom prst="rect">
            <a:avLst/>
          </a:prstGeom>
          <a:noFill/>
        </p:spPr>
        <p:txBody>
          <a:bodyPr wrap="square" rtlCol="0">
            <a:spAutoFit/>
          </a:bodyPr>
          <a:lstStyle/>
          <a:p>
            <a:r>
              <a:rPr lang="fr-FR" sz="2000" b="1" dirty="0" smtClean="0"/>
              <a:t>Table 3</a:t>
            </a:r>
            <a:r>
              <a:rPr lang="fr-FR" sz="2000" b="1" dirty="0"/>
              <a:t> </a:t>
            </a:r>
            <a:r>
              <a:rPr lang="fr-FR" sz="2000" b="1" dirty="0" smtClean="0"/>
              <a:t>: </a:t>
            </a:r>
            <a:r>
              <a:rPr lang="fr-FR" sz="2000" b="1" dirty="0"/>
              <a:t>Frequency of micronucleus in bone marrow cells after treatment and pre treatment with total extract of </a:t>
            </a:r>
            <a:r>
              <a:rPr lang="fr-FR" sz="2000" b="1" i="1" dirty="0"/>
              <a:t>A. leiocarpus</a:t>
            </a:r>
            <a:endParaRPr lang="fr-FR" sz="2000" dirty="0"/>
          </a:p>
        </p:txBody>
      </p:sp>
      <p:sp>
        <p:nvSpPr>
          <p:cNvPr id="9" name="TextBox 3"/>
          <p:cNvSpPr txBox="1"/>
          <p:nvPr/>
        </p:nvSpPr>
        <p:spPr>
          <a:xfrm>
            <a:off x="135340" y="5230968"/>
            <a:ext cx="8627660" cy="954107"/>
          </a:xfrm>
          <a:prstGeom prst="rect">
            <a:avLst/>
          </a:prstGeom>
          <a:noFill/>
        </p:spPr>
        <p:txBody>
          <a:bodyPr wrap="square" rtlCol="0">
            <a:spAutoFit/>
          </a:bodyPr>
          <a:lstStyle/>
          <a:p>
            <a:pPr algn="just"/>
            <a:r>
              <a:rPr lang="fr-FR" sz="1400" dirty="0" smtClean="0"/>
              <a:t>Normal</a:t>
            </a:r>
            <a:r>
              <a:rPr lang="fr-FR" sz="1400" dirty="0"/>
              <a:t>: negative control treated with distillated water; Control: positive control given cyclophosphamide at 100 </a:t>
            </a:r>
            <a:r>
              <a:rPr lang="en-US" sz="1400" dirty="0"/>
              <a:t>mg.kg</a:t>
            </a:r>
            <a:r>
              <a:rPr lang="en-US" sz="1400" baseline="30000" dirty="0"/>
              <a:t>-1</a:t>
            </a:r>
            <a:r>
              <a:rPr lang="fr-FR" sz="1400" dirty="0"/>
              <a:t>; T.E 250, 500 and 1000: were treated respectively with the total extract at 250, 500 and 1000</a:t>
            </a:r>
            <a:r>
              <a:rPr lang="en-US" sz="1400" dirty="0"/>
              <a:t> mg.kg</a:t>
            </a:r>
            <a:r>
              <a:rPr lang="en-US" sz="1400" baseline="30000" dirty="0"/>
              <a:t>-1</a:t>
            </a:r>
            <a:r>
              <a:rPr lang="fr-FR" sz="1400" dirty="0"/>
              <a:t>; T.E 250+C, 500+C and 1000+C: were pre-treated respectively with the total extract at 250, 500 and 1000 </a:t>
            </a:r>
            <a:r>
              <a:rPr lang="en-US" sz="1400" dirty="0"/>
              <a:t>mg.kg</a:t>
            </a:r>
            <a:r>
              <a:rPr lang="en-US" sz="1400" baseline="30000" dirty="0"/>
              <a:t>-1 </a:t>
            </a:r>
            <a:r>
              <a:rPr lang="fr-FR" sz="1400" dirty="0"/>
              <a:t>and received cyclophosphamide at 100</a:t>
            </a:r>
            <a:r>
              <a:rPr lang="en-US" sz="1400" dirty="0"/>
              <a:t> mg.kg</a:t>
            </a:r>
            <a:r>
              <a:rPr lang="en-US" sz="1400" baseline="30000" dirty="0"/>
              <a:t>-1</a:t>
            </a:r>
            <a:endParaRPr lang="fr-FR" sz="1400" dirty="0"/>
          </a:p>
        </p:txBody>
      </p:sp>
    </p:spTree>
    <p:extLst>
      <p:ext uri="{BB962C8B-B14F-4D97-AF65-F5344CB8AC3E}">
        <p14:creationId xmlns:p14="http://schemas.microsoft.com/office/powerpoint/2010/main" val="3670660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8153400" cy="5262979"/>
          </a:xfrm>
          <a:prstGeom prst="rect">
            <a:avLst/>
          </a:prstGeom>
          <a:noFill/>
        </p:spPr>
        <p:txBody>
          <a:bodyPr wrap="square" rtlCol="0">
            <a:spAutoFit/>
          </a:bodyPr>
          <a:lstStyle/>
          <a:p>
            <a:pPr algn="ctr"/>
            <a:r>
              <a:rPr lang="fr-FR" sz="2400" b="1" dirty="0" smtClean="0"/>
              <a:t>Conclusions</a:t>
            </a:r>
          </a:p>
          <a:p>
            <a:endParaRPr lang="fr-FR" sz="2400" b="1" dirty="0"/>
          </a:p>
          <a:p>
            <a:pPr algn="just"/>
            <a:r>
              <a:rPr lang="fr-FR" sz="2400" dirty="0" smtClean="0"/>
              <a:t>It </a:t>
            </a:r>
            <a:r>
              <a:rPr lang="fr-FR" sz="2400" dirty="0"/>
              <a:t>emerges from this study that the hydro alcoholic extract of roots of </a:t>
            </a:r>
            <a:r>
              <a:rPr lang="fr-FR" sz="2400" i="1" dirty="0"/>
              <a:t>Anogeissus </a:t>
            </a:r>
            <a:r>
              <a:rPr lang="fr-FR" sz="2400" i="1" dirty="0" smtClean="0"/>
              <a:t>leiocarpus</a:t>
            </a:r>
            <a:r>
              <a:rPr lang="fr-FR" sz="2400" dirty="0"/>
              <a:t>:</a:t>
            </a:r>
            <a:endParaRPr lang="fr-FR" sz="2400" dirty="0" smtClean="0"/>
          </a:p>
          <a:p>
            <a:pPr algn="just"/>
            <a:endParaRPr lang="fr-FR" sz="2400" dirty="0"/>
          </a:p>
          <a:p>
            <a:pPr marL="342900" indent="-342900" algn="just">
              <a:buFont typeface="Wingdings" panose="05000000000000000000" pitchFamily="2" charset="2"/>
              <a:buChar char="ü"/>
            </a:pPr>
            <a:r>
              <a:rPr lang="fr-FR" sz="2400" dirty="0" smtClean="0"/>
              <a:t>is </a:t>
            </a:r>
            <a:r>
              <a:rPr lang="fr-FR" sz="2400" dirty="0"/>
              <a:t>not genotoxic </a:t>
            </a:r>
            <a:endParaRPr lang="fr-FR" sz="2400" dirty="0" smtClean="0"/>
          </a:p>
          <a:p>
            <a:pPr algn="just"/>
            <a:endParaRPr lang="fr-FR" sz="2400" dirty="0" smtClean="0"/>
          </a:p>
          <a:p>
            <a:pPr marL="342900" indent="-342900" algn="just">
              <a:buFont typeface="Wingdings" panose="05000000000000000000" pitchFamily="2" charset="2"/>
              <a:buChar char="ü"/>
            </a:pPr>
            <a:r>
              <a:rPr lang="fr-FR" sz="2400" dirty="0" smtClean="0"/>
              <a:t> </a:t>
            </a:r>
            <a:r>
              <a:rPr lang="fr-FR" sz="2400" dirty="0"/>
              <a:t>has the ability to prevent chromosomal </a:t>
            </a:r>
            <a:r>
              <a:rPr lang="fr-FR" sz="2400" dirty="0" smtClean="0"/>
              <a:t>damages</a:t>
            </a:r>
          </a:p>
          <a:p>
            <a:pPr marL="342900" indent="-342900" algn="just">
              <a:buFont typeface="Wingdings" panose="05000000000000000000" pitchFamily="2" charset="2"/>
              <a:buChar char="ü"/>
            </a:pPr>
            <a:endParaRPr lang="fr-FR" sz="2400" dirty="0"/>
          </a:p>
          <a:p>
            <a:pPr marL="342900" indent="-342900" algn="just">
              <a:buFont typeface="Wingdings" panose="05000000000000000000" pitchFamily="2" charset="2"/>
              <a:buChar char="ü"/>
            </a:pPr>
            <a:r>
              <a:rPr lang="fr-FR" sz="2400" dirty="0" smtClean="0"/>
              <a:t>is non-cytotoxic</a:t>
            </a:r>
          </a:p>
          <a:p>
            <a:pPr algn="just"/>
            <a:endParaRPr lang="fr-FR" sz="2400" dirty="0" smtClean="0"/>
          </a:p>
          <a:p>
            <a:pPr algn="just"/>
            <a:r>
              <a:rPr lang="fr-FR" sz="2400" dirty="0" smtClean="0"/>
              <a:t>Further studies will be carried out to evaluate the reproductive toxicity and teratogenic toxicity of the plant</a:t>
            </a:r>
            <a:endParaRPr lang="fr-FR" sz="2400" dirty="0"/>
          </a:p>
          <a:p>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18</a:t>
            </a:fld>
            <a:endParaRPr lang="fr-FR" dirty="0"/>
          </a:p>
        </p:txBody>
      </p:sp>
      <p:pic>
        <p:nvPicPr>
          <p:cNvPr id="7" name="Picture 6">
            <a:extLst>
              <a:ext uri="{FF2B5EF4-FFF2-40B4-BE49-F238E27FC236}">
                <a16:creationId xmlns:a16="http://schemas.microsoft.com/office/drawing/2014/main" xmlns=""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23011"/>
            <a:ext cx="8922573" cy="4801314"/>
          </a:xfrm>
          <a:prstGeom prst="rect">
            <a:avLst/>
          </a:prstGeom>
          <a:noFill/>
        </p:spPr>
        <p:txBody>
          <a:bodyPr wrap="square" rtlCol="0">
            <a:spAutoFit/>
          </a:bodyPr>
          <a:lstStyle/>
          <a:p>
            <a:pPr algn="ctr"/>
            <a:r>
              <a:rPr lang="fr-FR" b="1" dirty="0"/>
              <a:t>Graphical Abstract</a:t>
            </a:r>
            <a:endParaRPr lang="fr-FR" dirty="0"/>
          </a:p>
          <a:p>
            <a:endParaRPr lang="fr-FR" b="1" dirty="0" smtClean="0"/>
          </a:p>
          <a:p>
            <a:endParaRPr lang="fr-FR" b="1" dirty="0"/>
          </a:p>
          <a:p>
            <a:endParaRPr lang="fr-FR" b="1" dirty="0" smtClean="0"/>
          </a:p>
          <a:p>
            <a:endParaRPr lang="fr-FR" b="1" dirty="0"/>
          </a:p>
          <a:p>
            <a:endParaRPr lang="fr-FR" b="1" dirty="0" smtClean="0"/>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dirty="0"/>
          </a:p>
        </p:txBody>
      </p:sp>
      <p:sp>
        <p:nvSpPr>
          <p:cNvPr id="5" name="Rectangle 4"/>
          <p:cNvSpPr/>
          <p:nvPr/>
        </p:nvSpPr>
        <p:spPr>
          <a:xfrm>
            <a:off x="567961" y="207306"/>
            <a:ext cx="8001000" cy="1077218"/>
          </a:xfrm>
          <a:prstGeom prst="rect">
            <a:avLst/>
          </a:prstGeom>
        </p:spPr>
        <p:txBody>
          <a:bodyPr wrap="square">
            <a:spAutoFit/>
          </a:bodyPr>
          <a:lstStyle/>
          <a:p>
            <a:pPr algn="ctr"/>
            <a:r>
              <a:rPr lang="fr-FR" sz="2200" b="1" dirty="0">
                <a:solidFill>
                  <a:srgbClr val="C00000"/>
                </a:solidFill>
                <a:latin typeface="Cambria" panose="02040503050406030204" pitchFamily="18" charset="0"/>
                <a:ea typeface="Cambria" panose="02040503050406030204" pitchFamily="18" charset="0"/>
              </a:rPr>
              <a:t>Evaluation of genotoxicity of </a:t>
            </a:r>
            <a:r>
              <a:rPr lang="fr-FR" sz="2200" b="1" i="1" dirty="0">
                <a:solidFill>
                  <a:srgbClr val="C00000"/>
                </a:solidFill>
                <a:latin typeface="Cambria" panose="02040503050406030204" pitchFamily="18" charset="0"/>
                <a:ea typeface="Cambria" panose="02040503050406030204" pitchFamily="18" charset="0"/>
              </a:rPr>
              <a:t>Anogeissus leiocarpus</a:t>
            </a:r>
            <a:r>
              <a:rPr lang="fr-FR" sz="2200" b="1" dirty="0">
                <a:solidFill>
                  <a:srgbClr val="C00000"/>
                </a:solidFill>
                <a:latin typeface="Cambria" panose="02040503050406030204" pitchFamily="18" charset="0"/>
                <a:ea typeface="Cambria" panose="02040503050406030204" pitchFamily="18" charset="0"/>
              </a:rPr>
              <a:t> roots on mouse bone marrow cells in </a:t>
            </a:r>
            <a:r>
              <a:rPr lang="fr-FR" sz="2200" b="1" i="1" dirty="0">
                <a:solidFill>
                  <a:srgbClr val="C00000"/>
                </a:solidFill>
                <a:latin typeface="Cambria" panose="02040503050406030204" pitchFamily="18" charset="0"/>
                <a:ea typeface="Cambria" panose="02040503050406030204" pitchFamily="18" charset="0"/>
              </a:rPr>
              <a:t>vivo</a:t>
            </a:r>
            <a:endParaRPr lang="fr-FR" sz="2200" dirty="0">
              <a:solidFill>
                <a:srgbClr val="C00000"/>
              </a:solidFill>
              <a:latin typeface="Cambria" panose="02040503050406030204" pitchFamily="18" charset="0"/>
              <a:ea typeface="Cambria" panose="02040503050406030204" pitchFamily="18" charset="0"/>
            </a:endParaRPr>
          </a:p>
          <a:p>
            <a:pPr algn="ctr"/>
            <a:endParaRPr lang="en-US" sz="2000" b="1" dirty="0">
              <a:solidFill>
                <a:srgbClr val="C00000"/>
              </a:solidFill>
            </a:endParaRP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220588"/>
            <a:ext cx="9136918" cy="636649"/>
          </a:xfrm>
          <a:prstGeom prst="rect">
            <a:avLst/>
          </a:prstGeom>
        </p:spPr>
      </p:pic>
      <p:pic>
        <p:nvPicPr>
          <p:cNvPr id="6" name="Espace réservé du contenu 4" descr="C:\Users\daniel\Desktop\results antidiabetik\IMG_20200421_115747_5.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66" y="1185487"/>
            <a:ext cx="1295400" cy="990600"/>
          </a:xfrm>
          <a:prstGeom prst="rect">
            <a:avLst/>
          </a:prstGeom>
          <a:noFill/>
          <a:ln>
            <a:noFill/>
          </a:ln>
        </p:spPr>
      </p:pic>
      <p:pic>
        <p:nvPicPr>
          <p:cNvPr id="2" name="Image 1"/>
          <p:cNvPicPr>
            <a:picLocks noChangeAspect="1"/>
          </p:cNvPicPr>
          <p:nvPr/>
        </p:nvPicPr>
        <p:blipFill rotWithShape="1">
          <a:blip r:embed="rId5">
            <a:extLst>
              <a:ext uri="{28A0092B-C50C-407E-A947-70E740481C1C}">
                <a14:useLocalDpi xmlns:a14="http://schemas.microsoft.com/office/drawing/2010/main" val="0"/>
              </a:ext>
            </a:extLst>
          </a:blip>
          <a:srcRect l="13615" r="3756" b="9697"/>
          <a:stretch/>
        </p:blipFill>
        <p:spPr>
          <a:xfrm>
            <a:off x="134645" y="2625180"/>
            <a:ext cx="1483552" cy="1409675"/>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0082" y="2596570"/>
            <a:ext cx="1447800" cy="1456386"/>
          </a:xfrm>
          <a:prstGeom prst="rect">
            <a:avLst/>
          </a:prstGeom>
        </p:spPr>
      </p:pic>
      <p:pic>
        <p:nvPicPr>
          <p:cNvPr id="8" name="Image 7"/>
          <p:cNvPicPr>
            <a:picLocks noChangeAspect="1"/>
          </p:cNvPicPr>
          <p:nvPr/>
        </p:nvPicPr>
        <p:blipFill rotWithShape="1">
          <a:blip r:embed="rId7" cstate="print">
            <a:extLst>
              <a:ext uri="{28A0092B-C50C-407E-A947-70E740481C1C}">
                <a14:useLocalDpi xmlns:a14="http://schemas.microsoft.com/office/drawing/2010/main" val="0"/>
              </a:ext>
            </a:extLst>
          </a:blip>
          <a:srcRect r="34762"/>
          <a:stretch/>
        </p:blipFill>
        <p:spPr>
          <a:xfrm>
            <a:off x="3589767" y="2555359"/>
            <a:ext cx="1957388" cy="1521222"/>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1457" y="2543738"/>
            <a:ext cx="1599543" cy="1529425"/>
          </a:xfrm>
          <a:prstGeom prst="rect">
            <a:avLst/>
          </a:prstGeom>
        </p:spPr>
      </p:pic>
      <p:pic>
        <p:nvPicPr>
          <p:cNvPr id="11" name="Image 10"/>
          <p:cNvPicPr/>
          <p:nvPr/>
        </p:nvPicPr>
        <p:blipFill>
          <a:blip r:embed="rId9">
            <a:extLst>
              <a:ext uri="{28A0092B-C50C-407E-A947-70E740481C1C}">
                <a14:useLocalDpi xmlns:a14="http://schemas.microsoft.com/office/drawing/2010/main" val="0"/>
              </a:ext>
            </a:extLst>
          </a:blip>
          <a:srcRect/>
          <a:stretch>
            <a:fillRect/>
          </a:stretch>
        </p:blipFill>
        <p:spPr bwMode="auto">
          <a:xfrm>
            <a:off x="4758427" y="4518991"/>
            <a:ext cx="1682087" cy="1654080"/>
          </a:xfrm>
          <a:prstGeom prst="rect">
            <a:avLst/>
          </a:prstGeom>
          <a:noFill/>
          <a:ln>
            <a:noFill/>
          </a:ln>
        </p:spPr>
      </p:pic>
      <p:sp>
        <p:nvSpPr>
          <p:cNvPr id="10" name="Flèche courbée vers le haut 9"/>
          <p:cNvSpPr/>
          <p:nvPr/>
        </p:nvSpPr>
        <p:spPr>
          <a:xfrm>
            <a:off x="1066800" y="4134398"/>
            <a:ext cx="1295400" cy="25382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3" name="Flèche courbée vers le bas 12"/>
          <p:cNvSpPr/>
          <p:nvPr/>
        </p:nvSpPr>
        <p:spPr>
          <a:xfrm>
            <a:off x="3045696" y="2237045"/>
            <a:ext cx="1291861" cy="2138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4" name="Flèche droite 13"/>
          <p:cNvSpPr/>
          <p:nvPr/>
        </p:nvSpPr>
        <p:spPr>
          <a:xfrm>
            <a:off x="5669506" y="3385493"/>
            <a:ext cx="609600" cy="59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Flèche vers le bas 14"/>
          <p:cNvSpPr/>
          <p:nvPr/>
        </p:nvSpPr>
        <p:spPr>
          <a:xfrm>
            <a:off x="834661" y="2229231"/>
            <a:ext cx="45719" cy="3145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Flèche courbée vers la droite 15"/>
          <p:cNvSpPr/>
          <p:nvPr/>
        </p:nvSpPr>
        <p:spPr>
          <a:xfrm>
            <a:off x="5917257" y="4134398"/>
            <a:ext cx="484199" cy="34830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8" name="Flèche courbée vers la gauche 17"/>
          <p:cNvSpPr/>
          <p:nvPr/>
        </p:nvSpPr>
        <p:spPr>
          <a:xfrm>
            <a:off x="7971430" y="4105873"/>
            <a:ext cx="533400" cy="66620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9" name="TextBox 3"/>
          <p:cNvSpPr txBox="1"/>
          <p:nvPr/>
        </p:nvSpPr>
        <p:spPr>
          <a:xfrm>
            <a:off x="7042731" y="4786690"/>
            <a:ext cx="2133599" cy="1815882"/>
          </a:xfrm>
          <a:prstGeom prst="rect">
            <a:avLst/>
          </a:prstGeom>
          <a:noFill/>
        </p:spPr>
        <p:txBody>
          <a:bodyPr wrap="square" rtlCol="0">
            <a:spAutoFit/>
          </a:bodyPr>
          <a:lstStyle/>
          <a:p>
            <a:r>
              <a:rPr lang="fr-FR" sz="1600" b="1" dirty="0" smtClean="0"/>
              <a:t>Extract:</a:t>
            </a:r>
          </a:p>
          <a:p>
            <a:pPr marL="342900" indent="-342900">
              <a:buFont typeface="Arial" panose="020B0604020202020204" pitchFamily="34" charset="0"/>
              <a:buChar char="•"/>
            </a:pPr>
            <a:r>
              <a:rPr lang="fr-FR" sz="1600" b="1" dirty="0" smtClean="0"/>
              <a:t>Non - genototoxic</a:t>
            </a:r>
          </a:p>
          <a:p>
            <a:pPr marL="285750" indent="-285750">
              <a:buFont typeface="Arial" panose="020B0604020202020204" pitchFamily="34" charset="0"/>
              <a:buChar char="•"/>
            </a:pPr>
            <a:r>
              <a:rPr lang="fr-FR" sz="1600" b="1" dirty="0" smtClean="0"/>
              <a:t>Prevents from genotoxicity</a:t>
            </a:r>
          </a:p>
          <a:p>
            <a:pPr marL="342900" indent="-342900">
              <a:buFont typeface="Arial" panose="020B0604020202020204" pitchFamily="34" charset="0"/>
              <a:buChar char="•"/>
            </a:pPr>
            <a:r>
              <a:rPr lang="fr-FR" sz="1600" b="1" dirty="0" smtClean="0"/>
              <a:t>Non - </a:t>
            </a:r>
            <a:r>
              <a:rPr lang="fr-FR" sz="1600" b="1" dirty="0"/>
              <a:t>cytotoxic</a:t>
            </a:r>
          </a:p>
          <a:p>
            <a:pPr marL="342900" indent="-342900">
              <a:buFontTx/>
              <a:buChar char="-"/>
            </a:pPr>
            <a:endParaRPr lang="fr-FR" sz="1600" dirty="0" smtClean="0"/>
          </a:p>
          <a:p>
            <a:pPr marL="342900" indent="-342900">
              <a:buFontTx/>
              <a:buChar char="-"/>
            </a:pPr>
            <a:endParaRPr lang="fr-FR" sz="1600" dirty="0"/>
          </a:p>
        </p:txBody>
      </p:sp>
      <p:sp>
        <p:nvSpPr>
          <p:cNvPr id="20" name="TextBox 3"/>
          <p:cNvSpPr txBox="1"/>
          <p:nvPr/>
        </p:nvSpPr>
        <p:spPr>
          <a:xfrm>
            <a:off x="2624828" y="5555696"/>
            <a:ext cx="2133599" cy="584775"/>
          </a:xfrm>
          <a:prstGeom prst="rect">
            <a:avLst/>
          </a:prstGeom>
          <a:noFill/>
        </p:spPr>
        <p:txBody>
          <a:bodyPr wrap="square" rtlCol="0">
            <a:spAutoFit/>
          </a:bodyPr>
          <a:lstStyle/>
          <a:p>
            <a:r>
              <a:rPr lang="fr-FR" sz="1600" b="1" dirty="0" smtClean="0"/>
              <a:t>Genotoxicity caused by cyclophosphamide</a:t>
            </a:r>
            <a:endParaRPr lang="fr-FR" sz="1600" b="1" dirty="0"/>
          </a:p>
        </p:txBody>
      </p:sp>
      <p:sp>
        <p:nvSpPr>
          <p:cNvPr id="21" name="TextBox 3"/>
          <p:cNvSpPr txBox="1"/>
          <p:nvPr/>
        </p:nvSpPr>
        <p:spPr>
          <a:xfrm>
            <a:off x="1341973" y="1520323"/>
            <a:ext cx="2116852" cy="338554"/>
          </a:xfrm>
          <a:prstGeom prst="rect">
            <a:avLst/>
          </a:prstGeom>
          <a:noFill/>
        </p:spPr>
        <p:txBody>
          <a:bodyPr wrap="square" rtlCol="0">
            <a:spAutoFit/>
          </a:bodyPr>
          <a:lstStyle/>
          <a:p>
            <a:r>
              <a:rPr lang="fr-FR" sz="1600" b="1" dirty="0" smtClean="0"/>
              <a:t>Roots of  </a:t>
            </a:r>
            <a:r>
              <a:rPr lang="fr-FR" sz="1600" b="1" i="1" dirty="0" smtClean="0"/>
              <a:t>A. leiocarpus</a:t>
            </a:r>
            <a:endParaRPr lang="fr-FR" sz="1600" b="1" i="1" dirty="0"/>
          </a:p>
        </p:txBody>
      </p:sp>
      <p:sp>
        <p:nvSpPr>
          <p:cNvPr id="22" name="TextBox 3"/>
          <p:cNvSpPr txBox="1"/>
          <p:nvPr/>
        </p:nvSpPr>
        <p:spPr>
          <a:xfrm>
            <a:off x="91869" y="2187083"/>
            <a:ext cx="1238093" cy="338554"/>
          </a:xfrm>
          <a:prstGeom prst="rect">
            <a:avLst/>
          </a:prstGeom>
          <a:noFill/>
        </p:spPr>
        <p:txBody>
          <a:bodyPr wrap="square" rtlCol="0">
            <a:spAutoFit/>
          </a:bodyPr>
          <a:lstStyle/>
          <a:p>
            <a:r>
              <a:rPr lang="fr-FR" sz="1600" b="1" dirty="0" smtClean="0"/>
              <a:t>Extract</a:t>
            </a:r>
            <a:endParaRPr lang="fr-FR" sz="1600" b="1" dirty="0"/>
          </a:p>
        </p:txBody>
      </p:sp>
      <p:sp>
        <p:nvSpPr>
          <p:cNvPr id="23" name="TextBox 3"/>
          <p:cNvSpPr txBox="1"/>
          <p:nvPr/>
        </p:nvSpPr>
        <p:spPr>
          <a:xfrm>
            <a:off x="799973" y="4414354"/>
            <a:ext cx="3105434" cy="338554"/>
          </a:xfrm>
          <a:prstGeom prst="rect">
            <a:avLst/>
          </a:prstGeom>
          <a:noFill/>
        </p:spPr>
        <p:txBody>
          <a:bodyPr wrap="square" rtlCol="0">
            <a:spAutoFit/>
          </a:bodyPr>
          <a:lstStyle/>
          <a:p>
            <a:r>
              <a:rPr lang="fr-FR" sz="1600" b="1" dirty="0" smtClean="0"/>
              <a:t>Cyclophosphamide / Nacl 0.9 %</a:t>
            </a:r>
            <a:endParaRPr lang="fr-FR" sz="1600" b="1" i="1" dirty="0"/>
          </a:p>
        </p:txBody>
      </p:sp>
      <p:sp>
        <p:nvSpPr>
          <p:cNvPr id="24" name="TextBox 3"/>
          <p:cNvSpPr txBox="1"/>
          <p:nvPr/>
        </p:nvSpPr>
        <p:spPr>
          <a:xfrm>
            <a:off x="4292115" y="2039875"/>
            <a:ext cx="4615311" cy="338554"/>
          </a:xfrm>
          <a:prstGeom prst="rect">
            <a:avLst/>
          </a:prstGeom>
          <a:noFill/>
        </p:spPr>
        <p:txBody>
          <a:bodyPr wrap="square" rtlCol="0">
            <a:spAutoFit/>
          </a:bodyPr>
          <a:lstStyle/>
          <a:p>
            <a:r>
              <a:rPr lang="fr-FR" sz="1600" b="1" dirty="0" smtClean="0"/>
              <a:t>Femur removed and bone marrow flushed for slides</a:t>
            </a:r>
            <a:endParaRPr lang="fr-FR" sz="1600" b="1" i="1" dirty="0"/>
          </a:p>
        </p:txBody>
      </p:sp>
    </p:spTree>
    <p:extLst>
      <p:ext uri="{BB962C8B-B14F-4D97-AF65-F5344CB8AC3E}">
        <p14:creationId xmlns:p14="http://schemas.microsoft.com/office/powerpoint/2010/main" val="255861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3161" y="304800"/>
            <a:ext cx="8610600" cy="5632311"/>
          </a:xfrm>
          <a:prstGeom prst="rect">
            <a:avLst/>
          </a:prstGeom>
          <a:noFill/>
        </p:spPr>
        <p:txBody>
          <a:bodyPr wrap="square" rtlCol="0">
            <a:spAutoFit/>
          </a:bodyPr>
          <a:lstStyle/>
          <a:p>
            <a:pPr algn="ctr"/>
            <a:r>
              <a:rPr lang="fr-FR" b="1" dirty="0"/>
              <a:t>Abstract</a:t>
            </a:r>
            <a:r>
              <a:rPr lang="fr-FR" b="1" dirty="0" smtClean="0"/>
              <a:t>:</a:t>
            </a:r>
          </a:p>
          <a:p>
            <a:pPr algn="just"/>
            <a:endParaRPr lang="fr-FR" b="1" dirty="0" smtClean="0"/>
          </a:p>
          <a:p>
            <a:pPr algn="just"/>
            <a:r>
              <a:rPr lang="en-US" i="1" dirty="0"/>
              <a:t>Anogeissus leiocarpus</a:t>
            </a:r>
            <a:r>
              <a:rPr lang="en-US" dirty="0"/>
              <a:t> (Guill and Perr) is a plant which widely spread throughout the tropical and subtropical areas. This study was designed to evaluate the potential eﬀects of roots of </a:t>
            </a:r>
            <a:r>
              <a:rPr lang="en-US" i="1" dirty="0"/>
              <a:t>Anogeissus leiocarpus</a:t>
            </a:r>
            <a:r>
              <a:rPr lang="en-US" dirty="0"/>
              <a:t> on mice bone marrow cells </a:t>
            </a:r>
            <a:r>
              <a:rPr lang="en-US" i="1" dirty="0"/>
              <a:t>in vivo</a:t>
            </a:r>
            <a:r>
              <a:rPr lang="en-US" dirty="0"/>
              <a:t>. 250, 500, 1000 mg.kg</a:t>
            </a:r>
            <a:r>
              <a:rPr lang="en-US" baseline="30000" dirty="0"/>
              <a:t>-1</a:t>
            </a:r>
            <a:r>
              <a:rPr lang="en-US" dirty="0"/>
              <a:t> of total hydro alcoholic extract of roots of </a:t>
            </a:r>
            <a:r>
              <a:rPr lang="en-US" i="1" dirty="0"/>
              <a:t>A. leiocarpus</a:t>
            </a:r>
            <a:r>
              <a:rPr lang="en-US" dirty="0"/>
              <a:t> were evaluated for genotoxic, antigenotoxic and cytotoxic activities by a micronucleus test. The genotoxicity was induced by the administration of cyclophosphamide IP.</a:t>
            </a:r>
            <a:endParaRPr lang="fr-FR" dirty="0"/>
          </a:p>
          <a:p>
            <a:pPr algn="just"/>
            <a:r>
              <a:rPr lang="fr-FR" dirty="0"/>
              <a:t>At the end of the treatment, no significant difference (p&gt;0.05) was found between the body weight gain of the treated groups compared to the negative controls. Evaluation of the ratio of polychromatic erythrocytes to total erythrocytes (PCEs %) in the bone marrow had shown no significant difference between the groups treated with the extract and the untreated group. In pre treated groups with the extract at the doses of 250, 500 and 1000 mg.kg</a:t>
            </a:r>
            <a:r>
              <a:rPr lang="fr-FR" baseline="30000" dirty="0"/>
              <a:t>-1</a:t>
            </a:r>
            <a:r>
              <a:rPr lang="fr-FR" dirty="0"/>
              <a:t>, there was a significant (p&lt;0.0001) </a:t>
            </a:r>
            <a:r>
              <a:rPr lang="fr-FR" dirty="0" smtClean="0"/>
              <a:t>decrease </a:t>
            </a:r>
            <a:r>
              <a:rPr lang="fr-FR" dirty="0"/>
              <a:t>in MnEPCs compared to the positive controls; in a dose-dependent manner.</a:t>
            </a:r>
          </a:p>
          <a:p>
            <a:pPr algn="just"/>
            <a:r>
              <a:rPr lang="fr-FR" dirty="0"/>
              <a:t>This study has revealed that the extract of </a:t>
            </a:r>
            <a:r>
              <a:rPr lang="fr-FR" i="1" dirty="0"/>
              <a:t>A. leiocarpus</a:t>
            </a:r>
            <a:r>
              <a:rPr lang="fr-FR" dirty="0"/>
              <a:t> </a:t>
            </a:r>
            <a:r>
              <a:rPr lang="en-US" dirty="0"/>
              <a:t>was not genotoxic but rather possessed a protective eﬀect against the genotoxicity and cytotoxicity induced by </a:t>
            </a:r>
            <a:r>
              <a:rPr lang="en-US" dirty="0" smtClean="0"/>
              <a:t>cyclophosphamide.</a:t>
            </a:r>
          </a:p>
          <a:p>
            <a:pPr algn="just"/>
            <a:endParaRPr lang="en-US" dirty="0"/>
          </a:p>
          <a:p>
            <a:r>
              <a:rPr lang="fr-FR" b="1" dirty="0"/>
              <a:t>Keywords: </a:t>
            </a:r>
            <a:r>
              <a:rPr lang="en-US" i="1" dirty="0"/>
              <a:t>Anogeissus leiocarpus</a:t>
            </a:r>
            <a:r>
              <a:rPr lang="en-US" dirty="0"/>
              <a:t> -</a:t>
            </a:r>
            <a:r>
              <a:rPr lang="en-US" dirty="0" smtClean="0"/>
              <a:t>micronucleus- </a:t>
            </a:r>
            <a:r>
              <a:rPr lang="en-US" dirty="0"/>
              <a:t>genotoxicity- cytotoxicity</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dirty="0"/>
          </a:p>
        </p:txBody>
      </p:sp>
      <p:pic>
        <p:nvPicPr>
          <p:cNvPr id="7" name="Picture 6">
            <a:extLst>
              <a:ext uri="{FF2B5EF4-FFF2-40B4-BE49-F238E27FC236}">
                <a16:creationId xmlns:a16="http://schemas.microsoft.com/office/drawing/2014/main" xmlns=""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458200" cy="6370975"/>
          </a:xfrm>
          <a:prstGeom prst="rect">
            <a:avLst/>
          </a:prstGeom>
          <a:noFill/>
        </p:spPr>
        <p:txBody>
          <a:bodyPr wrap="square" rtlCol="0">
            <a:spAutoFit/>
          </a:bodyPr>
          <a:lstStyle/>
          <a:p>
            <a:pPr algn="ctr"/>
            <a:r>
              <a:rPr lang="fr-FR" sz="2400" b="1" dirty="0" smtClean="0"/>
              <a:t>Introduction (1)</a:t>
            </a:r>
          </a:p>
          <a:p>
            <a:endParaRPr lang="fr-FR" sz="2400" b="1" dirty="0"/>
          </a:p>
          <a:p>
            <a:pPr algn="just"/>
            <a:r>
              <a:rPr lang="fr-FR" sz="2000" dirty="0"/>
              <a:t>Genotoxicity is defined as the ability of a substance to induce damage, either direct or indirect, to genetic material resulting in breaks in DNA (clastogenic effect) or mutations in DNA (mutagenic effect</a:t>
            </a:r>
            <a:r>
              <a:rPr lang="fr-FR" sz="2000" dirty="0" smtClean="0"/>
              <a:t>).</a:t>
            </a:r>
          </a:p>
          <a:p>
            <a:pPr algn="just"/>
            <a:endParaRPr lang="fr-FR" sz="2000" dirty="0" smtClean="0"/>
          </a:p>
          <a:p>
            <a:pPr algn="just"/>
            <a:endParaRPr lang="fr-FR" sz="2000" dirty="0"/>
          </a:p>
          <a:p>
            <a:pPr algn="just"/>
            <a:r>
              <a:rPr lang="fr-FR" sz="2000" dirty="0" smtClean="0"/>
              <a:t> </a:t>
            </a:r>
            <a:r>
              <a:rPr lang="fr-FR" sz="2000" dirty="0"/>
              <a:t>Because of the toxic effect that chemical or natural substances can cause at the gene level, genotoxicity studies are therefore of great importance in assessing risks to human </a:t>
            </a:r>
            <a:r>
              <a:rPr lang="fr-FR" sz="2000" dirty="0" smtClean="0"/>
              <a:t>health (</a:t>
            </a:r>
            <a:r>
              <a:rPr lang="fr-FR" dirty="0" smtClean="0"/>
              <a:t>Quesnot, 2015; Fardel</a:t>
            </a:r>
            <a:r>
              <a:rPr lang="fr-FR" b="1" dirty="0"/>
              <a:t> </a:t>
            </a:r>
            <a:r>
              <a:rPr lang="fr-FR" dirty="0" smtClean="0"/>
              <a:t>et al., 2010)</a:t>
            </a:r>
          </a:p>
          <a:p>
            <a:pPr algn="just"/>
            <a:endParaRPr lang="fr-FR" sz="2000" b="1" dirty="0" smtClean="0"/>
          </a:p>
          <a:p>
            <a:pPr algn="just"/>
            <a:endParaRPr lang="fr-FR" sz="2000" b="1" dirty="0" smtClean="0"/>
          </a:p>
          <a:p>
            <a:pPr algn="just"/>
            <a:r>
              <a:rPr lang="fr-FR" sz="2000" dirty="0" smtClean="0"/>
              <a:t>Due </a:t>
            </a:r>
            <a:r>
              <a:rPr lang="fr-FR" sz="2000" dirty="0"/>
              <a:t>to the increasing use of herbal medicines in the treatment of various </a:t>
            </a:r>
            <a:r>
              <a:rPr lang="fr-FR" sz="2000" dirty="0" smtClean="0"/>
              <a:t>diseases</a:t>
            </a:r>
            <a:r>
              <a:rPr lang="fr-FR" sz="2000" dirty="0"/>
              <a:t> </a:t>
            </a:r>
            <a:r>
              <a:rPr lang="fr-FR" dirty="0" smtClean="0"/>
              <a:t>(Folashade</a:t>
            </a:r>
            <a:r>
              <a:rPr lang="fr-FR" dirty="0"/>
              <a:t> </a:t>
            </a:r>
            <a:r>
              <a:rPr lang="fr-FR" dirty="0" smtClean="0"/>
              <a:t>et al., 2012),  </a:t>
            </a:r>
            <a:r>
              <a:rPr lang="fr-FR" sz="2000" dirty="0"/>
              <a:t>many toxicological studies have been carried out to show the safety or harmfulness of these plants</a:t>
            </a:r>
            <a:r>
              <a:rPr lang="fr-FR" sz="2000" dirty="0" smtClean="0"/>
              <a:t>.</a:t>
            </a:r>
          </a:p>
          <a:p>
            <a:pPr algn="just"/>
            <a:r>
              <a:rPr lang="fr-FR" sz="2000" dirty="0" smtClean="0"/>
              <a:t> </a:t>
            </a:r>
          </a:p>
          <a:p>
            <a:pPr algn="just"/>
            <a:endParaRPr lang="fr-FR" sz="1600" dirty="0" smtClean="0"/>
          </a:p>
          <a:p>
            <a:endParaRPr lang="fr-FR" sz="1600" b="1" dirty="0"/>
          </a:p>
          <a:p>
            <a:endParaRPr lang="fr-FR" sz="1600" b="1" dirty="0" smtClean="0"/>
          </a:p>
          <a:p>
            <a:endParaRPr lang="fr-FR" sz="1600" b="1" dirty="0"/>
          </a:p>
          <a:p>
            <a:endParaRPr lang="fr-FR" sz="1600" b="1" dirty="0"/>
          </a:p>
        </p:txBody>
      </p:sp>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361" y="457200"/>
            <a:ext cx="8458200" cy="6186309"/>
          </a:xfrm>
          <a:prstGeom prst="rect">
            <a:avLst/>
          </a:prstGeom>
          <a:noFill/>
        </p:spPr>
        <p:txBody>
          <a:bodyPr wrap="square" rtlCol="0">
            <a:spAutoFit/>
          </a:bodyPr>
          <a:lstStyle/>
          <a:p>
            <a:pPr algn="ctr"/>
            <a:r>
              <a:rPr lang="fr-FR" sz="2400" b="1" dirty="0" smtClean="0"/>
              <a:t>Introduction (2)</a:t>
            </a:r>
          </a:p>
          <a:p>
            <a:endParaRPr lang="fr-FR" sz="2400" b="1" dirty="0"/>
          </a:p>
          <a:p>
            <a:pPr algn="just"/>
            <a:r>
              <a:rPr lang="fr-FR" sz="2000" i="1" dirty="0"/>
              <a:t>Anogeissus leiocarpus,</a:t>
            </a:r>
            <a:r>
              <a:rPr lang="fr-FR" sz="2000" dirty="0"/>
              <a:t> a plant of the combretaceae family is widely used in traditional medicine in Togo to treat various pathologies including diabetes </a:t>
            </a:r>
            <a:r>
              <a:rPr lang="en-US" sz="2000" dirty="0"/>
              <a:t> </a:t>
            </a:r>
            <a:r>
              <a:rPr lang="en-US" sz="2000" dirty="0" smtClean="0"/>
              <a:t>(</a:t>
            </a:r>
            <a:r>
              <a:rPr lang="en-US" dirty="0" smtClean="0"/>
              <a:t>Kpodar et </a:t>
            </a:r>
            <a:r>
              <a:rPr lang="en-US" i="1" dirty="0" smtClean="0"/>
              <a:t>al</a:t>
            </a:r>
            <a:r>
              <a:rPr lang="fr-FR" dirty="0" smtClean="0"/>
              <a:t>., 2015</a:t>
            </a:r>
            <a:r>
              <a:rPr lang="fr-FR" sz="2000" dirty="0" smtClean="0"/>
              <a:t>) </a:t>
            </a:r>
            <a:endParaRPr lang="fr-FR" sz="2000" dirty="0"/>
          </a:p>
          <a:p>
            <a:endParaRPr lang="fr-FR" sz="2000" b="1" dirty="0"/>
          </a:p>
          <a:p>
            <a:pPr algn="just"/>
            <a:endParaRPr lang="fr-FR" sz="2000" dirty="0" smtClean="0"/>
          </a:p>
          <a:p>
            <a:pPr algn="just"/>
            <a:r>
              <a:rPr lang="fr-FR" sz="2000" dirty="0" smtClean="0"/>
              <a:t>Previous </a:t>
            </a:r>
            <a:r>
              <a:rPr lang="fr-FR" sz="2000" dirty="0"/>
              <a:t>work in our laboratory has shown the antihyperglycemic activity of the hydro alcoholic extract of the roots of the plant </a:t>
            </a:r>
            <a:r>
              <a:rPr lang="fr-FR" sz="2000" i="1" dirty="0"/>
              <a:t>in </a:t>
            </a:r>
            <a:r>
              <a:rPr lang="fr-FR" sz="2000" i="1" dirty="0" smtClean="0"/>
              <a:t>vivo </a:t>
            </a:r>
            <a:r>
              <a:rPr lang="fr-FR" sz="2000" dirty="0" smtClean="0"/>
              <a:t>and was  </a:t>
            </a:r>
            <a:r>
              <a:rPr lang="fr-FR" sz="2000" dirty="0">
                <a:latin typeface="Cambria" panose="02040503050406030204" pitchFamily="18" charset="0"/>
                <a:ea typeface="Cambria" panose="02040503050406030204" pitchFamily="18" charset="0"/>
              </a:rPr>
              <a:t>found to be nontoxic in rats following either a single dose or daily repeated doses for 28 </a:t>
            </a:r>
            <a:r>
              <a:rPr lang="fr-FR" sz="2000" dirty="0" smtClean="0">
                <a:latin typeface="Cambria" panose="02040503050406030204" pitchFamily="18" charset="0"/>
                <a:ea typeface="Cambria" panose="02040503050406030204" pitchFamily="18" charset="0"/>
              </a:rPr>
              <a:t>days</a:t>
            </a:r>
            <a:r>
              <a:rPr lang="fr-FR" sz="2000" dirty="0"/>
              <a:t> </a:t>
            </a:r>
            <a:r>
              <a:rPr lang="en-US" sz="2400" dirty="0" smtClean="0"/>
              <a:t>(</a:t>
            </a:r>
            <a:r>
              <a:rPr lang="en-US" sz="2000" dirty="0" smtClean="0"/>
              <a:t>Motto et </a:t>
            </a:r>
            <a:r>
              <a:rPr lang="en-US" sz="2000" i="1" dirty="0"/>
              <a:t>al</a:t>
            </a:r>
            <a:r>
              <a:rPr lang="fr-FR" sz="2000" dirty="0"/>
              <a:t>., </a:t>
            </a:r>
            <a:r>
              <a:rPr lang="fr-FR" sz="2000" dirty="0" smtClean="0"/>
              <a:t>2020 a; </a:t>
            </a:r>
            <a:r>
              <a:rPr lang="en-US" sz="2000" dirty="0"/>
              <a:t>Motto et </a:t>
            </a:r>
            <a:r>
              <a:rPr lang="en-US" sz="2000" i="1" dirty="0"/>
              <a:t>al</a:t>
            </a:r>
            <a:r>
              <a:rPr lang="fr-FR" sz="2000" dirty="0"/>
              <a:t>., 2020 </a:t>
            </a:r>
            <a:r>
              <a:rPr lang="fr-FR" sz="2000" dirty="0" smtClean="0"/>
              <a:t>b</a:t>
            </a:r>
            <a:r>
              <a:rPr lang="fr-FR" sz="2400" dirty="0" smtClean="0"/>
              <a:t>) </a:t>
            </a:r>
            <a:endParaRPr lang="fr-FR" sz="2000" dirty="0" smtClean="0"/>
          </a:p>
          <a:p>
            <a:pPr algn="just"/>
            <a:endParaRPr lang="fr-FR" sz="2000" dirty="0" smtClean="0"/>
          </a:p>
          <a:p>
            <a:pPr algn="just"/>
            <a:endParaRPr lang="fr-FR" sz="2000" dirty="0"/>
          </a:p>
          <a:p>
            <a:pPr algn="just"/>
            <a:r>
              <a:rPr lang="fr-FR" sz="2000" dirty="0" smtClean="0"/>
              <a:t>Still </a:t>
            </a:r>
            <a:r>
              <a:rPr lang="fr-FR" sz="2000" dirty="0"/>
              <a:t>with the aim of showing the safety of this plant, the present study was undertaken to evaluate the effect of the hydro alcoholic extract of the roots of </a:t>
            </a:r>
            <a:r>
              <a:rPr lang="fr-FR" sz="2000" i="1" dirty="0"/>
              <a:t>Anogeissus leiocarpus</a:t>
            </a:r>
            <a:r>
              <a:rPr lang="fr-FR" sz="2000" dirty="0"/>
              <a:t> on erythrocytes of the bone marrow of mice</a:t>
            </a:r>
            <a:r>
              <a:rPr lang="fr-FR" sz="2000" dirty="0" smtClean="0"/>
              <a:t>.</a:t>
            </a:r>
          </a:p>
          <a:p>
            <a:endParaRPr lang="fr-FR" sz="1600" b="1" dirty="0"/>
          </a:p>
          <a:p>
            <a:endParaRPr lang="fr-FR" sz="1600" b="1" dirty="0" smtClean="0"/>
          </a:p>
          <a:p>
            <a:endParaRPr lang="fr-FR" sz="1600" b="1" dirty="0"/>
          </a:p>
          <a:p>
            <a:endParaRPr lang="fr-FR" sz="1600" b="1" dirty="0"/>
          </a:p>
        </p:txBody>
      </p:sp>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1134610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361" y="152400"/>
            <a:ext cx="8458200" cy="6801862"/>
          </a:xfrm>
          <a:prstGeom prst="rect">
            <a:avLst/>
          </a:prstGeom>
          <a:noFill/>
        </p:spPr>
        <p:txBody>
          <a:bodyPr wrap="square" rtlCol="0">
            <a:spAutoFit/>
          </a:bodyPr>
          <a:lstStyle/>
          <a:p>
            <a:pPr algn="ctr"/>
            <a:r>
              <a:rPr lang="fr-FR" sz="2400" b="1" dirty="0" smtClean="0"/>
              <a:t>Materials</a:t>
            </a:r>
          </a:p>
          <a:p>
            <a:endParaRPr lang="fr-FR" sz="2400" dirty="0"/>
          </a:p>
          <a:p>
            <a:r>
              <a:rPr lang="en-US" sz="2000" b="1" dirty="0" smtClean="0"/>
              <a:t>Plant material            </a:t>
            </a:r>
          </a:p>
          <a:p>
            <a:endParaRPr lang="fr-FR" dirty="0"/>
          </a:p>
          <a:p>
            <a:pPr algn="just"/>
            <a:r>
              <a:rPr lang="en-US" sz="2000" dirty="0"/>
              <a:t>Roots of </a:t>
            </a:r>
            <a:r>
              <a:rPr lang="en-US" sz="2000" i="1" dirty="0"/>
              <a:t>Anogeissus leiocarpus</a:t>
            </a:r>
            <a:r>
              <a:rPr lang="en-US" sz="2000" dirty="0"/>
              <a:t> were harvested in Tsévié, Zio (TOGO) in the month of July 2018. A voucher specimen was identified and deposited in the herbarium of Laboratory of Botany and Plant Ecology under the number TOGO 15483</a:t>
            </a:r>
            <a:r>
              <a:rPr lang="en-US" sz="2000" dirty="0" smtClean="0"/>
              <a:t>.</a:t>
            </a:r>
          </a:p>
          <a:p>
            <a:endParaRPr lang="fr-FR" dirty="0"/>
          </a:p>
          <a:p>
            <a:r>
              <a:rPr lang="en-US" sz="2000" b="1" dirty="0" smtClean="0"/>
              <a:t>Animals</a:t>
            </a:r>
          </a:p>
          <a:p>
            <a:endParaRPr lang="fr-FR" dirty="0"/>
          </a:p>
          <a:p>
            <a:pPr algn="just"/>
            <a:r>
              <a:rPr lang="en-US" sz="2000" dirty="0"/>
              <a:t>ICR mice (30±5g) were housed in standard environmental conditions (temperature </a:t>
            </a:r>
            <a:r>
              <a:rPr lang="en-US" sz="2000" dirty="0" smtClean="0"/>
              <a:t>24–25°C</a:t>
            </a:r>
            <a:r>
              <a:rPr lang="en-US" sz="2000" dirty="0"/>
              <a:t>, relative humidity and a 12t/12 h light-dark cycle) and fed with standard rat diet and water </a:t>
            </a:r>
            <a:r>
              <a:rPr lang="en-US" sz="2000" i="1" dirty="0"/>
              <a:t>ad libitum</a:t>
            </a:r>
            <a:r>
              <a:rPr lang="en-US" sz="2000" dirty="0"/>
              <a:t>. </a:t>
            </a:r>
            <a:endParaRPr lang="en-US" sz="2000" dirty="0" smtClean="0"/>
          </a:p>
          <a:p>
            <a:endParaRPr lang="en-US" sz="2000" dirty="0"/>
          </a:p>
          <a:p>
            <a:pPr algn="just"/>
            <a:r>
              <a:rPr lang="en-US" dirty="0" smtClean="0"/>
              <a:t>Principles </a:t>
            </a:r>
            <a:r>
              <a:rPr lang="en-US" dirty="0"/>
              <a:t>of laboratory animal care as described in institutional guidelines and ethics of Laboratory of Physiology/Pharmacology of University of Lome-Togo (ref: 001/2012/ CB-FDS-UL) were </a:t>
            </a:r>
            <a:r>
              <a:rPr lang="en-US" dirty="0" smtClean="0"/>
              <a:t>followed.</a:t>
            </a:r>
            <a:r>
              <a:rPr lang="en-US" b="1" dirty="0" smtClean="0"/>
              <a:t> </a:t>
            </a:r>
          </a:p>
          <a:p>
            <a:endParaRPr lang="fr-FR" dirty="0"/>
          </a:p>
          <a:p>
            <a:endParaRPr lang="fr-FR" sz="2400" b="1" dirty="0" smtClean="0"/>
          </a:p>
          <a:p>
            <a:endParaRPr lang="fr-FR" sz="1600" b="1" dirty="0"/>
          </a:p>
          <a:p>
            <a:endParaRPr lang="fr-FR" sz="1600" b="1" dirty="0"/>
          </a:p>
        </p:txBody>
      </p:sp>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96000"/>
            <a:ext cx="9136918" cy="761237"/>
          </a:xfrm>
          <a:prstGeom prst="rect">
            <a:avLst/>
          </a:prstGeom>
        </p:spPr>
      </p:pic>
    </p:spTree>
    <p:extLst>
      <p:ext uri="{BB962C8B-B14F-4D97-AF65-F5344CB8AC3E}">
        <p14:creationId xmlns:p14="http://schemas.microsoft.com/office/powerpoint/2010/main" val="1032137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361" y="304800"/>
            <a:ext cx="8458200" cy="5509200"/>
          </a:xfrm>
          <a:prstGeom prst="rect">
            <a:avLst/>
          </a:prstGeom>
          <a:noFill/>
        </p:spPr>
        <p:txBody>
          <a:bodyPr wrap="square" rtlCol="0">
            <a:spAutoFit/>
          </a:bodyPr>
          <a:lstStyle/>
          <a:p>
            <a:pPr algn="ctr"/>
            <a:r>
              <a:rPr lang="fr-FR" sz="2400" b="1" dirty="0" smtClean="0"/>
              <a:t>Methods</a:t>
            </a:r>
            <a:r>
              <a:rPr lang="fr-FR" sz="2400" b="1" dirty="0"/>
              <a:t> </a:t>
            </a:r>
            <a:r>
              <a:rPr lang="fr-FR" sz="2400" b="1" dirty="0" smtClean="0"/>
              <a:t>(1)</a:t>
            </a:r>
          </a:p>
          <a:p>
            <a:endParaRPr lang="fr-FR" sz="2000" dirty="0"/>
          </a:p>
          <a:p>
            <a:pPr lvl="0"/>
            <a:r>
              <a:rPr lang="en-US" sz="2000" b="1" dirty="0"/>
              <a:t>Hydro alcoholic </a:t>
            </a:r>
            <a:r>
              <a:rPr lang="en-US" sz="2000" b="1" dirty="0" smtClean="0"/>
              <a:t>extraction</a:t>
            </a:r>
          </a:p>
          <a:p>
            <a:pPr lvl="0"/>
            <a:endParaRPr lang="fr-FR" sz="2000" dirty="0"/>
          </a:p>
          <a:p>
            <a:pPr algn="just"/>
            <a:r>
              <a:rPr lang="en-US" sz="2000" dirty="0"/>
              <a:t>About 400 g of roots of </a:t>
            </a:r>
            <a:r>
              <a:rPr lang="en-US" sz="2000" i="1" dirty="0"/>
              <a:t>Anogeissus leiocarpus</a:t>
            </a:r>
            <a:r>
              <a:rPr lang="en-US" sz="2000" dirty="0"/>
              <a:t> were extracted in water/ethanol (5:5) for 72 hours. The crude extract was filtered on Whatman paper and evaporated in vacuum at 45°C using a rotary evaporator (</a:t>
            </a:r>
            <a:r>
              <a:rPr lang="fr-FR" sz="2000" dirty="0"/>
              <a:t>IKA</a:t>
            </a:r>
            <a:r>
              <a:rPr lang="fr-FR" sz="2000" baseline="30000" dirty="0"/>
              <a:t>®</a:t>
            </a:r>
            <a:r>
              <a:rPr lang="fr-FR" sz="2000" dirty="0"/>
              <a:t> RV20 digital</a:t>
            </a:r>
            <a:r>
              <a:rPr lang="en-US" sz="2000" dirty="0"/>
              <a:t>). The yield of the dry extract was 5.68 % and was stored at </a:t>
            </a:r>
            <a:r>
              <a:rPr lang="en-US" sz="2000" dirty="0" smtClean="0"/>
              <a:t>4°C (</a:t>
            </a:r>
            <a:r>
              <a:rPr lang="en-US" dirty="0" smtClean="0"/>
              <a:t>Motto et al.,2020</a:t>
            </a:r>
            <a:r>
              <a:rPr lang="en-US" sz="2000" dirty="0" smtClean="0"/>
              <a:t>)</a:t>
            </a:r>
          </a:p>
          <a:p>
            <a:endParaRPr lang="en-US" sz="2000" dirty="0"/>
          </a:p>
          <a:p>
            <a:pPr lvl="0"/>
            <a:r>
              <a:rPr lang="en-US" sz="2000" b="1" dirty="0"/>
              <a:t>Genotoxicity by micronucleus test of roots of </a:t>
            </a:r>
            <a:r>
              <a:rPr lang="en-US" sz="2000" b="1" i="1" dirty="0"/>
              <a:t>Anogeissus leiocarpus </a:t>
            </a:r>
            <a:r>
              <a:rPr lang="en-US" sz="2000" b="1" dirty="0"/>
              <a:t>in mice bone </a:t>
            </a:r>
            <a:r>
              <a:rPr lang="en-US" sz="2000" b="1" dirty="0" smtClean="0"/>
              <a:t>marrow</a:t>
            </a:r>
          </a:p>
          <a:p>
            <a:pPr lvl="0"/>
            <a:endParaRPr lang="fr-FR" sz="2000" dirty="0"/>
          </a:p>
          <a:p>
            <a:r>
              <a:rPr lang="fr-FR" sz="2000" dirty="0"/>
              <a:t>OECD 474 test guidelines with slighty </a:t>
            </a:r>
            <a:r>
              <a:rPr lang="fr-FR" sz="2000" dirty="0" smtClean="0"/>
              <a:t>modifications </a:t>
            </a:r>
            <a:r>
              <a:rPr lang="fr-FR" dirty="0" smtClean="0"/>
              <a:t>(OECD, 2014</a:t>
            </a:r>
            <a:r>
              <a:rPr lang="fr-FR" sz="2000" dirty="0" smtClean="0"/>
              <a:t>)</a:t>
            </a:r>
          </a:p>
          <a:p>
            <a:endParaRPr lang="fr-FR" sz="2400" b="1" dirty="0" smtClean="0"/>
          </a:p>
          <a:p>
            <a:endParaRPr lang="fr-FR" sz="1600" b="1" dirty="0"/>
          </a:p>
          <a:p>
            <a:endParaRPr lang="fr-FR" sz="1600" b="1" dirty="0" smtClean="0"/>
          </a:p>
          <a:p>
            <a:endParaRPr lang="fr-FR" sz="1600" b="1" dirty="0"/>
          </a:p>
          <a:p>
            <a:endParaRPr lang="fr-FR" sz="1600" b="1" dirty="0"/>
          </a:p>
        </p:txBody>
      </p:sp>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96000"/>
            <a:ext cx="9136918" cy="761237"/>
          </a:xfrm>
          <a:prstGeom prst="rect">
            <a:avLst/>
          </a:prstGeom>
        </p:spPr>
      </p:pic>
    </p:spTree>
    <p:extLst>
      <p:ext uri="{BB962C8B-B14F-4D97-AF65-F5344CB8AC3E}">
        <p14:creationId xmlns:p14="http://schemas.microsoft.com/office/powerpoint/2010/main" val="810209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599" y="377408"/>
            <a:ext cx="8458200" cy="6848029"/>
          </a:xfrm>
          <a:prstGeom prst="rect">
            <a:avLst/>
          </a:prstGeom>
          <a:noFill/>
        </p:spPr>
        <p:txBody>
          <a:bodyPr wrap="square" rtlCol="0">
            <a:spAutoFit/>
          </a:bodyPr>
          <a:lstStyle/>
          <a:p>
            <a:pPr algn="ctr"/>
            <a:r>
              <a:rPr lang="fr-FR" sz="2400" b="1" dirty="0" smtClean="0"/>
              <a:t>Methods</a:t>
            </a:r>
            <a:r>
              <a:rPr lang="fr-FR" sz="2400" b="1" dirty="0"/>
              <a:t> </a:t>
            </a:r>
            <a:r>
              <a:rPr lang="fr-FR" sz="2400" b="1" dirty="0" smtClean="0"/>
              <a:t>(2)</a:t>
            </a:r>
          </a:p>
          <a:p>
            <a:endParaRPr lang="fr-FR" dirty="0"/>
          </a:p>
          <a:p>
            <a:endParaRPr lang="en-US" sz="2400" dirty="0" smtClean="0"/>
          </a:p>
          <a:p>
            <a:endParaRPr lang="fr-FR" sz="2400" dirty="0"/>
          </a:p>
          <a:p>
            <a:endParaRPr lang="fr-FR" sz="2400" b="1" dirty="0" smtClean="0"/>
          </a:p>
          <a:p>
            <a:endParaRPr lang="fr-FR" sz="2400" b="1" dirty="0"/>
          </a:p>
          <a:p>
            <a:endParaRPr lang="fr-FR" sz="2400" b="1" dirty="0" smtClean="0"/>
          </a:p>
          <a:p>
            <a:endParaRPr lang="fr-FR" sz="2400" b="1" dirty="0"/>
          </a:p>
          <a:p>
            <a:endParaRPr lang="fr-FR" sz="2400" b="1" dirty="0" smtClean="0"/>
          </a:p>
          <a:p>
            <a:endParaRPr lang="fr-FR" sz="2400" b="1" dirty="0"/>
          </a:p>
          <a:p>
            <a:endParaRPr lang="fr-FR" sz="2400" b="1" dirty="0" smtClean="0"/>
          </a:p>
          <a:p>
            <a:pPr>
              <a:lnSpc>
                <a:spcPct val="150000"/>
              </a:lnSpc>
            </a:pPr>
            <a:endParaRPr lang="fr-FR" sz="2400" b="1" dirty="0" smtClean="0"/>
          </a:p>
          <a:p>
            <a:pPr algn="just"/>
            <a:r>
              <a:rPr lang="en-US" sz="1900" dirty="0"/>
              <a:t>After 7 days of pre-treatment, animals of group </a:t>
            </a:r>
            <a:r>
              <a:rPr lang="en-US" sz="1900" dirty="0" smtClean="0"/>
              <a:t>I </a:t>
            </a:r>
            <a:r>
              <a:rPr lang="en-US" sz="1900" dirty="0"/>
              <a:t>and </a:t>
            </a:r>
            <a:r>
              <a:rPr lang="en-US" sz="1900" dirty="0" smtClean="0"/>
              <a:t>groups III, IV, V received </a:t>
            </a:r>
            <a:r>
              <a:rPr lang="en-US" sz="1900" dirty="0"/>
              <a:t>0.9% NaCl I.P., while group </a:t>
            </a:r>
            <a:r>
              <a:rPr lang="en-US" sz="1900" dirty="0" smtClean="0"/>
              <a:t>II, VI, VII, VIII </a:t>
            </a:r>
            <a:r>
              <a:rPr lang="en-US" sz="1900" dirty="0"/>
              <a:t>received a dose of 100 mg/kg of cyclophosphamide I.P. Thirty hours after injection, </a:t>
            </a:r>
            <a:r>
              <a:rPr lang="en-US" sz="1900" dirty="0" smtClean="0"/>
              <a:t>all </a:t>
            </a:r>
            <a:r>
              <a:rPr lang="en-US" sz="1900" dirty="0"/>
              <a:t>animals were euthanized.</a:t>
            </a:r>
            <a:endParaRPr lang="fr-FR" sz="1900" dirty="0"/>
          </a:p>
          <a:p>
            <a:endParaRPr lang="fr-FR" sz="2400" b="1" dirty="0" smtClean="0"/>
          </a:p>
          <a:p>
            <a:endParaRPr lang="fr-FR" sz="1600" b="1" dirty="0"/>
          </a:p>
          <a:p>
            <a:endParaRPr lang="fr-FR" sz="1600" b="1" dirty="0" smtClean="0"/>
          </a:p>
          <a:p>
            <a:endParaRPr lang="fr-FR" sz="1600" b="1" dirty="0"/>
          </a:p>
          <a:p>
            <a:endParaRPr lang="fr-FR" sz="1600" b="1" dirty="0"/>
          </a:p>
        </p:txBody>
      </p:sp>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96000"/>
            <a:ext cx="9136918" cy="761237"/>
          </a:xfrm>
          <a:prstGeom prst="rect">
            <a:avLst/>
          </a:prstGeom>
        </p:spPr>
      </p:pic>
      <p:grpSp>
        <p:nvGrpSpPr>
          <p:cNvPr id="4" name="Groupe 3"/>
          <p:cNvGrpSpPr/>
          <p:nvPr/>
        </p:nvGrpSpPr>
        <p:grpSpPr>
          <a:xfrm>
            <a:off x="228599" y="1280542"/>
            <a:ext cx="8305800" cy="3445259"/>
            <a:chOff x="1883390" y="1843223"/>
            <a:chExt cx="10678976" cy="3619988"/>
          </a:xfrm>
        </p:grpSpPr>
        <p:sp>
          <p:nvSpPr>
            <p:cNvPr id="6" name="Rectangle 5"/>
            <p:cNvSpPr/>
            <p:nvPr/>
          </p:nvSpPr>
          <p:spPr>
            <a:xfrm>
              <a:off x="5794044" y="1843223"/>
              <a:ext cx="6768322" cy="655093"/>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nSpc>
                  <a:spcPct val="120000"/>
                </a:lnSpc>
                <a:buNone/>
              </a:pPr>
              <a:r>
                <a:rPr lang="fr-FR" sz="2000" b="1" dirty="0" smtClean="0">
                  <a:solidFill>
                    <a:schemeClr val="tx1"/>
                  </a:solidFill>
                </a:rPr>
                <a:t>I: </a:t>
              </a:r>
              <a:r>
                <a:rPr lang="en-US" sz="2000" b="1" dirty="0">
                  <a:solidFill>
                    <a:schemeClr val="tx1"/>
                  </a:solidFill>
                </a:rPr>
                <a:t>untreated control </a:t>
              </a:r>
              <a:r>
                <a:rPr lang="fr-FR" sz="2000" b="1" dirty="0" smtClean="0">
                  <a:solidFill>
                    <a:schemeClr val="tx1"/>
                  </a:solidFill>
                </a:rPr>
                <a:t>; </a:t>
              </a:r>
              <a:r>
                <a:rPr lang="fr-FR" sz="2000" b="1" dirty="0">
                  <a:solidFill>
                    <a:schemeClr val="tx1"/>
                  </a:solidFill>
                </a:rPr>
                <a:t>distillated </a:t>
              </a:r>
              <a:r>
                <a:rPr lang="fr-FR" sz="2000" b="1" dirty="0" smtClean="0">
                  <a:solidFill>
                    <a:schemeClr val="tx1"/>
                  </a:solidFill>
                </a:rPr>
                <a:t>water </a:t>
              </a:r>
              <a:r>
                <a:rPr lang="en-US" sz="2000" b="1" dirty="0">
                  <a:solidFill>
                    <a:schemeClr val="tx1"/>
                  </a:solidFill>
                </a:rPr>
                <a:t>(5ml.kg</a:t>
              </a:r>
              <a:r>
                <a:rPr lang="en-US" sz="2000" b="1" baseline="30000" dirty="0">
                  <a:solidFill>
                    <a:schemeClr val="tx1"/>
                  </a:solidFill>
                </a:rPr>
                <a:t>-1</a:t>
              </a:r>
              <a:r>
                <a:rPr lang="en-US" sz="2000" dirty="0">
                  <a:solidFill>
                    <a:schemeClr val="tx1"/>
                  </a:solidFill>
                </a:rPr>
                <a:t>)</a:t>
              </a:r>
              <a:endParaRPr lang="fr-FR" sz="2000" b="1" dirty="0">
                <a:solidFill>
                  <a:schemeClr val="tx1"/>
                </a:solidFill>
              </a:endParaRPr>
            </a:p>
          </p:txBody>
        </p:sp>
        <p:sp>
          <p:nvSpPr>
            <p:cNvPr id="7" name="Rectangle 6"/>
            <p:cNvSpPr/>
            <p:nvPr/>
          </p:nvSpPr>
          <p:spPr>
            <a:xfrm>
              <a:off x="1883390" y="3415535"/>
              <a:ext cx="3343701" cy="606044"/>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fr-FR" sz="2400" b="1" dirty="0">
                  <a:solidFill>
                    <a:schemeClr val="tx1"/>
                  </a:solidFill>
                </a:rPr>
                <a:t>8</a:t>
              </a:r>
              <a:r>
                <a:rPr lang="fr-FR" sz="2400" b="1" dirty="0" smtClean="0">
                  <a:solidFill>
                    <a:schemeClr val="tx1"/>
                  </a:solidFill>
                </a:rPr>
                <a:t> groups of 5 mice</a:t>
              </a:r>
              <a:endParaRPr lang="fr-FR" sz="2400" dirty="0">
                <a:solidFill>
                  <a:schemeClr val="tx1"/>
                </a:solidFill>
              </a:endParaRPr>
            </a:p>
          </p:txBody>
        </p:sp>
        <p:sp>
          <p:nvSpPr>
            <p:cNvPr id="8" name="Rectangle 7"/>
            <p:cNvSpPr/>
            <p:nvPr/>
          </p:nvSpPr>
          <p:spPr>
            <a:xfrm>
              <a:off x="5794041" y="2783363"/>
              <a:ext cx="6768325" cy="632172"/>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nSpc>
                  <a:spcPct val="120000"/>
                </a:lnSpc>
                <a:buNone/>
              </a:pPr>
              <a:r>
                <a:rPr lang="fr-FR" sz="2000" b="1" dirty="0" smtClean="0">
                  <a:solidFill>
                    <a:schemeClr val="tx1"/>
                  </a:solidFill>
                </a:rPr>
                <a:t>II: positif control; distillated water </a:t>
              </a:r>
              <a:r>
                <a:rPr lang="en-US" sz="2000" b="1" dirty="0">
                  <a:solidFill>
                    <a:schemeClr val="tx1"/>
                  </a:solidFill>
                </a:rPr>
                <a:t>(5ml.kg</a:t>
              </a:r>
              <a:r>
                <a:rPr lang="en-US" sz="2000" b="1" baseline="30000" dirty="0">
                  <a:solidFill>
                    <a:schemeClr val="tx1"/>
                  </a:solidFill>
                </a:rPr>
                <a:t>-1</a:t>
              </a:r>
              <a:r>
                <a:rPr lang="en-US" sz="2000" b="1" dirty="0">
                  <a:solidFill>
                    <a:schemeClr val="tx1"/>
                  </a:solidFill>
                </a:rPr>
                <a:t>)</a:t>
              </a:r>
              <a:endParaRPr lang="fr-FR" sz="2000" b="1" dirty="0">
                <a:solidFill>
                  <a:schemeClr val="tx1"/>
                </a:solidFill>
              </a:endParaRPr>
            </a:p>
          </p:txBody>
        </p:sp>
        <p:sp>
          <p:nvSpPr>
            <p:cNvPr id="9" name="Rectangle 8"/>
            <p:cNvSpPr/>
            <p:nvPr/>
          </p:nvSpPr>
          <p:spPr>
            <a:xfrm>
              <a:off x="5794043" y="4738596"/>
              <a:ext cx="6768322" cy="724615"/>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lvl="0"/>
              <a:r>
                <a:rPr lang="fr-FR" sz="2000" b="1" dirty="0" smtClean="0">
                  <a:solidFill>
                    <a:schemeClr val="tx1"/>
                  </a:solidFill>
                </a:rPr>
                <a:t>VI, VII, VIII: pretreated respectively ( with </a:t>
              </a:r>
              <a:r>
                <a:rPr lang="fr-FR" sz="2000" b="1" dirty="0">
                  <a:solidFill>
                    <a:schemeClr val="tx1"/>
                  </a:solidFill>
                </a:rPr>
                <a:t>250, 500 et </a:t>
              </a:r>
              <a:r>
                <a:rPr lang="fr-FR" sz="2000" b="1" dirty="0" smtClean="0">
                  <a:solidFill>
                    <a:schemeClr val="tx1"/>
                  </a:solidFill>
                </a:rPr>
                <a:t>1000 </a:t>
              </a:r>
              <a:r>
                <a:rPr lang="en-US" sz="2000" b="1" dirty="0" smtClean="0">
                  <a:solidFill>
                    <a:schemeClr val="tx1"/>
                  </a:solidFill>
                </a:rPr>
                <a:t>mg.kg</a:t>
              </a:r>
              <a:r>
                <a:rPr lang="en-US" sz="2000" b="1" baseline="30000" dirty="0" smtClean="0">
                  <a:solidFill>
                    <a:schemeClr val="tx1"/>
                  </a:solidFill>
                </a:rPr>
                <a:t>-1</a:t>
              </a:r>
              <a:r>
                <a:rPr lang="en-US" sz="2000" b="1" dirty="0" smtClean="0">
                  <a:solidFill>
                    <a:schemeClr val="tx1"/>
                  </a:solidFill>
                </a:rPr>
                <a:t> ) </a:t>
              </a:r>
              <a:r>
                <a:rPr lang="en-US" sz="2000" b="1" dirty="0" smtClean="0">
                  <a:solidFill>
                    <a:schemeClr val="tx1"/>
                  </a:solidFill>
                </a:rPr>
                <a:t>T.E</a:t>
              </a:r>
              <a:endParaRPr lang="fr-FR" sz="2000" b="1" dirty="0">
                <a:solidFill>
                  <a:schemeClr val="tx1"/>
                </a:solidFill>
              </a:endParaRPr>
            </a:p>
          </p:txBody>
        </p:sp>
        <p:cxnSp>
          <p:nvCxnSpPr>
            <p:cNvPr id="10" name="Connecteur en angle 9"/>
            <p:cNvCxnSpPr>
              <a:stCxn id="7" idx="0"/>
              <a:endCxn id="6" idx="1"/>
            </p:cNvCxnSpPr>
            <p:nvPr/>
          </p:nvCxnSpPr>
          <p:spPr>
            <a:xfrm rot="5400000" flipH="1" flipV="1">
              <a:off x="4052260" y="1673752"/>
              <a:ext cx="1244765" cy="223880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en angle 10"/>
            <p:cNvCxnSpPr>
              <a:stCxn id="7" idx="2"/>
              <a:endCxn id="9" idx="1"/>
            </p:cNvCxnSpPr>
            <p:nvPr/>
          </p:nvCxnSpPr>
          <p:spPr>
            <a:xfrm rot="16200000" flipH="1">
              <a:off x="4134979" y="3441841"/>
              <a:ext cx="1079325" cy="2238802"/>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794041" y="3743083"/>
              <a:ext cx="6768323" cy="724615"/>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lvl="0"/>
              <a:r>
                <a:rPr lang="fr-FR" sz="2000" b="1" dirty="0" smtClean="0">
                  <a:solidFill>
                    <a:schemeClr val="tx1"/>
                  </a:solidFill>
                </a:rPr>
                <a:t>III, IV, V</a:t>
              </a:r>
              <a:r>
                <a:rPr lang="fr-FR" sz="2000" b="1" dirty="0">
                  <a:solidFill>
                    <a:schemeClr val="tx1"/>
                  </a:solidFill>
                </a:rPr>
                <a:t>: </a:t>
              </a:r>
              <a:r>
                <a:rPr lang="fr-FR" sz="2000" b="1" dirty="0" smtClean="0">
                  <a:solidFill>
                    <a:schemeClr val="tx1"/>
                  </a:solidFill>
                </a:rPr>
                <a:t>treated respectively (250</a:t>
              </a:r>
              <a:r>
                <a:rPr lang="fr-FR" sz="2000" b="1" dirty="0">
                  <a:solidFill>
                    <a:schemeClr val="tx1"/>
                  </a:solidFill>
                </a:rPr>
                <a:t>, 500 et </a:t>
              </a:r>
              <a:r>
                <a:rPr lang="fr-FR" sz="2000" b="1" dirty="0" smtClean="0">
                  <a:solidFill>
                    <a:schemeClr val="tx1"/>
                  </a:solidFill>
                </a:rPr>
                <a:t>1000 </a:t>
              </a:r>
              <a:r>
                <a:rPr lang="en-US" sz="2000" b="1" dirty="0">
                  <a:solidFill>
                    <a:schemeClr val="tx1"/>
                  </a:solidFill>
                </a:rPr>
                <a:t>mg.kg</a:t>
              </a:r>
              <a:r>
                <a:rPr lang="en-US" sz="2000" b="1" baseline="30000" dirty="0">
                  <a:solidFill>
                    <a:schemeClr val="tx1"/>
                  </a:solidFill>
                </a:rPr>
                <a:t>-1</a:t>
              </a:r>
              <a:r>
                <a:rPr lang="en-US" sz="2000" b="1" dirty="0">
                  <a:solidFill>
                    <a:schemeClr val="tx1"/>
                  </a:solidFill>
                </a:rPr>
                <a:t> </a:t>
              </a:r>
              <a:r>
                <a:rPr lang="en-US" sz="2000" b="1" dirty="0" smtClean="0">
                  <a:solidFill>
                    <a:schemeClr val="tx1"/>
                  </a:solidFill>
                </a:rPr>
                <a:t>) </a:t>
              </a:r>
              <a:r>
                <a:rPr lang="en-US" sz="2000" b="1" dirty="0" smtClean="0">
                  <a:solidFill>
                    <a:schemeClr val="tx1"/>
                  </a:solidFill>
                </a:rPr>
                <a:t>T.E</a:t>
              </a:r>
              <a:endParaRPr lang="fr-FR" sz="2000" b="1" dirty="0">
                <a:solidFill>
                  <a:schemeClr val="tx1"/>
                </a:solidFill>
              </a:endParaRPr>
            </a:p>
          </p:txBody>
        </p:sp>
        <p:cxnSp>
          <p:nvCxnSpPr>
            <p:cNvPr id="13" name="Connecteur en angle 12"/>
            <p:cNvCxnSpPr/>
            <p:nvPr/>
          </p:nvCxnSpPr>
          <p:spPr>
            <a:xfrm flipV="1">
              <a:off x="3734873" y="3096147"/>
              <a:ext cx="2083195" cy="319387"/>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en angle 13"/>
            <p:cNvCxnSpPr/>
            <p:nvPr/>
          </p:nvCxnSpPr>
          <p:spPr>
            <a:xfrm>
              <a:off x="3758898" y="4017557"/>
              <a:ext cx="2059170" cy="215461"/>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5657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361" y="381000"/>
            <a:ext cx="8458200" cy="6463308"/>
          </a:xfrm>
          <a:prstGeom prst="rect">
            <a:avLst/>
          </a:prstGeom>
          <a:noFill/>
        </p:spPr>
        <p:txBody>
          <a:bodyPr wrap="square" rtlCol="0">
            <a:spAutoFit/>
          </a:bodyPr>
          <a:lstStyle/>
          <a:p>
            <a:pPr algn="ctr"/>
            <a:r>
              <a:rPr lang="fr-FR" sz="2400" b="1" dirty="0" smtClean="0"/>
              <a:t>Methods</a:t>
            </a:r>
            <a:r>
              <a:rPr lang="fr-FR" sz="2400" b="1" dirty="0"/>
              <a:t> </a:t>
            </a:r>
            <a:r>
              <a:rPr lang="fr-FR" sz="2400" b="1" dirty="0" smtClean="0"/>
              <a:t>(3)</a:t>
            </a:r>
          </a:p>
          <a:p>
            <a:endParaRPr lang="fr-FR" dirty="0"/>
          </a:p>
          <a:p>
            <a:r>
              <a:rPr lang="en-US" sz="2000" b="1" dirty="0"/>
              <a:t>Measured </a:t>
            </a:r>
            <a:r>
              <a:rPr lang="en-US" sz="2000" b="1" dirty="0" smtClean="0"/>
              <a:t>parameters</a:t>
            </a:r>
          </a:p>
          <a:p>
            <a:endParaRPr lang="en-US" sz="2000" b="1" dirty="0"/>
          </a:p>
          <a:p>
            <a:pPr marL="342900" indent="-342900">
              <a:buFont typeface="Wingdings" panose="05000000000000000000" pitchFamily="2" charset="2"/>
              <a:buChar char="ü"/>
            </a:pPr>
            <a:r>
              <a:rPr lang="en-US" sz="2000" dirty="0" smtClean="0"/>
              <a:t>Any </a:t>
            </a:r>
            <a:r>
              <a:rPr lang="en-US" sz="2000" dirty="0"/>
              <a:t>sign of toxicity + Body weight </a:t>
            </a:r>
            <a:r>
              <a:rPr lang="en-US" sz="2000" dirty="0" smtClean="0"/>
              <a:t>(beginning </a:t>
            </a:r>
            <a:r>
              <a:rPr lang="en-US" sz="2000" dirty="0"/>
              <a:t>and end) </a:t>
            </a:r>
          </a:p>
          <a:p>
            <a:endParaRPr lang="en-US" sz="2000" dirty="0" smtClean="0"/>
          </a:p>
          <a:p>
            <a:pPr marL="342900" indent="-342900">
              <a:buFont typeface="Wingdings" panose="05000000000000000000" pitchFamily="2" charset="2"/>
              <a:buChar char="ü"/>
            </a:pPr>
            <a:r>
              <a:rPr lang="en-US" sz="2000" dirty="0" smtClean="0"/>
              <a:t>marrow bone was flushed for the preparation of slides  </a:t>
            </a:r>
            <a:r>
              <a:rPr lang="en-US" sz="2000" dirty="0"/>
              <a:t>(Krishna and Hayashi, </a:t>
            </a:r>
            <a:r>
              <a:rPr lang="en-US" sz="2000" dirty="0" smtClean="0"/>
              <a:t>2000) and </a:t>
            </a:r>
            <a:r>
              <a:rPr lang="fr-FR" sz="2000" dirty="0"/>
              <a:t>s</a:t>
            </a:r>
            <a:r>
              <a:rPr lang="fr-FR" sz="2000" dirty="0" smtClean="0"/>
              <a:t>lides </a:t>
            </a:r>
            <a:r>
              <a:rPr lang="fr-FR" sz="2000" dirty="0"/>
              <a:t>were observed using a binocular microscope </a:t>
            </a:r>
            <a:endParaRPr lang="en-US" sz="2000" dirty="0"/>
          </a:p>
          <a:p>
            <a:endParaRPr lang="en-US" sz="2000" dirty="0"/>
          </a:p>
          <a:p>
            <a:pPr marL="342900" indent="-342900">
              <a:buFont typeface="Arial" panose="020B0604020202020204" pitchFamily="34" charset="0"/>
              <a:buChar char="•"/>
            </a:pPr>
            <a:r>
              <a:rPr lang="en-US" sz="2000" dirty="0" smtClean="0"/>
              <a:t> Frequency </a:t>
            </a:r>
            <a:r>
              <a:rPr lang="en-US" sz="2000" dirty="0"/>
              <a:t>of </a:t>
            </a:r>
            <a:r>
              <a:rPr lang="en-US" sz="2000" dirty="0" smtClean="0"/>
              <a:t>MnEPC </a:t>
            </a:r>
            <a:r>
              <a:rPr lang="fr-FR" sz="2000" dirty="0" smtClean="0">
                <a:sym typeface="Wingdings" panose="05000000000000000000" pitchFamily="2" charset="2"/>
              </a:rPr>
              <a:t></a:t>
            </a:r>
            <a:r>
              <a:rPr lang="en-US" sz="2000" dirty="0"/>
              <a:t> Genotoxicity</a:t>
            </a:r>
          </a:p>
          <a:p>
            <a:pPr marL="342900" indent="-342900">
              <a:buFont typeface="Arial" panose="020B0604020202020204" pitchFamily="34" charset="0"/>
              <a:buChar char="•"/>
            </a:pPr>
            <a:r>
              <a:rPr lang="en-US" sz="2000" dirty="0" smtClean="0"/>
              <a:t> PCE/PCE </a:t>
            </a:r>
            <a:r>
              <a:rPr lang="en-US" sz="2000" dirty="0"/>
              <a:t>+ </a:t>
            </a:r>
            <a:r>
              <a:rPr lang="en-US" sz="2000" dirty="0" smtClean="0"/>
              <a:t>NCE</a:t>
            </a:r>
            <a:r>
              <a:rPr lang="fr-FR" sz="2000" b="1" dirty="0" smtClean="0">
                <a:sym typeface="Wingdings" panose="05000000000000000000" pitchFamily="2" charset="2"/>
              </a:rPr>
              <a:t> </a:t>
            </a:r>
            <a:r>
              <a:rPr lang="en-US" sz="2000" dirty="0"/>
              <a:t> </a:t>
            </a:r>
            <a:r>
              <a:rPr lang="en-US" sz="2000" dirty="0" smtClean="0"/>
              <a:t>Cytotoxicity</a:t>
            </a:r>
          </a:p>
          <a:p>
            <a:endParaRPr lang="en-US" sz="2000" dirty="0"/>
          </a:p>
          <a:p>
            <a:pPr algn="just"/>
            <a:r>
              <a:rPr lang="fr-FR" sz="2000" b="1" dirty="0"/>
              <a:t>Micronucleus and erythrocyte counting </a:t>
            </a:r>
          </a:p>
          <a:p>
            <a:pPr algn="just"/>
            <a:endParaRPr lang="fr-FR" sz="2000" dirty="0"/>
          </a:p>
          <a:p>
            <a:pPr algn="just"/>
            <a:r>
              <a:rPr lang="en-US" sz="2000" dirty="0"/>
              <a:t>Micronuclei</a:t>
            </a:r>
            <a:r>
              <a:rPr lang="fr-FR" sz="2000" dirty="0"/>
              <a:t> from chromosomal aberrations in polychromatic erythrocytes were recorded per 5000 polychromatic erythrocytes. % of immature erythrocytes was established per 1000 erythrocytes. </a:t>
            </a:r>
          </a:p>
          <a:p>
            <a:endParaRPr lang="en-US" sz="2400" dirty="0"/>
          </a:p>
          <a:p>
            <a:endParaRPr lang="fr-FR" sz="1600" b="1" dirty="0" smtClean="0"/>
          </a:p>
          <a:p>
            <a:endParaRPr lang="fr-FR" sz="1600" b="1" dirty="0"/>
          </a:p>
          <a:p>
            <a:endParaRPr lang="fr-FR" sz="1600" b="1" dirty="0"/>
          </a:p>
        </p:txBody>
      </p:sp>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96000"/>
            <a:ext cx="9136918" cy="761237"/>
          </a:xfrm>
          <a:prstGeom prst="rect">
            <a:avLst/>
          </a:prstGeom>
        </p:spPr>
      </p:pic>
    </p:spTree>
    <p:extLst>
      <p:ext uri="{BB962C8B-B14F-4D97-AF65-F5344CB8AC3E}">
        <p14:creationId xmlns:p14="http://schemas.microsoft.com/office/powerpoint/2010/main" val="1859159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2125</Words>
  <Application>Microsoft Office PowerPoint</Application>
  <PresentationFormat>Affichage à l'écran (4:3)</PresentationFormat>
  <Paragraphs>497</Paragraphs>
  <Slides>18</Slides>
  <Notes>3</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18</vt:i4>
      </vt:variant>
    </vt:vector>
  </HeadingPairs>
  <TitlesOfParts>
    <vt:vector size="26" baseType="lpstr">
      <vt:lpstr>Arial</vt:lpstr>
      <vt:lpstr>Calibri</vt:lpstr>
      <vt:lpstr>Calibri Light</vt:lpstr>
      <vt:lpstr>Cambria</vt:lpstr>
      <vt:lpstr>Times New Roman</vt:lpstr>
      <vt:lpstr>Wingdings</vt:lpstr>
      <vt:lpstr>Office Theme</vt:lpstr>
      <vt:lpstr>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Utilisateur Windows</cp:lastModifiedBy>
  <cp:revision>140</cp:revision>
  <dcterms:created xsi:type="dcterms:W3CDTF">2015-04-04T09:45:50Z</dcterms:created>
  <dcterms:modified xsi:type="dcterms:W3CDTF">2020-10-28T00:36:37Z</dcterms:modified>
</cp:coreProperties>
</file>