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67" r:id="rId4"/>
    <p:sldId id="258" r:id="rId5"/>
    <p:sldId id="296" r:id="rId6"/>
    <p:sldId id="289" r:id="rId7"/>
    <p:sldId id="268" r:id="rId8"/>
    <p:sldId id="295" r:id="rId9"/>
    <p:sldId id="259" r:id="rId10"/>
    <p:sldId id="261" r:id="rId11"/>
    <p:sldId id="272" r:id="rId12"/>
    <p:sldId id="273" r:id="rId13"/>
    <p:sldId id="276" r:id="rId14"/>
    <p:sldId id="292" r:id="rId15"/>
    <p:sldId id="274" r:id="rId16"/>
    <p:sldId id="277" r:id="rId17"/>
    <p:sldId id="278" r:id="rId18"/>
    <p:sldId id="275" r:id="rId19"/>
    <p:sldId id="280" r:id="rId20"/>
    <p:sldId id="293" r:id="rId21"/>
    <p:sldId id="284" r:id="rId22"/>
    <p:sldId id="282" r:id="rId23"/>
    <p:sldId id="270" r:id="rId24"/>
    <p:sldId id="288" r:id="rId25"/>
    <p:sldId id="283" r:id="rId26"/>
    <p:sldId id="271" r:id="rId27"/>
    <p:sldId id="294" r:id="rId28"/>
    <p:sldId id="265"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3119" autoAdjust="0"/>
  </p:normalViewPr>
  <p:slideViewPr>
    <p:cSldViewPr>
      <p:cViewPr varScale="1">
        <p:scale>
          <a:sx n="54" d="100"/>
          <a:sy n="54" d="100"/>
        </p:scale>
        <p:origin x="9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Users\tangmo\Documents\Hokudai\Exp.\Master\Report\Raw%20data\Anti-obesity%20screening%20dat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tangmo\Documents\Hokudai\Exp.\Master\Report\Raw%20data\Anti-obesity%20screening%20data.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sers\tangmo\Documents\Hokudai\Exp.\Master\Report\Raw%20data\Anti-obesity%20screening%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NO%20NAME\lipase\200619-IC5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tangmo\Desktop\201025%20after.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Volumes\NO%20NAME\cell%20assay\200826%20ac-cck8.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Volumes\NO%20NAME\cell%20assay\200826%20ac%20.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Volumes\NO%20NAME\cell%20assay\200901%20mh.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Volumes\NO%20NAME\cell%20assay\200901%20mh-cck8.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AU" sz="1400" b="0" dirty="0"/>
              <a:t>Lipolysis</a:t>
            </a:r>
          </a:p>
        </c:rich>
      </c:tx>
      <c:layout>
        <c:manualLayout>
          <c:xMode val="edge"/>
          <c:yMode val="edge"/>
          <c:x val="0.49013089382470731"/>
          <c:y val="9.057971014492754E-3"/>
        </c:manualLayout>
      </c:layout>
      <c:overlay val="0"/>
    </c:title>
    <c:autoTitleDeleted val="0"/>
    <c:plotArea>
      <c:layout>
        <c:manualLayout>
          <c:layoutTarget val="inner"/>
          <c:xMode val="edge"/>
          <c:yMode val="edge"/>
          <c:x val="0.21965690373252922"/>
          <c:y val="6.4743967039434996E-2"/>
          <c:w val="0.72498325731427526"/>
          <c:h val="0.63469201429279876"/>
        </c:manualLayout>
      </c:layout>
      <c:barChart>
        <c:barDir val="col"/>
        <c:grouping val="clustered"/>
        <c:varyColors val="0"/>
        <c:ser>
          <c:idx val="0"/>
          <c:order val="0"/>
          <c:spPr>
            <a:solidFill>
              <a:srgbClr val="EF7D33"/>
            </a:solidFill>
            <a:ln>
              <a:solidFill>
                <a:schemeClr val="tx1"/>
              </a:solidFill>
            </a:ln>
            <a:effectLst/>
          </c:spPr>
          <c:invertIfNegative val="0"/>
          <c:errBars>
            <c:errBarType val="plus"/>
            <c:errValType val="cust"/>
            <c:noEndCap val="0"/>
            <c:plus>
              <c:numRef>
                <c:f>'A. concinna'!$H$15:$M$15</c:f>
                <c:numCache>
                  <c:formatCode>General</c:formatCode>
                  <c:ptCount val="6"/>
                  <c:pt idx="0">
                    <c:v>3</c:v>
                  </c:pt>
                  <c:pt idx="1">
                    <c:v>2</c:v>
                  </c:pt>
                  <c:pt idx="2">
                    <c:v>3</c:v>
                  </c:pt>
                  <c:pt idx="3">
                    <c:v>7</c:v>
                  </c:pt>
                  <c:pt idx="4">
                    <c:v>6</c:v>
                  </c:pt>
                  <c:pt idx="5">
                    <c:v>3</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numRef>
              <c:f>'A. concinna'!$H$1:$M$1</c:f>
              <c:numCache>
                <c:formatCode>General</c:formatCode>
                <c:ptCount val="6"/>
                <c:pt idx="0">
                  <c:v>6.2500000000000021E-3</c:v>
                </c:pt>
                <c:pt idx="1">
                  <c:v>1.2500000000000001E-2</c:v>
                </c:pt>
                <c:pt idx="2">
                  <c:v>2.5000000000000001E-2</c:v>
                </c:pt>
                <c:pt idx="3">
                  <c:v>0.05</c:v>
                </c:pt>
                <c:pt idx="4">
                  <c:v>0.1</c:v>
                </c:pt>
                <c:pt idx="5">
                  <c:v>0.2</c:v>
                </c:pt>
              </c:numCache>
            </c:numRef>
          </c:cat>
          <c:val>
            <c:numRef>
              <c:f>'A. concinna'!$H$4:$M$4</c:f>
              <c:numCache>
                <c:formatCode>General</c:formatCode>
                <c:ptCount val="6"/>
                <c:pt idx="0">
                  <c:v>8</c:v>
                </c:pt>
                <c:pt idx="1">
                  <c:v>14.000000000000002</c:v>
                </c:pt>
                <c:pt idx="2">
                  <c:v>28.000000000000004</c:v>
                </c:pt>
                <c:pt idx="3">
                  <c:v>40</c:v>
                </c:pt>
                <c:pt idx="4">
                  <c:v>35</c:v>
                </c:pt>
                <c:pt idx="5">
                  <c:v>13</c:v>
                </c:pt>
              </c:numCache>
            </c:numRef>
          </c:val>
          <c:extLst>
            <c:ext xmlns:c16="http://schemas.microsoft.com/office/drawing/2014/chart" uri="{C3380CC4-5D6E-409C-BE32-E72D297353CC}">
              <c16:uniqueId val="{00000000-CD11-4A40-8E10-F17A95134A05}"/>
            </c:ext>
          </c:extLst>
        </c:ser>
        <c:dLbls>
          <c:showLegendKey val="0"/>
          <c:showVal val="0"/>
          <c:showCatName val="0"/>
          <c:showSerName val="0"/>
          <c:showPercent val="0"/>
          <c:showBubbleSize val="0"/>
        </c:dLbls>
        <c:gapWidth val="55"/>
        <c:overlap val="-27"/>
        <c:axId val="235725568"/>
        <c:axId val="235727488"/>
      </c:barChart>
      <c:catAx>
        <c:axId val="235725568"/>
        <c:scaling>
          <c:orientation val="minMax"/>
        </c:scaling>
        <c:delete val="0"/>
        <c:axPos val="b"/>
        <c:title>
          <c:tx>
            <c:rich>
              <a:bodyPr rot="0" vert="horz"/>
              <a:lstStyle/>
              <a:p>
                <a:pPr>
                  <a:defRPr/>
                </a:pPr>
                <a:r>
                  <a:rPr lang="en-US"/>
                  <a:t>Concentrations (mg/mL)</a:t>
                </a: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0" vert="horz"/>
          <a:lstStyle/>
          <a:p>
            <a:pPr>
              <a:defRPr/>
            </a:pPr>
            <a:endParaRPr lang="ja-JP"/>
          </a:p>
        </c:txPr>
        <c:crossAx val="235727488"/>
        <c:crosses val="autoZero"/>
        <c:auto val="1"/>
        <c:lblAlgn val="ctr"/>
        <c:lblOffset val="100"/>
        <c:noMultiLvlLbl val="0"/>
      </c:catAx>
      <c:valAx>
        <c:axId val="235727488"/>
        <c:scaling>
          <c:orientation val="minMax"/>
        </c:scaling>
        <c:delete val="0"/>
        <c:axPos val="l"/>
        <c:title>
          <c:tx>
            <c:rich>
              <a:bodyPr rot="-5400000" vert="horz"/>
              <a:lstStyle/>
              <a:p>
                <a:pPr>
                  <a:defRPr/>
                </a:pPr>
                <a:r>
                  <a:rPr lang="en-US"/>
                  <a:t>% increse to control</a:t>
                </a:r>
              </a:p>
            </c:rich>
          </c:tx>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23572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latin typeface="Calibri" panose="020F0502020204030204" pitchFamily="34" charset="0"/>
          <a:cs typeface="Calibri" panose="020F0502020204030204" pitchFamily="34"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AU" dirty="0"/>
              <a:t>Lipid accumulation reduction</a:t>
            </a:r>
          </a:p>
        </c:rich>
      </c:tx>
      <c:layout>
        <c:manualLayout>
          <c:xMode val="edge"/>
          <c:yMode val="edge"/>
          <c:x val="0.27858487395488341"/>
          <c:y val="5.341878094976910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2267682327851161"/>
          <c:y val="0.17729937121928799"/>
          <c:w val="0.71800815506885163"/>
          <c:h val="0.56264410891236338"/>
        </c:manualLayout>
      </c:layout>
      <c:barChart>
        <c:barDir val="col"/>
        <c:grouping val="clustered"/>
        <c:varyColors val="0"/>
        <c:ser>
          <c:idx val="0"/>
          <c:order val="0"/>
          <c:spPr>
            <a:solidFill>
              <a:schemeClr val="accent1"/>
            </a:solidFill>
            <a:ln>
              <a:solidFill>
                <a:schemeClr val="tx1"/>
              </a:solidFill>
            </a:ln>
            <a:effectLst/>
          </c:spPr>
          <c:invertIfNegative val="0"/>
          <c:errBars>
            <c:errBarType val="plus"/>
            <c:errValType val="cust"/>
            <c:noEndCap val="0"/>
            <c:plus>
              <c:numRef>
                <c:f>'LA CD'!$K$34:$M$34</c:f>
                <c:numCache>
                  <c:formatCode>General</c:formatCode>
                  <c:ptCount val="3"/>
                  <c:pt idx="0">
                    <c:v>1.1000000000000001</c:v>
                  </c:pt>
                  <c:pt idx="1">
                    <c:v>2.5</c:v>
                  </c:pt>
                  <c:pt idx="2">
                    <c:v>2.7</c:v>
                  </c:pt>
                </c:numCache>
              </c:numRef>
            </c:plus>
            <c:minus>
              <c:numRef>
                <c:f>'LA CD'!$K$34:$M$34</c:f>
                <c:numCache>
                  <c:formatCode>General</c:formatCode>
                  <c:ptCount val="3"/>
                  <c:pt idx="0">
                    <c:v>1.1000000000000001</c:v>
                  </c:pt>
                  <c:pt idx="1">
                    <c:v>2.5</c:v>
                  </c:pt>
                  <c:pt idx="2">
                    <c:v>2.7</c:v>
                  </c:pt>
                </c:numCache>
              </c:numRef>
            </c:minus>
            <c:spPr>
              <a:noFill/>
              <a:ln w="9525" cap="flat" cmpd="sng" algn="ctr">
                <a:solidFill>
                  <a:schemeClr val="tx1">
                    <a:lumMod val="65000"/>
                    <a:lumOff val="35000"/>
                  </a:schemeClr>
                </a:solidFill>
                <a:round/>
              </a:ln>
              <a:effectLst/>
            </c:spPr>
          </c:errBars>
          <c:cat>
            <c:strRef>
              <c:f>'LA CD'!$H$11:$J$11</c:f>
              <c:strCache>
                <c:ptCount val="3"/>
                <c:pt idx="0">
                  <c:v>0.05 mg/mL</c:v>
                </c:pt>
                <c:pt idx="1">
                  <c:v>0.1 mg/mL</c:v>
                </c:pt>
                <c:pt idx="2">
                  <c:v>0.2 mg/mL</c:v>
                </c:pt>
              </c:strCache>
            </c:strRef>
          </c:cat>
          <c:val>
            <c:numRef>
              <c:f>'LA CD'!$H$34:$J$34</c:f>
              <c:numCache>
                <c:formatCode>General</c:formatCode>
                <c:ptCount val="3"/>
                <c:pt idx="0">
                  <c:v>13</c:v>
                </c:pt>
                <c:pt idx="1">
                  <c:v>21</c:v>
                </c:pt>
                <c:pt idx="2">
                  <c:v>30</c:v>
                </c:pt>
              </c:numCache>
            </c:numRef>
          </c:val>
          <c:extLst>
            <c:ext xmlns:c16="http://schemas.microsoft.com/office/drawing/2014/chart" uri="{C3380CC4-5D6E-409C-BE32-E72D297353CC}">
              <c16:uniqueId val="{00000000-40B0-E444-B433-769318C1300F}"/>
            </c:ext>
          </c:extLst>
        </c:ser>
        <c:dLbls>
          <c:showLegendKey val="0"/>
          <c:showVal val="0"/>
          <c:showCatName val="0"/>
          <c:showSerName val="0"/>
          <c:showPercent val="0"/>
          <c:showBubbleSize val="0"/>
        </c:dLbls>
        <c:gapWidth val="80"/>
        <c:overlap val="-27"/>
        <c:axId val="565679856"/>
        <c:axId val="565681536"/>
      </c:barChart>
      <c:catAx>
        <c:axId val="56567985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b="1" dirty="0"/>
                  <a:t>Concentrations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65681536"/>
        <c:crosses val="autoZero"/>
        <c:auto val="1"/>
        <c:lblAlgn val="ctr"/>
        <c:lblOffset val="100"/>
        <c:noMultiLvlLbl val="0"/>
      </c:catAx>
      <c:valAx>
        <c:axId val="56568153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b="1"/>
                  <a:t>% decrease to control</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6567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AU"/>
              <a:t>Lipase inhibition</a:t>
            </a:r>
          </a:p>
        </c:rich>
      </c:tx>
      <c:layout>
        <c:manualLayout>
          <c:xMode val="edge"/>
          <c:yMode val="edge"/>
          <c:x val="0.24244475962494946"/>
          <c:y val="5.305895309254317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23221562482879929"/>
          <c:y val="0.19676933643721245"/>
          <c:w val="0.71641956774878379"/>
          <c:h val="0.61012239488896058"/>
        </c:manualLayout>
      </c:layout>
      <c:barChart>
        <c:barDir val="col"/>
        <c:grouping val="clustered"/>
        <c:varyColors val="0"/>
        <c:ser>
          <c:idx val="0"/>
          <c:order val="0"/>
          <c:spPr>
            <a:solidFill>
              <a:schemeClr val="accent3">
                <a:lumMod val="50000"/>
              </a:schemeClr>
            </a:solidFill>
            <a:ln>
              <a:solidFill>
                <a:schemeClr val="tx1"/>
              </a:solidFill>
            </a:ln>
            <a:effectLst/>
          </c:spPr>
          <c:invertIfNegative val="0"/>
          <c:errBars>
            <c:errBarType val="plus"/>
            <c:errValType val="cust"/>
            <c:noEndCap val="0"/>
            <c:plus>
              <c:numRef>
                <c:f>'Lipase CD'!$E$20:$G$20</c:f>
                <c:numCache>
                  <c:formatCode>General</c:formatCode>
                  <c:ptCount val="3"/>
                  <c:pt idx="0">
                    <c:v>0.2</c:v>
                  </c:pt>
                  <c:pt idx="1">
                    <c:v>1.2</c:v>
                  </c:pt>
                  <c:pt idx="2">
                    <c:v>8.6</c:v>
                  </c:pt>
                </c:numCache>
              </c:numRef>
            </c:plus>
            <c:minus>
              <c:numRef>
                <c:f>'Lipase CD'!$E$20:$G$20</c:f>
                <c:numCache>
                  <c:formatCode>General</c:formatCode>
                  <c:ptCount val="3"/>
                  <c:pt idx="0">
                    <c:v>0.2</c:v>
                  </c:pt>
                  <c:pt idx="1">
                    <c:v>1.2</c:v>
                  </c:pt>
                  <c:pt idx="2">
                    <c:v>8.6</c:v>
                  </c:pt>
                </c:numCache>
              </c:numRef>
            </c:minus>
            <c:spPr>
              <a:noFill/>
              <a:ln w="9525" cap="flat" cmpd="sng" algn="ctr">
                <a:solidFill>
                  <a:schemeClr val="tx1">
                    <a:lumMod val="65000"/>
                    <a:lumOff val="35000"/>
                  </a:schemeClr>
                </a:solidFill>
                <a:round/>
              </a:ln>
              <a:effectLst/>
            </c:spPr>
          </c:errBars>
          <c:cat>
            <c:strRef>
              <c:f>'Lipase CD'!$B$13:$D$13</c:f>
              <c:strCache>
                <c:ptCount val="3"/>
                <c:pt idx="0">
                  <c:v>0.25 mg/mL</c:v>
                </c:pt>
                <c:pt idx="1">
                  <c:v>0.5 mg/mL</c:v>
                </c:pt>
                <c:pt idx="2">
                  <c:v>1.0 mg/mL</c:v>
                </c:pt>
              </c:strCache>
            </c:strRef>
          </c:cat>
          <c:val>
            <c:numRef>
              <c:f>'Lipase CD'!$B$20:$D$20</c:f>
              <c:numCache>
                <c:formatCode>General</c:formatCode>
                <c:ptCount val="3"/>
                <c:pt idx="0">
                  <c:v>98</c:v>
                </c:pt>
                <c:pt idx="1">
                  <c:v>95</c:v>
                </c:pt>
                <c:pt idx="2">
                  <c:v>94</c:v>
                </c:pt>
              </c:numCache>
            </c:numRef>
          </c:val>
          <c:extLst>
            <c:ext xmlns:c16="http://schemas.microsoft.com/office/drawing/2014/chart" uri="{C3380CC4-5D6E-409C-BE32-E72D297353CC}">
              <c16:uniqueId val="{00000000-846B-114F-BBF9-0E6625B13BCD}"/>
            </c:ext>
          </c:extLst>
        </c:ser>
        <c:dLbls>
          <c:showLegendKey val="0"/>
          <c:showVal val="0"/>
          <c:showCatName val="0"/>
          <c:showSerName val="0"/>
          <c:showPercent val="0"/>
          <c:showBubbleSize val="0"/>
        </c:dLbls>
        <c:gapWidth val="55"/>
        <c:overlap val="-27"/>
        <c:axId val="753806576"/>
        <c:axId val="753715888"/>
      </c:barChart>
      <c:catAx>
        <c:axId val="75380657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b="1" dirty="0">
                    <a:solidFill>
                      <a:schemeClr val="tx1"/>
                    </a:solidFill>
                  </a:rPr>
                  <a:t>Concentrations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753715888"/>
        <c:crosses val="autoZero"/>
        <c:auto val="1"/>
        <c:lblAlgn val="ctr"/>
        <c:lblOffset val="100"/>
        <c:noMultiLvlLbl val="0"/>
      </c:catAx>
      <c:valAx>
        <c:axId val="753715888"/>
        <c:scaling>
          <c:orientation val="minMax"/>
          <c:max val="110"/>
          <c:min val="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b="1"/>
                  <a:t>Lipase inhibition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753806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solidFill>
                <a:latin typeface="+mn-lt"/>
                <a:ea typeface="+mn-ea"/>
                <a:cs typeface="+mn-cs"/>
              </a:defRPr>
            </a:pPr>
            <a:r>
              <a:rPr lang="en-AU" dirty="0"/>
              <a:t>Before decomposition</a:t>
            </a:r>
          </a:p>
        </c:rich>
      </c:tx>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9.4370299291325899E-2"/>
          <c:y val="0.13669125375777988"/>
          <c:w val="0.87471764280433095"/>
          <c:h val="0.68342217680028694"/>
        </c:manualLayout>
      </c:layout>
      <c:barChart>
        <c:barDir val="col"/>
        <c:grouping val="clustered"/>
        <c:varyColors val="0"/>
        <c:ser>
          <c:idx val="0"/>
          <c:order val="0"/>
          <c:spPr>
            <a:solidFill>
              <a:schemeClr val="tx2"/>
            </a:solidFill>
            <a:ln>
              <a:solidFill>
                <a:schemeClr val="tx1"/>
              </a:solidFill>
            </a:ln>
            <a:effectLst/>
          </c:spPr>
          <c:invertIfNegative val="0"/>
          <c:dPt>
            <c:idx val="0"/>
            <c:invertIfNegative val="0"/>
            <c:bubble3D val="0"/>
            <c:spPr>
              <a:solidFill>
                <a:schemeClr val="accent3"/>
              </a:solidFill>
              <a:ln>
                <a:solidFill>
                  <a:schemeClr val="tx1"/>
                </a:solidFill>
              </a:ln>
              <a:effectLst/>
            </c:spPr>
            <c:extLst>
              <c:ext xmlns:c16="http://schemas.microsoft.com/office/drawing/2014/chart" uri="{C3380CC4-5D6E-409C-BE32-E72D297353CC}">
                <c16:uniqueId val="{00000001-55B9-4746-9967-86F332A89D3A}"/>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3-55B9-4746-9967-86F332A89D3A}"/>
              </c:ext>
            </c:extLst>
          </c:dPt>
          <c:dPt>
            <c:idx val="4"/>
            <c:invertIfNegative val="0"/>
            <c:bubble3D val="0"/>
            <c:spPr>
              <a:solidFill>
                <a:schemeClr val="accent6"/>
              </a:solidFill>
              <a:ln>
                <a:solidFill>
                  <a:schemeClr val="tx1"/>
                </a:solidFill>
              </a:ln>
              <a:effectLst/>
            </c:spPr>
            <c:extLst>
              <c:ext xmlns:c16="http://schemas.microsoft.com/office/drawing/2014/chart" uri="{C3380CC4-5D6E-409C-BE32-E72D297353CC}">
                <c16:uniqueId val="{00000005-55B9-4746-9967-86F332A89D3A}"/>
              </c:ext>
            </c:extLst>
          </c:dPt>
          <c:dPt>
            <c:idx val="5"/>
            <c:invertIfNegative val="0"/>
            <c:bubble3D val="0"/>
            <c:spPr>
              <a:solidFill>
                <a:schemeClr val="accent6"/>
              </a:solidFill>
              <a:ln>
                <a:solidFill>
                  <a:schemeClr val="tx1"/>
                </a:solidFill>
              </a:ln>
              <a:effectLst/>
            </c:spPr>
            <c:extLst>
              <c:ext xmlns:c16="http://schemas.microsoft.com/office/drawing/2014/chart" uri="{C3380CC4-5D6E-409C-BE32-E72D297353CC}">
                <c16:uniqueId val="{00000007-55B9-4746-9967-86F332A89D3A}"/>
              </c:ext>
            </c:extLst>
          </c:dPt>
          <c:dPt>
            <c:idx val="6"/>
            <c:invertIfNegative val="0"/>
            <c:bubble3D val="0"/>
            <c:spPr>
              <a:solidFill>
                <a:schemeClr val="accent6"/>
              </a:solidFill>
              <a:ln>
                <a:solidFill>
                  <a:schemeClr val="tx1"/>
                </a:solidFill>
              </a:ln>
              <a:effectLst/>
            </c:spPr>
            <c:extLst>
              <c:ext xmlns:c16="http://schemas.microsoft.com/office/drawing/2014/chart" uri="{C3380CC4-5D6E-409C-BE32-E72D297353CC}">
                <c16:uniqueId val="{00000009-55B9-4746-9967-86F332A89D3A}"/>
              </c:ext>
            </c:extLst>
          </c:dPt>
          <c:dPt>
            <c:idx val="7"/>
            <c:invertIfNegative val="0"/>
            <c:bubble3D val="0"/>
            <c:spPr>
              <a:solidFill>
                <a:schemeClr val="accent6"/>
              </a:solidFill>
              <a:ln>
                <a:solidFill>
                  <a:schemeClr val="tx1"/>
                </a:solidFill>
              </a:ln>
              <a:effectLst/>
            </c:spPr>
            <c:extLst>
              <c:ext xmlns:c16="http://schemas.microsoft.com/office/drawing/2014/chart" uri="{C3380CC4-5D6E-409C-BE32-E72D297353CC}">
                <c16:uniqueId val="{0000000B-55B9-4746-9967-86F332A89D3A}"/>
              </c:ext>
            </c:extLst>
          </c:dPt>
          <c:dPt>
            <c:idx val="8"/>
            <c:invertIfNegative val="0"/>
            <c:bubble3D val="0"/>
            <c:spPr>
              <a:solidFill>
                <a:schemeClr val="accent6"/>
              </a:solidFill>
              <a:ln>
                <a:solidFill>
                  <a:schemeClr val="tx1"/>
                </a:solidFill>
              </a:ln>
              <a:effectLst/>
            </c:spPr>
            <c:extLst>
              <c:ext xmlns:c16="http://schemas.microsoft.com/office/drawing/2014/chart" uri="{C3380CC4-5D6E-409C-BE32-E72D297353CC}">
                <c16:uniqueId val="{0000000D-55B9-4746-9967-86F332A89D3A}"/>
              </c:ext>
            </c:extLst>
          </c:dPt>
          <c:dLbls>
            <c:spPr>
              <a:noFill/>
              <a:ln>
                <a:noFill/>
              </a:ln>
              <a:effectLst/>
            </c:spPr>
            <c:txPr>
              <a:bodyPr rot="0" spcFirstLastPara="1" vertOverflow="ellipsis" vert="horz" wrap="square" anchor="ctr" anchorCtr="1"/>
              <a:lstStyle/>
              <a:p>
                <a:pPr>
                  <a:defRPr lang="zh-CN"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'大麦若葉 (2)'!$C$36:$C$45</c:f>
                <c:numCache>
                  <c:formatCode>General</c:formatCode>
                  <c:ptCount val="10"/>
                  <c:pt idx="0">
                    <c:v>9.0771558245083522E-3</c:v>
                  </c:pt>
                  <c:pt idx="1">
                    <c:v>3.17700453857791E-2</c:v>
                  </c:pt>
                  <c:pt idx="2">
                    <c:v>1.9667170953101387E-2</c:v>
                  </c:pt>
                  <c:pt idx="3">
                    <c:v>1.2513059570946301E-2</c:v>
                  </c:pt>
                  <c:pt idx="4">
                    <c:v>6.9765253458222598E-2</c:v>
                  </c:pt>
                  <c:pt idx="5">
                    <c:v>8.4829905874575104E-2</c:v>
                  </c:pt>
                  <c:pt idx="6">
                    <c:v>4.7801045730817199E-2</c:v>
                  </c:pt>
                  <c:pt idx="7">
                    <c:v>6.2255246147275699E-2</c:v>
                  </c:pt>
                  <c:pt idx="8">
                    <c:v>8.1694402420574852E-2</c:v>
                  </c:pt>
                  <c:pt idx="9">
                    <c:v>8.0181543116490159E-2</c:v>
                  </c:pt>
                </c:numCache>
              </c:numRef>
            </c:plus>
            <c:minus>
              <c:numRef>
                <c:f>('大麦若葉 (2)'!$C$35:$C$40,'大麦若葉 (2)'!$C$36:$C$45)</c:f>
                <c:numCache>
                  <c:formatCode>General</c:formatCode>
                  <c:ptCount val="16"/>
                  <c:pt idx="0">
                    <c:v>0</c:v>
                  </c:pt>
                  <c:pt idx="1">
                    <c:v>9.0771558245083522E-3</c:v>
                  </c:pt>
                  <c:pt idx="2">
                    <c:v>3.17700453857791E-2</c:v>
                  </c:pt>
                  <c:pt idx="3">
                    <c:v>1.9667170953101387E-2</c:v>
                  </c:pt>
                  <c:pt idx="4">
                    <c:v>1.2513059570946301E-2</c:v>
                  </c:pt>
                  <c:pt idx="5">
                    <c:v>6.9765253458222598E-2</c:v>
                  </c:pt>
                  <c:pt idx="6">
                    <c:v>9.0771558245083522E-3</c:v>
                  </c:pt>
                  <c:pt idx="7">
                    <c:v>3.17700453857791E-2</c:v>
                  </c:pt>
                  <c:pt idx="8">
                    <c:v>1.9667170953101387E-2</c:v>
                  </c:pt>
                  <c:pt idx="9">
                    <c:v>1.2513059570946301E-2</c:v>
                  </c:pt>
                  <c:pt idx="10">
                    <c:v>6.9765253458222598E-2</c:v>
                  </c:pt>
                  <c:pt idx="11">
                    <c:v>8.4829905874575104E-2</c:v>
                  </c:pt>
                  <c:pt idx="12">
                    <c:v>4.7801045730817199E-2</c:v>
                  </c:pt>
                  <c:pt idx="13">
                    <c:v>6.2255246147275699E-2</c:v>
                  </c:pt>
                  <c:pt idx="14">
                    <c:v>8.1694402420574852E-2</c:v>
                  </c:pt>
                  <c:pt idx="15">
                    <c:v>8.0181543116490159E-2</c:v>
                  </c:pt>
                </c:numCache>
              </c:numRef>
            </c:minus>
            <c:spPr>
              <a:noFill/>
              <a:ln w="9525" cap="flat" cmpd="sng" algn="ctr">
                <a:solidFill>
                  <a:schemeClr val="tx1">
                    <a:lumMod val="65000"/>
                    <a:lumOff val="35000"/>
                  </a:schemeClr>
                </a:solidFill>
                <a:round/>
              </a:ln>
              <a:effectLst/>
            </c:spPr>
          </c:errBars>
          <c:cat>
            <c:strRef>
              <c:f>'大麦若葉 (2)'!$A$35:$A$45</c:f>
              <c:strCache>
                <c:ptCount val="11"/>
                <c:pt idx="0">
                  <c:v>Cetilistat 8µM</c:v>
                </c:pt>
                <c:pt idx="1">
                  <c:v>40</c:v>
                </c:pt>
                <c:pt idx="2">
                  <c:v>20</c:v>
                </c:pt>
                <c:pt idx="3">
                  <c:v>10</c:v>
                </c:pt>
                <c:pt idx="4">
                  <c:v>5</c:v>
                </c:pt>
                <c:pt idx="5">
                  <c:v>2.5</c:v>
                </c:pt>
                <c:pt idx="6">
                  <c:v>1.25 </c:v>
                </c:pt>
                <c:pt idx="7">
                  <c:v>0.625 </c:v>
                </c:pt>
                <c:pt idx="8">
                  <c:v>0.3125 </c:v>
                </c:pt>
                <c:pt idx="9">
                  <c:v>0.15625 </c:v>
                </c:pt>
                <c:pt idx="10">
                  <c:v>0.078125</c:v>
                </c:pt>
              </c:strCache>
            </c:strRef>
          </c:cat>
          <c:val>
            <c:numRef>
              <c:f>'大麦若葉 (2)'!$B$35:$B$45</c:f>
              <c:numCache>
                <c:formatCode>0%</c:formatCode>
                <c:ptCount val="11"/>
                <c:pt idx="0">
                  <c:v>0.82</c:v>
                </c:pt>
                <c:pt idx="1">
                  <c:v>0.86081694402420572</c:v>
                </c:pt>
                <c:pt idx="2">
                  <c:v>0.81089258698941002</c:v>
                </c:pt>
                <c:pt idx="3">
                  <c:v>0.82602118003025726</c:v>
                </c:pt>
                <c:pt idx="4">
                  <c:v>0.84420203307057362</c:v>
                </c:pt>
                <c:pt idx="5">
                  <c:v>0.75800524554406223</c:v>
                </c:pt>
                <c:pt idx="6">
                  <c:v>0.52858749128356597</c:v>
                </c:pt>
                <c:pt idx="7">
                  <c:v>0.18846559391188711</c:v>
                </c:pt>
                <c:pt idx="8">
                  <c:v>8.6055635581871751E-2</c:v>
                </c:pt>
                <c:pt idx="9">
                  <c:v>0.11043872919818459</c:v>
                </c:pt>
                <c:pt idx="10">
                  <c:v>2.1180030257185956E-2</c:v>
                </c:pt>
              </c:numCache>
            </c:numRef>
          </c:val>
          <c:extLst>
            <c:ext xmlns:c16="http://schemas.microsoft.com/office/drawing/2014/chart" uri="{C3380CC4-5D6E-409C-BE32-E72D297353CC}">
              <c16:uniqueId val="{0000000C-55B9-4746-9967-86F332A89D3A}"/>
            </c:ext>
          </c:extLst>
        </c:ser>
        <c:dLbls>
          <c:showLegendKey val="0"/>
          <c:showVal val="0"/>
          <c:showCatName val="0"/>
          <c:showSerName val="0"/>
          <c:showPercent val="0"/>
          <c:showBubbleSize val="0"/>
        </c:dLbls>
        <c:gapWidth val="80"/>
        <c:overlap val="-27"/>
        <c:axId val="-1673981600"/>
        <c:axId val="-1674401104"/>
      </c:barChart>
      <c:catAx>
        <c:axId val="-1673981600"/>
        <c:scaling>
          <c:orientation val="minMax"/>
        </c:scaling>
        <c:delete val="0"/>
        <c:axPos val="b"/>
        <c:title>
          <c:tx>
            <c:rich>
              <a:bodyPr rot="0" spcFirstLastPara="1" vertOverflow="ellipsis" vert="horz" wrap="square" anchor="ctr" anchorCtr="1"/>
              <a:lstStyle/>
              <a:p>
                <a:pPr>
                  <a:defRPr lang="zh-CN" sz="1000" b="1" i="0" u="none" strike="noStrike" kern="1200" baseline="0">
                    <a:solidFill>
                      <a:schemeClr val="tx1"/>
                    </a:solidFill>
                    <a:latin typeface="+mn-lt"/>
                    <a:ea typeface="+mn-ea"/>
                    <a:cs typeface="+mn-cs"/>
                  </a:defRPr>
                </a:pPr>
                <a:r>
                  <a:rPr lang="en-AU" b="1" dirty="0"/>
                  <a:t>Concentrations (µg/mL)</a:t>
                </a:r>
              </a:p>
            </c:rich>
          </c:tx>
          <c:overlay val="0"/>
          <c:spPr>
            <a:noFill/>
            <a:ln>
              <a:noFill/>
            </a:ln>
            <a:effectLst/>
          </c:spPr>
          <c:txPr>
            <a:bodyPr rot="0" spcFirstLastPara="1" vertOverflow="ellipsis" vert="horz" wrap="square" anchor="ctr" anchorCtr="1"/>
            <a:lstStyle/>
            <a:p>
              <a:pPr>
                <a:defRPr lang="zh-CN" sz="10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endParaRPr lang="ja-JP"/>
          </a:p>
        </c:txPr>
        <c:crossAx val="-1674401104"/>
        <c:crosses val="autoZero"/>
        <c:auto val="1"/>
        <c:lblAlgn val="ctr"/>
        <c:lblOffset val="100"/>
        <c:noMultiLvlLbl val="0"/>
      </c:catAx>
      <c:valAx>
        <c:axId val="-1674401104"/>
        <c:scaling>
          <c:orientation val="minMax"/>
          <c:max val="1"/>
        </c:scaling>
        <c:delete val="0"/>
        <c:axPos val="l"/>
        <c:title>
          <c:tx>
            <c:rich>
              <a:bodyPr rot="-5400000" spcFirstLastPara="1" vertOverflow="ellipsis" vert="horz" wrap="square" anchor="ctr" anchorCtr="1"/>
              <a:lstStyle/>
              <a:p>
                <a:pPr>
                  <a:defRPr lang="zh-CN" sz="1000" b="1" i="0" u="none" strike="noStrike" kern="1200" baseline="0">
                    <a:solidFill>
                      <a:schemeClr val="tx1"/>
                    </a:solidFill>
                    <a:latin typeface="+mn-lt"/>
                    <a:ea typeface="+mn-ea"/>
                    <a:cs typeface="+mn-cs"/>
                  </a:defRPr>
                </a:pPr>
                <a:r>
                  <a:rPr lang="en-US" b="1"/>
                  <a:t>Lipase inhibition(%)</a:t>
                </a:r>
                <a:endParaRPr lang="zh-CN" b="1"/>
              </a:p>
            </c:rich>
          </c:tx>
          <c:overlay val="0"/>
          <c:spPr>
            <a:noFill/>
            <a:ln>
              <a:noFill/>
            </a:ln>
            <a:effectLst/>
          </c:spPr>
          <c:txPr>
            <a:bodyPr rot="-5400000" spcFirstLastPara="1" vertOverflow="ellipsis" vert="horz" wrap="square" anchor="ctr" anchorCtr="1"/>
            <a:lstStyle/>
            <a:p>
              <a:pPr>
                <a:defRPr lang="zh-CN" sz="1000" b="1" i="0" u="none" strike="noStrike" kern="1200" baseline="0">
                  <a:solidFill>
                    <a:schemeClr val="tx1"/>
                  </a:solidFill>
                  <a:latin typeface="+mn-lt"/>
                  <a:ea typeface="+mn-ea"/>
                  <a:cs typeface="+mn-cs"/>
                </a:defRPr>
              </a:pPr>
              <a:endParaRPr lang="ja-JP"/>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solidFill>
                <a:latin typeface="+mn-lt"/>
                <a:ea typeface="+mn-ea"/>
                <a:cs typeface="+mn-cs"/>
              </a:defRPr>
            </a:pPr>
            <a:endParaRPr lang="ja-JP"/>
          </a:p>
        </c:txPr>
        <c:crossAx val="-16739816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AU" dirty="0"/>
              <a:t>After decomposition by </a:t>
            </a:r>
            <a:r>
              <a:rPr lang="en-AU" dirty="0" err="1"/>
              <a:t>HCl</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8598717401434053"/>
          <c:y val="0.21084026056176042"/>
          <c:w val="0.80491426645096631"/>
          <c:h val="0.60337251130932601"/>
        </c:manualLayout>
      </c:layout>
      <c:barChart>
        <c:barDir val="col"/>
        <c:grouping val="clustered"/>
        <c:varyColors val="0"/>
        <c:ser>
          <c:idx val="0"/>
          <c:order val="0"/>
          <c:spPr>
            <a:solidFill>
              <a:schemeClr val="tx2"/>
            </a:solidFill>
            <a:ln>
              <a:solidFill>
                <a:schemeClr val="tx1"/>
              </a:solidFill>
            </a:ln>
            <a:effectLst/>
          </c:spPr>
          <c:invertIfNegative val="0"/>
          <c:dPt>
            <c:idx val="0"/>
            <c:invertIfNegative val="0"/>
            <c:bubble3D val="0"/>
            <c:spPr>
              <a:solidFill>
                <a:schemeClr val="tx2"/>
              </a:solidFill>
              <a:ln>
                <a:solidFill>
                  <a:schemeClr val="tx1"/>
                </a:solidFill>
              </a:ln>
              <a:effectLst/>
            </c:spPr>
            <c:extLst>
              <c:ext xmlns:c16="http://schemas.microsoft.com/office/drawing/2014/chart" uri="{C3380CC4-5D6E-409C-BE32-E72D297353CC}">
                <c16:uniqueId val="{00000001-AD42-B040-A188-13252303D5B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大麦若葉!$C$31:$C$36</c:f>
                <c:numCache>
                  <c:formatCode>General</c:formatCode>
                  <c:ptCount val="6"/>
                  <c:pt idx="0">
                    <c:v>9.3841642228738961E-2</c:v>
                  </c:pt>
                  <c:pt idx="1">
                    <c:v>0.18885630498533734</c:v>
                  </c:pt>
                  <c:pt idx="2">
                    <c:v>5.8651026392961873E-2</c:v>
                  </c:pt>
                  <c:pt idx="3">
                    <c:v>9.0909090909090981E-2</c:v>
                  </c:pt>
                  <c:pt idx="4">
                    <c:v>4.2521994134897399E-2</c:v>
                  </c:pt>
                  <c:pt idx="5">
                    <c:v>0.13782991202346045</c:v>
                  </c:pt>
                </c:numCache>
              </c:numRef>
            </c:plus>
            <c:minus>
              <c:numRef>
                <c:f>大麦若葉!$C$31:$C$36</c:f>
                <c:numCache>
                  <c:formatCode>General</c:formatCode>
                  <c:ptCount val="6"/>
                  <c:pt idx="0">
                    <c:v>9.3841642228738961E-2</c:v>
                  </c:pt>
                  <c:pt idx="1">
                    <c:v>0.18885630498533734</c:v>
                  </c:pt>
                  <c:pt idx="2">
                    <c:v>5.8651026392961873E-2</c:v>
                  </c:pt>
                  <c:pt idx="3">
                    <c:v>9.0909090909090981E-2</c:v>
                  </c:pt>
                  <c:pt idx="4">
                    <c:v>4.2521994134897399E-2</c:v>
                  </c:pt>
                  <c:pt idx="5">
                    <c:v>0.13782991202346045</c:v>
                  </c:pt>
                </c:numCache>
              </c:numRef>
            </c:minus>
            <c:spPr>
              <a:noFill/>
              <a:ln w="9525" cap="flat" cmpd="sng" algn="ctr">
                <a:solidFill>
                  <a:schemeClr val="tx1">
                    <a:lumMod val="65000"/>
                    <a:lumOff val="35000"/>
                  </a:schemeClr>
                </a:solidFill>
                <a:round/>
              </a:ln>
              <a:effectLst/>
            </c:spPr>
          </c:errBars>
          <c:cat>
            <c:strRef>
              <c:f>大麦若葉!$A$32:$A$36</c:f>
              <c:strCache>
                <c:ptCount val="5"/>
                <c:pt idx="0">
                  <c:v>PC</c:v>
                </c:pt>
                <c:pt idx="1">
                  <c:v>40</c:v>
                </c:pt>
                <c:pt idx="2">
                  <c:v>20</c:v>
                </c:pt>
                <c:pt idx="3">
                  <c:v>10</c:v>
                </c:pt>
                <c:pt idx="4">
                  <c:v>5</c:v>
                </c:pt>
              </c:strCache>
            </c:strRef>
          </c:cat>
          <c:val>
            <c:numRef>
              <c:f>大麦若葉!$B$32:$B$36</c:f>
              <c:numCache>
                <c:formatCode>0%</c:formatCode>
                <c:ptCount val="5"/>
                <c:pt idx="0">
                  <c:v>1.0700879765395894</c:v>
                </c:pt>
                <c:pt idx="1">
                  <c:v>0.84604105571847499</c:v>
                </c:pt>
                <c:pt idx="2">
                  <c:v>0.12756598240469202</c:v>
                </c:pt>
                <c:pt idx="3">
                  <c:v>-0.13636363636363658</c:v>
                </c:pt>
                <c:pt idx="4">
                  <c:v>-0.13049853372434034</c:v>
                </c:pt>
              </c:numCache>
            </c:numRef>
          </c:val>
          <c:extLst>
            <c:ext xmlns:c16="http://schemas.microsoft.com/office/drawing/2014/chart" uri="{C3380CC4-5D6E-409C-BE32-E72D297353CC}">
              <c16:uniqueId val="{00000002-AD42-B040-A188-13252303D5B7}"/>
            </c:ext>
          </c:extLst>
        </c:ser>
        <c:dLbls>
          <c:showLegendKey val="0"/>
          <c:showVal val="0"/>
          <c:showCatName val="0"/>
          <c:showSerName val="0"/>
          <c:showPercent val="0"/>
          <c:showBubbleSize val="0"/>
        </c:dLbls>
        <c:gapWidth val="80"/>
        <c:overlap val="-27"/>
        <c:axId val="-1673981600"/>
        <c:axId val="-1674401104"/>
      </c:barChart>
      <c:catAx>
        <c:axId val="-167398160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b="1"/>
                  <a:t>Concentrations (µg/mL)</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674401104"/>
        <c:crosses val="autoZero"/>
        <c:auto val="1"/>
        <c:lblAlgn val="ctr"/>
        <c:lblOffset val="100"/>
        <c:noMultiLvlLbl val="0"/>
      </c:catAx>
      <c:valAx>
        <c:axId val="-1674401104"/>
        <c:scaling>
          <c:orientation val="minMax"/>
          <c:max val="1.2"/>
          <c:min val="-0.4"/>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b="1"/>
                  <a:t>Lipase inhibition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6739816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8360893306808E-2"/>
          <c:y val="4.9844236760124609E-2"/>
          <c:w val="0.89791583784707107"/>
          <c:h val="0.68791211221963922"/>
        </c:manualLayout>
      </c:layout>
      <c:barChart>
        <c:barDir val="col"/>
        <c:grouping val="clustered"/>
        <c:varyColors val="0"/>
        <c:ser>
          <c:idx val="0"/>
          <c:order val="0"/>
          <c:spPr>
            <a:solidFill>
              <a:schemeClr val="tx2"/>
            </a:solidFill>
            <a:ln>
              <a:solidFill>
                <a:schemeClr val="tx1"/>
              </a:solidFill>
            </a:ln>
            <a:effectLst/>
          </c:spPr>
          <c:invertIfNegative val="0"/>
          <c:dPt>
            <c:idx val="0"/>
            <c:invertIfNegative val="0"/>
            <c:bubble3D val="0"/>
            <c:spPr>
              <a:solidFill>
                <a:schemeClr val="accent3"/>
              </a:solidFill>
              <a:ln>
                <a:solidFill>
                  <a:schemeClr val="tx1"/>
                </a:solidFill>
              </a:ln>
              <a:effectLst/>
            </c:spPr>
            <c:extLst>
              <c:ext xmlns:c16="http://schemas.microsoft.com/office/drawing/2014/chart" uri="{C3380CC4-5D6E-409C-BE32-E72D297353CC}">
                <c16:uniqueId val="{00000001-5C24-6047-9D81-2C5C1537AB4A}"/>
              </c:ext>
            </c:extLst>
          </c:dPt>
          <c:dPt>
            <c:idx val="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3-5C24-6047-9D81-2C5C1537AB4A}"/>
              </c:ext>
            </c:extLst>
          </c:dPt>
          <c:dPt>
            <c:idx val="2"/>
            <c:invertIfNegative val="0"/>
            <c:bubble3D val="0"/>
            <c:spPr>
              <a:solidFill>
                <a:schemeClr val="tx2"/>
              </a:solidFill>
              <a:ln>
                <a:solidFill>
                  <a:schemeClr val="tx1"/>
                </a:solidFill>
              </a:ln>
              <a:effectLst/>
            </c:spPr>
            <c:extLst>
              <c:ext xmlns:c16="http://schemas.microsoft.com/office/drawing/2014/chart" uri="{C3380CC4-5D6E-409C-BE32-E72D297353CC}">
                <c16:uniqueId val="{00000005-5C24-6047-9D81-2C5C1537AB4A}"/>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7-5C24-6047-9D81-2C5C1537AB4A}"/>
              </c:ext>
            </c:extLst>
          </c:dPt>
          <c:dPt>
            <c:idx val="4"/>
            <c:invertIfNegative val="0"/>
            <c:bubble3D val="0"/>
            <c:spPr>
              <a:solidFill>
                <a:schemeClr val="tx2"/>
              </a:solidFill>
              <a:ln>
                <a:solidFill>
                  <a:schemeClr val="tx1"/>
                </a:solidFill>
              </a:ln>
              <a:effectLst/>
            </c:spPr>
            <c:extLst>
              <c:ext xmlns:c16="http://schemas.microsoft.com/office/drawing/2014/chart" uri="{C3380CC4-5D6E-409C-BE32-E72D297353CC}">
                <c16:uniqueId val="{00000009-5C24-6047-9D81-2C5C1537AB4A}"/>
              </c:ext>
            </c:extLst>
          </c:dPt>
          <c:dPt>
            <c:idx val="5"/>
            <c:invertIfNegative val="0"/>
            <c:bubble3D val="0"/>
            <c:spPr>
              <a:solidFill>
                <a:schemeClr val="accent6"/>
              </a:solidFill>
              <a:ln>
                <a:solidFill>
                  <a:schemeClr val="tx1"/>
                </a:solidFill>
              </a:ln>
              <a:effectLst/>
            </c:spPr>
            <c:extLst>
              <c:ext xmlns:c16="http://schemas.microsoft.com/office/drawing/2014/chart" uri="{C3380CC4-5D6E-409C-BE32-E72D297353CC}">
                <c16:uniqueId val="{00000010-1DBE-1946-A604-8E3B7458126C}"/>
              </c:ext>
            </c:extLst>
          </c:dPt>
          <c:dPt>
            <c:idx val="6"/>
            <c:invertIfNegative val="0"/>
            <c:bubble3D val="0"/>
            <c:spPr>
              <a:solidFill>
                <a:schemeClr val="accent6"/>
              </a:solidFill>
              <a:ln>
                <a:solidFill>
                  <a:schemeClr val="tx1"/>
                </a:solidFill>
              </a:ln>
              <a:effectLst/>
            </c:spPr>
            <c:extLst>
              <c:ext xmlns:c16="http://schemas.microsoft.com/office/drawing/2014/chart" uri="{C3380CC4-5D6E-409C-BE32-E72D297353CC}">
                <c16:uniqueId val="{0000000E-1DBE-1946-A604-8E3B7458126C}"/>
              </c:ext>
            </c:extLst>
          </c:dPt>
          <c:dPt>
            <c:idx val="7"/>
            <c:invertIfNegative val="0"/>
            <c:bubble3D val="0"/>
            <c:spPr>
              <a:solidFill>
                <a:schemeClr val="accent6"/>
              </a:solidFill>
              <a:ln>
                <a:solidFill>
                  <a:schemeClr val="tx1"/>
                </a:solidFill>
              </a:ln>
              <a:effectLst/>
            </c:spPr>
            <c:extLst>
              <c:ext xmlns:c16="http://schemas.microsoft.com/office/drawing/2014/chart" uri="{C3380CC4-5D6E-409C-BE32-E72D297353CC}">
                <c16:uniqueId val="{0000000F-1DBE-1946-A604-8E3B7458126C}"/>
              </c:ext>
            </c:extLst>
          </c:dPt>
          <c:dPt>
            <c:idx val="8"/>
            <c:invertIfNegative val="0"/>
            <c:bubble3D val="0"/>
            <c:spPr>
              <a:solidFill>
                <a:schemeClr val="accent6"/>
              </a:solidFill>
              <a:ln>
                <a:solidFill>
                  <a:schemeClr val="tx1"/>
                </a:solidFill>
              </a:ln>
              <a:effectLst/>
            </c:spPr>
            <c:extLst>
              <c:ext xmlns:c16="http://schemas.microsoft.com/office/drawing/2014/chart" uri="{C3380CC4-5D6E-409C-BE32-E72D297353CC}">
                <c16:uniqueId val="{0000000B-5C24-6047-9D81-2C5C1537AB4A}"/>
              </c:ext>
            </c:extLst>
          </c:dPt>
          <c:dPt>
            <c:idx val="9"/>
            <c:invertIfNegative val="0"/>
            <c:bubble3D val="0"/>
            <c:spPr>
              <a:solidFill>
                <a:schemeClr val="accent6"/>
              </a:solidFill>
              <a:ln>
                <a:solidFill>
                  <a:schemeClr val="tx1"/>
                </a:solidFill>
              </a:ln>
              <a:effectLst/>
            </c:spPr>
            <c:extLst>
              <c:ext xmlns:c16="http://schemas.microsoft.com/office/drawing/2014/chart" uri="{C3380CC4-5D6E-409C-BE32-E72D297353CC}">
                <c16:uniqueId val="{0000000D-5C24-6047-9D81-2C5C1537AB4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'CCK8 (2)'!$B$16:$M$16</c:f>
                <c:numCache>
                  <c:formatCode>General</c:formatCode>
                  <c:ptCount val="12"/>
                  <c:pt idx="0">
                    <c:v>3.5438425267376359</c:v>
                  </c:pt>
                  <c:pt idx="1">
                    <c:v>3.1218850271639749</c:v>
                  </c:pt>
                  <c:pt idx="2">
                    <c:v>0.11072384142113351</c:v>
                  </c:pt>
                  <c:pt idx="3">
                    <c:v>0.41333840713850067</c:v>
                  </c:pt>
                  <c:pt idx="4">
                    <c:v>0.65048994772809576</c:v>
                  </c:pt>
                  <c:pt idx="5">
                    <c:v>0.74581716000975928</c:v>
                  </c:pt>
                  <c:pt idx="6">
                    <c:v>0.738264386553942</c:v>
                  </c:pt>
                  <c:pt idx="7">
                    <c:v>4.9753530081821618</c:v>
                  </c:pt>
                  <c:pt idx="8">
                    <c:v>2.8729126004231285</c:v>
                  </c:pt>
                  <c:pt idx="9">
                    <c:v>2.7300460545369658</c:v>
                  </c:pt>
                  <c:pt idx="10">
                    <c:v>1.9096481027650343</c:v>
                  </c:pt>
                  <c:pt idx="11">
                    <c:v>0.11072384142113351</c:v>
                  </c:pt>
                </c:numCache>
              </c:numRef>
            </c:plus>
            <c:minus>
              <c:numLit>
                <c:formatCode>General</c:formatCode>
                <c:ptCount val="1"/>
                <c:pt idx="0">
                  <c:v>1</c:v>
                </c:pt>
              </c:numLit>
            </c:minus>
            <c:spPr>
              <a:noFill/>
              <a:ln w="9525" cap="flat" cmpd="sng" algn="ctr">
                <a:solidFill>
                  <a:schemeClr val="tx1"/>
                </a:solidFill>
                <a:round/>
              </a:ln>
              <a:effectLst/>
            </c:spPr>
          </c:errBars>
          <c:cat>
            <c:strRef>
              <c:f>'CCK8 (2)'!$C$12:$L$12</c:f>
              <c:strCache>
                <c:ptCount val="10"/>
                <c:pt idx="0">
                  <c:v>PC-1µm</c:v>
                </c:pt>
                <c:pt idx="1">
                  <c:v>TX-100</c:v>
                </c:pt>
                <c:pt idx="2">
                  <c:v>200</c:v>
                </c:pt>
                <c:pt idx="3">
                  <c:v>100</c:v>
                </c:pt>
                <c:pt idx="4">
                  <c:v>50</c:v>
                </c:pt>
                <c:pt idx="5">
                  <c:v>25</c:v>
                </c:pt>
                <c:pt idx="6">
                  <c:v>12.5</c:v>
                </c:pt>
                <c:pt idx="7">
                  <c:v>6.25</c:v>
                </c:pt>
                <c:pt idx="8">
                  <c:v>3.125</c:v>
                </c:pt>
                <c:pt idx="9">
                  <c:v>1.56</c:v>
                </c:pt>
              </c:strCache>
            </c:strRef>
          </c:cat>
          <c:val>
            <c:numRef>
              <c:f>'CCK8 (2)'!$C$14:$L$14</c:f>
              <c:numCache>
                <c:formatCode>0</c:formatCode>
                <c:ptCount val="10"/>
                <c:pt idx="0">
                  <c:v>101.41124040604109</c:v>
                </c:pt>
                <c:pt idx="1">
                  <c:v>12.1317157712305</c:v>
                </c:pt>
                <c:pt idx="2">
                  <c:v>13.146818519435502</c:v>
                </c:pt>
                <c:pt idx="3">
                  <c:v>16.736816043575139</c:v>
                </c:pt>
                <c:pt idx="4">
                  <c:v>18.519435503837578</c:v>
                </c:pt>
                <c:pt idx="5">
                  <c:v>36.741767764298096</c:v>
                </c:pt>
                <c:pt idx="6">
                  <c:v>80.787323594949228</c:v>
                </c:pt>
                <c:pt idx="7">
                  <c:v>102.15399851448377</c:v>
                </c:pt>
                <c:pt idx="8">
                  <c:v>107.92275315672195</c:v>
                </c:pt>
                <c:pt idx="9">
                  <c:v>109.18544194107452</c:v>
                </c:pt>
              </c:numCache>
            </c:numRef>
          </c:val>
          <c:extLst>
            <c:ext xmlns:c16="http://schemas.microsoft.com/office/drawing/2014/chart" uri="{C3380CC4-5D6E-409C-BE32-E72D297353CC}">
              <c16:uniqueId val="{0000000E-5C24-6047-9D81-2C5C1537AB4A}"/>
            </c:ext>
          </c:extLst>
        </c:ser>
        <c:dLbls>
          <c:dLblPos val="outEnd"/>
          <c:showLegendKey val="0"/>
          <c:showVal val="1"/>
          <c:showCatName val="0"/>
          <c:showSerName val="0"/>
          <c:showPercent val="0"/>
          <c:showBubbleSize val="0"/>
        </c:dLbls>
        <c:gapWidth val="80"/>
        <c:overlap val="-27"/>
        <c:axId val="870349743"/>
        <c:axId val="870557487"/>
      </c:barChart>
      <c:catAx>
        <c:axId val="870349743"/>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b="1" baseline="0" dirty="0">
                    <a:solidFill>
                      <a:schemeClr val="tx1"/>
                    </a:solidFill>
                  </a:rPr>
                  <a:t>concentration (µg/mL)</a:t>
                </a:r>
                <a:endParaRPr lang="en-AU" b="1" dirty="0">
                  <a:solidFill>
                    <a:schemeClr val="tx1"/>
                  </a:solidFill>
                </a:endParaRPr>
              </a:p>
            </c:rich>
          </c:tx>
          <c:layout>
            <c:manualLayout>
              <c:xMode val="edge"/>
              <c:yMode val="edge"/>
              <c:x val="0.42030165735352615"/>
              <c:y val="0.8746622399273362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870557487"/>
        <c:crosses val="autoZero"/>
        <c:auto val="1"/>
        <c:lblAlgn val="ctr"/>
        <c:lblOffset val="100"/>
        <c:noMultiLvlLbl val="0"/>
      </c:catAx>
      <c:valAx>
        <c:axId val="870557487"/>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solidFill>
                      <a:schemeClr val="tx1"/>
                    </a:solidFill>
                  </a:rPr>
                  <a:t>Cell</a:t>
                </a:r>
                <a:r>
                  <a:rPr lang="en-US" b="1" baseline="0">
                    <a:solidFill>
                      <a:schemeClr val="tx1"/>
                    </a:solidFill>
                  </a:rPr>
                  <a:t> viability (%)</a:t>
                </a:r>
              </a:p>
              <a:p>
                <a:pPr>
                  <a:defRPr b="1">
                    <a:solidFill>
                      <a:schemeClr val="tx1"/>
                    </a:solidFill>
                  </a:defRPr>
                </a:pPr>
                <a:endParaRPr lang="en-US"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7034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AU" dirty="0"/>
              <a:t>Before decomposition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1941170209004653"/>
          <c:y val="0.12780567503146009"/>
          <c:w val="0.85417509213898002"/>
          <c:h val="0.73863223915279697"/>
        </c:manualLayout>
      </c:layout>
      <c:barChart>
        <c:barDir val="col"/>
        <c:grouping val="clustered"/>
        <c:varyColors val="0"/>
        <c:ser>
          <c:idx val="0"/>
          <c:order val="0"/>
          <c:spPr>
            <a:solidFill>
              <a:schemeClr val="tx2"/>
            </a:solidFill>
            <a:ln>
              <a:solidFill>
                <a:schemeClr val="tx1"/>
              </a:solidFill>
            </a:ln>
            <a:effectLst/>
          </c:spPr>
          <c:invertIfNegative val="0"/>
          <c:dPt>
            <c:idx val="0"/>
            <c:invertIfNegative val="0"/>
            <c:bubble3D val="0"/>
            <c:spPr>
              <a:solidFill>
                <a:schemeClr val="accent3"/>
              </a:solidFill>
              <a:ln>
                <a:solidFill>
                  <a:schemeClr val="tx1"/>
                </a:solidFill>
              </a:ln>
              <a:effectLst/>
            </c:spPr>
            <c:extLst>
              <c:ext xmlns:c16="http://schemas.microsoft.com/office/drawing/2014/chart" uri="{C3380CC4-5D6E-409C-BE32-E72D297353CC}">
                <c16:uniqueId val="{00000001-E946-0D49-A9A1-8639729ED7A6}"/>
              </c:ext>
            </c:extLst>
          </c:dPt>
          <c:dPt>
            <c:idx val="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3-E946-0D49-A9A1-8639729ED7A6}"/>
              </c:ext>
            </c:extLst>
          </c:dPt>
          <c:dPt>
            <c:idx val="2"/>
            <c:invertIfNegative val="0"/>
            <c:bubble3D val="0"/>
            <c:spPr>
              <a:solidFill>
                <a:schemeClr val="tx2"/>
              </a:solidFill>
              <a:ln>
                <a:solidFill>
                  <a:schemeClr val="tx1"/>
                </a:solidFill>
              </a:ln>
              <a:effectLst/>
            </c:spPr>
            <c:extLst>
              <c:ext xmlns:c16="http://schemas.microsoft.com/office/drawing/2014/chart" uri="{C3380CC4-5D6E-409C-BE32-E72D297353CC}">
                <c16:uniqueId val="{00000005-E946-0D49-A9A1-8639729ED7A6}"/>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7-E946-0D49-A9A1-8639729ED7A6}"/>
              </c:ext>
            </c:extLst>
          </c:dPt>
          <c:dPt>
            <c:idx val="4"/>
            <c:invertIfNegative val="0"/>
            <c:bubble3D val="0"/>
            <c:spPr>
              <a:solidFill>
                <a:schemeClr val="tx2"/>
              </a:solidFill>
              <a:ln>
                <a:solidFill>
                  <a:schemeClr val="tx1"/>
                </a:solidFill>
              </a:ln>
              <a:effectLst/>
            </c:spPr>
            <c:extLst>
              <c:ext xmlns:c16="http://schemas.microsoft.com/office/drawing/2014/chart" uri="{C3380CC4-5D6E-409C-BE32-E72D297353CC}">
                <c16:uniqueId val="{00000009-E946-0D49-A9A1-8639729ED7A6}"/>
              </c:ext>
            </c:extLst>
          </c:dPt>
          <c:dPt>
            <c:idx val="5"/>
            <c:invertIfNegative val="0"/>
            <c:bubble3D val="0"/>
            <c:spPr>
              <a:solidFill>
                <a:schemeClr val="accent6"/>
              </a:solidFill>
              <a:ln>
                <a:solidFill>
                  <a:schemeClr val="tx1"/>
                </a:solidFill>
              </a:ln>
              <a:effectLst/>
            </c:spPr>
            <c:extLst>
              <c:ext xmlns:c16="http://schemas.microsoft.com/office/drawing/2014/chart" uri="{C3380CC4-5D6E-409C-BE32-E72D297353CC}">
                <c16:uniqueId val="{00000012-114E-AA47-B146-4441FC237AA4}"/>
              </c:ext>
            </c:extLst>
          </c:dPt>
          <c:dPt>
            <c:idx val="6"/>
            <c:invertIfNegative val="0"/>
            <c:bubble3D val="0"/>
            <c:spPr>
              <a:solidFill>
                <a:schemeClr val="accent6"/>
              </a:solidFill>
              <a:ln>
                <a:solidFill>
                  <a:schemeClr val="tx1"/>
                </a:solidFill>
              </a:ln>
              <a:effectLst/>
            </c:spPr>
            <c:extLst>
              <c:ext xmlns:c16="http://schemas.microsoft.com/office/drawing/2014/chart" uri="{C3380CC4-5D6E-409C-BE32-E72D297353CC}">
                <c16:uniqueId val="{00000013-114E-AA47-B146-4441FC237AA4}"/>
              </c:ext>
            </c:extLst>
          </c:dPt>
          <c:dPt>
            <c:idx val="7"/>
            <c:invertIfNegative val="0"/>
            <c:bubble3D val="0"/>
            <c:spPr>
              <a:solidFill>
                <a:schemeClr val="accent6"/>
              </a:solidFill>
              <a:ln>
                <a:solidFill>
                  <a:schemeClr val="tx1"/>
                </a:solidFill>
              </a:ln>
              <a:effectLst/>
            </c:spPr>
            <c:extLst>
              <c:ext xmlns:c16="http://schemas.microsoft.com/office/drawing/2014/chart" uri="{C3380CC4-5D6E-409C-BE32-E72D297353CC}">
                <c16:uniqueId val="{00000014-114E-AA47-B146-4441FC237AA4}"/>
              </c:ext>
            </c:extLst>
          </c:dPt>
          <c:dPt>
            <c:idx val="8"/>
            <c:invertIfNegative val="0"/>
            <c:bubble3D val="0"/>
            <c:spPr>
              <a:solidFill>
                <a:schemeClr val="accent6"/>
              </a:solidFill>
              <a:ln>
                <a:solidFill>
                  <a:schemeClr val="tx1"/>
                </a:solidFill>
              </a:ln>
              <a:effectLst/>
            </c:spPr>
            <c:extLst>
              <c:ext xmlns:c16="http://schemas.microsoft.com/office/drawing/2014/chart" uri="{C3380CC4-5D6E-409C-BE32-E72D297353CC}">
                <c16:uniqueId val="{0000000B-E946-0D49-A9A1-8639729ED7A6}"/>
              </c:ext>
            </c:extLst>
          </c:dPt>
          <c:dPt>
            <c:idx val="9"/>
            <c:invertIfNegative val="0"/>
            <c:bubble3D val="0"/>
            <c:spPr>
              <a:solidFill>
                <a:schemeClr val="accent6"/>
              </a:solidFill>
              <a:ln>
                <a:solidFill>
                  <a:schemeClr val="tx1"/>
                </a:solidFill>
              </a:ln>
              <a:effectLst/>
            </c:spPr>
            <c:extLst>
              <c:ext xmlns:c16="http://schemas.microsoft.com/office/drawing/2014/chart" uri="{C3380CC4-5D6E-409C-BE32-E72D297353CC}">
                <c16:uniqueId val="{0000000D-E946-0D49-A9A1-8639729ED7A6}"/>
              </c:ext>
            </c:extLst>
          </c:dPt>
          <c:dPt>
            <c:idx val="10"/>
            <c:invertIfNegative val="0"/>
            <c:bubble3D val="0"/>
            <c:spPr>
              <a:solidFill>
                <a:schemeClr val="tx2"/>
              </a:solidFill>
              <a:ln>
                <a:solidFill>
                  <a:schemeClr val="tx1"/>
                </a:solidFill>
              </a:ln>
              <a:effectLst/>
            </c:spPr>
            <c:extLst>
              <c:ext xmlns:c16="http://schemas.microsoft.com/office/drawing/2014/chart" uri="{C3380CC4-5D6E-409C-BE32-E72D297353CC}">
                <c16:uniqueId val="{0000000F-E946-0D49-A9A1-8639729ED7A6}"/>
              </c:ext>
            </c:extLst>
          </c:dPt>
          <c:dPt>
            <c:idx val="11"/>
            <c:invertIfNegative val="0"/>
            <c:bubble3D val="0"/>
            <c:spPr>
              <a:solidFill>
                <a:schemeClr val="tx2"/>
              </a:solidFill>
              <a:ln>
                <a:solidFill>
                  <a:schemeClr val="tx1"/>
                </a:solidFill>
              </a:ln>
              <a:effectLst/>
            </c:spPr>
            <c:extLst>
              <c:ext xmlns:c16="http://schemas.microsoft.com/office/drawing/2014/chart" uri="{C3380CC4-5D6E-409C-BE32-E72D297353CC}">
                <c16:uniqueId val="{00000011-E946-0D49-A9A1-8639729ED7A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Lit>
                <c:formatCode>General</c:formatCode>
                <c:ptCount val="1"/>
                <c:pt idx="0">
                  <c:v>1</c:v>
                </c:pt>
              </c:numLit>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'Glycerol release (2)'!$B$28:$K$28</c:f>
              <c:strCache>
                <c:ptCount val="10"/>
                <c:pt idx="0">
                  <c:v>10%DMSO</c:v>
                </c:pt>
                <c:pt idx="1">
                  <c:v>PC-1µm</c:v>
                </c:pt>
                <c:pt idx="2">
                  <c:v>200</c:v>
                </c:pt>
                <c:pt idx="3">
                  <c:v>100</c:v>
                </c:pt>
                <c:pt idx="4">
                  <c:v>50</c:v>
                </c:pt>
                <c:pt idx="5">
                  <c:v>25</c:v>
                </c:pt>
                <c:pt idx="6">
                  <c:v>12.5</c:v>
                </c:pt>
                <c:pt idx="7">
                  <c:v>6.25</c:v>
                </c:pt>
                <c:pt idx="8">
                  <c:v>3.125</c:v>
                </c:pt>
                <c:pt idx="9">
                  <c:v>1.56</c:v>
                </c:pt>
              </c:strCache>
            </c:strRef>
          </c:cat>
          <c:val>
            <c:numRef>
              <c:f>'Glycerol release (2)'!$B$38:$K$38</c:f>
              <c:numCache>
                <c:formatCode>0</c:formatCode>
                <c:ptCount val="10"/>
                <c:pt idx="0">
                  <c:v>100</c:v>
                </c:pt>
                <c:pt idx="1">
                  <c:v>231.78294573643407</c:v>
                </c:pt>
                <c:pt idx="2">
                  <c:v>46.511627906976756</c:v>
                </c:pt>
                <c:pt idx="3">
                  <c:v>58.914728682170562</c:v>
                </c:pt>
                <c:pt idx="4">
                  <c:v>68.660022148394233</c:v>
                </c:pt>
                <c:pt idx="5">
                  <c:v>109.30232558139534</c:v>
                </c:pt>
                <c:pt idx="6">
                  <c:v>137.98449612403101</c:v>
                </c:pt>
                <c:pt idx="7">
                  <c:v>144.18604651162789</c:v>
                </c:pt>
                <c:pt idx="8">
                  <c:v>135.65891472868213</c:v>
                </c:pt>
                <c:pt idx="9">
                  <c:v>110.07751937984496</c:v>
                </c:pt>
              </c:numCache>
            </c:numRef>
          </c:val>
          <c:extLst>
            <c:ext xmlns:c16="http://schemas.microsoft.com/office/drawing/2014/chart" uri="{C3380CC4-5D6E-409C-BE32-E72D297353CC}">
              <c16:uniqueId val="{00000012-E946-0D49-A9A1-8639729ED7A6}"/>
            </c:ext>
          </c:extLst>
        </c:ser>
        <c:dLbls>
          <c:dLblPos val="outEnd"/>
          <c:showLegendKey val="0"/>
          <c:showVal val="1"/>
          <c:showCatName val="0"/>
          <c:showSerName val="0"/>
          <c:showPercent val="0"/>
          <c:showBubbleSize val="0"/>
        </c:dLbls>
        <c:gapWidth val="80"/>
        <c:axId val="179675408"/>
        <c:axId val="182816656"/>
      </c:barChart>
      <c:catAx>
        <c:axId val="17967540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ja-JP"/>
          </a:p>
        </c:txPr>
        <c:crossAx val="182816656"/>
        <c:crosses val="autoZero"/>
        <c:auto val="1"/>
        <c:lblAlgn val="ctr"/>
        <c:lblOffset val="100"/>
        <c:noMultiLvlLbl val="0"/>
      </c:catAx>
      <c:valAx>
        <c:axId val="18281665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t>Glycerol release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796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solidFill>
                  <a:schemeClr val="tx1"/>
                </a:solidFill>
              </a:rPr>
              <a:t>After decomposition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tx2"/>
            </a:solidFill>
            <a:ln>
              <a:solidFill>
                <a:schemeClr val="tx1"/>
              </a:solidFill>
            </a:ln>
            <a:effectLst/>
          </c:spPr>
          <c:invertIfNegative val="0"/>
          <c:dPt>
            <c:idx val="0"/>
            <c:invertIfNegative val="0"/>
            <c:bubble3D val="0"/>
            <c:spPr>
              <a:solidFill>
                <a:schemeClr val="accent3"/>
              </a:solidFill>
              <a:ln>
                <a:solidFill>
                  <a:schemeClr val="tx1"/>
                </a:solidFill>
              </a:ln>
              <a:effectLst/>
            </c:spPr>
            <c:extLst>
              <c:ext xmlns:c16="http://schemas.microsoft.com/office/drawing/2014/chart" uri="{C3380CC4-5D6E-409C-BE32-E72D297353CC}">
                <c16:uniqueId val="{00000001-D43F-D248-AA81-013A16B15420}"/>
              </c:ext>
            </c:extLst>
          </c:dPt>
          <c:dPt>
            <c:idx val="1"/>
            <c:invertIfNegative val="0"/>
            <c:bubble3D val="0"/>
            <c:spPr>
              <a:solidFill>
                <a:srgbClr val="C00000"/>
              </a:solidFill>
              <a:ln>
                <a:solidFill>
                  <a:schemeClr val="tx1"/>
                </a:solidFill>
              </a:ln>
              <a:effectLst/>
            </c:spPr>
            <c:extLst>
              <c:ext xmlns:c16="http://schemas.microsoft.com/office/drawing/2014/chart" uri="{C3380CC4-5D6E-409C-BE32-E72D297353CC}">
                <c16:uniqueId val="{00000003-D43F-D248-AA81-013A16B15420}"/>
              </c:ext>
            </c:extLst>
          </c:dPt>
          <c:dPt>
            <c:idx val="2"/>
            <c:invertIfNegative val="0"/>
            <c:bubble3D val="0"/>
            <c:spPr>
              <a:solidFill>
                <a:schemeClr val="tx2"/>
              </a:solidFill>
              <a:ln>
                <a:solidFill>
                  <a:schemeClr val="tx1"/>
                </a:solidFill>
              </a:ln>
              <a:effectLst/>
            </c:spPr>
            <c:extLst>
              <c:ext xmlns:c16="http://schemas.microsoft.com/office/drawing/2014/chart" uri="{C3380CC4-5D6E-409C-BE32-E72D297353CC}">
                <c16:uniqueId val="{00000005-D43F-D248-AA81-013A16B15420}"/>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7-D43F-D248-AA81-013A16B15420}"/>
              </c:ext>
            </c:extLst>
          </c:dPt>
          <c:dPt>
            <c:idx val="4"/>
            <c:invertIfNegative val="0"/>
            <c:bubble3D val="0"/>
            <c:spPr>
              <a:solidFill>
                <a:schemeClr val="tx2"/>
              </a:solidFill>
              <a:ln>
                <a:solidFill>
                  <a:schemeClr val="tx1"/>
                </a:solidFill>
              </a:ln>
              <a:effectLst/>
            </c:spPr>
            <c:extLst>
              <c:ext xmlns:c16="http://schemas.microsoft.com/office/drawing/2014/chart" uri="{C3380CC4-5D6E-409C-BE32-E72D297353CC}">
                <c16:uniqueId val="{00000009-D43F-D248-AA81-013A16B15420}"/>
              </c:ext>
            </c:extLst>
          </c:dPt>
          <c:dPt>
            <c:idx val="8"/>
            <c:invertIfNegative val="0"/>
            <c:bubble3D val="0"/>
            <c:spPr>
              <a:solidFill>
                <a:schemeClr val="tx2"/>
              </a:solidFill>
              <a:ln>
                <a:solidFill>
                  <a:schemeClr val="tx1"/>
                </a:solidFill>
              </a:ln>
              <a:effectLst/>
            </c:spPr>
            <c:extLst>
              <c:ext xmlns:c16="http://schemas.microsoft.com/office/drawing/2014/chart" uri="{C3380CC4-5D6E-409C-BE32-E72D297353CC}">
                <c16:uniqueId val="{0000000B-D43F-D248-AA81-013A16B15420}"/>
              </c:ext>
            </c:extLst>
          </c:dPt>
          <c:dPt>
            <c:idx val="9"/>
            <c:invertIfNegative val="0"/>
            <c:bubble3D val="0"/>
            <c:spPr>
              <a:solidFill>
                <a:schemeClr val="tx2"/>
              </a:solidFill>
              <a:ln>
                <a:solidFill>
                  <a:schemeClr val="tx1"/>
                </a:solidFill>
              </a:ln>
              <a:effectLst/>
            </c:spPr>
            <c:extLst>
              <c:ext xmlns:c16="http://schemas.microsoft.com/office/drawing/2014/chart" uri="{C3380CC4-5D6E-409C-BE32-E72D297353CC}">
                <c16:uniqueId val="{0000000D-D43F-D248-AA81-013A16B15420}"/>
              </c:ext>
            </c:extLst>
          </c:dPt>
          <c:dPt>
            <c:idx val="10"/>
            <c:invertIfNegative val="0"/>
            <c:bubble3D val="0"/>
            <c:spPr>
              <a:solidFill>
                <a:schemeClr val="tx2"/>
              </a:solidFill>
              <a:ln>
                <a:solidFill>
                  <a:schemeClr val="tx1"/>
                </a:solidFill>
              </a:ln>
              <a:effectLst/>
            </c:spPr>
            <c:extLst>
              <c:ext xmlns:c16="http://schemas.microsoft.com/office/drawing/2014/chart" uri="{C3380CC4-5D6E-409C-BE32-E72D297353CC}">
                <c16:uniqueId val="{0000000F-D43F-D248-AA81-013A16B15420}"/>
              </c:ext>
            </c:extLst>
          </c:dPt>
          <c:dPt>
            <c:idx val="11"/>
            <c:invertIfNegative val="0"/>
            <c:bubble3D val="0"/>
            <c:spPr>
              <a:solidFill>
                <a:schemeClr val="tx2"/>
              </a:solidFill>
              <a:ln>
                <a:solidFill>
                  <a:schemeClr val="tx1"/>
                </a:solidFill>
              </a:ln>
              <a:effectLst/>
            </c:spPr>
            <c:extLst>
              <c:ext xmlns:c16="http://schemas.microsoft.com/office/drawing/2014/chart" uri="{C3380CC4-5D6E-409C-BE32-E72D297353CC}">
                <c16:uniqueId val="{00000011-D43F-D248-AA81-013A16B1542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Lit>
                <c:formatCode>General</c:formatCode>
                <c:ptCount val="1"/>
                <c:pt idx="0">
                  <c:v>1</c:v>
                </c:pt>
              </c:numLit>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'Glycerol release (2)'!$B$28:$I$28</c:f>
              <c:strCache>
                <c:ptCount val="8"/>
                <c:pt idx="0">
                  <c:v>10%DMSO</c:v>
                </c:pt>
                <c:pt idx="1">
                  <c:v>PC-1µm</c:v>
                </c:pt>
                <c:pt idx="2">
                  <c:v>50</c:v>
                </c:pt>
                <c:pt idx="3">
                  <c:v>25</c:v>
                </c:pt>
                <c:pt idx="4">
                  <c:v>12.5</c:v>
                </c:pt>
                <c:pt idx="5">
                  <c:v>6.25</c:v>
                </c:pt>
                <c:pt idx="6">
                  <c:v>3.125</c:v>
                </c:pt>
                <c:pt idx="7">
                  <c:v>1.56</c:v>
                </c:pt>
              </c:strCache>
            </c:strRef>
          </c:cat>
          <c:val>
            <c:numRef>
              <c:f>'Glycerol release (2)'!$B$38:$I$38</c:f>
              <c:numCache>
                <c:formatCode>0</c:formatCode>
                <c:ptCount val="8"/>
                <c:pt idx="0">
                  <c:v>100</c:v>
                </c:pt>
                <c:pt idx="1">
                  <c:v>218.63354037267078</c:v>
                </c:pt>
                <c:pt idx="2">
                  <c:v>106.21118012422359</c:v>
                </c:pt>
                <c:pt idx="3">
                  <c:v>91.304347826086982</c:v>
                </c:pt>
                <c:pt idx="4">
                  <c:v>133.54037267080744</c:v>
                </c:pt>
                <c:pt idx="5">
                  <c:v>110.5590062111801</c:v>
                </c:pt>
                <c:pt idx="6">
                  <c:v>97.515527950310556</c:v>
                </c:pt>
                <c:pt idx="7">
                  <c:v>100</c:v>
                </c:pt>
              </c:numCache>
            </c:numRef>
          </c:val>
          <c:extLst>
            <c:ext xmlns:c16="http://schemas.microsoft.com/office/drawing/2014/chart" uri="{C3380CC4-5D6E-409C-BE32-E72D297353CC}">
              <c16:uniqueId val="{00000012-D43F-D248-AA81-013A16B15420}"/>
            </c:ext>
          </c:extLst>
        </c:ser>
        <c:dLbls>
          <c:dLblPos val="outEnd"/>
          <c:showLegendKey val="0"/>
          <c:showVal val="1"/>
          <c:showCatName val="0"/>
          <c:showSerName val="0"/>
          <c:showPercent val="0"/>
          <c:showBubbleSize val="0"/>
        </c:dLbls>
        <c:gapWidth val="80"/>
        <c:axId val="179675408"/>
        <c:axId val="182816656"/>
      </c:barChart>
      <c:catAx>
        <c:axId val="17967540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AU" b="1" dirty="0">
                    <a:solidFill>
                      <a:schemeClr val="tx1"/>
                    </a:solidFill>
                  </a:rPr>
                  <a:t>Concentrations</a:t>
                </a:r>
                <a:r>
                  <a:rPr lang="en-AU" b="1" baseline="0" dirty="0">
                    <a:solidFill>
                      <a:schemeClr val="tx1"/>
                    </a:solidFill>
                  </a:rPr>
                  <a:t> (µg/mL)</a:t>
                </a:r>
                <a:endParaRPr lang="en-AU" b="1" dirty="0">
                  <a:solidFill>
                    <a:schemeClr val="tx1"/>
                  </a:solidFill>
                </a:endParaRPr>
              </a:p>
            </c:rich>
          </c:tx>
          <c:layout>
            <c:manualLayout>
              <c:xMode val="edge"/>
              <c:yMode val="edge"/>
              <c:x val="0.39351866226870708"/>
              <c:y val="0.897925423879099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19050" cap="flat" cmpd="sng" algn="ctr">
            <a:solidFill>
              <a:schemeClr val="tx1"/>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ja-JP"/>
          </a:p>
        </c:txPr>
        <c:crossAx val="182816656"/>
        <c:crosses val="autoZero"/>
        <c:auto val="1"/>
        <c:lblAlgn val="ctr"/>
        <c:lblOffset val="100"/>
        <c:noMultiLvlLbl val="0"/>
      </c:catAx>
      <c:valAx>
        <c:axId val="18281665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solidFill>
                      <a:schemeClr val="tx1"/>
                    </a:solidFill>
                  </a:rPr>
                  <a:t>Glycerol</a:t>
                </a:r>
                <a:r>
                  <a:rPr lang="en-US" b="1" baseline="0">
                    <a:solidFill>
                      <a:schemeClr val="tx1"/>
                    </a:solidFill>
                  </a:rPr>
                  <a:t> release (%)</a:t>
                </a:r>
                <a:endParaRPr lang="en-US"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796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8360893306808E-2"/>
          <c:y val="4.9844236760124609E-2"/>
          <c:w val="0.89791583784707107"/>
          <c:h val="0.71194565189573655"/>
        </c:manualLayout>
      </c:layout>
      <c:barChart>
        <c:barDir val="col"/>
        <c:grouping val="clustered"/>
        <c:varyColors val="0"/>
        <c:ser>
          <c:idx val="0"/>
          <c:order val="0"/>
          <c:spPr>
            <a:solidFill>
              <a:schemeClr val="tx2"/>
            </a:solidFill>
            <a:ln>
              <a:solidFill>
                <a:schemeClr val="tx1"/>
              </a:solidFill>
            </a:ln>
            <a:effectLst/>
          </c:spPr>
          <c:invertIfNegative val="0"/>
          <c:dPt>
            <c:idx val="0"/>
            <c:invertIfNegative val="0"/>
            <c:bubble3D val="0"/>
            <c:spPr>
              <a:solidFill>
                <a:schemeClr val="accent3"/>
              </a:solidFill>
              <a:ln>
                <a:solidFill>
                  <a:schemeClr val="tx1"/>
                </a:solidFill>
              </a:ln>
              <a:effectLst/>
            </c:spPr>
            <c:extLst>
              <c:ext xmlns:c16="http://schemas.microsoft.com/office/drawing/2014/chart" uri="{C3380CC4-5D6E-409C-BE32-E72D297353CC}">
                <c16:uniqueId val="{00000001-299E-4243-9FA6-BAD236005379}"/>
              </c:ext>
            </c:extLst>
          </c:dPt>
          <c:dPt>
            <c:idx val="1"/>
            <c:invertIfNegative val="0"/>
            <c:bubble3D val="0"/>
            <c:spPr>
              <a:solidFill>
                <a:srgbClr val="C00000"/>
              </a:solidFill>
              <a:ln>
                <a:solidFill>
                  <a:schemeClr val="tx1"/>
                </a:solidFill>
              </a:ln>
              <a:effectLst/>
            </c:spPr>
            <c:extLst>
              <c:ext xmlns:c16="http://schemas.microsoft.com/office/drawing/2014/chart" uri="{C3380CC4-5D6E-409C-BE32-E72D297353CC}">
                <c16:uniqueId val="{00000003-299E-4243-9FA6-BAD236005379}"/>
              </c:ext>
            </c:extLst>
          </c:dPt>
          <c:dPt>
            <c:idx val="2"/>
            <c:invertIfNegative val="0"/>
            <c:bubble3D val="0"/>
            <c:spPr>
              <a:solidFill>
                <a:schemeClr val="tx2"/>
              </a:solidFill>
              <a:ln>
                <a:solidFill>
                  <a:schemeClr val="tx1"/>
                </a:solidFill>
              </a:ln>
              <a:effectLst/>
            </c:spPr>
            <c:extLst>
              <c:ext xmlns:c16="http://schemas.microsoft.com/office/drawing/2014/chart" uri="{C3380CC4-5D6E-409C-BE32-E72D297353CC}">
                <c16:uniqueId val="{00000005-299E-4243-9FA6-BAD236005379}"/>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7-299E-4243-9FA6-BAD236005379}"/>
              </c:ext>
            </c:extLst>
          </c:dPt>
          <c:dPt>
            <c:idx val="4"/>
            <c:invertIfNegative val="0"/>
            <c:bubble3D val="0"/>
            <c:spPr>
              <a:solidFill>
                <a:schemeClr val="tx2"/>
              </a:solidFill>
              <a:ln>
                <a:solidFill>
                  <a:schemeClr val="tx1"/>
                </a:solidFill>
              </a:ln>
              <a:effectLst/>
            </c:spPr>
            <c:extLst>
              <c:ext xmlns:c16="http://schemas.microsoft.com/office/drawing/2014/chart" uri="{C3380CC4-5D6E-409C-BE32-E72D297353CC}">
                <c16:uniqueId val="{00000009-299E-4243-9FA6-BAD236005379}"/>
              </c:ext>
            </c:extLst>
          </c:dPt>
          <c:dPt>
            <c:idx val="5"/>
            <c:invertIfNegative val="0"/>
            <c:bubble3D val="0"/>
            <c:spPr>
              <a:solidFill>
                <a:schemeClr val="tx2"/>
              </a:solidFill>
              <a:ln>
                <a:solidFill>
                  <a:schemeClr val="tx1"/>
                </a:solidFill>
              </a:ln>
              <a:effectLst/>
            </c:spPr>
            <c:extLst>
              <c:ext xmlns:c16="http://schemas.microsoft.com/office/drawing/2014/chart" uri="{C3380CC4-5D6E-409C-BE32-E72D297353CC}">
                <c16:uniqueId val="{0000000B-299E-4243-9FA6-BAD236005379}"/>
              </c:ext>
            </c:extLst>
          </c:dPt>
          <c:dPt>
            <c:idx val="9"/>
            <c:invertIfNegative val="0"/>
            <c:bubble3D val="0"/>
            <c:spPr>
              <a:solidFill>
                <a:schemeClr val="tx2"/>
              </a:solidFill>
              <a:ln>
                <a:solidFill>
                  <a:schemeClr val="tx1"/>
                </a:solidFill>
              </a:ln>
              <a:effectLst/>
            </c:spPr>
            <c:extLst>
              <c:ext xmlns:c16="http://schemas.microsoft.com/office/drawing/2014/chart" uri="{C3380CC4-5D6E-409C-BE32-E72D297353CC}">
                <c16:uniqueId val="{0000000D-299E-4243-9FA6-BAD236005379}"/>
              </c:ext>
            </c:extLst>
          </c:dPt>
          <c:dPt>
            <c:idx val="10"/>
            <c:invertIfNegative val="0"/>
            <c:bubble3D val="0"/>
            <c:spPr>
              <a:solidFill>
                <a:schemeClr val="tx2"/>
              </a:solidFill>
              <a:ln>
                <a:solidFill>
                  <a:schemeClr val="tx1"/>
                </a:solidFill>
              </a:ln>
              <a:effectLst/>
            </c:spPr>
            <c:extLst>
              <c:ext xmlns:c16="http://schemas.microsoft.com/office/drawing/2014/chart" uri="{C3380CC4-5D6E-409C-BE32-E72D297353CC}">
                <c16:uniqueId val="{0000000F-299E-4243-9FA6-BAD236005379}"/>
              </c:ext>
            </c:extLst>
          </c:dPt>
          <c:dPt>
            <c:idx val="11"/>
            <c:invertIfNegative val="0"/>
            <c:bubble3D val="0"/>
            <c:spPr>
              <a:solidFill>
                <a:schemeClr val="tx2"/>
              </a:solidFill>
              <a:ln>
                <a:solidFill>
                  <a:schemeClr val="tx1"/>
                </a:solidFill>
              </a:ln>
              <a:effectLst/>
            </c:spPr>
            <c:extLst>
              <c:ext xmlns:c16="http://schemas.microsoft.com/office/drawing/2014/chart" uri="{C3380CC4-5D6E-409C-BE32-E72D297353CC}">
                <c16:uniqueId val="{00000011-299E-4243-9FA6-BAD23600537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'CCK8 (2)'!$B$16:$M$16</c:f>
                <c:numCache>
                  <c:formatCode>General</c:formatCode>
                  <c:ptCount val="12"/>
                  <c:pt idx="0">
                    <c:v>0.85966968555344314</c:v>
                  </c:pt>
                  <c:pt idx="1">
                    <c:v>0.4592461595107234</c:v>
                  </c:pt>
                  <c:pt idx="2">
                    <c:v>0.24567689192670611</c:v>
                  </c:pt>
                  <c:pt idx="3">
                    <c:v>0.76779612089797322</c:v>
                  </c:pt>
                  <c:pt idx="4">
                    <c:v>0.79300885843557245</c:v>
                  </c:pt>
                  <c:pt idx="5">
                    <c:v>0.88812049698673812</c:v>
                  </c:pt>
                  <c:pt idx="6">
                    <c:v>0.98510383453616435</c:v>
                  </c:pt>
                  <c:pt idx="7">
                    <c:v>0.9734158594385891</c:v>
                  </c:pt>
                  <c:pt idx="8">
                    <c:v>1.254318556248313</c:v>
                  </c:pt>
                  <c:pt idx="9">
                    <c:v>1.5342516983350176</c:v>
                  </c:pt>
                  <c:pt idx="10">
                    <c:v>0.87484426062824605</c:v>
                  </c:pt>
                  <c:pt idx="11">
                    <c:v>0.24567689192670611</c:v>
                  </c:pt>
                </c:numCache>
              </c:numRef>
            </c:plus>
            <c:minus>
              <c:numLit>
                <c:formatCode>General</c:formatCode>
                <c:ptCount val="1"/>
                <c:pt idx="0">
                  <c:v>1</c:v>
                </c:pt>
              </c:numLit>
            </c:minus>
            <c:spPr>
              <a:noFill/>
              <a:ln w="9525" cap="flat" cmpd="sng" algn="ctr">
                <a:solidFill>
                  <a:schemeClr val="tx1"/>
                </a:solidFill>
                <a:round/>
              </a:ln>
              <a:effectLst/>
            </c:spPr>
          </c:errBars>
          <c:cat>
            <c:strRef>
              <c:f>'CCK8 (2)'!$C$12:$L$12</c:f>
              <c:strCache>
                <c:ptCount val="10"/>
                <c:pt idx="0">
                  <c:v>PC-1µm</c:v>
                </c:pt>
                <c:pt idx="1">
                  <c:v>TX-100</c:v>
                </c:pt>
                <c:pt idx="2">
                  <c:v>200</c:v>
                </c:pt>
                <c:pt idx="3">
                  <c:v>100</c:v>
                </c:pt>
                <c:pt idx="4">
                  <c:v>50</c:v>
                </c:pt>
                <c:pt idx="5">
                  <c:v>25</c:v>
                </c:pt>
                <c:pt idx="6">
                  <c:v>12.5</c:v>
                </c:pt>
                <c:pt idx="7">
                  <c:v>6.25</c:v>
                </c:pt>
                <c:pt idx="8">
                  <c:v>3.125</c:v>
                </c:pt>
                <c:pt idx="9">
                  <c:v>1.56</c:v>
                </c:pt>
              </c:strCache>
            </c:strRef>
          </c:cat>
          <c:val>
            <c:numRef>
              <c:f>'CCK8 (2)'!$C$14:$L$14</c:f>
              <c:numCache>
                <c:formatCode>0</c:formatCode>
                <c:ptCount val="10"/>
                <c:pt idx="0">
                  <c:v>99.020088192062715</c:v>
                </c:pt>
                <c:pt idx="1">
                  <c:v>12.346888780009801</c:v>
                </c:pt>
                <c:pt idx="2">
                  <c:v>98.726114649681534</c:v>
                </c:pt>
                <c:pt idx="3">
                  <c:v>102.91523762861343</c:v>
                </c:pt>
                <c:pt idx="4">
                  <c:v>102.00881920627143</c:v>
                </c:pt>
                <c:pt idx="5">
                  <c:v>100.906418422342</c:v>
                </c:pt>
                <c:pt idx="6">
                  <c:v>101.37187653111219</c:v>
                </c:pt>
                <c:pt idx="7">
                  <c:v>100.61244487996082</c:v>
                </c:pt>
                <c:pt idx="8">
                  <c:v>101.42087212150905</c:v>
                </c:pt>
                <c:pt idx="9">
                  <c:v>102.9642332190103</c:v>
                </c:pt>
              </c:numCache>
            </c:numRef>
          </c:val>
          <c:extLst>
            <c:ext xmlns:c16="http://schemas.microsoft.com/office/drawing/2014/chart" uri="{C3380CC4-5D6E-409C-BE32-E72D297353CC}">
              <c16:uniqueId val="{00000012-299E-4243-9FA6-BAD236005379}"/>
            </c:ext>
          </c:extLst>
        </c:ser>
        <c:dLbls>
          <c:dLblPos val="outEnd"/>
          <c:showLegendKey val="0"/>
          <c:showVal val="1"/>
          <c:showCatName val="0"/>
          <c:showSerName val="0"/>
          <c:showPercent val="0"/>
          <c:showBubbleSize val="0"/>
        </c:dLbls>
        <c:gapWidth val="80"/>
        <c:overlap val="-27"/>
        <c:axId val="870349743"/>
        <c:axId val="870557487"/>
      </c:barChart>
      <c:catAx>
        <c:axId val="870349743"/>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AU" b="1" dirty="0">
                    <a:solidFill>
                      <a:schemeClr val="tx1"/>
                    </a:solidFill>
                  </a:rPr>
                  <a:t>Concentrations</a:t>
                </a:r>
                <a:r>
                  <a:rPr lang="en-AU" b="1" baseline="0" dirty="0">
                    <a:solidFill>
                      <a:schemeClr val="tx1"/>
                    </a:solidFill>
                  </a:rPr>
                  <a:t> (µg/mL)</a:t>
                </a:r>
                <a:endParaRPr lang="en-AU" b="1" dirty="0">
                  <a:solidFill>
                    <a:schemeClr val="tx1"/>
                  </a:solidFill>
                </a:endParaRPr>
              </a:p>
            </c:rich>
          </c:tx>
          <c:layout>
            <c:manualLayout>
              <c:xMode val="edge"/>
              <c:yMode val="edge"/>
              <c:x val="0.39880230922273929"/>
              <c:y val="0.8650398415104050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70557487"/>
        <c:crosses val="autoZero"/>
        <c:auto val="1"/>
        <c:lblAlgn val="ctr"/>
        <c:lblOffset val="100"/>
        <c:noMultiLvlLbl val="0"/>
      </c:catAx>
      <c:valAx>
        <c:axId val="870557487"/>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solidFill>
                      <a:schemeClr val="tx1"/>
                    </a:solidFill>
                  </a:rPr>
                  <a:t>Cell</a:t>
                </a:r>
                <a:r>
                  <a:rPr lang="en-US" b="1" baseline="0">
                    <a:solidFill>
                      <a:schemeClr val="tx1"/>
                    </a:solidFill>
                  </a:rPr>
                  <a:t> viability (%)</a:t>
                </a:r>
              </a:p>
              <a:p>
                <a:pPr>
                  <a:defRPr b="1">
                    <a:solidFill>
                      <a:schemeClr val="tx1"/>
                    </a:solidFill>
                  </a:defRPr>
                </a:pPr>
                <a:endParaRPr lang="en-US"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7034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0582E-F311-3B43-BB27-16CCD44C83E3}"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100D2899-8B79-944F-A71F-1C95AFA1A2BB}">
      <dgm:prSet phldrT="[Text]"/>
      <dgm:spPr/>
      <dgm:t>
        <a:bodyPr/>
        <a:lstStyle/>
        <a:p>
          <a:r>
            <a:rPr lang="en-US" dirty="0"/>
            <a:t>Screening medicinal plant with anti-obesogenic potential</a:t>
          </a:r>
        </a:p>
      </dgm:t>
    </dgm:pt>
    <dgm:pt modelId="{24C28D55-581C-4347-8609-A0DC3EE0E599}" type="parTrans" cxnId="{F3F1BF02-55AD-9D44-A67F-4EE612008BED}">
      <dgm:prSet/>
      <dgm:spPr/>
      <dgm:t>
        <a:bodyPr/>
        <a:lstStyle/>
        <a:p>
          <a:endParaRPr lang="en-US"/>
        </a:p>
      </dgm:t>
    </dgm:pt>
    <dgm:pt modelId="{987B8BE1-1202-7348-A2FF-5EC290E91C99}" type="sibTrans" cxnId="{F3F1BF02-55AD-9D44-A67F-4EE612008BED}">
      <dgm:prSet/>
      <dgm:spPr/>
      <dgm:t>
        <a:bodyPr/>
        <a:lstStyle/>
        <a:p>
          <a:endParaRPr lang="en-US"/>
        </a:p>
      </dgm:t>
    </dgm:pt>
    <dgm:pt modelId="{F7385DC7-328E-A74E-957D-ABFBCE7E7A4F}">
      <dgm:prSet phldrT="[Text]"/>
      <dgm:spPr>
        <a:solidFill>
          <a:schemeClr val="accent3"/>
        </a:solidFill>
      </dgm:spPr>
      <dgm:t>
        <a:bodyPr/>
        <a:lstStyle/>
        <a:p>
          <a:r>
            <a:rPr lang="en-US" dirty="0"/>
            <a:t>Isolation and identification of active compounds</a:t>
          </a:r>
        </a:p>
      </dgm:t>
    </dgm:pt>
    <dgm:pt modelId="{88A8ED83-0A6B-DF47-84FA-DAC24AE8B897}" type="parTrans" cxnId="{A021F356-9DA9-454A-9F35-3216EAAB844F}">
      <dgm:prSet/>
      <dgm:spPr/>
      <dgm:t>
        <a:bodyPr/>
        <a:lstStyle/>
        <a:p>
          <a:endParaRPr lang="en-US"/>
        </a:p>
      </dgm:t>
    </dgm:pt>
    <dgm:pt modelId="{7BD90628-6D01-8E48-BF1F-BC16F4035B21}" type="sibTrans" cxnId="{A021F356-9DA9-454A-9F35-3216EAAB844F}">
      <dgm:prSet/>
      <dgm:spPr/>
      <dgm:t>
        <a:bodyPr/>
        <a:lstStyle/>
        <a:p>
          <a:endParaRPr lang="en-US"/>
        </a:p>
      </dgm:t>
    </dgm:pt>
    <dgm:pt modelId="{CECCEC34-09B9-FA4D-BF59-80CA869CAC7F}">
      <dgm:prSet phldrT="[Text]"/>
      <dgm:spPr/>
      <dgm:t>
        <a:bodyPr/>
        <a:lstStyle/>
        <a:p>
          <a:r>
            <a:rPr lang="en-US" i="1" dirty="0"/>
            <a:t>in vivo</a:t>
          </a:r>
          <a:r>
            <a:rPr lang="en-US" i="0" dirty="0"/>
            <a:t> evaluation</a:t>
          </a:r>
        </a:p>
      </dgm:t>
    </dgm:pt>
    <dgm:pt modelId="{CF9C1342-C0E3-484D-8205-4D0506C37B52}" type="parTrans" cxnId="{9031898B-D0DB-E04D-9ACA-BF9A08609B3F}">
      <dgm:prSet/>
      <dgm:spPr/>
      <dgm:t>
        <a:bodyPr/>
        <a:lstStyle/>
        <a:p>
          <a:endParaRPr lang="en-US"/>
        </a:p>
      </dgm:t>
    </dgm:pt>
    <dgm:pt modelId="{D40B1357-DC27-3048-BFA3-159306F85DF8}" type="sibTrans" cxnId="{9031898B-D0DB-E04D-9ACA-BF9A08609B3F}">
      <dgm:prSet/>
      <dgm:spPr/>
      <dgm:t>
        <a:bodyPr/>
        <a:lstStyle/>
        <a:p>
          <a:endParaRPr lang="en-US"/>
        </a:p>
      </dgm:t>
    </dgm:pt>
    <dgm:pt modelId="{2AD357FC-8E4A-9443-B5BA-A73BBCD0BA0D}">
      <dgm:prSet/>
      <dgm:spPr>
        <a:solidFill>
          <a:schemeClr val="accent3"/>
        </a:solidFill>
      </dgm:spPr>
      <dgm:t>
        <a:bodyPr/>
        <a:lstStyle/>
        <a:p>
          <a:r>
            <a:rPr lang="en-US" dirty="0"/>
            <a:t>Enzymatic pancreatic lipase inhibition</a:t>
          </a:r>
        </a:p>
      </dgm:t>
    </dgm:pt>
    <dgm:pt modelId="{9AEE63A0-C622-4249-81CE-1953D7A63F2D}" type="parTrans" cxnId="{C1816EA9-CA65-3A4A-A908-16CF717F88BC}">
      <dgm:prSet/>
      <dgm:spPr/>
      <dgm:t>
        <a:bodyPr/>
        <a:lstStyle/>
        <a:p>
          <a:endParaRPr lang="en-US"/>
        </a:p>
      </dgm:t>
    </dgm:pt>
    <dgm:pt modelId="{FC5D33BD-870F-F044-A62D-4AFC4CCB74F0}" type="sibTrans" cxnId="{C1816EA9-CA65-3A4A-A908-16CF717F88BC}">
      <dgm:prSet/>
      <dgm:spPr/>
      <dgm:t>
        <a:bodyPr/>
        <a:lstStyle/>
        <a:p>
          <a:endParaRPr lang="en-US"/>
        </a:p>
      </dgm:t>
    </dgm:pt>
    <dgm:pt modelId="{1AD7BC02-902B-944E-A510-26F08D780CB4}">
      <dgm:prSet/>
      <dgm:spPr>
        <a:solidFill>
          <a:schemeClr val="accent3"/>
        </a:solidFill>
      </dgm:spPr>
      <dgm:t>
        <a:bodyPr/>
        <a:lstStyle/>
        <a:p>
          <a:r>
            <a:rPr lang="en-US" dirty="0"/>
            <a:t>3T3-L1 adipocyte: Lipolysis enhancement</a:t>
          </a:r>
        </a:p>
      </dgm:t>
    </dgm:pt>
    <dgm:pt modelId="{F3737FCF-4706-D74C-8E29-338C81734542}" type="parTrans" cxnId="{26415451-7868-DC45-82D9-059CC49C2273}">
      <dgm:prSet/>
      <dgm:spPr/>
      <dgm:t>
        <a:bodyPr/>
        <a:lstStyle/>
        <a:p>
          <a:endParaRPr lang="en-US"/>
        </a:p>
      </dgm:t>
    </dgm:pt>
    <dgm:pt modelId="{ADEA203E-C18D-0F40-979A-0E3D1AD16FB1}" type="sibTrans" cxnId="{26415451-7868-DC45-82D9-059CC49C2273}">
      <dgm:prSet/>
      <dgm:spPr/>
      <dgm:t>
        <a:bodyPr/>
        <a:lstStyle/>
        <a:p>
          <a:endParaRPr lang="en-US"/>
        </a:p>
      </dgm:t>
    </dgm:pt>
    <dgm:pt modelId="{0EB5B78A-E658-934C-8DAD-FF940156FB13}">
      <dgm:prSet/>
      <dgm:spPr>
        <a:solidFill>
          <a:schemeClr val="accent3"/>
        </a:solidFill>
      </dgm:spPr>
      <dgm:t>
        <a:bodyPr/>
        <a:lstStyle/>
        <a:p>
          <a:r>
            <a:rPr lang="en-US" dirty="0"/>
            <a:t>Mechanistic study</a:t>
          </a:r>
        </a:p>
      </dgm:t>
    </dgm:pt>
    <dgm:pt modelId="{544E85EF-C7D8-744B-BB70-FD51C58FFE83}" type="parTrans" cxnId="{EF59D318-1EC5-B842-AAAB-71E68D8B3B29}">
      <dgm:prSet/>
      <dgm:spPr/>
      <dgm:t>
        <a:bodyPr/>
        <a:lstStyle/>
        <a:p>
          <a:endParaRPr lang="en-US"/>
        </a:p>
      </dgm:t>
    </dgm:pt>
    <dgm:pt modelId="{967DFBE0-1B5A-F54C-98FE-94B9B7AED394}" type="sibTrans" cxnId="{EF59D318-1EC5-B842-AAAB-71E68D8B3B29}">
      <dgm:prSet/>
      <dgm:spPr/>
      <dgm:t>
        <a:bodyPr/>
        <a:lstStyle/>
        <a:p>
          <a:endParaRPr lang="en-US"/>
        </a:p>
      </dgm:t>
    </dgm:pt>
    <dgm:pt modelId="{5C08811B-5EBC-DA4C-BF5F-6D999EB48D98}" type="pres">
      <dgm:prSet presAssocID="{6150582E-F311-3B43-BB27-16CCD44C83E3}" presName="hierChild1" presStyleCnt="0">
        <dgm:presLayoutVars>
          <dgm:orgChart val="1"/>
          <dgm:chPref val="1"/>
          <dgm:dir/>
          <dgm:animOne val="branch"/>
          <dgm:animLvl val="lvl"/>
          <dgm:resizeHandles/>
        </dgm:presLayoutVars>
      </dgm:prSet>
      <dgm:spPr/>
    </dgm:pt>
    <dgm:pt modelId="{67796BA4-F5F3-2E44-BE4D-20C53B3AC992}" type="pres">
      <dgm:prSet presAssocID="{100D2899-8B79-944F-A71F-1C95AFA1A2BB}" presName="hierRoot1" presStyleCnt="0">
        <dgm:presLayoutVars>
          <dgm:hierBranch val="init"/>
        </dgm:presLayoutVars>
      </dgm:prSet>
      <dgm:spPr/>
    </dgm:pt>
    <dgm:pt modelId="{E00F011A-7250-A44B-A8ED-CEAB8D8EDC54}" type="pres">
      <dgm:prSet presAssocID="{100D2899-8B79-944F-A71F-1C95AFA1A2BB}" presName="rootComposite1" presStyleCnt="0"/>
      <dgm:spPr/>
    </dgm:pt>
    <dgm:pt modelId="{FEB56955-57F1-C14D-9F15-3F41C80AB820}" type="pres">
      <dgm:prSet presAssocID="{100D2899-8B79-944F-A71F-1C95AFA1A2BB}" presName="rootText1" presStyleLbl="node0" presStyleIdx="0" presStyleCnt="1" custScaleX="184956">
        <dgm:presLayoutVars>
          <dgm:chPref val="3"/>
        </dgm:presLayoutVars>
      </dgm:prSet>
      <dgm:spPr/>
    </dgm:pt>
    <dgm:pt modelId="{438E9730-63BC-E240-9504-D50893CBFF55}" type="pres">
      <dgm:prSet presAssocID="{100D2899-8B79-944F-A71F-1C95AFA1A2BB}" presName="rootConnector1" presStyleLbl="node1" presStyleIdx="0" presStyleCnt="0"/>
      <dgm:spPr/>
    </dgm:pt>
    <dgm:pt modelId="{5C8EDAD7-C99E-044C-A8D7-96FAB4A68C6F}" type="pres">
      <dgm:prSet presAssocID="{100D2899-8B79-944F-A71F-1C95AFA1A2BB}" presName="hierChild2" presStyleCnt="0"/>
      <dgm:spPr/>
    </dgm:pt>
    <dgm:pt modelId="{082E2A32-2F9C-3E49-A045-17635A02D523}" type="pres">
      <dgm:prSet presAssocID="{88A8ED83-0A6B-DF47-84FA-DAC24AE8B897}" presName="Name37" presStyleLbl="parChTrans1D2" presStyleIdx="0" presStyleCnt="2"/>
      <dgm:spPr/>
    </dgm:pt>
    <dgm:pt modelId="{8342CFBF-9F2F-874C-BB1B-AFB8882E8A56}" type="pres">
      <dgm:prSet presAssocID="{F7385DC7-328E-A74E-957D-ABFBCE7E7A4F}" presName="hierRoot2" presStyleCnt="0">
        <dgm:presLayoutVars>
          <dgm:hierBranch val="init"/>
        </dgm:presLayoutVars>
      </dgm:prSet>
      <dgm:spPr/>
    </dgm:pt>
    <dgm:pt modelId="{717A3704-4FF3-C149-89E1-C4F8ECB04ECE}" type="pres">
      <dgm:prSet presAssocID="{F7385DC7-328E-A74E-957D-ABFBCE7E7A4F}" presName="rootComposite" presStyleCnt="0"/>
      <dgm:spPr/>
    </dgm:pt>
    <dgm:pt modelId="{F8AB3615-3CA0-EF45-BDF5-6EEC73D0BA98}" type="pres">
      <dgm:prSet presAssocID="{F7385DC7-328E-A74E-957D-ABFBCE7E7A4F}" presName="rootText" presStyleLbl="node2" presStyleIdx="0" presStyleCnt="2" custScaleX="117158">
        <dgm:presLayoutVars>
          <dgm:chPref val="3"/>
        </dgm:presLayoutVars>
      </dgm:prSet>
      <dgm:spPr/>
    </dgm:pt>
    <dgm:pt modelId="{02922499-7DB6-8C48-92C2-B4C44469A573}" type="pres">
      <dgm:prSet presAssocID="{F7385DC7-328E-A74E-957D-ABFBCE7E7A4F}" presName="rootConnector" presStyleLbl="node2" presStyleIdx="0" presStyleCnt="2"/>
      <dgm:spPr/>
    </dgm:pt>
    <dgm:pt modelId="{A80738F4-2CC5-4D45-8164-BEEA32115F29}" type="pres">
      <dgm:prSet presAssocID="{F7385DC7-328E-A74E-957D-ABFBCE7E7A4F}" presName="hierChild4" presStyleCnt="0"/>
      <dgm:spPr/>
    </dgm:pt>
    <dgm:pt modelId="{9E5629D9-650D-B741-9801-AF2BB39AA03A}" type="pres">
      <dgm:prSet presAssocID="{9AEE63A0-C622-4249-81CE-1953D7A63F2D}" presName="Name37" presStyleLbl="parChTrans1D3" presStyleIdx="0" presStyleCnt="2"/>
      <dgm:spPr/>
    </dgm:pt>
    <dgm:pt modelId="{E832335F-2FF8-1541-9112-CF33DFA937D5}" type="pres">
      <dgm:prSet presAssocID="{2AD357FC-8E4A-9443-B5BA-A73BBCD0BA0D}" presName="hierRoot2" presStyleCnt="0">
        <dgm:presLayoutVars>
          <dgm:hierBranch val="init"/>
        </dgm:presLayoutVars>
      </dgm:prSet>
      <dgm:spPr/>
    </dgm:pt>
    <dgm:pt modelId="{3AA4CAEA-3153-B948-86EF-33689AF50857}" type="pres">
      <dgm:prSet presAssocID="{2AD357FC-8E4A-9443-B5BA-A73BBCD0BA0D}" presName="rootComposite" presStyleCnt="0"/>
      <dgm:spPr/>
    </dgm:pt>
    <dgm:pt modelId="{F6453EEC-E169-DB4E-8C5F-4B4D0B804902}" type="pres">
      <dgm:prSet presAssocID="{2AD357FC-8E4A-9443-B5BA-A73BBCD0BA0D}" presName="rootText" presStyleLbl="node3" presStyleIdx="0" presStyleCnt="2">
        <dgm:presLayoutVars>
          <dgm:chPref val="3"/>
        </dgm:presLayoutVars>
      </dgm:prSet>
      <dgm:spPr/>
    </dgm:pt>
    <dgm:pt modelId="{1B35B81E-07A1-4F47-A149-729EC173C125}" type="pres">
      <dgm:prSet presAssocID="{2AD357FC-8E4A-9443-B5BA-A73BBCD0BA0D}" presName="rootConnector" presStyleLbl="node3" presStyleIdx="0" presStyleCnt="2"/>
      <dgm:spPr/>
    </dgm:pt>
    <dgm:pt modelId="{5DE60358-A513-E940-A590-9A9D44828764}" type="pres">
      <dgm:prSet presAssocID="{2AD357FC-8E4A-9443-B5BA-A73BBCD0BA0D}" presName="hierChild4" presStyleCnt="0"/>
      <dgm:spPr/>
    </dgm:pt>
    <dgm:pt modelId="{925BFAAD-A6BA-F145-8D79-E72434C78974}" type="pres">
      <dgm:prSet presAssocID="{2AD357FC-8E4A-9443-B5BA-A73BBCD0BA0D}" presName="hierChild5" presStyleCnt="0"/>
      <dgm:spPr/>
    </dgm:pt>
    <dgm:pt modelId="{D8429A54-6EED-BA41-A5C4-440D7396B1DB}" type="pres">
      <dgm:prSet presAssocID="{F3737FCF-4706-D74C-8E29-338C81734542}" presName="Name37" presStyleLbl="parChTrans1D3" presStyleIdx="1" presStyleCnt="2"/>
      <dgm:spPr/>
    </dgm:pt>
    <dgm:pt modelId="{0DA16B83-1B1A-B746-A80C-A9E4372094ED}" type="pres">
      <dgm:prSet presAssocID="{1AD7BC02-902B-944E-A510-26F08D780CB4}" presName="hierRoot2" presStyleCnt="0">
        <dgm:presLayoutVars>
          <dgm:hierBranch val="init"/>
        </dgm:presLayoutVars>
      </dgm:prSet>
      <dgm:spPr/>
    </dgm:pt>
    <dgm:pt modelId="{F8A25E0B-197C-914C-9AC0-5C4AB937931A}" type="pres">
      <dgm:prSet presAssocID="{1AD7BC02-902B-944E-A510-26F08D780CB4}" presName="rootComposite" presStyleCnt="0"/>
      <dgm:spPr/>
    </dgm:pt>
    <dgm:pt modelId="{1896FA07-954F-7B4B-938F-4D36ECE4318D}" type="pres">
      <dgm:prSet presAssocID="{1AD7BC02-902B-944E-A510-26F08D780CB4}" presName="rootText" presStyleLbl="node3" presStyleIdx="1" presStyleCnt="2">
        <dgm:presLayoutVars>
          <dgm:chPref val="3"/>
        </dgm:presLayoutVars>
      </dgm:prSet>
      <dgm:spPr/>
    </dgm:pt>
    <dgm:pt modelId="{854A60AF-DB5D-AD48-B77C-15460430A78A}" type="pres">
      <dgm:prSet presAssocID="{1AD7BC02-902B-944E-A510-26F08D780CB4}" presName="rootConnector" presStyleLbl="node3" presStyleIdx="1" presStyleCnt="2"/>
      <dgm:spPr/>
    </dgm:pt>
    <dgm:pt modelId="{D0296262-F2D3-6240-87A8-E8F90C3E3374}" type="pres">
      <dgm:prSet presAssocID="{1AD7BC02-902B-944E-A510-26F08D780CB4}" presName="hierChild4" presStyleCnt="0"/>
      <dgm:spPr/>
    </dgm:pt>
    <dgm:pt modelId="{89F6CF66-0A54-0943-94EC-0ECF2E197A15}" type="pres">
      <dgm:prSet presAssocID="{544E85EF-C7D8-744B-BB70-FD51C58FFE83}" presName="Name37" presStyleLbl="parChTrans1D4" presStyleIdx="0" presStyleCnt="1"/>
      <dgm:spPr/>
    </dgm:pt>
    <dgm:pt modelId="{112B7D33-8DA4-E644-9662-831AEF00A35B}" type="pres">
      <dgm:prSet presAssocID="{0EB5B78A-E658-934C-8DAD-FF940156FB13}" presName="hierRoot2" presStyleCnt="0">
        <dgm:presLayoutVars>
          <dgm:hierBranch val="init"/>
        </dgm:presLayoutVars>
      </dgm:prSet>
      <dgm:spPr/>
    </dgm:pt>
    <dgm:pt modelId="{A5AEFBFE-484D-2840-9B46-08C30B52975A}" type="pres">
      <dgm:prSet presAssocID="{0EB5B78A-E658-934C-8DAD-FF940156FB13}" presName="rootComposite" presStyleCnt="0"/>
      <dgm:spPr/>
    </dgm:pt>
    <dgm:pt modelId="{68D8FA04-A494-D742-A85D-5F95480C6DAB}" type="pres">
      <dgm:prSet presAssocID="{0EB5B78A-E658-934C-8DAD-FF940156FB13}" presName="rootText" presStyleLbl="node4" presStyleIdx="0" presStyleCnt="1">
        <dgm:presLayoutVars>
          <dgm:chPref val="3"/>
        </dgm:presLayoutVars>
      </dgm:prSet>
      <dgm:spPr/>
    </dgm:pt>
    <dgm:pt modelId="{FB983941-B21D-1343-9B65-CD6B83790120}" type="pres">
      <dgm:prSet presAssocID="{0EB5B78A-E658-934C-8DAD-FF940156FB13}" presName="rootConnector" presStyleLbl="node4" presStyleIdx="0" presStyleCnt="1"/>
      <dgm:spPr/>
    </dgm:pt>
    <dgm:pt modelId="{3CBC8448-B1E0-6E44-A0E8-E7053EC473D3}" type="pres">
      <dgm:prSet presAssocID="{0EB5B78A-E658-934C-8DAD-FF940156FB13}" presName="hierChild4" presStyleCnt="0"/>
      <dgm:spPr/>
    </dgm:pt>
    <dgm:pt modelId="{5DC5A897-9B75-E543-B0DE-D46BE0B0425C}" type="pres">
      <dgm:prSet presAssocID="{0EB5B78A-E658-934C-8DAD-FF940156FB13}" presName="hierChild5" presStyleCnt="0"/>
      <dgm:spPr/>
    </dgm:pt>
    <dgm:pt modelId="{73D6B361-D9CB-6B47-AF75-5874FC98FB83}" type="pres">
      <dgm:prSet presAssocID="{1AD7BC02-902B-944E-A510-26F08D780CB4}" presName="hierChild5" presStyleCnt="0"/>
      <dgm:spPr/>
    </dgm:pt>
    <dgm:pt modelId="{BE327A82-0F45-6B4A-9B6C-C5D20EC4B4C2}" type="pres">
      <dgm:prSet presAssocID="{F7385DC7-328E-A74E-957D-ABFBCE7E7A4F}" presName="hierChild5" presStyleCnt="0"/>
      <dgm:spPr/>
    </dgm:pt>
    <dgm:pt modelId="{78D210D1-1318-B34B-BEA4-27BD9E948631}" type="pres">
      <dgm:prSet presAssocID="{CF9C1342-C0E3-484D-8205-4D0506C37B52}" presName="Name37" presStyleLbl="parChTrans1D2" presStyleIdx="1" presStyleCnt="2"/>
      <dgm:spPr/>
    </dgm:pt>
    <dgm:pt modelId="{12AF731F-133F-B245-A2F9-E9A0D7D70A57}" type="pres">
      <dgm:prSet presAssocID="{CECCEC34-09B9-FA4D-BF59-80CA869CAC7F}" presName="hierRoot2" presStyleCnt="0">
        <dgm:presLayoutVars>
          <dgm:hierBranch val="init"/>
        </dgm:presLayoutVars>
      </dgm:prSet>
      <dgm:spPr/>
    </dgm:pt>
    <dgm:pt modelId="{083C8171-A78A-A040-B6DA-40F9CAB30683}" type="pres">
      <dgm:prSet presAssocID="{CECCEC34-09B9-FA4D-BF59-80CA869CAC7F}" presName="rootComposite" presStyleCnt="0"/>
      <dgm:spPr/>
    </dgm:pt>
    <dgm:pt modelId="{80AE0C29-55DA-C345-953D-D3C8E7D6F119}" type="pres">
      <dgm:prSet presAssocID="{CECCEC34-09B9-FA4D-BF59-80CA869CAC7F}" presName="rootText" presStyleLbl="node2" presStyleIdx="1" presStyleCnt="2" custScaleX="115887">
        <dgm:presLayoutVars>
          <dgm:chPref val="3"/>
        </dgm:presLayoutVars>
      </dgm:prSet>
      <dgm:spPr/>
    </dgm:pt>
    <dgm:pt modelId="{2D3231BE-B604-CE49-8130-814C315C9D1B}" type="pres">
      <dgm:prSet presAssocID="{CECCEC34-09B9-FA4D-BF59-80CA869CAC7F}" presName="rootConnector" presStyleLbl="node2" presStyleIdx="1" presStyleCnt="2"/>
      <dgm:spPr/>
    </dgm:pt>
    <dgm:pt modelId="{C9CCC0AD-E5CC-044D-A569-E02479628C24}" type="pres">
      <dgm:prSet presAssocID="{CECCEC34-09B9-FA4D-BF59-80CA869CAC7F}" presName="hierChild4" presStyleCnt="0"/>
      <dgm:spPr/>
    </dgm:pt>
    <dgm:pt modelId="{0CBD4A4A-B003-9D46-AD98-40E2B829A476}" type="pres">
      <dgm:prSet presAssocID="{CECCEC34-09B9-FA4D-BF59-80CA869CAC7F}" presName="hierChild5" presStyleCnt="0"/>
      <dgm:spPr/>
    </dgm:pt>
    <dgm:pt modelId="{10E90614-4B66-BD4B-893A-FBDC9A96B6EA}" type="pres">
      <dgm:prSet presAssocID="{100D2899-8B79-944F-A71F-1C95AFA1A2BB}" presName="hierChild3" presStyleCnt="0"/>
      <dgm:spPr/>
    </dgm:pt>
  </dgm:ptLst>
  <dgm:cxnLst>
    <dgm:cxn modelId="{F3F1BF02-55AD-9D44-A67F-4EE612008BED}" srcId="{6150582E-F311-3B43-BB27-16CCD44C83E3}" destId="{100D2899-8B79-944F-A71F-1C95AFA1A2BB}" srcOrd="0" destOrd="0" parTransId="{24C28D55-581C-4347-8609-A0DC3EE0E599}" sibTransId="{987B8BE1-1202-7348-A2FF-5EC290E91C99}"/>
    <dgm:cxn modelId="{422DCE06-36BC-714B-A094-E5E64481962B}" type="presOf" srcId="{1AD7BC02-902B-944E-A510-26F08D780CB4}" destId="{854A60AF-DB5D-AD48-B77C-15460430A78A}" srcOrd="1" destOrd="0" presId="urn:microsoft.com/office/officeart/2005/8/layout/orgChart1"/>
    <dgm:cxn modelId="{4F21A309-56DA-2A4B-AA11-D6E46187B6BF}" type="presOf" srcId="{1AD7BC02-902B-944E-A510-26F08D780CB4}" destId="{1896FA07-954F-7B4B-938F-4D36ECE4318D}" srcOrd="0" destOrd="0" presId="urn:microsoft.com/office/officeart/2005/8/layout/orgChart1"/>
    <dgm:cxn modelId="{EF59D318-1EC5-B842-AAAB-71E68D8B3B29}" srcId="{1AD7BC02-902B-944E-A510-26F08D780CB4}" destId="{0EB5B78A-E658-934C-8DAD-FF940156FB13}" srcOrd="0" destOrd="0" parTransId="{544E85EF-C7D8-744B-BB70-FD51C58FFE83}" sibTransId="{967DFBE0-1B5A-F54C-98FE-94B9B7AED394}"/>
    <dgm:cxn modelId="{324EE61C-E177-0942-BF7B-9FB4A729B9D5}" type="presOf" srcId="{F3737FCF-4706-D74C-8E29-338C81734542}" destId="{D8429A54-6EED-BA41-A5C4-440D7396B1DB}" srcOrd="0" destOrd="0" presId="urn:microsoft.com/office/officeart/2005/8/layout/orgChart1"/>
    <dgm:cxn modelId="{C877F526-7B9B-D04F-AD21-333BC20DA223}" type="presOf" srcId="{9AEE63A0-C622-4249-81CE-1953D7A63F2D}" destId="{9E5629D9-650D-B741-9801-AF2BB39AA03A}" srcOrd="0" destOrd="0" presId="urn:microsoft.com/office/officeart/2005/8/layout/orgChart1"/>
    <dgm:cxn modelId="{ED15A333-637B-F348-A1CC-0C96206BE060}" type="presOf" srcId="{544E85EF-C7D8-744B-BB70-FD51C58FFE83}" destId="{89F6CF66-0A54-0943-94EC-0ECF2E197A15}" srcOrd="0" destOrd="0" presId="urn:microsoft.com/office/officeart/2005/8/layout/orgChart1"/>
    <dgm:cxn modelId="{78747E34-6846-1446-96B0-BF7DDC832755}" type="presOf" srcId="{CECCEC34-09B9-FA4D-BF59-80CA869CAC7F}" destId="{80AE0C29-55DA-C345-953D-D3C8E7D6F119}" srcOrd="0" destOrd="0" presId="urn:microsoft.com/office/officeart/2005/8/layout/orgChart1"/>
    <dgm:cxn modelId="{598B805E-B72F-E544-BCD2-6B309FA33CD5}" type="presOf" srcId="{F7385DC7-328E-A74E-957D-ABFBCE7E7A4F}" destId="{02922499-7DB6-8C48-92C2-B4C44469A573}" srcOrd="1" destOrd="0" presId="urn:microsoft.com/office/officeart/2005/8/layout/orgChart1"/>
    <dgm:cxn modelId="{D8A6565F-3369-404D-82C1-92E2B3C8913C}" type="presOf" srcId="{2AD357FC-8E4A-9443-B5BA-A73BBCD0BA0D}" destId="{1B35B81E-07A1-4F47-A149-729EC173C125}" srcOrd="1" destOrd="0" presId="urn:microsoft.com/office/officeart/2005/8/layout/orgChart1"/>
    <dgm:cxn modelId="{2D842441-4428-004A-BAC5-96EE817E57A7}" type="presOf" srcId="{CF9C1342-C0E3-484D-8205-4D0506C37B52}" destId="{78D210D1-1318-B34B-BEA4-27BD9E948631}" srcOrd="0" destOrd="0" presId="urn:microsoft.com/office/officeart/2005/8/layout/orgChart1"/>
    <dgm:cxn modelId="{E4FF2C64-8B50-044B-8E95-3A28D5570628}" type="presOf" srcId="{0EB5B78A-E658-934C-8DAD-FF940156FB13}" destId="{FB983941-B21D-1343-9B65-CD6B83790120}" srcOrd="1" destOrd="0" presId="urn:microsoft.com/office/officeart/2005/8/layout/orgChart1"/>
    <dgm:cxn modelId="{26415451-7868-DC45-82D9-059CC49C2273}" srcId="{F7385DC7-328E-A74E-957D-ABFBCE7E7A4F}" destId="{1AD7BC02-902B-944E-A510-26F08D780CB4}" srcOrd="1" destOrd="0" parTransId="{F3737FCF-4706-D74C-8E29-338C81734542}" sibTransId="{ADEA203E-C18D-0F40-979A-0E3D1AD16FB1}"/>
    <dgm:cxn modelId="{A021F356-9DA9-454A-9F35-3216EAAB844F}" srcId="{100D2899-8B79-944F-A71F-1C95AFA1A2BB}" destId="{F7385DC7-328E-A74E-957D-ABFBCE7E7A4F}" srcOrd="0" destOrd="0" parTransId="{88A8ED83-0A6B-DF47-84FA-DAC24AE8B897}" sibTransId="{7BD90628-6D01-8E48-BF1F-BC16F4035B21}"/>
    <dgm:cxn modelId="{9031898B-D0DB-E04D-9ACA-BF9A08609B3F}" srcId="{100D2899-8B79-944F-A71F-1C95AFA1A2BB}" destId="{CECCEC34-09B9-FA4D-BF59-80CA869CAC7F}" srcOrd="1" destOrd="0" parTransId="{CF9C1342-C0E3-484D-8205-4D0506C37B52}" sibTransId="{D40B1357-DC27-3048-BFA3-159306F85DF8}"/>
    <dgm:cxn modelId="{40745191-D7FE-3B41-8976-8B4547FE767E}" type="presOf" srcId="{88A8ED83-0A6B-DF47-84FA-DAC24AE8B897}" destId="{082E2A32-2F9C-3E49-A045-17635A02D523}" srcOrd="0" destOrd="0" presId="urn:microsoft.com/office/officeart/2005/8/layout/orgChart1"/>
    <dgm:cxn modelId="{9230039E-B0E8-784D-BACB-6BFC22D1890B}" type="presOf" srcId="{F7385DC7-328E-A74E-957D-ABFBCE7E7A4F}" destId="{F8AB3615-3CA0-EF45-BDF5-6EEC73D0BA98}" srcOrd="0" destOrd="0" presId="urn:microsoft.com/office/officeart/2005/8/layout/orgChart1"/>
    <dgm:cxn modelId="{16DF369E-953B-084D-A918-32E0A3B01959}" type="presOf" srcId="{100D2899-8B79-944F-A71F-1C95AFA1A2BB}" destId="{438E9730-63BC-E240-9504-D50893CBFF55}" srcOrd="1" destOrd="0" presId="urn:microsoft.com/office/officeart/2005/8/layout/orgChart1"/>
    <dgm:cxn modelId="{C1816EA9-CA65-3A4A-A908-16CF717F88BC}" srcId="{F7385DC7-328E-A74E-957D-ABFBCE7E7A4F}" destId="{2AD357FC-8E4A-9443-B5BA-A73BBCD0BA0D}" srcOrd="0" destOrd="0" parTransId="{9AEE63A0-C622-4249-81CE-1953D7A63F2D}" sibTransId="{FC5D33BD-870F-F044-A62D-4AFC4CCB74F0}"/>
    <dgm:cxn modelId="{313D74AC-3DF8-1342-84CB-9E2A0E81C434}" type="presOf" srcId="{2AD357FC-8E4A-9443-B5BA-A73BBCD0BA0D}" destId="{F6453EEC-E169-DB4E-8C5F-4B4D0B804902}" srcOrd="0" destOrd="0" presId="urn:microsoft.com/office/officeart/2005/8/layout/orgChart1"/>
    <dgm:cxn modelId="{77B065B3-49CC-9344-81C2-745FE4113D3A}" type="presOf" srcId="{CECCEC34-09B9-FA4D-BF59-80CA869CAC7F}" destId="{2D3231BE-B604-CE49-8130-814C315C9D1B}" srcOrd="1" destOrd="0" presId="urn:microsoft.com/office/officeart/2005/8/layout/orgChart1"/>
    <dgm:cxn modelId="{84B187D6-0A6E-6248-A6C5-0B5B660D72ED}" type="presOf" srcId="{100D2899-8B79-944F-A71F-1C95AFA1A2BB}" destId="{FEB56955-57F1-C14D-9F15-3F41C80AB820}" srcOrd="0" destOrd="0" presId="urn:microsoft.com/office/officeart/2005/8/layout/orgChart1"/>
    <dgm:cxn modelId="{E822B6D6-A9DA-A74C-87E8-093DBE2C850E}" type="presOf" srcId="{0EB5B78A-E658-934C-8DAD-FF940156FB13}" destId="{68D8FA04-A494-D742-A85D-5F95480C6DAB}" srcOrd="0" destOrd="0" presId="urn:microsoft.com/office/officeart/2005/8/layout/orgChart1"/>
    <dgm:cxn modelId="{CD8C77E4-23C9-964E-8619-6C28D0042D8C}" type="presOf" srcId="{6150582E-F311-3B43-BB27-16CCD44C83E3}" destId="{5C08811B-5EBC-DA4C-BF5F-6D999EB48D98}" srcOrd="0" destOrd="0" presId="urn:microsoft.com/office/officeart/2005/8/layout/orgChart1"/>
    <dgm:cxn modelId="{0F498139-4B8C-964A-BFF9-A2566393777A}" type="presParOf" srcId="{5C08811B-5EBC-DA4C-BF5F-6D999EB48D98}" destId="{67796BA4-F5F3-2E44-BE4D-20C53B3AC992}" srcOrd="0" destOrd="0" presId="urn:microsoft.com/office/officeart/2005/8/layout/orgChart1"/>
    <dgm:cxn modelId="{60704A77-9C72-BA46-BEA0-BF392D8729EA}" type="presParOf" srcId="{67796BA4-F5F3-2E44-BE4D-20C53B3AC992}" destId="{E00F011A-7250-A44B-A8ED-CEAB8D8EDC54}" srcOrd="0" destOrd="0" presId="urn:microsoft.com/office/officeart/2005/8/layout/orgChart1"/>
    <dgm:cxn modelId="{018F8B1F-E713-3F45-AFE5-ED5FBDF5D99C}" type="presParOf" srcId="{E00F011A-7250-A44B-A8ED-CEAB8D8EDC54}" destId="{FEB56955-57F1-C14D-9F15-3F41C80AB820}" srcOrd="0" destOrd="0" presId="urn:microsoft.com/office/officeart/2005/8/layout/orgChart1"/>
    <dgm:cxn modelId="{3B412D11-FE6F-8B43-AADF-765FCA41D779}" type="presParOf" srcId="{E00F011A-7250-A44B-A8ED-CEAB8D8EDC54}" destId="{438E9730-63BC-E240-9504-D50893CBFF55}" srcOrd="1" destOrd="0" presId="urn:microsoft.com/office/officeart/2005/8/layout/orgChart1"/>
    <dgm:cxn modelId="{2AF85E22-A198-0046-ACB2-B6C94E8C2CC8}" type="presParOf" srcId="{67796BA4-F5F3-2E44-BE4D-20C53B3AC992}" destId="{5C8EDAD7-C99E-044C-A8D7-96FAB4A68C6F}" srcOrd="1" destOrd="0" presId="urn:microsoft.com/office/officeart/2005/8/layout/orgChart1"/>
    <dgm:cxn modelId="{D7AA8779-5024-2C48-A8EA-4D90DDDD8C04}" type="presParOf" srcId="{5C8EDAD7-C99E-044C-A8D7-96FAB4A68C6F}" destId="{082E2A32-2F9C-3E49-A045-17635A02D523}" srcOrd="0" destOrd="0" presId="urn:microsoft.com/office/officeart/2005/8/layout/orgChart1"/>
    <dgm:cxn modelId="{05D1E2BC-AE94-5442-A5B1-97F2B101F4F2}" type="presParOf" srcId="{5C8EDAD7-C99E-044C-A8D7-96FAB4A68C6F}" destId="{8342CFBF-9F2F-874C-BB1B-AFB8882E8A56}" srcOrd="1" destOrd="0" presId="urn:microsoft.com/office/officeart/2005/8/layout/orgChart1"/>
    <dgm:cxn modelId="{FAB32E7D-500B-934B-B7DF-DF9FBE77AB24}" type="presParOf" srcId="{8342CFBF-9F2F-874C-BB1B-AFB8882E8A56}" destId="{717A3704-4FF3-C149-89E1-C4F8ECB04ECE}" srcOrd="0" destOrd="0" presId="urn:microsoft.com/office/officeart/2005/8/layout/orgChart1"/>
    <dgm:cxn modelId="{68871FA6-D016-2B4D-9AB0-D8B75D875F5C}" type="presParOf" srcId="{717A3704-4FF3-C149-89E1-C4F8ECB04ECE}" destId="{F8AB3615-3CA0-EF45-BDF5-6EEC73D0BA98}" srcOrd="0" destOrd="0" presId="urn:microsoft.com/office/officeart/2005/8/layout/orgChart1"/>
    <dgm:cxn modelId="{3FCA3629-E78E-F74B-A96E-C1434431884F}" type="presParOf" srcId="{717A3704-4FF3-C149-89E1-C4F8ECB04ECE}" destId="{02922499-7DB6-8C48-92C2-B4C44469A573}" srcOrd="1" destOrd="0" presId="urn:microsoft.com/office/officeart/2005/8/layout/orgChart1"/>
    <dgm:cxn modelId="{9A07EA48-F2FD-CF48-A220-74BA96DC9358}" type="presParOf" srcId="{8342CFBF-9F2F-874C-BB1B-AFB8882E8A56}" destId="{A80738F4-2CC5-4D45-8164-BEEA32115F29}" srcOrd="1" destOrd="0" presId="urn:microsoft.com/office/officeart/2005/8/layout/orgChart1"/>
    <dgm:cxn modelId="{31766CB5-3F1E-B740-9331-0DB8150E880D}" type="presParOf" srcId="{A80738F4-2CC5-4D45-8164-BEEA32115F29}" destId="{9E5629D9-650D-B741-9801-AF2BB39AA03A}" srcOrd="0" destOrd="0" presId="urn:microsoft.com/office/officeart/2005/8/layout/orgChart1"/>
    <dgm:cxn modelId="{8E26837F-0893-BA48-9204-6BC48FD1C170}" type="presParOf" srcId="{A80738F4-2CC5-4D45-8164-BEEA32115F29}" destId="{E832335F-2FF8-1541-9112-CF33DFA937D5}" srcOrd="1" destOrd="0" presId="urn:microsoft.com/office/officeart/2005/8/layout/orgChart1"/>
    <dgm:cxn modelId="{44405FAF-289F-E44D-9F3A-B90E443542F1}" type="presParOf" srcId="{E832335F-2FF8-1541-9112-CF33DFA937D5}" destId="{3AA4CAEA-3153-B948-86EF-33689AF50857}" srcOrd="0" destOrd="0" presId="urn:microsoft.com/office/officeart/2005/8/layout/orgChart1"/>
    <dgm:cxn modelId="{9E326C42-A652-424B-9480-5F34CE8896DB}" type="presParOf" srcId="{3AA4CAEA-3153-B948-86EF-33689AF50857}" destId="{F6453EEC-E169-DB4E-8C5F-4B4D0B804902}" srcOrd="0" destOrd="0" presId="urn:microsoft.com/office/officeart/2005/8/layout/orgChart1"/>
    <dgm:cxn modelId="{F1E2AE58-6501-CD41-AA5C-459129878B66}" type="presParOf" srcId="{3AA4CAEA-3153-B948-86EF-33689AF50857}" destId="{1B35B81E-07A1-4F47-A149-729EC173C125}" srcOrd="1" destOrd="0" presId="urn:microsoft.com/office/officeart/2005/8/layout/orgChart1"/>
    <dgm:cxn modelId="{56040CAF-078B-C448-B998-B24B23932865}" type="presParOf" srcId="{E832335F-2FF8-1541-9112-CF33DFA937D5}" destId="{5DE60358-A513-E940-A590-9A9D44828764}" srcOrd="1" destOrd="0" presId="urn:microsoft.com/office/officeart/2005/8/layout/orgChart1"/>
    <dgm:cxn modelId="{6AB68D9D-EAB1-2A44-BDFF-2B740349411E}" type="presParOf" srcId="{E832335F-2FF8-1541-9112-CF33DFA937D5}" destId="{925BFAAD-A6BA-F145-8D79-E72434C78974}" srcOrd="2" destOrd="0" presId="urn:microsoft.com/office/officeart/2005/8/layout/orgChart1"/>
    <dgm:cxn modelId="{53D88C0D-3B44-234C-813C-DBE45575D3A0}" type="presParOf" srcId="{A80738F4-2CC5-4D45-8164-BEEA32115F29}" destId="{D8429A54-6EED-BA41-A5C4-440D7396B1DB}" srcOrd="2" destOrd="0" presId="urn:microsoft.com/office/officeart/2005/8/layout/orgChart1"/>
    <dgm:cxn modelId="{AE84EDF9-61AC-0E4F-BC22-A8252AE6AE86}" type="presParOf" srcId="{A80738F4-2CC5-4D45-8164-BEEA32115F29}" destId="{0DA16B83-1B1A-B746-A80C-A9E4372094ED}" srcOrd="3" destOrd="0" presId="urn:microsoft.com/office/officeart/2005/8/layout/orgChart1"/>
    <dgm:cxn modelId="{4FE98589-9CC3-8B47-9F18-2478E37D3D30}" type="presParOf" srcId="{0DA16B83-1B1A-B746-A80C-A9E4372094ED}" destId="{F8A25E0B-197C-914C-9AC0-5C4AB937931A}" srcOrd="0" destOrd="0" presId="urn:microsoft.com/office/officeart/2005/8/layout/orgChart1"/>
    <dgm:cxn modelId="{A4CBB9F9-D907-7442-BE23-225B8BB2D9E3}" type="presParOf" srcId="{F8A25E0B-197C-914C-9AC0-5C4AB937931A}" destId="{1896FA07-954F-7B4B-938F-4D36ECE4318D}" srcOrd="0" destOrd="0" presId="urn:microsoft.com/office/officeart/2005/8/layout/orgChart1"/>
    <dgm:cxn modelId="{D65659CA-6CFF-2C44-A82C-4ACB6CF48050}" type="presParOf" srcId="{F8A25E0B-197C-914C-9AC0-5C4AB937931A}" destId="{854A60AF-DB5D-AD48-B77C-15460430A78A}" srcOrd="1" destOrd="0" presId="urn:microsoft.com/office/officeart/2005/8/layout/orgChart1"/>
    <dgm:cxn modelId="{097F81B0-2A14-C540-B8DE-4FAD0374B4D8}" type="presParOf" srcId="{0DA16B83-1B1A-B746-A80C-A9E4372094ED}" destId="{D0296262-F2D3-6240-87A8-E8F90C3E3374}" srcOrd="1" destOrd="0" presId="urn:microsoft.com/office/officeart/2005/8/layout/orgChart1"/>
    <dgm:cxn modelId="{F87B1128-ECC6-B545-A534-A553ED601C45}" type="presParOf" srcId="{D0296262-F2D3-6240-87A8-E8F90C3E3374}" destId="{89F6CF66-0A54-0943-94EC-0ECF2E197A15}" srcOrd="0" destOrd="0" presId="urn:microsoft.com/office/officeart/2005/8/layout/orgChart1"/>
    <dgm:cxn modelId="{A8F92498-5F90-1648-B01F-B18FD9D7CF02}" type="presParOf" srcId="{D0296262-F2D3-6240-87A8-E8F90C3E3374}" destId="{112B7D33-8DA4-E644-9662-831AEF00A35B}" srcOrd="1" destOrd="0" presId="urn:microsoft.com/office/officeart/2005/8/layout/orgChart1"/>
    <dgm:cxn modelId="{A6B21C7C-AE92-8E48-B527-F73820E0E295}" type="presParOf" srcId="{112B7D33-8DA4-E644-9662-831AEF00A35B}" destId="{A5AEFBFE-484D-2840-9B46-08C30B52975A}" srcOrd="0" destOrd="0" presId="urn:microsoft.com/office/officeart/2005/8/layout/orgChart1"/>
    <dgm:cxn modelId="{448E22C8-0A95-2748-BB2A-5755865DFFD9}" type="presParOf" srcId="{A5AEFBFE-484D-2840-9B46-08C30B52975A}" destId="{68D8FA04-A494-D742-A85D-5F95480C6DAB}" srcOrd="0" destOrd="0" presId="urn:microsoft.com/office/officeart/2005/8/layout/orgChart1"/>
    <dgm:cxn modelId="{BA36BB1C-6FB5-8242-A7D5-3C89123430ED}" type="presParOf" srcId="{A5AEFBFE-484D-2840-9B46-08C30B52975A}" destId="{FB983941-B21D-1343-9B65-CD6B83790120}" srcOrd="1" destOrd="0" presId="urn:microsoft.com/office/officeart/2005/8/layout/orgChart1"/>
    <dgm:cxn modelId="{D2171A69-CE5F-B44E-8792-16FE53D87271}" type="presParOf" srcId="{112B7D33-8DA4-E644-9662-831AEF00A35B}" destId="{3CBC8448-B1E0-6E44-A0E8-E7053EC473D3}" srcOrd="1" destOrd="0" presId="urn:microsoft.com/office/officeart/2005/8/layout/orgChart1"/>
    <dgm:cxn modelId="{AD87E595-589D-2341-9020-A08660334F42}" type="presParOf" srcId="{112B7D33-8DA4-E644-9662-831AEF00A35B}" destId="{5DC5A897-9B75-E543-B0DE-D46BE0B0425C}" srcOrd="2" destOrd="0" presId="urn:microsoft.com/office/officeart/2005/8/layout/orgChart1"/>
    <dgm:cxn modelId="{F849534C-5733-E347-874B-29DAE228B6AC}" type="presParOf" srcId="{0DA16B83-1B1A-B746-A80C-A9E4372094ED}" destId="{73D6B361-D9CB-6B47-AF75-5874FC98FB83}" srcOrd="2" destOrd="0" presId="urn:microsoft.com/office/officeart/2005/8/layout/orgChart1"/>
    <dgm:cxn modelId="{F1D9F0CD-2784-F64E-B391-AE51634C23A6}" type="presParOf" srcId="{8342CFBF-9F2F-874C-BB1B-AFB8882E8A56}" destId="{BE327A82-0F45-6B4A-9B6C-C5D20EC4B4C2}" srcOrd="2" destOrd="0" presId="urn:microsoft.com/office/officeart/2005/8/layout/orgChart1"/>
    <dgm:cxn modelId="{4A340F94-2E4E-4A47-9B26-6209F3724C57}" type="presParOf" srcId="{5C8EDAD7-C99E-044C-A8D7-96FAB4A68C6F}" destId="{78D210D1-1318-B34B-BEA4-27BD9E948631}" srcOrd="2" destOrd="0" presId="urn:microsoft.com/office/officeart/2005/8/layout/orgChart1"/>
    <dgm:cxn modelId="{E9022ABD-7DB9-0B40-AF9B-FAA9A52A0252}" type="presParOf" srcId="{5C8EDAD7-C99E-044C-A8D7-96FAB4A68C6F}" destId="{12AF731F-133F-B245-A2F9-E9A0D7D70A57}" srcOrd="3" destOrd="0" presId="urn:microsoft.com/office/officeart/2005/8/layout/orgChart1"/>
    <dgm:cxn modelId="{EB7DC5E2-87B4-C748-A4F9-6474FFF575CB}" type="presParOf" srcId="{12AF731F-133F-B245-A2F9-E9A0D7D70A57}" destId="{083C8171-A78A-A040-B6DA-40F9CAB30683}" srcOrd="0" destOrd="0" presId="urn:microsoft.com/office/officeart/2005/8/layout/orgChart1"/>
    <dgm:cxn modelId="{E100CAEE-A291-5F4F-B779-8AC827F990F2}" type="presParOf" srcId="{083C8171-A78A-A040-B6DA-40F9CAB30683}" destId="{80AE0C29-55DA-C345-953D-D3C8E7D6F119}" srcOrd="0" destOrd="0" presId="urn:microsoft.com/office/officeart/2005/8/layout/orgChart1"/>
    <dgm:cxn modelId="{8D469BD5-2B7F-4240-972E-96FFD5EF3AF8}" type="presParOf" srcId="{083C8171-A78A-A040-B6DA-40F9CAB30683}" destId="{2D3231BE-B604-CE49-8130-814C315C9D1B}" srcOrd="1" destOrd="0" presId="urn:microsoft.com/office/officeart/2005/8/layout/orgChart1"/>
    <dgm:cxn modelId="{AF5F7D48-3D13-6640-B6BF-84A3F7F691E7}" type="presParOf" srcId="{12AF731F-133F-B245-A2F9-E9A0D7D70A57}" destId="{C9CCC0AD-E5CC-044D-A569-E02479628C24}" srcOrd="1" destOrd="0" presId="urn:microsoft.com/office/officeart/2005/8/layout/orgChart1"/>
    <dgm:cxn modelId="{E54C12DA-054F-D346-A0F8-733C22C74AD3}" type="presParOf" srcId="{12AF731F-133F-B245-A2F9-E9A0D7D70A57}" destId="{0CBD4A4A-B003-9D46-AD98-40E2B829A476}" srcOrd="2" destOrd="0" presId="urn:microsoft.com/office/officeart/2005/8/layout/orgChart1"/>
    <dgm:cxn modelId="{4566EB69-3F83-DA48-A650-8FA38F2394CB}" type="presParOf" srcId="{67796BA4-F5F3-2E44-BE4D-20C53B3AC992}" destId="{10E90614-4B66-BD4B-893A-FBDC9A96B6E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10D1-1318-B34B-BEA4-27BD9E948631}">
      <dsp:nvSpPr>
        <dsp:cNvPr id="0" name=""/>
        <dsp:cNvSpPr/>
      </dsp:nvSpPr>
      <dsp:spPr>
        <a:xfrm>
          <a:off x="3448853" y="773565"/>
          <a:ext cx="1066643" cy="324259"/>
        </a:xfrm>
        <a:custGeom>
          <a:avLst/>
          <a:gdLst/>
          <a:ahLst/>
          <a:cxnLst/>
          <a:rect l="0" t="0" r="0" b="0"/>
          <a:pathLst>
            <a:path>
              <a:moveTo>
                <a:pt x="0" y="0"/>
              </a:moveTo>
              <a:lnTo>
                <a:pt x="0" y="162129"/>
              </a:lnTo>
              <a:lnTo>
                <a:pt x="1066643" y="162129"/>
              </a:lnTo>
              <a:lnTo>
                <a:pt x="1066643"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6CF66-0A54-0943-94EC-0ECF2E197A15}">
      <dsp:nvSpPr>
        <dsp:cNvPr id="0" name=""/>
        <dsp:cNvSpPr/>
      </dsp:nvSpPr>
      <dsp:spPr>
        <a:xfrm>
          <a:off x="2708562" y="2966175"/>
          <a:ext cx="231613" cy="710282"/>
        </a:xfrm>
        <a:custGeom>
          <a:avLst/>
          <a:gdLst/>
          <a:ahLst/>
          <a:cxnLst/>
          <a:rect l="0" t="0" r="0" b="0"/>
          <a:pathLst>
            <a:path>
              <a:moveTo>
                <a:pt x="0" y="0"/>
              </a:moveTo>
              <a:lnTo>
                <a:pt x="0" y="710282"/>
              </a:lnTo>
              <a:lnTo>
                <a:pt x="231613" y="710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29A54-6EED-BA41-A5C4-440D7396B1DB}">
      <dsp:nvSpPr>
        <dsp:cNvPr id="0" name=""/>
        <dsp:cNvSpPr/>
      </dsp:nvSpPr>
      <dsp:spPr>
        <a:xfrm>
          <a:off x="2392023" y="1869870"/>
          <a:ext cx="934175" cy="324259"/>
        </a:xfrm>
        <a:custGeom>
          <a:avLst/>
          <a:gdLst/>
          <a:ahLst/>
          <a:cxnLst/>
          <a:rect l="0" t="0" r="0" b="0"/>
          <a:pathLst>
            <a:path>
              <a:moveTo>
                <a:pt x="0" y="0"/>
              </a:moveTo>
              <a:lnTo>
                <a:pt x="0" y="162129"/>
              </a:lnTo>
              <a:lnTo>
                <a:pt x="934175" y="162129"/>
              </a:lnTo>
              <a:lnTo>
                <a:pt x="934175" y="324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629D9-650D-B741-9801-AF2BB39AA03A}">
      <dsp:nvSpPr>
        <dsp:cNvPr id="0" name=""/>
        <dsp:cNvSpPr/>
      </dsp:nvSpPr>
      <dsp:spPr>
        <a:xfrm>
          <a:off x="1457847" y="1869870"/>
          <a:ext cx="934175" cy="324259"/>
        </a:xfrm>
        <a:custGeom>
          <a:avLst/>
          <a:gdLst/>
          <a:ahLst/>
          <a:cxnLst/>
          <a:rect l="0" t="0" r="0" b="0"/>
          <a:pathLst>
            <a:path>
              <a:moveTo>
                <a:pt x="934175" y="0"/>
              </a:moveTo>
              <a:lnTo>
                <a:pt x="934175" y="162129"/>
              </a:lnTo>
              <a:lnTo>
                <a:pt x="0" y="162129"/>
              </a:lnTo>
              <a:lnTo>
                <a:pt x="0" y="324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E2A32-2F9C-3E49-A045-17635A02D523}">
      <dsp:nvSpPr>
        <dsp:cNvPr id="0" name=""/>
        <dsp:cNvSpPr/>
      </dsp:nvSpPr>
      <dsp:spPr>
        <a:xfrm>
          <a:off x="2392023" y="773565"/>
          <a:ext cx="1056830" cy="324259"/>
        </a:xfrm>
        <a:custGeom>
          <a:avLst/>
          <a:gdLst/>
          <a:ahLst/>
          <a:cxnLst/>
          <a:rect l="0" t="0" r="0" b="0"/>
          <a:pathLst>
            <a:path>
              <a:moveTo>
                <a:pt x="1056830" y="0"/>
              </a:moveTo>
              <a:lnTo>
                <a:pt x="1056830" y="162129"/>
              </a:lnTo>
              <a:lnTo>
                <a:pt x="0" y="162129"/>
              </a:lnTo>
              <a:lnTo>
                <a:pt x="0"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56955-57F1-C14D-9F15-3F41C80AB820}">
      <dsp:nvSpPr>
        <dsp:cNvPr id="0" name=""/>
        <dsp:cNvSpPr/>
      </dsp:nvSpPr>
      <dsp:spPr>
        <a:xfrm>
          <a:off x="2020908" y="1519"/>
          <a:ext cx="2855890"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Screening medicinal plant with anti-obesogenic potential</a:t>
          </a:r>
        </a:p>
      </dsp:txBody>
      <dsp:txXfrm>
        <a:off x="2020908" y="1519"/>
        <a:ext cx="2855890" cy="772045"/>
      </dsp:txXfrm>
    </dsp:sp>
    <dsp:sp modelId="{F8AB3615-3CA0-EF45-BDF5-6EEC73D0BA98}">
      <dsp:nvSpPr>
        <dsp:cNvPr id="0" name=""/>
        <dsp:cNvSpPr/>
      </dsp:nvSpPr>
      <dsp:spPr>
        <a:xfrm>
          <a:off x="1487509" y="1097824"/>
          <a:ext cx="1809027" cy="77204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Isolation and identification of active compounds</a:t>
          </a:r>
        </a:p>
      </dsp:txBody>
      <dsp:txXfrm>
        <a:off x="1487509" y="1097824"/>
        <a:ext cx="1809027" cy="772045"/>
      </dsp:txXfrm>
    </dsp:sp>
    <dsp:sp modelId="{F6453EEC-E169-DB4E-8C5F-4B4D0B804902}">
      <dsp:nvSpPr>
        <dsp:cNvPr id="0" name=""/>
        <dsp:cNvSpPr/>
      </dsp:nvSpPr>
      <dsp:spPr>
        <a:xfrm>
          <a:off x="685802" y="2194129"/>
          <a:ext cx="1544091" cy="77204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Enzymatic pancreatic lipase inhibition</a:t>
          </a:r>
        </a:p>
      </dsp:txBody>
      <dsp:txXfrm>
        <a:off x="685802" y="2194129"/>
        <a:ext cx="1544091" cy="772045"/>
      </dsp:txXfrm>
    </dsp:sp>
    <dsp:sp modelId="{1896FA07-954F-7B4B-938F-4D36ECE4318D}">
      <dsp:nvSpPr>
        <dsp:cNvPr id="0" name=""/>
        <dsp:cNvSpPr/>
      </dsp:nvSpPr>
      <dsp:spPr>
        <a:xfrm>
          <a:off x="2554153" y="2194129"/>
          <a:ext cx="1544091" cy="77204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3T3-L1 adipocyte: Lipolysis enhancement</a:t>
          </a:r>
        </a:p>
      </dsp:txBody>
      <dsp:txXfrm>
        <a:off x="2554153" y="2194129"/>
        <a:ext cx="1544091" cy="772045"/>
      </dsp:txXfrm>
    </dsp:sp>
    <dsp:sp modelId="{68D8FA04-A494-D742-A85D-5F95480C6DAB}">
      <dsp:nvSpPr>
        <dsp:cNvPr id="0" name=""/>
        <dsp:cNvSpPr/>
      </dsp:nvSpPr>
      <dsp:spPr>
        <a:xfrm>
          <a:off x="2940176" y="3290434"/>
          <a:ext cx="1544091" cy="77204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Mechanistic study</a:t>
          </a:r>
        </a:p>
      </dsp:txBody>
      <dsp:txXfrm>
        <a:off x="2940176" y="3290434"/>
        <a:ext cx="1544091" cy="772045"/>
      </dsp:txXfrm>
    </dsp:sp>
    <dsp:sp modelId="{80AE0C29-55DA-C345-953D-D3C8E7D6F119}">
      <dsp:nvSpPr>
        <dsp:cNvPr id="0" name=""/>
        <dsp:cNvSpPr/>
      </dsp:nvSpPr>
      <dsp:spPr>
        <a:xfrm>
          <a:off x="3620796" y="1097824"/>
          <a:ext cx="178940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i="1" kern="1200" dirty="0"/>
            <a:t>in vivo</a:t>
          </a:r>
          <a:r>
            <a:rPr lang="en-US" sz="1600" i="0" kern="1200" dirty="0"/>
            <a:t> evaluation</a:t>
          </a:r>
        </a:p>
      </dsp:txBody>
      <dsp:txXfrm>
        <a:off x="3620796" y="1097824"/>
        <a:ext cx="1789401" cy="7720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10/29/2020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active fraction was undergoing alkaline hydrolysis which treated with 0.5M </a:t>
            </a:r>
            <a:r>
              <a:rPr lang="en-AU" dirty="0" err="1"/>
              <a:t>NaOH</a:t>
            </a:r>
            <a:r>
              <a:rPr lang="en-AU" dirty="0"/>
              <a:t> and MeOH at room temperature for 24 hours. Afterward, it was neutralise with 1M </a:t>
            </a:r>
            <a:r>
              <a:rPr lang="en-AU" dirty="0" err="1"/>
              <a:t>HCl</a:t>
            </a:r>
            <a:r>
              <a:rPr lang="en-AU" dirty="0"/>
              <a:t>. The residue was </a:t>
            </a:r>
            <a:r>
              <a:rPr lang="en-AU" dirty="0" err="1"/>
              <a:t>partitionate</a:t>
            </a:r>
            <a:r>
              <a:rPr lang="en-AU" dirty="0"/>
              <a:t> with acetyl acetate and butanol. The butanol was selected and then analysed with LCMS and preparative HPLC separation. After HPLC separation, 12 peaks were obtained and followed by proton NMR analysis.</a:t>
            </a:r>
          </a:p>
        </p:txBody>
      </p:sp>
      <p:sp>
        <p:nvSpPr>
          <p:cNvPr id="4" name="Slide Number Placeholder 3"/>
          <p:cNvSpPr>
            <a:spLocks noGrp="1"/>
          </p:cNvSpPr>
          <p:nvPr>
            <p:ph type="sldNum" sz="quarter" idx="5"/>
          </p:nvPr>
        </p:nvSpPr>
        <p:spPr/>
        <p:txBody>
          <a:bodyPr/>
          <a:lstStyle/>
          <a:p>
            <a:fld id="{46269082-9D5D-43A3-B675-27AB9B8E552E}" type="slidenum">
              <a:rPr lang="en-US" smtClean="0"/>
              <a:t>11</a:t>
            </a:fld>
            <a:endParaRPr lang="en-US" dirty="0"/>
          </a:p>
        </p:txBody>
      </p:sp>
    </p:spTree>
    <p:extLst>
      <p:ext uri="{BB962C8B-B14F-4D97-AF65-F5344CB8AC3E}">
        <p14:creationId xmlns:p14="http://schemas.microsoft.com/office/powerpoint/2010/main" val="330571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comparing NMR data with literature, fraction 6,7,8 and 10 were determined and all of them are monoterpenes connected with xylose or </a:t>
            </a:r>
            <a:r>
              <a:rPr lang="en-AU" dirty="0" err="1"/>
              <a:t>quinovose</a:t>
            </a:r>
            <a:r>
              <a:rPr lang="en-AU" dirty="0"/>
              <a:t> as shown in the slide.</a:t>
            </a:r>
          </a:p>
        </p:txBody>
      </p:sp>
      <p:sp>
        <p:nvSpPr>
          <p:cNvPr id="4" name="Slide Number Placeholder 3"/>
          <p:cNvSpPr>
            <a:spLocks noGrp="1"/>
          </p:cNvSpPr>
          <p:nvPr>
            <p:ph type="sldNum" sz="quarter" idx="5"/>
          </p:nvPr>
        </p:nvSpPr>
        <p:spPr/>
        <p:txBody>
          <a:bodyPr/>
          <a:lstStyle/>
          <a:p>
            <a:fld id="{46269082-9D5D-43A3-B675-27AB9B8E552E}" type="slidenum">
              <a:rPr lang="en-US" smtClean="0"/>
              <a:t>12</a:t>
            </a:fld>
            <a:endParaRPr lang="en-US" dirty="0"/>
          </a:p>
        </p:txBody>
      </p:sp>
    </p:spTree>
    <p:extLst>
      <p:ext uri="{BB962C8B-B14F-4D97-AF65-F5344CB8AC3E}">
        <p14:creationId xmlns:p14="http://schemas.microsoft.com/office/powerpoint/2010/main" val="321148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Since after alkaline hydrolysis, make it possible to analyse carbon at R1 position connected with the oligosaccharides by LC-MS as shown in table.</a:t>
            </a:r>
          </a:p>
          <a:p>
            <a:r>
              <a:rPr lang="en-AU" dirty="0"/>
              <a:t>The result suggested that alkaline hydrolysate from AC gave 13 </a:t>
            </a:r>
            <a:r>
              <a:rPr lang="en-AU" dirty="0" err="1"/>
              <a:t>prosapogenols</a:t>
            </a:r>
            <a:r>
              <a:rPr lang="en-AU" dirty="0"/>
              <a:t>, all of which were 3-O-glycosides of </a:t>
            </a:r>
            <a:r>
              <a:rPr lang="en-AU" dirty="0" err="1"/>
              <a:t>acacic</a:t>
            </a:r>
            <a:r>
              <a:rPr lang="en-AU" dirty="0"/>
              <a:t> acid and </a:t>
            </a:r>
            <a:r>
              <a:rPr lang="en-AU" dirty="0" err="1"/>
              <a:t>acacic</a:t>
            </a:r>
            <a:r>
              <a:rPr lang="en-AU" dirty="0"/>
              <a:t> acid lactone.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t>
            </a:r>
            <a:r>
              <a:rPr lang="en-AU" dirty="0" err="1"/>
              <a:t>Prosapogenols</a:t>
            </a:r>
            <a:r>
              <a:rPr lang="en-AU" dirty="0"/>
              <a:t> = triterpenes connected to sugar</a:t>
            </a:r>
          </a:p>
        </p:txBody>
      </p:sp>
      <p:sp>
        <p:nvSpPr>
          <p:cNvPr id="4" name="Slide Number Placeholder 3"/>
          <p:cNvSpPr>
            <a:spLocks noGrp="1"/>
          </p:cNvSpPr>
          <p:nvPr>
            <p:ph type="sldNum" sz="quarter" idx="5"/>
          </p:nvPr>
        </p:nvSpPr>
        <p:spPr/>
        <p:txBody>
          <a:bodyPr/>
          <a:lstStyle/>
          <a:p>
            <a:fld id="{46269082-9D5D-43A3-B675-27AB9B8E552E}" type="slidenum">
              <a:rPr lang="en-US" smtClean="0"/>
              <a:t>13</a:t>
            </a:fld>
            <a:endParaRPr lang="en-US" dirty="0"/>
          </a:p>
        </p:txBody>
      </p:sp>
    </p:spTree>
    <p:extLst>
      <p:ext uri="{BB962C8B-B14F-4D97-AF65-F5344CB8AC3E}">
        <p14:creationId xmlns:p14="http://schemas.microsoft.com/office/powerpoint/2010/main" val="244420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moving on, in order to analyse </a:t>
            </a:r>
            <a:r>
              <a:rPr lang="en-AU" dirty="0" err="1"/>
              <a:t>prosapogenol</a:t>
            </a:r>
            <a:r>
              <a:rPr lang="en-AU" dirty="0"/>
              <a:t>, active fraction was subjected to 1.25M methanolic </a:t>
            </a:r>
            <a:r>
              <a:rPr lang="en-AU" dirty="0" err="1"/>
              <a:t>HCl</a:t>
            </a:r>
            <a:r>
              <a:rPr lang="en-AU" dirty="0"/>
              <a:t> at 90˚C for 1.5 hrs with reflux equipment, flowing by extraction with acetyl acetate. The active fraction was further purified by PTLC and reverse phase TLC and HPLC to obtain 2 main compounds. Compound 1 and compound 2 then were analysed by proton NMR.</a:t>
            </a:r>
          </a:p>
        </p:txBody>
      </p:sp>
      <p:sp>
        <p:nvSpPr>
          <p:cNvPr id="4" name="Slide Number Placeholder 3"/>
          <p:cNvSpPr>
            <a:spLocks noGrp="1"/>
          </p:cNvSpPr>
          <p:nvPr>
            <p:ph type="sldNum" sz="quarter" idx="5"/>
          </p:nvPr>
        </p:nvSpPr>
        <p:spPr/>
        <p:txBody>
          <a:bodyPr/>
          <a:lstStyle/>
          <a:p>
            <a:fld id="{46269082-9D5D-43A3-B675-27AB9B8E552E}" type="slidenum">
              <a:rPr lang="en-US" smtClean="0"/>
              <a:t>14</a:t>
            </a:fld>
            <a:endParaRPr lang="en-US" dirty="0"/>
          </a:p>
        </p:txBody>
      </p:sp>
    </p:spTree>
    <p:extLst>
      <p:ext uri="{BB962C8B-B14F-4D97-AF65-F5344CB8AC3E}">
        <p14:creationId xmlns:p14="http://schemas.microsoft.com/office/powerpoint/2010/main" val="304307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the data of NMR analysis which it will combine with mass-spectrometry</a:t>
            </a:r>
          </a:p>
        </p:txBody>
      </p:sp>
      <p:sp>
        <p:nvSpPr>
          <p:cNvPr id="4" name="Slide Number Placeholder 3"/>
          <p:cNvSpPr>
            <a:spLocks noGrp="1"/>
          </p:cNvSpPr>
          <p:nvPr>
            <p:ph type="sldNum" sz="quarter" idx="5"/>
          </p:nvPr>
        </p:nvSpPr>
        <p:spPr/>
        <p:txBody>
          <a:bodyPr/>
          <a:lstStyle/>
          <a:p>
            <a:fld id="{46269082-9D5D-43A3-B675-27AB9B8E552E}" type="slidenum">
              <a:rPr lang="en-US" smtClean="0"/>
              <a:t>15</a:t>
            </a:fld>
            <a:endParaRPr lang="en-US" dirty="0"/>
          </a:p>
        </p:txBody>
      </p:sp>
    </p:spTree>
    <p:extLst>
      <p:ext uri="{BB962C8B-B14F-4D97-AF65-F5344CB8AC3E}">
        <p14:creationId xmlns:p14="http://schemas.microsoft.com/office/powerpoint/2010/main" val="348546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result suggested that both of them are </a:t>
            </a:r>
            <a:r>
              <a:rPr lang="en-AU" dirty="0" err="1"/>
              <a:t>tritipernoid</a:t>
            </a:r>
            <a:r>
              <a:rPr lang="en-AU" dirty="0"/>
              <a:t> connected with monoterpenes. The only difference between these 2 compounds are the hydroxy group here.</a:t>
            </a:r>
          </a:p>
        </p:txBody>
      </p:sp>
      <p:sp>
        <p:nvSpPr>
          <p:cNvPr id="4" name="Slide Number Placeholder 3"/>
          <p:cNvSpPr>
            <a:spLocks noGrp="1"/>
          </p:cNvSpPr>
          <p:nvPr>
            <p:ph type="sldNum" sz="quarter" idx="5"/>
          </p:nvPr>
        </p:nvSpPr>
        <p:spPr/>
        <p:txBody>
          <a:bodyPr/>
          <a:lstStyle/>
          <a:p>
            <a:fld id="{46269082-9D5D-43A3-B675-27AB9B8E552E}" type="slidenum">
              <a:rPr lang="en-US" smtClean="0"/>
              <a:t>16</a:t>
            </a:fld>
            <a:endParaRPr lang="en-US" dirty="0"/>
          </a:p>
        </p:txBody>
      </p:sp>
    </p:spTree>
    <p:extLst>
      <p:ext uri="{BB962C8B-B14F-4D97-AF65-F5344CB8AC3E}">
        <p14:creationId xmlns:p14="http://schemas.microsoft.com/office/powerpoint/2010/main" val="3045702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Afterward, we want to determine the sugar units. GCMS was utilised and 5 monosaccharides chose as standard according to the published article. The result showed that these 5 monosaccharides existed in the active fraction.</a:t>
            </a:r>
          </a:p>
        </p:txBody>
      </p:sp>
      <p:sp>
        <p:nvSpPr>
          <p:cNvPr id="4" name="Slide Number Placeholder 3"/>
          <p:cNvSpPr>
            <a:spLocks noGrp="1"/>
          </p:cNvSpPr>
          <p:nvPr>
            <p:ph type="sldNum" sz="quarter" idx="5"/>
          </p:nvPr>
        </p:nvSpPr>
        <p:spPr/>
        <p:txBody>
          <a:bodyPr/>
          <a:lstStyle/>
          <a:p>
            <a:fld id="{46269082-9D5D-43A3-B675-27AB9B8E552E}" type="slidenum">
              <a:rPr lang="en-US" smtClean="0"/>
              <a:t>17</a:t>
            </a:fld>
            <a:endParaRPr lang="en-US" dirty="0"/>
          </a:p>
        </p:txBody>
      </p:sp>
    </p:spTree>
    <p:extLst>
      <p:ext uri="{BB962C8B-B14F-4D97-AF65-F5344CB8AC3E}">
        <p14:creationId xmlns:p14="http://schemas.microsoft.com/office/powerpoint/2010/main" val="346573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make a short conclusion about the structure analysis, </a:t>
            </a:r>
          </a:p>
          <a:p>
            <a:r>
              <a:rPr lang="en-AU" dirty="0"/>
              <a:t>monoterpenes connected with sugar, either xylose or </a:t>
            </a:r>
            <a:r>
              <a:rPr lang="en-AU" dirty="0" err="1"/>
              <a:t>quinovose</a:t>
            </a:r>
            <a:r>
              <a:rPr lang="en-AU" dirty="0"/>
              <a:t> was determined after alkaline hydrolysis. While, after </a:t>
            </a:r>
            <a:r>
              <a:rPr lang="en-AU" dirty="0" err="1"/>
              <a:t>methanolysis</a:t>
            </a:r>
            <a:r>
              <a:rPr lang="en-AU" dirty="0"/>
              <a:t> gave off the connection between triterpene and monoterpenes and lastly GCMS suggested that the sugar units consisted of glucose, rhamnose, </a:t>
            </a:r>
            <a:r>
              <a:rPr lang="en-AU" dirty="0" err="1"/>
              <a:t>quinovose</a:t>
            </a:r>
            <a:r>
              <a:rPr lang="en-AU" dirty="0"/>
              <a:t>, xylose and arabinose.</a:t>
            </a:r>
          </a:p>
        </p:txBody>
      </p:sp>
      <p:sp>
        <p:nvSpPr>
          <p:cNvPr id="4" name="Slide Number Placeholder 3"/>
          <p:cNvSpPr>
            <a:spLocks noGrp="1"/>
          </p:cNvSpPr>
          <p:nvPr>
            <p:ph type="sldNum" sz="quarter" idx="5"/>
          </p:nvPr>
        </p:nvSpPr>
        <p:spPr/>
        <p:txBody>
          <a:bodyPr/>
          <a:lstStyle/>
          <a:p>
            <a:fld id="{46269082-9D5D-43A3-B675-27AB9B8E552E}" type="slidenum">
              <a:rPr lang="en-US" smtClean="0"/>
              <a:t>18</a:t>
            </a:fld>
            <a:endParaRPr lang="en-US" dirty="0"/>
          </a:p>
        </p:txBody>
      </p:sp>
    </p:spTree>
    <p:extLst>
      <p:ext uri="{BB962C8B-B14F-4D97-AF65-F5344CB8AC3E}">
        <p14:creationId xmlns:p14="http://schemas.microsoft.com/office/powerpoint/2010/main" val="347499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 predicted structure of active fraction  was shown here and it will be further undergoing bio-assay which are </a:t>
            </a:r>
            <a:r>
              <a:rPr lang="en-AU" dirty="0" err="1"/>
              <a:t>enzymatice</a:t>
            </a:r>
            <a:r>
              <a:rPr lang="en-AU" dirty="0"/>
              <a:t>… and lipolysis …</a:t>
            </a:r>
          </a:p>
        </p:txBody>
      </p:sp>
      <p:sp>
        <p:nvSpPr>
          <p:cNvPr id="4" name="Slide Number Placeholder 3"/>
          <p:cNvSpPr>
            <a:spLocks noGrp="1"/>
          </p:cNvSpPr>
          <p:nvPr>
            <p:ph type="sldNum" sz="quarter" idx="5"/>
          </p:nvPr>
        </p:nvSpPr>
        <p:spPr/>
        <p:txBody>
          <a:bodyPr/>
          <a:lstStyle/>
          <a:p>
            <a:fld id="{46269082-9D5D-43A3-B675-27AB9B8E552E}" type="slidenum">
              <a:rPr lang="en-US" smtClean="0"/>
              <a:t>19</a:t>
            </a:fld>
            <a:endParaRPr lang="en-US" dirty="0"/>
          </a:p>
        </p:txBody>
      </p:sp>
    </p:spTree>
    <p:extLst>
      <p:ext uri="{BB962C8B-B14F-4D97-AF65-F5344CB8AC3E}">
        <p14:creationId xmlns:p14="http://schemas.microsoft.com/office/powerpoint/2010/main" val="280306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assay, lipase inhibition is related to the digestion of lipids. When triglyceride enter the small intestine, the pancreas secretes lipase and induce the hydrolysis reaction.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Triglyceride will then break down into monoglyceride and fatty acids. The produced monoglyceride and fatty acids will then absorb inside our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high amount of these products are absorbed, our body will develop obesity. But we do not want this to occur and a lipase inhibitor can work to prevent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Lipase inhibitor prevents the hydrolysis of the triglycerides, which results in the reduction of the monoglycerides and fatty acid production as well as absorption of these products.</a:t>
            </a:r>
            <a:endParaRPr lang="en-US" dirty="0"/>
          </a:p>
        </p:txBody>
      </p:sp>
      <p:sp>
        <p:nvSpPr>
          <p:cNvPr id="4" name="Slide Number Placeholder 3"/>
          <p:cNvSpPr>
            <a:spLocks noGrp="1"/>
          </p:cNvSpPr>
          <p:nvPr>
            <p:ph type="sldNum" sz="quarter" idx="5"/>
          </p:nvPr>
        </p:nvSpPr>
        <p:spPr/>
        <p:txBody>
          <a:bodyPr/>
          <a:lstStyle/>
          <a:p>
            <a:fld id="{B60D9701-09AD-124F-827E-A615A795677C}" type="slidenum">
              <a:rPr lang="en-US" smtClean="0"/>
              <a:t>20</a:t>
            </a:fld>
            <a:endParaRPr lang="en-US"/>
          </a:p>
        </p:txBody>
      </p:sp>
    </p:spTree>
    <p:extLst>
      <p:ext uri="{BB962C8B-B14F-4D97-AF65-F5344CB8AC3E}">
        <p14:creationId xmlns:p14="http://schemas.microsoft.com/office/powerpoint/2010/main" val="14270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Firstly, </a:t>
            </a:r>
            <a:r>
              <a:rPr lang="en-US" dirty="0" err="1"/>
              <a:t>triolein</a:t>
            </a:r>
            <a:r>
              <a:rPr lang="en-US" dirty="0"/>
              <a:t> emulsion will be added</a:t>
            </a:r>
            <a:r>
              <a:rPr lang="en-US" baseline="0" dirty="0"/>
              <a:t> into the micro tubes and followed with sample and lipase solution. Then the sample will be incubated in the water bath at 37˚C for 30mins. Afterwards, 1M Hydrochloric acid will be added, which it will acted as the stop reagent. Next, hexane will be added and mix vigorously to separate the fatty acid from the solution and only hexane layer will be </a:t>
            </a:r>
            <a:r>
              <a:rPr lang="en-US" baseline="0" dirty="0" err="1"/>
              <a:t>analysed</a:t>
            </a:r>
            <a:r>
              <a:rPr lang="en-US" baseline="0" dirty="0"/>
              <a:t> by the absorbance at 550nm.</a:t>
            </a:r>
            <a:endParaRPr lang="en-US" dirty="0"/>
          </a:p>
        </p:txBody>
      </p:sp>
      <p:sp>
        <p:nvSpPr>
          <p:cNvPr id="4" name="Slide Number Placeholder 3"/>
          <p:cNvSpPr>
            <a:spLocks noGrp="1"/>
          </p:cNvSpPr>
          <p:nvPr>
            <p:ph type="sldNum" sz="quarter" idx="5"/>
          </p:nvPr>
        </p:nvSpPr>
        <p:spPr/>
        <p:txBody>
          <a:bodyPr/>
          <a:lstStyle/>
          <a:p>
            <a:fld id="{46269082-9D5D-43A3-B675-27AB9B8E552E}" type="slidenum">
              <a:rPr lang="en-US" smtClean="0"/>
              <a:t>21</a:t>
            </a:fld>
            <a:endParaRPr lang="en-US" dirty="0"/>
          </a:p>
        </p:txBody>
      </p:sp>
    </p:spTree>
    <p:extLst>
      <p:ext uri="{BB962C8B-B14F-4D97-AF65-F5344CB8AC3E}">
        <p14:creationId xmlns:p14="http://schemas.microsoft.com/office/powerpoint/2010/main" val="1948245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result here showed the </a:t>
            </a:r>
            <a:r>
              <a:rPr lang="en-AU" dirty="0" err="1"/>
              <a:t>liapse</a:t>
            </a:r>
            <a:r>
              <a:rPr lang="en-AU" dirty="0"/>
              <a:t> inhibitory activity of active fraction before and after decomposition. The active fraction from before </a:t>
            </a:r>
            <a:r>
              <a:rPr lang="en-AU" dirty="0" err="1"/>
              <a:t>decompostion</a:t>
            </a:r>
            <a:r>
              <a:rPr lang="en-AU" dirty="0"/>
              <a:t> showed that there was a concentration dependency from concentration of 5 to 0.3125 microgram/</a:t>
            </a:r>
            <a:r>
              <a:rPr lang="en-AU" dirty="0" err="1"/>
              <a:t>mL.</a:t>
            </a:r>
            <a:r>
              <a:rPr lang="en-AU" dirty="0"/>
              <a:t> and the IC50 is equal to 7.93µg/</a:t>
            </a:r>
            <a:r>
              <a:rPr lang="en-AU" dirty="0" err="1"/>
              <a:t>mL.</a:t>
            </a:r>
            <a:endParaRPr lang="en-AU" dirty="0"/>
          </a:p>
          <a:p>
            <a:endParaRPr lang="en-AU" dirty="0"/>
          </a:p>
          <a:p>
            <a:r>
              <a:rPr lang="en-AU" dirty="0"/>
              <a:t>And for the active fraction after decomposition, it showed that the activity is decreased. This means that the whole structure of the active fraction is important for the lipase inhibition</a:t>
            </a:r>
          </a:p>
          <a:p>
            <a:endParaRPr lang="en-AU" dirty="0"/>
          </a:p>
        </p:txBody>
      </p:sp>
      <p:sp>
        <p:nvSpPr>
          <p:cNvPr id="4" name="Slide Number Placeholder 3"/>
          <p:cNvSpPr>
            <a:spLocks noGrp="1"/>
          </p:cNvSpPr>
          <p:nvPr>
            <p:ph type="sldNum" sz="quarter" idx="5"/>
          </p:nvPr>
        </p:nvSpPr>
        <p:spPr/>
        <p:txBody>
          <a:bodyPr/>
          <a:lstStyle/>
          <a:p>
            <a:fld id="{46269082-9D5D-43A3-B675-27AB9B8E552E}" type="slidenum">
              <a:rPr lang="en-US" smtClean="0"/>
              <a:t>22</a:t>
            </a:fld>
            <a:endParaRPr lang="en-US" dirty="0"/>
          </a:p>
        </p:txBody>
      </p:sp>
    </p:spTree>
    <p:extLst>
      <p:ext uri="{BB962C8B-B14F-4D97-AF65-F5344CB8AC3E}">
        <p14:creationId xmlns:p14="http://schemas.microsoft.com/office/powerpoint/2010/main" val="296661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second assay is related to the metabolism of fats in adipocytes.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One of the fat metabolisms related to prevent the development of obesity is lipolysis.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Lipolysis is a process to hydrolyse triglycerides to glycerol and fatty acids. The step is essential for the use of accumulated triglycerides in adipocytes and the lipolysis is important for losing weight.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 if lipolysis is enhanced, the accumulation of the lipid in adipocytes would decrease, which will be effective to treat obesity.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60D9701-09AD-124F-827E-A615A795677C}" type="slidenum">
              <a:rPr lang="en-US" smtClean="0"/>
              <a:t>23</a:t>
            </a:fld>
            <a:endParaRPr lang="en-US"/>
          </a:p>
        </p:txBody>
      </p:sp>
    </p:spTree>
    <p:extLst>
      <p:ext uri="{BB962C8B-B14F-4D97-AF65-F5344CB8AC3E}">
        <p14:creationId xmlns:p14="http://schemas.microsoft.com/office/powerpoint/2010/main" val="1530986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method is shown </a:t>
            </a:r>
            <a:r>
              <a:rPr lang="en-US" sz="1200" kern="1200" dirty="0" err="1">
                <a:solidFill>
                  <a:schemeClr val="tx1"/>
                </a:solidFill>
                <a:effectLst/>
                <a:latin typeface="+mn-lt"/>
                <a:ea typeface="+mn-ea"/>
                <a:cs typeface="+mn-cs"/>
              </a:rPr>
              <a:t>here.The</a:t>
            </a:r>
            <a:r>
              <a:rPr lang="en-US" sz="1200" kern="1200" dirty="0">
                <a:solidFill>
                  <a:schemeClr val="tx1"/>
                </a:solidFill>
                <a:effectLst/>
                <a:latin typeface="+mn-lt"/>
                <a:ea typeface="+mn-ea"/>
                <a:cs typeface="+mn-cs"/>
              </a:rPr>
              <a:t> cells were cultured and prepared according to the scheme shown here, </a:t>
            </a:r>
          </a:p>
          <a:p>
            <a:r>
              <a:rPr lang="en-US" sz="1200" kern="1200" dirty="0">
                <a:solidFill>
                  <a:schemeClr val="tx1"/>
                </a:solidFill>
                <a:effectLst/>
                <a:latin typeface="+mn-lt"/>
                <a:ea typeface="+mn-ea"/>
                <a:cs typeface="+mn-cs"/>
              </a:rPr>
              <a:t>To the prepared cells, inhibitor and samples were added accordingly and underwent along this process to quantify the released glycerol which reflects the lipolysis of the cells.</a:t>
            </a:r>
            <a:r>
              <a:rPr lang="en-US" dirty="0">
                <a:effectLst/>
              </a:rPr>
              <a:t> </a:t>
            </a:r>
          </a:p>
          <a:p>
            <a:endParaRPr lang="en-US" dirty="0">
              <a:effectLst/>
            </a:endParaRPr>
          </a:p>
          <a:p>
            <a:endParaRPr lang="en-AU" dirty="0"/>
          </a:p>
        </p:txBody>
      </p:sp>
      <p:sp>
        <p:nvSpPr>
          <p:cNvPr id="4" name="Slide Number Placeholder 3"/>
          <p:cNvSpPr>
            <a:spLocks noGrp="1"/>
          </p:cNvSpPr>
          <p:nvPr>
            <p:ph type="sldNum" sz="quarter" idx="5"/>
          </p:nvPr>
        </p:nvSpPr>
        <p:spPr/>
        <p:txBody>
          <a:bodyPr/>
          <a:lstStyle/>
          <a:p>
            <a:fld id="{46269082-9D5D-43A3-B675-27AB9B8E552E}" type="slidenum">
              <a:rPr lang="en-US" smtClean="0"/>
              <a:t>24</a:t>
            </a:fld>
            <a:endParaRPr lang="en-US" dirty="0"/>
          </a:p>
        </p:txBody>
      </p:sp>
    </p:spTree>
    <p:extLst>
      <p:ext uri="{BB962C8B-B14F-4D97-AF65-F5344CB8AC3E}">
        <p14:creationId xmlns:p14="http://schemas.microsoft.com/office/powerpoint/2010/main" val="3844621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active fraction showed a concentration dependency from 200 to 6.25 then started decreasing afterward. More importantly, in the low concentration, there is no cell cytotoxicity. The EC50 is equal to 58µg/</a:t>
            </a:r>
            <a:r>
              <a:rPr lang="en-AU" dirty="0" err="1"/>
              <a:t>mL.</a:t>
            </a:r>
            <a:endParaRPr lang="en-AU" dirty="0"/>
          </a:p>
        </p:txBody>
      </p:sp>
      <p:sp>
        <p:nvSpPr>
          <p:cNvPr id="4" name="Slide Number Placeholder 3"/>
          <p:cNvSpPr>
            <a:spLocks noGrp="1"/>
          </p:cNvSpPr>
          <p:nvPr>
            <p:ph type="sldNum" sz="quarter" idx="5"/>
          </p:nvPr>
        </p:nvSpPr>
        <p:spPr/>
        <p:txBody>
          <a:bodyPr/>
          <a:lstStyle/>
          <a:p>
            <a:fld id="{46269082-9D5D-43A3-B675-27AB9B8E552E}" type="slidenum">
              <a:rPr lang="en-US" smtClean="0"/>
              <a:t>25</a:t>
            </a:fld>
            <a:endParaRPr lang="en-US" dirty="0"/>
          </a:p>
        </p:txBody>
      </p:sp>
    </p:spTree>
    <p:extLst>
      <p:ext uri="{BB962C8B-B14F-4D97-AF65-F5344CB8AC3E}">
        <p14:creationId xmlns:p14="http://schemas.microsoft.com/office/powerpoint/2010/main" val="2231444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Same as lipase inhibition result, after decomposition, the lipolysis enhancement activity also decreased.</a:t>
            </a:r>
          </a:p>
        </p:txBody>
      </p:sp>
      <p:sp>
        <p:nvSpPr>
          <p:cNvPr id="4" name="Slide Number Placeholder 3"/>
          <p:cNvSpPr>
            <a:spLocks noGrp="1"/>
          </p:cNvSpPr>
          <p:nvPr>
            <p:ph type="sldNum" sz="quarter" idx="5"/>
          </p:nvPr>
        </p:nvSpPr>
        <p:spPr/>
        <p:txBody>
          <a:bodyPr/>
          <a:lstStyle/>
          <a:p>
            <a:fld id="{46269082-9D5D-43A3-B675-27AB9B8E552E}" type="slidenum">
              <a:rPr lang="en-US" smtClean="0"/>
              <a:t>26</a:t>
            </a:fld>
            <a:endParaRPr lang="en-US" dirty="0"/>
          </a:p>
        </p:txBody>
      </p:sp>
    </p:spTree>
    <p:extLst>
      <p:ext uri="{BB962C8B-B14F-4D97-AF65-F5344CB8AC3E}">
        <p14:creationId xmlns:p14="http://schemas.microsoft.com/office/powerpoint/2010/main" val="53295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treatment of obesity, numerous drugs are developed and used. Examples are </a:t>
            </a:r>
            <a:r>
              <a:rPr lang="en-US" dirty="0" err="1"/>
              <a:t>Cetilistat</a:t>
            </a:r>
            <a:r>
              <a:rPr lang="en-US" dirty="0"/>
              <a:t>, </a:t>
            </a:r>
            <a:r>
              <a:rPr lang="en-US" dirty="0" err="1"/>
              <a:t>empatic</a:t>
            </a:r>
            <a:r>
              <a:rPr lang="en-US" dirty="0"/>
              <a:t> and more listed here. These drugs have a positive effect to treat obesity but there are some adverse side effects such as dry mouth, nausea, constipation. On the other hand, an alternative method such as traditional remedy is believed to have less side effects. And the use of of medicinal plants are quite common in traditional remedy.</a:t>
            </a:r>
          </a:p>
        </p:txBody>
      </p:sp>
      <p:sp>
        <p:nvSpPr>
          <p:cNvPr id="4" name="Slide Number Placeholder 3"/>
          <p:cNvSpPr>
            <a:spLocks noGrp="1"/>
          </p:cNvSpPr>
          <p:nvPr>
            <p:ph type="sldNum" sz="quarter" idx="5"/>
          </p:nvPr>
        </p:nvSpPr>
        <p:spPr/>
        <p:txBody>
          <a:bodyPr/>
          <a:lstStyle/>
          <a:p>
            <a:fld id="{B60D9701-09AD-124F-827E-A615A795677C}" type="slidenum">
              <a:rPr lang="en-US" smtClean="0"/>
              <a:t>4</a:t>
            </a:fld>
            <a:endParaRPr lang="en-US"/>
          </a:p>
        </p:txBody>
      </p:sp>
    </p:spTree>
    <p:extLst>
      <p:ext uri="{BB962C8B-B14F-4D97-AF65-F5344CB8AC3E}">
        <p14:creationId xmlns:p14="http://schemas.microsoft.com/office/powerpoint/2010/main" val="217502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overall scheme of my study. I focus on these 3 studies which in this </a:t>
            </a:r>
            <a:r>
              <a:rPr lang="en-US" dirty="0" err="1"/>
              <a:t>presenation</a:t>
            </a:r>
            <a:r>
              <a:rPr lang="en-US" dirty="0"/>
              <a:t> I will be only talking about this part, isolation and identification of the </a:t>
            </a:r>
            <a:r>
              <a:rPr lang="en-US" dirty="0" err="1"/>
              <a:t>candicate</a:t>
            </a:r>
            <a:r>
              <a:rPr lang="en-US" dirty="0"/>
              <a:t> plant as well as its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aim of this study is to identify the active compounds in pod of acacia </a:t>
            </a:r>
            <a:r>
              <a:rPr lang="en-US" dirty="0" err="1"/>
              <a:t>concinna</a:t>
            </a:r>
            <a:r>
              <a:rPr lang="en-US" dirty="0"/>
              <a:t> as well as </a:t>
            </a:r>
            <a:r>
              <a:rPr lang="en-US" sz="1200" kern="100" dirty="0">
                <a:ea typeface="MS Mincho" panose="02020609040205080304" pitchFamily="49" charset="-128"/>
                <a:cs typeface="Times New Roman" panose="02020603050405020304" pitchFamily="18" charset="0"/>
              </a:rPr>
              <a:t> to evaluate its anti-obesogenic potential.</a:t>
            </a:r>
            <a:endParaRPr lang="en-US" i="0" dirty="0"/>
          </a:p>
        </p:txBody>
      </p:sp>
      <p:sp>
        <p:nvSpPr>
          <p:cNvPr id="4" name="Slide Number Placeholder 3"/>
          <p:cNvSpPr>
            <a:spLocks noGrp="1"/>
          </p:cNvSpPr>
          <p:nvPr>
            <p:ph type="sldNum" sz="quarter" idx="5"/>
          </p:nvPr>
        </p:nvSpPr>
        <p:spPr/>
        <p:txBody>
          <a:bodyPr/>
          <a:lstStyle/>
          <a:p>
            <a:fld id="{46269082-9D5D-43A3-B675-27AB9B8E552E}" type="slidenum">
              <a:rPr lang="en-US" smtClean="0"/>
              <a:t>5</a:t>
            </a:fld>
            <a:endParaRPr lang="en-US" dirty="0"/>
          </a:p>
        </p:txBody>
      </p:sp>
    </p:spTree>
    <p:extLst>
      <p:ext uri="{BB962C8B-B14F-4D97-AF65-F5344CB8AC3E}">
        <p14:creationId xmlns:p14="http://schemas.microsoft.com/office/powerpoint/2010/main" val="57803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screening study, 70 of Thai medicinal plants were studied for their anti-obesogenic potential using in vitro methods. </a:t>
            </a:r>
            <a:r>
              <a:rPr lang="en-US" sz="1200" kern="1200" dirty="0">
                <a:solidFill>
                  <a:schemeClr val="tx1"/>
                </a:solidFill>
                <a:effectLst/>
                <a:latin typeface="+mn-lt"/>
                <a:ea typeface="+mn-ea"/>
                <a:cs typeface="+mn-cs"/>
              </a:rPr>
              <a:t>The 3 bio-assays that I used in my screening are inhibition of lipase, enhancement of lipolysis and reduction of lipid accumulation in adipose tissue. This is </a:t>
            </a:r>
            <a:r>
              <a:rPr lang="en-US" sz="1200" dirty="0"/>
              <a:t>to select a plant candidates with anti-obesogenic potential foe further studies.</a:t>
            </a:r>
            <a:endParaRPr lang="en-US" dirty="0"/>
          </a:p>
          <a:p>
            <a:endParaRPr lang="en-AU" dirty="0"/>
          </a:p>
        </p:txBody>
      </p:sp>
      <p:sp>
        <p:nvSpPr>
          <p:cNvPr id="4" name="Slide Number Placeholder 3"/>
          <p:cNvSpPr>
            <a:spLocks noGrp="1"/>
          </p:cNvSpPr>
          <p:nvPr>
            <p:ph type="sldNum" sz="quarter" idx="5"/>
          </p:nvPr>
        </p:nvSpPr>
        <p:spPr/>
        <p:txBody>
          <a:bodyPr/>
          <a:lstStyle/>
          <a:p>
            <a:fld id="{46269082-9D5D-43A3-B675-27AB9B8E552E}" type="slidenum">
              <a:rPr lang="en-US" smtClean="0"/>
              <a:t>6</a:t>
            </a:fld>
            <a:endParaRPr lang="en-US" dirty="0"/>
          </a:p>
        </p:txBody>
      </p:sp>
    </p:spTree>
    <p:extLst>
      <p:ext uri="{BB962C8B-B14F-4D97-AF65-F5344CB8AC3E}">
        <p14:creationId xmlns:p14="http://schemas.microsoft.com/office/powerpoint/2010/main" val="20173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my screening, acacia </a:t>
            </a:r>
            <a:r>
              <a:rPr lang="en-AU" dirty="0" err="1"/>
              <a:t>concinna</a:t>
            </a:r>
            <a:r>
              <a:rPr lang="en-AU" dirty="0"/>
              <a:t> is one of the potential plant which showed an positive effect in 3 of the bio-assays including lipase inhibitor, lipolysis enhancer which lead to reduction in lipid accumulation. Thus, after this the main </a:t>
            </a:r>
            <a:r>
              <a:rPr lang="en-AU" dirty="0" err="1"/>
              <a:t>obejective</a:t>
            </a:r>
            <a:r>
              <a:rPr lang="en-AU" dirty="0"/>
              <a:t> is to find the active compounds within the pod of acacia </a:t>
            </a:r>
            <a:r>
              <a:rPr lang="en-AU" dirty="0" err="1"/>
              <a:t>concinna</a:t>
            </a:r>
            <a:r>
              <a:rPr lang="en-AU" dirty="0"/>
              <a:t>.</a:t>
            </a:r>
          </a:p>
        </p:txBody>
      </p:sp>
      <p:sp>
        <p:nvSpPr>
          <p:cNvPr id="4" name="Slide Number Placeholder 3"/>
          <p:cNvSpPr>
            <a:spLocks noGrp="1"/>
          </p:cNvSpPr>
          <p:nvPr>
            <p:ph type="sldNum" sz="quarter" idx="5"/>
          </p:nvPr>
        </p:nvSpPr>
        <p:spPr/>
        <p:txBody>
          <a:bodyPr/>
          <a:lstStyle/>
          <a:p>
            <a:fld id="{46269082-9D5D-43A3-B675-27AB9B8E552E}" type="slidenum">
              <a:rPr lang="en-US" smtClean="0"/>
              <a:t>7</a:t>
            </a:fld>
            <a:endParaRPr lang="en-US" dirty="0"/>
          </a:p>
        </p:txBody>
      </p:sp>
    </p:spTree>
    <p:extLst>
      <p:ext uri="{BB962C8B-B14F-4D97-AF65-F5344CB8AC3E}">
        <p14:creationId xmlns:p14="http://schemas.microsoft.com/office/powerpoint/2010/main" val="41573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let’s me briefly introduce acacia </a:t>
            </a:r>
            <a:r>
              <a:rPr lang="en-AU" dirty="0" err="1"/>
              <a:t>concinna</a:t>
            </a:r>
            <a:r>
              <a:rPr lang="en-AU" dirty="0"/>
              <a:t>, the common name is soap pod which it belongs to Fabaceae. The pod is which is commonly used are traditionally known to be able to treat laxative effect, cough and so on. on the other hand, from researched it tends to have several effects as well as there are reports on its compounds.</a:t>
            </a:r>
          </a:p>
        </p:txBody>
      </p:sp>
      <p:sp>
        <p:nvSpPr>
          <p:cNvPr id="4" name="Slide Number Placeholder 3"/>
          <p:cNvSpPr>
            <a:spLocks noGrp="1"/>
          </p:cNvSpPr>
          <p:nvPr>
            <p:ph type="sldNum" sz="quarter" idx="5"/>
          </p:nvPr>
        </p:nvSpPr>
        <p:spPr/>
        <p:txBody>
          <a:bodyPr/>
          <a:lstStyle/>
          <a:p>
            <a:fld id="{46269082-9D5D-43A3-B675-27AB9B8E552E}" type="slidenum">
              <a:rPr lang="en-US" smtClean="0"/>
              <a:t>8</a:t>
            </a:fld>
            <a:endParaRPr lang="en-US" dirty="0"/>
          </a:p>
        </p:txBody>
      </p:sp>
    </p:spTree>
    <p:extLst>
      <p:ext uri="{BB962C8B-B14F-4D97-AF65-F5344CB8AC3E}">
        <p14:creationId xmlns:p14="http://schemas.microsoft.com/office/powerpoint/2010/main" val="375150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was extracted with 50% methanol and then partition with hexane, acetyl acetate, and butanol to yield 4 fractions. The </a:t>
            </a:r>
            <a:r>
              <a:rPr lang="en-US" dirty="0" err="1"/>
              <a:t>buOH</a:t>
            </a:r>
            <a:r>
              <a:rPr lang="en-US" dirty="0"/>
              <a:t> fraction which shown the highest lipase </a:t>
            </a:r>
            <a:r>
              <a:rPr lang="en-US" dirty="0" err="1"/>
              <a:t>inhibtion</a:t>
            </a:r>
            <a:r>
              <a:rPr lang="en-US" dirty="0"/>
              <a:t> activity was further subjected to 3 times column chromatography </a:t>
            </a:r>
            <a:r>
              <a:rPr lang="en-US" dirty="0" err="1"/>
              <a:t>pufiracation</a:t>
            </a:r>
            <a:r>
              <a:rPr lang="en-US" dirty="0"/>
              <a:t> to yield the active fraction. </a:t>
            </a:r>
          </a:p>
          <a:p>
            <a:r>
              <a:rPr lang="en-US" dirty="0"/>
              <a:t>Fractionate in different layer </a:t>
            </a:r>
            <a:r>
              <a:rPr lang="en-US" dirty="0">
                <a:sym typeface="Wingdings" pitchFamily="2" charset="2"/>
              </a:rPr>
              <a:t> the one with the highest lipase inhibition  subject to further fractionate  finally we obtain BM-4-1</a:t>
            </a:r>
            <a:endParaRPr lang="en-US" dirty="0"/>
          </a:p>
        </p:txBody>
      </p:sp>
      <p:sp>
        <p:nvSpPr>
          <p:cNvPr id="4" name="Slide Number Placeholder 3"/>
          <p:cNvSpPr>
            <a:spLocks noGrp="1"/>
          </p:cNvSpPr>
          <p:nvPr>
            <p:ph type="sldNum" sz="quarter" idx="5"/>
          </p:nvPr>
        </p:nvSpPr>
        <p:spPr/>
        <p:txBody>
          <a:bodyPr/>
          <a:lstStyle/>
          <a:p>
            <a:fld id="{46269082-9D5D-43A3-B675-27AB9B8E552E}" type="slidenum">
              <a:rPr lang="en-US" smtClean="0"/>
              <a:t>9</a:t>
            </a:fld>
            <a:endParaRPr lang="en-US" dirty="0"/>
          </a:p>
        </p:txBody>
      </p:sp>
    </p:spTree>
    <p:extLst>
      <p:ext uri="{BB962C8B-B14F-4D97-AF65-F5344CB8AC3E}">
        <p14:creationId xmlns:p14="http://schemas.microsoft.com/office/powerpoint/2010/main" val="216209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active fraction was then analysed using analytical HPLC and proton NMR. For HPLC result, it showed the broad peak which are suggested to be a macromolecule. And comparing with NMR Result, we think that the macromolecule might be the saponins. Thus, it will be further decompose for </a:t>
            </a:r>
            <a:r>
              <a:rPr lang="en-AU" dirty="0" err="1"/>
              <a:t>stucutre</a:t>
            </a:r>
            <a:r>
              <a:rPr lang="en-AU" dirty="0"/>
              <a:t> </a:t>
            </a:r>
            <a:r>
              <a:rPr lang="en-AU" dirty="0" err="1"/>
              <a:t>nalaysis</a:t>
            </a:r>
            <a:r>
              <a:rPr lang="en-AU" dirty="0"/>
              <a:t>.</a:t>
            </a:r>
          </a:p>
        </p:txBody>
      </p:sp>
      <p:sp>
        <p:nvSpPr>
          <p:cNvPr id="4" name="Slide Number Placeholder 3"/>
          <p:cNvSpPr>
            <a:spLocks noGrp="1"/>
          </p:cNvSpPr>
          <p:nvPr>
            <p:ph type="sldNum" sz="quarter" idx="5"/>
          </p:nvPr>
        </p:nvSpPr>
        <p:spPr/>
        <p:txBody>
          <a:bodyPr/>
          <a:lstStyle/>
          <a:p>
            <a:fld id="{46269082-9D5D-43A3-B675-27AB9B8E552E}" type="slidenum">
              <a:rPr lang="en-US" smtClean="0"/>
              <a:t>10</a:t>
            </a:fld>
            <a:endParaRPr lang="en-US" dirty="0"/>
          </a:p>
        </p:txBody>
      </p:sp>
    </p:spTree>
    <p:extLst>
      <p:ext uri="{BB962C8B-B14F-4D97-AF65-F5344CB8AC3E}">
        <p14:creationId xmlns:p14="http://schemas.microsoft.com/office/powerpoint/2010/main" val="82505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oleObject" Target="../embeddings/oleObject3.bin"/><Relationship Id="rId12"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5.emf"/><Relationship Id="rId4" Type="http://schemas.openxmlformats.org/officeDocument/2006/relationships/image" Target="../media/image4.png"/><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15.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3.emf"/><Relationship Id="rId4" Type="http://schemas.openxmlformats.org/officeDocument/2006/relationships/image" Target="../media/image4.png"/><Relationship Id="rId9"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2.bin"/><Relationship Id="rId3" Type="http://schemas.openxmlformats.org/officeDocument/2006/relationships/notesSlide" Target="../notesSlides/notesSlide17.xml"/><Relationship Id="rId7" Type="http://schemas.openxmlformats.org/officeDocument/2006/relationships/oleObject" Target="../embeddings/oleObject9.bin"/><Relationship Id="rId12" Type="http://schemas.openxmlformats.org/officeDocument/2006/relationships/image" Target="../media/image14.emf"/><Relationship Id="rId17" Type="http://schemas.openxmlformats.org/officeDocument/2006/relationships/image" Target="../media/image18.jpg"/><Relationship Id="rId2" Type="http://schemas.openxmlformats.org/officeDocument/2006/relationships/slideLayout" Target="../slideLayouts/slideLayout7.xml"/><Relationship Id="rId16" Type="http://schemas.openxmlformats.org/officeDocument/2006/relationships/image" Target="../media/image16.emf"/><Relationship Id="rId1" Type="http://schemas.openxmlformats.org/officeDocument/2006/relationships/vmlDrawing" Target="../drawings/vmlDrawing4.vml"/><Relationship Id="rId6" Type="http://schemas.openxmlformats.org/officeDocument/2006/relationships/image" Target="../media/image22.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3.emf"/><Relationship Id="rId4" Type="http://schemas.openxmlformats.org/officeDocument/2006/relationships/image" Target="../media/image4.png"/><Relationship Id="rId9" Type="http://schemas.openxmlformats.org/officeDocument/2006/relationships/oleObject" Target="../embeddings/oleObject10.bin"/><Relationship Id="rId1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4.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tif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1.tiff"/><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4.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2893100"/>
          </a:xfrm>
          <a:prstGeom prst="rect">
            <a:avLst/>
          </a:prstGeom>
          <a:noFill/>
        </p:spPr>
        <p:txBody>
          <a:bodyPr wrap="square" rtlCol="0">
            <a:spAutoFit/>
          </a:bodyPr>
          <a:lstStyle/>
          <a:p>
            <a:pPr algn="ctr"/>
            <a:r>
              <a:rPr lang="en-US" sz="2400" b="1" dirty="0"/>
              <a:t>Saponin from </a:t>
            </a:r>
            <a:r>
              <a:rPr lang="en-US" sz="2400" b="1" i="1" dirty="0"/>
              <a:t>Acacia </a:t>
            </a:r>
            <a:r>
              <a:rPr lang="en-US" sz="2400" b="1" i="1" dirty="0" err="1"/>
              <a:t>concinna</a:t>
            </a:r>
            <a:r>
              <a:rPr lang="en-US" sz="2400" b="1" i="1" dirty="0"/>
              <a:t> </a:t>
            </a:r>
            <a:r>
              <a:rPr lang="en-US" sz="2400" b="1" dirty="0"/>
              <a:t>(Wild.) DC. inhibits pancreatic lipase and enhance lipolysis in 3T3-L1 adipocyte </a:t>
            </a:r>
            <a:endParaRPr lang="en-US" b="1" dirty="0"/>
          </a:p>
          <a:p>
            <a:pPr algn="ctr"/>
            <a:endParaRPr lang="en-US" b="1" dirty="0"/>
          </a:p>
          <a:p>
            <a:pPr algn="ctr"/>
            <a:endParaRPr lang="fr-FR" dirty="0"/>
          </a:p>
          <a:p>
            <a:pPr algn="ctr"/>
            <a:r>
              <a:rPr lang="en-US" b="1" dirty="0" err="1"/>
              <a:t>Wijitrapha</a:t>
            </a:r>
            <a:r>
              <a:rPr lang="en-US" b="1" dirty="0"/>
              <a:t> </a:t>
            </a:r>
            <a:r>
              <a:rPr lang="it-IT" b="1" dirty="0"/>
              <a:t> </a:t>
            </a:r>
            <a:r>
              <a:rPr lang="it-IT" b="1" dirty="0" err="1"/>
              <a:t>Ruangaram</a:t>
            </a:r>
            <a:r>
              <a:rPr lang="it-IT" b="1" dirty="0"/>
              <a:t> </a:t>
            </a:r>
            <a:r>
              <a:rPr lang="it-IT" b="1" baseline="30000" dirty="0"/>
              <a:t>1</a:t>
            </a:r>
            <a:r>
              <a:rPr lang="it-IT" b="1" dirty="0"/>
              <a:t>, </a:t>
            </a:r>
            <a:r>
              <a:rPr lang="it-IT" b="1" dirty="0" err="1"/>
              <a:t>Zhuoyue</a:t>
            </a:r>
            <a:r>
              <a:rPr lang="it-IT" b="1" dirty="0"/>
              <a:t> Zhao </a:t>
            </a:r>
            <a:r>
              <a:rPr lang="it-IT" b="1" baseline="30000" dirty="0"/>
              <a:t>1</a:t>
            </a:r>
            <a:r>
              <a:rPr lang="it-IT" b="1" dirty="0"/>
              <a:t>, and </a:t>
            </a:r>
            <a:r>
              <a:rPr lang="it-IT" b="1" dirty="0" err="1"/>
              <a:t>Eisuke</a:t>
            </a:r>
            <a:r>
              <a:rPr lang="it-IT" b="1" dirty="0"/>
              <a:t> Kato </a:t>
            </a:r>
            <a:r>
              <a:rPr lang="it-IT" b="1" baseline="30000" dirty="0"/>
              <a:t>1,*</a:t>
            </a:r>
          </a:p>
          <a:p>
            <a:endParaRPr lang="it-IT" b="1" baseline="30000" dirty="0"/>
          </a:p>
          <a:p>
            <a:endParaRPr lang="fr-FR" dirty="0"/>
          </a:p>
          <a:p>
            <a:r>
              <a:rPr lang="en-US" baseline="30000" dirty="0"/>
              <a:t>1</a:t>
            </a:r>
            <a:r>
              <a:rPr lang="en-US" dirty="0"/>
              <a:t> Laboratory of Food Biochemistry, Division of Applied Bioscience, Graduate School of Agriculture, Hokkaido University, Kita-</a:t>
            </a:r>
            <a:r>
              <a:rPr lang="en-US" dirty="0" err="1"/>
              <a:t>ku</a:t>
            </a:r>
            <a:r>
              <a:rPr lang="en-US" dirty="0"/>
              <a:t>, Sapporo, Hokkaido 060-8589, Japan</a:t>
            </a:r>
            <a:endParaRPr lang="fr-FR" dirty="0"/>
          </a:p>
          <a:p>
            <a:r>
              <a:rPr lang="en-US" sz="1400" b="1" dirty="0"/>
              <a:t>*</a:t>
            </a:r>
            <a:r>
              <a:rPr lang="en-US" sz="1400" dirty="0"/>
              <a:t> Corresponding author: </a:t>
            </a:r>
            <a:r>
              <a:rPr lang="en-US" sz="1400" dirty="0" err="1"/>
              <a:t>eikato@chem.agr.hokudai.ac.jp</a:t>
            </a:r>
            <a:endParaRPr lang="fr-FR"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4" name="図 3">
            <a:extLst>
              <a:ext uri="{FF2B5EF4-FFF2-40B4-BE49-F238E27FC236}">
                <a16:creationId xmlns:a16="http://schemas.microsoft.com/office/drawing/2014/main" id="{0DA1DDA1-CDC1-44EC-AEE7-AAA17C21EA75}"/>
              </a:ext>
            </a:extLst>
          </p:cNvPr>
          <p:cNvPicPr>
            <a:picLocks noChangeAspect="1"/>
          </p:cNvPicPr>
          <p:nvPr/>
        </p:nvPicPr>
        <p:blipFill>
          <a:blip r:embed="rId4"/>
          <a:stretch>
            <a:fillRect/>
          </a:stretch>
        </p:blipFill>
        <p:spPr>
          <a:xfrm>
            <a:off x="2255318" y="5405472"/>
            <a:ext cx="4633362" cy="1231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図 1">
            <a:extLst>
              <a:ext uri="{FF2B5EF4-FFF2-40B4-BE49-F238E27FC236}">
                <a16:creationId xmlns:a16="http://schemas.microsoft.com/office/drawing/2014/main" id="{0F725823-C73E-5744-A409-30894B247D56}"/>
              </a:ext>
            </a:extLst>
          </p:cNvPr>
          <p:cNvPicPr>
            <a:picLocks noChangeAspect="1"/>
          </p:cNvPicPr>
          <p:nvPr/>
        </p:nvPicPr>
        <p:blipFill>
          <a:blip r:embed="rId4"/>
          <a:srcRect l="6546" t="-393" r="1774" b="7207"/>
          <a:stretch>
            <a:fillRect/>
          </a:stretch>
        </p:blipFill>
        <p:spPr>
          <a:xfrm>
            <a:off x="152400" y="1579382"/>
            <a:ext cx="4210086" cy="2619058"/>
          </a:xfrm>
          <a:prstGeom prst="rect">
            <a:avLst/>
          </a:prstGeom>
          <a:noFill/>
          <a:ln w="9525">
            <a:noFill/>
          </a:ln>
        </p:spPr>
      </p:pic>
      <p:sp>
        <p:nvSpPr>
          <p:cNvPr id="8" name="TextBox 7">
            <a:extLst>
              <a:ext uri="{FF2B5EF4-FFF2-40B4-BE49-F238E27FC236}">
                <a16:creationId xmlns:a16="http://schemas.microsoft.com/office/drawing/2014/main" id="{C5946CD7-082F-ED43-B14F-AE5FFACF825A}"/>
              </a:ext>
            </a:extLst>
          </p:cNvPr>
          <p:cNvSpPr txBox="1"/>
          <p:nvPr/>
        </p:nvSpPr>
        <p:spPr>
          <a:xfrm>
            <a:off x="763828" y="1801699"/>
            <a:ext cx="1522172" cy="369332"/>
          </a:xfrm>
          <a:prstGeom prst="rect">
            <a:avLst/>
          </a:prstGeom>
          <a:noFill/>
        </p:spPr>
        <p:txBody>
          <a:bodyPr wrap="square" rtlCol="0">
            <a:spAutoFit/>
          </a:bodyPr>
          <a:lstStyle/>
          <a:p>
            <a:r>
              <a:rPr lang="en-US" dirty="0">
                <a:solidFill>
                  <a:schemeClr val="accent6">
                    <a:lumMod val="75000"/>
                  </a:schemeClr>
                </a:solidFill>
              </a:rPr>
              <a:t>Broad peak</a:t>
            </a:r>
          </a:p>
        </p:txBody>
      </p:sp>
      <p:sp>
        <p:nvSpPr>
          <p:cNvPr id="2" name="テキスト ボックス 1">
            <a:extLst>
              <a:ext uri="{FF2B5EF4-FFF2-40B4-BE49-F238E27FC236}">
                <a16:creationId xmlns:a16="http://schemas.microsoft.com/office/drawing/2014/main" id="{566A1B68-F046-42A3-B93F-C6471AF61554}"/>
              </a:ext>
            </a:extLst>
          </p:cNvPr>
          <p:cNvSpPr txBox="1"/>
          <p:nvPr/>
        </p:nvSpPr>
        <p:spPr>
          <a:xfrm>
            <a:off x="381000" y="228600"/>
            <a:ext cx="3951403" cy="461665"/>
          </a:xfrm>
          <a:prstGeom prst="rect">
            <a:avLst/>
          </a:prstGeom>
          <a:noFill/>
        </p:spPr>
        <p:txBody>
          <a:bodyPr wrap="none" rtlCol="0">
            <a:spAutoFit/>
          </a:bodyPr>
          <a:lstStyle/>
          <a:p>
            <a:r>
              <a:rPr kumimoji="1" lang="en-US" altLang="ja-JP" sz="2400" b="1" dirty="0"/>
              <a:t>Analysis of the active fraction</a:t>
            </a:r>
            <a:endParaRPr kumimoji="1" lang="ja-JP" altLang="en-US" sz="2400" b="1" dirty="0"/>
          </a:p>
        </p:txBody>
      </p:sp>
      <p:sp>
        <p:nvSpPr>
          <p:cNvPr id="4" name="テキスト ボックス 3">
            <a:extLst>
              <a:ext uri="{FF2B5EF4-FFF2-40B4-BE49-F238E27FC236}">
                <a16:creationId xmlns:a16="http://schemas.microsoft.com/office/drawing/2014/main" id="{12E74AB1-7430-4CA4-B4A5-8B81B2377344}"/>
              </a:ext>
            </a:extLst>
          </p:cNvPr>
          <p:cNvSpPr txBox="1"/>
          <p:nvPr/>
        </p:nvSpPr>
        <p:spPr>
          <a:xfrm>
            <a:off x="4514886" y="796444"/>
            <a:ext cx="1962114" cy="369332"/>
          </a:xfrm>
          <a:prstGeom prst="rect">
            <a:avLst/>
          </a:prstGeom>
          <a:noFill/>
        </p:spPr>
        <p:txBody>
          <a:bodyPr wrap="square" rtlCol="0">
            <a:spAutoFit/>
          </a:bodyPr>
          <a:lstStyle/>
          <a:p>
            <a:r>
              <a:rPr kumimoji="1" lang="en-US" altLang="ja-JP" baseline="30000" dirty="0"/>
              <a:t>1</a:t>
            </a:r>
            <a:r>
              <a:rPr kumimoji="1" lang="en-US" altLang="ja-JP" dirty="0"/>
              <a:t>H-NMR analysis</a:t>
            </a:r>
            <a:endParaRPr kumimoji="1" lang="ja-JP" altLang="en-US" dirty="0"/>
          </a:p>
        </p:txBody>
      </p:sp>
      <p:sp>
        <p:nvSpPr>
          <p:cNvPr id="9" name="テキスト ボックス 8">
            <a:extLst>
              <a:ext uri="{FF2B5EF4-FFF2-40B4-BE49-F238E27FC236}">
                <a16:creationId xmlns:a16="http://schemas.microsoft.com/office/drawing/2014/main" id="{6A6ACC2B-EC52-43CA-B2CA-CA8B53E8A311}"/>
              </a:ext>
            </a:extLst>
          </p:cNvPr>
          <p:cNvSpPr txBox="1"/>
          <p:nvPr/>
        </p:nvSpPr>
        <p:spPr>
          <a:xfrm>
            <a:off x="4362486" y="4684862"/>
            <a:ext cx="4093493" cy="369332"/>
          </a:xfrm>
          <a:prstGeom prst="rect">
            <a:avLst/>
          </a:prstGeom>
          <a:noFill/>
        </p:spPr>
        <p:txBody>
          <a:bodyPr wrap="none" rtlCol="0">
            <a:spAutoFit/>
          </a:bodyPr>
          <a:lstStyle/>
          <a:p>
            <a:r>
              <a:rPr kumimoji="1" lang="en-US" altLang="ja-JP" dirty="0"/>
              <a:t>Saponins are suggested from the analysis</a:t>
            </a:r>
            <a:endParaRPr kumimoji="1" lang="ja-JP" altLang="en-US" dirty="0"/>
          </a:p>
        </p:txBody>
      </p:sp>
      <p:cxnSp>
        <p:nvCxnSpPr>
          <p:cNvPr id="11" name="直線矢印コネクタ 10">
            <a:extLst>
              <a:ext uri="{FF2B5EF4-FFF2-40B4-BE49-F238E27FC236}">
                <a16:creationId xmlns:a16="http://schemas.microsoft.com/office/drawing/2014/main" id="{FE06269B-6787-4003-843F-480BC0C4C9E2}"/>
              </a:ext>
            </a:extLst>
          </p:cNvPr>
          <p:cNvCxnSpPr/>
          <p:nvPr/>
        </p:nvCxnSpPr>
        <p:spPr>
          <a:xfrm>
            <a:off x="4362486" y="5257712"/>
            <a:ext cx="457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1705D77-F710-4BA5-B1C7-E4489C63527E}"/>
              </a:ext>
            </a:extLst>
          </p:cNvPr>
          <p:cNvSpPr txBox="1"/>
          <p:nvPr/>
        </p:nvSpPr>
        <p:spPr>
          <a:xfrm>
            <a:off x="4942102" y="5092295"/>
            <a:ext cx="3571619" cy="369332"/>
          </a:xfrm>
          <a:prstGeom prst="rect">
            <a:avLst/>
          </a:prstGeom>
          <a:noFill/>
        </p:spPr>
        <p:txBody>
          <a:bodyPr wrap="none" rtlCol="0">
            <a:spAutoFit/>
          </a:bodyPr>
          <a:lstStyle/>
          <a:p>
            <a:r>
              <a:rPr kumimoji="1" lang="en-US" altLang="ja-JP" dirty="0"/>
              <a:t>Structure analysis by decomposition</a:t>
            </a:r>
            <a:endParaRPr kumimoji="1" lang="ja-JP" altLang="en-US" dirty="0"/>
          </a:p>
        </p:txBody>
      </p:sp>
      <p:sp>
        <p:nvSpPr>
          <p:cNvPr id="13" name="テキスト ボックス 12">
            <a:extLst>
              <a:ext uri="{FF2B5EF4-FFF2-40B4-BE49-F238E27FC236}">
                <a16:creationId xmlns:a16="http://schemas.microsoft.com/office/drawing/2014/main" id="{90C7CB4B-E3AA-4EAF-9D6E-597EDC85CEAE}"/>
              </a:ext>
            </a:extLst>
          </p:cNvPr>
          <p:cNvSpPr txBox="1"/>
          <p:nvPr/>
        </p:nvSpPr>
        <p:spPr>
          <a:xfrm>
            <a:off x="533400" y="796444"/>
            <a:ext cx="1449628" cy="369332"/>
          </a:xfrm>
          <a:prstGeom prst="rect">
            <a:avLst/>
          </a:prstGeom>
          <a:noFill/>
        </p:spPr>
        <p:txBody>
          <a:bodyPr wrap="none" rtlCol="0">
            <a:spAutoFit/>
          </a:bodyPr>
          <a:lstStyle/>
          <a:p>
            <a:r>
              <a:rPr kumimoji="1" lang="en-US" altLang="ja-JP" dirty="0"/>
              <a:t>HPLC analysis</a:t>
            </a:r>
            <a:endParaRPr kumimoji="1" lang="ja-JP" altLang="en-US" dirty="0"/>
          </a:p>
        </p:txBody>
      </p:sp>
      <p:sp>
        <p:nvSpPr>
          <p:cNvPr id="14" name="テキスト ボックス 13">
            <a:extLst>
              <a:ext uri="{FF2B5EF4-FFF2-40B4-BE49-F238E27FC236}">
                <a16:creationId xmlns:a16="http://schemas.microsoft.com/office/drawing/2014/main" id="{190BBBEB-E78D-4E6A-901D-3D1D0280D9A8}"/>
              </a:ext>
            </a:extLst>
          </p:cNvPr>
          <p:cNvSpPr txBox="1"/>
          <p:nvPr/>
        </p:nvSpPr>
        <p:spPr>
          <a:xfrm>
            <a:off x="455723" y="4349172"/>
            <a:ext cx="1290546" cy="307777"/>
          </a:xfrm>
          <a:prstGeom prst="rect">
            <a:avLst/>
          </a:prstGeom>
          <a:noFill/>
        </p:spPr>
        <p:txBody>
          <a:bodyPr wrap="none" rtlCol="0">
            <a:spAutoFit/>
          </a:bodyPr>
          <a:lstStyle/>
          <a:p>
            <a:r>
              <a:rPr kumimoji="1" lang="en-US" altLang="ja-JP" sz="1400" dirty="0"/>
              <a:t>HPLC condition</a:t>
            </a:r>
            <a:endParaRPr kumimoji="1" lang="ja-JP" altLang="en-US" sz="1400" dirty="0"/>
          </a:p>
        </p:txBody>
      </p:sp>
      <p:pic>
        <p:nvPicPr>
          <p:cNvPr id="16" name="图片 6">
            <a:extLst>
              <a:ext uri="{FF2B5EF4-FFF2-40B4-BE49-F238E27FC236}">
                <a16:creationId xmlns:a16="http://schemas.microsoft.com/office/drawing/2014/main" id="{0EEE2194-6B78-5A47-9426-83A2C59CA5AE}"/>
              </a:ext>
            </a:extLst>
          </p:cNvPr>
          <p:cNvPicPr>
            <a:picLocks noChangeAspect="1"/>
          </p:cNvPicPr>
          <p:nvPr/>
        </p:nvPicPr>
        <p:blipFill>
          <a:blip r:embed="rId5"/>
          <a:stretch>
            <a:fillRect/>
          </a:stretch>
        </p:blipFill>
        <p:spPr>
          <a:xfrm>
            <a:off x="4186146" y="1184395"/>
            <a:ext cx="4576854" cy="3164908"/>
          </a:xfrm>
          <a:prstGeom prst="rect">
            <a:avLst/>
          </a:prstGeom>
          <a:noFill/>
          <a:ln>
            <a:noFill/>
          </a:ln>
        </p:spPr>
      </p:pic>
      <p:sp>
        <p:nvSpPr>
          <p:cNvPr id="3" name="Rectangle 2">
            <a:extLst>
              <a:ext uri="{FF2B5EF4-FFF2-40B4-BE49-F238E27FC236}">
                <a16:creationId xmlns:a16="http://schemas.microsoft.com/office/drawing/2014/main" id="{3A03CC7F-8091-A642-A3F3-49AFFEB1F931}"/>
              </a:ext>
            </a:extLst>
          </p:cNvPr>
          <p:cNvSpPr/>
          <p:nvPr/>
        </p:nvSpPr>
        <p:spPr>
          <a:xfrm>
            <a:off x="455723" y="4593427"/>
            <a:ext cx="3582607" cy="1015663"/>
          </a:xfrm>
          <a:prstGeom prst="rect">
            <a:avLst/>
          </a:prstGeom>
        </p:spPr>
        <p:txBody>
          <a:bodyPr wrap="square">
            <a:spAutoFit/>
          </a:bodyPr>
          <a:lstStyle/>
          <a:p>
            <a:pPr indent="0"/>
            <a:r>
              <a:rPr lang="en-US" sz="1200" dirty="0">
                <a:latin typeface="Calibri" panose="020F0502020204030204" pitchFamily="34" charset="0"/>
                <a:ea typeface="宋体" panose="02010600030101010101" pitchFamily="2" charset="-122"/>
                <a:cs typeface="Calibri" panose="020F0502020204030204" pitchFamily="34" charset="0"/>
                <a:sym typeface="+mn-ea"/>
              </a:rPr>
              <a:t>Column: </a:t>
            </a:r>
            <a:r>
              <a:rPr lang="en-US" sz="1200" dirty="0" err="1">
                <a:latin typeface="Calibri" panose="020F0502020204030204" pitchFamily="34" charset="0"/>
                <a:ea typeface="宋体" panose="02010600030101010101" pitchFamily="2" charset="-122"/>
                <a:cs typeface="Calibri" panose="020F0502020204030204" pitchFamily="34" charset="0"/>
                <a:sym typeface="+mn-ea"/>
              </a:rPr>
              <a:t>InertSustain</a:t>
            </a:r>
            <a:r>
              <a:rPr lang="en-US" sz="1200" dirty="0">
                <a:latin typeface="Calibri" panose="020F0502020204030204" pitchFamily="34" charset="0"/>
                <a:ea typeface="宋体" panose="02010600030101010101" pitchFamily="2" charset="-122"/>
                <a:cs typeface="Calibri" panose="020F0502020204030204" pitchFamily="34" charset="0"/>
                <a:sym typeface="+mn-ea"/>
              </a:rPr>
              <a:t> C18 </a:t>
            </a:r>
            <a:endParaRPr lang="en-US" sz="1200" dirty="0">
              <a:latin typeface="Calibri" panose="020F0502020204030204" pitchFamily="34" charset="0"/>
              <a:ea typeface="宋体" panose="02010600030101010101" pitchFamily="2" charset="-122"/>
              <a:cs typeface="Calibri" panose="020F0502020204030204" pitchFamily="34" charset="0"/>
            </a:endParaRPr>
          </a:p>
          <a:p>
            <a:pPr indent="0"/>
            <a:r>
              <a:rPr lang="en-US" sz="1200" dirty="0">
                <a:latin typeface="Calibri" panose="020F0502020204030204" pitchFamily="34" charset="0"/>
                <a:ea typeface="宋体" panose="02010600030101010101" pitchFamily="2" charset="-122"/>
                <a:cs typeface="Calibri" panose="020F0502020204030204" pitchFamily="34" charset="0"/>
                <a:sym typeface="+mn-ea"/>
              </a:rPr>
              <a:t>Eluent:30%-85% aq. Acetonitrile+0.1% TFA(0-30min), 80% aq. Acetonitrile +0.1% TFA (30-50 min).</a:t>
            </a:r>
            <a:endParaRPr lang="en-US" sz="1200" dirty="0">
              <a:latin typeface="Calibri" panose="020F0502020204030204" pitchFamily="34" charset="0"/>
              <a:ea typeface="宋体" panose="02010600030101010101" pitchFamily="2" charset="-122"/>
              <a:cs typeface="Calibri" panose="020F0502020204030204" pitchFamily="34" charset="0"/>
            </a:endParaRPr>
          </a:p>
          <a:p>
            <a:pPr indent="0"/>
            <a:r>
              <a:rPr lang="en-US" sz="1200" dirty="0">
                <a:latin typeface="Calibri" panose="020F0502020204030204" pitchFamily="34" charset="0"/>
                <a:ea typeface="宋体" panose="02010600030101010101" pitchFamily="2" charset="-122"/>
                <a:cs typeface="Calibri" panose="020F0502020204030204" pitchFamily="34" charset="0"/>
                <a:sym typeface="+mn-ea"/>
              </a:rPr>
              <a:t>Flow: 1.0 mL/min. </a:t>
            </a:r>
            <a:endParaRPr lang="en-US" sz="1200" dirty="0">
              <a:latin typeface="Calibri" panose="020F0502020204030204" pitchFamily="34" charset="0"/>
              <a:ea typeface="宋体" panose="02010600030101010101" pitchFamily="2" charset="-122"/>
              <a:cs typeface="Calibri" panose="020F0502020204030204" pitchFamily="34" charset="0"/>
            </a:endParaRPr>
          </a:p>
          <a:p>
            <a:pPr indent="0"/>
            <a:r>
              <a:rPr lang="en-US" sz="1200" dirty="0">
                <a:latin typeface="Calibri" panose="020F0502020204030204" pitchFamily="34" charset="0"/>
                <a:ea typeface="宋体" panose="02010600030101010101" pitchFamily="2" charset="-122"/>
                <a:cs typeface="Calibri" panose="020F0502020204030204" pitchFamily="34" charset="0"/>
                <a:sym typeface="+mn-ea"/>
              </a:rPr>
              <a:t>UV: 254nm</a:t>
            </a:r>
            <a:endParaRPr lang="zh-CN"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1" y="183256"/>
            <a:ext cx="8153400" cy="461665"/>
          </a:xfrm>
          <a:prstGeom prst="rect">
            <a:avLst/>
          </a:prstGeom>
          <a:noFill/>
        </p:spPr>
        <p:txBody>
          <a:bodyPr wrap="square" rtlCol="0">
            <a:spAutoFit/>
          </a:bodyPr>
          <a:lstStyle/>
          <a:p>
            <a:r>
              <a:rPr lang="fr-FR" sz="2400" b="1" dirty="0"/>
              <a:t>Structure analysis: decomposition by alkaline hydrolysis</a:t>
            </a: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TextBox 2">
            <a:extLst>
              <a:ext uri="{FF2B5EF4-FFF2-40B4-BE49-F238E27FC236}">
                <a16:creationId xmlns:a16="http://schemas.microsoft.com/office/drawing/2014/main" id="{952A45AB-50B7-674C-8E1D-1A7A85EC5CB3}"/>
              </a:ext>
            </a:extLst>
          </p:cNvPr>
          <p:cNvSpPr txBox="1"/>
          <p:nvPr/>
        </p:nvSpPr>
        <p:spPr>
          <a:xfrm>
            <a:off x="1126452" y="701920"/>
            <a:ext cx="2589571" cy="338554"/>
          </a:xfrm>
          <a:prstGeom prst="rect">
            <a:avLst/>
          </a:prstGeom>
          <a:noFill/>
        </p:spPr>
        <p:txBody>
          <a:bodyPr wrap="square" rtlCol="0">
            <a:spAutoFit/>
          </a:bodyPr>
          <a:lstStyle/>
          <a:p>
            <a:r>
              <a:rPr lang="en-US" altLang="zh-CN" sz="1600" b="1" u="sng" dirty="0">
                <a:latin typeface="Calibri" panose="020F0502020204030204" pitchFamily="34" charset="0"/>
                <a:cs typeface="Calibri" panose="020F0502020204030204" pitchFamily="34" charset="0"/>
                <a:sym typeface="+mn-ea"/>
              </a:rPr>
              <a:t>Active fraction </a:t>
            </a:r>
            <a:r>
              <a:rPr lang="zh-CN" altLang="en-US" sz="1600" dirty="0">
                <a:latin typeface="Calibri" panose="020F0502020204030204" pitchFamily="34" charset="0"/>
                <a:cs typeface="Calibri" panose="020F0502020204030204" pitchFamily="34" charset="0"/>
                <a:sym typeface="+mn-ea"/>
              </a:rPr>
              <a:t>(</a:t>
            </a:r>
            <a:r>
              <a:rPr lang="en-US" altLang="zh-CN" sz="1600" dirty="0">
                <a:latin typeface="Calibri" panose="020F0502020204030204" pitchFamily="34" charset="0"/>
                <a:cs typeface="Calibri" panose="020F0502020204030204" pitchFamily="34" charset="0"/>
                <a:sym typeface="+mn-ea"/>
              </a:rPr>
              <a:t>97.2</a:t>
            </a:r>
            <a:r>
              <a:rPr lang="zh-CN" altLang="en-US" sz="1600" dirty="0">
                <a:latin typeface="Calibri" panose="020F0502020204030204" pitchFamily="34" charset="0"/>
                <a:cs typeface="Calibri" panose="020F0502020204030204" pitchFamily="34" charset="0"/>
                <a:sym typeface="+mn-ea"/>
              </a:rPr>
              <a:t>mg)</a:t>
            </a:r>
            <a:endParaRPr lang="en-AU" sz="1600" dirty="0">
              <a:latin typeface="Calibri" panose="020F0502020204030204" pitchFamily="34" charset="0"/>
              <a:cs typeface="Calibri" panose="020F0502020204030204" pitchFamily="34" charset="0"/>
            </a:endParaRPr>
          </a:p>
        </p:txBody>
      </p:sp>
      <p:cxnSp>
        <p:nvCxnSpPr>
          <p:cNvPr id="7" name="直接箭头连接符 5">
            <a:extLst>
              <a:ext uri="{FF2B5EF4-FFF2-40B4-BE49-F238E27FC236}">
                <a16:creationId xmlns:a16="http://schemas.microsoft.com/office/drawing/2014/main" id="{17A80E4B-41C4-9744-B3E6-84E2AE0058BC}"/>
              </a:ext>
            </a:extLst>
          </p:cNvPr>
          <p:cNvCxnSpPr>
            <a:cxnSpLocks/>
          </p:cNvCxnSpPr>
          <p:nvPr/>
        </p:nvCxnSpPr>
        <p:spPr>
          <a:xfrm>
            <a:off x="2074233" y="1093516"/>
            <a:ext cx="0" cy="320163"/>
          </a:xfrm>
          <a:prstGeom prst="straightConnector1">
            <a:avLst/>
          </a:prstGeom>
          <a:ln w="34925">
            <a:tailEnd type="arrow" w="med" len="med"/>
          </a:ln>
        </p:spPr>
        <p:style>
          <a:lnRef idx="1">
            <a:schemeClr val="dk1"/>
          </a:lnRef>
          <a:fillRef idx="0">
            <a:schemeClr val="dk1"/>
          </a:fillRef>
          <a:effectRef idx="0">
            <a:schemeClr val="dk1"/>
          </a:effectRef>
          <a:fontRef idx="minor">
            <a:schemeClr val="tx1"/>
          </a:fontRef>
        </p:style>
      </p:cxnSp>
      <p:sp>
        <p:nvSpPr>
          <p:cNvPr id="8" name="文本框 9">
            <a:extLst>
              <a:ext uri="{FF2B5EF4-FFF2-40B4-BE49-F238E27FC236}">
                <a16:creationId xmlns:a16="http://schemas.microsoft.com/office/drawing/2014/main" id="{36407D17-BAC3-3743-95BA-6027C9BD616C}"/>
              </a:ext>
            </a:extLst>
          </p:cNvPr>
          <p:cNvSpPr txBox="1"/>
          <p:nvPr/>
        </p:nvSpPr>
        <p:spPr>
          <a:xfrm>
            <a:off x="-28575" y="1382637"/>
            <a:ext cx="3870325" cy="307777"/>
          </a:xfrm>
          <a:prstGeom prst="rect">
            <a:avLst/>
          </a:prstGeom>
          <a:noFill/>
        </p:spPr>
        <p:txBody>
          <a:bodyPr wrap="square" rtlCol="0">
            <a:spAutoFit/>
          </a:bodyPr>
          <a:lstStyle/>
          <a:p>
            <a:pPr algn="ctr"/>
            <a:r>
              <a:rPr lang="en-US" altLang="zh-CN" sz="1400" dirty="0">
                <a:latin typeface="Calibri" panose="020F0502020204030204" pitchFamily="34" charset="0"/>
                <a:cs typeface="Calibri" panose="020F0502020204030204" pitchFamily="34" charset="0"/>
              </a:rPr>
              <a:t>N</a:t>
            </a:r>
            <a:r>
              <a:rPr lang="zh-CN" altLang="en-US" sz="1400" dirty="0">
                <a:latin typeface="Calibri" panose="020F0502020204030204" pitchFamily="34" charset="0"/>
                <a:cs typeface="Calibri" panose="020F0502020204030204" pitchFamily="34" charset="0"/>
              </a:rPr>
              <a:t>eutralization </a:t>
            </a:r>
            <a:r>
              <a:rPr lang="en-US" altLang="zh-CN" sz="1400" dirty="0">
                <a:latin typeface="Calibri" panose="020F0502020204030204" pitchFamily="34" charset="0"/>
                <a:cs typeface="Calibri" panose="020F0502020204030204" pitchFamily="34" charset="0"/>
              </a:rPr>
              <a:t>with</a:t>
            </a:r>
            <a:r>
              <a:rPr lang="zh-CN" altLang="en-US" sz="1400" dirty="0">
                <a:latin typeface="Calibri" panose="020F0502020204030204" pitchFamily="34" charset="0"/>
                <a:cs typeface="Calibri" panose="020F0502020204030204" pitchFamily="34" charset="0"/>
              </a:rPr>
              <a:t> 1M HCL</a:t>
            </a:r>
          </a:p>
        </p:txBody>
      </p:sp>
      <p:cxnSp>
        <p:nvCxnSpPr>
          <p:cNvPr id="9" name="直接箭头连接符 10">
            <a:extLst>
              <a:ext uri="{FF2B5EF4-FFF2-40B4-BE49-F238E27FC236}">
                <a16:creationId xmlns:a16="http://schemas.microsoft.com/office/drawing/2014/main" id="{84B6E3AF-49C1-E840-994A-E6293F1E086A}"/>
              </a:ext>
            </a:extLst>
          </p:cNvPr>
          <p:cNvCxnSpPr>
            <a:cxnSpLocks/>
          </p:cNvCxnSpPr>
          <p:nvPr/>
        </p:nvCxnSpPr>
        <p:spPr>
          <a:xfrm>
            <a:off x="2070694" y="1721191"/>
            <a:ext cx="0" cy="378911"/>
          </a:xfrm>
          <a:prstGeom prst="straightConnector1">
            <a:avLst/>
          </a:prstGeom>
          <a:ln w="34925">
            <a:tailEnd type="arrow" w="med" len="med"/>
          </a:ln>
        </p:spPr>
        <p:style>
          <a:lnRef idx="1">
            <a:schemeClr val="dk1"/>
          </a:lnRef>
          <a:fillRef idx="0">
            <a:schemeClr val="dk1"/>
          </a:fillRef>
          <a:effectRef idx="0">
            <a:schemeClr val="dk1"/>
          </a:effectRef>
          <a:fontRef idx="minor">
            <a:schemeClr val="tx1"/>
          </a:fontRef>
        </p:style>
      </p:cxnSp>
      <p:sp>
        <p:nvSpPr>
          <p:cNvPr id="10" name="文本框 11">
            <a:extLst>
              <a:ext uri="{FF2B5EF4-FFF2-40B4-BE49-F238E27FC236}">
                <a16:creationId xmlns:a16="http://schemas.microsoft.com/office/drawing/2014/main" id="{27EE7155-2C31-A248-B680-A96EA7FF19FB}"/>
              </a:ext>
            </a:extLst>
          </p:cNvPr>
          <p:cNvSpPr txBox="1"/>
          <p:nvPr/>
        </p:nvSpPr>
        <p:spPr>
          <a:xfrm>
            <a:off x="2115165" y="1727684"/>
            <a:ext cx="1682115" cy="307777"/>
          </a:xfrm>
          <a:prstGeom prst="rect">
            <a:avLst/>
          </a:prstGeom>
          <a:noFill/>
        </p:spPr>
        <p:txBody>
          <a:bodyPr wrap="square" rtlCol="0">
            <a:spAutoFit/>
          </a:bodyPr>
          <a:lstStyle/>
          <a:p>
            <a:r>
              <a:rPr lang="en-US" altLang="zh-CN" sz="1400" dirty="0">
                <a:latin typeface="Calibri" panose="020F0502020204030204" pitchFamily="34" charset="0"/>
                <a:cs typeface="Calibri" panose="020F0502020204030204" pitchFamily="34" charset="0"/>
              </a:rPr>
              <a:t>Partition</a:t>
            </a:r>
          </a:p>
        </p:txBody>
      </p:sp>
      <p:sp>
        <p:nvSpPr>
          <p:cNvPr id="14" name="文本框 15">
            <a:extLst>
              <a:ext uri="{FF2B5EF4-FFF2-40B4-BE49-F238E27FC236}">
                <a16:creationId xmlns:a16="http://schemas.microsoft.com/office/drawing/2014/main" id="{EC91A6C9-8A04-4344-9E5D-E25EC121D2C2}"/>
              </a:ext>
            </a:extLst>
          </p:cNvPr>
          <p:cNvSpPr txBox="1"/>
          <p:nvPr/>
        </p:nvSpPr>
        <p:spPr>
          <a:xfrm>
            <a:off x="195539" y="2544034"/>
            <a:ext cx="2058670" cy="523220"/>
          </a:xfrm>
          <a:prstGeom prst="rect">
            <a:avLst/>
          </a:prstGeom>
          <a:noFill/>
        </p:spPr>
        <p:txBody>
          <a:bodyPr wrap="square" rtlCol="0">
            <a:spAutoFit/>
          </a:bodyPr>
          <a:lstStyle/>
          <a:p>
            <a:pPr algn="ctr"/>
            <a:r>
              <a:rPr lang="en-US" altLang="zh-CN" sz="1400" dirty="0" err="1">
                <a:latin typeface="Calibri" panose="020F0502020204030204" pitchFamily="34" charset="0"/>
                <a:cs typeface="Calibri" panose="020F0502020204030204" pitchFamily="34" charset="0"/>
              </a:rPr>
              <a:t>EtOAc</a:t>
            </a:r>
            <a:r>
              <a:rPr lang="en-US" altLang="zh-CN" sz="1400" dirty="0">
                <a:latin typeface="Calibri" panose="020F0502020204030204" pitchFamily="34" charset="0"/>
                <a:cs typeface="Calibri" panose="020F0502020204030204" pitchFamily="34" charset="0"/>
              </a:rPr>
              <a:t> fraction</a:t>
            </a:r>
          </a:p>
          <a:p>
            <a:pPr algn="ctr"/>
            <a:r>
              <a:rPr lang="en-US" altLang="zh-CN" sz="1400" dirty="0">
                <a:latin typeface="Calibri" panose="020F0502020204030204" pitchFamily="34" charset="0"/>
                <a:cs typeface="Calibri" panose="020F0502020204030204" pitchFamily="34" charset="0"/>
              </a:rPr>
              <a:t>6.6mg</a:t>
            </a:r>
          </a:p>
        </p:txBody>
      </p:sp>
      <p:sp>
        <p:nvSpPr>
          <p:cNvPr id="18" name="文本框 19">
            <a:extLst>
              <a:ext uri="{FF2B5EF4-FFF2-40B4-BE49-F238E27FC236}">
                <a16:creationId xmlns:a16="http://schemas.microsoft.com/office/drawing/2014/main" id="{FAD157E2-F630-1A4F-8D4F-349FC1BC2AD7}"/>
              </a:ext>
            </a:extLst>
          </p:cNvPr>
          <p:cNvSpPr txBox="1"/>
          <p:nvPr/>
        </p:nvSpPr>
        <p:spPr>
          <a:xfrm>
            <a:off x="989289" y="3178039"/>
            <a:ext cx="2154555" cy="523220"/>
          </a:xfrm>
          <a:prstGeom prst="rect">
            <a:avLst/>
          </a:prstGeom>
          <a:noFill/>
        </p:spPr>
        <p:txBody>
          <a:bodyPr wrap="square" rtlCol="0">
            <a:spAutoFit/>
          </a:bodyPr>
          <a:lstStyle/>
          <a:p>
            <a:pPr algn="ctr"/>
            <a:r>
              <a:rPr lang="en-US" altLang="zh-CN" sz="1400" dirty="0" err="1">
                <a:latin typeface="Calibri" panose="020F0502020204030204" pitchFamily="34" charset="0"/>
                <a:cs typeface="Calibri" panose="020F0502020204030204" pitchFamily="34" charset="0"/>
              </a:rPr>
              <a:t>BuOH</a:t>
            </a:r>
            <a:r>
              <a:rPr lang="en-US" altLang="zh-CN" sz="1400" dirty="0">
                <a:latin typeface="Calibri" panose="020F0502020204030204" pitchFamily="34" charset="0"/>
                <a:cs typeface="Calibri" panose="020F0502020204030204" pitchFamily="34" charset="0"/>
              </a:rPr>
              <a:t> fraction</a:t>
            </a:r>
          </a:p>
          <a:p>
            <a:pPr algn="ctr"/>
            <a:r>
              <a:rPr lang="en-US" altLang="zh-CN" sz="1400" dirty="0">
                <a:latin typeface="Calibri" panose="020F0502020204030204" pitchFamily="34" charset="0"/>
                <a:cs typeface="Calibri" panose="020F0502020204030204" pitchFamily="34" charset="0"/>
              </a:rPr>
              <a:t>101mg</a:t>
            </a:r>
          </a:p>
        </p:txBody>
      </p:sp>
      <p:sp>
        <p:nvSpPr>
          <p:cNvPr id="19" name="文本框 23">
            <a:extLst>
              <a:ext uri="{FF2B5EF4-FFF2-40B4-BE49-F238E27FC236}">
                <a16:creationId xmlns:a16="http://schemas.microsoft.com/office/drawing/2014/main" id="{DFB15572-11A9-0D45-9CB2-2304F6FB96A4}"/>
              </a:ext>
            </a:extLst>
          </p:cNvPr>
          <p:cNvSpPr txBox="1"/>
          <p:nvPr/>
        </p:nvSpPr>
        <p:spPr>
          <a:xfrm>
            <a:off x="2672381" y="3185295"/>
            <a:ext cx="2154555" cy="523220"/>
          </a:xfrm>
          <a:prstGeom prst="rect">
            <a:avLst/>
          </a:prstGeom>
          <a:noFill/>
        </p:spPr>
        <p:txBody>
          <a:bodyPr wrap="square" rtlCol="0">
            <a:spAutoFit/>
          </a:bodyPr>
          <a:lstStyle/>
          <a:p>
            <a:pPr algn="ctr"/>
            <a:r>
              <a:rPr lang="en-US" altLang="zh-CN" sz="1400" dirty="0">
                <a:latin typeface="Calibri" panose="020F0502020204030204" pitchFamily="34" charset="0"/>
                <a:cs typeface="Calibri" panose="020F0502020204030204" pitchFamily="34" charset="0"/>
              </a:rPr>
              <a:t>water fraction</a:t>
            </a:r>
          </a:p>
          <a:p>
            <a:pPr algn="ctr"/>
            <a:r>
              <a:rPr lang="en-US" altLang="zh-CN" sz="1400" dirty="0">
                <a:latin typeface="Calibri" panose="020F0502020204030204" pitchFamily="34" charset="0"/>
                <a:cs typeface="Calibri" panose="020F0502020204030204" pitchFamily="34" charset="0"/>
              </a:rPr>
              <a:t>165mg (contains salt)</a:t>
            </a:r>
          </a:p>
        </p:txBody>
      </p:sp>
      <p:cxnSp>
        <p:nvCxnSpPr>
          <p:cNvPr id="20" name="直接箭头连接符 28">
            <a:extLst>
              <a:ext uri="{FF2B5EF4-FFF2-40B4-BE49-F238E27FC236}">
                <a16:creationId xmlns:a16="http://schemas.microsoft.com/office/drawing/2014/main" id="{4D0E8AC4-960C-0F4F-A16A-BFBD002C13B3}"/>
              </a:ext>
            </a:extLst>
          </p:cNvPr>
          <p:cNvCxnSpPr>
            <a:cxnSpLocks/>
          </p:cNvCxnSpPr>
          <p:nvPr/>
        </p:nvCxnSpPr>
        <p:spPr>
          <a:xfrm>
            <a:off x="3749063" y="4617835"/>
            <a:ext cx="685800" cy="0"/>
          </a:xfrm>
          <a:prstGeom prst="straightConnector1">
            <a:avLst/>
          </a:prstGeom>
          <a:ln w="34925">
            <a:tailEnd type="arrow" w="med" len="med"/>
          </a:ln>
        </p:spPr>
        <p:style>
          <a:lnRef idx="1">
            <a:schemeClr val="dk1"/>
          </a:lnRef>
          <a:fillRef idx="0">
            <a:schemeClr val="dk1"/>
          </a:fillRef>
          <a:effectRef idx="0">
            <a:schemeClr val="dk1"/>
          </a:effectRef>
          <a:fontRef idx="minor">
            <a:schemeClr val="tx1"/>
          </a:fontRef>
        </p:style>
      </p:cxnSp>
      <p:sp>
        <p:nvSpPr>
          <p:cNvPr id="21" name="文本框 29">
            <a:extLst>
              <a:ext uri="{FF2B5EF4-FFF2-40B4-BE49-F238E27FC236}">
                <a16:creationId xmlns:a16="http://schemas.microsoft.com/office/drawing/2014/main" id="{1DB9F794-3D5B-B341-BC35-D193F4701861}"/>
              </a:ext>
            </a:extLst>
          </p:cNvPr>
          <p:cNvSpPr txBox="1"/>
          <p:nvPr/>
        </p:nvSpPr>
        <p:spPr>
          <a:xfrm>
            <a:off x="1940346" y="4426210"/>
            <a:ext cx="1812642"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Preparative HPLC</a:t>
            </a:r>
          </a:p>
        </p:txBody>
      </p:sp>
      <p:pic>
        <p:nvPicPr>
          <p:cNvPr id="22" name="图片 1">
            <a:extLst>
              <a:ext uri="{FF2B5EF4-FFF2-40B4-BE49-F238E27FC236}">
                <a16:creationId xmlns:a16="http://schemas.microsoft.com/office/drawing/2014/main" id="{20EB759A-756A-344F-8159-CB39D7A33951}"/>
              </a:ext>
            </a:extLst>
          </p:cNvPr>
          <p:cNvPicPr>
            <a:picLocks noChangeAspect="1"/>
          </p:cNvPicPr>
          <p:nvPr/>
        </p:nvPicPr>
        <p:blipFill>
          <a:blip r:embed="rId4"/>
          <a:stretch>
            <a:fillRect/>
          </a:stretch>
        </p:blipFill>
        <p:spPr>
          <a:xfrm>
            <a:off x="4568461" y="2957844"/>
            <a:ext cx="4346913" cy="2330448"/>
          </a:xfrm>
          <a:prstGeom prst="rect">
            <a:avLst/>
          </a:prstGeom>
        </p:spPr>
      </p:pic>
      <p:grpSp>
        <p:nvGrpSpPr>
          <p:cNvPr id="38" name="Group 37">
            <a:extLst>
              <a:ext uri="{FF2B5EF4-FFF2-40B4-BE49-F238E27FC236}">
                <a16:creationId xmlns:a16="http://schemas.microsoft.com/office/drawing/2014/main" id="{DB0A2ADC-2B27-AA48-AAF9-429302F4A072}"/>
              </a:ext>
            </a:extLst>
          </p:cNvPr>
          <p:cNvGrpSpPr/>
          <p:nvPr/>
        </p:nvGrpSpPr>
        <p:grpSpPr>
          <a:xfrm>
            <a:off x="1224874" y="2149776"/>
            <a:ext cx="1691640" cy="655868"/>
            <a:chOff x="6393814" y="2057400"/>
            <a:chExt cx="1691640" cy="655868"/>
          </a:xfrm>
        </p:grpSpPr>
        <p:cxnSp>
          <p:nvCxnSpPr>
            <p:cNvPr id="34" name="Straight Arrow Connector 33">
              <a:extLst>
                <a:ext uri="{FF2B5EF4-FFF2-40B4-BE49-F238E27FC236}">
                  <a16:creationId xmlns:a16="http://schemas.microsoft.com/office/drawing/2014/main" id="{0597D659-6911-B74F-BB0E-36716573B292}"/>
                </a:ext>
              </a:extLst>
            </p:cNvPr>
            <p:cNvCxnSpPr/>
            <p:nvPr/>
          </p:nvCxnSpPr>
          <p:spPr>
            <a:xfrm>
              <a:off x="6393814" y="2057400"/>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FB6266-6295-4241-9867-A62C5E5D4A35}"/>
                </a:ext>
              </a:extLst>
            </p:cNvPr>
            <p:cNvCxnSpPr>
              <a:cxnSpLocks/>
            </p:cNvCxnSpPr>
            <p:nvPr/>
          </p:nvCxnSpPr>
          <p:spPr>
            <a:xfrm flipH="1">
              <a:off x="8077200" y="2057400"/>
              <a:ext cx="8254" cy="6558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55123B-910E-5742-98FE-8CBEA05901D5}"/>
                </a:ext>
              </a:extLst>
            </p:cNvPr>
            <p:cNvCxnSpPr/>
            <p:nvPr/>
          </p:nvCxnSpPr>
          <p:spPr>
            <a:xfrm>
              <a:off x="6393814" y="2057400"/>
              <a:ext cx="1683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014792DA-0705-6C48-8A5F-05C21719C06C}"/>
              </a:ext>
            </a:extLst>
          </p:cNvPr>
          <p:cNvGrpSpPr/>
          <p:nvPr/>
        </p:nvGrpSpPr>
        <p:grpSpPr>
          <a:xfrm>
            <a:off x="2057423" y="2805643"/>
            <a:ext cx="1691640" cy="381000"/>
            <a:chOff x="6393814" y="2057400"/>
            <a:chExt cx="1691640" cy="381000"/>
          </a:xfrm>
        </p:grpSpPr>
        <p:cxnSp>
          <p:nvCxnSpPr>
            <p:cNvPr id="41" name="Straight Arrow Connector 40">
              <a:extLst>
                <a:ext uri="{FF2B5EF4-FFF2-40B4-BE49-F238E27FC236}">
                  <a16:creationId xmlns:a16="http://schemas.microsoft.com/office/drawing/2014/main" id="{C2561BFD-5517-D14A-A64C-B8E82D26674D}"/>
                </a:ext>
              </a:extLst>
            </p:cNvPr>
            <p:cNvCxnSpPr/>
            <p:nvPr/>
          </p:nvCxnSpPr>
          <p:spPr>
            <a:xfrm>
              <a:off x="6393814" y="2057400"/>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FF9CCAD-72E4-8B40-8755-B4083103691D}"/>
                </a:ext>
              </a:extLst>
            </p:cNvPr>
            <p:cNvCxnSpPr>
              <a:cxnSpLocks/>
            </p:cNvCxnSpPr>
            <p:nvPr/>
          </p:nvCxnSpPr>
          <p:spPr>
            <a:xfrm>
              <a:off x="8085454" y="2057400"/>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162771-7039-D343-8AAB-934A26C6E77B}"/>
                </a:ext>
              </a:extLst>
            </p:cNvPr>
            <p:cNvCxnSpPr/>
            <p:nvPr/>
          </p:nvCxnSpPr>
          <p:spPr>
            <a:xfrm>
              <a:off x="6393814" y="2057400"/>
              <a:ext cx="1683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正方形/長方形 1">
            <a:extLst>
              <a:ext uri="{FF2B5EF4-FFF2-40B4-BE49-F238E27FC236}">
                <a16:creationId xmlns:a16="http://schemas.microsoft.com/office/drawing/2014/main" id="{9C288617-E481-4CDA-B0B8-629DE144C384}"/>
              </a:ext>
            </a:extLst>
          </p:cNvPr>
          <p:cNvSpPr/>
          <p:nvPr/>
        </p:nvSpPr>
        <p:spPr>
          <a:xfrm>
            <a:off x="2115165" y="1066993"/>
            <a:ext cx="4572000" cy="307777"/>
          </a:xfrm>
          <a:prstGeom prst="rect">
            <a:avLst/>
          </a:prstGeom>
        </p:spPr>
        <p:txBody>
          <a:bodyPr>
            <a:spAutoFit/>
          </a:bodyPr>
          <a:lstStyle/>
          <a:p>
            <a:r>
              <a:rPr lang="zh-CN" altLang="en-US" sz="1400" dirty="0">
                <a:latin typeface="Calibri" panose="020F0502020204030204" pitchFamily="34" charset="0"/>
                <a:cs typeface="Calibri" panose="020F0502020204030204" pitchFamily="34" charset="0"/>
                <a:sym typeface="+mn-ea"/>
              </a:rPr>
              <a:t>0.5 M NaOH-MeOH (7:1)</a:t>
            </a:r>
            <a:r>
              <a:rPr lang="en-US" altLang="zh-CN" sz="1400" dirty="0">
                <a:latin typeface="Calibri" panose="020F0502020204030204" pitchFamily="34" charset="0"/>
                <a:cs typeface="Calibri" panose="020F0502020204030204" pitchFamily="34" charset="0"/>
                <a:sym typeface="+mn-ea"/>
              </a:rPr>
              <a:t>, rt,</a:t>
            </a:r>
            <a:r>
              <a:rPr lang="zh-CN" altLang="en-US" sz="1400" dirty="0">
                <a:latin typeface="Calibri" panose="020F0502020204030204" pitchFamily="34" charset="0"/>
                <a:cs typeface="Calibri" panose="020F0502020204030204" pitchFamily="34" charset="0"/>
                <a:sym typeface="+mn-ea"/>
              </a:rPr>
              <a:t> 24h.</a:t>
            </a:r>
            <a:endParaRPr lang="zh-CN" altLang="en-US" sz="1400" dirty="0">
              <a:latin typeface="Calibri" panose="020F0502020204030204" pitchFamily="34" charset="0"/>
              <a:cs typeface="Calibri" panose="020F0502020204030204" pitchFamily="34" charset="0"/>
            </a:endParaRPr>
          </a:p>
        </p:txBody>
      </p:sp>
      <p:cxnSp>
        <p:nvCxnSpPr>
          <p:cNvPr id="25" name="Straight Arrow Connector 40">
            <a:extLst>
              <a:ext uri="{FF2B5EF4-FFF2-40B4-BE49-F238E27FC236}">
                <a16:creationId xmlns:a16="http://schemas.microsoft.com/office/drawing/2014/main" id="{88FB496C-77F8-4208-8D3E-BC0701534444}"/>
              </a:ext>
            </a:extLst>
          </p:cNvPr>
          <p:cNvCxnSpPr/>
          <p:nvPr/>
        </p:nvCxnSpPr>
        <p:spPr>
          <a:xfrm>
            <a:off x="1155027" y="4053514"/>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41">
            <a:extLst>
              <a:ext uri="{FF2B5EF4-FFF2-40B4-BE49-F238E27FC236}">
                <a16:creationId xmlns:a16="http://schemas.microsoft.com/office/drawing/2014/main" id="{3FAD2F9B-E663-4A11-9027-F5A31B2F77FF}"/>
              </a:ext>
            </a:extLst>
          </p:cNvPr>
          <p:cNvCxnSpPr>
            <a:cxnSpLocks/>
          </p:cNvCxnSpPr>
          <p:nvPr/>
        </p:nvCxnSpPr>
        <p:spPr>
          <a:xfrm>
            <a:off x="2846667" y="4053514"/>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42">
            <a:extLst>
              <a:ext uri="{FF2B5EF4-FFF2-40B4-BE49-F238E27FC236}">
                <a16:creationId xmlns:a16="http://schemas.microsoft.com/office/drawing/2014/main" id="{69312730-30C6-4727-B8B5-84D24FA50624}"/>
              </a:ext>
            </a:extLst>
          </p:cNvPr>
          <p:cNvCxnSpPr/>
          <p:nvPr/>
        </p:nvCxnSpPr>
        <p:spPr>
          <a:xfrm>
            <a:off x="1155027" y="4053514"/>
            <a:ext cx="1683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40">
            <a:extLst>
              <a:ext uri="{FF2B5EF4-FFF2-40B4-BE49-F238E27FC236}">
                <a16:creationId xmlns:a16="http://schemas.microsoft.com/office/drawing/2014/main" id="{41ED59CA-4DEA-4304-87BD-2732FA293EB3}"/>
              </a:ext>
            </a:extLst>
          </p:cNvPr>
          <p:cNvCxnSpPr/>
          <p:nvPr/>
        </p:nvCxnSpPr>
        <p:spPr>
          <a:xfrm>
            <a:off x="2057423" y="3672514"/>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D2C7CB16-2E9E-40BB-B88F-3437657BC0D1}"/>
              </a:ext>
            </a:extLst>
          </p:cNvPr>
          <p:cNvSpPr/>
          <p:nvPr/>
        </p:nvSpPr>
        <p:spPr>
          <a:xfrm>
            <a:off x="738012" y="4433169"/>
            <a:ext cx="776879" cy="369332"/>
          </a:xfrm>
          <a:prstGeom prst="rect">
            <a:avLst/>
          </a:prstGeom>
        </p:spPr>
        <p:txBody>
          <a:bodyPr wrap="none">
            <a:spAutoFit/>
          </a:bodyPr>
          <a:lstStyle/>
          <a:p>
            <a:r>
              <a:rPr lang="en-US" altLang="zh-CN" dirty="0">
                <a:latin typeface="Calibri" panose="020F0502020204030204" pitchFamily="34" charset="0"/>
                <a:cs typeface="Calibri" panose="020F0502020204030204" pitchFamily="34" charset="0"/>
              </a:rPr>
              <a:t>LC-MS</a:t>
            </a:r>
            <a:endParaRPr lang="ja-JP" altLang="en-US" dirty="0"/>
          </a:p>
        </p:txBody>
      </p:sp>
      <p:sp>
        <p:nvSpPr>
          <p:cNvPr id="11" name="正方形/長方形 10">
            <a:extLst>
              <a:ext uri="{FF2B5EF4-FFF2-40B4-BE49-F238E27FC236}">
                <a16:creationId xmlns:a16="http://schemas.microsoft.com/office/drawing/2014/main" id="{8F0BFC43-694F-44DC-A37A-59F681C7D679}"/>
              </a:ext>
            </a:extLst>
          </p:cNvPr>
          <p:cNvSpPr/>
          <p:nvPr/>
        </p:nvSpPr>
        <p:spPr>
          <a:xfrm>
            <a:off x="2120546" y="3723763"/>
            <a:ext cx="774507" cy="307777"/>
          </a:xfrm>
          <a:prstGeom prst="rect">
            <a:avLst/>
          </a:prstGeom>
        </p:spPr>
        <p:txBody>
          <a:bodyPr wrap="none">
            <a:spAutoFit/>
          </a:bodyPr>
          <a:lstStyle/>
          <a:p>
            <a:r>
              <a:rPr lang="en-US" altLang="zh-CN" sz="1400" dirty="0">
                <a:latin typeface="Calibri" panose="020F0502020204030204" pitchFamily="34" charset="0"/>
                <a:cs typeface="Calibri" panose="020F0502020204030204" pitchFamily="34" charset="0"/>
              </a:rPr>
              <a:t>Analysis</a:t>
            </a:r>
          </a:p>
        </p:txBody>
      </p:sp>
      <p:sp>
        <p:nvSpPr>
          <p:cNvPr id="13" name="テキスト ボックス 12">
            <a:extLst>
              <a:ext uri="{FF2B5EF4-FFF2-40B4-BE49-F238E27FC236}">
                <a16:creationId xmlns:a16="http://schemas.microsoft.com/office/drawing/2014/main" id="{25996390-E5DC-4F29-A59C-88127337F29A}"/>
              </a:ext>
            </a:extLst>
          </p:cNvPr>
          <p:cNvSpPr txBox="1"/>
          <p:nvPr/>
        </p:nvSpPr>
        <p:spPr>
          <a:xfrm>
            <a:off x="5851638" y="1044347"/>
            <a:ext cx="1780557" cy="369332"/>
          </a:xfrm>
          <a:prstGeom prst="rect">
            <a:avLst/>
          </a:prstGeom>
          <a:noFill/>
        </p:spPr>
        <p:txBody>
          <a:bodyPr wrap="square" rtlCol="0">
            <a:spAutoFit/>
          </a:bodyPr>
          <a:lstStyle/>
          <a:p>
            <a:r>
              <a:rPr kumimoji="1" lang="en-US" altLang="ja-JP" dirty="0"/>
              <a:t>HPLC condition </a:t>
            </a:r>
            <a:endParaRPr kumimoji="1" lang="ja-JP" altLang="en-US" dirty="0"/>
          </a:p>
        </p:txBody>
      </p:sp>
      <p:sp>
        <p:nvSpPr>
          <p:cNvPr id="12" name="Rectangle 11">
            <a:extLst>
              <a:ext uri="{FF2B5EF4-FFF2-40B4-BE49-F238E27FC236}">
                <a16:creationId xmlns:a16="http://schemas.microsoft.com/office/drawing/2014/main" id="{5B29BE79-201D-9044-BB88-0C7BDB068FF7}"/>
              </a:ext>
            </a:extLst>
          </p:cNvPr>
          <p:cNvSpPr/>
          <p:nvPr/>
        </p:nvSpPr>
        <p:spPr>
          <a:xfrm>
            <a:off x="4998770" y="1434467"/>
            <a:ext cx="4145230" cy="1384995"/>
          </a:xfrm>
          <a:prstGeom prst="rect">
            <a:avLst/>
          </a:prstGeom>
        </p:spPr>
        <p:txBody>
          <a:bodyPr wrap="square">
            <a:spAutoFit/>
          </a:bodyPr>
          <a:lstStyle/>
          <a:p>
            <a:pPr indent="0"/>
            <a:r>
              <a:rPr lang="en-US" sz="1400" dirty="0">
                <a:latin typeface="Calibri" panose="020F0502020204030204" pitchFamily="34" charset="0"/>
                <a:ea typeface="宋体" panose="02010600030101010101" pitchFamily="2" charset="-122"/>
                <a:cs typeface="Calibri" panose="020F0502020204030204" pitchFamily="34" charset="0"/>
                <a:sym typeface="+mn-ea"/>
              </a:rPr>
              <a:t>Preparative HPLC</a:t>
            </a:r>
          </a:p>
          <a:p>
            <a:pPr indent="0"/>
            <a:r>
              <a:rPr lang="en-US" sz="1400" dirty="0">
                <a:latin typeface="Calibri" panose="020F0502020204030204" pitchFamily="34" charset="0"/>
                <a:ea typeface="宋体" panose="02010600030101010101" pitchFamily="2" charset="-122"/>
                <a:cs typeface="Calibri" panose="020F0502020204030204" pitchFamily="34" charset="0"/>
                <a:sym typeface="+mn-ea"/>
              </a:rPr>
              <a:t>Column: </a:t>
            </a:r>
            <a:r>
              <a:rPr lang="en-US" sz="1400" dirty="0" err="1">
                <a:latin typeface="Calibri" panose="020F0502020204030204" pitchFamily="34" charset="0"/>
                <a:ea typeface="宋体" panose="02010600030101010101" pitchFamily="2" charset="-122"/>
                <a:cs typeface="Calibri" panose="020F0502020204030204" pitchFamily="34" charset="0"/>
                <a:sym typeface="+mn-ea"/>
              </a:rPr>
              <a:t>InertSustain</a:t>
            </a:r>
            <a:r>
              <a:rPr lang="en-US" sz="1400" dirty="0">
                <a:latin typeface="Calibri" panose="020F0502020204030204" pitchFamily="34" charset="0"/>
                <a:ea typeface="宋体" panose="02010600030101010101" pitchFamily="2" charset="-122"/>
                <a:cs typeface="Calibri" panose="020F0502020204030204" pitchFamily="34" charset="0"/>
                <a:sym typeface="+mn-ea"/>
              </a:rPr>
              <a:t> C18 (25×250 mm).</a:t>
            </a:r>
            <a:endParaRPr lang="en-US" sz="1400" dirty="0">
              <a:latin typeface="Calibri" panose="020F0502020204030204" pitchFamily="34" charset="0"/>
              <a:ea typeface="宋体" panose="02010600030101010101" pitchFamily="2" charset="-122"/>
              <a:cs typeface="Calibri" panose="020F0502020204030204" pitchFamily="34" charset="0"/>
            </a:endParaRPr>
          </a:p>
          <a:p>
            <a:pPr indent="0"/>
            <a:r>
              <a:rPr lang="en-US" sz="1400" dirty="0">
                <a:latin typeface="Calibri" panose="020F0502020204030204" pitchFamily="34" charset="0"/>
                <a:ea typeface="宋体" panose="02010600030101010101" pitchFamily="2" charset="-122"/>
                <a:cs typeface="Calibri" panose="020F0502020204030204" pitchFamily="34" charset="0"/>
                <a:sym typeface="+mn-ea"/>
              </a:rPr>
              <a:t>Eluent: 15%-35% aq. Acetonitrile+0.1% TFA(0-60min) 95% aq. Acetonitrile+0.1% TFA(60-90min) </a:t>
            </a:r>
            <a:endParaRPr lang="en-US" sz="1400" dirty="0">
              <a:latin typeface="Calibri" panose="020F0502020204030204" pitchFamily="34" charset="0"/>
              <a:ea typeface="宋体" panose="02010600030101010101" pitchFamily="2" charset="-122"/>
              <a:cs typeface="Calibri" panose="020F0502020204030204" pitchFamily="34" charset="0"/>
            </a:endParaRPr>
          </a:p>
          <a:p>
            <a:pPr indent="0"/>
            <a:r>
              <a:rPr lang="en-US" sz="1400" dirty="0">
                <a:latin typeface="Calibri" panose="020F0502020204030204" pitchFamily="34" charset="0"/>
                <a:ea typeface="宋体" panose="02010600030101010101" pitchFamily="2" charset="-122"/>
                <a:cs typeface="Calibri" panose="020F0502020204030204" pitchFamily="34" charset="0"/>
                <a:sym typeface="+mn-ea"/>
              </a:rPr>
              <a:t>Flow: 10.0 mL/min. </a:t>
            </a:r>
            <a:endParaRPr lang="en-US" sz="1400" dirty="0">
              <a:latin typeface="Calibri" panose="020F0502020204030204" pitchFamily="34" charset="0"/>
              <a:ea typeface="宋体" panose="02010600030101010101" pitchFamily="2" charset="-122"/>
              <a:cs typeface="Calibri" panose="020F0502020204030204" pitchFamily="34" charset="0"/>
            </a:endParaRPr>
          </a:p>
          <a:p>
            <a:pPr indent="0"/>
            <a:r>
              <a:rPr lang="en-US" sz="1400" dirty="0">
                <a:latin typeface="Calibri" panose="020F0502020204030204" pitchFamily="34" charset="0"/>
                <a:ea typeface="宋体" panose="02010600030101010101" pitchFamily="2" charset="-122"/>
                <a:cs typeface="Calibri" panose="020F0502020204030204" pitchFamily="34" charset="0"/>
                <a:sym typeface="+mn-ea"/>
              </a:rPr>
              <a:t>UV: 254nm</a:t>
            </a:r>
            <a:endParaRPr lang="en-US" altLang="en-US" sz="1400" dirty="0">
              <a:latin typeface="Calibri" panose="020F0502020204030204" pitchFamily="34" charset="0"/>
              <a:ea typeface="宋体" panose="02010600030101010101" pitchFamily="2" charset="-122"/>
              <a:cs typeface="Calibri" panose="020F0502020204030204" pitchFamily="34" charset="0"/>
              <a:sym typeface="+mn-ea"/>
            </a:endParaRPr>
          </a:p>
        </p:txBody>
      </p:sp>
    </p:spTree>
    <p:extLst>
      <p:ext uri="{BB962C8B-B14F-4D97-AF65-F5344CB8AC3E}">
        <p14:creationId xmlns:p14="http://schemas.microsoft.com/office/powerpoint/2010/main" val="16713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latin typeface="Calibri" panose="020F0502020204030204" pitchFamily="34" charset="0"/>
                <a:cs typeface="Calibri" panose="020F0502020204030204" pitchFamily="34" charset="0"/>
              </a:rPr>
              <a:pPr/>
              <a:t>12</a:t>
            </a:fld>
            <a:endParaRPr lang="fr-FR">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6" name="文本框 4">
            <a:extLst>
              <a:ext uri="{FF2B5EF4-FFF2-40B4-BE49-F238E27FC236}">
                <a16:creationId xmlns:a16="http://schemas.microsoft.com/office/drawing/2014/main" id="{260EBF86-FB37-5445-B35E-272062B67872}"/>
              </a:ext>
            </a:extLst>
          </p:cNvPr>
          <p:cNvSpPr txBox="1"/>
          <p:nvPr/>
        </p:nvSpPr>
        <p:spPr>
          <a:xfrm>
            <a:off x="287258" y="1384382"/>
            <a:ext cx="2158364" cy="307777"/>
          </a:xfrm>
          <a:prstGeom prst="rect">
            <a:avLst/>
          </a:prstGeom>
          <a:noFill/>
        </p:spPr>
        <p:txBody>
          <a:bodyPr wrap="square" rtlCol="0">
            <a:spAutoFit/>
          </a:bodyPr>
          <a:lstStyle/>
          <a:p>
            <a:r>
              <a:rPr lang="en-US" altLang="zh-CN" sz="1400" b="1" dirty="0">
                <a:latin typeface="Calibri" panose="020F0502020204030204" pitchFamily="34" charset="0"/>
                <a:cs typeface="Calibri" panose="020F0502020204030204" pitchFamily="34" charset="0"/>
              </a:rPr>
              <a:t>Peak 6 (</a:t>
            </a:r>
            <a:r>
              <a:rPr lang="en-US" altLang="zh-CN" sz="1400" b="1" i="1" dirty="0">
                <a:latin typeface="Calibri" panose="020F0502020204030204" pitchFamily="34" charset="0"/>
                <a:cs typeface="Calibri" panose="020F0502020204030204" pitchFamily="34" charset="0"/>
              </a:rPr>
              <a:t>R</a:t>
            </a:r>
            <a:r>
              <a:rPr lang="en-US" altLang="zh-CN" sz="1400" b="1" dirty="0">
                <a:latin typeface="Calibri" panose="020F0502020204030204" pitchFamily="34" charset="0"/>
                <a:cs typeface="Calibri" panose="020F0502020204030204" pitchFamily="34" charset="0"/>
              </a:rPr>
              <a:t>)</a:t>
            </a:r>
          </a:p>
        </p:txBody>
      </p:sp>
      <p:sp>
        <p:nvSpPr>
          <p:cNvPr id="28" name="文本框 6">
            <a:extLst>
              <a:ext uri="{FF2B5EF4-FFF2-40B4-BE49-F238E27FC236}">
                <a16:creationId xmlns:a16="http://schemas.microsoft.com/office/drawing/2014/main" id="{F7A3140B-BFEC-4549-B134-E3E4739BC2AC}"/>
              </a:ext>
            </a:extLst>
          </p:cNvPr>
          <p:cNvSpPr txBox="1"/>
          <p:nvPr/>
        </p:nvSpPr>
        <p:spPr>
          <a:xfrm>
            <a:off x="251109" y="3649399"/>
            <a:ext cx="1092835" cy="307777"/>
          </a:xfrm>
          <a:prstGeom prst="rect">
            <a:avLst/>
          </a:prstGeom>
          <a:noFill/>
        </p:spPr>
        <p:txBody>
          <a:bodyPr wrap="square" rtlCol="0">
            <a:spAutoFit/>
          </a:bodyPr>
          <a:lstStyle/>
          <a:p>
            <a:r>
              <a:rPr lang="en-US" altLang="zh-CN" sz="1400" b="1" dirty="0">
                <a:latin typeface="Calibri" panose="020F0502020204030204" pitchFamily="34" charset="0"/>
                <a:cs typeface="Calibri" panose="020F0502020204030204" pitchFamily="34" charset="0"/>
              </a:rPr>
              <a:t>Peak 8 (</a:t>
            </a:r>
            <a:r>
              <a:rPr lang="en-US" altLang="zh-CN" sz="1400" b="1" i="1" dirty="0">
                <a:latin typeface="Calibri" panose="020F0502020204030204" pitchFamily="34" charset="0"/>
                <a:cs typeface="Calibri" panose="020F0502020204030204" pitchFamily="34" charset="0"/>
              </a:rPr>
              <a:t>R</a:t>
            </a:r>
            <a:r>
              <a:rPr lang="en-US" altLang="zh-CN" sz="1400" b="1" dirty="0">
                <a:latin typeface="Calibri" panose="020F0502020204030204" pitchFamily="34" charset="0"/>
                <a:cs typeface="Calibri" panose="020F0502020204030204" pitchFamily="34" charset="0"/>
              </a:rPr>
              <a:t>)</a:t>
            </a:r>
          </a:p>
        </p:txBody>
      </p:sp>
      <p:sp>
        <p:nvSpPr>
          <p:cNvPr id="29" name="文本框 2">
            <a:extLst>
              <a:ext uri="{FF2B5EF4-FFF2-40B4-BE49-F238E27FC236}">
                <a16:creationId xmlns:a16="http://schemas.microsoft.com/office/drawing/2014/main" id="{761FF039-2281-8144-A77F-14C20B6FDC89}"/>
              </a:ext>
            </a:extLst>
          </p:cNvPr>
          <p:cNvSpPr txBox="1"/>
          <p:nvPr/>
        </p:nvSpPr>
        <p:spPr>
          <a:xfrm>
            <a:off x="2371374" y="3653598"/>
            <a:ext cx="1092835" cy="307777"/>
          </a:xfrm>
          <a:prstGeom prst="rect">
            <a:avLst/>
          </a:prstGeom>
          <a:noFill/>
        </p:spPr>
        <p:txBody>
          <a:bodyPr wrap="square" rtlCol="0">
            <a:spAutoFit/>
          </a:bodyPr>
          <a:lstStyle/>
          <a:p>
            <a:r>
              <a:rPr lang="en-US" altLang="zh-CN" sz="1400" b="1" dirty="0">
                <a:latin typeface="Calibri" panose="020F0502020204030204" pitchFamily="34" charset="0"/>
                <a:cs typeface="Calibri" panose="020F0502020204030204" pitchFamily="34" charset="0"/>
              </a:rPr>
              <a:t>Peak 10 (</a:t>
            </a:r>
            <a:r>
              <a:rPr lang="en-US" altLang="zh-CN" sz="1400" b="1" i="1" dirty="0">
                <a:latin typeface="Calibri" panose="020F0502020204030204" pitchFamily="34" charset="0"/>
                <a:cs typeface="Calibri" panose="020F0502020204030204" pitchFamily="34" charset="0"/>
              </a:rPr>
              <a:t>R</a:t>
            </a:r>
            <a:r>
              <a:rPr lang="en-US" altLang="zh-CN" sz="1400" b="1" dirty="0">
                <a:latin typeface="Calibri" panose="020F0502020204030204" pitchFamily="34" charset="0"/>
                <a:cs typeface="Calibri" panose="020F0502020204030204" pitchFamily="34" charset="0"/>
              </a:rPr>
              <a:t>)</a:t>
            </a:r>
          </a:p>
        </p:txBody>
      </p:sp>
      <p:sp>
        <p:nvSpPr>
          <p:cNvPr id="31" name="TextBox 30">
            <a:extLst>
              <a:ext uri="{FF2B5EF4-FFF2-40B4-BE49-F238E27FC236}">
                <a16:creationId xmlns:a16="http://schemas.microsoft.com/office/drawing/2014/main" id="{CEEE4588-ABB7-B24F-8786-F84F06ECDB60}"/>
              </a:ext>
            </a:extLst>
          </p:cNvPr>
          <p:cNvSpPr txBox="1"/>
          <p:nvPr/>
        </p:nvSpPr>
        <p:spPr>
          <a:xfrm>
            <a:off x="0" y="963200"/>
            <a:ext cx="3902230" cy="369332"/>
          </a:xfrm>
          <a:prstGeom prst="rect">
            <a:avLst/>
          </a:prstGeom>
          <a:noFill/>
        </p:spPr>
        <p:txBody>
          <a:bodyPr wrap="square" rtlCol="0">
            <a:spAutoFit/>
          </a:bodyPr>
          <a:lstStyle/>
          <a:p>
            <a:pPr algn="ctr"/>
            <a:r>
              <a:rPr lang="en-AU" u="sng" dirty="0">
                <a:latin typeface="Calibri" panose="020F0502020204030204" pitchFamily="34" charset="0"/>
                <a:cs typeface="Calibri" panose="020F0502020204030204" pitchFamily="34" charset="0"/>
              </a:rPr>
              <a:t>Monoterpene Connected with sugar</a:t>
            </a:r>
          </a:p>
        </p:txBody>
      </p:sp>
      <p:sp>
        <p:nvSpPr>
          <p:cNvPr id="34" name="TextBox 33">
            <a:extLst>
              <a:ext uri="{FF2B5EF4-FFF2-40B4-BE49-F238E27FC236}">
                <a16:creationId xmlns:a16="http://schemas.microsoft.com/office/drawing/2014/main" id="{36E7F58A-8C64-EF42-B528-A1BF3DC85487}"/>
              </a:ext>
            </a:extLst>
          </p:cNvPr>
          <p:cNvSpPr txBox="1"/>
          <p:nvPr/>
        </p:nvSpPr>
        <p:spPr>
          <a:xfrm>
            <a:off x="832260" y="5505403"/>
            <a:ext cx="838202" cy="307777"/>
          </a:xfrm>
          <a:prstGeom prst="rect">
            <a:avLst/>
          </a:prstGeom>
          <a:noFill/>
        </p:spPr>
        <p:txBody>
          <a:bodyPr wrap="square" rtlCol="0">
            <a:spAutoFit/>
          </a:bodyPr>
          <a:lstStyle/>
          <a:p>
            <a:r>
              <a:rPr lang="en-AU" sz="1400" dirty="0">
                <a:latin typeface="Calibri" panose="020F0502020204030204" pitchFamily="34" charset="0"/>
                <a:cs typeface="Calibri" panose="020F0502020204030204" pitchFamily="34" charset="0"/>
              </a:rPr>
              <a:t>Xylose</a:t>
            </a:r>
          </a:p>
        </p:txBody>
      </p:sp>
      <p:sp>
        <p:nvSpPr>
          <p:cNvPr id="35" name="TextBox 34">
            <a:extLst>
              <a:ext uri="{FF2B5EF4-FFF2-40B4-BE49-F238E27FC236}">
                <a16:creationId xmlns:a16="http://schemas.microsoft.com/office/drawing/2014/main" id="{C272416B-5F49-3E43-B5BA-AD0E9132CDB6}"/>
              </a:ext>
            </a:extLst>
          </p:cNvPr>
          <p:cNvSpPr txBox="1"/>
          <p:nvPr/>
        </p:nvSpPr>
        <p:spPr>
          <a:xfrm>
            <a:off x="2890168" y="5531980"/>
            <a:ext cx="1311020" cy="307777"/>
          </a:xfrm>
          <a:prstGeom prst="rect">
            <a:avLst/>
          </a:prstGeom>
          <a:noFill/>
        </p:spPr>
        <p:txBody>
          <a:bodyPr wrap="square" rtlCol="0">
            <a:spAutoFit/>
          </a:bodyPr>
          <a:lstStyle/>
          <a:p>
            <a:r>
              <a:rPr lang="en-AU" sz="1400" dirty="0" err="1">
                <a:latin typeface="Calibri" panose="020F0502020204030204" pitchFamily="34" charset="0"/>
                <a:cs typeface="Calibri" panose="020F0502020204030204" pitchFamily="34" charset="0"/>
              </a:rPr>
              <a:t>Quinovose</a:t>
            </a:r>
            <a:endParaRPr lang="en-AU" sz="14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2577BFE-04BE-F145-A422-684B0A240903}"/>
              </a:ext>
            </a:extLst>
          </p:cNvPr>
          <p:cNvSpPr txBox="1"/>
          <p:nvPr/>
        </p:nvSpPr>
        <p:spPr>
          <a:xfrm>
            <a:off x="171802" y="134759"/>
            <a:ext cx="7295796" cy="461665"/>
          </a:xfrm>
          <a:prstGeom prst="rect">
            <a:avLst/>
          </a:prstGeom>
          <a:noFill/>
        </p:spPr>
        <p:txBody>
          <a:bodyPr wrap="square" rtlCol="0">
            <a:spAutoFit/>
          </a:bodyPr>
          <a:lstStyle/>
          <a:p>
            <a:r>
              <a:rPr lang="fr-FR" sz="2400" b="1" dirty="0">
                <a:latin typeface="Calibri" panose="020F0502020204030204" pitchFamily="34" charset="0"/>
                <a:cs typeface="Calibri" panose="020F0502020204030204" pitchFamily="34" charset="0"/>
              </a:rPr>
              <a:t>Structure analysis: decomposition by alkaline hydrolysis</a:t>
            </a:r>
          </a:p>
        </p:txBody>
      </p:sp>
      <p:sp>
        <p:nvSpPr>
          <p:cNvPr id="8" name="テキスト ボックス 7">
            <a:extLst>
              <a:ext uri="{FF2B5EF4-FFF2-40B4-BE49-F238E27FC236}">
                <a16:creationId xmlns:a16="http://schemas.microsoft.com/office/drawing/2014/main" id="{EA20C396-1571-49B9-B6D2-32EE3926C160}"/>
              </a:ext>
            </a:extLst>
          </p:cNvPr>
          <p:cNvSpPr txBox="1"/>
          <p:nvPr/>
        </p:nvSpPr>
        <p:spPr>
          <a:xfrm>
            <a:off x="221883" y="647883"/>
            <a:ext cx="7779117" cy="369332"/>
          </a:xfrm>
          <a:prstGeom prst="rect">
            <a:avLst/>
          </a:prstGeom>
          <a:noFill/>
        </p:spPr>
        <p:txBody>
          <a:bodyPr wrap="none" rtlCol="0">
            <a:spAutoFit/>
          </a:bodyPr>
          <a:lstStyle/>
          <a:p>
            <a:r>
              <a:rPr kumimoji="1" lang="en-US" altLang="ja-JP" dirty="0"/>
              <a:t>NMR analysis of compounds from butanol fraction of alkaline hydrolysis products</a:t>
            </a:r>
            <a:endParaRPr kumimoji="1" lang="ja-JP" altLang="en-US" dirty="0"/>
          </a:p>
        </p:txBody>
      </p:sp>
      <p:graphicFrame>
        <p:nvGraphicFramePr>
          <p:cNvPr id="9" name="オブジェクト 8">
            <a:extLst>
              <a:ext uri="{FF2B5EF4-FFF2-40B4-BE49-F238E27FC236}">
                <a16:creationId xmlns:a16="http://schemas.microsoft.com/office/drawing/2014/main" id="{A1DD78BC-28DC-44E7-B78C-4856348F1C5B}"/>
              </a:ext>
            </a:extLst>
          </p:cNvPr>
          <p:cNvGraphicFramePr>
            <a:graphicFrameLocks noChangeAspect="1"/>
          </p:cNvGraphicFramePr>
          <p:nvPr>
            <p:extLst>
              <p:ext uri="{D42A27DB-BD31-4B8C-83A1-F6EECF244321}">
                <p14:modId xmlns:p14="http://schemas.microsoft.com/office/powerpoint/2010/main" val="1057187556"/>
              </p:ext>
            </p:extLst>
          </p:nvPr>
        </p:nvGraphicFramePr>
        <p:xfrm>
          <a:off x="2761740" y="4056250"/>
          <a:ext cx="1404937" cy="1500187"/>
        </p:xfrm>
        <a:graphic>
          <a:graphicData uri="http://schemas.openxmlformats.org/presentationml/2006/ole">
            <mc:AlternateContent xmlns:mc="http://schemas.openxmlformats.org/markup-compatibility/2006">
              <mc:Choice xmlns:v="urn:schemas-microsoft-com:vml" Requires="v">
                <p:oleObj spid="_x0000_s2568" name="CS ChemDraw Drawing" r:id="rId5" imgW="1404764" imgH="1500827" progId="ChemDraw.Document.6.0">
                  <p:embed/>
                </p:oleObj>
              </mc:Choice>
              <mc:Fallback>
                <p:oleObj name="CS ChemDraw Drawing" r:id="rId5" imgW="1404764" imgH="1500827" progId="ChemDraw.Document.6.0">
                  <p:embed/>
                  <p:pic>
                    <p:nvPicPr>
                      <p:cNvPr id="0" name=""/>
                      <p:cNvPicPr/>
                      <p:nvPr/>
                    </p:nvPicPr>
                    <p:blipFill>
                      <a:blip r:embed="rId6"/>
                      <a:stretch>
                        <a:fillRect/>
                      </a:stretch>
                    </p:blipFill>
                    <p:spPr>
                      <a:xfrm>
                        <a:off x="2761740" y="4056250"/>
                        <a:ext cx="1404937" cy="1500187"/>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5814B05A-19F5-424F-BE7B-26FF6E8C0345}"/>
              </a:ext>
            </a:extLst>
          </p:cNvPr>
          <p:cNvGraphicFramePr>
            <a:graphicFrameLocks noChangeAspect="1"/>
          </p:cNvGraphicFramePr>
          <p:nvPr>
            <p:extLst>
              <p:ext uri="{D42A27DB-BD31-4B8C-83A1-F6EECF244321}">
                <p14:modId xmlns:p14="http://schemas.microsoft.com/office/powerpoint/2010/main" val="2214424929"/>
              </p:ext>
            </p:extLst>
          </p:nvPr>
        </p:nvGraphicFramePr>
        <p:xfrm>
          <a:off x="713484" y="3983972"/>
          <a:ext cx="1404937" cy="1498600"/>
        </p:xfrm>
        <a:graphic>
          <a:graphicData uri="http://schemas.openxmlformats.org/presentationml/2006/ole">
            <mc:AlternateContent xmlns:mc="http://schemas.openxmlformats.org/markup-compatibility/2006">
              <mc:Choice xmlns:v="urn:schemas-microsoft-com:vml" Requires="v">
                <p:oleObj spid="_x0000_s2569" name="CS ChemDraw Drawing" r:id="rId7" imgW="1404764" imgH="1499292" progId="ChemDraw.Document.6.0">
                  <p:embed/>
                </p:oleObj>
              </mc:Choice>
              <mc:Fallback>
                <p:oleObj name="CS ChemDraw Drawing" r:id="rId7" imgW="1404764" imgH="1499292" progId="ChemDraw.Document.6.0">
                  <p:embed/>
                  <p:pic>
                    <p:nvPicPr>
                      <p:cNvPr id="0" name=""/>
                      <p:cNvPicPr/>
                      <p:nvPr/>
                    </p:nvPicPr>
                    <p:blipFill>
                      <a:blip r:embed="rId8"/>
                      <a:stretch>
                        <a:fillRect/>
                      </a:stretch>
                    </p:blipFill>
                    <p:spPr>
                      <a:xfrm>
                        <a:off x="713484" y="3983972"/>
                        <a:ext cx="1404937" cy="1498600"/>
                      </a:xfrm>
                      <a:prstGeom prst="rect">
                        <a:avLst/>
                      </a:prstGeom>
                    </p:spPr>
                  </p:pic>
                </p:oleObj>
              </mc:Fallback>
            </mc:AlternateContent>
          </a:graphicData>
        </a:graphic>
      </p:graphicFrame>
      <p:sp>
        <p:nvSpPr>
          <p:cNvPr id="11" name="正方形/長方形 10">
            <a:extLst>
              <a:ext uri="{FF2B5EF4-FFF2-40B4-BE49-F238E27FC236}">
                <a16:creationId xmlns:a16="http://schemas.microsoft.com/office/drawing/2014/main" id="{7A9770FA-076E-45B6-AD46-D28213AF1AAA}"/>
              </a:ext>
            </a:extLst>
          </p:cNvPr>
          <p:cNvSpPr/>
          <p:nvPr/>
        </p:nvSpPr>
        <p:spPr>
          <a:xfrm>
            <a:off x="2415502" y="1384382"/>
            <a:ext cx="909544" cy="307777"/>
          </a:xfrm>
          <a:prstGeom prst="rect">
            <a:avLst/>
          </a:prstGeom>
        </p:spPr>
        <p:txBody>
          <a:bodyPr wrap="none">
            <a:spAutoFit/>
          </a:bodyPr>
          <a:lstStyle/>
          <a:p>
            <a:r>
              <a:rPr lang="en-US" altLang="zh-CN" sz="1400" b="1" dirty="0">
                <a:latin typeface="Calibri" panose="020F0502020204030204" pitchFamily="34" charset="0"/>
                <a:cs typeface="Calibri" panose="020F0502020204030204" pitchFamily="34" charset="0"/>
              </a:rPr>
              <a:t>Peak 7 (</a:t>
            </a:r>
            <a:r>
              <a:rPr lang="en-US" altLang="zh-CN" sz="1400" b="1" i="1" dirty="0">
                <a:latin typeface="Calibri" panose="020F0502020204030204" pitchFamily="34" charset="0"/>
                <a:cs typeface="Calibri" panose="020F0502020204030204" pitchFamily="34" charset="0"/>
              </a:rPr>
              <a:t>S</a:t>
            </a:r>
            <a:r>
              <a:rPr lang="en-US" altLang="zh-CN" sz="1400" b="1" dirty="0">
                <a:latin typeface="Calibri" panose="020F0502020204030204" pitchFamily="34" charset="0"/>
                <a:cs typeface="Calibri" panose="020F0502020204030204" pitchFamily="34" charset="0"/>
              </a:rPr>
              <a:t>)</a:t>
            </a:r>
            <a:endParaRPr lang="ja-JP" altLang="en-US" sz="1400" dirty="0"/>
          </a:p>
        </p:txBody>
      </p:sp>
      <p:graphicFrame>
        <p:nvGraphicFramePr>
          <p:cNvPr id="12" name="オブジェクト 11">
            <a:extLst>
              <a:ext uri="{FF2B5EF4-FFF2-40B4-BE49-F238E27FC236}">
                <a16:creationId xmlns:a16="http://schemas.microsoft.com/office/drawing/2014/main" id="{007CB2D5-7FBB-41EE-B20E-BF5E2B196A2C}"/>
              </a:ext>
            </a:extLst>
          </p:cNvPr>
          <p:cNvGraphicFramePr>
            <a:graphicFrameLocks noChangeAspect="1"/>
          </p:cNvGraphicFramePr>
          <p:nvPr>
            <p:extLst>
              <p:ext uri="{D42A27DB-BD31-4B8C-83A1-F6EECF244321}">
                <p14:modId xmlns:p14="http://schemas.microsoft.com/office/powerpoint/2010/main" val="3921808068"/>
              </p:ext>
            </p:extLst>
          </p:nvPr>
        </p:nvGraphicFramePr>
        <p:xfrm>
          <a:off x="721603" y="1775893"/>
          <a:ext cx="1404937" cy="1682750"/>
        </p:xfrm>
        <a:graphic>
          <a:graphicData uri="http://schemas.openxmlformats.org/presentationml/2006/ole">
            <mc:AlternateContent xmlns:mc="http://schemas.openxmlformats.org/markup-compatibility/2006">
              <mc:Choice xmlns:v="urn:schemas-microsoft-com:vml" Requires="v">
                <p:oleObj spid="_x0000_s2570" name="CS ChemDraw Drawing" r:id="rId9" imgW="1404764" imgH="1682001" progId="ChemDraw.Document.6.0">
                  <p:embed/>
                </p:oleObj>
              </mc:Choice>
              <mc:Fallback>
                <p:oleObj name="CS ChemDraw Drawing" r:id="rId9" imgW="1404764" imgH="1682001" progId="ChemDraw.Document.6.0">
                  <p:embed/>
                  <p:pic>
                    <p:nvPicPr>
                      <p:cNvPr id="0" name=""/>
                      <p:cNvPicPr/>
                      <p:nvPr/>
                    </p:nvPicPr>
                    <p:blipFill>
                      <a:blip r:embed="rId10"/>
                      <a:stretch>
                        <a:fillRect/>
                      </a:stretch>
                    </p:blipFill>
                    <p:spPr>
                      <a:xfrm>
                        <a:off x="721603" y="1775893"/>
                        <a:ext cx="1404937" cy="1682750"/>
                      </a:xfrm>
                      <a:prstGeom prst="rect">
                        <a:avLst/>
                      </a:prstGeom>
                    </p:spPr>
                  </p:pic>
                </p:oleObj>
              </mc:Fallback>
            </mc:AlternateContent>
          </a:graphicData>
        </a:graphic>
      </p:graphicFrame>
      <p:graphicFrame>
        <p:nvGraphicFramePr>
          <p:cNvPr id="13" name="オブジェクト 12">
            <a:extLst>
              <a:ext uri="{FF2B5EF4-FFF2-40B4-BE49-F238E27FC236}">
                <a16:creationId xmlns:a16="http://schemas.microsoft.com/office/drawing/2014/main" id="{59DA8A6B-1515-4894-8BD7-ADE19550EAE7}"/>
              </a:ext>
            </a:extLst>
          </p:cNvPr>
          <p:cNvGraphicFramePr>
            <a:graphicFrameLocks noChangeAspect="1"/>
          </p:cNvGraphicFramePr>
          <p:nvPr>
            <p:extLst>
              <p:ext uri="{D42A27DB-BD31-4B8C-83A1-F6EECF244321}">
                <p14:modId xmlns:p14="http://schemas.microsoft.com/office/powerpoint/2010/main" val="1620400156"/>
              </p:ext>
            </p:extLst>
          </p:nvPr>
        </p:nvGraphicFramePr>
        <p:xfrm>
          <a:off x="2761739" y="1651332"/>
          <a:ext cx="1404937" cy="1682750"/>
        </p:xfrm>
        <a:graphic>
          <a:graphicData uri="http://schemas.openxmlformats.org/presentationml/2006/ole">
            <mc:AlternateContent xmlns:mc="http://schemas.openxmlformats.org/markup-compatibility/2006">
              <mc:Choice xmlns:v="urn:schemas-microsoft-com:vml" Requires="v">
                <p:oleObj spid="_x0000_s2571" name="CS ChemDraw Drawing" r:id="rId11" imgW="1404764" imgH="1682001" progId="ChemDraw.Document.6.0">
                  <p:embed/>
                </p:oleObj>
              </mc:Choice>
              <mc:Fallback>
                <p:oleObj name="CS ChemDraw Drawing" r:id="rId11" imgW="1404764" imgH="1682001" progId="ChemDraw.Document.6.0">
                  <p:embed/>
                  <p:pic>
                    <p:nvPicPr>
                      <p:cNvPr id="0" name=""/>
                      <p:cNvPicPr/>
                      <p:nvPr/>
                    </p:nvPicPr>
                    <p:blipFill>
                      <a:blip r:embed="rId12"/>
                      <a:stretch>
                        <a:fillRect/>
                      </a:stretch>
                    </p:blipFill>
                    <p:spPr>
                      <a:xfrm>
                        <a:off x="2761739" y="1651332"/>
                        <a:ext cx="1404937" cy="1682750"/>
                      </a:xfrm>
                      <a:prstGeom prst="rect">
                        <a:avLst/>
                      </a:prstGeom>
                    </p:spPr>
                  </p:pic>
                </p:oleObj>
              </mc:Fallback>
            </mc:AlternateContent>
          </a:graphicData>
        </a:graphic>
      </p:graphicFrame>
      <p:sp>
        <p:nvSpPr>
          <p:cNvPr id="37" name="TextBox 34">
            <a:extLst>
              <a:ext uri="{FF2B5EF4-FFF2-40B4-BE49-F238E27FC236}">
                <a16:creationId xmlns:a16="http://schemas.microsoft.com/office/drawing/2014/main" id="{B2CC598A-BD2E-447F-827F-B69617803FBE}"/>
              </a:ext>
            </a:extLst>
          </p:cNvPr>
          <p:cNvSpPr txBox="1"/>
          <p:nvPr/>
        </p:nvSpPr>
        <p:spPr>
          <a:xfrm>
            <a:off x="800945" y="3372217"/>
            <a:ext cx="1311020" cy="307777"/>
          </a:xfrm>
          <a:prstGeom prst="rect">
            <a:avLst/>
          </a:prstGeom>
          <a:noFill/>
        </p:spPr>
        <p:txBody>
          <a:bodyPr wrap="square" rtlCol="0">
            <a:spAutoFit/>
          </a:bodyPr>
          <a:lstStyle/>
          <a:p>
            <a:r>
              <a:rPr lang="en-AU" sz="1400" dirty="0" err="1">
                <a:latin typeface="Calibri" panose="020F0502020204030204" pitchFamily="34" charset="0"/>
                <a:cs typeface="Calibri" panose="020F0502020204030204" pitchFamily="34" charset="0"/>
              </a:rPr>
              <a:t>Quinovose</a:t>
            </a:r>
            <a:endParaRPr lang="en-AU" sz="1400" dirty="0">
              <a:latin typeface="Calibri" panose="020F0502020204030204" pitchFamily="34" charset="0"/>
              <a:cs typeface="Calibri" panose="020F0502020204030204" pitchFamily="34" charset="0"/>
            </a:endParaRPr>
          </a:p>
        </p:txBody>
      </p:sp>
      <p:sp>
        <p:nvSpPr>
          <p:cNvPr id="38" name="TextBox 34">
            <a:extLst>
              <a:ext uri="{FF2B5EF4-FFF2-40B4-BE49-F238E27FC236}">
                <a16:creationId xmlns:a16="http://schemas.microsoft.com/office/drawing/2014/main" id="{CEBF644D-7EE1-40FF-8A46-03C46C869C00}"/>
              </a:ext>
            </a:extLst>
          </p:cNvPr>
          <p:cNvSpPr txBox="1"/>
          <p:nvPr/>
        </p:nvSpPr>
        <p:spPr>
          <a:xfrm>
            <a:off x="2855656" y="3365438"/>
            <a:ext cx="1311020" cy="307777"/>
          </a:xfrm>
          <a:prstGeom prst="rect">
            <a:avLst/>
          </a:prstGeom>
          <a:noFill/>
        </p:spPr>
        <p:txBody>
          <a:bodyPr wrap="square" rtlCol="0">
            <a:spAutoFit/>
          </a:bodyPr>
          <a:lstStyle/>
          <a:p>
            <a:r>
              <a:rPr lang="en-AU" sz="1400" dirty="0" err="1">
                <a:latin typeface="Calibri" panose="020F0502020204030204" pitchFamily="34" charset="0"/>
                <a:cs typeface="Calibri" panose="020F0502020204030204" pitchFamily="34" charset="0"/>
              </a:rPr>
              <a:t>Quinovose</a:t>
            </a:r>
            <a:endParaRPr lang="en-AU"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22CBFE0-44AF-7840-B3E6-051ADE75AAB0}"/>
              </a:ext>
            </a:extLst>
          </p:cNvPr>
          <p:cNvSpPr txBox="1"/>
          <p:nvPr/>
        </p:nvSpPr>
        <p:spPr>
          <a:xfrm>
            <a:off x="5334000" y="4343400"/>
            <a:ext cx="2743200" cy="369332"/>
          </a:xfrm>
          <a:prstGeom prst="rect">
            <a:avLst/>
          </a:prstGeom>
          <a:noFill/>
        </p:spPr>
        <p:txBody>
          <a:bodyPr wrap="square" rtlCol="0">
            <a:spAutoFit/>
          </a:bodyPr>
          <a:lstStyle/>
          <a:p>
            <a:r>
              <a:rPr lang="en-AU" dirty="0"/>
              <a:t>6,7,8,10</a:t>
            </a:r>
          </a:p>
        </p:txBody>
      </p:sp>
      <p:pic>
        <p:nvPicPr>
          <p:cNvPr id="7" name="Picture 6">
            <a:extLst>
              <a:ext uri="{FF2B5EF4-FFF2-40B4-BE49-F238E27FC236}">
                <a16:creationId xmlns:a16="http://schemas.microsoft.com/office/drawing/2014/main" id="{86BF0113-D26B-0E4C-B019-7FEB81E78A6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4650"/>
          <a:stretch/>
        </p:blipFill>
        <p:spPr>
          <a:xfrm>
            <a:off x="4338842" y="1722716"/>
            <a:ext cx="4716256" cy="3222732"/>
          </a:xfrm>
          <a:prstGeom prst="rect">
            <a:avLst/>
          </a:prstGeom>
        </p:spPr>
      </p:pic>
      <p:sp>
        <p:nvSpPr>
          <p:cNvPr id="14" name="TextBox 13">
            <a:extLst>
              <a:ext uri="{FF2B5EF4-FFF2-40B4-BE49-F238E27FC236}">
                <a16:creationId xmlns:a16="http://schemas.microsoft.com/office/drawing/2014/main" id="{B1F327E3-95F8-284A-93E4-AE12A584B317}"/>
              </a:ext>
            </a:extLst>
          </p:cNvPr>
          <p:cNvSpPr txBox="1"/>
          <p:nvPr/>
        </p:nvSpPr>
        <p:spPr>
          <a:xfrm>
            <a:off x="4660310" y="4130043"/>
            <a:ext cx="381000" cy="369332"/>
          </a:xfrm>
          <a:prstGeom prst="rect">
            <a:avLst/>
          </a:prstGeom>
          <a:noFill/>
        </p:spPr>
        <p:txBody>
          <a:bodyPr wrap="square" rtlCol="0">
            <a:spAutoFit/>
          </a:bodyPr>
          <a:lstStyle/>
          <a:p>
            <a:pPr algn="ctr"/>
            <a:r>
              <a:rPr lang="en-AU" dirty="0"/>
              <a:t>6</a:t>
            </a:r>
          </a:p>
        </p:txBody>
      </p:sp>
      <p:sp>
        <p:nvSpPr>
          <p:cNvPr id="30" name="TextBox 29">
            <a:extLst>
              <a:ext uri="{FF2B5EF4-FFF2-40B4-BE49-F238E27FC236}">
                <a16:creationId xmlns:a16="http://schemas.microsoft.com/office/drawing/2014/main" id="{F3634A8E-8043-9C44-B1DD-3B4D206A00B2}"/>
              </a:ext>
            </a:extLst>
          </p:cNvPr>
          <p:cNvSpPr txBox="1"/>
          <p:nvPr/>
        </p:nvSpPr>
        <p:spPr>
          <a:xfrm>
            <a:off x="4705292" y="3390838"/>
            <a:ext cx="381000" cy="369332"/>
          </a:xfrm>
          <a:prstGeom prst="rect">
            <a:avLst/>
          </a:prstGeom>
          <a:noFill/>
        </p:spPr>
        <p:txBody>
          <a:bodyPr wrap="square" rtlCol="0">
            <a:spAutoFit/>
          </a:bodyPr>
          <a:lstStyle/>
          <a:p>
            <a:pPr algn="ctr"/>
            <a:r>
              <a:rPr lang="en-AU" dirty="0"/>
              <a:t>7</a:t>
            </a:r>
          </a:p>
        </p:txBody>
      </p:sp>
      <p:sp>
        <p:nvSpPr>
          <p:cNvPr id="32" name="TextBox 31">
            <a:extLst>
              <a:ext uri="{FF2B5EF4-FFF2-40B4-BE49-F238E27FC236}">
                <a16:creationId xmlns:a16="http://schemas.microsoft.com/office/drawing/2014/main" id="{99BFAE0E-ECE0-284E-9E00-080AE02B2E0E}"/>
              </a:ext>
            </a:extLst>
          </p:cNvPr>
          <p:cNvSpPr txBox="1"/>
          <p:nvPr/>
        </p:nvSpPr>
        <p:spPr>
          <a:xfrm>
            <a:off x="4705292" y="2621425"/>
            <a:ext cx="381000" cy="369332"/>
          </a:xfrm>
          <a:prstGeom prst="rect">
            <a:avLst/>
          </a:prstGeom>
          <a:noFill/>
        </p:spPr>
        <p:txBody>
          <a:bodyPr wrap="square" rtlCol="0">
            <a:spAutoFit/>
          </a:bodyPr>
          <a:lstStyle/>
          <a:p>
            <a:pPr algn="ctr"/>
            <a:r>
              <a:rPr lang="en-AU" dirty="0"/>
              <a:t>8</a:t>
            </a:r>
          </a:p>
        </p:txBody>
      </p:sp>
      <p:sp>
        <p:nvSpPr>
          <p:cNvPr id="33" name="TextBox 32">
            <a:extLst>
              <a:ext uri="{FF2B5EF4-FFF2-40B4-BE49-F238E27FC236}">
                <a16:creationId xmlns:a16="http://schemas.microsoft.com/office/drawing/2014/main" id="{09D6407E-FB0A-494F-BF9A-9D501D28DCB7}"/>
              </a:ext>
            </a:extLst>
          </p:cNvPr>
          <p:cNvSpPr txBox="1"/>
          <p:nvPr/>
        </p:nvSpPr>
        <p:spPr>
          <a:xfrm>
            <a:off x="4667192" y="1894269"/>
            <a:ext cx="454246" cy="369332"/>
          </a:xfrm>
          <a:prstGeom prst="rect">
            <a:avLst/>
          </a:prstGeom>
          <a:noFill/>
        </p:spPr>
        <p:txBody>
          <a:bodyPr wrap="square" rtlCol="0">
            <a:spAutoFit/>
          </a:bodyPr>
          <a:lstStyle/>
          <a:p>
            <a:pPr algn="ctr"/>
            <a:r>
              <a:rPr lang="en-AU" dirty="0"/>
              <a:t>10</a:t>
            </a:r>
          </a:p>
        </p:txBody>
      </p:sp>
    </p:spTree>
    <p:extLst>
      <p:ext uri="{BB962C8B-B14F-4D97-AF65-F5344CB8AC3E}">
        <p14:creationId xmlns:p14="http://schemas.microsoft.com/office/powerpoint/2010/main" val="108641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latin typeface="Calibri" panose="020F0502020204030204" pitchFamily="34" charset="0"/>
                <a:cs typeface="Calibri" panose="020F0502020204030204" pitchFamily="34" charset="0"/>
              </a:rPr>
              <a:pPr/>
              <a:t>13</a:t>
            </a:fld>
            <a:endParaRPr lang="fr-FR">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9" name="TextBox 18">
            <a:extLst>
              <a:ext uri="{FF2B5EF4-FFF2-40B4-BE49-F238E27FC236}">
                <a16:creationId xmlns:a16="http://schemas.microsoft.com/office/drawing/2014/main" id="{C2577BFE-04BE-F145-A422-684B0A240903}"/>
              </a:ext>
            </a:extLst>
          </p:cNvPr>
          <p:cNvSpPr txBox="1"/>
          <p:nvPr/>
        </p:nvSpPr>
        <p:spPr>
          <a:xfrm>
            <a:off x="171802" y="134759"/>
            <a:ext cx="7295796" cy="461665"/>
          </a:xfrm>
          <a:prstGeom prst="rect">
            <a:avLst/>
          </a:prstGeom>
          <a:noFill/>
        </p:spPr>
        <p:txBody>
          <a:bodyPr wrap="square" rtlCol="0">
            <a:spAutoFit/>
          </a:bodyPr>
          <a:lstStyle/>
          <a:p>
            <a:r>
              <a:rPr lang="fr-FR" sz="2400" b="1" dirty="0">
                <a:latin typeface="Calibri" panose="020F0502020204030204" pitchFamily="34" charset="0"/>
                <a:cs typeface="Calibri" panose="020F0502020204030204" pitchFamily="34" charset="0"/>
              </a:rPr>
              <a:t>Structure analysis: decomposition by alkaline hydrolysis</a:t>
            </a:r>
          </a:p>
        </p:txBody>
      </p:sp>
      <p:sp>
        <p:nvSpPr>
          <p:cNvPr id="8" name="テキスト ボックス 7">
            <a:extLst>
              <a:ext uri="{FF2B5EF4-FFF2-40B4-BE49-F238E27FC236}">
                <a16:creationId xmlns:a16="http://schemas.microsoft.com/office/drawing/2014/main" id="{EA20C396-1571-49B9-B6D2-32EE3926C160}"/>
              </a:ext>
            </a:extLst>
          </p:cNvPr>
          <p:cNvSpPr txBox="1"/>
          <p:nvPr/>
        </p:nvSpPr>
        <p:spPr>
          <a:xfrm>
            <a:off x="221883" y="647883"/>
            <a:ext cx="6293069" cy="369332"/>
          </a:xfrm>
          <a:prstGeom prst="rect">
            <a:avLst/>
          </a:prstGeom>
          <a:noFill/>
        </p:spPr>
        <p:txBody>
          <a:bodyPr wrap="none" rtlCol="0">
            <a:spAutoFit/>
          </a:bodyPr>
          <a:lstStyle/>
          <a:p>
            <a:r>
              <a:rPr kumimoji="1" lang="en-US" altLang="ja-JP" dirty="0"/>
              <a:t>LC-MS analysis of butanol fraction of alkaline hydrolysis products </a:t>
            </a:r>
            <a:endParaRPr kumimoji="1" lang="ja-JP" altLang="en-US" dirty="0"/>
          </a:p>
        </p:txBody>
      </p:sp>
      <p:graphicFrame>
        <p:nvGraphicFramePr>
          <p:cNvPr id="17" name="表格 17">
            <a:extLst>
              <a:ext uri="{FF2B5EF4-FFF2-40B4-BE49-F238E27FC236}">
                <a16:creationId xmlns:a16="http://schemas.microsoft.com/office/drawing/2014/main" id="{2BFC35B8-244A-8443-A00B-20326DE6AAB0}"/>
              </a:ext>
            </a:extLst>
          </p:cNvPr>
          <p:cNvGraphicFramePr>
            <a:graphicFrameLocks noGrp="1"/>
          </p:cNvGraphicFramePr>
          <p:nvPr>
            <p:extLst>
              <p:ext uri="{D42A27DB-BD31-4B8C-83A1-F6EECF244321}">
                <p14:modId xmlns:p14="http://schemas.microsoft.com/office/powerpoint/2010/main" val="3546564846"/>
              </p:ext>
            </p:extLst>
          </p:nvPr>
        </p:nvGraphicFramePr>
        <p:xfrm>
          <a:off x="2227980" y="3131772"/>
          <a:ext cx="4410308" cy="2438088"/>
        </p:xfrm>
        <a:graphic>
          <a:graphicData uri="http://schemas.openxmlformats.org/drawingml/2006/table">
            <a:tbl>
              <a:tblPr>
                <a:tableStyleId>{5C22544A-7EE6-4342-B048-85BDC9FD1C3A}</a:tableStyleId>
              </a:tblPr>
              <a:tblGrid>
                <a:gridCol w="1732525">
                  <a:extLst>
                    <a:ext uri="{9D8B030D-6E8A-4147-A177-3AD203B41FA5}">
                      <a16:colId xmlns:a16="http://schemas.microsoft.com/office/drawing/2014/main" val="4212120644"/>
                    </a:ext>
                  </a:extLst>
                </a:gridCol>
                <a:gridCol w="1114013">
                  <a:extLst>
                    <a:ext uri="{9D8B030D-6E8A-4147-A177-3AD203B41FA5}">
                      <a16:colId xmlns:a16="http://schemas.microsoft.com/office/drawing/2014/main" val="957057247"/>
                    </a:ext>
                  </a:extLst>
                </a:gridCol>
                <a:gridCol w="1563770">
                  <a:extLst>
                    <a:ext uri="{9D8B030D-6E8A-4147-A177-3AD203B41FA5}">
                      <a16:colId xmlns:a16="http://schemas.microsoft.com/office/drawing/2014/main" val="993733947"/>
                    </a:ext>
                  </a:extLst>
                </a:gridCol>
              </a:tblGrid>
              <a:tr h="304761">
                <a:tc>
                  <a:txBody>
                    <a:bodyPr/>
                    <a:lstStyle/>
                    <a:p>
                      <a:pPr algn="ctr" fontAlgn="b"/>
                      <a:r>
                        <a:rPr lang="en-US" sz="1400" b="1" u="none" strike="noStrike" dirty="0">
                          <a:solidFill>
                            <a:srgbClr val="C00000"/>
                          </a:solidFill>
                          <a:effectLst/>
                        </a:rPr>
                        <a:t>R1</a:t>
                      </a:r>
                      <a:endParaRPr lang="en-US" sz="1400" b="1" i="0" u="none" strike="noStrike" dirty="0">
                        <a:solidFill>
                          <a:srgbClr val="C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en-US" sz="1400" b="1" u="none" strike="noStrike" dirty="0">
                          <a:solidFill>
                            <a:srgbClr val="C00000"/>
                          </a:solidFill>
                          <a:effectLst/>
                        </a:rPr>
                        <a:t>Acacic acid</a:t>
                      </a:r>
                      <a:endParaRPr lang="en-US" sz="1400" b="1" i="0" u="none" strike="noStrike" dirty="0">
                        <a:solidFill>
                          <a:srgbClr val="C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en-US" sz="1400" b="1" u="none" strike="noStrike" dirty="0" err="1">
                          <a:solidFill>
                            <a:srgbClr val="C00000"/>
                          </a:solidFill>
                          <a:effectLst/>
                        </a:rPr>
                        <a:t>Acacic</a:t>
                      </a:r>
                      <a:r>
                        <a:rPr lang="en-US" sz="1400" b="1" u="none" strike="noStrike" dirty="0">
                          <a:solidFill>
                            <a:srgbClr val="C00000"/>
                          </a:solidFill>
                          <a:effectLst/>
                        </a:rPr>
                        <a:t> acid lactone</a:t>
                      </a:r>
                      <a:endParaRPr lang="en-US" sz="1400" b="1" i="0" u="none" strike="noStrike" dirty="0">
                        <a:solidFill>
                          <a:srgbClr val="C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extLst>
                  <a:ext uri="{0D108BD9-81ED-4DB2-BD59-A6C34878D82A}">
                    <a16:rowId xmlns:a16="http://schemas.microsoft.com/office/drawing/2014/main" val="2494270733"/>
                  </a:ext>
                </a:extLst>
              </a:tr>
              <a:tr h="304761">
                <a:tc>
                  <a:txBody>
                    <a:bodyPr/>
                    <a:lstStyle/>
                    <a:p>
                      <a:pPr algn="ctr" fontAlgn="b"/>
                      <a:r>
                        <a:rPr lang="en-US" sz="1400" u="none" strike="noStrike" dirty="0">
                          <a:effectLst/>
                        </a:rPr>
                        <a:t>Glu-Ara/Xylose</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u="none" strike="noStrike" dirty="0">
                          <a:effectLst/>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a:effectLst/>
                        </a:rPr>
                        <a:t>√</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extLst>
                  <a:ext uri="{0D108BD9-81ED-4DB2-BD59-A6C34878D82A}">
                    <a16:rowId xmlns:a16="http://schemas.microsoft.com/office/drawing/2014/main" val="1519302635"/>
                  </a:ext>
                </a:extLst>
              </a:tr>
              <a:tr h="304761">
                <a:tc>
                  <a:txBody>
                    <a:bodyPr/>
                    <a:lstStyle/>
                    <a:p>
                      <a:pPr algn="ctr" fontAlgn="b"/>
                      <a:r>
                        <a:rPr lang="en-US" sz="1400" u="none" strike="noStrike" dirty="0">
                          <a:effectLst/>
                        </a:rPr>
                        <a:t>Glu-</a:t>
                      </a:r>
                      <a:r>
                        <a:rPr lang="en-US" sz="1400" u="none" strike="noStrike" dirty="0" err="1">
                          <a:effectLst/>
                        </a:rPr>
                        <a:t>Rha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extLst>
                  <a:ext uri="{0D108BD9-81ED-4DB2-BD59-A6C34878D82A}">
                    <a16:rowId xmlns:a16="http://schemas.microsoft.com/office/drawing/2014/main" val="3235019008"/>
                  </a:ext>
                </a:extLst>
              </a:tr>
              <a:tr h="304761">
                <a:tc>
                  <a:txBody>
                    <a:bodyPr/>
                    <a:lstStyle/>
                    <a:p>
                      <a:pPr algn="ctr" fontAlgn="b"/>
                      <a:r>
                        <a:rPr lang="en-US" sz="1400" u="none" strike="noStrike" dirty="0">
                          <a:effectLst/>
                        </a:rPr>
                        <a:t>Ara-</a:t>
                      </a:r>
                      <a:r>
                        <a:rPr lang="en-US" sz="1400" u="none" strike="noStrike" dirty="0" err="1">
                          <a:effectLst/>
                        </a:rPr>
                        <a:t>Rha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u="none" strike="noStrike" dirty="0">
                          <a:effectLst/>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extLst>
                  <a:ext uri="{0D108BD9-81ED-4DB2-BD59-A6C34878D82A}">
                    <a16:rowId xmlns:a16="http://schemas.microsoft.com/office/drawing/2014/main" val="2508164253"/>
                  </a:ext>
                </a:extLst>
              </a:tr>
              <a:tr h="304761">
                <a:tc>
                  <a:txBody>
                    <a:bodyPr/>
                    <a:lstStyle/>
                    <a:p>
                      <a:pPr algn="ctr" fontAlgn="b"/>
                      <a:r>
                        <a:rPr lang="en-US" sz="1400" u="none" strike="noStrike" dirty="0">
                          <a:effectLst/>
                        </a:rPr>
                        <a:t>Glu-Glu-Glu</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extLst>
                  <a:ext uri="{0D108BD9-81ED-4DB2-BD59-A6C34878D82A}">
                    <a16:rowId xmlns:a16="http://schemas.microsoft.com/office/drawing/2014/main" val="2494220778"/>
                  </a:ext>
                </a:extLst>
              </a:tr>
              <a:tr h="304761">
                <a:tc>
                  <a:txBody>
                    <a:bodyPr/>
                    <a:lstStyle/>
                    <a:p>
                      <a:pPr algn="ctr" fontAlgn="b"/>
                      <a:r>
                        <a:rPr lang="en-US" sz="1400" u="none" strike="noStrike" dirty="0">
                          <a:effectLst/>
                        </a:rPr>
                        <a:t>Glu-Glu-Ara/xylose</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extLst>
                  <a:ext uri="{0D108BD9-81ED-4DB2-BD59-A6C34878D82A}">
                    <a16:rowId xmlns:a16="http://schemas.microsoft.com/office/drawing/2014/main" val="1952097604"/>
                  </a:ext>
                </a:extLst>
              </a:tr>
              <a:tr h="304761">
                <a:tc>
                  <a:txBody>
                    <a:bodyPr/>
                    <a:lstStyle/>
                    <a:p>
                      <a:pPr algn="ctr" fontAlgn="b"/>
                      <a:r>
                        <a:rPr lang="en-US" sz="1400" u="none" strike="noStrike" dirty="0">
                          <a:effectLst/>
                        </a:rPr>
                        <a:t>Glu-Glu-</a:t>
                      </a:r>
                      <a:r>
                        <a:rPr lang="en-US" sz="1400" u="none" strike="noStrike" dirty="0" err="1">
                          <a:effectLst/>
                        </a:rPr>
                        <a:t>Rha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u="none" strike="noStrike" dirty="0">
                          <a:effectLst/>
                        </a:rPr>
                        <a: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extLst>
                  <a:ext uri="{0D108BD9-81ED-4DB2-BD59-A6C34878D82A}">
                    <a16:rowId xmlns:a16="http://schemas.microsoft.com/office/drawing/2014/main" val="852309844"/>
                  </a:ext>
                </a:extLst>
              </a:tr>
              <a:tr h="304761">
                <a:tc>
                  <a:txBody>
                    <a:bodyPr/>
                    <a:lstStyle/>
                    <a:p>
                      <a:pPr algn="ctr" fontAlgn="b"/>
                      <a:r>
                        <a:rPr lang="en-US" sz="1400" u="none" strike="noStrike" dirty="0" err="1">
                          <a:effectLst/>
                        </a:rPr>
                        <a:t>Glu</a:t>
                      </a:r>
                      <a:r>
                        <a:rPr lang="en-US" sz="1400" u="none" strike="noStrike" dirty="0">
                          <a:effectLst/>
                        </a:rPr>
                        <a:t>-Ara-</a:t>
                      </a:r>
                      <a:r>
                        <a:rPr lang="en-US" sz="1400" u="none" strike="noStrike" dirty="0" err="1">
                          <a:effectLst/>
                        </a:rPr>
                        <a:t>Rha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tc>
                  <a:txBody>
                    <a:bodyPr/>
                    <a:lstStyle/>
                    <a:p>
                      <a:pPr algn="ctr" fontAlgn="b"/>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solidFill>
                      <a:schemeClr val="bg1">
                        <a:lumMod val="95000"/>
                      </a:schemeClr>
                    </a:solidFill>
                  </a:tcPr>
                </a:tc>
                <a:extLst>
                  <a:ext uri="{0D108BD9-81ED-4DB2-BD59-A6C34878D82A}">
                    <a16:rowId xmlns:a16="http://schemas.microsoft.com/office/drawing/2014/main" val="164054948"/>
                  </a:ext>
                </a:extLst>
              </a:tr>
            </a:tbl>
          </a:graphicData>
        </a:graphic>
      </p:graphicFrame>
      <p:pic>
        <p:nvPicPr>
          <p:cNvPr id="18" name="Picture 17">
            <a:extLst>
              <a:ext uri="{FF2B5EF4-FFF2-40B4-BE49-F238E27FC236}">
                <a16:creationId xmlns:a16="http://schemas.microsoft.com/office/drawing/2014/main" id="{20214305-793F-0C42-995D-B1CA52C58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134" y="1147543"/>
            <a:ext cx="2794000" cy="1346200"/>
          </a:xfrm>
          <a:prstGeom prst="rect">
            <a:avLst/>
          </a:prstGeom>
        </p:spPr>
      </p:pic>
      <p:sp>
        <p:nvSpPr>
          <p:cNvPr id="21" name="Rectangle 20">
            <a:extLst>
              <a:ext uri="{FF2B5EF4-FFF2-40B4-BE49-F238E27FC236}">
                <a16:creationId xmlns:a16="http://schemas.microsoft.com/office/drawing/2014/main" id="{B1F10D81-8A53-F043-90F6-9F99C95AA163}"/>
              </a:ext>
            </a:extLst>
          </p:cNvPr>
          <p:cNvSpPr/>
          <p:nvPr/>
        </p:nvSpPr>
        <p:spPr>
          <a:xfrm>
            <a:off x="1124871" y="2624923"/>
            <a:ext cx="6894259" cy="369332"/>
          </a:xfrm>
          <a:prstGeom prst="rect">
            <a:avLst/>
          </a:prstGeom>
        </p:spPr>
        <p:txBody>
          <a:bodyPr wrap="none">
            <a:spAutoFit/>
          </a:bodyPr>
          <a:lstStyle/>
          <a:p>
            <a:pPr algn="ctr"/>
            <a:r>
              <a:rPr lang="en-AU" dirty="0"/>
              <a:t>13 </a:t>
            </a:r>
            <a:r>
              <a:rPr lang="en-AU" dirty="0" err="1"/>
              <a:t>prosapogenols</a:t>
            </a:r>
            <a:r>
              <a:rPr lang="en-AU" dirty="0"/>
              <a:t> </a:t>
            </a:r>
            <a:r>
              <a:rPr lang="en-AU" dirty="0">
                <a:sym typeface="Wingdings" pitchFamily="2" charset="2"/>
              </a:rPr>
              <a:t> 3-O-glycosides of </a:t>
            </a:r>
            <a:r>
              <a:rPr lang="en-AU" u="sng" dirty="0" err="1">
                <a:sym typeface="Wingdings" pitchFamily="2" charset="2"/>
              </a:rPr>
              <a:t>acacic</a:t>
            </a:r>
            <a:r>
              <a:rPr lang="en-AU" u="sng" dirty="0">
                <a:sym typeface="Wingdings" pitchFamily="2" charset="2"/>
              </a:rPr>
              <a:t> acid</a:t>
            </a:r>
            <a:r>
              <a:rPr lang="en-AU" dirty="0">
                <a:sym typeface="Wingdings" pitchFamily="2" charset="2"/>
              </a:rPr>
              <a:t> or </a:t>
            </a:r>
            <a:r>
              <a:rPr lang="en-AU" u="sng" dirty="0" err="1">
                <a:sym typeface="Wingdings" pitchFamily="2" charset="2"/>
              </a:rPr>
              <a:t>acacic</a:t>
            </a:r>
            <a:r>
              <a:rPr lang="en-AU" u="sng" dirty="0">
                <a:sym typeface="Wingdings" pitchFamily="2" charset="2"/>
              </a:rPr>
              <a:t> acid lactone</a:t>
            </a:r>
            <a:endParaRPr lang="en-AU" u="sng" dirty="0"/>
          </a:p>
        </p:txBody>
      </p:sp>
    </p:spTree>
    <p:extLst>
      <p:ext uri="{BB962C8B-B14F-4D97-AF65-F5344CB8AC3E}">
        <p14:creationId xmlns:p14="http://schemas.microsoft.com/office/powerpoint/2010/main" val="332229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301" y="117816"/>
            <a:ext cx="8153400" cy="461665"/>
          </a:xfrm>
          <a:prstGeom prst="rect">
            <a:avLst/>
          </a:prstGeom>
          <a:noFill/>
        </p:spPr>
        <p:txBody>
          <a:bodyPr wrap="square" rtlCol="0">
            <a:spAutoFit/>
          </a:bodyPr>
          <a:lstStyle/>
          <a:p>
            <a:r>
              <a:rPr lang="fr-FR" sz="2400" b="1" dirty="0">
                <a:latin typeface="Calibri" panose="020F0502020204030204" pitchFamily="34" charset="0"/>
                <a:cs typeface="Calibri" panose="020F0502020204030204" pitchFamily="34" charset="0"/>
              </a:rPr>
              <a:t>Structure analysis: decomposition by methanolysis</a:t>
            </a:r>
          </a:p>
        </p:txBody>
      </p:sp>
      <p:sp>
        <p:nvSpPr>
          <p:cNvPr id="6" name="Slide Number Placeholder 5"/>
          <p:cNvSpPr>
            <a:spLocks noGrp="1"/>
          </p:cNvSpPr>
          <p:nvPr>
            <p:ph type="sldNum" sz="quarter" idx="12"/>
          </p:nvPr>
        </p:nvSpPr>
        <p:spPr/>
        <p:txBody>
          <a:bodyPr/>
          <a:lstStyle/>
          <a:p>
            <a:fld id="{FCAEAE96-855E-42B1-8DE9-9C9E68DE18C5}" type="slidenum">
              <a:rPr lang="fr-FR" sz="1050" smtClean="0">
                <a:latin typeface="Calibri" panose="020F0502020204030204" pitchFamily="34" charset="0"/>
                <a:cs typeface="Calibri" panose="020F0502020204030204" pitchFamily="34" charset="0"/>
              </a:rPr>
              <a:pPr/>
              <a:t>14</a:t>
            </a:fld>
            <a:endParaRPr lang="fr-FR" sz="105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灯片编号占位符 1">
            <a:extLst>
              <a:ext uri="{FF2B5EF4-FFF2-40B4-BE49-F238E27FC236}">
                <a16:creationId xmlns:a16="http://schemas.microsoft.com/office/drawing/2014/main" id="{E42EB8AB-B717-4B46-9C7D-C1B5DE56C166}"/>
              </a:ext>
            </a:extLst>
          </p:cNvPr>
          <p:cNvSpPr txBox="1">
            <a:spLocks/>
          </p:cNvSpPr>
          <p:nvPr/>
        </p:nvSpPr>
        <p:spPr>
          <a:xfrm>
            <a:off x="6286500" y="6423888"/>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050" smtClean="0">
                <a:latin typeface="Calibri" panose="020F0502020204030204" pitchFamily="34" charset="0"/>
                <a:cs typeface="Calibri" panose="020F0502020204030204" pitchFamily="34" charset="0"/>
              </a:rPr>
              <a:pPr/>
              <a:t>14</a:t>
            </a:fld>
            <a:endParaRPr lang="zh-CN" altLang="en-US" sz="1050" dirty="0">
              <a:latin typeface="Calibri" panose="020F0502020204030204" pitchFamily="34" charset="0"/>
              <a:cs typeface="Calibri" panose="020F0502020204030204" pitchFamily="34" charset="0"/>
            </a:endParaRPr>
          </a:p>
        </p:txBody>
      </p:sp>
      <p:sp>
        <p:nvSpPr>
          <p:cNvPr id="8" name="文本框 99">
            <a:extLst>
              <a:ext uri="{FF2B5EF4-FFF2-40B4-BE49-F238E27FC236}">
                <a16:creationId xmlns:a16="http://schemas.microsoft.com/office/drawing/2014/main" id="{73555492-EEA4-D447-B9C5-87B166321BCD}"/>
              </a:ext>
            </a:extLst>
          </p:cNvPr>
          <p:cNvSpPr txBox="1"/>
          <p:nvPr/>
        </p:nvSpPr>
        <p:spPr>
          <a:xfrm>
            <a:off x="3434614" y="537049"/>
            <a:ext cx="2499755" cy="369332"/>
          </a:xfrm>
          <a:prstGeom prst="rect">
            <a:avLst/>
          </a:prstGeom>
          <a:noFill/>
          <a:ln w="9525">
            <a:noFill/>
          </a:ln>
        </p:spPr>
        <p:txBody>
          <a:bodyPr wrap="square">
            <a:spAutoFit/>
          </a:bodyPr>
          <a:lstStyle/>
          <a:p>
            <a:pPr indent="0" algn="ctr"/>
            <a:r>
              <a:rPr lang="en-US" b="0" dirty="0">
                <a:latin typeface="Calibri" panose="020F0502020204030204" pitchFamily="34" charset="0"/>
                <a:ea typeface="宋体" panose="02010600030101010101" pitchFamily="2" charset="-122"/>
                <a:cs typeface="Calibri" panose="020F0502020204030204" pitchFamily="34" charset="0"/>
              </a:rPr>
              <a:t>Active fraction (94.2mg)</a:t>
            </a:r>
            <a:endParaRPr lang="en-US" altLang="en-US" sz="2000" b="0" dirty="0">
              <a:latin typeface="Calibri" panose="020F0502020204030204" pitchFamily="34" charset="0"/>
              <a:ea typeface="宋体" panose="02010600030101010101" pitchFamily="2" charset="-122"/>
              <a:cs typeface="Calibri" panose="020F0502020204030204" pitchFamily="34" charset="0"/>
            </a:endParaRPr>
          </a:p>
        </p:txBody>
      </p:sp>
      <p:sp>
        <p:nvSpPr>
          <p:cNvPr id="28" name="文本框 25">
            <a:extLst>
              <a:ext uri="{FF2B5EF4-FFF2-40B4-BE49-F238E27FC236}">
                <a16:creationId xmlns:a16="http://schemas.microsoft.com/office/drawing/2014/main" id="{80F5010C-399C-384D-BF94-44BC63677F83}"/>
              </a:ext>
            </a:extLst>
          </p:cNvPr>
          <p:cNvSpPr txBox="1"/>
          <p:nvPr/>
        </p:nvSpPr>
        <p:spPr>
          <a:xfrm>
            <a:off x="4676890" y="1286145"/>
            <a:ext cx="1915817" cy="307777"/>
          </a:xfrm>
          <a:prstGeom prst="rect">
            <a:avLst/>
          </a:prstGeom>
          <a:noFill/>
        </p:spPr>
        <p:txBody>
          <a:bodyPr wrap="square" rtlCol="0">
            <a:spAutoFit/>
          </a:bodyPr>
          <a:lstStyle/>
          <a:p>
            <a:r>
              <a:rPr lang="en-US" altLang="zh-CN" sz="1400" dirty="0">
                <a:latin typeface="Calibri" panose="020F0502020204030204" pitchFamily="34" charset="0"/>
                <a:cs typeface="Calibri" panose="020F0502020204030204" pitchFamily="34" charset="0"/>
              </a:rPr>
              <a:t>Extraction by </a:t>
            </a:r>
            <a:r>
              <a:rPr lang="en-US" altLang="zh-CN" sz="1400" dirty="0" err="1">
                <a:latin typeface="Calibri" panose="020F0502020204030204" pitchFamily="34" charset="0"/>
                <a:cs typeface="Calibri" panose="020F0502020204030204" pitchFamily="34" charset="0"/>
              </a:rPr>
              <a:t>EtOAc</a:t>
            </a:r>
            <a:endParaRPr lang="en-US" altLang="zh-CN" sz="1400" dirty="0">
              <a:latin typeface="Calibri" panose="020F0502020204030204" pitchFamily="34" charset="0"/>
              <a:cs typeface="Calibri" panose="020F0502020204030204" pitchFamily="34" charset="0"/>
            </a:endParaRPr>
          </a:p>
        </p:txBody>
      </p:sp>
      <p:pic>
        <p:nvPicPr>
          <p:cNvPr id="29" name="图片 26">
            <a:extLst>
              <a:ext uri="{FF2B5EF4-FFF2-40B4-BE49-F238E27FC236}">
                <a16:creationId xmlns:a16="http://schemas.microsoft.com/office/drawing/2014/main" id="{4A0317A2-DFA3-C343-B0D4-F1B667CCDD7B}"/>
              </a:ext>
            </a:extLst>
          </p:cNvPr>
          <p:cNvPicPr>
            <a:picLocks noChangeAspect="1"/>
          </p:cNvPicPr>
          <p:nvPr/>
        </p:nvPicPr>
        <p:blipFill>
          <a:blip r:embed="rId4"/>
          <a:stretch>
            <a:fillRect/>
          </a:stretch>
        </p:blipFill>
        <p:spPr>
          <a:xfrm>
            <a:off x="76200" y="3628792"/>
            <a:ext cx="4043469" cy="2244160"/>
          </a:xfrm>
          <a:prstGeom prst="rect">
            <a:avLst/>
          </a:prstGeom>
        </p:spPr>
      </p:pic>
      <p:sp>
        <p:nvSpPr>
          <p:cNvPr id="32" name="文本框 30">
            <a:extLst>
              <a:ext uri="{FF2B5EF4-FFF2-40B4-BE49-F238E27FC236}">
                <a16:creationId xmlns:a16="http://schemas.microsoft.com/office/drawing/2014/main" id="{A0AE2BBC-092B-1E4F-9FFC-845E5A62C27C}"/>
              </a:ext>
            </a:extLst>
          </p:cNvPr>
          <p:cNvSpPr txBox="1"/>
          <p:nvPr/>
        </p:nvSpPr>
        <p:spPr>
          <a:xfrm>
            <a:off x="3981487" y="2101373"/>
            <a:ext cx="1441261" cy="461665"/>
          </a:xfrm>
          <a:prstGeom prst="rect">
            <a:avLst/>
          </a:prstGeom>
          <a:noFill/>
          <a:ln>
            <a:solidFill>
              <a:schemeClr val="bg1"/>
            </a:solidFill>
          </a:ln>
        </p:spPr>
        <p:txBody>
          <a:bodyPr wrap="square" rtlCol="0">
            <a:spAutoFit/>
          </a:bodyPr>
          <a:lstStyle/>
          <a:p>
            <a:r>
              <a:rPr lang="en-US" altLang="zh-CN" sz="1200" dirty="0">
                <a:latin typeface="Calibri" panose="020F0502020204030204" pitchFamily="34" charset="0"/>
                <a:cs typeface="Calibri" panose="020F0502020204030204" pitchFamily="34" charset="0"/>
              </a:rPr>
              <a:t>Reverse phase TLC separation</a:t>
            </a:r>
          </a:p>
        </p:txBody>
      </p:sp>
      <p:pic>
        <p:nvPicPr>
          <p:cNvPr id="35" name="图片 33">
            <a:extLst>
              <a:ext uri="{FF2B5EF4-FFF2-40B4-BE49-F238E27FC236}">
                <a16:creationId xmlns:a16="http://schemas.microsoft.com/office/drawing/2014/main" id="{2B254CE7-91B3-0C4C-B2C4-36AAFB1C0232}"/>
              </a:ext>
            </a:extLst>
          </p:cNvPr>
          <p:cNvPicPr>
            <a:picLocks noChangeAspect="1"/>
          </p:cNvPicPr>
          <p:nvPr/>
        </p:nvPicPr>
        <p:blipFill>
          <a:blip r:embed="rId5"/>
          <a:stretch>
            <a:fillRect/>
          </a:stretch>
        </p:blipFill>
        <p:spPr>
          <a:xfrm>
            <a:off x="4930829" y="3635390"/>
            <a:ext cx="3955282" cy="2214581"/>
          </a:xfrm>
          <a:prstGeom prst="rect">
            <a:avLst/>
          </a:prstGeom>
        </p:spPr>
      </p:pic>
      <p:sp>
        <p:nvSpPr>
          <p:cNvPr id="36" name="文本框 5">
            <a:extLst>
              <a:ext uri="{FF2B5EF4-FFF2-40B4-BE49-F238E27FC236}">
                <a16:creationId xmlns:a16="http://schemas.microsoft.com/office/drawing/2014/main" id="{F78D854A-D2AC-6044-8A0C-AD9BD73458DE}"/>
              </a:ext>
            </a:extLst>
          </p:cNvPr>
          <p:cNvSpPr txBox="1"/>
          <p:nvPr/>
        </p:nvSpPr>
        <p:spPr>
          <a:xfrm>
            <a:off x="3300856" y="3106231"/>
            <a:ext cx="1778000" cy="307777"/>
          </a:xfrm>
          <a:prstGeom prst="rect">
            <a:avLst/>
          </a:prstGeom>
          <a:noFill/>
        </p:spPr>
        <p:txBody>
          <a:bodyPr wrap="square" rtlCol="0">
            <a:spAutoFit/>
          </a:bodyPr>
          <a:lstStyle/>
          <a:p>
            <a:r>
              <a:rPr lang="en-US" altLang="zh-CN" sz="1400" dirty="0">
                <a:latin typeface="Calibri" panose="020F0502020204030204" pitchFamily="34" charset="0"/>
                <a:cs typeface="Calibri" panose="020F0502020204030204" pitchFamily="34" charset="0"/>
              </a:rPr>
              <a:t>Compound 1</a:t>
            </a:r>
          </a:p>
        </p:txBody>
      </p:sp>
      <p:sp>
        <p:nvSpPr>
          <p:cNvPr id="37" name="文本框 15">
            <a:extLst>
              <a:ext uri="{FF2B5EF4-FFF2-40B4-BE49-F238E27FC236}">
                <a16:creationId xmlns:a16="http://schemas.microsoft.com/office/drawing/2014/main" id="{EA90D2E0-DB0D-4243-A7D1-54E3569FC9BD}"/>
              </a:ext>
            </a:extLst>
          </p:cNvPr>
          <p:cNvSpPr txBox="1"/>
          <p:nvPr/>
        </p:nvSpPr>
        <p:spPr>
          <a:xfrm>
            <a:off x="4954145" y="3093077"/>
            <a:ext cx="1638300" cy="307777"/>
          </a:xfrm>
          <a:prstGeom prst="rect">
            <a:avLst/>
          </a:prstGeom>
          <a:noFill/>
        </p:spPr>
        <p:txBody>
          <a:bodyPr wrap="square" rtlCol="0">
            <a:spAutoFit/>
          </a:bodyPr>
          <a:lstStyle/>
          <a:p>
            <a:r>
              <a:rPr lang="en-US" altLang="zh-CN" sz="1400" dirty="0">
                <a:latin typeface="Calibri" panose="020F0502020204030204" pitchFamily="34" charset="0"/>
                <a:cs typeface="Calibri" panose="020F0502020204030204" pitchFamily="34" charset="0"/>
              </a:rPr>
              <a:t>Compound 2</a:t>
            </a:r>
          </a:p>
        </p:txBody>
      </p:sp>
      <p:cxnSp>
        <p:nvCxnSpPr>
          <p:cNvPr id="40" name="直接箭头连接符 5">
            <a:extLst>
              <a:ext uri="{FF2B5EF4-FFF2-40B4-BE49-F238E27FC236}">
                <a16:creationId xmlns:a16="http://schemas.microsoft.com/office/drawing/2014/main" id="{27CDCE97-CAF5-9E40-9248-8A05E25B6A5A}"/>
              </a:ext>
            </a:extLst>
          </p:cNvPr>
          <p:cNvCxnSpPr>
            <a:cxnSpLocks/>
          </p:cNvCxnSpPr>
          <p:nvPr/>
        </p:nvCxnSpPr>
        <p:spPr>
          <a:xfrm>
            <a:off x="6553200" y="3962400"/>
            <a:ext cx="0" cy="320163"/>
          </a:xfrm>
          <a:prstGeom prst="straightConnector1">
            <a:avLst/>
          </a:prstGeom>
          <a:ln w="12700">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B14D93C2-EBAB-F847-9BB2-EC6CA6EB3E95}"/>
              </a:ext>
            </a:extLst>
          </p:cNvPr>
          <p:cNvCxnSpPr/>
          <p:nvPr/>
        </p:nvCxnSpPr>
        <p:spPr>
          <a:xfrm>
            <a:off x="4638844" y="889132"/>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E42D063-833A-DD41-BDE0-7C285DC5C444}"/>
              </a:ext>
            </a:extLst>
          </p:cNvPr>
          <p:cNvCxnSpPr>
            <a:cxnSpLocks/>
          </p:cNvCxnSpPr>
          <p:nvPr/>
        </p:nvCxnSpPr>
        <p:spPr>
          <a:xfrm>
            <a:off x="4638844" y="1270132"/>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2EF622E-4821-4293-BD78-9CDE9E91D18A}"/>
              </a:ext>
            </a:extLst>
          </p:cNvPr>
          <p:cNvSpPr/>
          <p:nvPr/>
        </p:nvSpPr>
        <p:spPr>
          <a:xfrm>
            <a:off x="4684491" y="895201"/>
            <a:ext cx="3528387" cy="307777"/>
          </a:xfrm>
          <a:prstGeom prst="rect">
            <a:avLst/>
          </a:prstGeom>
        </p:spPr>
        <p:txBody>
          <a:bodyPr wrap="square">
            <a:spAutoFit/>
          </a:bodyPr>
          <a:lstStyle/>
          <a:p>
            <a:r>
              <a:rPr lang="en-US" altLang="ja-JP" sz="1400" dirty="0">
                <a:latin typeface="Calibri" panose="020F0502020204030204" pitchFamily="34" charset="0"/>
                <a:ea typeface="宋体" panose="02010600030101010101" pitchFamily="2" charset="-122"/>
                <a:cs typeface="Calibri" panose="020F0502020204030204" pitchFamily="34" charset="0"/>
              </a:rPr>
              <a:t>1.25M methanolic HCL, 90℃, 1.5 hours</a:t>
            </a:r>
            <a:endParaRPr lang="ja-JP" altLang="en-US" sz="1400" dirty="0"/>
          </a:p>
        </p:txBody>
      </p:sp>
      <p:grpSp>
        <p:nvGrpSpPr>
          <p:cNvPr id="45" name="Group 39">
            <a:extLst>
              <a:ext uri="{FF2B5EF4-FFF2-40B4-BE49-F238E27FC236}">
                <a16:creationId xmlns:a16="http://schemas.microsoft.com/office/drawing/2014/main" id="{42E16D76-3297-427A-A792-B336747B9855}"/>
              </a:ext>
            </a:extLst>
          </p:cNvPr>
          <p:cNvGrpSpPr/>
          <p:nvPr/>
        </p:nvGrpSpPr>
        <p:grpSpPr>
          <a:xfrm>
            <a:off x="3793024" y="2068049"/>
            <a:ext cx="1691640" cy="381000"/>
            <a:chOff x="6393814" y="2057400"/>
            <a:chExt cx="1691640" cy="381000"/>
          </a:xfrm>
        </p:grpSpPr>
        <p:cxnSp>
          <p:nvCxnSpPr>
            <p:cNvPr id="47" name="Straight Arrow Connector 40">
              <a:extLst>
                <a:ext uri="{FF2B5EF4-FFF2-40B4-BE49-F238E27FC236}">
                  <a16:creationId xmlns:a16="http://schemas.microsoft.com/office/drawing/2014/main" id="{B126B71F-5B79-47C2-BA72-AD4219AA4F3D}"/>
                </a:ext>
              </a:extLst>
            </p:cNvPr>
            <p:cNvCxnSpPr/>
            <p:nvPr/>
          </p:nvCxnSpPr>
          <p:spPr>
            <a:xfrm>
              <a:off x="6393814" y="2057400"/>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41">
              <a:extLst>
                <a:ext uri="{FF2B5EF4-FFF2-40B4-BE49-F238E27FC236}">
                  <a16:creationId xmlns:a16="http://schemas.microsoft.com/office/drawing/2014/main" id="{63DCAD5D-2229-47D9-83E5-7F47771BF8F1}"/>
                </a:ext>
              </a:extLst>
            </p:cNvPr>
            <p:cNvCxnSpPr>
              <a:cxnSpLocks/>
            </p:cNvCxnSpPr>
            <p:nvPr/>
          </p:nvCxnSpPr>
          <p:spPr>
            <a:xfrm>
              <a:off x="8085454" y="2057400"/>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42">
              <a:extLst>
                <a:ext uri="{FF2B5EF4-FFF2-40B4-BE49-F238E27FC236}">
                  <a16:creationId xmlns:a16="http://schemas.microsoft.com/office/drawing/2014/main" id="{BED0747F-D048-48A4-9791-8FE06BC8120C}"/>
                </a:ext>
              </a:extLst>
            </p:cNvPr>
            <p:cNvCxnSpPr/>
            <p:nvPr/>
          </p:nvCxnSpPr>
          <p:spPr>
            <a:xfrm>
              <a:off x="6393814" y="2057400"/>
              <a:ext cx="1683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 name="Straight Arrow Connector 42">
            <a:extLst>
              <a:ext uri="{FF2B5EF4-FFF2-40B4-BE49-F238E27FC236}">
                <a16:creationId xmlns:a16="http://schemas.microsoft.com/office/drawing/2014/main" id="{DE256BA9-D47D-4D14-85F2-407C20327DD4}"/>
              </a:ext>
            </a:extLst>
          </p:cNvPr>
          <p:cNvCxnSpPr>
            <a:cxnSpLocks/>
          </p:cNvCxnSpPr>
          <p:nvPr/>
        </p:nvCxnSpPr>
        <p:spPr>
          <a:xfrm>
            <a:off x="4644411" y="1651132"/>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2C46AC1-8B6A-4BCC-B9EF-8A70A1D16A92}"/>
              </a:ext>
            </a:extLst>
          </p:cNvPr>
          <p:cNvSpPr/>
          <p:nvPr/>
        </p:nvSpPr>
        <p:spPr>
          <a:xfrm>
            <a:off x="4684491" y="1712948"/>
            <a:ext cx="1351652" cy="307777"/>
          </a:xfrm>
          <a:prstGeom prst="rect">
            <a:avLst/>
          </a:prstGeom>
        </p:spPr>
        <p:txBody>
          <a:bodyPr wrap="none">
            <a:spAutoFit/>
          </a:bodyPr>
          <a:lstStyle/>
          <a:p>
            <a:r>
              <a:rPr lang="en-US" altLang="zh-CN" sz="1400" dirty="0">
                <a:latin typeface="Calibri" panose="020F0502020204030204" pitchFamily="34" charset="0"/>
                <a:cs typeface="Calibri" panose="020F0502020204030204" pitchFamily="34" charset="0"/>
              </a:rPr>
              <a:t>PTLC separation</a:t>
            </a:r>
            <a:endParaRPr lang="ja-JP" altLang="en-US" sz="1400" dirty="0"/>
          </a:p>
        </p:txBody>
      </p:sp>
      <p:cxnSp>
        <p:nvCxnSpPr>
          <p:cNvPr id="55" name="Straight Arrow Connector 42">
            <a:extLst>
              <a:ext uri="{FF2B5EF4-FFF2-40B4-BE49-F238E27FC236}">
                <a16:creationId xmlns:a16="http://schemas.microsoft.com/office/drawing/2014/main" id="{CBA8FC51-4E50-456E-9478-2DD7DBCBC4CE}"/>
              </a:ext>
            </a:extLst>
          </p:cNvPr>
          <p:cNvCxnSpPr>
            <a:cxnSpLocks/>
          </p:cNvCxnSpPr>
          <p:nvPr/>
        </p:nvCxnSpPr>
        <p:spPr>
          <a:xfrm>
            <a:off x="3793024" y="2476400"/>
            <a:ext cx="0" cy="6091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42">
            <a:extLst>
              <a:ext uri="{FF2B5EF4-FFF2-40B4-BE49-F238E27FC236}">
                <a16:creationId xmlns:a16="http://schemas.microsoft.com/office/drawing/2014/main" id="{82B35AD7-8C2E-428F-8621-1EB4444B5F51}"/>
              </a:ext>
            </a:extLst>
          </p:cNvPr>
          <p:cNvCxnSpPr>
            <a:cxnSpLocks/>
          </p:cNvCxnSpPr>
          <p:nvPr/>
        </p:nvCxnSpPr>
        <p:spPr>
          <a:xfrm>
            <a:off x="5484664" y="2476400"/>
            <a:ext cx="0" cy="6091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0">
            <a:extLst>
              <a:ext uri="{FF2B5EF4-FFF2-40B4-BE49-F238E27FC236}">
                <a16:creationId xmlns:a16="http://schemas.microsoft.com/office/drawing/2014/main" id="{C6A33456-FD92-447D-8243-A6C2A6339943}"/>
              </a:ext>
            </a:extLst>
          </p:cNvPr>
          <p:cNvSpPr/>
          <p:nvPr/>
        </p:nvSpPr>
        <p:spPr>
          <a:xfrm>
            <a:off x="3989213" y="2644666"/>
            <a:ext cx="1211357" cy="276999"/>
          </a:xfrm>
          <a:prstGeom prst="rect">
            <a:avLst/>
          </a:prstGeom>
        </p:spPr>
        <p:txBody>
          <a:bodyPr wrap="none">
            <a:spAutoFit/>
          </a:bodyPr>
          <a:lstStyle/>
          <a:p>
            <a:r>
              <a:rPr lang="en-US" altLang="zh-CN" sz="1200" dirty="0">
                <a:latin typeface="Calibri" panose="020F0502020204030204" pitchFamily="34" charset="0"/>
                <a:cs typeface="Calibri" panose="020F0502020204030204" pitchFamily="34" charset="0"/>
              </a:rPr>
              <a:t>purified by HPLC</a:t>
            </a:r>
            <a:endParaRPr lang="en-AU" sz="1200" dirty="0"/>
          </a:p>
        </p:txBody>
      </p:sp>
      <p:sp>
        <p:nvSpPr>
          <p:cNvPr id="66" name="文本框 15">
            <a:extLst>
              <a:ext uri="{FF2B5EF4-FFF2-40B4-BE49-F238E27FC236}">
                <a16:creationId xmlns:a16="http://schemas.microsoft.com/office/drawing/2014/main" id="{AF44287C-86B3-4488-9384-DA362B7F85C2}"/>
              </a:ext>
            </a:extLst>
          </p:cNvPr>
          <p:cNvSpPr txBox="1"/>
          <p:nvPr/>
        </p:nvSpPr>
        <p:spPr>
          <a:xfrm>
            <a:off x="6055193" y="3691244"/>
            <a:ext cx="1638300" cy="307777"/>
          </a:xfrm>
          <a:prstGeom prst="rect">
            <a:avLst/>
          </a:prstGeom>
          <a:noFill/>
        </p:spPr>
        <p:txBody>
          <a:bodyPr wrap="square" rtlCol="0">
            <a:spAutoFit/>
          </a:bodyPr>
          <a:lstStyle/>
          <a:p>
            <a:r>
              <a:rPr lang="en-US" altLang="zh-CN" sz="1400" dirty="0">
                <a:latin typeface="Calibri" panose="020F0502020204030204" pitchFamily="34" charset="0"/>
                <a:cs typeface="Calibri" panose="020F0502020204030204" pitchFamily="34" charset="0"/>
              </a:rPr>
              <a:t>Compound 2</a:t>
            </a:r>
          </a:p>
        </p:txBody>
      </p:sp>
      <p:cxnSp>
        <p:nvCxnSpPr>
          <p:cNvPr id="67" name="直接箭头连接符 5">
            <a:extLst>
              <a:ext uri="{FF2B5EF4-FFF2-40B4-BE49-F238E27FC236}">
                <a16:creationId xmlns:a16="http://schemas.microsoft.com/office/drawing/2014/main" id="{85B058D0-E9FB-4F31-A1F7-F5D05494DBBB}"/>
              </a:ext>
            </a:extLst>
          </p:cNvPr>
          <p:cNvCxnSpPr>
            <a:cxnSpLocks/>
          </p:cNvCxnSpPr>
          <p:nvPr/>
        </p:nvCxnSpPr>
        <p:spPr>
          <a:xfrm>
            <a:off x="1526707" y="3443685"/>
            <a:ext cx="0" cy="320163"/>
          </a:xfrm>
          <a:prstGeom prst="straightConnector1">
            <a:avLst/>
          </a:prstGeom>
          <a:ln w="12700">
            <a:tailEnd type="arrow" w="med" len="med"/>
          </a:ln>
        </p:spPr>
        <p:style>
          <a:lnRef idx="1">
            <a:schemeClr val="dk1"/>
          </a:lnRef>
          <a:fillRef idx="0">
            <a:schemeClr val="dk1"/>
          </a:fillRef>
          <a:effectRef idx="0">
            <a:schemeClr val="dk1"/>
          </a:effectRef>
          <a:fontRef idx="minor">
            <a:schemeClr val="tx1"/>
          </a:fontRef>
        </p:style>
      </p:cxnSp>
      <p:sp>
        <p:nvSpPr>
          <p:cNvPr id="68" name="文本框 15">
            <a:extLst>
              <a:ext uri="{FF2B5EF4-FFF2-40B4-BE49-F238E27FC236}">
                <a16:creationId xmlns:a16="http://schemas.microsoft.com/office/drawing/2014/main" id="{C84A03C1-0478-4070-81F7-CD9179CE25B5}"/>
              </a:ext>
            </a:extLst>
          </p:cNvPr>
          <p:cNvSpPr txBox="1"/>
          <p:nvPr/>
        </p:nvSpPr>
        <p:spPr>
          <a:xfrm>
            <a:off x="1066800" y="3172529"/>
            <a:ext cx="1638300" cy="307777"/>
          </a:xfrm>
          <a:prstGeom prst="rect">
            <a:avLst/>
          </a:prstGeom>
          <a:noFill/>
        </p:spPr>
        <p:txBody>
          <a:bodyPr wrap="square" rtlCol="0">
            <a:spAutoFit/>
          </a:bodyPr>
          <a:lstStyle/>
          <a:p>
            <a:r>
              <a:rPr lang="en-US" altLang="zh-CN" sz="1400" dirty="0">
                <a:latin typeface="Calibri" panose="020F0502020204030204" pitchFamily="34" charset="0"/>
                <a:cs typeface="Calibri" panose="020F0502020204030204" pitchFamily="34" charset="0"/>
              </a:rPr>
              <a:t>Compound 1</a:t>
            </a:r>
          </a:p>
        </p:txBody>
      </p:sp>
    </p:spTree>
    <p:extLst>
      <p:ext uri="{BB962C8B-B14F-4D97-AF65-F5344CB8AC3E}">
        <p14:creationId xmlns:p14="http://schemas.microsoft.com/office/powerpoint/2010/main" val="179489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192852"/>
            <a:ext cx="8153400" cy="461665"/>
          </a:xfrm>
          <a:prstGeom prst="rect">
            <a:avLst/>
          </a:prstGeom>
          <a:noFill/>
        </p:spPr>
        <p:txBody>
          <a:bodyPr wrap="square" rtlCol="0">
            <a:spAutoFit/>
          </a:bodyPr>
          <a:lstStyle/>
          <a:p>
            <a:r>
              <a:rPr lang="fr-FR" sz="2400" b="1" dirty="0">
                <a:latin typeface="Calibri" panose="020F0502020204030204" pitchFamily="34" charset="0"/>
                <a:cs typeface="Calibri" panose="020F0502020204030204" pitchFamily="34" charset="0"/>
              </a:rPr>
              <a:t>Structure analysis of compound 1,2: NMR analysis</a:t>
            </a: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0" name="图片 1">
            <a:extLst>
              <a:ext uri="{FF2B5EF4-FFF2-40B4-BE49-F238E27FC236}">
                <a16:creationId xmlns:a16="http://schemas.microsoft.com/office/drawing/2014/main" id="{052F2E1D-3C6D-1443-8E54-C1511137155D}"/>
              </a:ext>
            </a:extLst>
          </p:cNvPr>
          <p:cNvPicPr>
            <a:picLocks noChangeAspect="1"/>
          </p:cNvPicPr>
          <p:nvPr/>
        </p:nvPicPr>
        <p:blipFill>
          <a:blip r:embed="rId4"/>
          <a:stretch>
            <a:fillRect/>
          </a:stretch>
        </p:blipFill>
        <p:spPr>
          <a:xfrm>
            <a:off x="1828800" y="1143000"/>
            <a:ext cx="6858000" cy="4087672"/>
          </a:xfrm>
          <a:prstGeom prst="rect">
            <a:avLst/>
          </a:prstGeom>
        </p:spPr>
      </p:pic>
      <p:sp>
        <p:nvSpPr>
          <p:cNvPr id="41" name="文本框 3">
            <a:extLst>
              <a:ext uri="{FF2B5EF4-FFF2-40B4-BE49-F238E27FC236}">
                <a16:creationId xmlns:a16="http://schemas.microsoft.com/office/drawing/2014/main" id="{6BECF030-FC94-D743-B719-07FA60BC87AE}"/>
              </a:ext>
            </a:extLst>
          </p:cNvPr>
          <p:cNvSpPr txBox="1"/>
          <p:nvPr/>
        </p:nvSpPr>
        <p:spPr>
          <a:xfrm>
            <a:off x="289754" y="1450777"/>
            <a:ext cx="1539045" cy="369332"/>
          </a:xfrm>
          <a:prstGeom prst="rect">
            <a:avLst/>
          </a:prstGeom>
          <a:noFill/>
        </p:spPr>
        <p:txBody>
          <a:bodyPr wrap="square" rtlCol="0">
            <a:spAutoFit/>
          </a:bodyPr>
          <a:lstStyle/>
          <a:p>
            <a:r>
              <a:rPr lang="en-US" altLang="zh-CN" dirty="0"/>
              <a:t>Compound 1</a:t>
            </a:r>
          </a:p>
        </p:txBody>
      </p:sp>
      <p:sp>
        <p:nvSpPr>
          <p:cNvPr id="42" name="文本框 4">
            <a:extLst>
              <a:ext uri="{FF2B5EF4-FFF2-40B4-BE49-F238E27FC236}">
                <a16:creationId xmlns:a16="http://schemas.microsoft.com/office/drawing/2014/main" id="{52D98728-7924-B549-BF68-89844B19ACE0}"/>
              </a:ext>
            </a:extLst>
          </p:cNvPr>
          <p:cNvSpPr txBox="1"/>
          <p:nvPr/>
        </p:nvSpPr>
        <p:spPr>
          <a:xfrm>
            <a:off x="289754" y="3399041"/>
            <a:ext cx="1551194" cy="369332"/>
          </a:xfrm>
          <a:prstGeom prst="rect">
            <a:avLst/>
          </a:prstGeom>
          <a:noFill/>
        </p:spPr>
        <p:txBody>
          <a:bodyPr wrap="square" rtlCol="0">
            <a:spAutoFit/>
          </a:bodyPr>
          <a:lstStyle/>
          <a:p>
            <a:r>
              <a:rPr lang="en-US" altLang="zh-CN" dirty="0"/>
              <a:t>Compound2</a:t>
            </a:r>
          </a:p>
        </p:txBody>
      </p:sp>
    </p:spTree>
    <p:extLst>
      <p:ext uri="{BB962C8B-B14F-4D97-AF65-F5344CB8AC3E}">
        <p14:creationId xmlns:p14="http://schemas.microsoft.com/office/powerpoint/2010/main" val="341514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a:extLst>
              <a:ext uri="{FF2B5EF4-FFF2-40B4-BE49-F238E27FC236}">
                <a16:creationId xmlns:a16="http://schemas.microsoft.com/office/drawing/2014/main" id="{E930F967-A55C-3E42-9E27-8DBFA8041E17}"/>
              </a:ext>
            </a:extLst>
          </p:cNvPr>
          <p:cNvSpPr txBox="1"/>
          <p:nvPr/>
        </p:nvSpPr>
        <p:spPr>
          <a:xfrm>
            <a:off x="762000" y="1447800"/>
            <a:ext cx="7010400" cy="307777"/>
          </a:xfrm>
          <a:prstGeom prst="rect">
            <a:avLst/>
          </a:prstGeom>
          <a:noFill/>
        </p:spPr>
        <p:txBody>
          <a:bodyPr wrap="square" rtlCol="0">
            <a:spAutoFit/>
          </a:bodyPr>
          <a:lstStyle/>
          <a:p>
            <a:endParaRPr lang="en-AU" sz="1400" dirty="0">
              <a:latin typeface="Calibri" panose="020F0502020204030204" pitchFamily="34" charset="0"/>
              <a:cs typeface="Calibri" panose="020F0502020204030204" pitchFamily="34" charset="0"/>
            </a:endParaRPr>
          </a:p>
        </p:txBody>
      </p:sp>
      <p:sp>
        <p:nvSpPr>
          <p:cNvPr id="11" name="文本框 6">
            <a:extLst>
              <a:ext uri="{FF2B5EF4-FFF2-40B4-BE49-F238E27FC236}">
                <a16:creationId xmlns:a16="http://schemas.microsoft.com/office/drawing/2014/main" id="{436BA073-14CD-B746-9A5B-87DCFE1BE8F0}"/>
              </a:ext>
            </a:extLst>
          </p:cNvPr>
          <p:cNvSpPr txBox="1"/>
          <p:nvPr/>
        </p:nvSpPr>
        <p:spPr>
          <a:xfrm>
            <a:off x="179070" y="554949"/>
            <a:ext cx="2530475"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Compound 1</a:t>
            </a:r>
          </a:p>
        </p:txBody>
      </p:sp>
      <p:sp>
        <p:nvSpPr>
          <p:cNvPr id="13" name="TextBox 3">
            <a:extLst>
              <a:ext uri="{FF2B5EF4-FFF2-40B4-BE49-F238E27FC236}">
                <a16:creationId xmlns:a16="http://schemas.microsoft.com/office/drawing/2014/main" id="{1EE7353F-FBF4-4A6E-AEDB-AF5E99F951C5}"/>
              </a:ext>
            </a:extLst>
          </p:cNvPr>
          <p:cNvSpPr txBox="1"/>
          <p:nvPr/>
        </p:nvSpPr>
        <p:spPr>
          <a:xfrm>
            <a:off x="190500" y="106396"/>
            <a:ext cx="8153400" cy="461665"/>
          </a:xfrm>
          <a:prstGeom prst="rect">
            <a:avLst/>
          </a:prstGeom>
          <a:noFill/>
        </p:spPr>
        <p:txBody>
          <a:bodyPr wrap="square" rtlCol="0">
            <a:spAutoFit/>
          </a:bodyPr>
          <a:lstStyle/>
          <a:p>
            <a:r>
              <a:rPr lang="fr-FR" sz="2400" b="1" dirty="0">
                <a:latin typeface="Calibri" panose="020F0502020204030204" pitchFamily="34" charset="0"/>
                <a:cs typeface="Calibri" panose="020F0502020204030204" pitchFamily="34" charset="0"/>
              </a:rPr>
              <a:t>Structure analysis of compound 1,2: MS analysis</a:t>
            </a:r>
          </a:p>
        </p:txBody>
      </p:sp>
      <p:pic>
        <p:nvPicPr>
          <p:cNvPr id="14" name="图片 2">
            <a:extLst>
              <a:ext uri="{FF2B5EF4-FFF2-40B4-BE49-F238E27FC236}">
                <a16:creationId xmlns:a16="http://schemas.microsoft.com/office/drawing/2014/main" id="{03AF844E-3234-4D97-845B-6A631525E7EA}"/>
              </a:ext>
            </a:extLst>
          </p:cNvPr>
          <p:cNvPicPr>
            <a:picLocks noChangeAspect="1"/>
          </p:cNvPicPr>
          <p:nvPr/>
        </p:nvPicPr>
        <p:blipFill>
          <a:blip r:embed="rId5"/>
          <a:stretch>
            <a:fillRect/>
          </a:stretch>
        </p:blipFill>
        <p:spPr>
          <a:xfrm>
            <a:off x="457200" y="924281"/>
            <a:ext cx="3657600" cy="2645506"/>
          </a:xfrm>
          <a:prstGeom prst="rect">
            <a:avLst/>
          </a:prstGeom>
        </p:spPr>
      </p:pic>
      <p:sp>
        <p:nvSpPr>
          <p:cNvPr id="17" name="Rectangle 19">
            <a:extLst>
              <a:ext uri="{FF2B5EF4-FFF2-40B4-BE49-F238E27FC236}">
                <a16:creationId xmlns:a16="http://schemas.microsoft.com/office/drawing/2014/main" id="{7FCDE440-D577-494D-BED9-5AF99876DAA0}"/>
              </a:ext>
            </a:extLst>
          </p:cNvPr>
          <p:cNvSpPr/>
          <p:nvPr/>
        </p:nvSpPr>
        <p:spPr>
          <a:xfrm>
            <a:off x="2302415" y="3989373"/>
            <a:ext cx="568420" cy="397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文本框 6">
            <a:extLst>
              <a:ext uri="{FF2B5EF4-FFF2-40B4-BE49-F238E27FC236}">
                <a16:creationId xmlns:a16="http://schemas.microsoft.com/office/drawing/2014/main" id="{94D363D2-7060-4125-8D9E-02D81D45D1B2}"/>
              </a:ext>
            </a:extLst>
          </p:cNvPr>
          <p:cNvSpPr txBox="1"/>
          <p:nvPr/>
        </p:nvSpPr>
        <p:spPr>
          <a:xfrm>
            <a:off x="4687935" y="545499"/>
            <a:ext cx="2530475"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Compound 2</a:t>
            </a:r>
          </a:p>
        </p:txBody>
      </p:sp>
      <p:pic>
        <p:nvPicPr>
          <p:cNvPr id="21" name="图片 2">
            <a:extLst>
              <a:ext uri="{FF2B5EF4-FFF2-40B4-BE49-F238E27FC236}">
                <a16:creationId xmlns:a16="http://schemas.microsoft.com/office/drawing/2014/main" id="{99C12AC1-F0A0-4BE3-AA48-8ED8C4BF426B}"/>
              </a:ext>
            </a:extLst>
          </p:cNvPr>
          <p:cNvPicPr>
            <a:picLocks noChangeAspect="1"/>
          </p:cNvPicPr>
          <p:nvPr/>
        </p:nvPicPr>
        <p:blipFill>
          <a:blip r:embed="rId6"/>
          <a:stretch>
            <a:fillRect/>
          </a:stretch>
        </p:blipFill>
        <p:spPr>
          <a:xfrm>
            <a:off x="4876800" y="971149"/>
            <a:ext cx="3659570" cy="2598638"/>
          </a:xfrm>
          <a:prstGeom prst="rect">
            <a:avLst/>
          </a:prstGeom>
        </p:spPr>
      </p:pic>
      <p:sp>
        <p:nvSpPr>
          <p:cNvPr id="22" name="文本框 4">
            <a:extLst>
              <a:ext uri="{FF2B5EF4-FFF2-40B4-BE49-F238E27FC236}">
                <a16:creationId xmlns:a16="http://schemas.microsoft.com/office/drawing/2014/main" id="{8B13FD3C-E625-40A8-9B93-24B76381F0FF}"/>
              </a:ext>
            </a:extLst>
          </p:cNvPr>
          <p:cNvSpPr txBox="1"/>
          <p:nvPr/>
        </p:nvSpPr>
        <p:spPr>
          <a:xfrm>
            <a:off x="6314155" y="1399356"/>
            <a:ext cx="1207770" cy="276999"/>
          </a:xfrm>
          <a:prstGeom prst="rect">
            <a:avLst/>
          </a:prstGeom>
          <a:noFill/>
        </p:spPr>
        <p:txBody>
          <a:bodyPr wrap="square" rtlCol="0">
            <a:spAutoFit/>
          </a:bodyPr>
          <a:lstStyle/>
          <a:p>
            <a:r>
              <a:rPr lang="en-US" altLang="zh-CN" sz="1200" dirty="0"/>
              <a:t>[</a:t>
            </a:r>
            <a:r>
              <a:rPr lang="en-US" altLang="zh-CN" sz="1200" dirty="0" err="1"/>
              <a:t>M+Na</a:t>
            </a:r>
            <a:r>
              <a:rPr lang="en-US" altLang="zh-CN" sz="1200" dirty="0"/>
              <a:t>]</a:t>
            </a:r>
            <a:r>
              <a:rPr lang="en-US" altLang="zh-CN" sz="1200" baseline="30000" dirty="0"/>
              <a:t>+ </a:t>
            </a:r>
            <a:r>
              <a:rPr lang="en-US" altLang="zh-CN" sz="1200" dirty="0"/>
              <a:t>: 691</a:t>
            </a:r>
          </a:p>
        </p:txBody>
      </p:sp>
      <p:sp>
        <p:nvSpPr>
          <p:cNvPr id="23" name="文本框 4">
            <a:extLst>
              <a:ext uri="{FF2B5EF4-FFF2-40B4-BE49-F238E27FC236}">
                <a16:creationId xmlns:a16="http://schemas.microsoft.com/office/drawing/2014/main" id="{7BE042BD-B835-40A2-82CE-3DED98D3CA1A}"/>
              </a:ext>
            </a:extLst>
          </p:cNvPr>
          <p:cNvSpPr txBox="1"/>
          <p:nvPr/>
        </p:nvSpPr>
        <p:spPr>
          <a:xfrm>
            <a:off x="1982740" y="834546"/>
            <a:ext cx="1207770" cy="276999"/>
          </a:xfrm>
          <a:prstGeom prst="rect">
            <a:avLst/>
          </a:prstGeom>
          <a:noFill/>
        </p:spPr>
        <p:txBody>
          <a:bodyPr wrap="square" rtlCol="0">
            <a:spAutoFit/>
          </a:bodyPr>
          <a:lstStyle/>
          <a:p>
            <a:r>
              <a:rPr lang="en-US" altLang="zh-CN" sz="1200" dirty="0"/>
              <a:t>[</a:t>
            </a:r>
            <a:r>
              <a:rPr lang="en-US" altLang="zh-CN" sz="1200" dirty="0" err="1"/>
              <a:t>M+Na</a:t>
            </a:r>
            <a:r>
              <a:rPr lang="en-US" altLang="zh-CN" sz="1200" dirty="0"/>
              <a:t>]</a:t>
            </a:r>
            <a:r>
              <a:rPr lang="en-US" altLang="zh-CN" sz="1200" baseline="30000" dirty="0"/>
              <a:t>+ </a:t>
            </a:r>
            <a:r>
              <a:rPr lang="en-US" altLang="zh-CN" sz="1200" dirty="0"/>
              <a:t>: 707</a:t>
            </a:r>
          </a:p>
        </p:txBody>
      </p:sp>
      <p:sp>
        <p:nvSpPr>
          <p:cNvPr id="3" name="テキスト ボックス 2">
            <a:extLst>
              <a:ext uri="{FF2B5EF4-FFF2-40B4-BE49-F238E27FC236}">
                <a16:creationId xmlns:a16="http://schemas.microsoft.com/office/drawing/2014/main" id="{0B49A493-3E09-46FE-AFBB-867955754886}"/>
              </a:ext>
            </a:extLst>
          </p:cNvPr>
          <p:cNvSpPr txBox="1"/>
          <p:nvPr/>
        </p:nvSpPr>
        <p:spPr>
          <a:xfrm>
            <a:off x="4597083" y="3680478"/>
            <a:ext cx="4292137" cy="276999"/>
          </a:xfrm>
          <a:prstGeom prst="rect">
            <a:avLst/>
          </a:prstGeom>
          <a:noFill/>
        </p:spPr>
        <p:txBody>
          <a:bodyPr wrap="none" rtlCol="0">
            <a:spAutoFit/>
          </a:bodyPr>
          <a:lstStyle/>
          <a:p>
            <a:r>
              <a:rPr kumimoji="1" lang="en-US" altLang="ja-JP" sz="1200" dirty="0"/>
              <a:t>HR-ESI-MS (positive): 668.4665 [M+H]</a:t>
            </a:r>
            <a:r>
              <a:rPr kumimoji="1" lang="en-US" altLang="ja-JP" sz="1200" baseline="30000" dirty="0"/>
              <a:t>+</a:t>
            </a:r>
            <a:r>
              <a:rPr kumimoji="1" lang="en-US" altLang="ja-JP" sz="1200" dirty="0"/>
              <a:t>, C41H64O7 calc. 668.4652</a:t>
            </a:r>
            <a:endParaRPr kumimoji="1" lang="ja-JP" altLang="en-US" sz="1200" dirty="0"/>
          </a:p>
        </p:txBody>
      </p:sp>
      <p:sp>
        <p:nvSpPr>
          <p:cNvPr id="25" name="テキスト ボックス 24">
            <a:extLst>
              <a:ext uri="{FF2B5EF4-FFF2-40B4-BE49-F238E27FC236}">
                <a16:creationId xmlns:a16="http://schemas.microsoft.com/office/drawing/2014/main" id="{851454DD-87F9-496C-879F-0E67BFFC5926}"/>
              </a:ext>
            </a:extLst>
          </p:cNvPr>
          <p:cNvSpPr txBox="1"/>
          <p:nvPr/>
        </p:nvSpPr>
        <p:spPr>
          <a:xfrm>
            <a:off x="254780" y="3680478"/>
            <a:ext cx="4256871" cy="276999"/>
          </a:xfrm>
          <a:prstGeom prst="rect">
            <a:avLst/>
          </a:prstGeom>
          <a:noFill/>
        </p:spPr>
        <p:txBody>
          <a:bodyPr wrap="none" rtlCol="0">
            <a:spAutoFit/>
          </a:bodyPr>
          <a:lstStyle/>
          <a:p>
            <a:r>
              <a:rPr kumimoji="1" lang="en-US" altLang="ja-JP" sz="1200" dirty="0"/>
              <a:t>HR-ESI-MS (positive): 684.4609 [M+H]</a:t>
            </a:r>
            <a:r>
              <a:rPr kumimoji="1" lang="en-US" altLang="ja-JP" sz="1200" baseline="30000" dirty="0"/>
              <a:t>+</a:t>
            </a:r>
            <a:r>
              <a:rPr kumimoji="1" lang="en-US" altLang="ja-JP" sz="1200" dirty="0"/>
              <a:t>, C41H64O6 calc. 668.4601</a:t>
            </a:r>
            <a:endParaRPr kumimoji="1" lang="ja-JP" altLang="en-US" sz="1200" dirty="0"/>
          </a:p>
        </p:txBody>
      </p:sp>
      <p:graphicFrame>
        <p:nvGraphicFramePr>
          <p:cNvPr id="26" name="オブジェクト 25">
            <a:extLst>
              <a:ext uri="{FF2B5EF4-FFF2-40B4-BE49-F238E27FC236}">
                <a16:creationId xmlns:a16="http://schemas.microsoft.com/office/drawing/2014/main" id="{7437EE66-3375-42D8-95A4-DF8FCE23620E}"/>
              </a:ext>
            </a:extLst>
          </p:cNvPr>
          <p:cNvGraphicFramePr>
            <a:graphicFrameLocks noChangeAspect="1"/>
          </p:cNvGraphicFramePr>
          <p:nvPr>
            <p:extLst>
              <p:ext uri="{D42A27DB-BD31-4B8C-83A1-F6EECF244321}">
                <p14:modId xmlns:p14="http://schemas.microsoft.com/office/powerpoint/2010/main" val="577169538"/>
              </p:ext>
            </p:extLst>
          </p:nvPr>
        </p:nvGraphicFramePr>
        <p:xfrm>
          <a:off x="785396" y="4068168"/>
          <a:ext cx="3195637" cy="1722437"/>
        </p:xfrm>
        <a:graphic>
          <a:graphicData uri="http://schemas.openxmlformats.org/presentationml/2006/ole">
            <mc:AlternateContent xmlns:mc="http://schemas.openxmlformats.org/markup-compatibility/2006">
              <mc:Choice xmlns:v="urn:schemas-microsoft-com:vml" Requires="v">
                <p:oleObj spid="_x0000_s3332" name="CS ChemDraw Drawing" r:id="rId7" imgW="3195224" imgH="1723073" progId="ChemDraw.Document.6.0">
                  <p:embed/>
                </p:oleObj>
              </mc:Choice>
              <mc:Fallback>
                <p:oleObj name="CS ChemDraw Drawing" r:id="rId7" imgW="3195224" imgH="1723073" progId="ChemDraw.Document.6.0">
                  <p:embed/>
                  <p:pic>
                    <p:nvPicPr>
                      <p:cNvPr id="0" name=""/>
                      <p:cNvPicPr/>
                      <p:nvPr/>
                    </p:nvPicPr>
                    <p:blipFill>
                      <a:blip r:embed="rId8"/>
                      <a:stretch>
                        <a:fillRect/>
                      </a:stretch>
                    </p:blipFill>
                    <p:spPr>
                      <a:xfrm>
                        <a:off x="785396" y="4068168"/>
                        <a:ext cx="3195637" cy="1722437"/>
                      </a:xfrm>
                      <a:prstGeom prst="rect">
                        <a:avLst/>
                      </a:prstGeom>
                    </p:spPr>
                  </p:pic>
                </p:oleObj>
              </mc:Fallback>
            </mc:AlternateContent>
          </a:graphicData>
        </a:graphic>
      </p:graphicFrame>
      <p:graphicFrame>
        <p:nvGraphicFramePr>
          <p:cNvPr id="27" name="オブジェクト 26">
            <a:extLst>
              <a:ext uri="{FF2B5EF4-FFF2-40B4-BE49-F238E27FC236}">
                <a16:creationId xmlns:a16="http://schemas.microsoft.com/office/drawing/2014/main" id="{ECC2375F-F982-448C-823F-39D4C195469A}"/>
              </a:ext>
            </a:extLst>
          </p:cNvPr>
          <p:cNvGraphicFramePr>
            <a:graphicFrameLocks noChangeAspect="1"/>
          </p:cNvGraphicFramePr>
          <p:nvPr>
            <p:extLst>
              <p:ext uri="{D42A27DB-BD31-4B8C-83A1-F6EECF244321}">
                <p14:modId xmlns:p14="http://schemas.microsoft.com/office/powerpoint/2010/main" val="2028334921"/>
              </p:ext>
            </p:extLst>
          </p:nvPr>
        </p:nvGraphicFramePr>
        <p:xfrm>
          <a:off x="4951082" y="4188310"/>
          <a:ext cx="3195637" cy="1573213"/>
        </p:xfrm>
        <a:graphic>
          <a:graphicData uri="http://schemas.openxmlformats.org/presentationml/2006/ole">
            <mc:AlternateContent xmlns:mc="http://schemas.openxmlformats.org/markup-compatibility/2006">
              <mc:Choice xmlns:v="urn:schemas-microsoft-com:vml" Requires="v">
                <p:oleObj spid="_x0000_s3333" name="CS ChemDraw Drawing" r:id="rId9" imgW="3195224" imgH="1573757" progId="ChemDraw.Document.6.0">
                  <p:embed/>
                </p:oleObj>
              </mc:Choice>
              <mc:Fallback>
                <p:oleObj name="CS ChemDraw Drawing" r:id="rId9" imgW="3195224" imgH="1573757" progId="ChemDraw.Document.6.0">
                  <p:embed/>
                  <p:pic>
                    <p:nvPicPr>
                      <p:cNvPr id="0" name=""/>
                      <p:cNvPicPr/>
                      <p:nvPr/>
                    </p:nvPicPr>
                    <p:blipFill>
                      <a:blip r:embed="rId10"/>
                      <a:stretch>
                        <a:fillRect/>
                      </a:stretch>
                    </p:blipFill>
                    <p:spPr>
                      <a:xfrm>
                        <a:off x="4951082" y="4188310"/>
                        <a:ext cx="3195637" cy="1573213"/>
                      </a:xfrm>
                      <a:prstGeom prst="rect">
                        <a:avLst/>
                      </a:prstGeom>
                    </p:spPr>
                  </p:pic>
                </p:oleObj>
              </mc:Fallback>
            </mc:AlternateContent>
          </a:graphicData>
        </a:graphic>
      </p:graphicFrame>
    </p:spTree>
    <p:extLst>
      <p:ext uri="{BB962C8B-B14F-4D97-AF65-F5344CB8AC3E}">
        <p14:creationId xmlns:p14="http://schemas.microsoft.com/office/powerpoint/2010/main" val="258715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198075"/>
            <a:ext cx="8153400" cy="461665"/>
          </a:xfrm>
          <a:prstGeom prst="rect">
            <a:avLst/>
          </a:prstGeom>
          <a:noFill/>
        </p:spPr>
        <p:txBody>
          <a:bodyPr wrap="square" rtlCol="0">
            <a:spAutoFit/>
          </a:bodyPr>
          <a:lstStyle/>
          <a:p>
            <a:r>
              <a:rPr lang="fr-FR" sz="2400" b="1" dirty="0"/>
              <a:t>Structure analysis: sugar determination by GC-MS</a:t>
            </a:r>
          </a:p>
        </p:txBody>
      </p:sp>
      <p:sp>
        <p:nvSpPr>
          <p:cNvPr id="6" name="Slide Number Placeholder 5"/>
          <p:cNvSpPr>
            <a:spLocks noGrp="1"/>
          </p:cNvSpPr>
          <p:nvPr>
            <p:ph type="sldNum" sz="quarter" idx="12"/>
          </p:nvPr>
        </p:nvSpPr>
        <p:spPr/>
        <p:txBody>
          <a:bodyPr/>
          <a:lstStyle/>
          <a:p>
            <a:fld id="{FCAEAE96-855E-42B1-8DE9-9C9E68DE18C5}" type="slidenum">
              <a:rPr lang="fr-FR" sz="1050" smtClean="0"/>
              <a:pPr/>
              <a:t>17</a:t>
            </a:fld>
            <a:endParaRPr lang="fr-FR" sz="105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a:extLst>
              <a:ext uri="{FF2B5EF4-FFF2-40B4-BE49-F238E27FC236}">
                <a16:creationId xmlns:a16="http://schemas.microsoft.com/office/drawing/2014/main" id="{E930F967-A55C-3E42-9E27-8DBFA8041E17}"/>
              </a:ext>
            </a:extLst>
          </p:cNvPr>
          <p:cNvSpPr txBox="1"/>
          <p:nvPr/>
        </p:nvSpPr>
        <p:spPr>
          <a:xfrm>
            <a:off x="762000" y="1447800"/>
            <a:ext cx="7010400" cy="307777"/>
          </a:xfrm>
          <a:prstGeom prst="rect">
            <a:avLst/>
          </a:prstGeom>
          <a:noFill/>
        </p:spPr>
        <p:txBody>
          <a:bodyPr wrap="square" rtlCol="0">
            <a:spAutoFit/>
          </a:bodyPr>
          <a:lstStyle/>
          <a:p>
            <a:endParaRPr lang="en-AU" sz="1400" dirty="0"/>
          </a:p>
        </p:txBody>
      </p:sp>
      <p:sp>
        <p:nvSpPr>
          <p:cNvPr id="7" name="文本框 3">
            <a:extLst>
              <a:ext uri="{FF2B5EF4-FFF2-40B4-BE49-F238E27FC236}">
                <a16:creationId xmlns:a16="http://schemas.microsoft.com/office/drawing/2014/main" id="{421B9C7E-56E6-F647-8862-B76BE88388AE}"/>
              </a:ext>
            </a:extLst>
          </p:cNvPr>
          <p:cNvSpPr txBox="1"/>
          <p:nvPr/>
        </p:nvSpPr>
        <p:spPr>
          <a:xfrm>
            <a:off x="207436" y="635933"/>
            <a:ext cx="5067763" cy="307777"/>
          </a:xfrm>
          <a:prstGeom prst="rect">
            <a:avLst/>
          </a:prstGeom>
          <a:noFill/>
        </p:spPr>
        <p:txBody>
          <a:bodyPr wrap="square" rtlCol="0">
            <a:spAutoFit/>
          </a:bodyPr>
          <a:lstStyle/>
          <a:p>
            <a:r>
              <a:rPr lang="en-US" altLang="zh-CN" sz="1400" b="1" dirty="0">
                <a:latin typeface="Calibri" panose="020F0502020204030204" pitchFamily="34" charset="0"/>
                <a:cs typeface="Calibri" panose="020F0502020204030204" pitchFamily="34" charset="0"/>
              </a:rPr>
              <a:t>Pre-treatment</a:t>
            </a:r>
            <a:r>
              <a:rPr lang="en-US" altLang="zh-CN" sz="1400" dirty="0">
                <a:latin typeface="Calibri" panose="020F0502020204030204" pitchFamily="34" charset="0"/>
                <a:cs typeface="Calibri" panose="020F0502020204030204" pitchFamily="34" charset="0"/>
              </a:rPr>
              <a:t>— Acidic Hydrolysis, Reduction and acetylation</a:t>
            </a:r>
          </a:p>
        </p:txBody>
      </p:sp>
      <p:sp>
        <p:nvSpPr>
          <p:cNvPr id="9" name="矩形 6">
            <a:extLst>
              <a:ext uri="{FF2B5EF4-FFF2-40B4-BE49-F238E27FC236}">
                <a16:creationId xmlns:a16="http://schemas.microsoft.com/office/drawing/2014/main" id="{03552BC7-5C0F-B544-A04C-BD54BBD9F9FF}"/>
              </a:ext>
            </a:extLst>
          </p:cNvPr>
          <p:cNvSpPr/>
          <p:nvPr/>
        </p:nvSpPr>
        <p:spPr>
          <a:xfrm>
            <a:off x="228429" y="937053"/>
            <a:ext cx="4492962" cy="954107"/>
          </a:xfrm>
          <a:prstGeom prst="rect">
            <a:avLst/>
          </a:prstGeom>
        </p:spPr>
        <p:txBody>
          <a:bodyPr wrap="square">
            <a:spAutoFit/>
          </a:bodyPr>
          <a:lstStyle/>
          <a:p>
            <a:pPr marL="342900" indent="-342900">
              <a:buFont typeface="Wingdings" panose="05000000000000000000" pitchFamily="2" charset="2"/>
              <a:buChar char="Ø"/>
            </a:pPr>
            <a:r>
              <a:rPr lang="en-US" altLang="zh-CN" sz="1400" dirty="0">
                <a:latin typeface="Calibri" panose="020F0502020204030204" pitchFamily="34" charset="0"/>
                <a:cs typeface="Calibri" panose="020F0502020204030204" pitchFamily="34" charset="0"/>
              </a:rPr>
              <a:t>Hydrolysis: 1M </a:t>
            </a:r>
            <a:r>
              <a:rPr lang="en-US" altLang="zh-CN" sz="1400" dirty="0" err="1">
                <a:latin typeface="Calibri" panose="020F0502020204030204" pitchFamily="34" charset="0"/>
                <a:cs typeface="Calibri" panose="020F0502020204030204" pitchFamily="34" charset="0"/>
              </a:rPr>
              <a:t>HCl</a:t>
            </a:r>
            <a:r>
              <a:rPr lang="en-US" altLang="zh-CN" sz="1400" dirty="0">
                <a:latin typeface="Calibri" panose="020F0502020204030204" pitchFamily="34" charset="0"/>
                <a:cs typeface="Calibri" panose="020F0502020204030204" pitchFamily="34" charset="0"/>
              </a:rPr>
              <a:t>, 100˚C, 6 </a:t>
            </a:r>
            <a:r>
              <a:rPr lang="en-US" altLang="zh-CN" sz="1400" dirty="0" err="1">
                <a:latin typeface="Calibri" panose="020F0502020204030204" pitchFamily="34" charset="0"/>
                <a:cs typeface="Calibri" panose="020F0502020204030204" pitchFamily="34" charset="0"/>
              </a:rPr>
              <a:t>hrs</a:t>
            </a:r>
            <a:r>
              <a:rPr lang="en-US" altLang="zh-CN" sz="1400" dirty="0">
                <a:latin typeface="Calibri" panose="020F0502020204030204" pitchFamily="34" charset="0"/>
                <a:cs typeface="Calibri" panose="020F0502020204030204" pitchFamily="34" charset="0"/>
              </a:rPr>
              <a:t> with reflux equipment</a:t>
            </a:r>
          </a:p>
          <a:p>
            <a:pPr marL="342900" indent="-342900">
              <a:buFont typeface="Wingdings" panose="05000000000000000000" pitchFamily="2" charset="2"/>
              <a:buChar char="Ø"/>
            </a:pPr>
            <a:r>
              <a:rPr lang="en-US" altLang="zh-CN" sz="1400" dirty="0">
                <a:latin typeface="Calibri" panose="020F0502020204030204" pitchFamily="34" charset="0"/>
                <a:cs typeface="Calibri" panose="020F0502020204030204" pitchFamily="34" charset="0"/>
              </a:rPr>
              <a:t>Reduction: 10mg sample was reduced with 0.25M aq.NaBH4 overnight</a:t>
            </a:r>
          </a:p>
          <a:p>
            <a:endParaRPr lang="en-US" altLang="zh-CN" sz="14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7DCA4DC-1667-DC46-9D56-6390EFF1E47C}"/>
              </a:ext>
            </a:extLst>
          </p:cNvPr>
          <p:cNvSpPr/>
          <p:nvPr/>
        </p:nvSpPr>
        <p:spPr>
          <a:xfrm>
            <a:off x="4755825" y="943710"/>
            <a:ext cx="4572000" cy="738664"/>
          </a:xfrm>
          <a:prstGeom prst="rect">
            <a:avLst/>
          </a:prstGeom>
        </p:spPr>
        <p:txBody>
          <a:bodyPr>
            <a:spAutoFit/>
          </a:bodyPr>
          <a:lstStyle/>
          <a:p>
            <a:pPr marL="342900" indent="-342900">
              <a:buFont typeface="Wingdings" panose="05000000000000000000" pitchFamily="2" charset="2"/>
              <a:buChar char="Ø"/>
            </a:pPr>
            <a:r>
              <a:rPr lang="en-US" altLang="zh-CN" sz="1400" dirty="0">
                <a:latin typeface="Calibri" panose="020F0502020204030204" pitchFamily="34" charset="0"/>
                <a:cs typeface="Calibri" panose="020F0502020204030204" pitchFamily="34" charset="0"/>
              </a:rPr>
              <a:t>Acetylation:  React with 0.5 ml pyridine and 0.25 ml acetic anhydride  with reflux equipment overnight, monitoring by TLC</a:t>
            </a:r>
          </a:p>
        </p:txBody>
      </p:sp>
      <p:grpSp>
        <p:nvGrpSpPr>
          <p:cNvPr id="11" name="Group 10">
            <a:extLst>
              <a:ext uri="{FF2B5EF4-FFF2-40B4-BE49-F238E27FC236}">
                <a16:creationId xmlns:a16="http://schemas.microsoft.com/office/drawing/2014/main" id="{EE4B8282-3BDC-634D-9281-7D9B9ABE14AB}"/>
              </a:ext>
            </a:extLst>
          </p:cNvPr>
          <p:cNvGrpSpPr/>
          <p:nvPr/>
        </p:nvGrpSpPr>
        <p:grpSpPr>
          <a:xfrm>
            <a:off x="1981200" y="1891160"/>
            <a:ext cx="5331345" cy="3993241"/>
            <a:chOff x="1602855" y="1539829"/>
            <a:chExt cx="5938290" cy="4447850"/>
          </a:xfrm>
        </p:grpSpPr>
        <p:pic>
          <p:nvPicPr>
            <p:cNvPr id="10" name="图片 3">
              <a:extLst>
                <a:ext uri="{FF2B5EF4-FFF2-40B4-BE49-F238E27FC236}">
                  <a16:creationId xmlns:a16="http://schemas.microsoft.com/office/drawing/2014/main" id="{84C0B91A-5D49-F747-A37B-0EBE21690BC1}"/>
                </a:ext>
              </a:extLst>
            </p:cNvPr>
            <p:cNvPicPr>
              <a:picLocks noChangeAspect="1"/>
            </p:cNvPicPr>
            <p:nvPr/>
          </p:nvPicPr>
          <p:blipFill>
            <a:blip r:embed="rId4"/>
            <a:stretch>
              <a:fillRect/>
            </a:stretch>
          </p:blipFill>
          <p:spPr>
            <a:xfrm>
              <a:off x="1602855" y="1539829"/>
              <a:ext cx="5938290" cy="4447850"/>
            </a:xfrm>
            <a:prstGeom prst="rect">
              <a:avLst/>
            </a:prstGeom>
          </p:spPr>
        </p:pic>
        <p:sp>
          <p:nvSpPr>
            <p:cNvPr id="12" name="Rectangle 11">
              <a:extLst>
                <a:ext uri="{FF2B5EF4-FFF2-40B4-BE49-F238E27FC236}">
                  <a16:creationId xmlns:a16="http://schemas.microsoft.com/office/drawing/2014/main" id="{D79A49EA-3033-B84E-BA80-00E8F8C3B58C}"/>
                </a:ext>
              </a:extLst>
            </p:cNvPr>
            <p:cNvSpPr/>
            <p:nvPr/>
          </p:nvSpPr>
          <p:spPr>
            <a:xfrm>
              <a:off x="5709043" y="1714321"/>
              <a:ext cx="928139" cy="369332"/>
            </a:xfrm>
            <a:prstGeom prst="rect">
              <a:avLst/>
            </a:prstGeom>
          </p:spPr>
          <p:txBody>
            <a:bodyPr wrap="none">
              <a:spAutoFit/>
            </a:bodyPr>
            <a:lstStyle/>
            <a:p>
              <a:r>
                <a:rPr lang="en-AU" dirty="0"/>
                <a:t>Glucose</a:t>
              </a:r>
            </a:p>
          </p:txBody>
        </p:sp>
        <p:sp>
          <p:nvSpPr>
            <p:cNvPr id="13" name="Rectangle 12">
              <a:extLst>
                <a:ext uri="{FF2B5EF4-FFF2-40B4-BE49-F238E27FC236}">
                  <a16:creationId xmlns:a16="http://schemas.microsoft.com/office/drawing/2014/main" id="{79323E39-B5A7-7045-8CF2-A1CE0A1BBD75}"/>
                </a:ext>
              </a:extLst>
            </p:cNvPr>
            <p:cNvSpPr/>
            <p:nvPr/>
          </p:nvSpPr>
          <p:spPr>
            <a:xfrm>
              <a:off x="4081897" y="4576947"/>
              <a:ext cx="1127296" cy="369332"/>
            </a:xfrm>
            <a:prstGeom prst="rect">
              <a:avLst/>
            </a:prstGeom>
          </p:spPr>
          <p:txBody>
            <a:bodyPr wrap="none">
              <a:spAutoFit/>
            </a:bodyPr>
            <a:lstStyle/>
            <a:p>
              <a:r>
                <a:rPr lang="en-AU" dirty="0"/>
                <a:t>Arabinose</a:t>
              </a:r>
            </a:p>
          </p:txBody>
        </p:sp>
        <p:sp>
          <p:nvSpPr>
            <p:cNvPr id="14" name="Rectangle 13">
              <a:extLst>
                <a:ext uri="{FF2B5EF4-FFF2-40B4-BE49-F238E27FC236}">
                  <a16:creationId xmlns:a16="http://schemas.microsoft.com/office/drawing/2014/main" id="{F7160348-299F-4445-9FB1-7BC21257960D}"/>
                </a:ext>
              </a:extLst>
            </p:cNvPr>
            <p:cNvSpPr/>
            <p:nvPr/>
          </p:nvSpPr>
          <p:spPr>
            <a:xfrm>
              <a:off x="4643378" y="3895105"/>
              <a:ext cx="784125" cy="369332"/>
            </a:xfrm>
            <a:prstGeom prst="rect">
              <a:avLst/>
            </a:prstGeom>
          </p:spPr>
          <p:txBody>
            <a:bodyPr wrap="none">
              <a:spAutoFit/>
            </a:bodyPr>
            <a:lstStyle/>
            <a:p>
              <a:r>
                <a:rPr lang="en-AU" dirty="0"/>
                <a:t>Xylose</a:t>
              </a:r>
            </a:p>
          </p:txBody>
        </p:sp>
        <p:sp>
          <p:nvSpPr>
            <p:cNvPr id="15" name="Rectangle 14">
              <a:extLst>
                <a:ext uri="{FF2B5EF4-FFF2-40B4-BE49-F238E27FC236}">
                  <a16:creationId xmlns:a16="http://schemas.microsoft.com/office/drawing/2014/main" id="{3773032E-9175-9846-9F38-F264675C8732}"/>
                </a:ext>
              </a:extLst>
            </p:cNvPr>
            <p:cNvSpPr/>
            <p:nvPr/>
          </p:nvSpPr>
          <p:spPr>
            <a:xfrm>
              <a:off x="4081897" y="3159830"/>
              <a:ext cx="1186607" cy="369332"/>
            </a:xfrm>
            <a:prstGeom prst="rect">
              <a:avLst/>
            </a:prstGeom>
          </p:spPr>
          <p:txBody>
            <a:bodyPr wrap="none">
              <a:spAutoFit/>
            </a:bodyPr>
            <a:lstStyle/>
            <a:p>
              <a:r>
                <a:rPr lang="en-AU" dirty="0" err="1"/>
                <a:t>Quinovose</a:t>
              </a:r>
              <a:endParaRPr lang="en-AU" dirty="0"/>
            </a:p>
          </p:txBody>
        </p:sp>
        <p:sp>
          <p:nvSpPr>
            <p:cNvPr id="16" name="Rectangle 15">
              <a:extLst>
                <a:ext uri="{FF2B5EF4-FFF2-40B4-BE49-F238E27FC236}">
                  <a16:creationId xmlns:a16="http://schemas.microsoft.com/office/drawing/2014/main" id="{A6E638D0-AB7B-AD44-9E89-3630C931FAF9}"/>
                </a:ext>
              </a:extLst>
            </p:cNvPr>
            <p:cNvSpPr/>
            <p:nvPr/>
          </p:nvSpPr>
          <p:spPr>
            <a:xfrm>
              <a:off x="3580503" y="2429394"/>
              <a:ext cx="1175322" cy="369332"/>
            </a:xfrm>
            <a:prstGeom prst="rect">
              <a:avLst/>
            </a:prstGeom>
          </p:spPr>
          <p:txBody>
            <a:bodyPr wrap="none">
              <a:spAutoFit/>
            </a:bodyPr>
            <a:lstStyle/>
            <a:p>
              <a:r>
                <a:rPr lang="en-AU" dirty="0"/>
                <a:t>Rhamnose</a:t>
              </a:r>
            </a:p>
          </p:txBody>
        </p:sp>
        <p:sp>
          <p:nvSpPr>
            <p:cNvPr id="8" name="テキスト ボックス 7">
              <a:extLst>
                <a:ext uri="{FF2B5EF4-FFF2-40B4-BE49-F238E27FC236}">
                  <a16:creationId xmlns:a16="http://schemas.microsoft.com/office/drawing/2014/main" id="{7ACD2C91-9421-4BDE-AAB1-283AA8A8DBB6}"/>
                </a:ext>
              </a:extLst>
            </p:cNvPr>
            <p:cNvSpPr txBox="1"/>
            <p:nvPr/>
          </p:nvSpPr>
          <p:spPr>
            <a:xfrm>
              <a:off x="4867513" y="5157775"/>
              <a:ext cx="1543436" cy="369332"/>
            </a:xfrm>
            <a:prstGeom prst="rect">
              <a:avLst/>
            </a:prstGeom>
            <a:noFill/>
          </p:spPr>
          <p:txBody>
            <a:bodyPr wrap="none" rtlCol="0">
              <a:spAutoFit/>
            </a:bodyPr>
            <a:lstStyle/>
            <a:p>
              <a:r>
                <a:rPr kumimoji="1" lang="en-US" altLang="ja-JP" dirty="0"/>
                <a:t>Active fraction</a:t>
              </a:r>
              <a:endParaRPr kumimoji="1" lang="ja-JP" altLang="en-US" dirty="0"/>
            </a:p>
          </p:txBody>
        </p:sp>
        <p:cxnSp>
          <p:nvCxnSpPr>
            <p:cNvPr id="17" name="直線コネクタ 16">
              <a:extLst>
                <a:ext uri="{FF2B5EF4-FFF2-40B4-BE49-F238E27FC236}">
                  <a16:creationId xmlns:a16="http://schemas.microsoft.com/office/drawing/2014/main" id="{436E79E5-4B8B-4558-97C6-7320637DF62C}"/>
                </a:ext>
              </a:extLst>
            </p:cNvPr>
            <p:cNvCxnSpPr/>
            <p:nvPr/>
          </p:nvCxnSpPr>
          <p:spPr>
            <a:xfrm>
              <a:off x="3429000" y="2322921"/>
              <a:ext cx="0" cy="353673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271FE6E-BEF5-4900-AE24-D0806A413A98}"/>
                </a:ext>
              </a:extLst>
            </p:cNvPr>
            <p:cNvCxnSpPr>
              <a:cxnSpLocks/>
            </p:cNvCxnSpPr>
            <p:nvPr/>
          </p:nvCxnSpPr>
          <p:spPr>
            <a:xfrm>
              <a:off x="3867150" y="3048000"/>
              <a:ext cx="0" cy="277473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E42D456-5D9A-4873-A970-9786DD857548}"/>
                </a:ext>
              </a:extLst>
            </p:cNvPr>
            <p:cNvCxnSpPr>
              <a:cxnSpLocks/>
            </p:cNvCxnSpPr>
            <p:nvPr/>
          </p:nvCxnSpPr>
          <p:spPr>
            <a:xfrm>
              <a:off x="3943350" y="4495800"/>
              <a:ext cx="0" cy="132693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602AF12-009F-40F4-B32D-17B0B3712D9C}"/>
                </a:ext>
              </a:extLst>
            </p:cNvPr>
            <p:cNvCxnSpPr>
              <a:cxnSpLocks/>
            </p:cNvCxnSpPr>
            <p:nvPr/>
          </p:nvCxnSpPr>
          <p:spPr>
            <a:xfrm>
              <a:off x="4419600" y="3811379"/>
              <a:ext cx="0" cy="198772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44E17BB-47C4-47EF-A77F-4DE8401D9DD3}"/>
                </a:ext>
              </a:extLst>
            </p:cNvPr>
            <p:cNvCxnSpPr>
              <a:cxnSpLocks/>
            </p:cNvCxnSpPr>
            <p:nvPr/>
          </p:nvCxnSpPr>
          <p:spPr>
            <a:xfrm>
              <a:off x="6819900" y="1601688"/>
              <a:ext cx="0" cy="419741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376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4">
            <a:extLst>
              <a:ext uri="{FF2B5EF4-FFF2-40B4-BE49-F238E27FC236}">
                <a16:creationId xmlns:a16="http://schemas.microsoft.com/office/drawing/2014/main" id="{D6809575-9C78-0545-A333-C30381B1A633}"/>
              </a:ext>
            </a:extLst>
          </p:cNvPr>
          <p:cNvSpPr txBox="1"/>
          <p:nvPr/>
        </p:nvSpPr>
        <p:spPr>
          <a:xfrm>
            <a:off x="685801" y="557783"/>
            <a:ext cx="6378976" cy="5262979"/>
          </a:xfrm>
          <a:prstGeom prst="rect">
            <a:avLst/>
          </a:prstGeom>
          <a:noFill/>
        </p:spPr>
        <p:txBody>
          <a:bodyPr wrap="square" rtlCol="0">
            <a:spAutoFit/>
          </a:bodyPr>
          <a:lstStyle/>
          <a:p>
            <a:pPr marL="457200" indent="-457200">
              <a:buFont typeface="+mj-lt"/>
              <a:buAutoNum type="arabicPeriod"/>
            </a:pPr>
            <a:r>
              <a:rPr lang="en-US" altLang="zh-CN" sz="1600" b="1" dirty="0">
                <a:latin typeface="Calibri" panose="020F0502020204030204" pitchFamily="34" charset="0"/>
                <a:cs typeface="Calibri" panose="020F0502020204030204" pitchFamily="34" charset="0"/>
              </a:rPr>
              <a:t>Alkaline hydrolysis</a:t>
            </a:r>
          </a:p>
          <a:p>
            <a:r>
              <a:rPr lang="en-US" altLang="zh-CN" sz="1600" dirty="0">
                <a:latin typeface="Calibri" panose="020F0502020204030204" pitchFamily="34" charset="0"/>
                <a:cs typeface="Calibri" panose="020F0502020204030204" pitchFamily="34" charset="0"/>
              </a:rPr>
              <a:t>	Monoterpenes connected with sugar (xylose and </a:t>
            </a:r>
            <a:r>
              <a:rPr lang="en-US" altLang="zh-CN" sz="1600" dirty="0" err="1">
                <a:latin typeface="Calibri" panose="020F0502020204030204" pitchFamily="34" charset="0"/>
                <a:cs typeface="Calibri" panose="020F0502020204030204" pitchFamily="34" charset="0"/>
              </a:rPr>
              <a:t>quinovose</a:t>
            </a:r>
            <a:r>
              <a:rPr lang="en-US" altLang="zh-CN" sz="1600" dirty="0">
                <a:latin typeface="Calibri" panose="020F0502020204030204" pitchFamily="34" charset="0"/>
                <a:cs typeface="Calibri" panose="020F0502020204030204" pitchFamily="34" charset="0"/>
              </a:rPr>
              <a:t>)</a:t>
            </a: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pPr marL="457200" indent="-457200">
              <a:buFont typeface="+mj-lt"/>
              <a:buAutoNum type="arabicPeriod"/>
            </a:pPr>
            <a:endParaRPr lang="en-US" altLang="zh-CN" sz="1600" dirty="0">
              <a:latin typeface="Calibri" panose="020F0502020204030204" pitchFamily="34" charset="0"/>
              <a:cs typeface="Calibri" panose="020F0502020204030204" pitchFamily="34" charset="0"/>
            </a:endParaRPr>
          </a:p>
          <a:p>
            <a:pPr marL="457200" indent="-457200">
              <a:buFont typeface="+mj-lt"/>
              <a:buAutoNum type="arabicPeriod"/>
            </a:pPr>
            <a:endParaRPr lang="en-US" altLang="zh-CN" sz="1600" dirty="0">
              <a:latin typeface="Calibri" panose="020F0502020204030204" pitchFamily="34" charset="0"/>
              <a:cs typeface="Calibri" panose="020F0502020204030204" pitchFamily="34" charset="0"/>
            </a:endParaRPr>
          </a:p>
          <a:p>
            <a:pPr marL="457200" indent="-457200">
              <a:buFont typeface="+mj-lt"/>
              <a:buAutoNum type="arabicPeriod"/>
            </a:pPr>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pPr marL="457200" indent="-457200">
              <a:buFont typeface="+mj-lt"/>
              <a:buAutoNum type="arabicPeriod" startAt="2"/>
            </a:pPr>
            <a:r>
              <a:rPr lang="en-US" altLang="zh-CN" sz="1600" b="1" dirty="0" err="1">
                <a:latin typeface="Calibri" panose="020F0502020204030204" pitchFamily="34" charset="0"/>
                <a:cs typeface="Calibri" panose="020F0502020204030204" pitchFamily="34" charset="0"/>
              </a:rPr>
              <a:t>Methanolysis</a:t>
            </a:r>
            <a:endParaRPr lang="en-US" altLang="zh-CN" sz="1600" b="1"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	triterpene connected with monoterpenes</a:t>
            </a: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pPr marL="457200" indent="-457200">
              <a:buFont typeface="+mj-lt"/>
              <a:buAutoNum type="arabicPeriod" startAt="3"/>
            </a:pPr>
            <a:r>
              <a:rPr lang="en-US" altLang="zh-CN" sz="1600" b="1" dirty="0">
                <a:latin typeface="Calibri" panose="020F0502020204030204" pitchFamily="34" charset="0"/>
                <a:cs typeface="Calibri" panose="020F0502020204030204" pitchFamily="34" charset="0"/>
              </a:rPr>
              <a:t>Sugar components </a:t>
            </a:r>
          </a:p>
          <a:p>
            <a:r>
              <a:rPr lang="en-US" altLang="zh-CN" sz="1600" dirty="0">
                <a:latin typeface="Calibri" panose="020F0502020204030204" pitchFamily="34" charset="0"/>
                <a:cs typeface="Calibri" panose="020F0502020204030204" pitchFamily="34" charset="0"/>
              </a:rPr>
              <a:t>	R1: glucose, rhamnose, </a:t>
            </a:r>
            <a:r>
              <a:rPr lang="en-US" altLang="zh-CN" sz="1600" dirty="0" err="1">
                <a:latin typeface="Calibri" panose="020F0502020204030204" pitchFamily="34" charset="0"/>
                <a:cs typeface="Calibri" panose="020F0502020204030204" pitchFamily="34" charset="0"/>
              </a:rPr>
              <a:t>quinovose</a:t>
            </a:r>
            <a:r>
              <a:rPr lang="en-US" altLang="zh-CN" sz="1600" dirty="0">
                <a:latin typeface="Calibri" panose="020F0502020204030204" pitchFamily="34" charset="0"/>
                <a:cs typeface="Calibri" panose="020F0502020204030204" pitchFamily="34" charset="0"/>
              </a:rPr>
              <a:t>, xylose, arabinose</a:t>
            </a:r>
          </a:p>
        </p:txBody>
      </p:sp>
      <p:sp>
        <p:nvSpPr>
          <p:cNvPr id="4" name="TextBox 3"/>
          <p:cNvSpPr txBox="1"/>
          <p:nvPr/>
        </p:nvSpPr>
        <p:spPr>
          <a:xfrm>
            <a:off x="228600" y="166918"/>
            <a:ext cx="8153400" cy="461665"/>
          </a:xfrm>
          <a:prstGeom prst="rect">
            <a:avLst/>
          </a:prstGeom>
          <a:noFill/>
        </p:spPr>
        <p:txBody>
          <a:bodyPr wrap="square" rtlCol="0">
            <a:spAutoFit/>
          </a:bodyPr>
          <a:lstStyle/>
          <a:p>
            <a:r>
              <a:rPr lang="fr-FR" sz="2400" b="1" dirty="0"/>
              <a:t>Short conclusion: structure </a:t>
            </a:r>
            <a:r>
              <a:rPr lang="en-US" altLang="ja-JP" sz="2400" b="1" dirty="0"/>
              <a:t>analysis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13" name="オブジェクト 12">
            <a:extLst>
              <a:ext uri="{FF2B5EF4-FFF2-40B4-BE49-F238E27FC236}">
                <a16:creationId xmlns:a16="http://schemas.microsoft.com/office/drawing/2014/main" id="{116A0CD5-C0D6-4DDB-9B22-6325E03F531C}"/>
              </a:ext>
            </a:extLst>
          </p:cNvPr>
          <p:cNvGraphicFramePr>
            <a:graphicFrameLocks noChangeAspect="1"/>
          </p:cNvGraphicFramePr>
          <p:nvPr>
            <p:extLst>
              <p:ext uri="{D42A27DB-BD31-4B8C-83A1-F6EECF244321}">
                <p14:modId xmlns:p14="http://schemas.microsoft.com/office/powerpoint/2010/main" val="4041149072"/>
              </p:ext>
            </p:extLst>
          </p:nvPr>
        </p:nvGraphicFramePr>
        <p:xfrm>
          <a:off x="652042" y="3379289"/>
          <a:ext cx="3272700" cy="1763974"/>
        </p:xfrm>
        <a:graphic>
          <a:graphicData uri="http://schemas.openxmlformats.org/presentationml/2006/ole">
            <mc:AlternateContent xmlns:mc="http://schemas.openxmlformats.org/markup-compatibility/2006">
              <mc:Choice xmlns:v="urn:schemas-microsoft-com:vml" Requires="v">
                <p:oleObj spid="_x0000_s4872" name="CS ChemDraw Drawing" r:id="rId5" imgW="3195224" imgH="1723073" progId="ChemDraw.Document.6.0">
                  <p:embed/>
                </p:oleObj>
              </mc:Choice>
              <mc:Fallback>
                <p:oleObj name="CS ChemDraw Drawing" r:id="rId5" imgW="3195224" imgH="1723073" progId="ChemDraw.Document.6.0">
                  <p:embed/>
                  <p:pic>
                    <p:nvPicPr>
                      <p:cNvPr id="26" name="オブジェクト 25">
                        <a:extLst>
                          <a:ext uri="{FF2B5EF4-FFF2-40B4-BE49-F238E27FC236}">
                            <a16:creationId xmlns:a16="http://schemas.microsoft.com/office/drawing/2014/main" id="{7437EE66-3375-42D8-95A4-DF8FCE23620E}"/>
                          </a:ext>
                        </a:extLst>
                      </p:cNvPr>
                      <p:cNvPicPr/>
                      <p:nvPr/>
                    </p:nvPicPr>
                    <p:blipFill>
                      <a:blip r:embed="rId6"/>
                      <a:stretch>
                        <a:fillRect/>
                      </a:stretch>
                    </p:blipFill>
                    <p:spPr>
                      <a:xfrm>
                        <a:off x="652042" y="3379289"/>
                        <a:ext cx="3272700" cy="1763974"/>
                      </a:xfrm>
                      <a:prstGeom prst="rect">
                        <a:avLst/>
                      </a:prstGeom>
                    </p:spPr>
                  </p:pic>
                </p:oleObj>
              </mc:Fallback>
            </mc:AlternateContent>
          </a:graphicData>
        </a:graphic>
      </p:graphicFrame>
      <p:graphicFrame>
        <p:nvGraphicFramePr>
          <p:cNvPr id="15" name="オブジェクト 14">
            <a:extLst>
              <a:ext uri="{FF2B5EF4-FFF2-40B4-BE49-F238E27FC236}">
                <a16:creationId xmlns:a16="http://schemas.microsoft.com/office/drawing/2014/main" id="{3D491AFA-437A-4D2A-B59F-981AC452B5C0}"/>
              </a:ext>
            </a:extLst>
          </p:cNvPr>
          <p:cNvGraphicFramePr>
            <a:graphicFrameLocks noChangeAspect="1"/>
          </p:cNvGraphicFramePr>
          <p:nvPr>
            <p:extLst>
              <p:ext uri="{D42A27DB-BD31-4B8C-83A1-F6EECF244321}">
                <p14:modId xmlns:p14="http://schemas.microsoft.com/office/powerpoint/2010/main" val="185247529"/>
              </p:ext>
            </p:extLst>
          </p:nvPr>
        </p:nvGraphicFramePr>
        <p:xfrm>
          <a:off x="3769513" y="3390662"/>
          <a:ext cx="3746618" cy="1844461"/>
        </p:xfrm>
        <a:graphic>
          <a:graphicData uri="http://schemas.openxmlformats.org/presentationml/2006/ole">
            <mc:AlternateContent xmlns:mc="http://schemas.openxmlformats.org/markup-compatibility/2006">
              <mc:Choice xmlns:v="urn:schemas-microsoft-com:vml" Requires="v">
                <p:oleObj spid="_x0000_s4873" name="CS ChemDraw Drawing" r:id="rId7" imgW="3195224" imgH="1573757" progId="ChemDraw.Document.6.0">
                  <p:embed/>
                </p:oleObj>
              </mc:Choice>
              <mc:Fallback>
                <p:oleObj name="CS ChemDraw Drawing" r:id="rId7" imgW="3195224" imgH="1573757" progId="ChemDraw.Document.6.0">
                  <p:embed/>
                  <p:pic>
                    <p:nvPicPr>
                      <p:cNvPr id="27" name="オブジェクト 26">
                        <a:extLst>
                          <a:ext uri="{FF2B5EF4-FFF2-40B4-BE49-F238E27FC236}">
                            <a16:creationId xmlns:a16="http://schemas.microsoft.com/office/drawing/2014/main" id="{ECC2375F-F982-448C-823F-39D4C195469A}"/>
                          </a:ext>
                        </a:extLst>
                      </p:cNvPr>
                      <p:cNvPicPr/>
                      <p:nvPr/>
                    </p:nvPicPr>
                    <p:blipFill>
                      <a:blip r:embed="rId8"/>
                      <a:stretch>
                        <a:fillRect/>
                      </a:stretch>
                    </p:blipFill>
                    <p:spPr>
                      <a:xfrm>
                        <a:off x="3769513" y="3390662"/>
                        <a:ext cx="3746618" cy="1844461"/>
                      </a:xfrm>
                      <a:prstGeom prst="rect">
                        <a:avLst/>
                      </a:prstGeom>
                    </p:spPr>
                  </p:pic>
                </p:oleObj>
              </mc:Fallback>
            </mc:AlternateContent>
          </a:graphicData>
        </a:graphic>
      </p:graphicFrame>
      <p:graphicFrame>
        <p:nvGraphicFramePr>
          <p:cNvPr id="16" name="オブジェクト 15">
            <a:extLst>
              <a:ext uri="{FF2B5EF4-FFF2-40B4-BE49-F238E27FC236}">
                <a16:creationId xmlns:a16="http://schemas.microsoft.com/office/drawing/2014/main" id="{1E3747EC-8C1A-4A52-9DDD-266D7043F8C9}"/>
              </a:ext>
            </a:extLst>
          </p:cNvPr>
          <p:cNvGraphicFramePr>
            <a:graphicFrameLocks noChangeAspect="1"/>
          </p:cNvGraphicFramePr>
          <p:nvPr>
            <p:extLst>
              <p:ext uri="{D42A27DB-BD31-4B8C-83A1-F6EECF244321}">
                <p14:modId xmlns:p14="http://schemas.microsoft.com/office/powerpoint/2010/main" val="1339747696"/>
              </p:ext>
            </p:extLst>
          </p:nvPr>
        </p:nvGraphicFramePr>
        <p:xfrm>
          <a:off x="6595215" y="1325959"/>
          <a:ext cx="1263572" cy="1349238"/>
        </p:xfrm>
        <a:graphic>
          <a:graphicData uri="http://schemas.openxmlformats.org/presentationml/2006/ole">
            <mc:AlternateContent xmlns:mc="http://schemas.openxmlformats.org/markup-compatibility/2006">
              <mc:Choice xmlns:v="urn:schemas-microsoft-com:vml" Requires="v">
                <p:oleObj spid="_x0000_s4874" name="CS ChemDraw Drawing" r:id="rId9" imgW="1404764" imgH="1500827" progId="ChemDraw.Document.6.0">
                  <p:embed/>
                </p:oleObj>
              </mc:Choice>
              <mc:Fallback>
                <p:oleObj name="CS ChemDraw Drawing" r:id="rId9" imgW="1404764" imgH="1500827" progId="ChemDraw.Document.6.0">
                  <p:embed/>
                  <p:pic>
                    <p:nvPicPr>
                      <p:cNvPr id="9" name="オブジェクト 8">
                        <a:extLst>
                          <a:ext uri="{FF2B5EF4-FFF2-40B4-BE49-F238E27FC236}">
                            <a16:creationId xmlns:a16="http://schemas.microsoft.com/office/drawing/2014/main" id="{A1DD78BC-28DC-44E7-B78C-4856348F1C5B}"/>
                          </a:ext>
                        </a:extLst>
                      </p:cNvPr>
                      <p:cNvPicPr/>
                      <p:nvPr/>
                    </p:nvPicPr>
                    <p:blipFill>
                      <a:blip r:embed="rId10"/>
                      <a:stretch>
                        <a:fillRect/>
                      </a:stretch>
                    </p:blipFill>
                    <p:spPr>
                      <a:xfrm>
                        <a:off x="6595215" y="1325959"/>
                        <a:ext cx="1263572" cy="1349238"/>
                      </a:xfrm>
                      <a:prstGeom prst="rect">
                        <a:avLst/>
                      </a:prstGeom>
                    </p:spPr>
                  </p:pic>
                </p:oleObj>
              </mc:Fallback>
            </mc:AlternateContent>
          </a:graphicData>
        </a:graphic>
      </p:graphicFrame>
      <p:graphicFrame>
        <p:nvGraphicFramePr>
          <p:cNvPr id="17" name="オブジェクト 16">
            <a:extLst>
              <a:ext uri="{FF2B5EF4-FFF2-40B4-BE49-F238E27FC236}">
                <a16:creationId xmlns:a16="http://schemas.microsoft.com/office/drawing/2014/main" id="{4135DEB3-07C0-4A04-9DD0-AB2D4A2037B5}"/>
              </a:ext>
            </a:extLst>
          </p:cNvPr>
          <p:cNvGraphicFramePr>
            <a:graphicFrameLocks noChangeAspect="1"/>
          </p:cNvGraphicFramePr>
          <p:nvPr>
            <p:extLst>
              <p:ext uri="{D42A27DB-BD31-4B8C-83A1-F6EECF244321}">
                <p14:modId xmlns:p14="http://schemas.microsoft.com/office/powerpoint/2010/main" val="2779485115"/>
              </p:ext>
            </p:extLst>
          </p:nvPr>
        </p:nvGraphicFramePr>
        <p:xfrm>
          <a:off x="4599164" y="1336565"/>
          <a:ext cx="1263573" cy="1347811"/>
        </p:xfrm>
        <a:graphic>
          <a:graphicData uri="http://schemas.openxmlformats.org/presentationml/2006/ole">
            <mc:AlternateContent xmlns:mc="http://schemas.openxmlformats.org/markup-compatibility/2006">
              <mc:Choice xmlns:v="urn:schemas-microsoft-com:vml" Requires="v">
                <p:oleObj spid="_x0000_s4875" name="CS ChemDraw Drawing" r:id="rId11" imgW="1404764" imgH="1499292" progId="ChemDraw.Document.6.0">
                  <p:embed/>
                </p:oleObj>
              </mc:Choice>
              <mc:Fallback>
                <p:oleObj name="CS ChemDraw Drawing" r:id="rId11" imgW="1404764" imgH="1499292" progId="ChemDraw.Document.6.0">
                  <p:embed/>
                  <p:pic>
                    <p:nvPicPr>
                      <p:cNvPr id="10" name="オブジェクト 9">
                        <a:extLst>
                          <a:ext uri="{FF2B5EF4-FFF2-40B4-BE49-F238E27FC236}">
                            <a16:creationId xmlns:a16="http://schemas.microsoft.com/office/drawing/2014/main" id="{5814B05A-19F5-424F-BE7B-26FF6E8C0345}"/>
                          </a:ext>
                        </a:extLst>
                      </p:cNvPr>
                      <p:cNvPicPr/>
                      <p:nvPr/>
                    </p:nvPicPr>
                    <p:blipFill>
                      <a:blip r:embed="rId12"/>
                      <a:stretch>
                        <a:fillRect/>
                      </a:stretch>
                    </p:blipFill>
                    <p:spPr>
                      <a:xfrm>
                        <a:off x="4599164" y="1336565"/>
                        <a:ext cx="1263573" cy="1347811"/>
                      </a:xfrm>
                      <a:prstGeom prst="rect">
                        <a:avLst/>
                      </a:prstGeom>
                    </p:spPr>
                  </p:pic>
                </p:oleObj>
              </mc:Fallback>
            </mc:AlternateContent>
          </a:graphicData>
        </a:graphic>
      </p:graphicFrame>
      <p:graphicFrame>
        <p:nvGraphicFramePr>
          <p:cNvPr id="18" name="オブジェクト 17">
            <a:extLst>
              <a:ext uri="{FF2B5EF4-FFF2-40B4-BE49-F238E27FC236}">
                <a16:creationId xmlns:a16="http://schemas.microsoft.com/office/drawing/2014/main" id="{0CEE8026-02F1-418B-AAFF-9BE045BE51E4}"/>
              </a:ext>
            </a:extLst>
          </p:cNvPr>
          <p:cNvGraphicFramePr>
            <a:graphicFrameLocks noChangeAspect="1"/>
          </p:cNvGraphicFramePr>
          <p:nvPr>
            <p:extLst>
              <p:ext uri="{D42A27DB-BD31-4B8C-83A1-F6EECF244321}">
                <p14:modId xmlns:p14="http://schemas.microsoft.com/office/powerpoint/2010/main" val="2353285066"/>
              </p:ext>
            </p:extLst>
          </p:nvPr>
        </p:nvGraphicFramePr>
        <p:xfrm>
          <a:off x="827221" y="1156206"/>
          <a:ext cx="1290416" cy="1545584"/>
        </p:xfrm>
        <a:graphic>
          <a:graphicData uri="http://schemas.openxmlformats.org/presentationml/2006/ole">
            <mc:AlternateContent xmlns:mc="http://schemas.openxmlformats.org/markup-compatibility/2006">
              <mc:Choice xmlns:v="urn:schemas-microsoft-com:vml" Requires="v">
                <p:oleObj spid="_x0000_s4876" name="CS ChemDraw Drawing" r:id="rId13" imgW="1404764" imgH="1682001" progId="ChemDraw.Document.6.0">
                  <p:embed/>
                </p:oleObj>
              </mc:Choice>
              <mc:Fallback>
                <p:oleObj name="CS ChemDraw Drawing" r:id="rId13" imgW="1404764" imgH="1682001" progId="ChemDraw.Document.6.0">
                  <p:embed/>
                  <p:pic>
                    <p:nvPicPr>
                      <p:cNvPr id="12" name="オブジェクト 11">
                        <a:extLst>
                          <a:ext uri="{FF2B5EF4-FFF2-40B4-BE49-F238E27FC236}">
                            <a16:creationId xmlns:a16="http://schemas.microsoft.com/office/drawing/2014/main" id="{007CB2D5-7FBB-41EE-B20E-BF5E2B196A2C}"/>
                          </a:ext>
                        </a:extLst>
                      </p:cNvPr>
                      <p:cNvPicPr/>
                      <p:nvPr/>
                    </p:nvPicPr>
                    <p:blipFill>
                      <a:blip r:embed="rId14"/>
                      <a:stretch>
                        <a:fillRect/>
                      </a:stretch>
                    </p:blipFill>
                    <p:spPr>
                      <a:xfrm>
                        <a:off x="827221" y="1156206"/>
                        <a:ext cx="1290416" cy="1545584"/>
                      </a:xfrm>
                      <a:prstGeom prst="rect">
                        <a:avLst/>
                      </a:prstGeom>
                    </p:spPr>
                  </p:pic>
                </p:oleObj>
              </mc:Fallback>
            </mc:AlternateContent>
          </a:graphicData>
        </a:graphic>
      </p:graphicFrame>
      <p:graphicFrame>
        <p:nvGraphicFramePr>
          <p:cNvPr id="19" name="オブジェクト 18">
            <a:extLst>
              <a:ext uri="{FF2B5EF4-FFF2-40B4-BE49-F238E27FC236}">
                <a16:creationId xmlns:a16="http://schemas.microsoft.com/office/drawing/2014/main" id="{A47CD35A-C6AF-4384-BC23-99D1ACACC76D}"/>
              </a:ext>
            </a:extLst>
          </p:cNvPr>
          <p:cNvGraphicFramePr>
            <a:graphicFrameLocks noChangeAspect="1"/>
          </p:cNvGraphicFramePr>
          <p:nvPr>
            <p:extLst>
              <p:ext uri="{D42A27DB-BD31-4B8C-83A1-F6EECF244321}">
                <p14:modId xmlns:p14="http://schemas.microsoft.com/office/powerpoint/2010/main" val="3098782691"/>
              </p:ext>
            </p:extLst>
          </p:nvPr>
        </p:nvGraphicFramePr>
        <p:xfrm>
          <a:off x="2717541" y="1143000"/>
          <a:ext cx="1290416" cy="1545584"/>
        </p:xfrm>
        <a:graphic>
          <a:graphicData uri="http://schemas.openxmlformats.org/presentationml/2006/ole">
            <mc:AlternateContent xmlns:mc="http://schemas.openxmlformats.org/markup-compatibility/2006">
              <mc:Choice xmlns:v="urn:schemas-microsoft-com:vml" Requires="v">
                <p:oleObj spid="_x0000_s4877" name="CS ChemDraw Drawing" r:id="rId15" imgW="1404764" imgH="1682001" progId="ChemDraw.Document.6.0">
                  <p:embed/>
                </p:oleObj>
              </mc:Choice>
              <mc:Fallback>
                <p:oleObj name="CS ChemDraw Drawing" r:id="rId15" imgW="1404764" imgH="1682001" progId="ChemDraw.Document.6.0">
                  <p:embed/>
                  <p:pic>
                    <p:nvPicPr>
                      <p:cNvPr id="13" name="オブジェクト 12">
                        <a:extLst>
                          <a:ext uri="{FF2B5EF4-FFF2-40B4-BE49-F238E27FC236}">
                            <a16:creationId xmlns:a16="http://schemas.microsoft.com/office/drawing/2014/main" id="{59DA8A6B-1515-4894-8BD7-ADE19550EAE7}"/>
                          </a:ext>
                        </a:extLst>
                      </p:cNvPr>
                      <p:cNvPicPr/>
                      <p:nvPr/>
                    </p:nvPicPr>
                    <p:blipFill>
                      <a:blip r:embed="rId16"/>
                      <a:stretch>
                        <a:fillRect/>
                      </a:stretch>
                    </p:blipFill>
                    <p:spPr>
                      <a:xfrm>
                        <a:off x="2717541" y="1143000"/>
                        <a:ext cx="1290416" cy="1545584"/>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20711165-4430-0F48-A54A-D85DBEDE0B4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61733" y="4690286"/>
            <a:ext cx="2308795" cy="1112419"/>
          </a:xfrm>
          <a:prstGeom prst="rect">
            <a:avLst/>
          </a:prstGeom>
        </p:spPr>
      </p:pic>
    </p:spTree>
    <p:extLst>
      <p:ext uri="{BB962C8B-B14F-4D97-AF65-F5344CB8AC3E}">
        <p14:creationId xmlns:p14="http://schemas.microsoft.com/office/powerpoint/2010/main" val="116641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3">
            <a:extLst>
              <a:ext uri="{FF2B5EF4-FFF2-40B4-BE49-F238E27FC236}">
                <a16:creationId xmlns:a16="http://schemas.microsoft.com/office/drawing/2014/main" id="{EE49FFBD-5729-F24F-9980-A2B75A1A0DA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10089" y="1603895"/>
            <a:ext cx="4543425" cy="3027539"/>
          </a:xfrm>
          <a:prstGeom prst="rect">
            <a:avLst/>
          </a:prstGeom>
          <a:noFill/>
          <a:ln>
            <a:noFill/>
          </a:ln>
        </p:spPr>
      </p:pic>
      <p:sp>
        <p:nvSpPr>
          <p:cNvPr id="14" name="文本框 4">
            <a:extLst>
              <a:ext uri="{FF2B5EF4-FFF2-40B4-BE49-F238E27FC236}">
                <a16:creationId xmlns:a16="http://schemas.microsoft.com/office/drawing/2014/main" id="{D6809575-9C78-0545-A333-C30381B1A633}"/>
              </a:ext>
            </a:extLst>
          </p:cNvPr>
          <p:cNvSpPr txBox="1"/>
          <p:nvPr/>
        </p:nvSpPr>
        <p:spPr>
          <a:xfrm>
            <a:off x="266700" y="693068"/>
            <a:ext cx="6378976" cy="461665"/>
          </a:xfrm>
          <a:prstGeom prst="rect">
            <a:avLst/>
          </a:prstGeom>
          <a:noFill/>
        </p:spPr>
        <p:txBody>
          <a:bodyPr wrap="square" rtlCol="0">
            <a:spAutoFit/>
          </a:bodyPr>
          <a:lstStyle/>
          <a:p>
            <a:r>
              <a:rPr lang="en-US" altLang="zh-CN" sz="2400" dirty="0">
                <a:latin typeface="Calibri" panose="020F0502020204030204" pitchFamily="34" charset="0"/>
                <a:cs typeface="Calibri" panose="020F0502020204030204" pitchFamily="34" charset="0"/>
              </a:rPr>
              <a:t>Predicted structure of the active fraction </a:t>
            </a:r>
          </a:p>
        </p:txBody>
      </p:sp>
      <p:sp>
        <p:nvSpPr>
          <p:cNvPr id="4" name="TextBox 3"/>
          <p:cNvSpPr txBox="1"/>
          <p:nvPr/>
        </p:nvSpPr>
        <p:spPr>
          <a:xfrm>
            <a:off x="228600" y="166918"/>
            <a:ext cx="8153400" cy="461665"/>
          </a:xfrm>
          <a:prstGeom prst="rect">
            <a:avLst/>
          </a:prstGeom>
          <a:noFill/>
        </p:spPr>
        <p:txBody>
          <a:bodyPr wrap="square" rtlCol="0">
            <a:spAutoFit/>
          </a:bodyPr>
          <a:lstStyle/>
          <a:p>
            <a:r>
              <a:rPr lang="fr-FR" sz="2400" b="1" dirty="0"/>
              <a:t>Short conclusion: </a:t>
            </a:r>
            <a:r>
              <a:rPr lang="fr-FR" sz="2400" b="1" dirty="0" err="1"/>
              <a:t>strcuture</a:t>
            </a:r>
            <a:r>
              <a:rPr lang="fr-FR" sz="2400" b="1" dirty="0"/>
              <a:t> </a:t>
            </a:r>
            <a:r>
              <a:rPr lang="fr-FR" sz="2400" b="1" dirty="0" err="1"/>
              <a:t>analysis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Rectangle 2">
            <a:extLst>
              <a:ext uri="{FF2B5EF4-FFF2-40B4-BE49-F238E27FC236}">
                <a16:creationId xmlns:a16="http://schemas.microsoft.com/office/drawing/2014/main" id="{9BB23A29-F2B3-E742-A418-742BD803D776}"/>
              </a:ext>
            </a:extLst>
          </p:cNvPr>
          <p:cNvSpPr/>
          <p:nvPr/>
        </p:nvSpPr>
        <p:spPr>
          <a:xfrm>
            <a:off x="6582728" y="4429763"/>
            <a:ext cx="2438400" cy="646331"/>
          </a:xfrm>
          <a:prstGeom prst="rect">
            <a:avLst/>
          </a:prstGeom>
        </p:spPr>
        <p:txBody>
          <a:bodyPr wrap="square">
            <a:spAutoFit/>
          </a:bodyPr>
          <a:lstStyle/>
          <a:p>
            <a:pPr>
              <a:spcAft>
                <a:spcPts val="0"/>
              </a:spcAft>
            </a:pPr>
            <a:r>
              <a:rPr lang="en-AU" dirty="0" err="1">
                <a:latin typeface="Angsana New" panose="02020603050405020304" pitchFamily="18" charset="-34"/>
                <a:ea typeface="Yu Mincho" panose="02020400000000000000" pitchFamily="18" charset="-128"/>
                <a:cs typeface="Angsana New" panose="02020603050405020304" pitchFamily="18" charset="-34"/>
              </a:rPr>
              <a:t>Tezuka</a:t>
            </a:r>
            <a:r>
              <a:rPr lang="en-AU" dirty="0">
                <a:latin typeface="Angsana New" panose="02020603050405020304" pitchFamily="18" charset="-34"/>
                <a:ea typeface="Yu Mincho" panose="02020400000000000000" pitchFamily="18" charset="-128"/>
                <a:cs typeface="Angsana New" panose="02020603050405020304" pitchFamily="18" charset="-34"/>
              </a:rPr>
              <a:t> </a:t>
            </a:r>
            <a:r>
              <a:rPr lang="en-AU" i="1" dirty="0">
                <a:latin typeface="Angsana New" panose="02020603050405020304" pitchFamily="18" charset="-34"/>
                <a:ea typeface="Yu Mincho" panose="02020400000000000000" pitchFamily="18" charset="-128"/>
                <a:cs typeface="Angsana New" panose="02020603050405020304" pitchFamily="18" charset="-34"/>
              </a:rPr>
              <a:t>et al.</a:t>
            </a:r>
            <a:r>
              <a:rPr lang="en-AU" dirty="0">
                <a:latin typeface="Angsana New" panose="02020603050405020304" pitchFamily="18" charset="-34"/>
                <a:ea typeface="Yu Mincho" panose="02020400000000000000" pitchFamily="18" charset="-128"/>
                <a:cs typeface="Angsana New" panose="02020603050405020304" pitchFamily="18" charset="-34"/>
              </a:rPr>
              <a:t> (2000). </a:t>
            </a:r>
            <a:r>
              <a:rPr lang="en-AU" i="1" dirty="0">
                <a:latin typeface="Angsana New" panose="02020603050405020304" pitchFamily="18" charset="-34"/>
                <a:ea typeface="Yu Mincho" panose="02020400000000000000" pitchFamily="18" charset="-128"/>
                <a:cs typeface="Angsana New" panose="02020603050405020304" pitchFamily="18" charset="-34"/>
              </a:rPr>
              <a:t>Journal of Natural Products, 63</a:t>
            </a:r>
            <a:r>
              <a:rPr lang="en-AU" dirty="0">
                <a:latin typeface="Angsana New" panose="02020603050405020304" pitchFamily="18" charset="-34"/>
                <a:ea typeface="Yu Mincho" panose="02020400000000000000" pitchFamily="18" charset="-128"/>
                <a:cs typeface="Angsana New" panose="02020603050405020304" pitchFamily="18" charset="-34"/>
              </a:rPr>
              <a:t>, 1658-1664.</a:t>
            </a:r>
            <a:endParaRPr lang="en-US" dirty="0">
              <a:latin typeface="Angsana New" panose="02020603050405020304" pitchFamily="18" charset="-34"/>
              <a:ea typeface="Yu Mincho" panose="02020400000000000000" pitchFamily="18" charset="-128"/>
              <a:cs typeface="Angsana New" panose="02020603050405020304" pitchFamily="18" charset="-34"/>
            </a:endParaRPr>
          </a:p>
        </p:txBody>
      </p:sp>
      <p:graphicFrame>
        <p:nvGraphicFramePr>
          <p:cNvPr id="2" name="オブジェクト 1">
            <a:extLst>
              <a:ext uri="{FF2B5EF4-FFF2-40B4-BE49-F238E27FC236}">
                <a16:creationId xmlns:a16="http://schemas.microsoft.com/office/drawing/2014/main" id="{10D70475-C71D-445D-A8C1-D5F23650C62D}"/>
              </a:ext>
            </a:extLst>
          </p:cNvPr>
          <p:cNvGraphicFramePr>
            <a:graphicFrameLocks noChangeAspect="1"/>
          </p:cNvGraphicFramePr>
          <p:nvPr>
            <p:extLst>
              <p:ext uri="{D42A27DB-BD31-4B8C-83A1-F6EECF244321}">
                <p14:modId xmlns:p14="http://schemas.microsoft.com/office/powerpoint/2010/main" val="4174247069"/>
              </p:ext>
            </p:extLst>
          </p:nvPr>
        </p:nvGraphicFramePr>
        <p:xfrm>
          <a:off x="1275986" y="1499794"/>
          <a:ext cx="3292475" cy="2303463"/>
        </p:xfrm>
        <a:graphic>
          <a:graphicData uri="http://schemas.openxmlformats.org/presentationml/2006/ole">
            <mc:AlternateContent xmlns:mc="http://schemas.openxmlformats.org/markup-compatibility/2006">
              <mc:Choice xmlns:v="urn:schemas-microsoft-com:vml" Requires="v">
                <p:oleObj spid="_x0000_s5252" name="CS ChemDraw Drawing" r:id="rId6" imgW="3292990" imgH="2303827" progId="ChemDraw.Document.6.0">
                  <p:embed/>
                </p:oleObj>
              </mc:Choice>
              <mc:Fallback>
                <p:oleObj name="CS ChemDraw Drawing" r:id="rId6" imgW="3292990" imgH="2303827" progId="ChemDraw.Document.6.0">
                  <p:embed/>
                  <p:pic>
                    <p:nvPicPr>
                      <p:cNvPr id="0" name=""/>
                      <p:cNvPicPr/>
                      <p:nvPr/>
                    </p:nvPicPr>
                    <p:blipFill>
                      <a:blip r:embed="rId7"/>
                      <a:stretch>
                        <a:fillRect/>
                      </a:stretch>
                    </p:blipFill>
                    <p:spPr>
                      <a:xfrm>
                        <a:off x="1275986" y="1499794"/>
                        <a:ext cx="3292475" cy="2303463"/>
                      </a:xfrm>
                      <a:prstGeom prst="rect">
                        <a:avLst/>
                      </a:prstGeom>
                    </p:spPr>
                  </p:pic>
                </p:oleObj>
              </mc:Fallback>
            </mc:AlternateContent>
          </a:graphicData>
        </a:graphic>
      </p:graphicFrame>
      <p:sp>
        <p:nvSpPr>
          <p:cNvPr id="15" name="テキスト ボックス 14">
            <a:extLst>
              <a:ext uri="{FF2B5EF4-FFF2-40B4-BE49-F238E27FC236}">
                <a16:creationId xmlns:a16="http://schemas.microsoft.com/office/drawing/2014/main" id="{B15D89B7-A27A-449A-AB22-EA4B6AE15021}"/>
              </a:ext>
            </a:extLst>
          </p:cNvPr>
          <p:cNvSpPr txBox="1"/>
          <p:nvPr/>
        </p:nvSpPr>
        <p:spPr>
          <a:xfrm>
            <a:off x="5046858" y="1141993"/>
            <a:ext cx="3498458" cy="369332"/>
          </a:xfrm>
          <a:prstGeom prst="rect">
            <a:avLst/>
          </a:prstGeom>
          <a:noFill/>
        </p:spPr>
        <p:txBody>
          <a:bodyPr wrap="none" rtlCol="0">
            <a:spAutoFit/>
          </a:bodyPr>
          <a:lstStyle/>
          <a:p>
            <a:r>
              <a:rPr kumimoji="1" lang="en-US" altLang="ja-JP" dirty="0"/>
              <a:t>Reported saponin from </a:t>
            </a:r>
            <a:r>
              <a:rPr kumimoji="1" lang="en-US" altLang="ja-JP" i="1" dirty="0"/>
              <a:t>A. </a:t>
            </a:r>
            <a:r>
              <a:rPr kumimoji="1" lang="en-US" altLang="ja-JP" i="1" dirty="0" err="1"/>
              <a:t>concinna</a:t>
            </a:r>
            <a:endParaRPr kumimoji="1" lang="ja-JP" altLang="en-US" i="1" dirty="0"/>
          </a:p>
        </p:txBody>
      </p:sp>
      <p:sp>
        <p:nvSpPr>
          <p:cNvPr id="16" name="矢印: 下 15">
            <a:extLst>
              <a:ext uri="{FF2B5EF4-FFF2-40B4-BE49-F238E27FC236}">
                <a16:creationId xmlns:a16="http://schemas.microsoft.com/office/drawing/2014/main" id="{A0E0093E-5C0F-4ECA-A914-9A8C1A577489}"/>
              </a:ext>
            </a:extLst>
          </p:cNvPr>
          <p:cNvSpPr/>
          <p:nvPr/>
        </p:nvSpPr>
        <p:spPr>
          <a:xfrm>
            <a:off x="1981200" y="3977270"/>
            <a:ext cx="381000" cy="64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Box 4">
            <a:extLst>
              <a:ext uri="{FF2B5EF4-FFF2-40B4-BE49-F238E27FC236}">
                <a16:creationId xmlns:a16="http://schemas.microsoft.com/office/drawing/2014/main" id="{959F2BBE-E072-49C5-BE6F-BD912123089B}"/>
              </a:ext>
            </a:extLst>
          </p:cNvPr>
          <p:cNvSpPr txBox="1"/>
          <p:nvPr/>
        </p:nvSpPr>
        <p:spPr>
          <a:xfrm>
            <a:off x="457200" y="4664291"/>
            <a:ext cx="5029200" cy="461665"/>
          </a:xfrm>
          <a:prstGeom prst="rect">
            <a:avLst/>
          </a:prstGeom>
          <a:noFill/>
        </p:spPr>
        <p:txBody>
          <a:bodyPr wrap="square" rtlCol="0">
            <a:spAutoFit/>
          </a:bodyPr>
          <a:lstStyle/>
          <a:p>
            <a:r>
              <a:rPr lang="fr-FR" sz="2400" b="1" dirty="0"/>
              <a:t>Evaluation of anti-obesogenic activity</a:t>
            </a:r>
          </a:p>
        </p:txBody>
      </p:sp>
      <p:sp>
        <p:nvSpPr>
          <p:cNvPr id="18" name="TextBox 2">
            <a:extLst>
              <a:ext uri="{FF2B5EF4-FFF2-40B4-BE49-F238E27FC236}">
                <a16:creationId xmlns:a16="http://schemas.microsoft.com/office/drawing/2014/main" id="{9A998762-C795-4A74-906B-BCE2B773B616}"/>
              </a:ext>
            </a:extLst>
          </p:cNvPr>
          <p:cNvSpPr txBox="1"/>
          <p:nvPr/>
        </p:nvSpPr>
        <p:spPr>
          <a:xfrm>
            <a:off x="325436" y="5079789"/>
            <a:ext cx="5472113" cy="707886"/>
          </a:xfrm>
          <a:prstGeom prst="rect">
            <a:avLst/>
          </a:prstGeom>
          <a:noFill/>
        </p:spPr>
        <p:txBody>
          <a:bodyPr wrap="square" rtlCol="0">
            <a:spAutoFit/>
          </a:bodyPr>
          <a:lstStyle/>
          <a:p>
            <a:pPr marL="285750" indent="-285750">
              <a:buFont typeface="Arial" panose="020B0604020202020204" pitchFamily="34" charset="0"/>
              <a:buChar char="•"/>
            </a:pPr>
            <a:r>
              <a:rPr lang="en-AU" sz="2000" dirty="0"/>
              <a:t>Pancreatic lipase inhibition</a:t>
            </a:r>
          </a:p>
          <a:p>
            <a:pPr marL="285750" indent="-285750">
              <a:buFont typeface="Arial" panose="020B0604020202020204" pitchFamily="34" charset="0"/>
              <a:buChar char="•"/>
            </a:pPr>
            <a:r>
              <a:rPr lang="en-AU" sz="2000" dirty="0"/>
              <a:t>Lipolysis enhancement</a:t>
            </a:r>
          </a:p>
        </p:txBody>
      </p:sp>
      <p:graphicFrame>
        <p:nvGraphicFramePr>
          <p:cNvPr id="8" name="Table 7">
            <a:extLst>
              <a:ext uri="{FF2B5EF4-FFF2-40B4-BE49-F238E27FC236}">
                <a16:creationId xmlns:a16="http://schemas.microsoft.com/office/drawing/2014/main" id="{73846A7C-610C-BA4D-BA8A-3B5BF1FB67FF}"/>
              </a:ext>
            </a:extLst>
          </p:cNvPr>
          <p:cNvGraphicFramePr>
            <a:graphicFrameLocks noGrp="1"/>
          </p:cNvGraphicFramePr>
          <p:nvPr>
            <p:extLst>
              <p:ext uri="{D42A27DB-BD31-4B8C-83A1-F6EECF244321}">
                <p14:modId xmlns:p14="http://schemas.microsoft.com/office/powerpoint/2010/main" val="4113906857"/>
              </p:ext>
            </p:extLst>
          </p:nvPr>
        </p:nvGraphicFramePr>
        <p:xfrm>
          <a:off x="250413" y="1780667"/>
          <a:ext cx="1465825" cy="2438088"/>
        </p:xfrm>
        <a:graphic>
          <a:graphicData uri="http://schemas.openxmlformats.org/drawingml/2006/table">
            <a:tbl>
              <a:tblPr>
                <a:tableStyleId>{5C22544A-7EE6-4342-B048-85BDC9FD1C3A}</a:tableStyleId>
              </a:tblPr>
              <a:tblGrid>
                <a:gridCol w="1465825">
                  <a:extLst>
                    <a:ext uri="{9D8B030D-6E8A-4147-A177-3AD203B41FA5}">
                      <a16:colId xmlns:a16="http://schemas.microsoft.com/office/drawing/2014/main" val="4204247262"/>
                    </a:ext>
                  </a:extLst>
                </a:gridCol>
              </a:tblGrid>
              <a:tr h="304761">
                <a:tc>
                  <a:txBody>
                    <a:bodyPr/>
                    <a:lstStyle/>
                    <a:p>
                      <a:pPr algn="ctr" fontAlgn="b"/>
                      <a:r>
                        <a:rPr lang="en-US" sz="1200" b="1" i="0" u="none" strike="noStrike" dirty="0">
                          <a:solidFill>
                            <a:schemeClr val="bg1"/>
                          </a:solidFill>
                          <a:effectLst/>
                          <a:latin typeface="等线" panose="02010600030101010101" pitchFamily="2" charset="-122"/>
                          <a:ea typeface="等线" panose="02010600030101010101" pitchFamily="2" charset="-122"/>
                        </a:rPr>
                        <a:t>Sugars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544258993"/>
                  </a:ext>
                </a:extLst>
              </a:tr>
              <a:tr h="304761">
                <a:tc>
                  <a:txBody>
                    <a:bodyPr/>
                    <a:lstStyle/>
                    <a:p>
                      <a:pPr algn="ctr" fontAlgn="b"/>
                      <a:r>
                        <a:rPr lang="en-US" sz="1200" u="none" strike="noStrike" dirty="0">
                          <a:effectLst/>
                        </a:rPr>
                        <a:t>Glu-Ara/Xylose</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097866"/>
                  </a:ext>
                </a:extLst>
              </a:tr>
              <a:tr h="304761">
                <a:tc>
                  <a:txBody>
                    <a:bodyPr/>
                    <a:lstStyle/>
                    <a:p>
                      <a:pPr algn="ctr" fontAlgn="b"/>
                      <a:r>
                        <a:rPr lang="en-US" sz="1200" u="none" strike="noStrike" dirty="0">
                          <a:effectLst/>
                        </a:rPr>
                        <a:t>Glu-</a:t>
                      </a:r>
                      <a:r>
                        <a:rPr lang="en-US" sz="1200" u="none" strike="noStrike" dirty="0" err="1">
                          <a:effectLst/>
                        </a:rPr>
                        <a:t>Rha</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142355"/>
                  </a:ext>
                </a:extLst>
              </a:tr>
              <a:tr h="304761">
                <a:tc>
                  <a:txBody>
                    <a:bodyPr/>
                    <a:lstStyle/>
                    <a:p>
                      <a:pPr algn="ctr" fontAlgn="b"/>
                      <a:r>
                        <a:rPr lang="en-US" sz="1200" u="none" strike="noStrike" dirty="0">
                          <a:effectLst/>
                        </a:rPr>
                        <a:t>Ara-</a:t>
                      </a:r>
                      <a:r>
                        <a:rPr lang="en-US" sz="1200" u="none" strike="noStrike" dirty="0" err="1">
                          <a:effectLst/>
                        </a:rPr>
                        <a:t>Rha</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294622"/>
                  </a:ext>
                </a:extLst>
              </a:tr>
              <a:tr h="304761">
                <a:tc>
                  <a:txBody>
                    <a:bodyPr/>
                    <a:lstStyle/>
                    <a:p>
                      <a:pPr algn="ctr" fontAlgn="b"/>
                      <a:r>
                        <a:rPr lang="en-US" sz="1200" u="none" strike="noStrike" dirty="0">
                          <a:effectLst/>
                        </a:rPr>
                        <a:t>Glu-Glu-Glu</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714221"/>
                  </a:ext>
                </a:extLst>
              </a:tr>
              <a:tr h="304761">
                <a:tc>
                  <a:txBody>
                    <a:bodyPr/>
                    <a:lstStyle/>
                    <a:p>
                      <a:pPr algn="ctr" fontAlgn="b"/>
                      <a:r>
                        <a:rPr lang="en-US" sz="1200" u="none" strike="noStrike" dirty="0">
                          <a:effectLst/>
                        </a:rPr>
                        <a:t>Glu-Glu-Ara/xylose</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3367872"/>
                  </a:ext>
                </a:extLst>
              </a:tr>
              <a:tr h="304761">
                <a:tc>
                  <a:txBody>
                    <a:bodyPr/>
                    <a:lstStyle/>
                    <a:p>
                      <a:pPr algn="ctr" fontAlgn="b"/>
                      <a:r>
                        <a:rPr lang="en-US" sz="1200" u="none" strike="noStrike" dirty="0">
                          <a:effectLst/>
                        </a:rPr>
                        <a:t>Glu-Glu-</a:t>
                      </a:r>
                      <a:r>
                        <a:rPr lang="en-US" sz="1200" u="none" strike="noStrike" dirty="0" err="1">
                          <a:effectLst/>
                        </a:rPr>
                        <a:t>Rha</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543229"/>
                  </a:ext>
                </a:extLst>
              </a:tr>
              <a:tr h="304761">
                <a:tc>
                  <a:txBody>
                    <a:bodyPr/>
                    <a:lstStyle/>
                    <a:p>
                      <a:pPr algn="ctr" fontAlgn="b"/>
                      <a:r>
                        <a:rPr lang="en-US" sz="1200" u="none" strike="noStrike" dirty="0" err="1">
                          <a:effectLst/>
                        </a:rPr>
                        <a:t>Glu</a:t>
                      </a:r>
                      <a:r>
                        <a:rPr lang="en-US" sz="1200" u="none" strike="noStrike" dirty="0">
                          <a:effectLst/>
                        </a:rPr>
                        <a:t>-Ara-</a:t>
                      </a:r>
                      <a:r>
                        <a:rPr lang="en-US" sz="1200" u="none" strike="noStrike" dirty="0" err="1">
                          <a:effectLst/>
                        </a:rPr>
                        <a:t>Rha</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023906"/>
                  </a:ext>
                </a:extLst>
              </a:tr>
            </a:tbl>
          </a:graphicData>
        </a:graphic>
      </p:graphicFrame>
    </p:spTree>
    <p:extLst>
      <p:ext uri="{BB962C8B-B14F-4D97-AF65-F5344CB8AC3E}">
        <p14:creationId xmlns:p14="http://schemas.microsoft.com/office/powerpoint/2010/main" val="178982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430" y="1595215"/>
            <a:ext cx="7010400" cy="369332"/>
          </a:xfrm>
          <a:prstGeom prst="rect">
            <a:avLst/>
          </a:prstGeom>
          <a:noFill/>
        </p:spPr>
        <p:txBody>
          <a:bodyPr wrap="square" rtlCol="0">
            <a:spAutoFit/>
          </a:bodyPr>
          <a:lstStyle/>
          <a:p>
            <a:r>
              <a:rPr lang="fr-FR" b="1" dirty="0" err="1"/>
              <a:t>Graphical</a:t>
            </a:r>
            <a:r>
              <a:rPr lang="fr-FR" b="1" dirty="0"/>
              <a:t> Abstract</a:t>
            </a:r>
            <a:endParaRPr lang="fr-FR" dirty="0"/>
          </a:p>
        </p:txBody>
      </p:sp>
      <p:sp>
        <p:nvSpPr>
          <p:cNvPr id="5" name="Rectangle 4"/>
          <p:cNvSpPr/>
          <p:nvPr/>
        </p:nvSpPr>
        <p:spPr>
          <a:xfrm>
            <a:off x="685800" y="400203"/>
            <a:ext cx="7772400" cy="830997"/>
          </a:xfrm>
          <a:prstGeom prst="rect">
            <a:avLst/>
          </a:prstGeom>
        </p:spPr>
        <p:txBody>
          <a:bodyPr wrap="square">
            <a:spAutoFit/>
          </a:bodyPr>
          <a:lstStyle/>
          <a:p>
            <a:pPr algn="ctr"/>
            <a:r>
              <a:rPr lang="en-US" sz="2400" b="1" dirty="0"/>
              <a:t>Saponin from </a:t>
            </a:r>
            <a:r>
              <a:rPr lang="en-US" sz="2400" b="1" i="1" dirty="0"/>
              <a:t>Acacia </a:t>
            </a:r>
            <a:r>
              <a:rPr lang="en-US" sz="2400" b="1" i="1" dirty="0" err="1"/>
              <a:t>concinna</a:t>
            </a:r>
            <a:r>
              <a:rPr lang="en-US" sz="2400" b="1" i="1" dirty="0"/>
              <a:t> </a:t>
            </a:r>
            <a:r>
              <a:rPr lang="en-US" sz="2400" b="1" dirty="0"/>
              <a:t>(Wild.) DC. inhibits pancreatic lipase and enhance lipolysis in 3T3-L1 adipocyte</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テキスト ボックス 1">
            <a:extLst>
              <a:ext uri="{FF2B5EF4-FFF2-40B4-BE49-F238E27FC236}">
                <a16:creationId xmlns:a16="http://schemas.microsoft.com/office/drawing/2014/main" id="{00270D00-E95F-439B-8B76-2384817278BC}"/>
              </a:ext>
            </a:extLst>
          </p:cNvPr>
          <p:cNvSpPr txBox="1"/>
          <p:nvPr/>
        </p:nvSpPr>
        <p:spPr>
          <a:xfrm>
            <a:off x="685800" y="2830006"/>
            <a:ext cx="1802941" cy="369332"/>
          </a:xfrm>
          <a:prstGeom prst="rect">
            <a:avLst/>
          </a:prstGeom>
          <a:noFill/>
        </p:spPr>
        <p:txBody>
          <a:bodyPr wrap="square" rtlCol="0">
            <a:spAutoFit/>
          </a:bodyPr>
          <a:lstStyle/>
          <a:p>
            <a:r>
              <a:rPr kumimoji="1" lang="en-US" altLang="ja-JP" dirty="0"/>
              <a:t>Photo</a:t>
            </a:r>
            <a:endParaRPr kumimoji="1" lang="ja-JP" altLang="en-US" dirty="0"/>
          </a:p>
        </p:txBody>
      </p:sp>
      <p:sp>
        <p:nvSpPr>
          <p:cNvPr id="7" name="テキスト ボックス 6">
            <a:extLst>
              <a:ext uri="{FF2B5EF4-FFF2-40B4-BE49-F238E27FC236}">
                <a16:creationId xmlns:a16="http://schemas.microsoft.com/office/drawing/2014/main" id="{B1F7F83D-088A-48E1-8FFC-D1C71F69460A}"/>
              </a:ext>
            </a:extLst>
          </p:cNvPr>
          <p:cNvSpPr txBox="1"/>
          <p:nvPr/>
        </p:nvSpPr>
        <p:spPr>
          <a:xfrm>
            <a:off x="3387495" y="2295372"/>
            <a:ext cx="1905000" cy="646331"/>
          </a:xfrm>
          <a:prstGeom prst="rect">
            <a:avLst/>
          </a:prstGeom>
          <a:noFill/>
        </p:spPr>
        <p:txBody>
          <a:bodyPr wrap="square" rtlCol="0">
            <a:spAutoFit/>
          </a:bodyPr>
          <a:lstStyle/>
          <a:p>
            <a:r>
              <a:rPr kumimoji="1" lang="en-US" altLang="ja-JP" dirty="0"/>
              <a:t>Anti-obesogenic bioactive principle</a:t>
            </a:r>
            <a:endParaRPr kumimoji="1" lang="ja-JP" altLang="en-US" dirty="0"/>
          </a:p>
        </p:txBody>
      </p:sp>
      <p:sp>
        <p:nvSpPr>
          <p:cNvPr id="9" name="矢印: 右 8">
            <a:extLst>
              <a:ext uri="{FF2B5EF4-FFF2-40B4-BE49-F238E27FC236}">
                <a16:creationId xmlns:a16="http://schemas.microsoft.com/office/drawing/2014/main" id="{63CE12CF-C997-428E-8A10-3F2BD2811809}"/>
              </a:ext>
            </a:extLst>
          </p:cNvPr>
          <p:cNvSpPr/>
          <p:nvPr/>
        </p:nvSpPr>
        <p:spPr>
          <a:xfrm>
            <a:off x="3390900" y="3014672"/>
            <a:ext cx="1905000" cy="446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8363B5E-02DE-47DA-9C05-4E753AB577DF}"/>
              </a:ext>
            </a:extLst>
          </p:cNvPr>
          <p:cNvSpPr txBox="1"/>
          <p:nvPr/>
        </p:nvSpPr>
        <p:spPr>
          <a:xfrm>
            <a:off x="1672995" y="4897442"/>
            <a:ext cx="5334000" cy="646331"/>
          </a:xfrm>
          <a:prstGeom prst="rect">
            <a:avLst/>
          </a:prstGeom>
          <a:noFill/>
        </p:spPr>
        <p:txBody>
          <a:bodyPr wrap="square" rtlCol="0">
            <a:spAutoFit/>
          </a:bodyPr>
          <a:lstStyle/>
          <a:p>
            <a:pPr algn="ctr"/>
            <a:r>
              <a:rPr kumimoji="1" lang="en-US" altLang="ja-JP" dirty="0"/>
              <a:t>Pancreatic lipase inhibition: IC</a:t>
            </a:r>
            <a:r>
              <a:rPr kumimoji="1" lang="en-US" altLang="ja-JP" baseline="-25000" dirty="0"/>
              <a:t>50</a:t>
            </a:r>
            <a:r>
              <a:rPr kumimoji="1" lang="en-US" altLang="ja-JP" dirty="0"/>
              <a:t> = 7.93 </a:t>
            </a:r>
            <a:r>
              <a:rPr kumimoji="1" lang="el-GR" altLang="ja-JP" dirty="0"/>
              <a:t>μ</a:t>
            </a:r>
            <a:r>
              <a:rPr kumimoji="1" lang="en-US" altLang="ja-JP" dirty="0"/>
              <a:t>g/mL extract</a:t>
            </a:r>
          </a:p>
          <a:p>
            <a:pPr algn="ctr"/>
            <a:r>
              <a:rPr kumimoji="1" lang="en-US" altLang="ja-JP" dirty="0"/>
              <a:t>3T3-L1 lipolysis enhancement: EC</a:t>
            </a:r>
            <a:r>
              <a:rPr kumimoji="1" lang="en-US" altLang="ja-JP" baseline="-25000" dirty="0"/>
              <a:t>50</a:t>
            </a:r>
            <a:r>
              <a:rPr kumimoji="1" lang="en-US" altLang="ja-JP" dirty="0"/>
              <a:t> = 58 </a:t>
            </a:r>
            <a:r>
              <a:rPr kumimoji="1" lang="el-GR" altLang="ja-JP" dirty="0"/>
              <a:t>μ</a:t>
            </a:r>
            <a:r>
              <a:rPr kumimoji="1" lang="en-US" altLang="ja-JP" dirty="0"/>
              <a:t>g/mL extract</a:t>
            </a:r>
            <a:endParaRPr kumimoji="1" lang="ja-JP" altLang="en-US" dirty="0"/>
          </a:p>
        </p:txBody>
      </p:sp>
      <p:graphicFrame>
        <p:nvGraphicFramePr>
          <p:cNvPr id="11" name="オブジェクト 10">
            <a:extLst>
              <a:ext uri="{FF2B5EF4-FFF2-40B4-BE49-F238E27FC236}">
                <a16:creationId xmlns:a16="http://schemas.microsoft.com/office/drawing/2014/main" id="{AEB1586D-82D3-427E-9EC5-06DA06AF6F0B}"/>
              </a:ext>
            </a:extLst>
          </p:cNvPr>
          <p:cNvGraphicFramePr>
            <a:graphicFrameLocks noChangeAspect="1"/>
          </p:cNvGraphicFramePr>
          <p:nvPr>
            <p:extLst>
              <p:ext uri="{D42A27DB-BD31-4B8C-83A1-F6EECF244321}">
                <p14:modId xmlns:p14="http://schemas.microsoft.com/office/powerpoint/2010/main" val="1869801655"/>
              </p:ext>
            </p:extLst>
          </p:nvPr>
        </p:nvGraphicFramePr>
        <p:xfrm>
          <a:off x="5474923" y="1915055"/>
          <a:ext cx="3292475" cy="2303463"/>
        </p:xfrm>
        <a:graphic>
          <a:graphicData uri="http://schemas.openxmlformats.org/presentationml/2006/ole">
            <mc:AlternateContent xmlns:mc="http://schemas.openxmlformats.org/markup-compatibility/2006">
              <mc:Choice xmlns:v="urn:schemas-microsoft-com:vml" Requires="v">
                <p:oleObj spid="_x0000_s1161" name="CS ChemDraw Drawing" r:id="rId6" imgW="3292990" imgH="2303827" progId="ChemDraw.Document.6.0">
                  <p:embed/>
                </p:oleObj>
              </mc:Choice>
              <mc:Fallback>
                <p:oleObj name="CS ChemDraw Drawing" r:id="rId6" imgW="3292990" imgH="2303827" progId="ChemDraw.Document.6.0">
                  <p:embed/>
                  <p:pic>
                    <p:nvPicPr>
                      <p:cNvPr id="0" name=""/>
                      <p:cNvPicPr/>
                      <p:nvPr/>
                    </p:nvPicPr>
                    <p:blipFill>
                      <a:blip r:embed="rId7"/>
                      <a:stretch>
                        <a:fillRect/>
                      </a:stretch>
                    </p:blipFill>
                    <p:spPr>
                      <a:xfrm>
                        <a:off x="5474923" y="1915055"/>
                        <a:ext cx="3292475" cy="2303463"/>
                      </a:xfrm>
                      <a:prstGeom prst="rect">
                        <a:avLst/>
                      </a:prstGeom>
                    </p:spPr>
                  </p:pic>
                </p:oleObj>
              </mc:Fallback>
            </mc:AlternateContent>
          </a:graphicData>
        </a:graphic>
      </p:graphicFrame>
      <p:sp>
        <p:nvSpPr>
          <p:cNvPr id="14" name="正方形/長方形 13">
            <a:extLst>
              <a:ext uri="{FF2B5EF4-FFF2-40B4-BE49-F238E27FC236}">
                <a16:creationId xmlns:a16="http://schemas.microsoft.com/office/drawing/2014/main" id="{00255016-9ED8-4E50-AF7D-9A38940DD980}"/>
              </a:ext>
            </a:extLst>
          </p:cNvPr>
          <p:cNvSpPr/>
          <p:nvPr/>
        </p:nvSpPr>
        <p:spPr>
          <a:xfrm>
            <a:off x="786214" y="4114273"/>
            <a:ext cx="2101216" cy="369332"/>
          </a:xfrm>
          <a:prstGeom prst="rect">
            <a:avLst/>
          </a:prstGeom>
        </p:spPr>
        <p:txBody>
          <a:bodyPr wrap="none">
            <a:spAutoFit/>
          </a:bodyPr>
          <a:lstStyle/>
          <a:p>
            <a:r>
              <a:rPr kumimoji="1" lang="en-US" altLang="ja-JP" i="1" dirty="0"/>
              <a:t>Acacia </a:t>
            </a:r>
            <a:r>
              <a:rPr kumimoji="1" lang="en-US" altLang="ja-JP" i="1" dirty="0" err="1"/>
              <a:t>concinna</a:t>
            </a:r>
            <a:r>
              <a:rPr kumimoji="1" lang="en-US" altLang="ja-JP" i="1" dirty="0"/>
              <a:t> </a:t>
            </a:r>
            <a:r>
              <a:rPr kumimoji="1" lang="en-US" altLang="ja-JP" dirty="0"/>
              <a:t>pod</a:t>
            </a:r>
            <a:endParaRPr lang="ja-JP" altLang="en-US" dirty="0"/>
          </a:p>
        </p:txBody>
      </p:sp>
      <p:pic>
        <p:nvPicPr>
          <p:cNvPr id="15" name="内容占位符 4" descr="aca">
            <a:extLst>
              <a:ext uri="{FF2B5EF4-FFF2-40B4-BE49-F238E27FC236}">
                <a16:creationId xmlns:a16="http://schemas.microsoft.com/office/drawing/2014/main" id="{9D2FB19E-3B50-43D9-9FF3-00504DC2E385}"/>
              </a:ext>
            </a:extLst>
          </p:cNvPr>
          <p:cNvPicPr>
            <a:picLocks noChangeAspect="1"/>
          </p:cNvPicPr>
          <p:nvPr>
            <p:custDataLst>
              <p:tags r:id="rId2"/>
            </p:custDataLst>
          </p:nvPr>
        </p:nvPicPr>
        <p:blipFill>
          <a:blip r:embed="rId8"/>
          <a:stretch>
            <a:fillRect/>
          </a:stretch>
        </p:blipFill>
        <p:spPr>
          <a:xfrm>
            <a:off x="523491" y="2192570"/>
            <a:ext cx="2626663" cy="2034630"/>
          </a:xfrm>
          <a:prstGeom prst="rect">
            <a:avLst/>
          </a:prstGeom>
        </p:spPr>
      </p:pic>
      <p:sp>
        <p:nvSpPr>
          <p:cNvPr id="16" name="正方形/長方形 15">
            <a:extLst>
              <a:ext uri="{FF2B5EF4-FFF2-40B4-BE49-F238E27FC236}">
                <a16:creationId xmlns:a16="http://schemas.microsoft.com/office/drawing/2014/main" id="{AEDD5B9F-3635-47FD-9F84-2DAC52D5A55F}"/>
              </a:ext>
            </a:extLst>
          </p:cNvPr>
          <p:cNvSpPr/>
          <p:nvPr/>
        </p:nvSpPr>
        <p:spPr>
          <a:xfrm>
            <a:off x="6056765" y="4305233"/>
            <a:ext cx="2075633" cy="369332"/>
          </a:xfrm>
          <a:prstGeom prst="rect">
            <a:avLst/>
          </a:prstGeom>
        </p:spPr>
        <p:txBody>
          <a:bodyPr wrap="none">
            <a:spAutoFit/>
          </a:bodyPr>
          <a:lstStyle/>
          <a:p>
            <a:pPr algn="ctr"/>
            <a:r>
              <a:rPr kumimoji="1" lang="en-US" altLang="ja-JP" i="1" dirty="0"/>
              <a:t>A. </a:t>
            </a:r>
            <a:r>
              <a:rPr kumimoji="1" lang="en-US" altLang="ja-JP" i="1" dirty="0" err="1"/>
              <a:t>concinna</a:t>
            </a:r>
            <a:r>
              <a:rPr kumimoji="1" lang="en-US" altLang="ja-JP" i="1" dirty="0"/>
              <a:t> </a:t>
            </a:r>
            <a:r>
              <a:rPr kumimoji="1" lang="en-US" altLang="ja-JP" dirty="0"/>
              <a:t>Saponin</a:t>
            </a:r>
          </a:p>
        </p:txBody>
      </p:sp>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D6F23D-1F70-344D-B08B-06A48BB3E444}"/>
              </a:ext>
            </a:extLst>
          </p:cNvPr>
          <p:cNvSpPr>
            <a:spLocks noGrp="1"/>
          </p:cNvSpPr>
          <p:nvPr>
            <p:ph type="sldNum" sz="quarter" idx="12"/>
          </p:nvPr>
        </p:nvSpPr>
        <p:spPr>
          <a:xfrm>
            <a:off x="6566597" y="6146734"/>
            <a:ext cx="2133600" cy="365125"/>
          </a:xfrm>
        </p:spPr>
        <p:txBody>
          <a:bodyPr/>
          <a:lstStyle/>
          <a:p>
            <a:fld id="{414CE227-3B1A-2B44-B131-98418094FE1E}" type="slidenum">
              <a:rPr lang="en-US" smtClean="0"/>
              <a:t>20</a:t>
            </a:fld>
            <a:endParaRPr lang="en-US"/>
          </a:p>
        </p:txBody>
      </p:sp>
      <p:pic>
        <p:nvPicPr>
          <p:cNvPr id="40" name="Picture 39">
            <a:extLst>
              <a:ext uri="{FF2B5EF4-FFF2-40B4-BE49-F238E27FC236}">
                <a16:creationId xmlns:a16="http://schemas.microsoft.com/office/drawing/2014/main" id="{7EF909A5-2C1E-F645-8650-60A474B11CA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9" name="TextBox 48">
            <a:extLst>
              <a:ext uri="{FF2B5EF4-FFF2-40B4-BE49-F238E27FC236}">
                <a16:creationId xmlns:a16="http://schemas.microsoft.com/office/drawing/2014/main" id="{1CA6A903-5B07-D748-9298-7C9F4D3145C3}"/>
              </a:ext>
            </a:extLst>
          </p:cNvPr>
          <p:cNvSpPr txBox="1"/>
          <p:nvPr/>
        </p:nvSpPr>
        <p:spPr>
          <a:xfrm>
            <a:off x="228600" y="228600"/>
            <a:ext cx="8153400" cy="461665"/>
          </a:xfrm>
          <a:prstGeom prst="rect">
            <a:avLst/>
          </a:prstGeom>
          <a:noFill/>
        </p:spPr>
        <p:txBody>
          <a:bodyPr wrap="square" rtlCol="0">
            <a:spAutoFit/>
          </a:bodyPr>
          <a:lstStyle/>
          <a:p>
            <a:r>
              <a:rPr lang="fr-FR" sz="2400" b="1" dirty="0"/>
              <a:t>Pancreatic Lipase inhibition</a:t>
            </a:r>
          </a:p>
        </p:txBody>
      </p:sp>
      <p:sp>
        <p:nvSpPr>
          <p:cNvPr id="41" name="TextBox 40">
            <a:extLst>
              <a:ext uri="{FF2B5EF4-FFF2-40B4-BE49-F238E27FC236}">
                <a16:creationId xmlns:a16="http://schemas.microsoft.com/office/drawing/2014/main" id="{C95A5C17-9C53-0D4B-986E-B9A8DF6ADE8A}"/>
              </a:ext>
            </a:extLst>
          </p:cNvPr>
          <p:cNvSpPr txBox="1"/>
          <p:nvPr/>
        </p:nvSpPr>
        <p:spPr>
          <a:xfrm>
            <a:off x="236092" y="995284"/>
            <a:ext cx="2477362" cy="461665"/>
          </a:xfrm>
          <a:prstGeom prst="rect">
            <a:avLst/>
          </a:prstGeom>
          <a:solidFill>
            <a:schemeClr val="accent3">
              <a:lumMod val="50000"/>
            </a:schemeClr>
          </a:solidFill>
        </p:spPr>
        <p:txBody>
          <a:bodyPr wrap="square" rtlCol="0">
            <a:spAutoFit/>
          </a:bodyPr>
          <a:lstStyle/>
          <a:p>
            <a:pPr algn="ctr"/>
            <a:r>
              <a:rPr lang="en-US" sz="2400" b="1" dirty="0">
                <a:solidFill>
                  <a:schemeClr val="bg1"/>
                </a:solidFill>
              </a:rPr>
              <a:t>Small intestine</a:t>
            </a:r>
          </a:p>
        </p:txBody>
      </p:sp>
      <p:grpSp>
        <p:nvGrpSpPr>
          <p:cNvPr id="50" name="Group 49">
            <a:extLst>
              <a:ext uri="{FF2B5EF4-FFF2-40B4-BE49-F238E27FC236}">
                <a16:creationId xmlns:a16="http://schemas.microsoft.com/office/drawing/2014/main" id="{60B14E70-36B0-D743-9291-40317BBC4980}"/>
              </a:ext>
            </a:extLst>
          </p:cNvPr>
          <p:cNvGrpSpPr/>
          <p:nvPr/>
        </p:nvGrpSpPr>
        <p:grpSpPr>
          <a:xfrm>
            <a:off x="-524371" y="2500566"/>
            <a:ext cx="2703195" cy="1432830"/>
            <a:chOff x="-356429" y="3363503"/>
            <a:chExt cx="2457450" cy="1184157"/>
          </a:xfrm>
        </p:grpSpPr>
        <p:grpSp>
          <p:nvGrpSpPr>
            <p:cNvPr id="51" name="Group 50">
              <a:extLst>
                <a:ext uri="{FF2B5EF4-FFF2-40B4-BE49-F238E27FC236}">
                  <a16:creationId xmlns:a16="http://schemas.microsoft.com/office/drawing/2014/main" id="{148D6771-9EB3-1240-A20C-63A5E540CB80}"/>
                </a:ext>
              </a:extLst>
            </p:cNvPr>
            <p:cNvGrpSpPr/>
            <p:nvPr/>
          </p:nvGrpSpPr>
          <p:grpSpPr>
            <a:xfrm>
              <a:off x="407711" y="3363503"/>
              <a:ext cx="817932" cy="752497"/>
              <a:chOff x="1485900" y="4046220"/>
              <a:chExt cx="1428750" cy="1314450"/>
            </a:xfrm>
          </p:grpSpPr>
          <p:sp>
            <p:nvSpPr>
              <p:cNvPr id="53" name="Rectangle 52">
                <a:extLst>
                  <a:ext uri="{FF2B5EF4-FFF2-40B4-BE49-F238E27FC236}">
                    <a16:creationId xmlns:a16="http://schemas.microsoft.com/office/drawing/2014/main" id="{8FD19223-4504-4D46-95C4-7590FF4C7FF2}"/>
                  </a:ext>
                </a:extLst>
              </p:cNvPr>
              <p:cNvSpPr/>
              <p:nvPr/>
            </p:nvSpPr>
            <p:spPr>
              <a:xfrm>
                <a:off x="1485900" y="4046220"/>
                <a:ext cx="205740" cy="131445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4" name="Rectangle 53">
                <a:extLst>
                  <a:ext uri="{FF2B5EF4-FFF2-40B4-BE49-F238E27FC236}">
                    <a16:creationId xmlns:a16="http://schemas.microsoft.com/office/drawing/2014/main" id="{1F8F186A-83B2-5B4B-BAEA-0E41B9E95F1B}"/>
                  </a:ext>
                </a:extLst>
              </p:cNvPr>
              <p:cNvSpPr/>
              <p:nvPr/>
            </p:nvSpPr>
            <p:spPr>
              <a:xfrm>
                <a:off x="1703070" y="4046220"/>
                <a:ext cx="1211580" cy="2057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6426DCC-2C27-2546-88AE-C414C991A5FF}"/>
                  </a:ext>
                </a:extLst>
              </p:cNvPr>
              <p:cNvSpPr/>
              <p:nvPr/>
            </p:nvSpPr>
            <p:spPr>
              <a:xfrm>
                <a:off x="1691640" y="4612005"/>
                <a:ext cx="1211580" cy="2057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6767DAA-1588-DB41-A32E-C0C41EE0D3D3}"/>
                  </a:ext>
                </a:extLst>
              </p:cNvPr>
              <p:cNvSpPr/>
              <p:nvPr/>
            </p:nvSpPr>
            <p:spPr>
              <a:xfrm>
                <a:off x="1703070" y="5154930"/>
                <a:ext cx="1211580" cy="2057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BE3232D6-A670-8640-8D39-6BB0F38EB2C7}"/>
                </a:ext>
              </a:extLst>
            </p:cNvPr>
            <p:cNvSpPr txBox="1"/>
            <p:nvPr/>
          </p:nvSpPr>
          <p:spPr>
            <a:xfrm>
              <a:off x="-356429" y="4178328"/>
              <a:ext cx="2457450" cy="369332"/>
            </a:xfrm>
            <a:prstGeom prst="rect">
              <a:avLst/>
            </a:prstGeom>
            <a:noFill/>
          </p:spPr>
          <p:txBody>
            <a:bodyPr wrap="square" rtlCol="0">
              <a:spAutoFit/>
            </a:bodyPr>
            <a:lstStyle/>
            <a:p>
              <a:pPr algn="ctr"/>
              <a:r>
                <a:rPr lang="en-US" b="1" dirty="0"/>
                <a:t>Triglyceride</a:t>
              </a:r>
            </a:p>
          </p:txBody>
        </p:sp>
      </p:grpSp>
      <p:grpSp>
        <p:nvGrpSpPr>
          <p:cNvPr id="57" name="Group 56">
            <a:extLst>
              <a:ext uri="{FF2B5EF4-FFF2-40B4-BE49-F238E27FC236}">
                <a16:creationId xmlns:a16="http://schemas.microsoft.com/office/drawing/2014/main" id="{985274B4-C3A0-1440-9D81-6E3BB40F1667}"/>
              </a:ext>
            </a:extLst>
          </p:cNvPr>
          <p:cNvGrpSpPr/>
          <p:nvPr/>
        </p:nvGrpSpPr>
        <p:grpSpPr>
          <a:xfrm>
            <a:off x="2438400" y="999390"/>
            <a:ext cx="2718186" cy="3447708"/>
            <a:chOff x="2610306" y="1842503"/>
            <a:chExt cx="2718186" cy="3447708"/>
          </a:xfrm>
        </p:grpSpPr>
        <p:grpSp>
          <p:nvGrpSpPr>
            <p:cNvPr id="58" name="Group 57">
              <a:extLst>
                <a:ext uri="{FF2B5EF4-FFF2-40B4-BE49-F238E27FC236}">
                  <a16:creationId xmlns:a16="http://schemas.microsoft.com/office/drawing/2014/main" id="{E360FAA4-8264-BC42-9EC5-D5308C9CE2D7}"/>
                </a:ext>
              </a:extLst>
            </p:cNvPr>
            <p:cNvGrpSpPr/>
            <p:nvPr/>
          </p:nvGrpSpPr>
          <p:grpSpPr>
            <a:xfrm>
              <a:off x="2625297" y="1842503"/>
              <a:ext cx="2703195" cy="1511374"/>
              <a:chOff x="6560009" y="2134264"/>
              <a:chExt cx="2457450" cy="1249070"/>
            </a:xfrm>
          </p:grpSpPr>
          <p:grpSp>
            <p:nvGrpSpPr>
              <p:cNvPr id="63" name="Group 62">
                <a:extLst>
                  <a:ext uri="{FF2B5EF4-FFF2-40B4-BE49-F238E27FC236}">
                    <a16:creationId xmlns:a16="http://schemas.microsoft.com/office/drawing/2014/main" id="{19C6838F-733E-1342-AD8A-9773B0060056}"/>
                  </a:ext>
                </a:extLst>
              </p:cNvPr>
              <p:cNvGrpSpPr/>
              <p:nvPr/>
            </p:nvGrpSpPr>
            <p:grpSpPr>
              <a:xfrm>
                <a:off x="7274454" y="2134264"/>
                <a:ext cx="884551" cy="832990"/>
                <a:chOff x="4735197" y="2942634"/>
                <a:chExt cx="1395812" cy="1314450"/>
              </a:xfrm>
            </p:grpSpPr>
            <p:sp>
              <p:nvSpPr>
                <p:cNvPr id="65" name="Rectangle 64">
                  <a:extLst>
                    <a:ext uri="{FF2B5EF4-FFF2-40B4-BE49-F238E27FC236}">
                      <a16:creationId xmlns:a16="http://schemas.microsoft.com/office/drawing/2014/main" id="{5C20B3A0-09AE-6E43-9F1F-51DF5BE4624C}"/>
                    </a:ext>
                  </a:extLst>
                </p:cNvPr>
                <p:cNvSpPr/>
                <p:nvPr/>
              </p:nvSpPr>
              <p:spPr>
                <a:xfrm>
                  <a:off x="4919429" y="3509576"/>
                  <a:ext cx="1211580" cy="2057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6A4877A-B784-864D-9B4E-47BFF2425B59}"/>
                    </a:ext>
                  </a:extLst>
                </p:cNvPr>
                <p:cNvSpPr/>
                <p:nvPr/>
              </p:nvSpPr>
              <p:spPr>
                <a:xfrm>
                  <a:off x="4735197" y="2942634"/>
                  <a:ext cx="205740" cy="131445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sp>
            <p:nvSpPr>
              <p:cNvPr id="64" name="TextBox 63">
                <a:extLst>
                  <a:ext uri="{FF2B5EF4-FFF2-40B4-BE49-F238E27FC236}">
                    <a16:creationId xmlns:a16="http://schemas.microsoft.com/office/drawing/2014/main" id="{949744A3-9862-7940-B724-C8BA72CE448C}"/>
                  </a:ext>
                </a:extLst>
              </p:cNvPr>
              <p:cNvSpPr txBox="1"/>
              <p:nvPr/>
            </p:nvSpPr>
            <p:spPr>
              <a:xfrm>
                <a:off x="6560009" y="3014002"/>
                <a:ext cx="2457450" cy="369332"/>
              </a:xfrm>
              <a:prstGeom prst="rect">
                <a:avLst/>
              </a:prstGeom>
              <a:noFill/>
            </p:spPr>
            <p:txBody>
              <a:bodyPr wrap="square" rtlCol="0">
                <a:spAutoFit/>
              </a:bodyPr>
              <a:lstStyle/>
              <a:p>
                <a:pPr algn="ctr"/>
                <a:r>
                  <a:rPr lang="en-US" b="1" dirty="0"/>
                  <a:t>Monoglyceride</a:t>
                </a:r>
              </a:p>
            </p:txBody>
          </p:sp>
        </p:grpSp>
        <p:grpSp>
          <p:nvGrpSpPr>
            <p:cNvPr id="59" name="Group 58">
              <a:extLst>
                <a:ext uri="{FF2B5EF4-FFF2-40B4-BE49-F238E27FC236}">
                  <a16:creationId xmlns:a16="http://schemas.microsoft.com/office/drawing/2014/main" id="{3CDE5EC5-B805-6E4F-91C0-5D74B0ED2DDE}"/>
                </a:ext>
              </a:extLst>
            </p:cNvPr>
            <p:cNvGrpSpPr/>
            <p:nvPr/>
          </p:nvGrpSpPr>
          <p:grpSpPr>
            <a:xfrm>
              <a:off x="2610306" y="4637001"/>
              <a:ext cx="2703195" cy="653210"/>
              <a:chOff x="2962359" y="5093673"/>
              <a:chExt cx="2457450" cy="539843"/>
            </a:xfrm>
          </p:grpSpPr>
          <p:sp>
            <p:nvSpPr>
              <p:cNvPr id="61" name="Rectangle 60">
                <a:extLst>
                  <a:ext uri="{FF2B5EF4-FFF2-40B4-BE49-F238E27FC236}">
                    <a16:creationId xmlns:a16="http://schemas.microsoft.com/office/drawing/2014/main" id="{4F411AD3-8C07-C840-951B-6B1055CEC08B}"/>
                  </a:ext>
                </a:extLst>
              </p:cNvPr>
              <p:cNvSpPr/>
              <p:nvPr/>
            </p:nvSpPr>
            <p:spPr>
              <a:xfrm>
                <a:off x="3690432" y="5093673"/>
                <a:ext cx="1001305" cy="17003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5EE7963-A1C3-814D-AB1B-30F2D5A6B03D}"/>
                  </a:ext>
                </a:extLst>
              </p:cNvPr>
              <p:cNvSpPr txBox="1"/>
              <p:nvPr/>
            </p:nvSpPr>
            <p:spPr>
              <a:xfrm>
                <a:off x="2962359" y="5328283"/>
                <a:ext cx="2457450" cy="305233"/>
              </a:xfrm>
              <a:prstGeom prst="rect">
                <a:avLst/>
              </a:prstGeom>
              <a:noFill/>
            </p:spPr>
            <p:txBody>
              <a:bodyPr wrap="square" rtlCol="0">
                <a:spAutoFit/>
              </a:bodyPr>
              <a:lstStyle/>
              <a:p>
                <a:pPr algn="ctr"/>
                <a:r>
                  <a:rPr lang="en-US" b="1" dirty="0"/>
                  <a:t>Fatty acids</a:t>
                </a:r>
              </a:p>
            </p:txBody>
          </p:sp>
        </p:grpSp>
        <p:sp>
          <p:nvSpPr>
            <p:cNvPr id="60" name="Plus 59">
              <a:extLst>
                <a:ext uri="{FF2B5EF4-FFF2-40B4-BE49-F238E27FC236}">
                  <a16:creationId xmlns:a16="http://schemas.microsoft.com/office/drawing/2014/main" id="{3064EDB0-FE42-6347-9235-8BB7560F1FAA}"/>
                </a:ext>
              </a:extLst>
            </p:cNvPr>
            <p:cNvSpPr/>
            <p:nvPr/>
          </p:nvSpPr>
          <p:spPr>
            <a:xfrm>
              <a:off x="3709719" y="3660446"/>
              <a:ext cx="534353" cy="558615"/>
            </a:xfrm>
            <a:prstGeom prst="mathPlus">
              <a:avLst/>
            </a:prstGeom>
            <a:solidFill>
              <a:srgbClr val="BC8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57D4FAEF-AA57-5344-91BC-75DC3F3B2635}"/>
              </a:ext>
            </a:extLst>
          </p:cNvPr>
          <p:cNvSpPr txBox="1"/>
          <p:nvPr/>
        </p:nvSpPr>
        <p:spPr>
          <a:xfrm>
            <a:off x="6719005" y="4325517"/>
            <a:ext cx="2270652" cy="584775"/>
          </a:xfrm>
          <a:prstGeom prst="rect">
            <a:avLst/>
          </a:prstGeom>
          <a:noFill/>
        </p:spPr>
        <p:txBody>
          <a:bodyPr wrap="square" rtlCol="0">
            <a:spAutoFit/>
          </a:bodyPr>
          <a:lstStyle/>
          <a:p>
            <a:pPr algn="ctr"/>
            <a:r>
              <a:rPr lang="en-US" sz="3200" b="1" dirty="0">
                <a:solidFill>
                  <a:srgbClr val="FFC000"/>
                </a:solidFill>
              </a:rPr>
              <a:t>Obesity</a:t>
            </a:r>
            <a:endParaRPr lang="en-US" sz="2800" b="1" dirty="0">
              <a:solidFill>
                <a:srgbClr val="FFC000"/>
              </a:solidFill>
            </a:endParaRPr>
          </a:p>
        </p:txBody>
      </p:sp>
      <p:sp>
        <p:nvSpPr>
          <p:cNvPr id="83" name="Right Arrow 82">
            <a:extLst>
              <a:ext uri="{FF2B5EF4-FFF2-40B4-BE49-F238E27FC236}">
                <a16:creationId xmlns:a16="http://schemas.microsoft.com/office/drawing/2014/main" id="{DC13F194-97A1-D04D-9721-558884E5FFA8}"/>
              </a:ext>
            </a:extLst>
          </p:cNvPr>
          <p:cNvSpPr/>
          <p:nvPr/>
        </p:nvSpPr>
        <p:spPr>
          <a:xfrm>
            <a:off x="1477244" y="2793129"/>
            <a:ext cx="1432907" cy="636700"/>
          </a:xfrm>
          <a:prstGeom prst="rightArrow">
            <a:avLst/>
          </a:prstGeom>
          <a:solidFill>
            <a:srgbClr val="BC8F2D"/>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bg1"/>
                </a:solidFill>
              </a:rPr>
              <a:t>LIPASE</a:t>
            </a:r>
          </a:p>
        </p:txBody>
      </p:sp>
      <p:sp>
        <p:nvSpPr>
          <p:cNvPr id="85" name="TextBox 84">
            <a:extLst>
              <a:ext uri="{FF2B5EF4-FFF2-40B4-BE49-F238E27FC236}">
                <a16:creationId xmlns:a16="http://schemas.microsoft.com/office/drawing/2014/main" id="{BA7C2746-D872-6642-8374-6F82517DFA44}"/>
              </a:ext>
            </a:extLst>
          </p:cNvPr>
          <p:cNvSpPr txBox="1"/>
          <p:nvPr/>
        </p:nvSpPr>
        <p:spPr>
          <a:xfrm>
            <a:off x="4636563" y="2299545"/>
            <a:ext cx="1713723" cy="400110"/>
          </a:xfrm>
          <a:prstGeom prst="rect">
            <a:avLst/>
          </a:prstGeom>
          <a:noFill/>
        </p:spPr>
        <p:txBody>
          <a:bodyPr wrap="square" rtlCol="0">
            <a:spAutoFit/>
          </a:bodyPr>
          <a:lstStyle/>
          <a:p>
            <a:pPr algn="ctr"/>
            <a:r>
              <a:rPr lang="en-US" sz="2000" b="1" dirty="0"/>
              <a:t>Absorption</a:t>
            </a:r>
          </a:p>
        </p:txBody>
      </p:sp>
      <p:grpSp>
        <p:nvGrpSpPr>
          <p:cNvPr id="86" name="Group 85">
            <a:extLst>
              <a:ext uri="{FF2B5EF4-FFF2-40B4-BE49-F238E27FC236}">
                <a16:creationId xmlns:a16="http://schemas.microsoft.com/office/drawing/2014/main" id="{8E3C7D2F-96F6-2E48-9B76-D9FF46707896}"/>
              </a:ext>
            </a:extLst>
          </p:cNvPr>
          <p:cNvGrpSpPr/>
          <p:nvPr/>
        </p:nvGrpSpPr>
        <p:grpSpPr>
          <a:xfrm>
            <a:off x="1436701" y="3486790"/>
            <a:ext cx="4326735" cy="1983394"/>
            <a:chOff x="1503872" y="4110424"/>
            <a:chExt cx="4326735" cy="1983394"/>
          </a:xfrm>
        </p:grpSpPr>
        <p:grpSp>
          <p:nvGrpSpPr>
            <p:cNvPr id="87" name="Group 86">
              <a:extLst>
                <a:ext uri="{FF2B5EF4-FFF2-40B4-BE49-F238E27FC236}">
                  <a16:creationId xmlns:a16="http://schemas.microsoft.com/office/drawing/2014/main" id="{57B28CB1-0E8E-BA4E-83B0-539BB1855750}"/>
                </a:ext>
              </a:extLst>
            </p:cNvPr>
            <p:cNvGrpSpPr/>
            <p:nvPr/>
          </p:nvGrpSpPr>
          <p:grpSpPr>
            <a:xfrm>
              <a:off x="1503872" y="4110424"/>
              <a:ext cx="1519728" cy="1983394"/>
              <a:chOff x="1374595" y="4023316"/>
              <a:chExt cx="1519728" cy="1983394"/>
            </a:xfrm>
            <a:solidFill>
              <a:schemeClr val="accent1">
                <a:lumMod val="75000"/>
              </a:schemeClr>
            </a:solidFill>
          </p:grpSpPr>
          <p:grpSp>
            <p:nvGrpSpPr>
              <p:cNvPr id="91" name="Group 90">
                <a:extLst>
                  <a:ext uri="{FF2B5EF4-FFF2-40B4-BE49-F238E27FC236}">
                    <a16:creationId xmlns:a16="http://schemas.microsoft.com/office/drawing/2014/main" id="{6C2ED41C-41CD-E94B-885A-89F0DDC15976}"/>
                  </a:ext>
                </a:extLst>
              </p:cNvPr>
              <p:cNvGrpSpPr/>
              <p:nvPr/>
            </p:nvGrpSpPr>
            <p:grpSpPr>
              <a:xfrm>
                <a:off x="1845222" y="4023316"/>
                <a:ext cx="593839" cy="1337062"/>
                <a:chOff x="6179454" y="161370"/>
                <a:chExt cx="1002972" cy="1766022"/>
              </a:xfrm>
              <a:grpFill/>
            </p:grpSpPr>
            <p:sp>
              <p:nvSpPr>
                <p:cNvPr id="93" name="Rectangle 92">
                  <a:extLst>
                    <a:ext uri="{FF2B5EF4-FFF2-40B4-BE49-F238E27FC236}">
                      <a16:creationId xmlns:a16="http://schemas.microsoft.com/office/drawing/2014/main" id="{92F773CF-0B29-5240-B82A-1059270FAD6D}"/>
                    </a:ext>
                  </a:extLst>
                </p:cNvPr>
                <p:cNvSpPr/>
                <p:nvPr/>
              </p:nvSpPr>
              <p:spPr>
                <a:xfrm rot="5400000">
                  <a:off x="5917761" y="1040782"/>
                  <a:ext cx="1583411" cy="1898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0AB6812F-2611-B44C-894A-A0D00A627A50}"/>
                    </a:ext>
                  </a:extLst>
                </p:cNvPr>
                <p:cNvSpPr/>
                <p:nvPr/>
              </p:nvSpPr>
              <p:spPr>
                <a:xfrm>
                  <a:off x="6179454" y="161370"/>
                  <a:ext cx="1002972" cy="1902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TextBox 91">
                <a:extLst>
                  <a:ext uri="{FF2B5EF4-FFF2-40B4-BE49-F238E27FC236}">
                    <a16:creationId xmlns:a16="http://schemas.microsoft.com/office/drawing/2014/main" id="{6D4A7B10-65C2-8B45-B332-4581845FBDBF}"/>
                  </a:ext>
                </a:extLst>
              </p:cNvPr>
              <p:cNvSpPr txBox="1"/>
              <p:nvPr/>
            </p:nvSpPr>
            <p:spPr>
              <a:xfrm>
                <a:off x="1374595" y="5360379"/>
                <a:ext cx="1519728" cy="646331"/>
              </a:xfrm>
              <a:prstGeom prst="rect">
                <a:avLst/>
              </a:prstGeom>
              <a:solidFill>
                <a:srgbClr val="C00000"/>
              </a:solidFill>
              <a:ln>
                <a:noFill/>
              </a:ln>
            </p:spPr>
            <p:txBody>
              <a:bodyPr wrap="square" rtlCol="0">
                <a:spAutoFit/>
              </a:bodyPr>
              <a:lstStyle/>
              <a:p>
                <a:pPr algn="ctr"/>
                <a:r>
                  <a:rPr lang="en-US" b="1" dirty="0">
                    <a:solidFill>
                      <a:schemeClr val="bg1"/>
                    </a:solidFill>
                  </a:rPr>
                  <a:t>LIPASE INHIBITOR</a:t>
                </a:r>
              </a:p>
            </p:txBody>
          </p:sp>
        </p:grpSp>
        <p:sp>
          <p:nvSpPr>
            <p:cNvPr id="88" name="Rectangle 87">
              <a:extLst>
                <a:ext uri="{FF2B5EF4-FFF2-40B4-BE49-F238E27FC236}">
                  <a16:creationId xmlns:a16="http://schemas.microsoft.com/office/drawing/2014/main" id="{D33B9024-8EF2-2040-94D9-F85EB5F8F1F7}"/>
                </a:ext>
              </a:extLst>
            </p:cNvPr>
            <p:cNvSpPr/>
            <p:nvPr/>
          </p:nvSpPr>
          <p:spPr>
            <a:xfrm rot="10800000">
              <a:off x="2915756" y="5719705"/>
              <a:ext cx="2588948" cy="931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6898F6F-7DB5-3F4D-B762-C1CA8B7EB6F7}"/>
                </a:ext>
              </a:extLst>
            </p:cNvPr>
            <p:cNvSpPr/>
            <p:nvPr/>
          </p:nvSpPr>
          <p:spPr>
            <a:xfrm>
              <a:off x="5236768" y="4118091"/>
              <a:ext cx="593839" cy="1440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42B2873A-D3D7-CB45-AF22-B76393867C1D}"/>
                </a:ext>
              </a:extLst>
            </p:cNvPr>
            <p:cNvSpPr/>
            <p:nvPr/>
          </p:nvSpPr>
          <p:spPr>
            <a:xfrm rot="5400000">
              <a:off x="4782446" y="4977191"/>
              <a:ext cx="1547302" cy="1027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D0331DB0-68B2-2846-BD5C-A3A60A4D5413}"/>
              </a:ext>
            </a:extLst>
          </p:cNvPr>
          <p:cNvSpPr txBox="1"/>
          <p:nvPr/>
        </p:nvSpPr>
        <p:spPr>
          <a:xfrm>
            <a:off x="1301225" y="2371769"/>
            <a:ext cx="1713723" cy="400110"/>
          </a:xfrm>
          <a:prstGeom prst="rect">
            <a:avLst/>
          </a:prstGeom>
          <a:noFill/>
        </p:spPr>
        <p:txBody>
          <a:bodyPr wrap="square" rtlCol="0">
            <a:spAutoFit/>
          </a:bodyPr>
          <a:lstStyle/>
          <a:p>
            <a:pPr algn="ctr"/>
            <a:r>
              <a:rPr lang="en-US" sz="2000" b="1" dirty="0"/>
              <a:t>Digestion</a:t>
            </a:r>
          </a:p>
        </p:txBody>
      </p:sp>
      <p:sp>
        <p:nvSpPr>
          <p:cNvPr id="96" name="Right Arrow 95">
            <a:extLst>
              <a:ext uri="{FF2B5EF4-FFF2-40B4-BE49-F238E27FC236}">
                <a16:creationId xmlns:a16="http://schemas.microsoft.com/office/drawing/2014/main" id="{55D238E4-3256-5448-A2E5-E1513288832D}"/>
              </a:ext>
            </a:extLst>
          </p:cNvPr>
          <p:cNvSpPr/>
          <p:nvPr/>
        </p:nvSpPr>
        <p:spPr>
          <a:xfrm>
            <a:off x="4637443" y="2798005"/>
            <a:ext cx="1432907" cy="636700"/>
          </a:xfrm>
          <a:prstGeom prst="rightArrow">
            <a:avLst/>
          </a:prstGeom>
          <a:solidFill>
            <a:srgbClr val="BC8F2D"/>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bg1"/>
              </a:solidFill>
            </a:endParaRPr>
          </a:p>
        </p:txBody>
      </p:sp>
      <p:pic>
        <p:nvPicPr>
          <p:cNvPr id="2" name="図 1">
            <a:extLst>
              <a:ext uri="{FF2B5EF4-FFF2-40B4-BE49-F238E27FC236}">
                <a16:creationId xmlns:a16="http://schemas.microsoft.com/office/drawing/2014/main" id="{4F2CE932-6EF2-4DB6-9F1E-5B79A7364014}"/>
              </a:ext>
            </a:extLst>
          </p:cNvPr>
          <p:cNvPicPr>
            <a:picLocks noChangeAspect="1"/>
          </p:cNvPicPr>
          <p:nvPr/>
        </p:nvPicPr>
        <p:blipFill>
          <a:blip r:embed="rId5"/>
          <a:stretch>
            <a:fillRect/>
          </a:stretch>
        </p:blipFill>
        <p:spPr>
          <a:xfrm>
            <a:off x="6308752" y="1739649"/>
            <a:ext cx="2956816" cy="2523963"/>
          </a:xfrm>
          <a:prstGeom prst="rect">
            <a:avLst/>
          </a:prstGeom>
        </p:spPr>
      </p:pic>
    </p:spTree>
    <p:custDataLst>
      <p:tags r:id="rId1"/>
    </p:custDataLst>
    <p:extLst>
      <p:ext uri="{BB962C8B-B14F-4D97-AF65-F5344CB8AC3E}">
        <p14:creationId xmlns:p14="http://schemas.microsoft.com/office/powerpoint/2010/main" val="1231419603"/>
      </p:ext>
    </p:extLst>
  </p:cSld>
  <p:clrMapOvr>
    <a:masterClrMapping/>
  </p:clrMapOvr>
  <mc:AlternateContent xmlns:mc="http://schemas.openxmlformats.org/markup-compatibility/2006" xmlns:p14="http://schemas.microsoft.com/office/powerpoint/2010/main">
    <mc:Choice Requires="p14">
      <p:transition spd="slow" p14:dur="2000" advTm="58876"/>
    </mc:Choice>
    <mc:Fallback xmlns="">
      <p:transition spd="slow" advTm="58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153400" cy="461665"/>
          </a:xfrm>
          <a:prstGeom prst="rect">
            <a:avLst/>
          </a:prstGeom>
          <a:noFill/>
        </p:spPr>
        <p:txBody>
          <a:bodyPr wrap="square" rtlCol="0">
            <a:spAutoFit/>
          </a:bodyPr>
          <a:lstStyle/>
          <a:p>
            <a:r>
              <a:rPr lang="fr-FR" sz="2400" b="1" dirty="0"/>
              <a:t>Lipase inhibition: Method</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4" name="Right Arrow 13">
            <a:extLst>
              <a:ext uri="{FF2B5EF4-FFF2-40B4-BE49-F238E27FC236}">
                <a16:creationId xmlns:a16="http://schemas.microsoft.com/office/drawing/2014/main" id="{5E96D186-0603-AA45-94CE-BD8A631277B4}"/>
              </a:ext>
            </a:extLst>
          </p:cNvPr>
          <p:cNvSpPr/>
          <p:nvPr/>
        </p:nvSpPr>
        <p:spPr>
          <a:xfrm>
            <a:off x="4934676" y="2059353"/>
            <a:ext cx="816315" cy="574826"/>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urved Down Arrow 15">
            <a:extLst>
              <a:ext uri="{FF2B5EF4-FFF2-40B4-BE49-F238E27FC236}">
                <a16:creationId xmlns:a16="http://schemas.microsoft.com/office/drawing/2014/main" id="{45D56BB8-F4FA-CE4B-93B7-789B668DEEF8}"/>
              </a:ext>
            </a:extLst>
          </p:cNvPr>
          <p:cNvSpPr/>
          <p:nvPr/>
        </p:nvSpPr>
        <p:spPr>
          <a:xfrm>
            <a:off x="7142523" y="1231498"/>
            <a:ext cx="1132859" cy="570312"/>
          </a:xfrm>
          <a:prstGeom prst="curved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E59EE835-DB8D-C944-B69A-894CCF8061CF}"/>
              </a:ext>
            </a:extLst>
          </p:cNvPr>
          <p:cNvSpPr txBox="1"/>
          <p:nvPr/>
        </p:nvSpPr>
        <p:spPr>
          <a:xfrm>
            <a:off x="6928280" y="851221"/>
            <a:ext cx="1988289" cy="307777"/>
          </a:xfrm>
          <a:prstGeom prst="rect">
            <a:avLst/>
          </a:prstGeom>
          <a:noFill/>
        </p:spPr>
        <p:txBody>
          <a:bodyPr wrap="square" rtlCol="0">
            <a:spAutoFit/>
          </a:bodyPr>
          <a:lstStyle/>
          <a:p>
            <a:r>
              <a:rPr lang="en-US" sz="1400" dirty="0"/>
              <a:t>Transfer hexane layer</a:t>
            </a:r>
          </a:p>
        </p:txBody>
      </p:sp>
      <p:sp>
        <p:nvSpPr>
          <p:cNvPr id="19" name="TextBox 18">
            <a:extLst>
              <a:ext uri="{FF2B5EF4-FFF2-40B4-BE49-F238E27FC236}">
                <a16:creationId xmlns:a16="http://schemas.microsoft.com/office/drawing/2014/main" id="{7ADCD96A-549F-1341-A005-468DD717F612}"/>
              </a:ext>
            </a:extLst>
          </p:cNvPr>
          <p:cNvSpPr txBox="1"/>
          <p:nvPr/>
        </p:nvSpPr>
        <p:spPr>
          <a:xfrm>
            <a:off x="5502894" y="912599"/>
            <a:ext cx="1588464" cy="307777"/>
          </a:xfrm>
          <a:prstGeom prst="rect">
            <a:avLst/>
          </a:prstGeom>
          <a:noFill/>
        </p:spPr>
        <p:txBody>
          <a:bodyPr wrap="square" rtlCol="0">
            <a:spAutoFit/>
          </a:bodyPr>
          <a:lstStyle/>
          <a:p>
            <a:pPr algn="ctr"/>
            <a:r>
              <a:rPr lang="en-US" sz="1400" dirty="0"/>
              <a:t>Add hexane</a:t>
            </a:r>
          </a:p>
        </p:txBody>
      </p:sp>
      <p:sp>
        <p:nvSpPr>
          <p:cNvPr id="20" name="TextBox 19">
            <a:extLst>
              <a:ext uri="{FF2B5EF4-FFF2-40B4-BE49-F238E27FC236}">
                <a16:creationId xmlns:a16="http://schemas.microsoft.com/office/drawing/2014/main" id="{E94A4657-3A38-3F4C-8AD3-52D29E5FE406}"/>
              </a:ext>
            </a:extLst>
          </p:cNvPr>
          <p:cNvSpPr txBox="1"/>
          <p:nvPr/>
        </p:nvSpPr>
        <p:spPr>
          <a:xfrm>
            <a:off x="3101025" y="830409"/>
            <a:ext cx="1430080" cy="307777"/>
          </a:xfrm>
          <a:prstGeom prst="rect">
            <a:avLst/>
          </a:prstGeom>
          <a:noFill/>
        </p:spPr>
        <p:txBody>
          <a:bodyPr wrap="square" rtlCol="0">
            <a:spAutoFit/>
          </a:bodyPr>
          <a:lstStyle/>
          <a:p>
            <a:pPr algn="ctr"/>
            <a:r>
              <a:rPr lang="en-US" sz="1400" dirty="0"/>
              <a:t>Add 1 M </a:t>
            </a:r>
            <a:r>
              <a:rPr lang="en-US" sz="1400" dirty="0" err="1"/>
              <a:t>HCl</a:t>
            </a:r>
            <a:endParaRPr lang="en-US" sz="1400" dirty="0"/>
          </a:p>
        </p:txBody>
      </p:sp>
      <p:sp>
        <p:nvSpPr>
          <p:cNvPr id="21" name="Right Arrow 20">
            <a:extLst>
              <a:ext uri="{FF2B5EF4-FFF2-40B4-BE49-F238E27FC236}">
                <a16:creationId xmlns:a16="http://schemas.microsoft.com/office/drawing/2014/main" id="{9269E58D-C347-164F-9D1C-BDFC4F655A13}"/>
              </a:ext>
            </a:extLst>
          </p:cNvPr>
          <p:cNvSpPr/>
          <p:nvPr/>
        </p:nvSpPr>
        <p:spPr>
          <a:xfrm>
            <a:off x="2196939" y="2068671"/>
            <a:ext cx="816315" cy="574826"/>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a:extLst>
              <a:ext uri="{FF2B5EF4-FFF2-40B4-BE49-F238E27FC236}">
                <a16:creationId xmlns:a16="http://schemas.microsoft.com/office/drawing/2014/main" id="{9657742D-F0AE-FF4B-A92D-47C08F49A804}"/>
              </a:ext>
            </a:extLst>
          </p:cNvPr>
          <p:cNvSpPr/>
          <p:nvPr/>
        </p:nvSpPr>
        <p:spPr>
          <a:xfrm>
            <a:off x="5347036" y="4662775"/>
            <a:ext cx="816315" cy="574826"/>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ED34C0C-89B2-7342-B3E9-0E3AB78EF3A8}"/>
              </a:ext>
            </a:extLst>
          </p:cNvPr>
          <p:cNvPicPr>
            <a:picLocks noChangeAspect="1"/>
          </p:cNvPicPr>
          <p:nvPr/>
        </p:nvPicPr>
        <p:blipFill>
          <a:blip r:embed="rId4">
            <a:extLst>
              <a:ext uri="{BEBA8EAE-BF5A-486C-A8C5-ECC9F3942E4B}">
                <a14:imgProps xmlns:a14="http://schemas.microsoft.com/office/drawing/2010/main">
                  <a14:imgLayer>
                    <a14:imgEffect>
                      <a14:saturation sat="0"/>
                    </a14:imgEffect>
                  </a14:imgLayer>
                </a14:imgProps>
              </a:ext>
            </a:extLst>
          </a:blip>
          <a:stretch>
            <a:fillRect/>
          </a:stretch>
        </p:blipFill>
        <p:spPr>
          <a:xfrm flipH="1">
            <a:off x="3176982" y="4279952"/>
            <a:ext cx="1492683" cy="1492683"/>
          </a:xfrm>
          <a:prstGeom prst="rect">
            <a:avLst/>
          </a:prstGeom>
        </p:spPr>
      </p:pic>
      <p:pic>
        <p:nvPicPr>
          <p:cNvPr id="24" name="Picture 23">
            <a:extLst>
              <a:ext uri="{FF2B5EF4-FFF2-40B4-BE49-F238E27FC236}">
                <a16:creationId xmlns:a16="http://schemas.microsoft.com/office/drawing/2014/main" id="{5BD581BB-2B93-C946-AB94-576CD5A247AA}"/>
              </a:ext>
            </a:extLst>
          </p:cNvPr>
          <p:cNvPicPr>
            <a:picLocks noChangeAspect="1"/>
          </p:cNvPicPr>
          <p:nvPr/>
        </p:nvPicPr>
        <p:blipFill>
          <a:blip r:embed="rId5"/>
          <a:stretch>
            <a:fillRect/>
          </a:stretch>
        </p:blipFill>
        <p:spPr>
          <a:xfrm flipH="1">
            <a:off x="7290366" y="4203845"/>
            <a:ext cx="1492683" cy="1492683"/>
          </a:xfrm>
          <a:prstGeom prst="rect">
            <a:avLst/>
          </a:prstGeom>
        </p:spPr>
      </p:pic>
      <p:sp>
        <p:nvSpPr>
          <p:cNvPr id="25" name="TextBox 24">
            <a:extLst>
              <a:ext uri="{FF2B5EF4-FFF2-40B4-BE49-F238E27FC236}">
                <a16:creationId xmlns:a16="http://schemas.microsoft.com/office/drawing/2014/main" id="{F584685B-C782-3943-9B6A-2F897CED276A}"/>
              </a:ext>
            </a:extLst>
          </p:cNvPr>
          <p:cNvSpPr txBox="1"/>
          <p:nvPr/>
        </p:nvSpPr>
        <p:spPr>
          <a:xfrm>
            <a:off x="3060457" y="3444661"/>
            <a:ext cx="1918692" cy="523220"/>
          </a:xfrm>
          <a:prstGeom prst="rect">
            <a:avLst/>
          </a:prstGeom>
          <a:noFill/>
        </p:spPr>
        <p:txBody>
          <a:bodyPr wrap="square" rtlCol="0">
            <a:spAutoFit/>
          </a:bodyPr>
          <a:lstStyle/>
          <a:p>
            <a:pPr algn="ctr"/>
            <a:r>
              <a:rPr lang="en-US" sz="1400" dirty="0"/>
              <a:t>Transfer samples to 96 well plate</a:t>
            </a:r>
          </a:p>
        </p:txBody>
      </p:sp>
      <p:sp>
        <p:nvSpPr>
          <p:cNvPr id="26" name="Curved Down Arrow 25">
            <a:extLst>
              <a:ext uri="{FF2B5EF4-FFF2-40B4-BE49-F238E27FC236}">
                <a16:creationId xmlns:a16="http://schemas.microsoft.com/office/drawing/2014/main" id="{A05D15D9-07F2-444F-8940-3C0E6171FF40}"/>
              </a:ext>
            </a:extLst>
          </p:cNvPr>
          <p:cNvSpPr/>
          <p:nvPr/>
        </p:nvSpPr>
        <p:spPr>
          <a:xfrm>
            <a:off x="2388151" y="3858307"/>
            <a:ext cx="1132859" cy="570312"/>
          </a:xfrm>
          <a:prstGeom prst="curved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EB65769A-3DB7-894A-9EDB-C78036B096AC}"/>
              </a:ext>
            </a:extLst>
          </p:cNvPr>
          <p:cNvSpPr txBox="1"/>
          <p:nvPr/>
        </p:nvSpPr>
        <p:spPr>
          <a:xfrm>
            <a:off x="3948136" y="4229491"/>
            <a:ext cx="3614113" cy="307777"/>
          </a:xfrm>
          <a:prstGeom prst="rect">
            <a:avLst/>
          </a:prstGeom>
          <a:noFill/>
        </p:spPr>
        <p:txBody>
          <a:bodyPr wrap="square" rtlCol="0">
            <a:spAutoFit/>
          </a:bodyPr>
          <a:lstStyle/>
          <a:p>
            <a:pPr algn="ctr"/>
            <a:r>
              <a:rPr lang="en-US" sz="1400" dirty="0"/>
              <a:t>Quantitating: NEFA</a:t>
            </a:r>
          </a:p>
        </p:txBody>
      </p:sp>
      <p:sp>
        <p:nvSpPr>
          <p:cNvPr id="28" name="TextBox 27">
            <a:extLst>
              <a:ext uri="{FF2B5EF4-FFF2-40B4-BE49-F238E27FC236}">
                <a16:creationId xmlns:a16="http://schemas.microsoft.com/office/drawing/2014/main" id="{3FC6F5D9-7DBA-B34D-90D7-5261B8FB6EAA}"/>
              </a:ext>
            </a:extLst>
          </p:cNvPr>
          <p:cNvSpPr txBox="1"/>
          <p:nvPr/>
        </p:nvSpPr>
        <p:spPr>
          <a:xfrm>
            <a:off x="7019077" y="5426919"/>
            <a:ext cx="2035259" cy="523220"/>
          </a:xfrm>
          <a:prstGeom prst="rect">
            <a:avLst/>
          </a:prstGeom>
          <a:noFill/>
        </p:spPr>
        <p:txBody>
          <a:bodyPr wrap="square" rtlCol="0">
            <a:spAutoFit/>
          </a:bodyPr>
          <a:lstStyle/>
          <a:p>
            <a:pPr algn="ctr"/>
            <a:r>
              <a:rPr lang="en-US" sz="1400" dirty="0"/>
              <a:t>Measure absorbance </a:t>
            </a:r>
          </a:p>
          <a:p>
            <a:pPr algn="ctr"/>
            <a:r>
              <a:rPr lang="en-US" sz="1400" dirty="0"/>
              <a:t>at 550 nm</a:t>
            </a:r>
          </a:p>
        </p:txBody>
      </p:sp>
      <p:sp>
        <p:nvSpPr>
          <p:cNvPr id="29" name="Down Arrow 28">
            <a:extLst>
              <a:ext uri="{FF2B5EF4-FFF2-40B4-BE49-F238E27FC236}">
                <a16:creationId xmlns:a16="http://schemas.microsoft.com/office/drawing/2014/main" id="{68506F5D-1200-D14F-A214-44A5BD7D9255}"/>
              </a:ext>
            </a:extLst>
          </p:cNvPr>
          <p:cNvSpPr/>
          <p:nvPr/>
        </p:nvSpPr>
        <p:spPr>
          <a:xfrm>
            <a:off x="3680230" y="1229151"/>
            <a:ext cx="271671" cy="494216"/>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a:extLst>
              <a:ext uri="{FF2B5EF4-FFF2-40B4-BE49-F238E27FC236}">
                <a16:creationId xmlns:a16="http://schemas.microsoft.com/office/drawing/2014/main" id="{1B35B1B4-3720-B244-B5C4-015509A29DF2}"/>
              </a:ext>
            </a:extLst>
          </p:cNvPr>
          <p:cNvSpPr/>
          <p:nvPr/>
        </p:nvSpPr>
        <p:spPr>
          <a:xfrm rot="19339264">
            <a:off x="6645809" y="1278432"/>
            <a:ext cx="271671" cy="494216"/>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D83DAC14-C86A-C84F-8360-EE18A7BC43CC}"/>
              </a:ext>
            </a:extLst>
          </p:cNvPr>
          <p:cNvSpPr/>
          <p:nvPr/>
        </p:nvSpPr>
        <p:spPr>
          <a:xfrm>
            <a:off x="759209" y="4662775"/>
            <a:ext cx="816315" cy="574826"/>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732C277-0B0B-924B-A718-1E33E6967975}"/>
              </a:ext>
            </a:extLst>
          </p:cNvPr>
          <p:cNvSpPr txBox="1"/>
          <p:nvPr/>
        </p:nvSpPr>
        <p:spPr>
          <a:xfrm>
            <a:off x="635771" y="3706271"/>
            <a:ext cx="1752380" cy="523220"/>
          </a:xfrm>
          <a:prstGeom prst="rect">
            <a:avLst/>
          </a:prstGeom>
          <a:noFill/>
        </p:spPr>
        <p:txBody>
          <a:bodyPr wrap="square" rtlCol="0">
            <a:spAutoFit/>
          </a:bodyPr>
          <a:lstStyle/>
          <a:p>
            <a:pPr algn="ctr"/>
            <a:r>
              <a:rPr lang="en-US" sz="1400" dirty="0"/>
              <a:t>Evaporate and dissolve in DMSO</a:t>
            </a:r>
          </a:p>
        </p:txBody>
      </p:sp>
      <p:sp>
        <p:nvSpPr>
          <p:cNvPr id="34" name="TextBox 33">
            <a:extLst>
              <a:ext uri="{FF2B5EF4-FFF2-40B4-BE49-F238E27FC236}">
                <a16:creationId xmlns:a16="http://schemas.microsoft.com/office/drawing/2014/main" id="{762FF68C-946F-6A4A-8DAD-511FD9369024}"/>
              </a:ext>
            </a:extLst>
          </p:cNvPr>
          <p:cNvSpPr txBox="1"/>
          <p:nvPr/>
        </p:nvSpPr>
        <p:spPr>
          <a:xfrm>
            <a:off x="215900" y="830544"/>
            <a:ext cx="319905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t>Triolein</a:t>
            </a:r>
            <a:r>
              <a:rPr lang="en-US" sz="1400" dirty="0"/>
              <a:t> emulsion</a:t>
            </a:r>
          </a:p>
          <a:p>
            <a:pPr marL="285750" indent="-285750">
              <a:buFont typeface="Arial" panose="020B0604020202020204" pitchFamily="34" charset="0"/>
              <a:buChar char="•"/>
            </a:pPr>
            <a:r>
              <a:rPr lang="en-US" sz="1400" dirty="0"/>
              <a:t>Sample</a:t>
            </a:r>
          </a:p>
          <a:p>
            <a:pPr marL="285750" indent="-285750">
              <a:buFont typeface="Arial" panose="020B0604020202020204" pitchFamily="34" charset="0"/>
              <a:buChar char="•"/>
            </a:pPr>
            <a:r>
              <a:rPr lang="en-US" sz="1400" dirty="0"/>
              <a:t>Lipase</a:t>
            </a:r>
          </a:p>
        </p:txBody>
      </p:sp>
      <p:pic>
        <p:nvPicPr>
          <p:cNvPr id="2" name="図 1">
            <a:extLst>
              <a:ext uri="{FF2B5EF4-FFF2-40B4-BE49-F238E27FC236}">
                <a16:creationId xmlns:a16="http://schemas.microsoft.com/office/drawing/2014/main" id="{B5F9C99C-DDE4-42C1-94B5-77E8EE1089C4}"/>
              </a:ext>
            </a:extLst>
          </p:cNvPr>
          <p:cNvPicPr>
            <a:picLocks noChangeAspect="1"/>
          </p:cNvPicPr>
          <p:nvPr/>
        </p:nvPicPr>
        <p:blipFill>
          <a:blip r:embed="rId6"/>
          <a:stretch>
            <a:fillRect/>
          </a:stretch>
        </p:blipFill>
        <p:spPr>
          <a:xfrm>
            <a:off x="708864" y="1715948"/>
            <a:ext cx="762066" cy="1280271"/>
          </a:xfrm>
          <a:prstGeom prst="rect">
            <a:avLst/>
          </a:prstGeom>
        </p:spPr>
      </p:pic>
      <p:pic>
        <p:nvPicPr>
          <p:cNvPr id="36" name="図 35">
            <a:extLst>
              <a:ext uri="{FF2B5EF4-FFF2-40B4-BE49-F238E27FC236}">
                <a16:creationId xmlns:a16="http://schemas.microsoft.com/office/drawing/2014/main" id="{616C6F3C-F332-4360-AB4B-34023CB1B1E8}"/>
              </a:ext>
            </a:extLst>
          </p:cNvPr>
          <p:cNvPicPr>
            <a:picLocks noChangeAspect="1"/>
          </p:cNvPicPr>
          <p:nvPr/>
        </p:nvPicPr>
        <p:blipFill>
          <a:blip r:embed="rId6"/>
          <a:stretch>
            <a:fillRect/>
          </a:stretch>
        </p:blipFill>
        <p:spPr>
          <a:xfrm>
            <a:off x="1846813" y="4363158"/>
            <a:ext cx="762066" cy="1280271"/>
          </a:xfrm>
          <a:prstGeom prst="rect">
            <a:avLst/>
          </a:prstGeom>
        </p:spPr>
      </p:pic>
      <p:pic>
        <p:nvPicPr>
          <p:cNvPr id="37" name="図 36">
            <a:extLst>
              <a:ext uri="{FF2B5EF4-FFF2-40B4-BE49-F238E27FC236}">
                <a16:creationId xmlns:a16="http://schemas.microsoft.com/office/drawing/2014/main" id="{EE4618BC-5FDA-495C-B78D-B482C7F07EA0}"/>
              </a:ext>
            </a:extLst>
          </p:cNvPr>
          <p:cNvPicPr>
            <a:picLocks noChangeAspect="1"/>
          </p:cNvPicPr>
          <p:nvPr/>
        </p:nvPicPr>
        <p:blipFill>
          <a:blip r:embed="rId6"/>
          <a:stretch>
            <a:fillRect/>
          </a:stretch>
        </p:blipFill>
        <p:spPr>
          <a:xfrm>
            <a:off x="3268046" y="1688385"/>
            <a:ext cx="762066" cy="1280271"/>
          </a:xfrm>
          <a:prstGeom prst="rect">
            <a:avLst/>
          </a:prstGeom>
        </p:spPr>
      </p:pic>
      <p:pic>
        <p:nvPicPr>
          <p:cNvPr id="3" name="図 2">
            <a:extLst>
              <a:ext uri="{FF2B5EF4-FFF2-40B4-BE49-F238E27FC236}">
                <a16:creationId xmlns:a16="http://schemas.microsoft.com/office/drawing/2014/main" id="{9954849E-A5AB-4328-A181-D674129143E5}"/>
              </a:ext>
            </a:extLst>
          </p:cNvPr>
          <p:cNvPicPr>
            <a:picLocks noChangeAspect="1"/>
          </p:cNvPicPr>
          <p:nvPr/>
        </p:nvPicPr>
        <p:blipFill>
          <a:blip r:embed="rId7"/>
          <a:stretch>
            <a:fillRect/>
          </a:stretch>
        </p:blipFill>
        <p:spPr>
          <a:xfrm>
            <a:off x="6349871" y="1723367"/>
            <a:ext cx="743776" cy="1261981"/>
          </a:xfrm>
          <a:prstGeom prst="rect">
            <a:avLst/>
          </a:prstGeom>
        </p:spPr>
      </p:pic>
      <p:pic>
        <p:nvPicPr>
          <p:cNvPr id="7" name="図 6">
            <a:extLst>
              <a:ext uri="{FF2B5EF4-FFF2-40B4-BE49-F238E27FC236}">
                <a16:creationId xmlns:a16="http://schemas.microsoft.com/office/drawing/2014/main" id="{ED6A95F0-45B0-44B2-8729-91921944CBAB}"/>
              </a:ext>
            </a:extLst>
          </p:cNvPr>
          <p:cNvPicPr>
            <a:picLocks noChangeAspect="1"/>
          </p:cNvPicPr>
          <p:nvPr/>
        </p:nvPicPr>
        <p:blipFill>
          <a:blip r:embed="rId8"/>
          <a:stretch>
            <a:fillRect/>
          </a:stretch>
        </p:blipFill>
        <p:spPr>
          <a:xfrm>
            <a:off x="7626063" y="1706675"/>
            <a:ext cx="749873" cy="1261981"/>
          </a:xfrm>
          <a:prstGeom prst="rect">
            <a:avLst/>
          </a:prstGeom>
        </p:spPr>
      </p:pic>
    </p:spTree>
    <p:extLst>
      <p:ext uri="{BB962C8B-B14F-4D97-AF65-F5344CB8AC3E}">
        <p14:creationId xmlns:p14="http://schemas.microsoft.com/office/powerpoint/2010/main" val="230522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
            <a:extLst>
              <a:ext uri="{FF2B5EF4-FFF2-40B4-BE49-F238E27FC236}">
                <a16:creationId xmlns:a16="http://schemas.microsoft.com/office/drawing/2014/main" id="{004DEDAF-77C3-3B44-AEDB-FD891668F87C}"/>
              </a:ext>
            </a:extLst>
          </p:cNvPr>
          <p:cNvGraphicFramePr>
            <a:graphicFrameLocks/>
          </p:cNvGraphicFramePr>
          <p:nvPr>
            <p:extLst>
              <p:ext uri="{D42A27DB-BD31-4B8C-83A1-F6EECF244321}">
                <p14:modId xmlns:p14="http://schemas.microsoft.com/office/powerpoint/2010/main" val="1351550427"/>
              </p:ext>
            </p:extLst>
          </p:nvPr>
        </p:nvGraphicFramePr>
        <p:xfrm>
          <a:off x="609601" y="666016"/>
          <a:ext cx="6553199" cy="26105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04800" y="229751"/>
            <a:ext cx="8153400" cy="461665"/>
          </a:xfrm>
          <a:prstGeom prst="rect">
            <a:avLst/>
          </a:prstGeom>
          <a:noFill/>
        </p:spPr>
        <p:txBody>
          <a:bodyPr wrap="square" rtlCol="0">
            <a:spAutoFit/>
          </a:bodyPr>
          <a:lstStyle/>
          <a:p>
            <a:r>
              <a:rPr lang="fr-FR" sz="2400" b="1" dirty="0"/>
              <a:t>Lipase inhibition assay result</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22</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cxnSp>
        <p:nvCxnSpPr>
          <p:cNvPr id="9" name="Straight Arrow Connector 8">
            <a:extLst>
              <a:ext uri="{FF2B5EF4-FFF2-40B4-BE49-F238E27FC236}">
                <a16:creationId xmlns:a16="http://schemas.microsoft.com/office/drawing/2014/main" id="{0D49E5FB-E836-C146-BF0D-D005CE6AC6BA}"/>
              </a:ext>
            </a:extLst>
          </p:cNvPr>
          <p:cNvCxnSpPr>
            <a:cxnSpLocks/>
          </p:cNvCxnSpPr>
          <p:nvPr/>
        </p:nvCxnSpPr>
        <p:spPr>
          <a:xfrm>
            <a:off x="4212470" y="1102585"/>
            <a:ext cx="1502530" cy="113597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グラフ 1">
            <a:extLst>
              <a:ext uri="{FF2B5EF4-FFF2-40B4-BE49-F238E27FC236}">
                <a16:creationId xmlns:a16="http://schemas.microsoft.com/office/drawing/2014/main" id="{8EA714EB-3917-4AE1-A064-9A95C1F3C193}"/>
              </a:ext>
            </a:extLst>
          </p:cNvPr>
          <p:cNvGraphicFramePr>
            <a:graphicFrameLocks/>
          </p:cNvGraphicFramePr>
          <p:nvPr>
            <p:extLst>
              <p:ext uri="{D42A27DB-BD31-4B8C-83A1-F6EECF244321}">
                <p14:modId xmlns:p14="http://schemas.microsoft.com/office/powerpoint/2010/main" val="2967153524"/>
              </p:ext>
            </p:extLst>
          </p:nvPr>
        </p:nvGraphicFramePr>
        <p:xfrm>
          <a:off x="609601" y="3436255"/>
          <a:ext cx="3274914" cy="250412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1EDCD27C-0D59-E94E-A1A3-86778FB8CF62}"/>
              </a:ext>
            </a:extLst>
          </p:cNvPr>
          <p:cNvSpPr txBox="1"/>
          <p:nvPr/>
        </p:nvSpPr>
        <p:spPr>
          <a:xfrm>
            <a:off x="4001343" y="5377791"/>
            <a:ext cx="2438400" cy="523220"/>
          </a:xfrm>
          <a:prstGeom prst="rect">
            <a:avLst/>
          </a:prstGeom>
          <a:noFill/>
        </p:spPr>
        <p:txBody>
          <a:bodyPr wrap="square" rtlCol="0">
            <a:spAutoFit/>
          </a:bodyPr>
          <a:lstStyle/>
          <a:p>
            <a:r>
              <a:rPr lang="en-AU" sz="1400" dirty="0"/>
              <a:t>PC = active fraction before decomposition (30 µg/mL)</a:t>
            </a:r>
          </a:p>
        </p:txBody>
      </p:sp>
      <p:sp>
        <p:nvSpPr>
          <p:cNvPr id="16" name="Rectangle 15">
            <a:extLst>
              <a:ext uri="{FF2B5EF4-FFF2-40B4-BE49-F238E27FC236}">
                <a16:creationId xmlns:a16="http://schemas.microsoft.com/office/drawing/2014/main" id="{4BEE7964-E42A-C74C-A63D-CABCB07CA969}"/>
              </a:ext>
            </a:extLst>
          </p:cNvPr>
          <p:cNvSpPr/>
          <p:nvPr/>
        </p:nvSpPr>
        <p:spPr>
          <a:xfrm>
            <a:off x="4876800" y="3766398"/>
            <a:ext cx="3733800" cy="646331"/>
          </a:xfrm>
          <a:prstGeom prst="rect">
            <a:avLst/>
          </a:prstGeom>
          <a:ln>
            <a:solidFill>
              <a:schemeClr val="tx1"/>
            </a:solidFill>
          </a:ln>
        </p:spPr>
        <p:txBody>
          <a:bodyPr wrap="square">
            <a:spAutoFit/>
          </a:bodyPr>
          <a:lstStyle/>
          <a:p>
            <a:pPr algn="ctr"/>
            <a:r>
              <a:rPr lang="en-AU" dirty="0"/>
              <a:t>whole structure is important for the lipase inhibition</a:t>
            </a:r>
          </a:p>
        </p:txBody>
      </p:sp>
      <p:sp>
        <p:nvSpPr>
          <p:cNvPr id="11" name="Rectangle 15">
            <a:extLst>
              <a:ext uri="{FF2B5EF4-FFF2-40B4-BE49-F238E27FC236}">
                <a16:creationId xmlns:a16="http://schemas.microsoft.com/office/drawing/2014/main" id="{FDC2A4C1-B7C5-4D8F-AFA7-142F929D565F}"/>
              </a:ext>
            </a:extLst>
          </p:cNvPr>
          <p:cNvSpPr/>
          <p:nvPr/>
        </p:nvSpPr>
        <p:spPr>
          <a:xfrm>
            <a:off x="4876800" y="870350"/>
            <a:ext cx="4047726" cy="646331"/>
          </a:xfrm>
          <a:prstGeom prst="rect">
            <a:avLst/>
          </a:prstGeom>
          <a:ln>
            <a:solidFill>
              <a:schemeClr val="tx1"/>
            </a:solidFill>
          </a:ln>
        </p:spPr>
        <p:txBody>
          <a:bodyPr wrap="square">
            <a:spAutoFit/>
          </a:bodyPr>
          <a:lstStyle/>
          <a:p>
            <a:pPr algn="ctr"/>
            <a:r>
              <a:rPr lang="en-AU" i="1" dirty="0"/>
              <a:t>A. </a:t>
            </a:r>
            <a:r>
              <a:rPr lang="en-AU" i="1" dirty="0" err="1"/>
              <a:t>concinna</a:t>
            </a:r>
            <a:r>
              <a:rPr lang="en-AU" i="1" dirty="0"/>
              <a:t> </a:t>
            </a:r>
            <a:r>
              <a:rPr lang="en-AU" dirty="0"/>
              <a:t>saponin showed strong lipase inhibition with </a:t>
            </a:r>
            <a:r>
              <a:rPr lang="en-US" altLang="zh-CN" b="1" dirty="0">
                <a:latin typeface="Calibri" panose="020F0502020204030204" pitchFamily="34" charset="0"/>
                <a:cs typeface="Calibri" panose="020F0502020204030204" pitchFamily="34" charset="0"/>
              </a:rPr>
              <a:t>IC50 = 7.93</a:t>
            </a:r>
            <a:r>
              <a:rPr lang="el-GR" altLang="zh-CN" b="1" dirty="0">
                <a:latin typeface="Calibri" panose="020F0502020204030204" pitchFamily="34" charset="0"/>
                <a:cs typeface="Calibri" panose="020F0502020204030204" pitchFamily="34" charset="0"/>
              </a:rPr>
              <a:t> μ</a:t>
            </a:r>
            <a:r>
              <a:rPr lang="en-US" altLang="zh-CN" b="1" dirty="0">
                <a:latin typeface="Calibri" panose="020F0502020204030204" pitchFamily="34" charset="0"/>
                <a:cs typeface="Calibri" panose="020F0502020204030204" pitchFamily="34" charset="0"/>
              </a:rPr>
              <a:t>g</a:t>
            </a:r>
            <a:r>
              <a:rPr lang="zh-CN" altLang="en-US" dirty="0">
                <a:latin typeface="Calibri" panose="020F0502020204030204" pitchFamily="34" charset="0"/>
                <a:cs typeface="Calibri" panose="020F0502020204030204" pitchFamily="34" charset="0"/>
              </a:rPr>
              <a:t>／</a:t>
            </a:r>
            <a:r>
              <a:rPr lang="en-US" altLang="zh-CN" b="1" dirty="0">
                <a:latin typeface="Calibri" panose="020F0502020204030204" pitchFamily="34" charset="0"/>
                <a:cs typeface="Calibri" panose="020F0502020204030204" pitchFamily="34" charset="0"/>
              </a:rPr>
              <a:t>ml</a:t>
            </a:r>
          </a:p>
        </p:txBody>
      </p:sp>
    </p:spTree>
    <p:extLst>
      <p:ext uri="{BB962C8B-B14F-4D97-AF65-F5344CB8AC3E}">
        <p14:creationId xmlns:p14="http://schemas.microsoft.com/office/powerpoint/2010/main" val="69791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C459439-80F7-9B4B-8771-0CC1A6A969B9}"/>
              </a:ext>
            </a:extLst>
          </p:cNvPr>
          <p:cNvSpPr>
            <a:spLocks noGrp="1"/>
          </p:cNvSpPr>
          <p:nvPr>
            <p:ph type="sldNum" sz="quarter" idx="12"/>
          </p:nvPr>
        </p:nvSpPr>
        <p:spPr/>
        <p:txBody>
          <a:bodyPr/>
          <a:lstStyle/>
          <a:p>
            <a:fld id="{414CE227-3B1A-2B44-B131-98418094FE1E}" type="slidenum">
              <a:rPr lang="en-US" sz="800" smtClean="0"/>
              <a:t>23</a:t>
            </a:fld>
            <a:endParaRPr lang="en-US" sz="800"/>
          </a:p>
        </p:txBody>
      </p:sp>
      <p:grpSp>
        <p:nvGrpSpPr>
          <p:cNvPr id="2" name="Group 1">
            <a:extLst>
              <a:ext uri="{FF2B5EF4-FFF2-40B4-BE49-F238E27FC236}">
                <a16:creationId xmlns:a16="http://schemas.microsoft.com/office/drawing/2014/main" id="{4A35062D-524E-4341-BC78-461A0CAB81BD}"/>
              </a:ext>
            </a:extLst>
          </p:cNvPr>
          <p:cNvGrpSpPr/>
          <p:nvPr/>
        </p:nvGrpSpPr>
        <p:grpSpPr>
          <a:xfrm>
            <a:off x="1467183" y="1330914"/>
            <a:ext cx="6202555" cy="2871440"/>
            <a:chOff x="1559895" y="2153102"/>
            <a:chExt cx="6202555" cy="2871440"/>
          </a:xfrm>
        </p:grpSpPr>
        <p:pic>
          <p:nvPicPr>
            <p:cNvPr id="11" name="Picture 10">
              <a:extLst>
                <a:ext uri="{FF2B5EF4-FFF2-40B4-BE49-F238E27FC236}">
                  <a16:creationId xmlns:a16="http://schemas.microsoft.com/office/drawing/2014/main" id="{F0675FFF-968B-8440-A908-E286E0A26C27}"/>
                </a:ext>
              </a:extLst>
            </p:cNvPr>
            <p:cNvPicPr>
              <a:picLocks noChangeAspect="1"/>
            </p:cNvPicPr>
            <p:nvPr/>
          </p:nvPicPr>
          <p:blipFill>
            <a:blip r:embed="rId3">
              <a:extLst>
                <a:ext uri="{BEBA8EAE-BF5A-486C-A8C5-ECC9F3942E4B}">
                  <a14:imgProps xmlns:a14="http://schemas.microsoft.com/office/drawing/2010/main">
                    <a14:imgLayer>
                      <a14:imgEffect>
                        <a14:colorTemperature colorTemp="7200"/>
                      </a14:imgEffect>
                    </a14:imgLayer>
                  </a14:imgProps>
                </a:ext>
              </a:extLst>
            </a:blip>
            <a:stretch>
              <a:fillRect/>
            </a:stretch>
          </p:blipFill>
          <p:spPr>
            <a:xfrm>
              <a:off x="2256516" y="2228520"/>
              <a:ext cx="2000153" cy="2036191"/>
            </a:xfrm>
            <a:prstGeom prst="rect">
              <a:avLst/>
            </a:prstGeom>
          </p:spPr>
        </p:pic>
        <p:sp>
          <p:nvSpPr>
            <p:cNvPr id="14" name="TextBox 13">
              <a:extLst>
                <a:ext uri="{FF2B5EF4-FFF2-40B4-BE49-F238E27FC236}">
                  <a16:creationId xmlns:a16="http://schemas.microsoft.com/office/drawing/2014/main" id="{827B3DD2-972B-2142-AF91-0FB11D25F300}"/>
                </a:ext>
              </a:extLst>
            </p:cNvPr>
            <p:cNvSpPr txBox="1"/>
            <p:nvPr/>
          </p:nvSpPr>
          <p:spPr>
            <a:xfrm>
              <a:off x="1559895" y="4316656"/>
              <a:ext cx="3393394" cy="707886"/>
            </a:xfrm>
            <a:prstGeom prst="rect">
              <a:avLst/>
            </a:prstGeom>
            <a:noFill/>
          </p:spPr>
          <p:txBody>
            <a:bodyPr wrap="square" rtlCol="0">
              <a:spAutoFit/>
            </a:bodyPr>
            <a:lstStyle/>
            <a:p>
              <a:pPr algn="ctr"/>
              <a:r>
                <a:rPr lang="en-US" sz="2000" dirty="0"/>
                <a:t>Adipose tissue </a:t>
              </a:r>
            </a:p>
            <a:p>
              <a:pPr algn="ctr"/>
              <a:r>
                <a:rPr lang="en-US" sz="2000" dirty="0"/>
                <a:t>(stored as triglycerides)</a:t>
              </a:r>
            </a:p>
          </p:txBody>
        </p:sp>
        <p:sp>
          <p:nvSpPr>
            <p:cNvPr id="16" name="Left-Up Arrow 15">
              <a:extLst>
                <a:ext uri="{FF2B5EF4-FFF2-40B4-BE49-F238E27FC236}">
                  <a16:creationId xmlns:a16="http://schemas.microsoft.com/office/drawing/2014/main" id="{88AD7966-DEF5-E142-9701-389A2737482E}"/>
                </a:ext>
              </a:extLst>
            </p:cNvPr>
            <p:cNvSpPr/>
            <p:nvPr/>
          </p:nvSpPr>
          <p:spPr>
            <a:xfrm rot="7504134">
              <a:off x="4101475" y="2517423"/>
              <a:ext cx="1418584" cy="1458381"/>
            </a:xfrm>
            <a:prstGeom prst="leftUpArrow">
              <a:avLst>
                <a:gd name="adj1" fmla="val 17533"/>
                <a:gd name="adj2" fmla="val 25000"/>
                <a:gd name="adj3" fmla="val 25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A87217C1-C901-AC45-A423-12A592D90969}"/>
                </a:ext>
              </a:extLst>
            </p:cNvPr>
            <p:cNvSpPr txBox="1"/>
            <p:nvPr/>
          </p:nvSpPr>
          <p:spPr>
            <a:xfrm>
              <a:off x="4732433" y="2153102"/>
              <a:ext cx="1662289" cy="400110"/>
            </a:xfrm>
            <a:prstGeom prst="rect">
              <a:avLst/>
            </a:prstGeom>
            <a:noFill/>
          </p:spPr>
          <p:txBody>
            <a:bodyPr wrap="square" rtlCol="0">
              <a:spAutoFit/>
            </a:bodyPr>
            <a:lstStyle/>
            <a:p>
              <a:pPr algn="ctr"/>
              <a:r>
                <a:rPr lang="en-US" sz="2000" dirty="0"/>
                <a:t>Glycerol</a:t>
              </a:r>
              <a:endParaRPr lang="en-US" dirty="0"/>
            </a:p>
          </p:txBody>
        </p:sp>
        <p:sp>
          <p:nvSpPr>
            <p:cNvPr id="18" name="TextBox 17">
              <a:extLst>
                <a:ext uri="{FF2B5EF4-FFF2-40B4-BE49-F238E27FC236}">
                  <a16:creationId xmlns:a16="http://schemas.microsoft.com/office/drawing/2014/main" id="{E02939E6-B5F8-374D-AB84-BC3236F24331}"/>
                </a:ext>
              </a:extLst>
            </p:cNvPr>
            <p:cNvSpPr txBox="1"/>
            <p:nvPr/>
          </p:nvSpPr>
          <p:spPr>
            <a:xfrm>
              <a:off x="5252476" y="3804528"/>
              <a:ext cx="2509974" cy="400110"/>
            </a:xfrm>
            <a:prstGeom prst="rect">
              <a:avLst/>
            </a:prstGeom>
            <a:noFill/>
          </p:spPr>
          <p:txBody>
            <a:bodyPr wrap="square" rtlCol="0">
              <a:spAutoFit/>
            </a:bodyPr>
            <a:lstStyle/>
            <a:p>
              <a:r>
                <a:rPr lang="en-US" sz="2000" dirty="0"/>
                <a:t>Fatty acids</a:t>
              </a:r>
            </a:p>
          </p:txBody>
        </p:sp>
        <p:sp>
          <p:nvSpPr>
            <p:cNvPr id="19" name="TextBox 18">
              <a:extLst>
                <a:ext uri="{FF2B5EF4-FFF2-40B4-BE49-F238E27FC236}">
                  <a16:creationId xmlns:a16="http://schemas.microsoft.com/office/drawing/2014/main" id="{FAE77AF9-DBC9-7942-A1B2-10C0C36267CA}"/>
                </a:ext>
              </a:extLst>
            </p:cNvPr>
            <p:cNvSpPr txBox="1"/>
            <p:nvPr/>
          </p:nvSpPr>
          <p:spPr>
            <a:xfrm>
              <a:off x="5806573" y="2921385"/>
              <a:ext cx="1946962" cy="400110"/>
            </a:xfrm>
            <a:prstGeom prst="rect">
              <a:avLst/>
            </a:prstGeom>
            <a:solidFill>
              <a:schemeClr val="accent5">
                <a:lumMod val="50000"/>
              </a:schemeClr>
            </a:solidFill>
            <a:ln>
              <a:noFill/>
            </a:ln>
          </p:spPr>
          <p:txBody>
            <a:bodyPr wrap="square" rtlCol="0" anchor="ctr">
              <a:spAutoFit/>
            </a:bodyPr>
            <a:lstStyle/>
            <a:p>
              <a:pPr algn="ctr"/>
              <a:r>
                <a:rPr lang="en-US" sz="2000" b="1" dirty="0">
                  <a:solidFill>
                    <a:schemeClr val="bg1"/>
                  </a:solidFill>
                </a:rPr>
                <a:t>Lipolysis</a:t>
              </a:r>
              <a:endParaRPr lang="en-US" b="1" dirty="0">
                <a:solidFill>
                  <a:schemeClr val="bg1"/>
                </a:solidFill>
              </a:endParaRPr>
            </a:p>
          </p:txBody>
        </p:sp>
      </p:grpSp>
      <p:sp>
        <p:nvSpPr>
          <p:cNvPr id="35" name="Down Arrow 34">
            <a:extLst>
              <a:ext uri="{FF2B5EF4-FFF2-40B4-BE49-F238E27FC236}">
                <a16:creationId xmlns:a16="http://schemas.microsoft.com/office/drawing/2014/main" id="{E29CC1E4-2E59-DF48-9B9A-E7E905B452CC}"/>
              </a:ext>
            </a:extLst>
          </p:cNvPr>
          <p:cNvSpPr/>
          <p:nvPr/>
        </p:nvSpPr>
        <p:spPr>
          <a:xfrm rot="10800000">
            <a:off x="5159763" y="1977710"/>
            <a:ext cx="398773" cy="58196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TextBox 36">
            <a:extLst>
              <a:ext uri="{FF2B5EF4-FFF2-40B4-BE49-F238E27FC236}">
                <a16:creationId xmlns:a16="http://schemas.microsoft.com/office/drawing/2014/main" id="{FCD40B4C-2B02-814B-8F08-9D36711C7D02}"/>
              </a:ext>
            </a:extLst>
          </p:cNvPr>
          <p:cNvSpPr txBox="1"/>
          <p:nvPr/>
        </p:nvSpPr>
        <p:spPr>
          <a:xfrm>
            <a:off x="11447362" y="4965539"/>
            <a:ext cx="184731" cy="338554"/>
          </a:xfrm>
          <a:prstGeom prst="rect">
            <a:avLst/>
          </a:prstGeom>
          <a:noFill/>
        </p:spPr>
        <p:txBody>
          <a:bodyPr wrap="none" rtlCol="0">
            <a:spAutoFit/>
          </a:bodyPr>
          <a:lstStyle/>
          <a:p>
            <a:endParaRPr lang="en-US" sz="1600" dirty="0"/>
          </a:p>
        </p:txBody>
      </p:sp>
      <p:sp>
        <p:nvSpPr>
          <p:cNvPr id="3" name="TextBox 2">
            <a:extLst>
              <a:ext uri="{FF2B5EF4-FFF2-40B4-BE49-F238E27FC236}">
                <a16:creationId xmlns:a16="http://schemas.microsoft.com/office/drawing/2014/main" id="{CC53B839-182E-E14F-B0BB-30CB4DF3D8BD}"/>
              </a:ext>
            </a:extLst>
          </p:cNvPr>
          <p:cNvSpPr txBox="1"/>
          <p:nvPr/>
        </p:nvSpPr>
        <p:spPr>
          <a:xfrm>
            <a:off x="2222122" y="4567535"/>
            <a:ext cx="4692678" cy="461665"/>
          </a:xfrm>
          <a:prstGeom prst="rect">
            <a:avLst/>
          </a:prstGeom>
          <a:noFill/>
        </p:spPr>
        <p:txBody>
          <a:bodyPr wrap="square" rtlCol="0">
            <a:spAutoFit/>
          </a:bodyPr>
          <a:lstStyle/>
          <a:p>
            <a:pPr algn="ctr"/>
            <a:r>
              <a:rPr lang="en-US" sz="2400" b="1" dirty="0">
                <a:solidFill>
                  <a:srgbClr val="C00000"/>
                </a:solidFill>
              </a:rPr>
              <a:t>Effective to treat obesity</a:t>
            </a:r>
          </a:p>
        </p:txBody>
      </p:sp>
      <p:pic>
        <p:nvPicPr>
          <p:cNvPr id="20" name="Picture 19">
            <a:extLst>
              <a:ext uri="{FF2B5EF4-FFF2-40B4-BE49-F238E27FC236}">
                <a16:creationId xmlns:a16="http://schemas.microsoft.com/office/drawing/2014/main" id="{9DC3C96E-C162-2F4C-B0D4-0A7A753E59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2" name="TextBox 21">
            <a:extLst>
              <a:ext uri="{FF2B5EF4-FFF2-40B4-BE49-F238E27FC236}">
                <a16:creationId xmlns:a16="http://schemas.microsoft.com/office/drawing/2014/main" id="{C4B1F5CC-865D-9F42-8536-C6C9EADF342B}"/>
              </a:ext>
            </a:extLst>
          </p:cNvPr>
          <p:cNvSpPr txBox="1"/>
          <p:nvPr/>
        </p:nvSpPr>
        <p:spPr>
          <a:xfrm>
            <a:off x="402588" y="308222"/>
            <a:ext cx="8153400" cy="461665"/>
          </a:xfrm>
          <a:prstGeom prst="rect">
            <a:avLst/>
          </a:prstGeom>
          <a:noFill/>
        </p:spPr>
        <p:txBody>
          <a:bodyPr wrap="square" rtlCol="0">
            <a:spAutoFit/>
          </a:bodyPr>
          <a:lstStyle/>
          <a:p>
            <a:r>
              <a:rPr lang="fr-FR" sz="2400" b="1" dirty="0"/>
              <a:t>3T3-L1 adipocyte: </a:t>
            </a:r>
            <a:r>
              <a:rPr lang="fr-FR" sz="2400" b="1" dirty="0" err="1"/>
              <a:t>Lipolysis</a:t>
            </a:r>
            <a:endParaRPr lang="fr-FR" sz="2400" b="1" dirty="0"/>
          </a:p>
        </p:txBody>
      </p:sp>
    </p:spTree>
    <p:extLst>
      <p:ext uri="{BB962C8B-B14F-4D97-AF65-F5344CB8AC3E}">
        <p14:creationId xmlns:p14="http://schemas.microsoft.com/office/powerpoint/2010/main" val="3780047711"/>
      </p:ext>
    </p:extLst>
  </p:cSld>
  <p:clrMapOvr>
    <a:masterClrMapping/>
  </p:clrMapOvr>
  <mc:AlternateContent xmlns:mc="http://schemas.openxmlformats.org/markup-compatibility/2006" xmlns:p14="http://schemas.microsoft.com/office/powerpoint/2010/main">
    <mc:Choice Requires="p14">
      <p:transition spd="slow" p14:dur="2000" advTm="2581"/>
    </mc:Choice>
    <mc:Fallback xmlns="">
      <p:transition spd="slow" advTm="2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ED8226-BF85-284F-967B-50023900D2A9}"/>
              </a:ext>
            </a:extLst>
          </p:cNvPr>
          <p:cNvPicPr>
            <a:picLocks noChangeAspect="1"/>
          </p:cNvPicPr>
          <p:nvPr/>
        </p:nvPicPr>
        <p:blipFill>
          <a:blip r:embed="rId3">
            <a:extLst>
              <a:ext uri="{BEBA8EAE-BF5A-486C-A8C5-ECC9F3942E4B}">
                <a14:imgProps xmlns:a14="http://schemas.microsoft.com/office/drawing/2010/main">
                  <a14:imgLayer>
                    <a14:imgEffect>
                      <a14:saturation sat="0"/>
                    </a14:imgEffect>
                  </a14:imgLayer>
                </a14:imgProps>
              </a:ext>
            </a:extLst>
          </a:blip>
          <a:stretch>
            <a:fillRect/>
          </a:stretch>
        </p:blipFill>
        <p:spPr>
          <a:xfrm flipH="1">
            <a:off x="138768" y="4265295"/>
            <a:ext cx="1492683" cy="1492683"/>
          </a:xfrm>
          <a:prstGeom prst="rect">
            <a:avLst/>
          </a:prstGeom>
        </p:spPr>
      </p:pic>
      <p:pic>
        <p:nvPicPr>
          <p:cNvPr id="10" name="Picture 9">
            <a:extLst>
              <a:ext uri="{FF2B5EF4-FFF2-40B4-BE49-F238E27FC236}">
                <a16:creationId xmlns:a16="http://schemas.microsoft.com/office/drawing/2014/main" id="{54520BFE-2425-4640-A099-FE5B62D6FBBF}"/>
              </a:ext>
            </a:extLst>
          </p:cNvPr>
          <p:cNvPicPr>
            <a:picLocks noChangeAspect="1"/>
          </p:cNvPicPr>
          <p:nvPr/>
        </p:nvPicPr>
        <p:blipFill>
          <a:blip r:embed="rId3">
            <a:extLst>
              <a:ext uri="{BEBA8EAE-BF5A-486C-A8C5-ECC9F3942E4B}">
                <a14:imgProps xmlns:a14="http://schemas.microsoft.com/office/drawing/2010/main">
                  <a14:imgLayer>
                    <a14:imgEffect>
                      <a14:saturation sat="0"/>
                    </a14:imgEffect>
                  </a14:imgLayer>
                </a14:imgProps>
              </a:ext>
            </a:extLst>
          </a:blip>
          <a:stretch>
            <a:fillRect/>
          </a:stretch>
        </p:blipFill>
        <p:spPr>
          <a:xfrm flipH="1">
            <a:off x="4185643" y="4265293"/>
            <a:ext cx="1492683" cy="1492683"/>
          </a:xfrm>
          <a:prstGeom prst="rect">
            <a:avLst/>
          </a:prstGeom>
        </p:spPr>
      </p:pic>
      <p:sp>
        <p:nvSpPr>
          <p:cNvPr id="6" name="Slide Number Placeholder 5"/>
          <p:cNvSpPr>
            <a:spLocks noGrp="1"/>
          </p:cNvSpPr>
          <p:nvPr>
            <p:ph type="sldNum" sz="quarter" idx="12"/>
          </p:nvPr>
        </p:nvSpPr>
        <p:spPr/>
        <p:txBody>
          <a:bodyPr/>
          <a:lstStyle/>
          <a:p>
            <a:fld id="{FCAEAE96-855E-42B1-8DE9-9C9E68DE18C5}" type="slidenum">
              <a:rPr lang="fr-FR" smtClean="0"/>
              <a:pPr/>
              <a:t>24</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Box 6">
            <a:extLst>
              <a:ext uri="{FF2B5EF4-FFF2-40B4-BE49-F238E27FC236}">
                <a16:creationId xmlns:a16="http://schemas.microsoft.com/office/drawing/2014/main" id="{44F7E828-32CE-D24C-A3B3-A008836C4E50}"/>
              </a:ext>
            </a:extLst>
          </p:cNvPr>
          <p:cNvSpPr txBox="1"/>
          <p:nvPr/>
        </p:nvSpPr>
        <p:spPr>
          <a:xfrm>
            <a:off x="402588" y="308222"/>
            <a:ext cx="8153400" cy="461665"/>
          </a:xfrm>
          <a:prstGeom prst="rect">
            <a:avLst/>
          </a:prstGeom>
          <a:noFill/>
        </p:spPr>
        <p:txBody>
          <a:bodyPr wrap="square" rtlCol="0">
            <a:spAutoFit/>
          </a:bodyPr>
          <a:lstStyle/>
          <a:p>
            <a:r>
              <a:rPr lang="fr-FR" sz="2400" b="1" dirty="0"/>
              <a:t>3T3-L1 adipocyte: </a:t>
            </a:r>
            <a:r>
              <a:rPr lang="fr-FR" sz="2400" b="1" dirty="0" err="1"/>
              <a:t>Assay</a:t>
            </a:r>
            <a:r>
              <a:rPr lang="fr-FR" sz="2400" b="1" dirty="0"/>
              <a:t> </a:t>
            </a:r>
            <a:r>
              <a:rPr lang="fr-FR" sz="2400" b="1" dirty="0" err="1"/>
              <a:t>method</a:t>
            </a:r>
            <a:endParaRPr lang="fr-FR" sz="2400" b="1" dirty="0"/>
          </a:p>
        </p:txBody>
      </p:sp>
      <p:sp>
        <p:nvSpPr>
          <p:cNvPr id="8" name="TextBox 7">
            <a:extLst>
              <a:ext uri="{FF2B5EF4-FFF2-40B4-BE49-F238E27FC236}">
                <a16:creationId xmlns:a16="http://schemas.microsoft.com/office/drawing/2014/main" id="{1F15DAD0-B2D6-EB4F-B9F5-DADD6017F2B2}"/>
              </a:ext>
            </a:extLst>
          </p:cNvPr>
          <p:cNvSpPr txBox="1"/>
          <p:nvPr/>
        </p:nvSpPr>
        <p:spPr>
          <a:xfrm>
            <a:off x="7016316" y="1948574"/>
            <a:ext cx="1727088" cy="246221"/>
          </a:xfrm>
          <a:prstGeom prst="rect">
            <a:avLst/>
          </a:prstGeom>
          <a:solidFill>
            <a:schemeClr val="bg1"/>
          </a:solidFill>
        </p:spPr>
        <p:txBody>
          <a:bodyPr wrap="square" rtlCol="0">
            <a:spAutoFit/>
          </a:bodyPr>
          <a:lstStyle/>
          <a:p>
            <a:pPr algn="ctr"/>
            <a:r>
              <a:rPr lang="en-US" sz="1000" dirty="0">
                <a:latin typeface="+mj-lt"/>
                <a:cs typeface="Plantagenet Cherokee" panose="02020000000000000000" pitchFamily="18" charset="-79"/>
              </a:rPr>
              <a:t>Overnight</a:t>
            </a:r>
          </a:p>
        </p:txBody>
      </p:sp>
      <p:pic>
        <p:nvPicPr>
          <p:cNvPr id="11" name="Picture 10">
            <a:extLst>
              <a:ext uri="{FF2B5EF4-FFF2-40B4-BE49-F238E27FC236}">
                <a16:creationId xmlns:a16="http://schemas.microsoft.com/office/drawing/2014/main" id="{E6EED025-C446-A44C-8B58-6195BE063599}"/>
              </a:ext>
            </a:extLst>
          </p:cNvPr>
          <p:cNvPicPr>
            <a:picLocks noChangeAspect="1"/>
          </p:cNvPicPr>
          <p:nvPr/>
        </p:nvPicPr>
        <p:blipFill>
          <a:blip r:embed="rId5"/>
          <a:stretch>
            <a:fillRect/>
          </a:stretch>
        </p:blipFill>
        <p:spPr>
          <a:xfrm flipH="1">
            <a:off x="7340758" y="4182239"/>
            <a:ext cx="1492683" cy="1492683"/>
          </a:xfrm>
          <a:prstGeom prst="rect">
            <a:avLst/>
          </a:prstGeom>
        </p:spPr>
      </p:pic>
      <p:sp>
        <p:nvSpPr>
          <p:cNvPr id="12" name="TextBox 11">
            <a:extLst>
              <a:ext uri="{FF2B5EF4-FFF2-40B4-BE49-F238E27FC236}">
                <a16:creationId xmlns:a16="http://schemas.microsoft.com/office/drawing/2014/main" id="{6209BB4C-15C5-334A-ABC5-36051E60A13C}"/>
              </a:ext>
            </a:extLst>
          </p:cNvPr>
          <p:cNvSpPr txBox="1"/>
          <p:nvPr/>
        </p:nvSpPr>
        <p:spPr>
          <a:xfrm>
            <a:off x="265995" y="2464652"/>
            <a:ext cx="3051486" cy="338554"/>
          </a:xfrm>
          <a:prstGeom prst="rect">
            <a:avLst/>
          </a:prstGeom>
          <a:noFill/>
          <a:ln>
            <a:solidFill>
              <a:schemeClr val="tx1"/>
            </a:solidFill>
          </a:ln>
        </p:spPr>
        <p:txBody>
          <a:bodyPr wrap="square" rtlCol="0">
            <a:spAutoFit/>
          </a:bodyPr>
          <a:lstStyle/>
          <a:p>
            <a:pPr algn="ctr"/>
            <a:r>
              <a:rPr lang="en-US" sz="1600" dirty="0"/>
              <a:t>Glycerol release assay</a:t>
            </a:r>
          </a:p>
        </p:txBody>
      </p:sp>
      <p:sp>
        <p:nvSpPr>
          <p:cNvPr id="13" name="TextBox 12">
            <a:extLst>
              <a:ext uri="{FF2B5EF4-FFF2-40B4-BE49-F238E27FC236}">
                <a16:creationId xmlns:a16="http://schemas.microsoft.com/office/drawing/2014/main" id="{2017134C-BBC3-E946-82C5-FDA93AA0B678}"/>
              </a:ext>
            </a:extLst>
          </p:cNvPr>
          <p:cNvSpPr txBox="1"/>
          <p:nvPr/>
        </p:nvSpPr>
        <p:spPr>
          <a:xfrm>
            <a:off x="2828524" y="4073671"/>
            <a:ext cx="1396528" cy="523220"/>
          </a:xfrm>
          <a:prstGeom prst="rect">
            <a:avLst/>
          </a:prstGeom>
          <a:noFill/>
        </p:spPr>
        <p:txBody>
          <a:bodyPr wrap="square" rtlCol="0">
            <a:spAutoFit/>
          </a:bodyPr>
          <a:lstStyle/>
          <a:p>
            <a:pPr algn="ctr"/>
            <a:r>
              <a:rPr lang="en-US" sz="1400" dirty="0"/>
              <a:t>Supernatant </a:t>
            </a:r>
          </a:p>
          <a:p>
            <a:pPr algn="ctr"/>
            <a:r>
              <a:rPr lang="en-US" sz="1400" dirty="0"/>
              <a:t>transfer</a:t>
            </a:r>
          </a:p>
        </p:txBody>
      </p:sp>
      <p:sp>
        <p:nvSpPr>
          <p:cNvPr id="14" name="Right Arrow 13">
            <a:extLst>
              <a:ext uri="{FF2B5EF4-FFF2-40B4-BE49-F238E27FC236}">
                <a16:creationId xmlns:a16="http://schemas.microsoft.com/office/drawing/2014/main" id="{540E2A34-7E5E-6847-8C2E-573E2CBFEDE2}"/>
              </a:ext>
            </a:extLst>
          </p:cNvPr>
          <p:cNvSpPr/>
          <p:nvPr/>
        </p:nvSpPr>
        <p:spPr>
          <a:xfrm>
            <a:off x="6011107" y="4747128"/>
            <a:ext cx="996870" cy="5125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TextBox 14">
            <a:extLst>
              <a:ext uri="{FF2B5EF4-FFF2-40B4-BE49-F238E27FC236}">
                <a16:creationId xmlns:a16="http://schemas.microsoft.com/office/drawing/2014/main" id="{F9EC8596-62B8-BE42-A5E1-7A96DCFB9F6E}"/>
              </a:ext>
            </a:extLst>
          </p:cNvPr>
          <p:cNvSpPr txBox="1"/>
          <p:nvPr/>
        </p:nvSpPr>
        <p:spPr>
          <a:xfrm>
            <a:off x="7199556" y="5344927"/>
            <a:ext cx="1975464" cy="523220"/>
          </a:xfrm>
          <a:prstGeom prst="rect">
            <a:avLst/>
          </a:prstGeom>
          <a:noFill/>
        </p:spPr>
        <p:txBody>
          <a:bodyPr wrap="square" rtlCol="0">
            <a:spAutoFit/>
          </a:bodyPr>
          <a:lstStyle/>
          <a:p>
            <a:pPr algn="ctr"/>
            <a:r>
              <a:rPr lang="en-US" sz="1400" dirty="0"/>
              <a:t>Measure absorbance </a:t>
            </a:r>
          </a:p>
          <a:p>
            <a:pPr algn="ctr"/>
            <a:r>
              <a:rPr lang="en-US" sz="1400" dirty="0"/>
              <a:t>at 540 nm</a:t>
            </a:r>
          </a:p>
        </p:txBody>
      </p:sp>
      <p:sp>
        <p:nvSpPr>
          <p:cNvPr id="16" name="Right Arrow 15">
            <a:extLst>
              <a:ext uri="{FF2B5EF4-FFF2-40B4-BE49-F238E27FC236}">
                <a16:creationId xmlns:a16="http://schemas.microsoft.com/office/drawing/2014/main" id="{2F9256D4-220E-F041-A4CA-F9D964227F78}"/>
              </a:ext>
            </a:extLst>
          </p:cNvPr>
          <p:cNvSpPr/>
          <p:nvPr/>
        </p:nvSpPr>
        <p:spPr>
          <a:xfrm>
            <a:off x="1888510" y="4755345"/>
            <a:ext cx="996870" cy="5125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Right Arrow 16">
            <a:extLst>
              <a:ext uri="{FF2B5EF4-FFF2-40B4-BE49-F238E27FC236}">
                <a16:creationId xmlns:a16="http://schemas.microsoft.com/office/drawing/2014/main" id="{A3A25099-2E67-CC42-91AE-5791816702CC}"/>
              </a:ext>
            </a:extLst>
          </p:cNvPr>
          <p:cNvSpPr/>
          <p:nvPr/>
        </p:nvSpPr>
        <p:spPr>
          <a:xfrm>
            <a:off x="3055130" y="4755345"/>
            <a:ext cx="996870" cy="5125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17">
            <a:extLst>
              <a:ext uri="{FF2B5EF4-FFF2-40B4-BE49-F238E27FC236}">
                <a16:creationId xmlns:a16="http://schemas.microsoft.com/office/drawing/2014/main" id="{065618C8-6AB6-CA43-A57C-86A5BF1ACF1A}"/>
              </a:ext>
            </a:extLst>
          </p:cNvPr>
          <p:cNvSpPr/>
          <p:nvPr/>
        </p:nvSpPr>
        <p:spPr>
          <a:xfrm>
            <a:off x="1772989" y="4059779"/>
            <a:ext cx="983486" cy="523220"/>
          </a:xfrm>
          <a:prstGeom prst="rect">
            <a:avLst/>
          </a:prstGeom>
        </p:spPr>
        <p:txBody>
          <a:bodyPr wrap="square">
            <a:spAutoFit/>
          </a:bodyPr>
          <a:lstStyle/>
          <a:p>
            <a:pPr algn="ctr"/>
            <a:r>
              <a:rPr lang="en-US" sz="1400" dirty="0"/>
              <a:t>Incubate </a:t>
            </a:r>
          </a:p>
          <a:p>
            <a:pPr algn="ctr"/>
            <a:r>
              <a:rPr lang="en-US" sz="1400" dirty="0"/>
              <a:t>24 </a:t>
            </a:r>
            <a:r>
              <a:rPr lang="en-US" sz="1400" dirty="0" err="1"/>
              <a:t>hrs</a:t>
            </a:r>
            <a:endParaRPr lang="en-US" sz="1400" dirty="0"/>
          </a:p>
        </p:txBody>
      </p:sp>
      <p:sp>
        <p:nvSpPr>
          <p:cNvPr id="19" name="TextBox 18">
            <a:extLst>
              <a:ext uri="{FF2B5EF4-FFF2-40B4-BE49-F238E27FC236}">
                <a16:creationId xmlns:a16="http://schemas.microsoft.com/office/drawing/2014/main" id="{81427FAD-FAA4-BD4A-826E-63006DF7697C}"/>
              </a:ext>
            </a:extLst>
          </p:cNvPr>
          <p:cNvSpPr txBox="1"/>
          <p:nvPr/>
        </p:nvSpPr>
        <p:spPr>
          <a:xfrm>
            <a:off x="279035" y="923177"/>
            <a:ext cx="1383943" cy="338554"/>
          </a:xfrm>
          <a:prstGeom prst="rect">
            <a:avLst/>
          </a:prstGeom>
          <a:noFill/>
          <a:ln>
            <a:solidFill>
              <a:schemeClr val="tx1"/>
            </a:solidFill>
          </a:ln>
        </p:spPr>
        <p:txBody>
          <a:bodyPr wrap="square" rtlCol="0">
            <a:spAutoFit/>
          </a:bodyPr>
          <a:lstStyle/>
          <a:p>
            <a:pPr algn="ctr"/>
            <a:r>
              <a:rPr lang="en-US" sz="1600" dirty="0"/>
              <a:t>Cell culture</a:t>
            </a:r>
          </a:p>
        </p:txBody>
      </p:sp>
      <p:sp>
        <p:nvSpPr>
          <p:cNvPr id="20" name="TextBox 19">
            <a:extLst>
              <a:ext uri="{FF2B5EF4-FFF2-40B4-BE49-F238E27FC236}">
                <a16:creationId xmlns:a16="http://schemas.microsoft.com/office/drawing/2014/main" id="{2419FBB7-A3EF-674D-849B-61665D7B1867}"/>
              </a:ext>
            </a:extLst>
          </p:cNvPr>
          <p:cNvSpPr txBox="1"/>
          <p:nvPr/>
        </p:nvSpPr>
        <p:spPr>
          <a:xfrm>
            <a:off x="182742" y="3489182"/>
            <a:ext cx="2897418" cy="307777"/>
          </a:xfrm>
          <a:prstGeom prst="rect">
            <a:avLst/>
          </a:prstGeom>
          <a:noFill/>
        </p:spPr>
        <p:txBody>
          <a:bodyPr wrap="square" rtlCol="0">
            <a:spAutoFit/>
          </a:bodyPr>
          <a:lstStyle/>
          <a:p>
            <a:r>
              <a:rPr lang="en-US" sz="1400" dirty="0"/>
              <a:t>Add: crude sample</a:t>
            </a:r>
          </a:p>
        </p:txBody>
      </p:sp>
      <p:sp>
        <p:nvSpPr>
          <p:cNvPr id="21" name="Down Arrow 20">
            <a:extLst>
              <a:ext uri="{FF2B5EF4-FFF2-40B4-BE49-F238E27FC236}">
                <a16:creationId xmlns:a16="http://schemas.microsoft.com/office/drawing/2014/main" id="{C8A0D4A3-08A9-134E-B81A-DDD6F46B6CAE}"/>
              </a:ext>
            </a:extLst>
          </p:cNvPr>
          <p:cNvSpPr/>
          <p:nvPr/>
        </p:nvSpPr>
        <p:spPr>
          <a:xfrm>
            <a:off x="777940" y="3826563"/>
            <a:ext cx="271671" cy="494216"/>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7E524BA-D72D-B144-97DD-973F64158E04}"/>
              </a:ext>
            </a:extLst>
          </p:cNvPr>
          <p:cNvSpPr txBox="1"/>
          <p:nvPr/>
        </p:nvSpPr>
        <p:spPr>
          <a:xfrm>
            <a:off x="5150639" y="3998224"/>
            <a:ext cx="2717805" cy="584775"/>
          </a:xfrm>
          <a:prstGeom prst="rect">
            <a:avLst/>
          </a:prstGeom>
          <a:noFill/>
        </p:spPr>
        <p:txBody>
          <a:bodyPr wrap="square" rtlCol="0">
            <a:spAutoFit/>
          </a:bodyPr>
          <a:lstStyle/>
          <a:p>
            <a:pPr algn="ctr"/>
            <a:r>
              <a:rPr lang="en-US" sz="1600" b="1" dirty="0"/>
              <a:t>Quantify: </a:t>
            </a:r>
          </a:p>
          <a:p>
            <a:pPr algn="ctr"/>
            <a:r>
              <a:rPr lang="en-US" sz="1600" b="1" dirty="0"/>
              <a:t>released glycerol</a:t>
            </a:r>
          </a:p>
        </p:txBody>
      </p:sp>
      <p:sp>
        <p:nvSpPr>
          <p:cNvPr id="23" name="Down Arrow 22">
            <a:extLst>
              <a:ext uri="{FF2B5EF4-FFF2-40B4-BE49-F238E27FC236}">
                <a16:creationId xmlns:a16="http://schemas.microsoft.com/office/drawing/2014/main" id="{C7081B55-D994-424B-9524-61E619F04AE1}"/>
              </a:ext>
            </a:extLst>
          </p:cNvPr>
          <p:cNvSpPr/>
          <p:nvPr/>
        </p:nvSpPr>
        <p:spPr>
          <a:xfrm>
            <a:off x="4692784" y="3830176"/>
            <a:ext cx="271671" cy="494216"/>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28719F5-2FCB-4A4D-8921-108A2C39B3E6}"/>
              </a:ext>
            </a:extLst>
          </p:cNvPr>
          <p:cNvSpPr txBox="1"/>
          <p:nvPr/>
        </p:nvSpPr>
        <p:spPr>
          <a:xfrm>
            <a:off x="3407607" y="3412332"/>
            <a:ext cx="2603500" cy="307777"/>
          </a:xfrm>
          <a:prstGeom prst="rect">
            <a:avLst/>
          </a:prstGeom>
          <a:noFill/>
        </p:spPr>
        <p:txBody>
          <a:bodyPr wrap="square" rtlCol="0">
            <a:spAutoFit/>
          </a:bodyPr>
          <a:lstStyle/>
          <a:p>
            <a:pPr algn="ctr"/>
            <a:r>
              <a:rPr lang="en-US" sz="1400" dirty="0"/>
              <a:t>Add glycerol reagent</a:t>
            </a:r>
          </a:p>
        </p:txBody>
      </p:sp>
      <p:grpSp>
        <p:nvGrpSpPr>
          <p:cNvPr id="25" name="Group 24">
            <a:extLst>
              <a:ext uri="{FF2B5EF4-FFF2-40B4-BE49-F238E27FC236}">
                <a16:creationId xmlns:a16="http://schemas.microsoft.com/office/drawing/2014/main" id="{07077941-F785-EE4F-A596-F5CC793A980D}"/>
              </a:ext>
            </a:extLst>
          </p:cNvPr>
          <p:cNvGrpSpPr/>
          <p:nvPr/>
        </p:nvGrpSpPr>
        <p:grpSpPr>
          <a:xfrm>
            <a:off x="1829054" y="1522038"/>
            <a:ext cx="5610987" cy="721469"/>
            <a:chOff x="1156115" y="8577253"/>
            <a:chExt cx="3469671" cy="721469"/>
          </a:xfrm>
        </p:grpSpPr>
        <p:grpSp>
          <p:nvGrpSpPr>
            <p:cNvPr id="26" name="Group 25">
              <a:extLst>
                <a:ext uri="{FF2B5EF4-FFF2-40B4-BE49-F238E27FC236}">
                  <a16:creationId xmlns:a16="http://schemas.microsoft.com/office/drawing/2014/main" id="{4D516D96-E1A1-6943-9FE4-A3920F039D95}"/>
                </a:ext>
              </a:extLst>
            </p:cNvPr>
            <p:cNvGrpSpPr/>
            <p:nvPr/>
          </p:nvGrpSpPr>
          <p:grpSpPr>
            <a:xfrm>
              <a:off x="1156115" y="8577253"/>
              <a:ext cx="3362030" cy="721469"/>
              <a:chOff x="1941215" y="2032744"/>
              <a:chExt cx="3567372" cy="920128"/>
            </a:xfrm>
            <a:solidFill>
              <a:schemeClr val="bg1"/>
            </a:solidFill>
          </p:grpSpPr>
          <p:sp>
            <p:nvSpPr>
              <p:cNvPr id="28" name="TextBox 27">
                <a:extLst>
                  <a:ext uri="{FF2B5EF4-FFF2-40B4-BE49-F238E27FC236}">
                    <a16:creationId xmlns:a16="http://schemas.microsoft.com/office/drawing/2014/main" id="{6BB52F95-BEB0-EA4D-AD70-D57752BB7935}"/>
                  </a:ext>
                </a:extLst>
              </p:cNvPr>
              <p:cNvSpPr txBox="1"/>
              <p:nvPr/>
            </p:nvSpPr>
            <p:spPr>
              <a:xfrm>
                <a:off x="1941215" y="2050067"/>
                <a:ext cx="714971" cy="902805"/>
              </a:xfrm>
              <a:prstGeom prst="rect">
                <a:avLst/>
              </a:prstGeom>
              <a:grpFill/>
            </p:spPr>
            <p:txBody>
              <a:bodyPr wrap="square" rtlCol="0">
                <a:spAutoFit/>
              </a:bodyPr>
              <a:lstStyle/>
              <a:p>
                <a:pPr algn="ctr"/>
                <a:r>
                  <a:rPr lang="en-US" sz="1000" b="1" dirty="0">
                    <a:latin typeface="+mj-lt"/>
                    <a:cs typeface="Plantagenet Cherokee" panose="02020000000000000000" pitchFamily="18" charset="-79"/>
                  </a:rPr>
                  <a:t>Seeding</a:t>
                </a:r>
              </a:p>
              <a:p>
                <a:pPr algn="ctr"/>
                <a:r>
                  <a:rPr lang="en-US" sz="1000" dirty="0">
                    <a:latin typeface="+mj-lt"/>
                    <a:cs typeface="Plantagenet Cherokee" panose="02020000000000000000" pitchFamily="18" charset="-79"/>
                  </a:rPr>
                  <a:t>3T3-L1 cells</a:t>
                </a:r>
              </a:p>
            </p:txBody>
          </p:sp>
          <p:sp>
            <p:nvSpPr>
              <p:cNvPr id="29" name="TextBox 28">
                <a:extLst>
                  <a:ext uri="{FF2B5EF4-FFF2-40B4-BE49-F238E27FC236}">
                    <a16:creationId xmlns:a16="http://schemas.microsoft.com/office/drawing/2014/main" id="{4F7166F7-85A4-404F-B754-DD65DD596714}"/>
                  </a:ext>
                </a:extLst>
              </p:cNvPr>
              <p:cNvSpPr txBox="1"/>
              <p:nvPr/>
            </p:nvSpPr>
            <p:spPr>
              <a:xfrm>
                <a:off x="3596720" y="2054046"/>
                <a:ext cx="937351" cy="706543"/>
              </a:xfrm>
              <a:prstGeom prst="rect">
                <a:avLst/>
              </a:prstGeom>
              <a:grpFill/>
            </p:spPr>
            <p:txBody>
              <a:bodyPr wrap="square" rtlCol="0">
                <a:spAutoFit/>
              </a:bodyPr>
              <a:lstStyle/>
              <a:p>
                <a:pPr algn="ctr"/>
                <a:r>
                  <a:rPr lang="en-US" sz="1000" b="1" dirty="0">
                    <a:latin typeface="+mj-lt"/>
                    <a:cs typeface="Plantagenet Cherokee" panose="02020000000000000000" pitchFamily="18" charset="-79"/>
                  </a:rPr>
                  <a:t>Day 2-4</a:t>
                </a:r>
              </a:p>
              <a:p>
                <a:pPr algn="ctr"/>
                <a:r>
                  <a:rPr lang="en-US" sz="1000" dirty="0">
                    <a:latin typeface="+mj-lt"/>
                    <a:cs typeface="Plantagenet Cherokee" panose="02020000000000000000" pitchFamily="18" charset="-79"/>
                  </a:rPr>
                  <a:t>Enhancement</a:t>
                </a:r>
              </a:p>
            </p:txBody>
          </p:sp>
          <p:sp>
            <p:nvSpPr>
              <p:cNvPr id="30" name="TextBox 29">
                <a:extLst>
                  <a:ext uri="{FF2B5EF4-FFF2-40B4-BE49-F238E27FC236}">
                    <a16:creationId xmlns:a16="http://schemas.microsoft.com/office/drawing/2014/main" id="{617A9987-44B2-FC48-A5C8-81C25E0B2502}"/>
                  </a:ext>
                </a:extLst>
              </p:cNvPr>
              <p:cNvSpPr txBox="1"/>
              <p:nvPr/>
            </p:nvSpPr>
            <p:spPr>
              <a:xfrm>
                <a:off x="2600120" y="2051525"/>
                <a:ext cx="887345" cy="706543"/>
              </a:xfrm>
              <a:prstGeom prst="rect">
                <a:avLst/>
              </a:prstGeom>
              <a:grpFill/>
            </p:spPr>
            <p:txBody>
              <a:bodyPr wrap="square" rtlCol="0">
                <a:spAutoFit/>
              </a:bodyPr>
              <a:lstStyle/>
              <a:p>
                <a:pPr algn="ctr"/>
                <a:r>
                  <a:rPr lang="en-US" sz="1000" b="1" dirty="0">
                    <a:latin typeface="+mj-lt"/>
                    <a:cs typeface="Plantagenet Cherokee" panose="02020000000000000000" pitchFamily="18" charset="-79"/>
                  </a:rPr>
                  <a:t>Day 0</a:t>
                </a:r>
              </a:p>
              <a:p>
                <a:pPr algn="ctr"/>
                <a:r>
                  <a:rPr lang="en-US" sz="1000" dirty="0">
                    <a:latin typeface="+mj-lt"/>
                    <a:cs typeface="Plantagenet Cherokee" panose="02020000000000000000" pitchFamily="18" charset="-79"/>
                  </a:rPr>
                  <a:t>Differentiation</a:t>
                </a:r>
              </a:p>
            </p:txBody>
          </p:sp>
          <p:cxnSp>
            <p:nvCxnSpPr>
              <p:cNvPr id="31" name="Straight Connector 30">
                <a:extLst>
                  <a:ext uri="{FF2B5EF4-FFF2-40B4-BE49-F238E27FC236}">
                    <a16:creationId xmlns:a16="http://schemas.microsoft.com/office/drawing/2014/main" id="{65388941-ADBB-9F4B-9A75-E1E6ECD489C7}"/>
                  </a:ext>
                </a:extLst>
              </p:cNvPr>
              <p:cNvCxnSpPr>
                <a:cxnSpLocks/>
              </p:cNvCxnSpPr>
              <p:nvPr/>
            </p:nvCxnSpPr>
            <p:spPr>
              <a:xfrm>
                <a:off x="3035840" y="2645652"/>
                <a:ext cx="0" cy="1836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343310-4B79-B844-8DD6-6DF109005522}"/>
                  </a:ext>
                </a:extLst>
              </p:cNvPr>
              <p:cNvCxnSpPr>
                <a:cxnSpLocks/>
              </p:cNvCxnSpPr>
              <p:nvPr/>
            </p:nvCxnSpPr>
            <p:spPr>
              <a:xfrm>
                <a:off x="3741120" y="2641200"/>
                <a:ext cx="0" cy="1836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31C4887-635C-A24B-91DE-C0EFA80A8000}"/>
                  </a:ext>
                </a:extLst>
              </p:cNvPr>
              <p:cNvSpPr txBox="1"/>
              <p:nvPr/>
            </p:nvSpPr>
            <p:spPr>
              <a:xfrm>
                <a:off x="4375377" y="2032744"/>
                <a:ext cx="1133210" cy="510282"/>
              </a:xfrm>
              <a:prstGeom prst="rect">
                <a:avLst/>
              </a:prstGeom>
              <a:grpFill/>
            </p:spPr>
            <p:txBody>
              <a:bodyPr wrap="square" rtlCol="0">
                <a:spAutoFit/>
              </a:bodyPr>
              <a:lstStyle/>
              <a:p>
                <a:pPr algn="ctr"/>
                <a:r>
                  <a:rPr lang="en-US" sz="1000" b="1" dirty="0">
                    <a:latin typeface="+mj-lt"/>
                    <a:cs typeface="Plantagenet Cherokee" panose="02020000000000000000" pitchFamily="18" charset="-79"/>
                  </a:rPr>
                  <a:t>Day 6</a:t>
                </a:r>
              </a:p>
              <a:p>
                <a:pPr algn="ctr"/>
                <a:r>
                  <a:rPr lang="en-US" sz="1000" dirty="0">
                    <a:latin typeface="+mj-lt"/>
                    <a:cs typeface="Plantagenet Cherokee" panose="02020000000000000000" pitchFamily="18" charset="-79"/>
                  </a:rPr>
                  <a:t>Maintenance</a:t>
                </a:r>
              </a:p>
            </p:txBody>
          </p:sp>
          <p:cxnSp>
            <p:nvCxnSpPr>
              <p:cNvPr id="34" name="Straight Connector 33">
                <a:extLst>
                  <a:ext uri="{FF2B5EF4-FFF2-40B4-BE49-F238E27FC236}">
                    <a16:creationId xmlns:a16="http://schemas.microsoft.com/office/drawing/2014/main" id="{7520246C-7C4C-E04D-9F08-E5256F6056D6}"/>
                  </a:ext>
                </a:extLst>
              </p:cNvPr>
              <p:cNvCxnSpPr>
                <a:cxnSpLocks/>
              </p:cNvCxnSpPr>
              <p:nvPr/>
            </p:nvCxnSpPr>
            <p:spPr>
              <a:xfrm>
                <a:off x="4383382" y="2645652"/>
                <a:ext cx="0" cy="1836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7133C9-B21C-164C-A3FD-EF2E0253F1AF}"/>
                  </a:ext>
                </a:extLst>
              </p:cNvPr>
              <p:cNvCxnSpPr>
                <a:cxnSpLocks/>
              </p:cNvCxnSpPr>
              <p:nvPr/>
            </p:nvCxnSpPr>
            <p:spPr>
              <a:xfrm>
                <a:off x="4944262" y="2645652"/>
                <a:ext cx="0" cy="1836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6CBB3B3-317F-8B43-9889-308F8CF91144}"/>
                  </a:ext>
                </a:extLst>
              </p:cNvPr>
              <p:cNvCxnSpPr>
                <a:cxnSpLocks/>
              </p:cNvCxnSpPr>
              <p:nvPr/>
            </p:nvCxnSpPr>
            <p:spPr>
              <a:xfrm>
                <a:off x="2298701" y="2641200"/>
                <a:ext cx="0" cy="1836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7F04297E-9C43-3A4B-A26C-10D8F1E7C926}"/>
                </a:ext>
              </a:extLst>
            </p:cNvPr>
            <p:cNvCxnSpPr>
              <a:cxnSpLocks/>
            </p:cNvCxnSpPr>
            <p:nvPr/>
          </p:nvCxnSpPr>
          <p:spPr>
            <a:xfrm>
              <a:off x="1493023" y="9126341"/>
              <a:ext cx="31327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325EDFE-7305-7243-982F-427FF30E26F5}"/>
              </a:ext>
            </a:extLst>
          </p:cNvPr>
          <p:cNvSpPr txBox="1"/>
          <p:nvPr/>
        </p:nvSpPr>
        <p:spPr>
          <a:xfrm>
            <a:off x="6967467" y="1522038"/>
            <a:ext cx="1727088" cy="400110"/>
          </a:xfrm>
          <a:prstGeom prst="rect">
            <a:avLst/>
          </a:prstGeom>
          <a:solidFill>
            <a:schemeClr val="bg1"/>
          </a:solidFill>
        </p:spPr>
        <p:txBody>
          <a:bodyPr wrap="square" rtlCol="0">
            <a:spAutoFit/>
          </a:bodyPr>
          <a:lstStyle/>
          <a:p>
            <a:pPr algn="ctr"/>
            <a:r>
              <a:rPr lang="en-US" sz="1000" b="1" dirty="0">
                <a:latin typeface="+mj-lt"/>
                <a:cs typeface="Plantagenet Cherokee" panose="02020000000000000000" pitchFamily="18" charset="-79"/>
              </a:rPr>
              <a:t>Day 8</a:t>
            </a:r>
          </a:p>
          <a:p>
            <a:pPr algn="ctr"/>
            <a:r>
              <a:rPr lang="en-US" sz="1000" dirty="0">
                <a:latin typeface="+mj-lt"/>
                <a:cs typeface="Plantagenet Cherokee" panose="02020000000000000000" pitchFamily="18" charset="-79"/>
              </a:rPr>
              <a:t>Serum starvation</a:t>
            </a:r>
          </a:p>
        </p:txBody>
      </p:sp>
    </p:spTree>
    <p:extLst>
      <p:ext uri="{BB962C8B-B14F-4D97-AF65-F5344CB8AC3E}">
        <p14:creationId xmlns:p14="http://schemas.microsoft.com/office/powerpoint/2010/main" val="112940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10DC08B-BB20-B74E-A674-42C67BBE08F3}"/>
              </a:ext>
            </a:extLst>
          </p:cNvPr>
          <p:cNvGraphicFramePr>
            <a:graphicFrameLocks/>
          </p:cNvGraphicFramePr>
          <p:nvPr>
            <p:extLst>
              <p:ext uri="{D42A27DB-BD31-4B8C-83A1-F6EECF244321}">
                <p14:modId xmlns:p14="http://schemas.microsoft.com/office/powerpoint/2010/main" val="1860134145"/>
              </p:ext>
            </p:extLst>
          </p:nvPr>
        </p:nvGraphicFramePr>
        <p:xfrm>
          <a:off x="424151" y="3213899"/>
          <a:ext cx="5519449" cy="289332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FCAEAE96-855E-42B1-8DE9-9C9E68DE18C5}" type="slidenum">
              <a:rPr lang="fr-FR" smtClean="0"/>
              <a:pPr/>
              <a:t>25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0" name="文本框 9">
            <a:extLst>
              <a:ext uri="{FF2B5EF4-FFF2-40B4-BE49-F238E27FC236}">
                <a16:creationId xmlns:a16="http://schemas.microsoft.com/office/drawing/2014/main" id="{E32232E5-C8E5-1349-BEC9-6E66E036F7C2}"/>
              </a:ext>
            </a:extLst>
          </p:cNvPr>
          <p:cNvSpPr txBox="1"/>
          <p:nvPr/>
        </p:nvSpPr>
        <p:spPr>
          <a:xfrm>
            <a:off x="6246573" y="2499088"/>
            <a:ext cx="3231273" cy="1429622"/>
          </a:xfrm>
          <a:prstGeom prst="rect">
            <a:avLst/>
          </a:prstGeom>
          <a:noFill/>
        </p:spPr>
        <p:txBody>
          <a:bodyPr wrap="square" rtlCol="0">
            <a:spAutoFit/>
          </a:bodyPr>
          <a:lstStyle/>
          <a:p>
            <a:pPr>
              <a:lnSpc>
                <a:spcPct val="150000"/>
              </a:lnSpc>
            </a:pPr>
            <a:r>
              <a:rPr lang="en-US" altLang="zh-CN" sz="2000" dirty="0">
                <a:latin typeface="Calibri" panose="020F0502020204030204" pitchFamily="34" charset="0"/>
                <a:cs typeface="Calibri" panose="020F0502020204030204" pitchFamily="34" charset="0"/>
              </a:rPr>
              <a:t>In the low concentration </a:t>
            </a:r>
          </a:p>
          <a:p>
            <a:pPr marL="342900" indent="-342900">
              <a:lnSpc>
                <a:spcPct val="150000"/>
              </a:lnSpc>
              <a:buFont typeface="Arial" panose="020B0604020202020204" pitchFamily="34" charset="0"/>
              <a:buChar char="•"/>
            </a:pPr>
            <a:r>
              <a:rPr lang="en-US" altLang="zh-CN" sz="2000" u="sng" dirty="0">
                <a:latin typeface="Calibri" panose="020F0502020204030204" pitchFamily="34" charset="0"/>
                <a:cs typeface="Calibri" panose="020F0502020204030204" pitchFamily="34" charset="0"/>
              </a:rPr>
              <a:t>Enhanced lipolysis</a:t>
            </a:r>
          </a:p>
          <a:p>
            <a:pPr marL="342900" indent="-342900">
              <a:lnSpc>
                <a:spcPct val="150000"/>
              </a:lnSpc>
              <a:buFont typeface="Arial" panose="020B0604020202020204" pitchFamily="34" charset="0"/>
              <a:buChar char="•"/>
            </a:pPr>
            <a:r>
              <a:rPr lang="en-US" altLang="zh-CN" sz="2000" u="sng" dirty="0">
                <a:latin typeface="Calibri" panose="020F0502020204030204" pitchFamily="34" charset="0"/>
                <a:cs typeface="Calibri" panose="020F0502020204030204" pitchFamily="34" charset="0"/>
              </a:rPr>
              <a:t>no cytotoxicity</a:t>
            </a:r>
            <a:endParaRPr lang="zh-CN" altLang="en-US" sz="2000" u="sng"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1D29EBD-7E51-9748-B6CA-7D14B473E5FA}"/>
              </a:ext>
            </a:extLst>
          </p:cNvPr>
          <p:cNvSpPr txBox="1"/>
          <p:nvPr/>
        </p:nvSpPr>
        <p:spPr>
          <a:xfrm>
            <a:off x="424152" y="77166"/>
            <a:ext cx="8153400" cy="461665"/>
          </a:xfrm>
          <a:prstGeom prst="rect">
            <a:avLst/>
          </a:prstGeom>
          <a:noFill/>
        </p:spPr>
        <p:txBody>
          <a:bodyPr wrap="square" rtlCol="0">
            <a:spAutoFit/>
          </a:bodyPr>
          <a:lstStyle/>
          <a:p>
            <a:r>
              <a:rPr lang="fr-FR" sz="2400" b="1" dirty="0"/>
              <a:t>3T3-L1 adipocyte: </a:t>
            </a:r>
            <a:r>
              <a:rPr lang="fr-FR" sz="2400" b="1" dirty="0" err="1"/>
              <a:t>Enhancement</a:t>
            </a:r>
            <a:r>
              <a:rPr lang="fr-FR" sz="2400" b="1" dirty="0"/>
              <a:t> of </a:t>
            </a:r>
            <a:r>
              <a:rPr lang="fr-FR" sz="2400" b="1" dirty="0" err="1"/>
              <a:t>Lipolysis</a:t>
            </a:r>
            <a:endParaRPr lang="fr-FR" sz="2400" b="1" dirty="0"/>
          </a:p>
        </p:txBody>
      </p:sp>
      <p:graphicFrame>
        <p:nvGraphicFramePr>
          <p:cNvPr id="9" name="Chart 8">
            <a:extLst>
              <a:ext uri="{FF2B5EF4-FFF2-40B4-BE49-F238E27FC236}">
                <a16:creationId xmlns:a16="http://schemas.microsoft.com/office/drawing/2014/main" id="{E25B51C8-34F4-4945-84F5-365D5BF5BD2A}"/>
              </a:ext>
            </a:extLst>
          </p:cNvPr>
          <p:cNvGraphicFramePr>
            <a:graphicFrameLocks/>
          </p:cNvGraphicFramePr>
          <p:nvPr>
            <p:extLst>
              <p:ext uri="{D42A27DB-BD31-4B8C-83A1-F6EECF244321}">
                <p14:modId xmlns:p14="http://schemas.microsoft.com/office/powerpoint/2010/main" val="926699301"/>
              </p:ext>
            </p:extLst>
          </p:nvPr>
        </p:nvGraphicFramePr>
        <p:xfrm>
          <a:off x="197378" y="538831"/>
          <a:ext cx="5822421" cy="2890169"/>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A6D90287-566A-2544-9D66-1ADB091DAB5D}"/>
              </a:ext>
            </a:extLst>
          </p:cNvPr>
          <p:cNvSpPr txBox="1"/>
          <p:nvPr/>
        </p:nvSpPr>
        <p:spPr>
          <a:xfrm>
            <a:off x="4510498" y="5682884"/>
            <a:ext cx="2133601" cy="338554"/>
          </a:xfrm>
          <a:prstGeom prst="rect">
            <a:avLst/>
          </a:prstGeom>
          <a:noFill/>
        </p:spPr>
        <p:txBody>
          <a:bodyPr wrap="square" rtlCol="0">
            <a:spAutoFit/>
          </a:bodyPr>
          <a:lstStyle/>
          <a:p>
            <a:r>
              <a:rPr lang="en-AU" sz="1600" dirty="0"/>
              <a:t>PC = Isoproterenol</a:t>
            </a:r>
          </a:p>
        </p:txBody>
      </p:sp>
      <p:sp>
        <p:nvSpPr>
          <p:cNvPr id="3" name="Rectangle 2">
            <a:extLst>
              <a:ext uri="{FF2B5EF4-FFF2-40B4-BE49-F238E27FC236}">
                <a16:creationId xmlns:a16="http://schemas.microsoft.com/office/drawing/2014/main" id="{BD0C6C84-EB0B-EF40-8705-E816FA14640A}"/>
              </a:ext>
            </a:extLst>
          </p:cNvPr>
          <p:cNvSpPr/>
          <p:nvPr/>
        </p:nvSpPr>
        <p:spPr>
          <a:xfrm>
            <a:off x="4742982" y="1107912"/>
            <a:ext cx="1698607" cy="369332"/>
          </a:xfrm>
          <a:prstGeom prst="rect">
            <a:avLst/>
          </a:prstGeom>
        </p:spPr>
        <p:txBody>
          <a:bodyPr wrap="none">
            <a:spAutoFit/>
          </a:bodyPr>
          <a:lstStyle/>
          <a:p>
            <a:r>
              <a:rPr kumimoji="1" lang="en-US" altLang="ja-JP" dirty="0"/>
              <a:t>EC</a:t>
            </a:r>
            <a:r>
              <a:rPr kumimoji="1" lang="en-US" altLang="ja-JP" baseline="-25000" dirty="0"/>
              <a:t>50</a:t>
            </a:r>
            <a:r>
              <a:rPr kumimoji="1" lang="en-US" altLang="ja-JP" dirty="0"/>
              <a:t> = 58 </a:t>
            </a:r>
            <a:r>
              <a:rPr kumimoji="1" lang="el-GR" altLang="ja-JP" dirty="0"/>
              <a:t>μ</a:t>
            </a:r>
            <a:r>
              <a:rPr kumimoji="1" lang="en-US" altLang="ja-JP" dirty="0"/>
              <a:t>g/mL</a:t>
            </a:r>
            <a:endParaRPr lang="en-AU" dirty="0"/>
          </a:p>
        </p:txBody>
      </p:sp>
    </p:spTree>
    <p:extLst>
      <p:ext uri="{BB962C8B-B14F-4D97-AF65-F5344CB8AC3E}">
        <p14:creationId xmlns:p14="http://schemas.microsoft.com/office/powerpoint/2010/main" val="1052038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3" name="文本框 15">
            <a:extLst>
              <a:ext uri="{FF2B5EF4-FFF2-40B4-BE49-F238E27FC236}">
                <a16:creationId xmlns:a16="http://schemas.microsoft.com/office/drawing/2014/main" id="{FF7DD0C0-78FB-8947-A5B6-A8AA03E30470}"/>
              </a:ext>
            </a:extLst>
          </p:cNvPr>
          <p:cNvSpPr txBox="1"/>
          <p:nvPr/>
        </p:nvSpPr>
        <p:spPr>
          <a:xfrm>
            <a:off x="5821650" y="2819400"/>
            <a:ext cx="3132911" cy="646331"/>
          </a:xfrm>
          <a:prstGeom prst="rect">
            <a:avLst/>
          </a:prstGeom>
          <a:noFill/>
        </p:spPr>
        <p:txBody>
          <a:bodyPr wrap="square">
            <a:spAutoFit/>
          </a:bodyPr>
          <a:lstStyle/>
          <a:p>
            <a:r>
              <a:rPr lang="en-US" altLang="zh-CN" sz="1800" dirty="0">
                <a:latin typeface="Calibri" panose="020F0502020204030204" pitchFamily="34" charset="0"/>
                <a:cs typeface="Calibri" panose="020F0502020204030204" pitchFamily="34" charset="0"/>
              </a:rPr>
              <a:t>Decomposition of saponin </a:t>
            </a:r>
            <a:r>
              <a:rPr lang="en-US" altLang="zh-CN" sz="1800" u="sng" dirty="0">
                <a:latin typeface="Calibri" panose="020F0502020204030204" pitchFamily="34" charset="0"/>
                <a:cs typeface="Calibri" panose="020F0502020204030204" pitchFamily="34" charset="0"/>
              </a:rPr>
              <a:t>diminishes</a:t>
            </a:r>
            <a:r>
              <a:rPr lang="en-US" altLang="zh-CN" sz="1800" dirty="0">
                <a:latin typeface="Calibri" panose="020F0502020204030204" pitchFamily="34" charset="0"/>
                <a:cs typeface="Calibri" panose="020F0502020204030204" pitchFamily="34" charset="0"/>
              </a:rPr>
              <a:t> the lipolysis activity </a:t>
            </a:r>
            <a:endParaRPr lang="zh-CN" altLang="en-US"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1D29EBD-7E51-9748-B6CA-7D14B473E5FA}"/>
              </a:ext>
            </a:extLst>
          </p:cNvPr>
          <p:cNvSpPr txBox="1"/>
          <p:nvPr/>
        </p:nvSpPr>
        <p:spPr>
          <a:xfrm>
            <a:off x="424152" y="77166"/>
            <a:ext cx="8153400" cy="461665"/>
          </a:xfrm>
          <a:prstGeom prst="rect">
            <a:avLst/>
          </a:prstGeom>
          <a:noFill/>
        </p:spPr>
        <p:txBody>
          <a:bodyPr wrap="square" rtlCol="0">
            <a:spAutoFit/>
          </a:bodyPr>
          <a:lstStyle/>
          <a:p>
            <a:r>
              <a:rPr lang="fr-FR" sz="2400" b="1" dirty="0"/>
              <a:t>3T3-L1 adipocyte: </a:t>
            </a:r>
            <a:r>
              <a:rPr lang="fr-FR" sz="2400" b="1" dirty="0" err="1"/>
              <a:t>Enhancement</a:t>
            </a:r>
            <a:r>
              <a:rPr lang="fr-FR" sz="2400" b="1" dirty="0"/>
              <a:t> of </a:t>
            </a:r>
            <a:r>
              <a:rPr lang="fr-FR" sz="2400" b="1" dirty="0" err="1"/>
              <a:t>Lipolysis</a:t>
            </a:r>
            <a:endParaRPr lang="fr-FR" sz="2400" b="1" dirty="0"/>
          </a:p>
        </p:txBody>
      </p:sp>
      <p:graphicFrame>
        <p:nvGraphicFramePr>
          <p:cNvPr id="8" name="Chart 7">
            <a:extLst>
              <a:ext uri="{FF2B5EF4-FFF2-40B4-BE49-F238E27FC236}">
                <a16:creationId xmlns:a16="http://schemas.microsoft.com/office/drawing/2014/main" id="{D40C78AA-B879-CA4B-827E-0C2D8721D06E}"/>
              </a:ext>
            </a:extLst>
          </p:cNvPr>
          <p:cNvGraphicFramePr>
            <a:graphicFrameLocks/>
          </p:cNvGraphicFramePr>
          <p:nvPr>
            <p:extLst>
              <p:ext uri="{D42A27DB-BD31-4B8C-83A1-F6EECF244321}">
                <p14:modId xmlns:p14="http://schemas.microsoft.com/office/powerpoint/2010/main" val="602973986"/>
              </p:ext>
            </p:extLst>
          </p:nvPr>
        </p:nvGraphicFramePr>
        <p:xfrm>
          <a:off x="81252" y="447962"/>
          <a:ext cx="5024148" cy="28871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20C39816-E5E1-4B41-9F33-5B5F1451A6F5}"/>
              </a:ext>
            </a:extLst>
          </p:cNvPr>
          <p:cNvGraphicFramePr>
            <a:graphicFrameLocks/>
          </p:cNvGraphicFramePr>
          <p:nvPr>
            <p:extLst>
              <p:ext uri="{D42A27DB-BD31-4B8C-83A1-F6EECF244321}">
                <p14:modId xmlns:p14="http://schemas.microsoft.com/office/powerpoint/2010/main" val="4178423953"/>
              </p:ext>
            </p:extLst>
          </p:nvPr>
        </p:nvGraphicFramePr>
        <p:xfrm>
          <a:off x="228600" y="3335105"/>
          <a:ext cx="5410200" cy="2686333"/>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FC3D3AA5-71B9-3C42-9E3A-7A488AD7BE85}"/>
              </a:ext>
            </a:extLst>
          </p:cNvPr>
          <p:cNvSpPr txBox="1"/>
          <p:nvPr/>
        </p:nvSpPr>
        <p:spPr>
          <a:xfrm>
            <a:off x="4343400" y="5721536"/>
            <a:ext cx="2133601" cy="338554"/>
          </a:xfrm>
          <a:prstGeom prst="rect">
            <a:avLst/>
          </a:prstGeom>
          <a:noFill/>
        </p:spPr>
        <p:txBody>
          <a:bodyPr wrap="square" rtlCol="0">
            <a:spAutoFit/>
          </a:bodyPr>
          <a:lstStyle/>
          <a:p>
            <a:r>
              <a:rPr lang="en-AU" sz="1600" dirty="0"/>
              <a:t>PC = </a:t>
            </a:r>
            <a:r>
              <a:rPr lang="en-AU" sz="1600" dirty="0" err="1"/>
              <a:t>forskolin</a:t>
            </a:r>
            <a:endParaRPr lang="en-AU" sz="1600" dirty="0"/>
          </a:p>
        </p:txBody>
      </p:sp>
    </p:spTree>
    <p:extLst>
      <p:ext uri="{BB962C8B-B14F-4D97-AF65-F5344CB8AC3E}">
        <p14:creationId xmlns:p14="http://schemas.microsoft.com/office/powerpoint/2010/main" val="300093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06121"/>
            <a:ext cx="8153400" cy="461665"/>
          </a:xfrm>
          <a:prstGeom prst="rect">
            <a:avLst/>
          </a:prstGeom>
          <a:noFill/>
        </p:spPr>
        <p:txBody>
          <a:bodyPr wrap="square" rtlCol="0">
            <a:spAutoFit/>
          </a:bodyPr>
          <a:lstStyle/>
          <a:p>
            <a:r>
              <a:rPr lang="fr-FR" sz="2400" b="1" dirty="0">
                <a:latin typeface="Calibri" panose="020F0502020204030204" pitchFamily="34" charset="0"/>
                <a:cs typeface="Calibri" panose="020F0502020204030204" pitchFamily="34" charset="0"/>
              </a:rPr>
              <a:t>Conclusions</a:t>
            </a:r>
          </a:p>
        </p:txBody>
      </p:sp>
      <p:sp>
        <p:nvSpPr>
          <p:cNvPr id="6" name="Slide Number Placeholder 5"/>
          <p:cNvSpPr>
            <a:spLocks noGrp="1"/>
          </p:cNvSpPr>
          <p:nvPr>
            <p:ph type="sldNum" sz="quarter" idx="12"/>
          </p:nvPr>
        </p:nvSpPr>
        <p:spPr/>
        <p:txBody>
          <a:bodyPr/>
          <a:lstStyle/>
          <a:p>
            <a:fld id="{FCAEAE96-855E-42B1-8DE9-9C9E68DE18C5}" type="slidenum">
              <a:rPr lang="fr-FR" sz="2000" smtClean="0">
                <a:latin typeface="Calibri" panose="020F0502020204030204" pitchFamily="34" charset="0"/>
                <a:cs typeface="Calibri" panose="020F0502020204030204" pitchFamily="34" charset="0"/>
              </a:rPr>
              <a:pPr/>
              <a:t>27</a:t>
            </a:fld>
            <a:endParaRPr lang="fr-FR" sz="200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a:extLst>
              <a:ext uri="{FF2B5EF4-FFF2-40B4-BE49-F238E27FC236}">
                <a16:creationId xmlns:a16="http://schemas.microsoft.com/office/drawing/2014/main" id="{91E71951-F1AF-524D-8EFF-441F1BACFBED}"/>
              </a:ext>
            </a:extLst>
          </p:cNvPr>
          <p:cNvSpPr/>
          <p:nvPr/>
        </p:nvSpPr>
        <p:spPr>
          <a:xfrm>
            <a:off x="457200" y="1100168"/>
            <a:ext cx="8001000" cy="1429622"/>
          </a:xfrm>
          <a:prstGeom prst="rect">
            <a:avLst/>
          </a:prstGeom>
        </p:spPr>
        <p:txBody>
          <a:bodyPr wrap="square">
            <a:spAutoFit/>
          </a:bodyPr>
          <a:lstStyle/>
          <a:p>
            <a:pPr marL="285750" indent="-285750" algn="thaiDist">
              <a:lnSpc>
                <a:spcPct val="150000"/>
              </a:lnSpc>
              <a:spcAft>
                <a:spcPts val="0"/>
              </a:spcAft>
              <a:buFont typeface="Arial" panose="020B0604020202020204" pitchFamily="34" charset="0"/>
              <a:buChar char="•"/>
            </a:pPr>
            <a:r>
              <a:rPr lang="en-US" altLang="ja-JP" sz="2000" i="1" dirty="0">
                <a:latin typeface="Calibri" panose="020F0502020204030204" pitchFamily="34" charset="0"/>
                <a:ea typeface="Yu Mincho" panose="02020400000000000000" pitchFamily="18" charset="-128"/>
                <a:cs typeface="Calibri" panose="020F0502020204030204" pitchFamily="34" charset="0"/>
              </a:rPr>
              <a:t>A. </a:t>
            </a:r>
            <a:r>
              <a:rPr lang="en-US" altLang="ja-JP" sz="2000" i="1" dirty="0" err="1">
                <a:latin typeface="Calibri" panose="020F0502020204030204" pitchFamily="34" charset="0"/>
                <a:ea typeface="Yu Mincho" panose="02020400000000000000" pitchFamily="18" charset="-128"/>
                <a:cs typeface="Calibri" panose="020F0502020204030204" pitchFamily="34" charset="0"/>
              </a:rPr>
              <a:t>concinna</a:t>
            </a:r>
            <a:r>
              <a:rPr lang="en-US" sz="2000" dirty="0">
                <a:latin typeface="Calibri" panose="020F0502020204030204" pitchFamily="34" charset="0"/>
                <a:ea typeface="Yu Mincho" panose="02020400000000000000" pitchFamily="18" charset="-128"/>
                <a:cs typeface="Calibri" panose="020F0502020204030204" pitchFamily="34" charset="0"/>
              </a:rPr>
              <a:t> saponin was isolated as the </a:t>
            </a:r>
            <a:r>
              <a:rPr lang="en-US" sz="2000" u="sng" dirty="0">
                <a:latin typeface="Calibri" panose="020F0502020204030204" pitchFamily="34" charset="0"/>
                <a:ea typeface="Yu Mincho" panose="02020400000000000000" pitchFamily="18" charset="-128"/>
                <a:cs typeface="Calibri" panose="020F0502020204030204" pitchFamily="34" charset="0"/>
              </a:rPr>
              <a:t>major bioactive compound</a:t>
            </a:r>
            <a:r>
              <a:rPr lang="en-US" sz="2000" dirty="0">
                <a:latin typeface="Calibri" panose="020F0502020204030204" pitchFamily="34" charset="0"/>
                <a:ea typeface="Yu Mincho" panose="02020400000000000000" pitchFamily="18" charset="-128"/>
                <a:cs typeface="Calibri" panose="020F0502020204030204" pitchFamily="34" charset="0"/>
              </a:rPr>
              <a:t>.</a:t>
            </a:r>
          </a:p>
          <a:p>
            <a:pPr marL="285750" indent="-285750" algn="thaiDist">
              <a:lnSpc>
                <a:spcPct val="150000"/>
              </a:lnSpc>
              <a:spcAft>
                <a:spcPts val="0"/>
              </a:spcAft>
              <a:buFont typeface="Arial" panose="020B0604020202020204" pitchFamily="34" charset="0"/>
              <a:buChar char="•"/>
            </a:pPr>
            <a:r>
              <a:rPr lang="en-US" altLang="ja-JP" sz="2000" i="1" dirty="0">
                <a:latin typeface="Calibri" panose="020F0502020204030204" pitchFamily="34" charset="0"/>
                <a:ea typeface="Yu Mincho" panose="02020400000000000000" pitchFamily="18" charset="-128"/>
                <a:cs typeface="Calibri" panose="020F0502020204030204" pitchFamily="34" charset="0"/>
              </a:rPr>
              <a:t>A. </a:t>
            </a:r>
            <a:r>
              <a:rPr lang="en-US" altLang="ja-JP" sz="2000" i="1" dirty="0" err="1">
                <a:latin typeface="Calibri" panose="020F0502020204030204" pitchFamily="34" charset="0"/>
                <a:ea typeface="Yu Mincho" panose="02020400000000000000" pitchFamily="18" charset="-128"/>
                <a:cs typeface="Calibri" panose="020F0502020204030204" pitchFamily="34" charset="0"/>
              </a:rPr>
              <a:t>concinna</a:t>
            </a:r>
            <a:r>
              <a:rPr lang="en-US" altLang="ja-JP" sz="2000" dirty="0">
                <a:latin typeface="Calibri" panose="020F0502020204030204" pitchFamily="34" charset="0"/>
                <a:ea typeface="Yu Mincho" panose="02020400000000000000" pitchFamily="18" charset="-128"/>
                <a:cs typeface="Calibri" panose="020F0502020204030204" pitchFamily="34" charset="0"/>
              </a:rPr>
              <a:t> </a:t>
            </a:r>
            <a:r>
              <a:rPr lang="en-US" sz="2000" dirty="0">
                <a:latin typeface="Calibri" panose="020F0502020204030204" pitchFamily="34" charset="0"/>
                <a:ea typeface="Yu Mincho" panose="02020400000000000000" pitchFamily="18" charset="-128"/>
                <a:cs typeface="Calibri" panose="020F0502020204030204" pitchFamily="34" charset="0"/>
              </a:rPr>
              <a:t>saponin is an </a:t>
            </a:r>
            <a:r>
              <a:rPr lang="en-US" sz="2000" u="sng" dirty="0">
                <a:latin typeface="Calibri" panose="020F0502020204030204" pitchFamily="34" charset="0"/>
                <a:ea typeface="Yu Mincho" panose="02020400000000000000" pitchFamily="18" charset="-128"/>
                <a:cs typeface="Calibri" panose="020F0502020204030204" pitchFamily="34" charset="0"/>
              </a:rPr>
              <a:t>efficient lipase inhibitor</a:t>
            </a:r>
            <a:r>
              <a:rPr lang="en-US" sz="2000" dirty="0">
                <a:latin typeface="Calibri" panose="020F0502020204030204" pitchFamily="34" charset="0"/>
                <a:ea typeface="Yu Mincho" panose="02020400000000000000" pitchFamily="18" charset="-128"/>
                <a:cs typeface="Calibri" panose="020F0502020204030204" pitchFamily="34" charset="0"/>
              </a:rPr>
              <a:t>.</a:t>
            </a:r>
          </a:p>
          <a:p>
            <a:pPr marL="285750" indent="-285750" algn="thaiDist">
              <a:lnSpc>
                <a:spcPct val="150000"/>
              </a:lnSpc>
              <a:spcAft>
                <a:spcPts val="0"/>
              </a:spcAft>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Calibri" panose="020F0502020204030204" pitchFamily="34" charset="0"/>
              </a:rPr>
              <a:t>The saponin also is</a:t>
            </a:r>
            <a:r>
              <a:rPr lang="en-US" altLang="ja-JP" sz="2000" dirty="0">
                <a:latin typeface="Calibri" panose="020F0502020204030204" pitchFamily="34" charset="0"/>
                <a:ea typeface="Yu Mincho" panose="02020400000000000000" pitchFamily="18" charset="-128"/>
                <a:cs typeface="Calibri" panose="020F0502020204030204" pitchFamily="34" charset="0"/>
              </a:rPr>
              <a:t> a </a:t>
            </a:r>
            <a:r>
              <a:rPr lang="en-US" altLang="ja-JP" sz="2000" u="sng" dirty="0">
                <a:latin typeface="Calibri" panose="020F0502020204030204" pitchFamily="34" charset="0"/>
                <a:ea typeface="Yu Mincho" panose="02020400000000000000" pitchFamily="18" charset="-128"/>
                <a:cs typeface="Calibri" panose="020F0502020204030204" pitchFamily="34" charset="0"/>
              </a:rPr>
              <a:t>lipolysis enhancer</a:t>
            </a:r>
            <a:r>
              <a:rPr lang="en-US" altLang="ja-JP" sz="2000" dirty="0">
                <a:latin typeface="Calibri" panose="020F0502020204030204" pitchFamily="34" charset="0"/>
                <a:ea typeface="Yu Mincho" panose="02020400000000000000" pitchFamily="18" charset="-128"/>
                <a:cs typeface="Calibri" panose="020F0502020204030204" pitchFamily="34" charset="0"/>
              </a:rPr>
              <a:t> </a:t>
            </a:r>
            <a:r>
              <a:rPr lang="en-US" sz="2000" dirty="0">
                <a:latin typeface="Calibri" panose="020F0502020204030204" pitchFamily="34" charset="0"/>
                <a:ea typeface="Yu Mincho" panose="02020400000000000000" pitchFamily="18" charset="-128"/>
                <a:cs typeface="Calibri" panose="020F0502020204030204" pitchFamily="34" charset="0"/>
              </a:rPr>
              <a:t>in 3T3-Li adipocytes. </a:t>
            </a:r>
          </a:p>
        </p:txBody>
      </p:sp>
      <p:sp>
        <p:nvSpPr>
          <p:cNvPr id="3" name="矢印: 下 2">
            <a:extLst>
              <a:ext uri="{FF2B5EF4-FFF2-40B4-BE49-F238E27FC236}">
                <a16:creationId xmlns:a16="http://schemas.microsoft.com/office/drawing/2014/main" id="{090A5A05-3D04-45D3-95A6-F1581ABFBAC3}"/>
              </a:ext>
            </a:extLst>
          </p:cNvPr>
          <p:cNvSpPr/>
          <p:nvPr/>
        </p:nvSpPr>
        <p:spPr>
          <a:xfrm>
            <a:off x="4126230" y="3123837"/>
            <a:ext cx="891541" cy="1002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libri" panose="020F0502020204030204" pitchFamily="34" charset="0"/>
              <a:cs typeface="Calibri" panose="020F0502020204030204" pitchFamily="34" charset="0"/>
            </a:endParaRPr>
          </a:p>
        </p:txBody>
      </p:sp>
      <p:sp>
        <p:nvSpPr>
          <p:cNvPr id="5" name="正方形/長方形 4">
            <a:extLst>
              <a:ext uri="{FF2B5EF4-FFF2-40B4-BE49-F238E27FC236}">
                <a16:creationId xmlns:a16="http://schemas.microsoft.com/office/drawing/2014/main" id="{CADE4096-CC6A-43A9-B8D5-9534992D1B07}"/>
              </a:ext>
            </a:extLst>
          </p:cNvPr>
          <p:cNvSpPr/>
          <p:nvPr/>
        </p:nvSpPr>
        <p:spPr>
          <a:xfrm>
            <a:off x="1619250" y="4495800"/>
            <a:ext cx="5905500" cy="830997"/>
          </a:xfrm>
          <a:prstGeom prst="rect">
            <a:avLst/>
          </a:prstGeom>
          <a:ln>
            <a:solidFill>
              <a:schemeClr val="tx1"/>
            </a:solidFill>
          </a:ln>
        </p:spPr>
        <p:txBody>
          <a:bodyPr wrap="square">
            <a:spAutoFit/>
          </a:bodyPr>
          <a:lstStyle/>
          <a:p>
            <a:pPr algn="ctr"/>
            <a:r>
              <a:rPr lang="en-US" altLang="ja-JP" sz="2400" b="1" i="1" dirty="0">
                <a:latin typeface="Calibri" panose="020F0502020204030204" pitchFamily="34" charset="0"/>
                <a:cs typeface="Calibri" panose="020F0502020204030204" pitchFamily="34" charset="0"/>
              </a:rPr>
              <a:t>A. </a:t>
            </a:r>
            <a:r>
              <a:rPr lang="en-US" altLang="ja-JP" sz="2400" b="1" i="1" dirty="0" err="1">
                <a:latin typeface="Calibri" panose="020F0502020204030204" pitchFamily="34" charset="0"/>
                <a:cs typeface="Calibri" panose="020F0502020204030204" pitchFamily="34" charset="0"/>
              </a:rPr>
              <a:t>concinna</a:t>
            </a:r>
            <a:r>
              <a:rPr lang="en-US" altLang="ja-JP" sz="2400" b="1" i="1" dirty="0">
                <a:latin typeface="Calibri" panose="020F0502020204030204" pitchFamily="34" charset="0"/>
                <a:cs typeface="Calibri" panose="020F0502020204030204" pitchFamily="34" charset="0"/>
              </a:rPr>
              <a:t> </a:t>
            </a:r>
            <a:r>
              <a:rPr lang="en-US" altLang="ja-JP" sz="2400" b="1" dirty="0">
                <a:latin typeface="Calibri" panose="020F0502020204030204" pitchFamily="34" charset="0"/>
                <a:cs typeface="Calibri" panose="020F0502020204030204" pitchFamily="34" charset="0"/>
              </a:rPr>
              <a:t>saponin might be a good source for the treatment of obesity.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6061" y="381000"/>
            <a:ext cx="7924800" cy="5355312"/>
          </a:xfrm>
          <a:prstGeom prst="rect">
            <a:avLst/>
          </a:prstGeom>
          <a:noFill/>
        </p:spPr>
        <p:txBody>
          <a:bodyPr wrap="square" rtlCol="0">
            <a:spAutoFit/>
          </a:bodyPr>
          <a:lstStyle/>
          <a:p>
            <a:r>
              <a:rPr lang="fr-FR" b="1" dirty="0"/>
              <a:t>Abstract:</a:t>
            </a:r>
            <a:endParaRPr lang="fr-FR" dirty="0"/>
          </a:p>
          <a:p>
            <a:pPr algn="thaiDist"/>
            <a:r>
              <a:rPr lang="en-US" sz="1600" dirty="0"/>
              <a:t>	Overweight and obesity are turning into serious health problem. Natural products contained in medicinal plants are expected to be an effective source for the treatment of obesity. </a:t>
            </a:r>
            <a:r>
              <a:rPr lang="en-US" sz="1600" i="1" dirty="0"/>
              <a:t>Acacia </a:t>
            </a:r>
            <a:r>
              <a:rPr lang="en-US" sz="1600" i="1" dirty="0" err="1"/>
              <a:t>concinna</a:t>
            </a:r>
            <a:r>
              <a:rPr lang="en-US" sz="1600" dirty="0" err="1"/>
              <a:t>is</a:t>
            </a:r>
            <a:r>
              <a:rPr lang="en-US" sz="1600" dirty="0"/>
              <a:t> a medicinal plant, which was previously found to have high anti-obesogenic potential. However, the bioactive compound contained in the plant is undiscovered. In this study, we isolated the bioactive compound in the pod of </a:t>
            </a:r>
            <a:r>
              <a:rPr lang="en-US" sz="1600" i="1" dirty="0"/>
              <a:t>A. </a:t>
            </a:r>
            <a:r>
              <a:rPr lang="en-US" sz="1600" i="1" dirty="0" err="1"/>
              <a:t>concinna</a:t>
            </a:r>
            <a:r>
              <a:rPr lang="en-US" sz="1600" i="1" dirty="0"/>
              <a:t> </a:t>
            </a:r>
            <a:r>
              <a:rPr lang="en-US" sz="1600" dirty="0"/>
              <a:t>and evaluated its activity to inhibit pancreatic lipase and enhance lipolysis in 3T3-L1 adipocyte, two bio-activity related to anti-obesogenic potential.</a:t>
            </a:r>
          </a:p>
          <a:p>
            <a:pPr algn="thaiDist"/>
            <a:r>
              <a:rPr lang="en-US" sz="1600" dirty="0"/>
              <a:t>	Chromatographic purification of the extract of</a:t>
            </a:r>
            <a:r>
              <a:rPr lang="en-US" sz="1600" i="1" dirty="0"/>
              <a:t> A. </a:t>
            </a:r>
            <a:r>
              <a:rPr lang="en-US" sz="1600" i="1" dirty="0" err="1"/>
              <a:t>concinna</a:t>
            </a:r>
            <a:r>
              <a:rPr lang="en-US" sz="1600" dirty="0"/>
              <a:t> pods guided by pancreatic lipase inhibitory activity assay gave mixture of saponins as the bioactive principle of </a:t>
            </a:r>
            <a:r>
              <a:rPr lang="en-US" sz="1600" i="1" dirty="0"/>
              <a:t>A. </a:t>
            </a:r>
            <a:r>
              <a:rPr lang="en-US" sz="1600" i="1" dirty="0" err="1"/>
              <a:t>concinna</a:t>
            </a:r>
            <a:r>
              <a:rPr lang="en-US" sz="1600" dirty="0"/>
              <a:t> pods. Structural analysis by acidic or alkaline breakdown followed by chromatographic purification and spectrometric analysis gave </a:t>
            </a:r>
            <a:r>
              <a:rPr lang="en-US" sz="1600" dirty="0" err="1"/>
              <a:t>acacic</a:t>
            </a:r>
            <a:r>
              <a:rPr lang="en-US" sz="1600" dirty="0"/>
              <a:t> acid (triterpene), monoterpene with sugar (</a:t>
            </a:r>
            <a:r>
              <a:rPr lang="en-US" sz="1600" dirty="0" err="1"/>
              <a:t>quinovose</a:t>
            </a:r>
            <a:r>
              <a:rPr lang="en-US" sz="1600" dirty="0"/>
              <a:t> or xylose), and several sugars (glucose, arabinose, rhamnose) as components of the saponin showing resemblance to the reported structures.</a:t>
            </a:r>
          </a:p>
          <a:p>
            <a:pPr algn="thaiDist"/>
            <a:r>
              <a:rPr lang="en-US" sz="1600" dirty="0"/>
              <a:t>	Anti-obesogenic potentials of the </a:t>
            </a:r>
            <a:r>
              <a:rPr lang="en-US" sz="1600" i="1" dirty="0"/>
              <a:t>A. </a:t>
            </a:r>
            <a:r>
              <a:rPr lang="en-US" sz="1600" i="1" dirty="0" err="1"/>
              <a:t>concinna</a:t>
            </a:r>
            <a:r>
              <a:rPr lang="en-US" sz="1600" dirty="0"/>
              <a:t> saponins were evaluated for lipase inhibition and enhancement of lipolysis in 3T3-L1 adipocyte. The results indicated that the saponin is an efficient lipase inhibitor and a lipolysis enhancer. In addition, the saponin also reduced the lipid accumulation in mature adipocytes. Thus, </a:t>
            </a:r>
            <a:r>
              <a:rPr lang="en-US" sz="1600" i="1" dirty="0"/>
              <a:t>A. </a:t>
            </a:r>
            <a:r>
              <a:rPr lang="en-US" sz="1600" i="1" dirty="0" err="1"/>
              <a:t>concinna</a:t>
            </a:r>
            <a:r>
              <a:rPr lang="en-US" sz="1600" dirty="0"/>
              <a:t> saponin might be a good source for the treatment of obesity.</a:t>
            </a:r>
          </a:p>
          <a:p>
            <a:endParaRPr lang="en-US" dirty="0"/>
          </a:p>
          <a:p>
            <a:r>
              <a:rPr lang="fr-FR" b="1" dirty="0"/>
              <a:t>Keywords: </a:t>
            </a:r>
            <a:r>
              <a:rPr lang="en-US" sz="1600" dirty="0"/>
              <a:t>3T3-L1; anti-obesogenic; bioactive compounds; lipase; lipolysis</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A04287-35B5-4D3E-A51A-F1BA747EF772}"/>
              </a:ext>
            </a:extLst>
          </p:cNvPr>
          <p:cNvPicPr>
            <a:picLocks noChangeAspect="1"/>
          </p:cNvPicPr>
          <p:nvPr/>
        </p:nvPicPr>
        <p:blipFill>
          <a:blip r:embed="rId4"/>
          <a:stretch>
            <a:fillRect/>
          </a:stretch>
        </p:blipFill>
        <p:spPr>
          <a:xfrm>
            <a:off x="5577102" y="4457537"/>
            <a:ext cx="3225064" cy="1865538"/>
          </a:xfrm>
          <a:prstGeom prst="rect">
            <a:avLst/>
          </a:prstGeom>
        </p:spPr>
      </p:pic>
      <p:sp>
        <p:nvSpPr>
          <p:cNvPr id="3" name="TextBox 2">
            <a:extLst>
              <a:ext uri="{FF2B5EF4-FFF2-40B4-BE49-F238E27FC236}">
                <a16:creationId xmlns:a16="http://schemas.microsoft.com/office/drawing/2014/main" id="{1CC7CC0F-3E7A-764C-8F48-24C608B86093}"/>
              </a:ext>
            </a:extLst>
          </p:cNvPr>
          <p:cNvSpPr txBox="1"/>
          <p:nvPr/>
        </p:nvSpPr>
        <p:spPr>
          <a:xfrm>
            <a:off x="805737" y="1089497"/>
            <a:ext cx="5602310" cy="2805063"/>
          </a:xfrm>
          <a:prstGeom prst="rect">
            <a:avLst/>
          </a:prstGeom>
          <a:noFill/>
        </p:spPr>
        <p:txBody>
          <a:bodyPr wrap="square" rtlCol="0">
            <a:spAutoFit/>
          </a:bodyPr>
          <a:lstStyle/>
          <a:p>
            <a:pPr>
              <a:lnSpc>
                <a:spcPct val="150000"/>
              </a:lnSpc>
            </a:pPr>
            <a:r>
              <a:rPr lang="en-US" sz="2400" b="1" dirty="0">
                <a:solidFill>
                  <a:schemeClr val="accent5"/>
                </a:solidFill>
              </a:rPr>
              <a:t>Drugs: treat obesity</a:t>
            </a:r>
          </a:p>
          <a:p>
            <a:pPr marL="285750" indent="-285750" algn="thaiDist">
              <a:lnSpc>
                <a:spcPct val="150000"/>
              </a:lnSpc>
              <a:buFont typeface="Arial" panose="020B0604020202020204" pitchFamily="34" charset="0"/>
              <a:buChar char="•"/>
            </a:pPr>
            <a:r>
              <a:rPr lang="en-AU" sz="2400" dirty="0" err="1"/>
              <a:t>Cetilistat</a:t>
            </a:r>
            <a:endParaRPr lang="en-AU" sz="2400" dirty="0"/>
          </a:p>
          <a:p>
            <a:pPr marL="285750" indent="-285750" algn="thaiDist">
              <a:lnSpc>
                <a:spcPct val="150000"/>
              </a:lnSpc>
              <a:buFont typeface="Arial" panose="020B0604020202020204" pitchFamily="34" charset="0"/>
              <a:buChar char="•"/>
            </a:pPr>
            <a:r>
              <a:rPr lang="en-AU" sz="2400" dirty="0" err="1"/>
              <a:t>Empatic</a:t>
            </a:r>
            <a:endParaRPr lang="en-AU" sz="2400" dirty="0"/>
          </a:p>
          <a:p>
            <a:pPr marL="285750" indent="-285750" algn="thaiDist">
              <a:lnSpc>
                <a:spcPct val="150000"/>
              </a:lnSpc>
              <a:buFont typeface="Arial" panose="020B0604020202020204" pitchFamily="34" charset="0"/>
              <a:buChar char="•"/>
            </a:pPr>
            <a:r>
              <a:rPr lang="en-AU" sz="2400" dirty="0"/>
              <a:t>Liraglutide</a:t>
            </a:r>
          </a:p>
          <a:p>
            <a:pPr marL="285750" indent="-285750" algn="thaiDist">
              <a:lnSpc>
                <a:spcPct val="150000"/>
              </a:lnSpc>
              <a:buFont typeface="Arial" panose="020B0604020202020204" pitchFamily="34" charset="0"/>
              <a:buChar char="•"/>
            </a:pPr>
            <a:r>
              <a:rPr lang="en-AU" sz="2400" dirty="0"/>
              <a:t>Etc.</a:t>
            </a:r>
            <a:endParaRPr lang="en-US" sz="2400" dirty="0"/>
          </a:p>
        </p:txBody>
      </p:sp>
      <p:sp>
        <p:nvSpPr>
          <p:cNvPr id="15" name="TextBox 14">
            <a:extLst>
              <a:ext uri="{FF2B5EF4-FFF2-40B4-BE49-F238E27FC236}">
                <a16:creationId xmlns:a16="http://schemas.microsoft.com/office/drawing/2014/main" id="{9715D7A3-5DC8-4E4A-BA4D-3F4FECF20DD4}"/>
              </a:ext>
            </a:extLst>
          </p:cNvPr>
          <p:cNvSpPr txBox="1"/>
          <p:nvPr/>
        </p:nvSpPr>
        <p:spPr>
          <a:xfrm>
            <a:off x="5988676" y="1089497"/>
            <a:ext cx="3078051" cy="2805063"/>
          </a:xfrm>
          <a:prstGeom prst="rect">
            <a:avLst/>
          </a:prstGeom>
          <a:noFill/>
        </p:spPr>
        <p:txBody>
          <a:bodyPr wrap="square" rtlCol="0">
            <a:spAutoFit/>
          </a:bodyPr>
          <a:lstStyle/>
          <a:p>
            <a:pPr>
              <a:lnSpc>
                <a:spcPct val="150000"/>
              </a:lnSpc>
            </a:pPr>
            <a:r>
              <a:rPr lang="en-US" sz="2400" b="1" dirty="0">
                <a:solidFill>
                  <a:schemeClr val="accent5"/>
                </a:solidFill>
              </a:rPr>
              <a:t>Side effects:</a:t>
            </a:r>
          </a:p>
          <a:p>
            <a:pPr marL="285750" indent="-285750">
              <a:lnSpc>
                <a:spcPct val="150000"/>
              </a:lnSpc>
              <a:buFont typeface="Arial" panose="020B0604020202020204" pitchFamily="34" charset="0"/>
              <a:buChar char="•"/>
            </a:pPr>
            <a:r>
              <a:rPr lang="en-AU" sz="2400" dirty="0"/>
              <a:t>nausea</a:t>
            </a:r>
          </a:p>
          <a:p>
            <a:pPr marL="285750" indent="-285750">
              <a:lnSpc>
                <a:spcPct val="150000"/>
              </a:lnSpc>
              <a:buFont typeface="Arial" panose="020B0604020202020204" pitchFamily="34" charset="0"/>
              <a:buChar char="•"/>
            </a:pPr>
            <a:r>
              <a:rPr lang="en-AU" sz="2400" dirty="0"/>
              <a:t>constipation</a:t>
            </a:r>
          </a:p>
          <a:p>
            <a:pPr marL="285750" indent="-285750">
              <a:lnSpc>
                <a:spcPct val="150000"/>
              </a:lnSpc>
              <a:buFont typeface="Arial" panose="020B0604020202020204" pitchFamily="34" charset="0"/>
              <a:buChar char="•"/>
            </a:pPr>
            <a:r>
              <a:rPr lang="en-AU" sz="2400" dirty="0"/>
              <a:t>sleep disturbance</a:t>
            </a:r>
            <a:r>
              <a:rPr lang="en-US" sz="2400" dirty="0"/>
              <a:t> </a:t>
            </a:r>
          </a:p>
          <a:p>
            <a:pPr marL="285750" indent="-285750">
              <a:lnSpc>
                <a:spcPct val="150000"/>
              </a:lnSpc>
              <a:buFont typeface="Arial" panose="020B0604020202020204" pitchFamily="34" charset="0"/>
              <a:buChar char="•"/>
            </a:pPr>
            <a:r>
              <a:rPr lang="en-US" sz="2400" dirty="0"/>
              <a:t>Etc. </a:t>
            </a:r>
          </a:p>
        </p:txBody>
      </p:sp>
      <p:sp>
        <p:nvSpPr>
          <p:cNvPr id="16" name="TextBox 15">
            <a:extLst>
              <a:ext uri="{FF2B5EF4-FFF2-40B4-BE49-F238E27FC236}">
                <a16:creationId xmlns:a16="http://schemas.microsoft.com/office/drawing/2014/main" id="{0BAB8A98-36B9-F94B-BFA4-D9F3AE8D71A0}"/>
              </a:ext>
            </a:extLst>
          </p:cNvPr>
          <p:cNvSpPr txBox="1"/>
          <p:nvPr/>
        </p:nvSpPr>
        <p:spPr>
          <a:xfrm>
            <a:off x="334050" y="5055018"/>
            <a:ext cx="3272842" cy="738664"/>
          </a:xfrm>
          <a:prstGeom prst="rect">
            <a:avLst/>
          </a:prstGeom>
          <a:solidFill>
            <a:schemeClr val="accent3">
              <a:lumMod val="50000"/>
            </a:schemeClr>
          </a:solidFill>
          <a:ln>
            <a:noFill/>
          </a:ln>
        </p:spPr>
        <p:txBody>
          <a:bodyPr wrap="square" rtlCol="0">
            <a:spAutoFit/>
          </a:bodyPr>
          <a:lstStyle/>
          <a:p>
            <a:pPr algn="ctr"/>
            <a:r>
              <a:rPr lang="en-US" sz="2400" b="1" dirty="0">
                <a:solidFill>
                  <a:schemeClr val="bg1"/>
                </a:solidFill>
              </a:rPr>
              <a:t>Traditional remedy</a:t>
            </a:r>
          </a:p>
          <a:p>
            <a:pPr algn="ctr"/>
            <a:r>
              <a:rPr lang="en-US" dirty="0">
                <a:solidFill>
                  <a:schemeClr val="bg1"/>
                </a:solidFill>
              </a:rPr>
              <a:t>less side effects</a:t>
            </a:r>
          </a:p>
        </p:txBody>
      </p:sp>
      <p:sp>
        <p:nvSpPr>
          <p:cNvPr id="17" name="Right Arrow 16">
            <a:extLst>
              <a:ext uri="{FF2B5EF4-FFF2-40B4-BE49-F238E27FC236}">
                <a16:creationId xmlns:a16="http://schemas.microsoft.com/office/drawing/2014/main" id="{B6E3BC1A-B4DC-0C4F-9E97-018A1BC8ACBA}"/>
              </a:ext>
            </a:extLst>
          </p:cNvPr>
          <p:cNvSpPr/>
          <p:nvPr/>
        </p:nvSpPr>
        <p:spPr>
          <a:xfrm>
            <a:off x="4095482" y="5115258"/>
            <a:ext cx="953037" cy="618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DDCFAD-9C46-4343-862D-814AAAAF9225}"/>
              </a:ext>
            </a:extLst>
          </p:cNvPr>
          <p:cNvSpPr txBox="1"/>
          <p:nvPr/>
        </p:nvSpPr>
        <p:spPr>
          <a:xfrm>
            <a:off x="5576555" y="5193518"/>
            <a:ext cx="3226158" cy="461665"/>
          </a:xfrm>
          <a:prstGeom prst="rect">
            <a:avLst/>
          </a:prstGeom>
          <a:solidFill>
            <a:schemeClr val="accent3">
              <a:lumMod val="50000"/>
            </a:schemeClr>
          </a:solidFill>
          <a:ln>
            <a:noFill/>
          </a:ln>
        </p:spPr>
        <p:txBody>
          <a:bodyPr wrap="square" rtlCol="0">
            <a:spAutoFit/>
          </a:bodyPr>
          <a:lstStyle/>
          <a:p>
            <a:pPr algn="ctr"/>
            <a:r>
              <a:rPr lang="en-US" sz="2400" b="1" dirty="0">
                <a:solidFill>
                  <a:schemeClr val="bg1"/>
                </a:solidFill>
              </a:rPr>
              <a:t>MEDICINAL PLANTS</a:t>
            </a:r>
          </a:p>
        </p:txBody>
      </p:sp>
      <p:sp>
        <p:nvSpPr>
          <p:cNvPr id="5" name="Slide Number Placeholder 4">
            <a:extLst>
              <a:ext uri="{FF2B5EF4-FFF2-40B4-BE49-F238E27FC236}">
                <a16:creationId xmlns:a16="http://schemas.microsoft.com/office/drawing/2014/main" id="{132EF6FF-FD7A-A144-8B90-BFCA4182304B}"/>
              </a:ext>
            </a:extLst>
          </p:cNvPr>
          <p:cNvSpPr>
            <a:spLocks noGrp="1"/>
          </p:cNvSpPr>
          <p:nvPr>
            <p:ph type="sldNum" sz="quarter" idx="12"/>
          </p:nvPr>
        </p:nvSpPr>
        <p:spPr/>
        <p:txBody>
          <a:bodyPr/>
          <a:lstStyle/>
          <a:p>
            <a:fld id="{414CE227-3B1A-2B44-B131-98418094FE1E}" type="slidenum">
              <a:rPr lang="en-US" smtClean="0"/>
              <a:t>4</a:t>
            </a:fld>
            <a:endParaRPr lang="en-US"/>
          </a:p>
        </p:txBody>
      </p:sp>
      <p:sp>
        <p:nvSpPr>
          <p:cNvPr id="21" name="TextBox 20">
            <a:extLst>
              <a:ext uri="{FF2B5EF4-FFF2-40B4-BE49-F238E27FC236}">
                <a16:creationId xmlns:a16="http://schemas.microsoft.com/office/drawing/2014/main" id="{1EB8F1EB-DBA6-5F4B-AA43-46C13E23DA3F}"/>
              </a:ext>
            </a:extLst>
          </p:cNvPr>
          <p:cNvSpPr txBox="1"/>
          <p:nvPr/>
        </p:nvSpPr>
        <p:spPr>
          <a:xfrm>
            <a:off x="334050" y="534925"/>
            <a:ext cx="7848600" cy="461665"/>
          </a:xfrm>
          <a:prstGeom prst="rect">
            <a:avLst/>
          </a:prstGeom>
          <a:noFill/>
        </p:spPr>
        <p:txBody>
          <a:bodyPr wrap="square" rtlCol="0">
            <a:spAutoFit/>
          </a:bodyPr>
          <a:lstStyle/>
          <a:p>
            <a:r>
              <a:rPr lang="en-AU" sz="2400" b="1" dirty="0"/>
              <a:t>Obesity treatment</a:t>
            </a:r>
          </a:p>
        </p:txBody>
      </p:sp>
      <p:pic>
        <p:nvPicPr>
          <p:cNvPr id="2" name="図 1">
            <a:extLst>
              <a:ext uri="{FF2B5EF4-FFF2-40B4-BE49-F238E27FC236}">
                <a16:creationId xmlns:a16="http://schemas.microsoft.com/office/drawing/2014/main" id="{0A2C1C34-2307-4BBD-A856-02CF00098F12}"/>
              </a:ext>
            </a:extLst>
          </p:cNvPr>
          <p:cNvPicPr>
            <a:picLocks noChangeAspect="1"/>
          </p:cNvPicPr>
          <p:nvPr/>
        </p:nvPicPr>
        <p:blipFill>
          <a:blip r:embed="rId5"/>
          <a:stretch>
            <a:fillRect/>
          </a:stretch>
        </p:blipFill>
        <p:spPr>
          <a:xfrm>
            <a:off x="2853100" y="1919547"/>
            <a:ext cx="2810500" cy="1871634"/>
          </a:xfrm>
          <a:prstGeom prst="rect">
            <a:avLst/>
          </a:prstGeom>
        </p:spPr>
      </p:pic>
    </p:spTree>
    <p:custDataLst>
      <p:tags r:id="rId1"/>
    </p:custDataLst>
    <p:extLst>
      <p:ext uri="{BB962C8B-B14F-4D97-AF65-F5344CB8AC3E}">
        <p14:creationId xmlns:p14="http://schemas.microsoft.com/office/powerpoint/2010/main" val="951272344"/>
      </p:ext>
    </p:extLst>
  </p:cSld>
  <p:clrMapOvr>
    <a:masterClrMapping/>
  </p:clrMapOvr>
  <mc:AlternateContent xmlns:mc="http://schemas.openxmlformats.org/markup-compatibility/2006" xmlns:p14="http://schemas.microsoft.com/office/powerpoint/2010/main">
    <mc:Choice Requires="p14">
      <p:transition spd="slow" p14:dur="2000" advTm="40878"/>
    </mc:Choice>
    <mc:Fallback xmlns="">
      <p:transition spd="slow" advTm="40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8764"/>
            <a:ext cx="7848600" cy="461665"/>
          </a:xfrm>
          <a:prstGeom prst="rect">
            <a:avLst/>
          </a:prstGeom>
          <a:noFill/>
        </p:spPr>
        <p:txBody>
          <a:bodyPr wrap="square" rtlCol="0">
            <a:spAutoFit/>
          </a:bodyPr>
          <a:lstStyle/>
          <a:p>
            <a:r>
              <a:rPr lang="en-AU" sz="2400" b="1" dirty="0"/>
              <a:t>Overall scheme of this project</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9" name="TextBox 58">
            <a:extLst>
              <a:ext uri="{FF2B5EF4-FFF2-40B4-BE49-F238E27FC236}">
                <a16:creationId xmlns:a16="http://schemas.microsoft.com/office/drawing/2014/main" id="{FA9143F7-1FF8-8244-B175-3FF122C71241}"/>
              </a:ext>
            </a:extLst>
          </p:cNvPr>
          <p:cNvSpPr txBox="1"/>
          <p:nvPr/>
        </p:nvSpPr>
        <p:spPr>
          <a:xfrm>
            <a:off x="76200" y="5105400"/>
            <a:ext cx="8991600" cy="800219"/>
          </a:xfrm>
          <a:prstGeom prst="rect">
            <a:avLst/>
          </a:prstGeom>
          <a:noFill/>
          <a:ln>
            <a:noFill/>
          </a:ln>
        </p:spPr>
        <p:txBody>
          <a:bodyPr wrap="square" rtlCol="0">
            <a:spAutoFit/>
          </a:bodyPr>
          <a:lstStyle/>
          <a:p>
            <a:pPr algn="ctr"/>
            <a:r>
              <a:rPr lang="en-AU" sz="2300" b="1" dirty="0">
                <a:solidFill>
                  <a:schemeClr val="accent3">
                    <a:lumMod val="50000"/>
                  </a:schemeClr>
                </a:solidFill>
              </a:rPr>
              <a:t>Aim of this study: to</a:t>
            </a:r>
            <a:r>
              <a:rPr lang="en-US" sz="2300" b="1" dirty="0">
                <a:solidFill>
                  <a:schemeClr val="accent3">
                    <a:lumMod val="50000"/>
                  </a:schemeClr>
                </a:solidFill>
              </a:rPr>
              <a:t> find </a:t>
            </a:r>
            <a:r>
              <a:rPr lang="en-US" sz="2300" b="1" u="sng" dirty="0">
                <a:solidFill>
                  <a:schemeClr val="accent3">
                    <a:lumMod val="50000"/>
                  </a:schemeClr>
                </a:solidFill>
              </a:rPr>
              <a:t>active compounds</a:t>
            </a:r>
            <a:r>
              <a:rPr lang="en-US" sz="2300" b="1" dirty="0">
                <a:solidFill>
                  <a:schemeClr val="accent3">
                    <a:lumMod val="50000"/>
                  </a:schemeClr>
                </a:solidFill>
              </a:rPr>
              <a:t> </a:t>
            </a:r>
            <a:r>
              <a:rPr lang="en-US" altLang="ja-JP" sz="2300" b="1" dirty="0">
                <a:solidFill>
                  <a:schemeClr val="accent3">
                    <a:lumMod val="50000"/>
                  </a:schemeClr>
                </a:solidFill>
              </a:rPr>
              <a:t>from</a:t>
            </a:r>
            <a:r>
              <a:rPr lang="ja-JP" altLang="en-US" sz="2300" b="1" dirty="0">
                <a:solidFill>
                  <a:schemeClr val="accent3">
                    <a:lumMod val="50000"/>
                  </a:schemeClr>
                </a:solidFill>
              </a:rPr>
              <a:t> </a:t>
            </a:r>
            <a:r>
              <a:rPr lang="en-US" altLang="ja-JP" sz="2300" b="1" dirty="0">
                <a:solidFill>
                  <a:schemeClr val="accent3">
                    <a:lumMod val="50000"/>
                  </a:schemeClr>
                </a:solidFill>
              </a:rPr>
              <a:t>the</a:t>
            </a:r>
            <a:r>
              <a:rPr lang="ja-JP" altLang="en-US" sz="2300" b="1" dirty="0">
                <a:solidFill>
                  <a:schemeClr val="accent3">
                    <a:lumMod val="50000"/>
                  </a:schemeClr>
                </a:solidFill>
              </a:rPr>
              <a:t> </a:t>
            </a:r>
            <a:r>
              <a:rPr lang="en-US" altLang="ja-JP" sz="2300" b="1" dirty="0">
                <a:solidFill>
                  <a:schemeClr val="accent3">
                    <a:lumMod val="50000"/>
                  </a:schemeClr>
                </a:solidFill>
              </a:rPr>
              <a:t>candidate</a:t>
            </a:r>
            <a:r>
              <a:rPr lang="ja-JP" altLang="en-US" sz="2300" b="1" dirty="0">
                <a:solidFill>
                  <a:schemeClr val="accent3">
                    <a:lumMod val="50000"/>
                  </a:schemeClr>
                </a:solidFill>
              </a:rPr>
              <a:t> </a:t>
            </a:r>
            <a:r>
              <a:rPr lang="en-US" altLang="ja-JP" sz="2300" b="1" dirty="0">
                <a:solidFill>
                  <a:schemeClr val="accent3">
                    <a:lumMod val="50000"/>
                  </a:schemeClr>
                </a:solidFill>
              </a:rPr>
              <a:t>plant</a:t>
            </a:r>
            <a:r>
              <a:rPr lang="ja-JP" altLang="en-US" sz="2300" b="1" dirty="0">
                <a:solidFill>
                  <a:schemeClr val="accent3">
                    <a:lumMod val="50000"/>
                  </a:schemeClr>
                </a:solidFill>
              </a:rPr>
              <a:t> </a:t>
            </a:r>
            <a:r>
              <a:rPr lang="en-US" altLang="ja-JP" sz="2300" b="1" dirty="0">
                <a:solidFill>
                  <a:schemeClr val="accent3">
                    <a:lumMod val="50000"/>
                  </a:schemeClr>
                </a:solidFill>
              </a:rPr>
              <a:t>selected</a:t>
            </a:r>
            <a:r>
              <a:rPr lang="ja-JP" altLang="en-US" sz="2300" b="1" dirty="0">
                <a:solidFill>
                  <a:schemeClr val="accent3">
                    <a:lumMod val="50000"/>
                  </a:schemeClr>
                </a:solidFill>
              </a:rPr>
              <a:t> </a:t>
            </a:r>
            <a:r>
              <a:rPr lang="en-US" altLang="ja-JP" sz="2300" b="1" dirty="0">
                <a:solidFill>
                  <a:schemeClr val="accent3">
                    <a:lumMod val="50000"/>
                  </a:schemeClr>
                </a:solidFill>
              </a:rPr>
              <a:t>by</a:t>
            </a:r>
            <a:r>
              <a:rPr lang="ja-JP" altLang="en-US" sz="2300" b="1" dirty="0">
                <a:solidFill>
                  <a:schemeClr val="accent3">
                    <a:lumMod val="50000"/>
                  </a:schemeClr>
                </a:solidFill>
              </a:rPr>
              <a:t> </a:t>
            </a:r>
            <a:r>
              <a:rPr lang="en-US" altLang="ja-JP" sz="2300" b="1" dirty="0">
                <a:solidFill>
                  <a:schemeClr val="accent3">
                    <a:lumMod val="50000"/>
                  </a:schemeClr>
                </a:solidFill>
              </a:rPr>
              <a:t>screening </a:t>
            </a:r>
            <a:r>
              <a:rPr lang="en-US" sz="2300" b="1" dirty="0">
                <a:solidFill>
                  <a:schemeClr val="accent3">
                    <a:lumMod val="50000"/>
                  </a:schemeClr>
                </a:solidFill>
              </a:rPr>
              <a:t>and evaluate its </a:t>
            </a:r>
            <a:r>
              <a:rPr lang="en-US" sz="2300" b="1" u="sng" dirty="0">
                <a:solidFill>
                  <a:schemeClr val="accent3">
                    <a:lumMod val="50000"/>
                  </a:schemeClr>
                </a:solidFill>
              </a:rPr>
              <a:t>anti-obesogenic </a:t>
            </a:r>
            <a:r>
              <a:rPr lang="en-US" sz="2300" b="1" dirty="0">
                <a:solidFill>
                  <a:schemeClr val="accent3">
                    <a:lumMod val="50000"/>
                  </a:schemeClr>
                </a:solidFill>
              </a:rPr>
              <a:t>potential</a:t>
            </a:r>
            <a:endParaRPr lang="en-US" sz="2300" b="1" i="1" dirty="0">
              <a:solidFill>
                <a:schemeClr val="accent3">
                  <a:lumMod val="50000"/>
                </a:schemeClr>
              </a:solidFill>
            </a:endParaRPr>
          </a:p>
        </p:txBody>
      </p:sp>
      <p:graphicFrame>
        <p:nvGraphicFramePr>
          <p:cNvPr id="81" name="Diagram 80">
            <a:extLst>
              <a:ext uri="{FF2B5EF4-FFF2-40B4-BE49-F238E27FC236}">
                <a16:creationId xmlns:a16="http://schemas.microsoft.com/office/drawing/2014/main" id="{05477B50-E94B-6341-968A-0746EAF5B39C}"/>
              </a:ext>
            </a:extLst>
          </p:cNvPr>
          <p:cNvGraphicFramePr/>
          <p:nvPr>
            <p:extLst>
              <p:ext uri="{D42A27DB-BD31-4B8C-83A1-F6EECF244321}">
                <p14:modId xmlns:p14="http://schemas.microsoft.com/office/powerpoint/2010/main" val="1321025492"/>
              </p:ext>
            </p:extLst>
          </p:nvPr>
        </p:nvGraphicFramePr>
        <p:xfrm>
          <a:off x="1447800" y="81249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619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12464"/>
            <a:ext cx="8153400" cy="461665"/>
          </a:xfrm>
          <a:prstGeom prst="rect">
            <a:avLst/>
          </a:prstGeom>
          <a:noFill/>
        </p:spPr>
        <p:txBody>
          <a:bodyPr wrap="square" rtlCol="0">
            <a:spAutoFit/>
          </a:bodyPr>
          <a:lstStyle/>
          <a:p>
            <a:r>
              <a:rPr lang="en-US" sz="2400" b="1" dirty="0"/>
              <a:t>Screening to find anti-obesogenic candidate plant</a:t>
            </a:r>
            <a:endParaRPr lang="en-AU"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3" name="Picture 12">
            <a:extLst>
              <a:ext uri="{FF2B5EF4-FFF2-40B4-BE49-F238E27FC236}">
                <a16:creationId xmlns:a16="http://schemas.microsoft.com/office/drawing/2014/main" id="{C5019CAF-D913-6341-A928-05838D7B1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39" y="1371599"/>
            <a:ext cx="8113523" cy="3921537"/>
          </a:xfrm>
          <a:prstGeom prst="rect">
            <a:avLst/>
          </a:prstGeom>
          <a:ln>
            <a:noFill/>
          </a:ln>
        </p:spPr>
      </p:pic>
    </p:spTree>
    <p:extLst>
      <p:ext uri="{BB962C8B-B14F-4D97-AF65-F5344CB8AC3E}">
        <p14:creationId xmlns:p14="http://schemas.microsoft.com/office/powerpoint/2010/main" val="237962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9">
            <a:extLst>
              <a:ext uri="{FF2B5EF4-FFF2-40B4-BE49-F238E27FC236}">
                <a16:creationId xmlns:a16="http://schemas.microsoft.com/office/drawing/2014/main" id="{263C7BB2-6103-4F39-969B-CABFEFD3FB0B}"/>
              </a:ext>
            </a:extLst>
          </p:cNvPr>
          <p:cNvGraphicFramePr/>
          <p:nvPr>
            <p:extLst>
              <p:ext uri="{D42A27DB-BD31-4B8C-83A1-F6EECF244321}">
                <p14:modId xmlns:p14="http://schemas.microsoft.com/office/powerpoint/2010/main" val="2022245804"/>
              </p:ext>
            </p:extLst>
          </p:nvPr>
        </p:nvGraphicFramePr>
        <p:xfrm>
          <a:off x="2743200" y="1076759"/>
          <a:ext cx="3490539" cy="2804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C06BCF14-74A1-0B45-A94F-05129E8ED53E}"/>
              </a:ext>
            </a:extLst>
          </p:cNvPr>
          <p:cNvGraphicFramePr>
            <a:graphicFrameLocks/>
          </p:cNvGraphicFramePr>
          <p:nvPr>
            <p:extLst>
              <p:ext uri="{D42A27DB-BD31-4B8C-83A1-F6EECF244321}">
                <p14:modId xmlns:p14="http://schemas.microsoft.com/office/powerpoint/2010/main" val="1668179697"/>
              </p:ext>
            </p:extLst>
          </p:nvPr>
        </p:nvGraphicFramePr>
        <p:xfrm>
          <a:off x="6095999" y="1076759"/>
          <a:ext cx="2770013" cy="265641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70559" y="269094"/>
            <a:ext cx="7848600" cy="424732"/>
          </a:xfrm>
          <a:prstGeom prst="rect">
            <a:avLst/>
          </a:prstGeom>
          <a:noFill/>
        </p:spPr>
        <p:txBody>
          <a:bodyPr wrap="square" rtlCol="0">
            <a:spAutoFit/>
          </a:bodyPr>
          <a:lstStyle/>
          <a:p>
            <a:pPr>
              <a:lnSpc>
                <a:spcPct val="90000"/>
              </a:lnSpc>
              <a:spcBef>
                <a:spcPct val="0"/>
              </a:spcBef>
              <a:spcAft>
                <a:spcPts val="600"/>
              </a:spcAft>
            </a:pPr>
            <a:r>
              <a:rPr kumimoji="1" lang="en-US" altLang="ja-JP" sz="2400" b="1" dirty="0"/>
              <a:t>Anti-obesogenic activity of </a:t>
            </a:r>
            <a:r>
              <a:rPr kumimoji="1" lang="en-US" altLang="ja-JP" sz="2400" b="1" i="1" dirty="0"/>
              <a:t>Acacia </a:t>
            </a:r>
            <a:r>
              <a:rPr kumimoji="1" lang="en-US" altLang="ja-JP" sz="2400" b="1" i="1" dirty="0" err="1"/>
              <a:t>concinna</a:t>
            </a:r>
            <a:r>
              <a:rPr kumimoji="1" lang="en-US" altLang="ja-JP" sz="2400" b="1" i="1" dirty="0"/>
              <a:t> </a:t>
            </a:r>
            <a:r>
              <a:rPr kumimoji="1" lang="en-US" altLang="ja-JP" sz="2400" b="1" dirty="0"/>
              <a:t>extract</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0" name="Rectangle 9">
            <a:extLst>
              <a:ext uri="{FF2B5EF4-FFF2-40B4-BE49-F238E27FC236}">
                <a16:creationId xmlns:a16="http://schemas.microsoft.com/office/drawing/2014/main" id="{668FEC55-2149-AD4F-BF2E-67CCD95B5379}"/>
              </a:ext>
            </a:extLst>
          </p:cNvPr>
          <p:cNvSpPr/>
          <p:nvPr/>
        </p:nvSpPr>
        <p:spPr>
          <a:xfrm>
            <a:off x="4762581" y="3579281"/>
            <a:ext cx="4319450" cy="307777"/>
          </a:xfrm>
          <a:prstGeom prst="rect">
            <a:avLst/>
          </a:prstGeom>
        </p:spPr>
        <p:txBody>
          <a:bodyPr wrap="square">
            <a:spAutoFit/>
          </a:bodyPr>
          <a:lstStyle/>
          <a:p>
            <a:r>
              <a:rPr lang="zh-CN" altLang="en-US" sz="1400" dirty="0"/>
              <a:t>Ruangaram W, Kato E. </a:t>
            </a:r>
            <a:r>
              <a:rPr lang="zh-CN" altLang="en-US" sz="1400" i="1" dirty="0"/>
              <a:t>Pharmaceuticals</a:t>
            </a:r>
            <a:r>
              <a:rPr lang="zh-CN" altLang="en-US" sz="1400" dirty="0"/>
              <a:t>, </a:t>
            </a:r>
            <a:r>
              <a:rPr lang="zh-CN" altLang="en-US" sz="1400" b="1" dirty="0"/>
              <a:t>2020</a:t>
            </a:r>
            <a:r>
              <a:rPr lang="zh-CN" altLang="en-US" sz="1400" dirty="0"/>
              <a:t>, 13(4): 56.</a:t>
            </a:r>
            <a:endParaRPr lang="en-AU" sz="1400" dirty="0"/>
          </a:p>
        </p:txBody>
      </p:sp>
      <p:sp>
        <p:nvSpPr>
          <p:cNvPr id="4" name="Rectangle 3">
            <a:extLst>
              <a:ext uri="{FF2B5EF4-FFF2-40B4-BE49-F238E27FC236}">
                <a16:creationId xmlns:a16="http://schemas.microsoft.com/office/drawing/2014/main" id="{9E5D438E-30CD-8D4E-A85A-9CDD9937B489}"/>
              </a:ext>
            </a:extLst>
          </p:cNvPr>
          <p:cNvSpPr/>
          <p:nvPr/>
        </p:nvSpPr>
        <p:spPr>
          <a:xfrm>
            <a:off x="379065" y="3939047"/>
            <a:ext cx="8548631" cy="1711366"/>
          </a:xfrm>
          <a:prstGeom prst="rect">
            <a:avLst/>
          </a:prstGeom>
          <a:ln>
            <a:noFill/>
          </a:ln>
        </p:spPr>
        <p:txBody>
          <a:bodyPr wrap="square">
            <a:spAutoFit/>
          </a:bodyPr>
          <a:lstStyle/>
          <a:p>
            <a:pPr>
              <a:lnSpc>
                <a:spcPct val="150000"/>
              </a:lnSpc>
            </a:pPr>
            <a:r>
              <a:rPr lang="en-US" u="sng" dirty="0"/>
              <a:t>Result</a:t>
            </a:r>
          </a:p>
          <a:p>
            <a:pPr>
              <a:lnSpc>
                <a:spcPct val="150000"/>
              </a:lnSpc>
            </a:pPr>
            <a:r>
              <a:rPr lang="en-US" i="1" dirty="0"/>
              <a:t>Acacia </a:t>
            </a:r>
            <a:r>
              <a:rPr lang="en-US" i="1" dirty="0" err="1"/>
              <a:t>concinna</a:t>
            </a:r>
            <a:r>
              <a:rPr lang="en-US" dirty="0"/>
              <a:t> was found as one of the </a:t>
            </a:r>
            <a:r>
              <a:rPr lang="en-US" b="1" dirty="0"/>
              <a:t>promising plant with anti-obesogenic potential</a:t>
            </a:r>
            <a:endParaRPr lang="en-US" dirty="0"/>
          </a:p>
          <a:p>
            <a:pPr>
              <a:lnSpc>
                <a:spcPct val="150000"/>
              </a:lnSpc>
            </a:pPr>
            <a:r>
              <a:rPr lang="en-US" u="sng" dirty="0"/>
              <a:t>Objective</a:t>
            </a:r>
          </a:p>
          <a:p>
            <a:pPr>
              <a:lnSpc>
                <a:spcPct val="150000"/>
              </a:lnSpc>
            </a:pPr>
            <a:r>
              <a:rPr lang="en-US" dirty="0"/>
              <a:t>To find </a:t>
            </a:r>
            <a:r>
              <a:rPr lang="en-US" b="1" dirty="0"/>
              <a:t>active compounds </a:t>
            </a:r>
            <a:r>
              <a:rPr lang="en-US" dirty="0"/>
              <a:t>in pod of </a:t>
            </a:r>
            <a:r>
              <a:rPr lang="en-US" i="1" dirty="0"/>
              <a:t>Acacia </a:t>
            </a:r>
            <a:r>
              <a:rPr lang="en-US" i="1" dirty="0" err="1"/>
              <a:t>concinna</a:t>
            </a:r>
            <a:r>
              <a:rPr lang="en-US" i="1" dirty="0"/>
              <a:t> </a:t>
            </a:r>
          </a:p>
        </p:txBody>
      </p:sp>
      <p:graphicFrame>
        <p:nvGraphicFramePr>
          <p:cNvPr id="11" name="Chart 10">
            <a:extLst>
              <a:ext uri="{FF2B5EF4-FFF2-40B4-BE49-F238E27FC236}">
                <a16:creationId xmlns:a16="http://schemas.microsoft.com/office/drawing/2014/main" id="{C7C10116-2379-5241-A7F3-904A07D5DBA6}"/>
              </a:ext>
            </a:extLst>
          </p:cNvPr>
          <p:cNvGraphicFramePr>
            <a:graphicFrameLocks/>
          </p:cNvGraphicFramePr>
          <p:nvPr>
            <p:extLst>
              <p:ext uri="{D42A27DB-BD31-4B8C-83A1-F6EECF244321}">
                <p14:modId xmlns:p14="http://schemas.microsoft.com/office/powerpoint/2010/main" val="9947710"/>
              </p:ext>
            </p:extLst>
          </p:nvPr>
        </p:nvGraphicFramePr>
        <p:xfrm>
          <a:off x="330087" y="1076758"/>
          <a:ext cx="2493104" cy="24912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5304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237" y="508014"/>
            <a:ext cx="4043588" cy="461665"/>
          </a:xfrm>
          <a:prstGeom prst="rect">
            <a:avLst/>
          </a:prstGeom>
          <a:noFill/>
        </p:spPr>
        <p:txBody>
          <a:bodyPr wrap="square" rtlCol="0">
            <a:spAutoFit/>
          </a:bodyPr>
          <a:lstStyle/>
          <a:p>
            <a:r>
              <a:rPr lang="en-US" sz="2400" b="1" i="1" dirty="0"/>
              <a:t>Acacia </a:t>
            </a:r>
            <a:r>
              <a:rPr lang="en-US" sz="2400" b="1" i="1" dirty="0" err="1"/>
              <a:t>concinna</a:t>
            </a:r>
            <a:r>
              <a:rPr lang="en-US" sz="2400" b="1" i="1" dirty="0"/>
              <a:t> </a:t>
            </a:r>
            <a:r>
              <a:rPr lang="en-US" sz="2400" b="1" dirty="0"/>
              <a:t>(Wild.) DC.</a:t>
            </a:r>
            <a:endParaRPr lang="fr-FR" sz="24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内容占位符 4" descr="aca">
            <a:extLst>
              <a:ext uri="{FF2B5EF4-FFF2-40B4-BE49-F238E27FC236}">
                <a16:creationId xmlns:a16="http://schemas.microsoft.com/office/drawing/2014/main" id="{D9321ED5-15A6-2242-B3B0-C2FBC7F48E2E}"/>
              </a:ext>
            </a:extLst>
          </p:cNvPr>
          <p:cNvPicPr>
            <a:picLocks noChangeAspect="1"/>
          </p:cNvPicPr>
          <p:nvPr>
            <p:custDataLst>
              <p:tags r:id="rId1"/>
            </p:custDataLst>
          </p:nvPr>
        </p:nvPicPr>
        <p:blipFill>
          <a:blip r:embed="rId5"/>
          <a:stretch>
            <a:fillRect/>
          </a:stretch>
        </p:blipFill>
        <p:spPr>
          <a:xfrm>
            <a:off x="5486400" y="508014"/>
            <a:ext cx="3277241" cy="2538572"/>
          </a:xfrm>
          <a:prstGeom prst="rect">
            <a:avLst/>
          </a:prstGeom>
        </p:spPr>
      </p:pic>
      <p:sp>
        <p:nvSpPr>
          <p:cNvPr id="6" name="Rectangle 5">
            <a:extLst>
              <a:ext uri="{FF2B5EF4-FFF2-40B4-BE49-F238E27FC236}">
                <a16:creationId xmlns:a16="http://schemas.microsoft.com/office/drawing/2014/main" id="{876C00C1-1EF8-A548-851D-74F7768031DD}"/>
              </a:ext>
            </a:extLst>
          </p:cNvPr>
          <p:cNvSpPr/>
          <p:nvPr/>
        </p:nvSpPr>
        <p:spPr>
          <a:xfrm>
            <a:off x="681537" y="1431344"/>
            <a:ext cx="6252663" cy="3373359"/>
          </a:xfrm>
          <a:prstGeom prst="rect">
            <a:avLst/>
          </a:prstGeom>
        </p:spPr>
        <p:txBody>
          <a:bodyPr wrap="square">
            <a:spAutoFit/>
          </a:bodyPr>
          <a:lstStyle/>
          <a:p>
            <a:pPr>
              <a:lnSpc>
                <a:spcPct val="150000"/>
              </a:lnSpc>
            </a:pPr>
            <a:r>
              <a:rPr lang="en-US" b="1" dirty="0">
                <a:latin typeface="Calibri" panose="020F0502020204030204" pitchFamily="34" charset="0"/>
                <a:cs typeface="Calibri" panose="020F0502020204030204" pitchFamily="34" charset="0"/>
              </a:rPr>
              <a:t>Common name: </a:t>
            </a:r>
            <a:r>
              <a:rPr lang="en-US" dirty="0">
                <a:latin typeface="Calibri" panose="020F0502020204030204" pitchFamily="34" charset="0"/>
                <a:cs typeface="Calibri" panose="020F0502020204030204" pitchFamily="34" charset="0"/>
              </a:rPr>
              <a:t>Soap pod</a:t>
            </a:r>
          </a:p>
          <a:p>
            <a:pPr>
              <a:lnSpc>
                <a:spcPct val="150000"/>
              </a:lnSpc>
            </a:pPr>
            <a:r>
              <a:rPr lang="en-US" b="1" dirty="0">
                <a:latin typeface="Calibri" panose="020F0502020204030204" pitchFamily="34" charset="0"/>
                <a:cs typeface="Calibri" panose="020F0502020204030204" pitchFamily="34" charset="0"/>
              </a:rPr>
              <a:t>Family</a:t>
            </a:r>
            <a:r>
              <a:rPr lang="en-US" dirty="0">
                <a:latin typeface="Calibri" panose="020F0502020204030204" pitchFamily="34" charset="0"/>
                <a:cs typeface="Calibri" panose="020F0502020204030204" pitchFamily="34" charset="0"/>
              </a:rPr>
              <a:t>: Fabaceae </a:t>
            </a:r>
          </a:p>
          <a:p>
            <a:pPr>
              <a:lnSpc>
                <a:spcPct val="150000"/>
              </a:lnSpc>
            </a:pPr>
            <a:r>
              <a:rPr lang="en-US" b="1" dirty="0">
                <a:latin typeface="Calibri" panose="020F0502020204030204" pitchFamily="34" charset="0"/>
                <a:cs typeface="Calibri" panose="020F0502020204030204" pitchFamily="34" charset="0"/>
              </a:rPr>
              <a:t>Part of used</a:t>
            </a:r>
            <a:r>
              <a:rPr lang="en-US" dirty="0">
                <a:latin typeface="Calibri" panose="020F0502020204030204" pitchFamily="34" charset="0"/>
                <a:cs typeface="Calibri" panose="020F0502020204030204" pitchFamily="34" charset="0"/>
              </a:rPr>
              <a:t>: pods</a:t>
            </a:r>
          </a:p>
          <a:p>
            <a:pPr>
              <a:lnSpc>
                <a:spcPct val="150000"/>
              </a:lnSpc>
            </a:pPr>
            <a:r>
              <a:rPr lang="en-US" b="1" dirty="0">
                <a:latin typeface="Calibri" panose="020F0502020204030204" pitchFamily="34" charset="0"/>
                <a:cs typeface="Calibri" panose="020F0502020204030204" pitchFamily="34" charset="0"/>
              </a:rPr>
              <a:t>Traditional uses</a:t>
            </a:r>
            <a:r>
              <a:rPr lang="en-US" dirty="0">
                <a:latin typeface="Calibri" panose="020F0502020204030204" pitchFamily="34" charset="0"/>
                <a:cs typeface="Calibri" panose="020F0502020204030204" pitchFamily="34" charset="0"/>
              </a:rPr>
              <a:t>: </a:t>
            </a:r>
            <a:r>
              <a:rPr lang="en-AU" dirty="0">
                <a:latin typeface="Calibri" panose="020F0502020204030204" pitchFamily="34" charset="0"/>
                <a:cs typeface="Calibri" panose="020F0502020204030204" pitchFamily="34" charset="0"/>
              </a:rPr>
              <a:t>Laxative effect, cough, antidandruff</a:t>
            </a:r>
          </a:p>
          <a:p>
            <a:pPr>
              <a:lnSpc>
                <a:spcPct val="150000"/>
              </a:lnSpc>
            </a:pPr>
            <a:r>
              <a:rPr lang="en-US" altLang="zh-CN" b="1" dirty="0">
                <a:latin typeface="Calibri" panose="020F0502020204030204" pitchFamily="34" charset="0"/>
                <a:cs typeface="Calibri" panose="020F0502020204030204" pitchFamily="34" charset="0"/>
                <a:sym typeface="+mn-ea"/>
              </a:rPr>
              <a:t>Research: </a:t>
            </a:r>
          </a:p>
          <a:p>
            <a:pPr marL="285750" indent="-285750">
              <a:lnSpc>
                <a:spcPct val="150000"/>
              </a:lnSpc>
              <a:buFont typeface="Arial" panose="020B0604020202020204" pitchFamily="34" charset="0"/>
              <a:buChar char="•"/>
            </a:pPr>
            <a:r>
              <a:rPr lang="en-US" altLang="zh-CN" dirty="0">
                <a:latin typeface="Calibri" panose="020F0502020204030204" pitchFamily="34" charset="0"/>
                <a:cs typeface="Calibri" panose="020F0502020204030204" pitchFamily="34" charset="0"/>
                <a:sym typeface="+mn-ea"/>
              </a:rPr>
              <a:t>Antioxidant, anti-coagulant, anti-platelet, anti-thrombotic, anti-</a:t>
            </a:r>
            <a:r>
              <a:rPr lang="en-US" altLang="zh-CN" dirty="0" err="1">
                <a:latin typeface="Calibri" panose="020F0502020204030204" pitchFamily="34" charset="0"/>
                <a:cs typeface="Calibri" panose="020F0502020204030204" pitchFamily="34" charset="0"/>
                <a:sym typeface="+mn-ea"/>
              </a:rPr>
              <a:t>dermatophytic</a:t>
            </a:r>
            <a:r>
              <a:rPr lang="en-US" altLang="zh-CN" dirty="0">
                <a:latin typeface="Calibri" panose="020F0502020204030204" pitchFamily="34" charset="0"/>
                <a:cs typeface="Calibri" panose="020F0502020204030204" pitchFamily="34" charset="0"/>
                <a:sym typeface="+mn-ea"/>
              </a:rPr>
              <a:t> and immune adjuvant activities</a:t>
            </a:r>
          </a:p>
          <a:p>
            <a:pPr marL="285750" indent="-285750">
              <a:lnSpc>
                <a:spcPct val="150000"/>
              </a:lnSpc>
              <a:buFont typeface="Arial" panose="020B0604020202020204" pitchFamily="34" charset="0"/>
              <a:buChar char="•"/>
            </a:pPr>
            <a:r>
              <a:rPr lang="zh-CN" altLang="ja-JP" dirty="0">
                <a:latin typeface="Calibri" panose="020F0502020204030204" pitchFamily="34" charset="0"/>
                <a:cs typeface="Calibri" panose="020F0502020204030204" pitchFamily="34" charset="0"/>
                <a:sym typeface="+mn-ea"/>
              </a:rPr>
              <a:t>consisted of </a:t>
            </a:r>
            <a:r>
              <a:rPr lang="en-US" altLang="zh-CN" dirty="0">
                <a:latin typeface="Calibri" panose="020F0502020204030204" pitchFamily="34" charset="0"/>
                <a:cs typeface="Calibri" panose="020F0502020204030204" pitchFamily="34" charset="0"/>
                <a:sym typeface="+mn-ea"/>
              </a:rPr>
              <a:t>several </a:t>
            </a:r>
            <a:r>
              <a:rPr lang="zh-CN" altLang="ja-JP" dirty="0">
                <a:latin typeface="Calibri" panose="020F0502020204030204" pitchFamily="34" charset="0"/>
                <a:cs typeface="Calibri" panose="020F0502020204030204" pitchFamily="34" charset="0"/>
                <a:sym typeface="+mn-ea"/>
              </a:rPr>
              <a:t>alkaloids, flavonoids, saponin and tannin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14" y="278361"/>
            <a:ext cx="8153400" cy="461665"/>
          </a:xfrm>
          <a:prstGeom prst="rect">
            <a:avLst/>
          </a:prstGeom>
          <a:noFill/>
        </p:spPr>
        <p:txBody>
          <a:bodyPr wrap="square" rtlCol="0">
            <a:spAutoFit/>
          </a:bodyPr>
          <a:lstStyle/>
          <a:p>
            <a:r>
              <a:rPr lang="en-AU" sz="2400" b="1" dirty="0"/>
              <a:t>Fractionation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内容占位符 3">
            <a:extLst>
              <a:ext uri="{FF2B5EF4-FFF2-40B4-BE49-F238E27FC236}">
                <a16:creationId xmlns:a16="http://schemas.microsoft.com/office/drawing/2014/main" id="{E83B2063-FBCD-AB4B-AF28-D11626AE5AA9}"/>
              </a:ext>
            </a:extLst>
          </p:cNvPr>
          <p:cNvPicPr>
            <a:picLocks noChangeAspect="1"/>
          </p:cNvPicPr>
          <p:nvPr>
            <p:custDataLst>
              <p:tags r:id="rId1"/>
            </p:custDataLst>
          </p:nvPr>
        </p:nvPicPr>
        <p:blipFill>
          <a:blip r:embed="rId5"/>
          <a:stretch>
            <a:fillRect/>
          </a:stretch>
        </p:blipFill>
        <p:spPr>
          <a:xfrm>
            <a:off x="723628" y="740026"/>
            <a:ext cx="7277371" cy="4444780"/>
          </a:xfrm>
          <a:prstGeom prst="rect">
            <a:avLst/>
          </a:prstGeom>
        </p:spPr>
      </p:pic>
      <p:sp>
        <p:nvSpPr>
          <p:cNvPr id="13" name="TextBox 12">
            <a:extLst>
              <a:ext uri="{FF2B5EF4-FFF2-40B4-BE49-F238E27FC236}">
                <a16:creationId xmlns:a16="http://schemas.microsoft.com/office/drawing/2014/main" id="{A164AEE5-56DB-684D-84BE-5B51B0D91848}"/>
              </a:ext>
            </a:extLst>
          </p:cNvPr>
          <p:cNvSpPr txBox="1"/>
          <p:nvPr/>
        </p:nvSpPr>
        <p:spPr>
          <a:xfrm>
            <a:off x="5867400" y="5445568"/>
            <a:ext cx="3048000" cy="338554"/>
          </a:xfrm>
          <a:prstGeom prst="rect">
            <a:avLst/>
          </a:prstGeom>
          <a:noFill/>
        </p:spPr>
        <p:txBody>
          <a:bodyPr wrap="square" rtlCol="0">
            <a:spAutoFit/>
          </a:bodyPr>
          <a:lstStyle/>
          <a:p>
            <a:r>
              <a:rPr lang="en-US" sz="1600" dirty="0"/>
              <a:t>Yield/ Lipase inhibitory activity</a:t>
            </a:r>
          </a:p>
        </p:txBody>
      </p:sp>
      <p:sp>
        <p:nvSpPr>
          <p:cNvPr id="14" name="TextBox 13">
            <a:extLst>
              <a:ext uri="{FF2B5EF4-FFF2-40B4-BE49-F238E27FC236}">
                <a16:creationId xmlns:a16="http://schemas.microsoft.com/office/drawing/2014/main" id="{7A2B4781-888A-754C-8C8D-434988B8B836}"/>
              </a:ext>
            </a:extLst>
          </p:cNvPr>
          <p:cNvSpPr txBox="1"/>
          <p:nvPr/>
        </p:nvSpPr>
        <p:spPr>
          <a:xfrm>
            <a:off x="4362313" y="5076236"/>
            <a:ext cx="1676400" cy="369332"/>
          </a:xfrm>
          <a:prstGeom prst="rect">
            <a:avLst/>
          </a:prstGeom>
          <a:noFill/>
        </p:spPr>
        <p:txBody>
          <a:bodyPr wrap="square" rtlCol="0">
            <a:spAutoFit/>
          </a:bodyPr>
          <a:lstStyle/>
          <a:p>
            <a:r>
              <a:rPr lang="en-AU" b="1" u="sng" dirty="0"/>
              <a:t>Active fraction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544273084"/>
  <p:tag name="KSO_WM_UNIT_PLACING_PICTURE_USER_VIEWPORT" val="{&quot;height&quot;:3290,&quot;width&quot;:4500}"/>
</p:tagLst>
</file>

<file path=ppt/tags/tag2.xml><?xml version="1.0" encoding="utf-8"?>
<p:tagLst xmlns:a="http://schemas.openxmlformats.org/drawingml/2006/main" xmlns:r="http://schemas.openxmlformats.org/officeDocument/2006/relationships" xmlns:p="http://schemas.openxmlformats.org/presentationml/2006/main">
  <p:tag name="TIMING" val="|26.7"/>
</p:tagLst>
</file>

<file path=ppt/tags/tag3.xml><?xml version="1.0" encoding="utf-8"?>
<p:tagLst xmlns:a="http://schemas.openxmlformats.org/drawingml/2006/main" xmlns:r="http://schemas.openxmlformats.org/officeDocument/2006/relationships" xmlns:p="http://schemas.openxmlformats.org/presentationml/2006/main">
  <p:tag name="REFSHAPE" val="544273084"/>
  <p:tag name="KSO_WM_UNIT_PLACING_PICTURE_USER_VIEWPORT" val="{&quot;height&quot;:3290,&quot;width&quot;:4500}"/>
</p:tagLst>
</file>

<file path=ppt/tags/tag4.xml><?xml version="1.0" encoding="utf-8"?>
<p:tagLst xmlns:a="http://schemas.openxmlformats.org/drawingml/2006/main" xmlns:r="http://schemas.openxmlformats.org/officeDocument/2006/relationships" xmlns:p="http://schemas.openxmlformats.org/presentationml/2006/main">
  <p:tag name="REFSHAPE" val="1084641468"/>
  <p:tag name="KSO_WM_UNIT_PLACING_PICTURE_USER_VIEWPORT" val="{&quot;height&quot;:6853,&quot;width&quot;:9798}"/>
</p:tagLst>
</file>

<file path=ppt/tags/tag5.xml><?xml version="1.0" encoding="utf-8"?>
<p:tagLst xmlns:a="http://schemas.openxmlformats.org/drawingml/2006/main" xmlns:r="http://schemas.openxmlformats.org/officeDocument/2006/relationships" xmlns:p="http://schemas.openxmlformats.org/presentationml/2006/main">
  <p:tag name="TIMING" val="|4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TotalTime>
  <Words>2807</Words>
  <Application>Microsoft Office PowerPoint</Application>
  <PresentationFormat>画面に合わせる (4:3)</PresentationFormat>
  <Paragraphs>387</Paragraphs>
  <Slides>27</Slides>
  <Notes>25</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1</vt:i4>
      </vt:variant>
      <vt:variant>
        <vt:lpstr>スライド タイトル</vt:lpstr>
      </vt:variant>
      <vt:variant>
        <vt:i4>27</vt:i4>
      </vt:variant>
    </vt:vector>
  </HeadingPairs>
  <TitlesOfParts>
    <vt:vector size="36" baseType="lpstr">
      <vt:lpstr>等线</vt:lpstr>
      <vt:lpstr>Angsana New</vt:lpstr>
      <vt:lpstr>Arial</vt:lpstr>
      <vt:lpstr>Calibri</vt:lpstr>
      <vt:lpstr>Calibri Light</vt:lpstr>
      <vt:lpstr>Wingdings</vt:lpstr>
      <vt:lpstr>Office Theme</vt:lpstr>
      <vt:lpstr>Custom Design</vt:lpstr>
      <vt:lpstr>CS ChemDraw Drawing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英介</dc:creator>
  <cp:lastModifiedBy>加藤 英介</cp:lastModifiedBy>
  <cp:revision>115</cp:revision>
  <dcterms:created xsi:type="dcterms:W3CDTF">2020-10-24T05:49:38Z</dcterms:created>
  <dcterms:modified xsi:type="dcterms:W3CDTF">2020-10-29T04:12:46Z</dcterms:modified>
</cp:coreProperties>
</file>