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tiff" ContentType="image/tif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67" r:id="rId4"/>
    <p:sldId id="258" r:id="rId5"/>
    <p:sldId id="259" r:id="rId6"/>
    <p:sldId id="261" r:id="rId7"/>
    <p:sldId id="270" r:id="rId8"/>
    <p:sldId id="268" r:id="rId9"/>
    <p:sldId id="271" r:id="rId10"/>
    <p:sldId id="272" r:id="rId11"/>
    <p:sldId id="273" r:id="rId12"/>
    <p:sldId id="274" r:id="rId13"/>
    <p:sldId id="277" r:id="rId14"/>
    <p:sldId id="276" r:id="rId15"/>
    <p:sldId id="278" r:id="rId16"/>
    <p:sldId id="275" r:id="rId17"/>
    <p:sldId id="26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user" initials="A" lastIdx="21" clrIdx="2"/>
  <p:cmAuthor id="3" name="Dejan Pljevljakusic" initials="DP" lastIdx="21" clrIdx="3"/>
  <p:cmAuthor id="4" name="SJ" initials="SJ"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38" autoAdjust="0"/>
  </p:normalViewPr>
  <p:slideViewPr>
    <p:cSldViewPr>
      <p:cViewPr>
        <p:scale>
          <a:sx n="81" d="100"/>
          <a:sy n="81" d="100"/>
        </p:scale>
        <p:origin x="-1498" y="-1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risnik\Desktop\MASTER\AKTIVNOSTI%20I%20VAUCERI%20TABELA\Glukozidaza%20(juL%20201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orisnik\Desktop\MASTER\AKTIVNOSTI%20I%20VAUCERI%20TABELA\Glukozidaza%20(juL%2020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manualLayout>
          <c:layoutTarget val="inner"/>
          <c:xMode val="edge"/>
          <c:yMode val="edge"/>
          <c:x val="7.3357520450789124E-2"/>
          <c:y val="4.6560846560846553E-2"/>
          <c:w val="0.85584499120710134"/>
          <c:h val="0.78062808815564722"/>
        </c:manualLayout>
      </c:layout>
      <c:barChart>
        <c:barDir val="col"/>
        <c:grouping val="clustered"/>
        <c:ser>
          <c:idx val="0"/>
          <c:order val="0"/>
          <c:tx>
            <c:strRef>
              <c:f>Grafik!$A$3</c:f>
              <c:strCache>
                <c:ptCount val="1"/>
                <c:pt idx="0">
                  <c:v>0.5 mg/mL</c:v>
                </c:pt>
              </c:strCache>
            </c:strRef>
          </c:tx>
          <c:errBars>
            <c:errBarType val="both"/>
            <c:errValType val="cust"/>
            <c:plus>
              <c:numRef>
                <c:f>Grafik!$B$10:$L$10</c:f>
                <c:numCache>
                  <c:formatCode>General</c:formatCode>
                  <c:ptCount val="11"/>
                  <c:pt idx="0">
                    <c:v>0.70469755175946269</c:v>
                  </c:pt>
                  <c:pt idx="1">
                    <c:v>8.2478609884230933E-2</c:v>
                  </c:pt>
                  <c:pt idx="2">
                    <c:v>1.1096362093077199</c:v>
                  </c:pt>
                  <c:pt idx="3">
                    <c:v>0.49487165930540511</c:v>
                  </c:pt>
                  <c:pt idx="4">
                    <c:v>0.21821789023623586</c:v>
                  </c:pt>
                  <c:pt idx="5">
                    <c:v>2.9358214555806144</c:v>
                  </c:pt>
                  <c:pt idx="7">
                    <c:v>0.67511651803607864</c:v>
                  </c:pt>
                  <c:pt idx="8">
                    <c:v>1.7975796274453968</c:v>
                  </c:pt>
                  <c:pt idx="9">
                    <c:v>1.1428571428571621</c:v>
                  </c:pt>
                  <c:pt idx="10">
                    <c:v>3.0101867865293412</c:v>
                  </c:pt>
                </c:numCache>
              </c:numRef>
            </c:plus>
            <c:minus>
              <c:numRef>
                <c:f>Grafik!$B$10:$L$10</c:f>
                <c:numCache>
                  <c:formatCode>General</c:formatCode>
                  <c:ptCount val="11"/>
                  <c:pt idx="0">
                    <c:v>0.70469755175946269</c:v>
                  </c:pt>
                  <c:pt idx="1">
                    <c:v>8.2478609884230933E-2</c:v>
                  </c:pt>
                  <c:pt idx="2">
                    <c:v>1.1096362093077199</c:v>
                  </c:pt>
                  <c:pt idx="3">
                    <c:v>0.49487165930540511</c:v>
                  </c:pt>
                  <c:pt idx="4">
                    <c:v>0.21821789023623586</c:v>
                  </c:pt>
                  <c:pt idx="5">
                    <c:v>2.9358214555806144</c:v>
                  </c:pt>
                  <c:pt idx="7">
                    <c:v>0.67511651803607864</c:v>
                  </c:pt>
                  <c:pt idx="8">
                    <c:v>1.7975796274453968</c:v>
                  </c:pt>
                  <c:pt idx="9">
                    <c:v>1.1428571428571621</c:v>
                  </c:pt>
                  <c:pt idx="10">
                    <c:v>3.0101867865293412</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Grafik!$B$3:$L$3</c:f>
              <c:numCache>
                <c:formatCode>0.00</c:formatCode>
                <c:ptCount val="11"/>
                <c:pt idx="0">
                  <c:v>2.0476190476190492</c:v>
                </c:pt>
                <c:pt idx="1">
                  <c:v>0.95238095238095222</c:v>
                </c:pt>
                <c:pt idx="2">
                  <c:v>4.4761904761904763</c:v>
                </c:pt>
                <c:pt idx="3">
                  <c:v>8.7142857142857153</c:v>
                </c:pt>
                <c:pt idx="4">
                  <c:v>20.523809523809533</c:v>
                </c:pt>
                <c:pt idx="5">
                  <c:v>24.619047619047631</c:v>
                </c:pt>
                <c:pt idx="7">
                  <c:v>6.3333333333333934</c:v>
                </c:pt>
                <c:pt idx="8">
                  <c:v>6.0476190476190466</c:v>
                </c:pt>
                <c:pt idx="9">
                  <c:v>16.714285714286362</c:v>
                </c:pt>
                <c:pt idx="10">
                  <c:v>19.714285714286369</c:v>
                </c:pt>
              </c:numCache>
            </c:numRef>
          </c:val>
        </c:ser>
        <c:ser>
          <c:idx val="1"/>
          <c:order val="1"/>
          <c:tx>
            <c:strRef>
              <c:f>Grafik!$A$4</c:f>
              <c:strCache>
                <c:ptCount val="1"/>
                <c:pt idx="0">
                  <c:v>1 mg/mL</c:v>
                </c:pt>
              </c:strCache>
            </c:strRef>
          </c:tx>
          <c:errBars>
            <c:errBarType val="both"/>
            <c:errValType val="cust"/>
            <c:plus>
              <c:numRef>
                <c:f>Grafik!$B$11:$L$11</c:f>
                <c:numCache>
                  <c:formatCode>General</c:formatCode>
                  <c:ptCount val="11"/>
                  <c:pt idx="0">
                    <c:v>0.21821789023597363</c:v>
                  </c:pt>
                  <c:pt idx="1">
                    <c:v>0.54084841388575644</c:v>
                  </c:pt>
                  <c:pt idx="2">
                    <c:v>2.3138153549059708</c:v>
                  </c:pt>
                  <c:pt idx="3">
                    <c:v>1.5670935878003798</c:v>
                  </c:pt>
                  <c:pt idx="4">
                    <c:v>3.1633530819510085</c:v>
                  </c:pt>
                  <c:pt idx="5">
                    <c:v>2.6457513110646782</c:v>
                  </c:pt>
                  <c:pt idx="6">
                    <c:v>0.65465367070797664</c:v>
                  </c:pt>
                  <c:pt idx="7">
                    <c:v>0.37796447300928143</c:v>
                  </c:pt>
                  <c:pt idx="8">
                    <c:v>1.4661718398419747</c:v>
                  </c:pt>
                  <c:pt idx="9">
                    <c:v>1.7379321515137924</c:v>
                  </c:pt>
                  <c:pt idx="10">
                    <c:v>4.4270350637623448</c:v>
                  </c:pt>
                </c:numCache>
              </c:numRef>
            </c:plus>
            <c:minus>
              <c:numRef>
                <c:f>Grafik!$B$11:$L$11</c:f>
                <c:numCache>
                  <c:formatCode>General</c:formatCode>
                  <c:ptCount val="11"/>
                  <c:pt idx="0">
                    <c:v>0.21821789023597363</c:v>
                  </c:pt>
                  <c:pt idx="1">
                    <c:v>0.54084841388575644</c:v>
                  </c:pt>
                  <c:pt idx="2">
                    <c:v>2.3138153549059708</c:v>
                  </c:pt>
                  <c:pt idx="3">
                    <c:v>1.5670935878003798</c:v>
                  </c:pt>
                  <c:pt idx="4">
                    <c:v>3.1633530819510085</c:v>
                  </c:pt>
                  <c:pt idx="5">
                    <c:v>2.6457513110646782</c:v>
                  </c:pt>
                  <c:pt idx="6">
                    <c:v>0.65465367070797664</c:v>
                  </c:pt>
                  <c:pt idx="7">
                    <c:v>0.37796447300928143</c:v>
                  </c:pt>
                  <c:pt idx="8">
                    <c:v>1.4661718398419747</c:v>
                  </c:pt>
                  <c:pt idx="9">
                    <c:v>1.7379321515137924</c:v>
                  </c:pt>
                  <c:pt idx="10">
                    <c:v>4.4270350637623448</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Grafik!$B$4:$L$4</c:f>
              <c:numCache>
                <c:formatCode>0.00</c:formatCode>
                <c:ptCount val="11"/>
                <c:pt idx="0">
                  <c:v>8.9523809523811266</c:v>
                </c:pt>
                <c:pt idx="1">
                  <c:v>1.6666666666666663</c:v>
                </c:pt>
                <c:pt idx="2">
                  <c:v>12.619047619047826</c:v>
                </c:pt>
                <c:pt idx="3">
                  <c:v>17.904761904761589</c:v>
                </c:pt>
                <c:pt idx="4">
                  <c:v>33.619047619045944</c:v>
                </c:pt>
                <c:pt idx="5">
                  <c:v>42.428571428572013</c:v>
                </c:pt>
                <c:pt idx="6">
                  <c:v>1.1428571428571421</c:v>
                </c:pt>
                <c:pt idx="7">
                  <c:v>14.142857142857098</c:v>
                </c:pt>
                <c:pt idx="8">
                  <c:v>14.190476190476188</c:v>
                </c:pt>
                <c:pt idx="9">
                  <c:v>30.571428571428569</c:v>
                </c:pt>
                <c:pt idx="10">
                  <c:v>47.809523809523817</c:v>
                </c:pt>
              </c:numCache>
            </c:numRef>
          </c:val>
        </c:ser>
        <c:ser>
          <c:idx val="2"/>
          <c:order val="2"/>
          <c:tx>
            <c:strRef>
              <c:f>Grafik!$A$5</c:f>
              <c:strCache>
                <c:ptCount val="1"/>
                <c:pt idx="0">
                  <c:v>2 mg/mL</c:v>
                </c:pt>
              </c:strCache>
            </c:strRef>
          </c:tx>
          <c:errBars>
            <c:errBarType val="both"/>
            <c:errValType val="cust"/>
            <c:plus>
              <c:numRef>
                <c:f>Grafik!$B$12:$L$12</c:f>
                <c:numCache>
                  <c:formatCode>General</c:formatCode>
                  <c:ptCount val="11"/>
                  <c:pt idx="0">
                    <c:v>1.2149857925878838</c:v>
                  </c:pt>
                  <c:pt idx="1">
                    <c:v>0.43643578047198806</c:v>
                  </c:pt>
                  <c:pt idx="2">
                    <c:v>1.6475089420958131</c:v>
                  </c:pt>
                  <c:pt idx="3">
                    <c:v>2.4299715851758279</c:v>
                  </c:pt>
                  <c:pt idx="4">
                    <c:v>6.6460565771898645</c:v>
                  </c:pt>
                  <c:pt idx="5">
                    <c:v>2.5003401129191873</c:v>
                  </c:pt>
                  <c:pt idx="6">
                    <c:v>0.43643578047198195</c:v>
                  </c:pt>
                  <c:pt idx="7">
                    <c:v>0.35951592548921041</c:v>
                  </c:pt>
                  <c:pt idx="8">
                    <c:v>7.7858235029474026</c:v>
                  </c:pt>
                  <c:pt idx="9">
                    <c:v>5.0769587554047924</c:v>
                  </c:pt>
                  <c:pt idx="10">
                    <c:v>4.4008348002141462</c:v>
                  </c:pt>
                </c:numCache>
              </c:numRef>
            </c:plus>
            <c:minus>
              <c:numRef>
                <c:f>Grafik!$B$12:$L$12</c:f>
                <c:numCache>
                  <c:formatCode>General</c:formatCode>
                  <c:ptCount val="11"/>
                  <c:pt idx="0">
                    <c:v>1.2149857925878838</c:v>
                  </c:pt>
                  <c:pt idx="1">
                    <c:v>0.43643578047198806</c:v>
                  </c:pt>
                  <c:pt idx="2">
                    <c:v>1.6475089420958131</c:v>
                  </c:pt>
                  <c:pt idx="3">
                    <c:v>2.4299715851758279</c:v>
                  </c:pt>
                  <c:pt idx="4">
                    <c:v>6.6460565771898645</c:v>
                  </c:pt>
                  <c:pt idx="5">
                    <c:v>2.5003401129191873</c:v>
                  </c:pt>
                  <c:pt idx="6">
                    <c:v>0.43643578047198195</c:v>
                  </c:pt>
                  <c:pt idx="7">
                    <c:v>0.35951592548921041</c:v>
                  </c:pt>
                  <c:pt idx="8">
                    <c:v>7.7858235029474026</c:v>
                  </c:pt>
                  <c:pt idx="9">
                    <c:v>5.0769587554047924</c:v>
                  </c:pt>
                  <c:pt idx="10">
                    <c:v>4.4008348002141462</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Grafik!$B$5:$L$5</c:f>
              <c:numCache>
                <c:formatCode>0.00</c:formatCode>
                <c:ptCount val="11"/>
                <c:pt idx="0">
                  <c:v>10.904761904761905</c:v>
                </c:pt>
                <c:pt idx="1">
                  <c:v>4.1904761904761907</c:v>
                </c:pt>
                <c:pt idx="2">
                  <c:v>24.285714285713262</c:v>
                </c:pt>
                <c:pt idx="3">
                  <c:v>37.666666666665975</c:v>
                </c:pt>
                <c:pt idx="4">
                  <c:v>60.38095238095238</c:v>
                </c:pt>
                <c:pt idx="5">
                  <c:v>59.047619047619044</c:v>
                </c:pt>
                <c:pt idx="6">
                  <c:v>2.8095238095238027</c:v>
                </c:pt>
                <c:pt idx="7">
                  <c:v>20.476190476190471</c:v>
                </c:pt>
                <c:pt idx="8">
                  <c:v>39.809523809523803</c:v>
                </c:pt>
                <c:pt idx="9">
                  <c:v>90.857142857142819</c:v>
                </c:pt>
                <c:pt idx="10">
                  <c:v>84.714285714285722</c:v>
                </c:pt>
              </c:numCache>
            </c:numRef>
          </c:val>
        </c:ser>
        <c:ser>
          <c:idx val="3"/>
          <c:order val="3"/>
          <c:tx>
            <c:strRef>
              <c:f>Grafik!$A$6</c:f>
              <c:strCache>
                <c:ptCount val="1"/>
                <c:pt idx="0">
                  <c:v>4 mg/mL</c:v>
                </c:pt>
              </c:strCache>
            </c:strRef>
          </c:tx>
          <c:errBars>
            <c:errBarType val="both"/>
            <c:errValType val="cust"/>
            <c:plus>
              <c:numRef>
                <c:f>Grafik!$B$13:$L$13</c:f>
                <c:numCache>
                  <c:formatCode>General</c:formatCode>
                  <c:ptCount val="11"/>
                  <c:pt idx="0">
                    <c:v>0.2182178902364971</c:v>
                  </c:pt>
                  <c:pt idx="1">
                    <c:v>2.0816659994660967</c:v>
                  </c:pt>
                  <c:pt idx="2">
                    <c:v>3.9183850623182779</c:v>
                  </c:pt>
                  <c:pt idx="3">
                    <c:v>2.2330236357511182</c:v>
                  </c:pt>
                  <c:pt idx="4">
                    <c:v>2.4591907302230003</c:v>
                  </c:pt>
                  <c:pt idx="5">
                    <c:v>9.4231586194517707</c:v>
                  </c:pt>
                  <c:pt idx="6">
                    <c:v>2.9311835040975756</c:v>
                  </c:pt>
                  <c:pt idx="7">
                    <c:v>1.1980710119438196</c:v>
                  </c:pt>
                  <c:pt idx="8">
                    <c:v>1.6495721976847333</c:v>
                  </c:pt>
                  <c:pt idx="9">
                    <c:v>6.5874545784493241</c:v>
                  </c:pt>
                  <c:pt idx="10">
                    <c:v>9.3833692801472548</c:v>
                  </c:pt>
                </c:numCache>
              </c:numRef>
            </c:plus>
            <c:minus>
              <c:numRef>
                <c:f>Grafik!$B$13:$L$13</c:f>
                <c:numCache>
                  <c:formatCode>General</c:formatCode>
                  <c:ptCount val="11"/>
                  <c:pt idx="0">
                    <c:v>0.2182178902364971</c:v>
                  </c:pt>
                  <c:pt idx="1">
                    <c:v>2.0816659994660967</c:v>
                  </c:pt>
                  <c:pt idx="2">
                    <c:v>3.9183850623182779</c:v>
                  </c:pt>
                  <c:pt idx="3">
                    <c:v>2.2330236357511182</c:v>
                  </c:pt>
                  <c:pt idx="4">
                    <c:v>2.4591907302230003</c:v>
                  </c:pt>
                  <c:pt idx="5">
                    <c:v>9.4231586194517707</c:v>
                  </c:pt>
                  <c:pt idx="6">
                    <c:v>2.9311835040975756</c:v>
                  </c:pt>
                  <c:pt idx="7">
                    <c:v>1.1980710119438196</c:v>
                  </c:pt>
                  <c:pt idx="8">
                    <c:v>1.6495721976847333</c:v>
                  </c:pt>
                  <c:pt idx="9">
                    <c:v>6.5874545784493241</c:v>
                  </c:pt>
                  <c:pt idx="10">
                    <c:v>9.3833692801472548</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Grafik!$B$6:$L$6</c:f>
              <c:numCache>
                <c:formatCode>0.00</c:formatCode>
                <c:ptCount val="11"/>
                <c:pt idx="0">
                  <c:v>38.619047619045944</c:v>
                </c:pt>
                <c:pt idx="1">
                  <c:v>15.38095238095238</c:v>
                </c:pt>
                <c:pt idx="2">
                  <c:v>51.047619047619044</c:v>
                </c:pt>
                <c:pt idx="3">
                  <c:v>41.666666666665975</c:v>
                </c:pt>
                <c:pt idx="4">
                  <c:v>120.66666666666667</c:v>
                </c:pt>
                <c:pt idx="5">
                  <c:v>74.285714285714292</c:v>
                </c:pt>
                <c:pt idx="6">
                  <c:v>16.142857142857231</c:v>
                </c:pt>
                <c:pt idx="7">
                  <c:v>33.095238095238102</c:v>
                </c:pt>
                <c:pt idx="8">
                  <c:v>71.333333333333258</c:v>
                </c:pt>
                <c:pt idx="9">
                  <c:v>143.52380952380952</c:v>
                </c:pt>
                <c:pt idx="10">
                  <c:v>142.90476190475729</c:v>
                </c:pt>
              </c:numCache>
            </c:numRef>
          </c:val>
        </c:ser>
        <c:ser>
          <c:idx val="4"/>
          <c:order val="4"/>
          <c:tx>
            <c:strRef>
              <c:f>Grafik!$A$7</c:f>
              <c:strCache>
                <c:ptCount val="1"/>
                <c:pt idx="0">
                  <c:v>6 mg/mL</c:v>
                </c:pt>
              </c:strCache>
            </c:strRef>
          </c:tx>
          <c:errBars>
            <c:errBarType val="both"/>
            <c:errValType val="cust"/>
            <c:plus>
              <c:numRef>
                <c:f>Grafik!$B$14:$L$14</c:f>
                <c:numCache>
                  <c:formatCode>General</c:formatCode>
                  <c:ptCount val="11"/>
                  <c:pt idx="0">
                    <c:v>0.73308591992105521</c:v>
                  </c:pt>
                  <c:pt idx="1">
                    <c:v>2.0718390397911337</c:v>
                  </c:pt>
                  <c:pt idx="2">
                    <c:v>2.619913276853</c:v>
                  </c:pt>
                  <c:pt idx="3">
                    <c:v>1.8424325830621759</c:v>
                  </c:pt>
                  <c:pt idx="4">
                    <c:v>4.6773444410698284</c:v>
                  </c:pt>
                  <c:pt idx="5">
                    <c:v>3.0011335726830812</c:v>
                  </c:pt>
                  <c:pt idx="6">
                    <c:v>6.1616545176241075</c:v>
                  </c:pt>
                  <c:pt idx="7">
                    <c:v>2.8761274039127347</c:v>
                  </c:pt>
                  <c:pt idx="8">
                    <c:v>1.1096362093066698</c:v>
                  </c:pt>
                  <c:pt idx="9">
                    <c:v>7.0237691685686734</c:v>
                  </c:pt>
                  <c:pt idx="10">
                    <c:v>2.3138153549073284</c:v>
                  </c:pt>
                </c:numCache>
              </c:numRef>
            </c:plus>
            <c:minus>
              <c:numRef>
                <c:f>Grafik!$B$14:$L$14</c:f>
                <c:numCache>
                  <c:formatCode>General</c:formatCode>
                  <c:ptCount val="11"/>
                  <c:pt idx="0">
                    <c:v>0.73308591992105521</c:v>
                  </c:pt>
                  <c:pt idx="1">
                    <c:v>2.0718390397911337</c:v>
                  </c:pt>
                  <c:pt idx="2">
                    <c:v>2.619913276853</c:v>
                  </c:pt>
                  <c:pt idx="3">
                    <c:v>1.8424325830621759</c:v>
                  </c:pt>
                  <c:pt idx="4">
                    <c:v>4.6773444410698284</c:v>
                  </c:pt>
                  <c:pt idx="5">
                    <c:v>3.0011335726830812</c:v>
                  </c:pt>
                  <c:pt idx="6">
                    <c:v>6.1616545176241075</c:v>
                  </c:pt>
                  <c:pt idx="7">
                    <c:v>2.8761274039127347</c:v>
                  </c:pt>
                  <c:pt idx="8">
                    <c:v>1.1096362093066698</c:v>
                  </c:pt>
                  <c:pt idx="9">
                    <c:v>7.0237691685686734</c:v>
                  </c:pt>
                  <c:pt idx="10">
                    <c:v>2.3138153549073284</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Grafik!$B$7:$L$7</c:f>
              <c:numCache>
                <c:formatCode>0.00</c:formatCode>
                <c:ptCount val="11"/>
                <c:pt idx="0">
                  <c:v>58.809523809523817</c:v>
                </c:pt>
                <c:pt idx="1">
                  <c:v>30.666666666666668</c:v>
                </c:pt>
                <c:pt idx="2">
                  <c:v>79.380952380952351</c:v>
                </c:pt>
                <c:pt idx="3">
                  <c:v>44.380952380952372</c:v>
                </c:pt>
                <c:pt idx="4">
                  <c:v>144.14285714285612</c:v>
                </c:pt>
                <c:pt idx="5">
                  <c:v>83.095238095238102</c:v>
                </c:pt>
                <c:pt idx="6">
                  <c:v>38.238095238096363</c:v>
                </c:pt>
                <c:pt idx="7">
                  <c:v>43.095238095238102</c:v>
                </c:pt>
                <c:pt idx="8">
                  <c:v>81.904761904761912</c:v>
                </c:pt>
                <c:pt idx="9">
                  <c:v>165.8095238095238</c:v>
                </c:pt>
                <c:pt idx="10">
                  <c:v>174.76190476189987</c:v>
                </c:pt>
              </c:numCache>
            </c:numRef>
          </c:val>
        </c:ser>
        <c:axId val="73328512"/>
        <c:axId val="73330048"/>
      </c:barChart>
      <c:catAx>
        <c:axId val="73328512"/>
        <c:scaling>
          <c:orientation val="minMax"/>
        </c:scaling>
        <c:axPos val="b"/>
        <c:numFmt formatCode="General" sourceLinked="1"/>
        <c:tickLblPos val="nextTo"/>
        <c:txPr>
          <a:bodyPr/>
          <a:lstStyle/>
          <a:p>
            <a:pPr>
              <a:defRPr lang="sr-Latn-RS" sz="800" i="1">
                <a:latin typeface="Times New Roman" pitchFamily="18" charset="0"/>
                <a:cs typeface="Times New Roman" pitchFamily="18" charset="0"/>
              </a:defRPr>
            </a:pPr>
            <a:endParaRPr lang="en-US"/>
          </a:p>
        </c:txPr>
        <c:crossAx val="73330048"/>
        <c:crosses val="autoZero"/>
        <c:auto val="1"/>
        <c:lblAlgn val="ctr"/>
        <c:lblOffset val="100"/>
      </c:catAx>
      <c:valAx>
        <c:axId val="73330048"/>
        <c:scaling>
          <c:orientation val="minMax"/>
        </c:scaling>
        <c:axPos val="l"/>
        <c:majorGridlines/>
        <c:title>
          <c:tx>
            <c:rich>
              <a:bodyPr rot="-5400000" vert="horz"/>
              <a:lstStyle/>
              <a:p>
                <a:pPr>
                  <a:defRPr lang="sr-Latn-RS" sz="900"/>
                </a:pPr>
                <a:r>
                  <a:rPr lang="el-GR" sz="900" dirty="0"/>
                  <a:t>μ</a:t>
                </a:r>
                <a:r>
                  <a:rPr lang="en-US" sz="900" dirty="0"/>
                  <a:t>mol AAE/g </a:t>
                </a:r>
                <a:r>
                  <a:rPr lang="en-US" sz="900" dirty="0" smtClean="0"/>
                  <a:t>of</a:t>
                </a:r>
                <a:r>
                  <a:rPr lang="en-US" sz="900" baseline="0" dirty="0" smtClean="0"/>
                  <a:t> dried extracts</a:t>
                </a:r>
                <a:endParaRPr lang="en-US" sz="900" dirty="0"/>
              </a:p>
            </c:rich>
          </c:tx>
          <c:layout>
            <c:manualLayout>
              <c:xMode val="edge"/>
              <c:yMode val="edge"/>
              <c:x val="0"/>
              <c:y val="0.2532180581217755"/>
            </c:manualLayout>
          </c:layout>
        </c:title>
        <c:numFmt formatCode="0.00" sourceLinked="1"/>
        <c:tickLblPos val="nextTo"/>
        <c:txPr>
          <a:bodyPr/>
          <a:lstStyle/>
          <a:p>
            <a:pPr>
              <a:defRPr lang="sr-Latn-RS" sz="900"/>
            </a:pPr>
            <a:endParaRPr lang="en-US"/>
          </a:p>
        </c:txPr>
        <c:crossAx val="73328512"/>
        <c:crosses val="autoZero"/>
        <c:crossBetween val="between"/>
      </c:valAx>
    </c:plotArea>
    <c:legend>
      <c:legendPos val="r"/>
      <c:layout>
        <c:manualLayout>
          <c:xMode val="edge"/>
          <c:yMode val="edge"/>
          <c:x val="0.92367010461720467"/>
          <c:y val="0.32989276340459089"/>
          <c:w val="7.6329924527068993E-2"/>
          <c:h val="0.35714535683039123"/>
        </c:manualLayout>
      </c:layout>
      <c:txPr>
        <a:bodyPr/>
        <a:lstStyle/>
        <a:p>
          <a:pPr>
            <a:defRPr lang="sr-Latn-RS" sz="900"/>
          </a:pPr>
          <a:endParaRPr lang="en-US"/>
        </a:p>
      </c:txPr>
    </c:legend>
    <c:plotVisOnly val="1"/>
    <c:dispBlanksAs val="gap"/>
  </c:chart>
  <c:spPr>
    <a:solidFill>
      <a:schemeClr val="accent4">
        <a:lumMod val="60000"/>
        <a:lumOff val="40000"/>
      </a:schemeClr>
    </a:solidFill>
    <a:ln w="6350"/>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manualLayout>
          <c:layoutTarget val="inner"/>
          <c:xMode val="edge"/>
          <c:yMode val="edge"/>
          <c:x val="7.4334098862642528E-2"/>
          <c:y val="3.8651069399614865E-2"/>
          <c:w val="0.85948239282589678"/>
          <c:h val="0.83618414885639258"/>
        </c:manualLayout>
      </c:layout>
      <c:barChart>
        <c:barDir val="col"/>
        <c:grouping val="clustered"/>
        <c:ser>
          <c:idx val="0"/>
          <c:order val="0"/>
          <c:tx>
            <c:strRef>
              <c:f>Grafik!$A$3</c:f>
              <c:strCache>
                <c:ptCount val="1"/>
                <c:pt idx="0">
                  <c:v>0.5 mg/mL</c:v>
                </c:pt>
              </c:strCache>
            </c:strRef>
          </c:tx>
          <c:errBars>
            <c:errBarType val="both"/>
            <c:errValType val="cust"/>
            <c:plus>
              <c:numRef>
                <c:f>Grafik!$B$11:$L$11</c:f>
                <c:numCache>
                  <c:formatCode>General</c:formatCode>
                  <c:ptCount val="11"/>
                  <c:pt idx="2">
                    <c:v>0.77601473089305095</c:v>
                  </c:pt>
                  <c:pt idx="3">
                    <c:v>0.39040444236713367</c:v>
                  </c:pt>
                  <c:pt idx="4">
                    <c:v>0.86933154930005052</c:v>
                  </c:pt>
                  <c:pt idx="6">
                    <c:v>0.17537603118840894</c:v>
                  </c:pt>
                  <c:pt idx="7">
                    <c:v>3.8270187523923235E-2</c:v>
                  </c:pt>
                  <c:pt idx="8">
                    <c:v>1.3789721909040873</c:v>
                  </c:pt>
                  <c:pt idx="9">
                    <c:v>1.2170358382333677</c:v>
                  </c:pt>
                  <c:pt idx="10">
                    <c:v>3.3983921058540623</c:v>
                  </c:pt>
                </c:numCache>
              </c:numRef>
            </c:plus>
            <c:minus>
              <c:numRef>
                <c:f>Grafik!$B$11:$L$11</c:f>
                <c:numCache>
                  <c:formatCode>General</c:formatCode>
                  <c:ptCount val="11"/>
                  <c:pt idx="2">
                    <c:v>0.77601473089305095</c:v>
                  </c:pt>
                  <c:pt idx="3">
                    <c:v>0.39040444236713367</c:v>
                  </c:pt>
                  <c:pt idx="4">
                    <c:v>0.86933154930005052</c:v>
                  </c:pt>
                  <c:pt idx="6">
                    <c:v>0.17537603118840894</c:v>
                  </c:pt>
                  <c:pt idx="7">
                    <c:v>3.8270187523923235E-2</c:v>
                  </c:pt>
                  <c:pt idx="8">
                    <c:v>1.3789721909040873</c:v>
                  </c:pt>
                  <c:pt idx="9">
                    <c:v>1.2170358382333677</c:v>
                  </c:pt>
                  <c:pt idx="10">
                    <c:v>3.3983921058540623</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Grafik!$B$3:$L$3</c:f>
              <c:numCache>
                <c:formatCode>0.00</c:formatCode>
                <c:ptCount val="11"/>
                <c:pt idx="0">
                  <c:v>0</c:v>
                </c:pt>
                <c:pt idx="1">
                  <c:v>0</c:v>
                </c:pt>
                <c:pt idx="2">
                  <c:v>4.4627531754205174</c:v>
                </c:pt>
                <c:pt idx="3">
                  <c:v>2.254262501430365</c:v>
                </c:pt>
                <c:pt idx="4">
                  <c:v>45.847684653654532</c:v>
                </c:pt>
                <c:pt idx="5">
                  <c:v>0</c:v>
                </c:pt>
                <c:pt idx="6">
                  <c:v>9.1848450057405309</c:v>
                </c:pt>
                <c:pt idx="7">
                  <c:v>2.1814006888633792</c:v>
                </c:pt>
                <c:pt idx="8">
                  <c:v>19.368215636053186</c:v>
                </c:pt>
                <c:pt idx="9">
                  <c:v>46.895962922307611</c:v>
                </c:pt>
                <c:pt idx="10">
                  <c:v>41.944139529210844</c:v>
                </c:pt>
              </c:numCache>
            </c:numRef>
          </c:val>
        </c:ser>
        <c:ser>
          <c:idx val="1"/>
          <c:order val="1"/>
          <c:tx>
            <c:strRef>
              <c:f>Grafik!$A$4</c:f>
              <c:strCache>
                <c:ptCount val="1"/>
                <c:pt idx="0">
                  <c:v>1 mg/mL</c:v>
                </c:pt>
              </c:strCache>
            </c:strRef>
          </c:tx>
          <c:errBars>
            <c:errBarType val="both"/>
            <c:errValType val="cust"/>
            <c:plus>
              <c:numRef>
                <c:f>Grafik!$B$12:$L$12</c:f>
                <c:numCache>
                  <c:formatCode>General</c:formatCode>
                  <c:ptCount val="11"/>
                  <c:pt idx="2">
                    <c:v>1.375013046374868</c:v>
                  </c:pt>
                  <c:pt idx="3">
                    <c:v>1.5635032506190782</c:v>
                  </c:pt>
                  <c:pt idx="4">
                    <c:v>1.1001153546294926</c:v>
                  </c:pt>
                  <c:pt idx="6">
                    <c:v>1.6779342486839313</c:v>
                  </c:pt>
                  <c:pt idx="7">
                    <c:v>0.67706873375254262</c:v>
                  </c:pt>
                  <c:pt idx="8">
                    <c:v>2.0072224980774491</c:v>
                  </c:pt>
                  <c:pt idx="9">
                    <c:v>2.3918107567366675</c:v>
                  </c:pt>
                  <c:pt idx="10">
                    <c:v>0.50302696980896444</c:v>
                  </c:pt>
                </c:numCache>
              </c:numRef>
            </c:plus>
            <c:minus>
              <c:numRef>
                <c:f>Grafik!$B$12:$L$12</c:f>
                <c:numCache>
                  <c:formatCode>General</c:formatCode>
                  <c:ptCount val="11"/>
                  <c:pt idx="2">
                    <c:v>1.375013046374868</c:v>
                  </c:pt>
                  <c:pt idx="3">
                    <c:v>1.5635032506190782</c:v>
                  </c:pt>
                  <c:pt idx="4">
                    <c:v>1.1001153546294926</c:v>
                  </c:pt>
                  <c:pt idx="6">
                    <c:v>1.6779342486839313</c:v>
                  </c:pt>
                  <c:pt idx="7">
                    <c:v>0.67706873375254262</c:v>
                  </c:pt>
                  <c:pt idx="8">
                    <c:v>2.0072224980774491</c:v>
                  </c:pt>
                  <c:pt idx="9">
                    <c:v>2.3918107567366675</c:v>
                  </c:pt>
                  <c:pt idx="10">
                    <c:v>0.50302696980896444</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Grafik!$B$4:$L$4</c:f>
              <c:numCache>
                <c:formatCode>0.00</c:formatCode>
                <c:ptCount val="11"/>
                <c:pt idx="0">
                  <c:v>0</c:v>
                </c:pt>
                <c:pt idx="1">
                  <c:v>0</c:v>
                </c:pt>
                <c:pt idx="2">
                  <c:v>7.8155395354159349</c:v>
                </c:pt>
                <c:pt idx="3">
                  <c:v>2.2084906739901551</c:v>
                </c:pt>
                <c:pt idx="4">
                  <c:v>37.568567419313538</c:v>
                </c:pt>
                <c:pt idx="5">
                  <c:v>0</c:v>
                </c:pt>
                <c:pt idx="6">
                  <c:v>5.4981502742696815</c:v>
                </c:pt>
                <c:pt idx="7">
                  <c:v>2.4875621890547248</c:v>
                </c:pt>
                <c:pt idx="8">
                  <c:v>24.41761190389073</c:v>
                </c:pt>
                <c:pt idx="9">
                  <c:v>51.372118551042796</c:v>
                </c:pt>
                <c:pt idx="10">
                  <c:v>57.958287596048145</c:v>
                </c:pt>
              </c:numCache>
            </c:numRef>
          </c:val>
        </c:ser>
        <c:ser>
          <c:idx val="2"/>
          <c:order val="2"/>
          <c:tx>
            <c:strRef>
              <c:f>Grafik!$A$5</c:f>
              <c:strCache>
                <c:ptCount val="1"/>
                <c:pt idx="0">
                  <c:v>2 mg/mL</c:v>
                </c:pt>
              </c:strCache>
            </c:strRef>
          </c:tx>
          <c:errBars>
            <c:errBarType val="both"/>
            <c:errValType val="cust"/>
            <c:plus>
              <c:numRef>
                <c:f>Grafik!$B$13:$L$13</c:f>
                <c:numCache>
                  <c:formatCode>General</c:formatCode>
                  <c:ptCount val="11"/>
                  <c:pt idx="0">
                    <c:v>2.0454745501063787</c:v>
                  </c:pt>
                  <c:pt idx="1">
                    <c:v>1.8730481106355981</c:v>
                  </c:pt>
                  <c:pt idx="2">
                    <c:v>0.30768576861769453</c:v>
                  </c:pt>
                  <c:pt idx="3">
                    <c:v>1.4505048062699004</c:v>
                  </c:pt>
                  <c:pt idx="4">
                    <c:v>1.0190223463984338</c:v>
                  </c:pt>
                  <c:pt idx="6">
                    <c:v>0.70601322117727749</c:v>
                  </c:pt>
                  <c:pt idx="7">
                    <c:v>2.8744282417977631</c:v>
                  </c:pt>
                  <c:pt idx="8">
                    <c:v>3.2575908344292399</c:v>
                  </c:pt>
                  <c:pt idx="9">
                    <c:v>1.2891533369168657</c:v>
                  </c:pt>
                  <c:pt idx="10">
                    <c:v>2.6375150078215164</c:v>
                  </c:pt>
                </c:numCache>
              </c:numRef>
            </c:plus>
            <c:minus>
              <c:numRef>
                <c:f>Grafik!$B$13:$L$13</c:f>
                <c:numCache>
                  <c:formatCode>General</c:formatCode>
                  <c:ptCount val="11"/>
                  <c:pt idx="0">
                    <c:v>2.0454745501063787</c:v>
                  </c:pt>
                  <c:pt idx="1">
                    <c:v>1.8730481106355981</c:v>
                  </c:pt>
                  <c:pt idx="2">
                    <c:v>0.30768576861769453</c:v>
                  </c:pt>
                  <c:pt idx="3">
                    <c:v>1.4505048062699004</c:v>
                  </c:pt>
                  <c:pt idx="4">
                    <c:v>1.0190223463984338</c:v>
                  </c:pt>
                  <c:pt idx="6">
                    <c:v>0.70601322117727749</c:v>
                  </c:pt>
                  <c:pt idx="7">
                    <c:v>2.8744282417977631</c:v>
                  </c:pt>
                  <c:pt idx="8">
                    <c:v>3.2575908344292399</c:v>
                  </c:pt>
                  <c:pt idx="9">
                    <c:v>1.2891533369168657</c:v>
                  </c:pt>
                  <c:pt idx="10">
                    <c:v>2.6375150078215164</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Grafik!$B$5:$L$5</c:f>
              <c:numCache>
                <c:formatCode>0.00</c:formatCode>
                <c:ptCount val="11"/>
                <c:pt idx="0">
                  <c:v>4.0050349010184245</c:v>
                </c:pt>
                <c:pt idx="1">
                  <c:v>3.1925849639546837</c:v>
                </c:pt>
                <c:pt idx="2">
                  <c:v>8.3304725941183246</c:v>
                </c:pt>
                <c:pt idx="3">
                  <c:v>9.0513788763016318</c:v>
                </c:pt>
                <c:pt idx="4">
                  <c:v>35.399923459624944</c:v>
                </c:pt>
                <c:pt idx="5">
                  <c:v>0</c:v>
                </c:pt>
                <c:pt idx="6">
                  <c:v>6.0594463579538163</c:v>
                </c:pt>
                <c:pt idx="7">
                  <c:v>10.460517923204486</c:v>
                </c:pt>
                <c:pt idx="8">
                  <c:v>31.040370776923975</c:v>
                </c:pt>
                <c:pt idx="9">
                  <c:v>62.251494084644293</c:v>
                </c:pt>
                <c:pt idx="10">
                  <c:v>69.95975118916941</c:v>
                </c:pt>
              </c:numCache>
            </c:numRef>
          </c:val>
        </c:ser>
        <c:ser>
          <c:idx val="3"/>
          <c:order val="3"/>
          <c:tx>
            <c:strRef>
              <c:f>Grafik!$A$7</c:f>
              <c:strCache>
                <c:ptCount val="1"/>
                <c:pt idx="0">
                  <c:v>6 mg/mL</c:v>
                </c:pt>
              </c:strCache>
            </c:strRef>
          </c:tx>
          <c:errBars>
            <c:errBarType val="both"/>
            <c:errValType val="cust"/>
            <c:plus>
              <c:numRef>
                <c:f>Grafik!$B$15:$L$15</c:f>
                <c:numCache>
                  <c:formatCode>General</c:formatCode>
                  <c:ptCount val="11"/>
                  <c:pt idx="0">
                    <c:v>1.0200932343359679</c:v>
                  </c:pt>
                  <c:pt idx="1">
                    <c:v>0.99336466022233783</c:v>
                  </c:pt>
                  <c:pt idx="2">
                    <c:v>1.1012025356913413</c:v>
                  </c:pt>
                  <c:pt idx="3">
                    <c:v>0.79575872071010878</c:v>
                  </c:pt>
                  <c:pt idx="4">
                    <c:v>3.3906032696446777</c:v>
                  </c:pt>
                  <c:pt idx="6">
                    <c:v>3.2972381836742177</c:v>
                  </c:pt>
                  <c:pt idx="7">
                    <c:v>1.7472062608379277</c:v>
                  </c:pt>
                  <c:pt idx="8">
                    <c:v>1.9237807451961315</c:v>
                  </c:pt>
                  <c:pt idx="9">
                    <c:v>0.11178377106855385</c:v>
                  </c:pt>
                  <c:pt idx="10">
                    <c:v>0.8118765332664386</c:v>
                  </c:pt>
                </c:numCache>
              </c:numRef>
            </c:plus>
            <c:minus>
              <c:numRef>
                <c:f>Grafik!$B$15:$L$15</c:f>
                <c:numCache>
                  <c:formatCode>General</c:formatCode>
                  <c:ptCount val="11"/>
                  <c:pt idx="0">
                    <c:v>1.0200932343359679</c:v>
                  </c:pt>
                  <c:pt idx="1">
                    <c:v>0.99336466022233783</c:v>
                  </c:pt>
                  <c:pt idx="2">
                    <c:v>1.1012025356913413</c:v>
                  </c:pt>
                  <c:pt idx="3">
                    <c:v>0.79575872071010878</c:v>
                  </c:pt>
                  <c:pt idx="4">
                    <c:v>3.3906032696446777</c:v>
                  </c:pt>
                  <c:pt idx="6">
                    <c:v>3.2972381836742177</c:v>
                  </c:pt>
                  <c:pt idx="7">
                    <c:v>1.7472062608379277</c:v>
                  </c:pt>
                  <c:pt idx="8">
                    <c:v>1.9237807451961315</c:v>
                  </c:pt>
                  <c:pt idx="9">
                    <c:v>0.11178377106855385</c:v>
                  </c:pt>
                  <c:pt idx="10">
                    <c:v>0.8118765332664386</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Grafik!$B$7:$L$7</c:f>
              <c:numCache>
                <c:formatCode>0.00</c:formatCode>
                <c:ptCount val="11"/>
                <c:pt idx="0">
                  <c:v>10.367318915207704</c:v>
                </c:pt>
                <c:pt idx="1">
                  <c:v>24.705343860853588</c:v>
                </c:pt>
                <c:pt idx="2">
                  <c:v>18.812221077926527</c:v>
                </c:pt>
                <c:pt idx="3">
                  <c:v>12.793225769538809</c:v>
                </c:pt>
                <c:pt idx="4">
                  <c:v>59.484628141344409</c:v>
                </c:pt>
                <c:pt idx="5">
                  <c:v>0</c:v>
                </c:pt>
                <c:pt idx="6">
                  <c:v>22.617680826636104</c:v>
                </c:pt>
                <c:pt idx="7">
                  <c:v>8.0622528383722791</c:v>
                </c:pt>
                <c:pt idx="8">
                  <c:v>34.601780704964021</c:v>
                </c:pt>
                <c:pt idx="9">
                  <c:v>79.570679351140384</c:v>
                </c:pt>
                <c:pt idx="10">
                  <c:v>81.802658860836658</c:v>
                </c:pt>
              </c:numCache>
            </c:numRef>
          </c:val>
        </c:ser>
        <c:ser>
          <c:idx val="4"/>
          <c:order val="4"/>
          <c:tx>
            <c:strRef>
              <c:f>Grafik!$A$8</c:f>
              <c:strCache>
                <c:ptCount val="1"/>
                <c:pt idx="0">
                  <c:v>10 mg/mL</c:v>
                </c:pt>
              </c:strCache>
            </c:strRef>
          </c:tx>
          <c:errBars>
            <c:errBarType val="both"/>
            <c:errValType val="cust"/>
            <c:plus>
              <c:numRef>
                <c:f>Grafik!$B$16:$L$16</c:f>
                <c:numCache>
                  <c:formatCode>General</c:formatCode>
                  <c:ptCount val="11"/>
                  <c:pt idx="0">
                    <c:v>2.9322135966389467</c:v>
                  </c:pt>
                  <c:pt idx="1">
                    <c:v>0.20499778689899747</c:v>
                  </c:pt>
                  <c:pt idx="2">
                    <c:v>1.283292202983485</c:v>
                  </c:pt>
                  <c:pt idx="3">
                    <c:v>0.29370049304766893</c:v>
                  </c:pt>
                  <c:pt idx="4">
                    <c:v>1.0589521873107062</c:v>
                  </c:pt>
                  <c:pt idx="5">
                    <c:v>1.2299867213939717</c:v>
                  </c:pt>
                  <c:pt idx="6">
                    <c:v>0.60201187914867371</c:v>
                  </c:pt>
                  <c:pt idx="7">
                    <c:v>1.7413701653176419</c:v>
                  </c:pt>
                  <c:pt idx="8">
                    <c:v>0.3783314571264868</c:v>
                  </c:pt>
                  <c:pt idx="9">
                    <c:v>1.5484137284509887</c:v>
                  </c:pt>
                  <c:pt idx="10">
                    <c:v>0.44722410856822009</c:v>
                  </c:pt>
                </c:numCache>
              </c:numRef>
            </c:plus>
            <c:minus>
              <c:numRef>
                <c:f>Grafik!$B$16:$L$16</c:f>
                <c:numCache>
                  <c:formatCode>General</c:formatCode>
                  <c:ptCount val="11"/>
                  <c:pt idx="0">
                    <c:v>2.9322135966389467</c:v>
                  </c:pt>
                  <c:pt idx="1">
                    <c:v>0.20499778689899747</c:v>
                  </c:pt>
                  <c:pt idx="2">
                    <c:v>1.283292202983485</c:v>
                  </c:pt>
                  <c:pt idx="3">
                    <c:v>0.29370049304766893</c:v>
                  </c:pt>
                  <c:pt idx="4">
                    <c:v>1.0589521873107062</c:v>
                  </c:pt>
                  <c:pt idx="5">
                    <c:v>1.2299867213939717</c:v>
                  </c:pt>
                  <c:pt idx="6">
                    <c:v>0.60201187914867371</c:v>
                  </c:pt>
                  <c:pt idx="7">
                    <c:v>1.7413701653176419</c:v>
                  </c:pt>
                  <c:pt idx="8">
                    <c:v>0.3783314571264868</c:v>
                  </c:pt>
                  <c:pt idx="9">
                    <c:v>1.5484137284509887</c:v>
                  </c:pt>
                  <c:pt idx="10">
                    <c:v>0.44722410856822009</c:v>
                  </c:pt>
                </c:numCache>
              </c:numRef>
            </c:minus>
          </c:errBars>
          <c:cat>
            <c:strRef>
              <c:f>Grafik!$B$2:$L$2</c:f>
              <c:strCache>
                <c:ptCount val="11"/>
                <c:pt idx="0">
                  <c:v>H. officinalis</c:v>
                </c:pt>
                <c:pt idx="1">
                  <c:v>L. angustifolia</c:v>
                </c:pt>
                <c:pt idx="2">
                  <c:v>M. piperita</c:v>
                </c:pt>
                <c:pt idx="3">
                  <c:v>O. basilicum</c:v>
                </c:pt>
                <c:pt idx="4">
                  <c:v>O. heracleoticum</c:v>
                </c:pt>
                <c:pt idx="5">
                  <c:v>O. vulgare</c:v>
                </c:pt>
                <c:pt idx="6">
                  <c:v>R. officinalis</c:v>
                </c:pt>
                <c:pt idx="7">
                  <c:v>S. officinalis</c:v>
                </c:pt>
                <c:pt idx="8">
                  <c:v>S. montana</c:v>
                </c:pt>
                <c:pt idx="9">
                  <c:v>T. serphyllum</c:v>
                </c:pt>
                <c:pt idx="10">
                  <c:v>T. vulgaris</c:v>
                </c:pt>
              </c:strCache>
            </c:strRef>
          </c:cat>
          <c:val>
            <c:numRef>
              <c:f>Grafik!$B$8:$L$8</c:f>
              <c:numCache>
                <c:formatCode>0.00</c:formatCode>
                <c:ptCount val="11"/>
                <c:pt idx="0">
                  <c:v>28.119868637110084</c:v>
                </c:pt>
                <c:pt idx="1">
                  <c:v>45.494663382594396</c:v>
                </c:pt>
                <c:pt idx="2">
                  <c:v>35.673234811165862</c:v>
                </c:pt>
                <c:pt idx="3">
                  <c:v>30.449507389162516</c:v>
                </c:pt>
                <c:pt idx="4">
                  <c:v>53.571428571428477</c:v>
                </c:pt>
                <c:pt idx="5">
                  <c:v>10.745073891625628</c:v>
                </c:pt>
                <c:pt idx="6">
                  <c:v>12.797619047619051</c:v>
                </c:pt>
                <c:pt idx="7">
                  <c:v>21.982758620689626</c:v>
                </c:pt>
                <c:pt idx="8">
                  <c:v>52.309113300492605</c:v>
                </c:pt>
                <c:pt idx="9">
                  <c:v>79.782430213464281</c:v>
                </c:pt>
                <c:pt idx="10">
                  <c:v>77.155172413792684</c:v>
                </c:pt>
              </c:numCache>
            </c:numRef>
          </c:val>
        </c:ser>
        <c:axId val="96654464"/>
        <c:axId val="96656000"/>
      </c:barChart>
      <c:catAx>
        <c:axId val="96654464"/>
        <c:scaling>
          <c:orientation val="minMax"/>
        </c:scaling>
        <c:axPos val="b"/>
        <c:numFmt formatCode="General" sourceLinked="1"/>
        <c:tickLblPos val="nextTo"/>
        <c:txPr>
          <a:bodyPr/>
          <a:lstStyle/>
          <a:p>
            <a:pPr>
              <a:defRPr lang="sr-Latn-RS" sz="800" i="1">
                <a:latin typeface="Times New Roman" pitchFamily="18" charset="0"/>
                <a:cs typeface="Times New Roman" pitchFamily="18" charset="0"/>
              </a:defRPr>
            </a:pPr>
            <a:endParaRPr lang="en-US"/>
          </a:p>
        </c:txPr>
        <c:crossAx val="96656000"/>
        <c:crosses val="autoZero"/>
        <c:auto val="1"/>
        <c:lblAlgn val="ctr"/>
        <c:lblOffset val="100"/>
      </c:catAx>
      <c:valAx>
        <c:axId val="96656000"/>
        <c:scaling>
          <c:orientation val="minMax"/>
          <c:max val="100"/>
          <c:min val="0"/>
        </c:scaling>
        <c:axPos val="l"/>
        <c:majorGridlines/>
        <c:title>
          <c:tx>
            <c:rich>
              <a:bodyPr rot="-5400000" vert="horz"/>
              <a:lstStyle/>
              <a:p>
                <a:pPr>
                  <a:defRPr lang="sr-Latn-RS" sz="900"/>
                </a:pPr>
                <a:r>
                  <a:rPr lang="x-none" sz="900"/>
                  <a:t>% </a:t>
                </a:r>
                <a:r>
                  <a:rPr lang="en-GB" sz="900" dirty="0" smtClean="0"/>
                  <a:t>of</a:t>
                </a:r>
                <a:r>
                  <a:rPr lang="en-GB" sz="900" baseline="0" dirty="0" smtClean="0"/>
                  <a:t> </a:t>
                </a:r>
                <a:r>
                  <a:rPr lang="en-GB" sz="900" baseline="0" dirty="0" err="1" smtClean="0"/>
                  <a:t>inhibiton</a:t>
                </a:r>
                <a:endParaRPr lang="en-US" sz="900" dirty="0"/>
              </a:p>
            </c:rich>
          </c:tx>
          <c:layout>
            <c:manualLayout>
              <c:xMode val="edge"/>
              <c:yMode val="edge"/>
              <c:x val="0"/>
              <c:y val="0.38007639670041438"/>
            </c:manualLayout>
          </c:layout>
        </c:title>
        <c:numFmt formatCode="0.00" sourceLinked="1"/>
        <c:tickLblPos val="nextTo"/>
        <c:txPr>
          <a:bodyPr/>
          <a:lstStyle/>
          <a:p>
            <a:pPr>
              <a:defRPr lang="sr-Latn-RS" sz="900"/>
            </a:pPr>
            <a:endParaRPr lang="en-US"/>
          </a:p>
        </c:txPr>
        <c:crossAx val="96654464"/>
        <c:crosses val="autoZero"/>
        <c:crossBetween val="between"/>
      </c:valAx>
    </c:plotArea>
    <c:legend>
      <c:legendPos val="r"/>
      <c:layout>
        <c:manualLayout>
          <c:xMode val="edge"/>
          <c:yMode val="edge"/>
          <c:x val="0.92793378703768226"/>
          <c:y val="0.33103972227113776"/>
          <c:w val="7.2066212962317924E-2"/>
          <c:h val="0.33792022003639338"/>
        </c:manualLayout>
      </c:layout>
      <c:txPr>
        <a:bodyPr/>
        <a:lstStyle/>
        <a:p>
          <a:pPr>
            <a:defRPr lang="sr-Latn-RS" sz="900"/>
          </a:pPr>
          <a:endParaRPr lang="en-US"/>
        </a:p>
      </c:txPr>
    </c:legend>
    <c:plotVisOnly val="1"/>
    <c:dispBlanksAs val="gap"/>
  </c:chart>
  <c:spPr>
    <a:solidFill>
      <a:schemeClr val="accent4">
        <a:lumMod val="60000"/>
        <a:lumOff val="40000"/>
      </a:schemeClr>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65235-8FE8-4CF2-9EB1-F8A22CA1A081}" type="doc">
      <dgm:prSet loTypeId="urn:microsoft.com/office/officeart/2005/8/layout/pyramid2" loCatId="list" qsTypeId="urn:microsoft.com/office/officeart/2005/8/quickstyle/simple1" qsCatId="simple" csTypeId="urn:microsoft.com/office/officeart/2005/8/colors/accent0_1" csCatId="mainScheme" phldr="1"/>
      <dgm:spPr/>
      <dgm:t>
        <a:bodyPr/>
        <a:lstStyle/>
        <a:p>
          <a:endParaRPr lang="en-US"/>
        </a:p>
      </dgm:t>
    </dgm:pt>
    <dgm:pt modelId="{9D5C76C8-B1FF-4246-864B-638D867370EA}">
      <dgm:prSet phldrT="[Text]" custT="1"/>
      <dgm:spPr>
        <a:solidFill>
          <a:schemeClr val="accent4">
            <a:lumMod val="40000"/>
            <a:lumOff val="60000"/>
            <a:alpha val="90000"/>
          </a:schemeClr>
        </a:solidFill>
        <a:ln>
          <a:solidFill>
            <a:schemeClr val="accent6">
              <a:lumMod val="75000"/>
            </a:schemeClr>
          </a:solidFill>
        </a:ln>
      </dgm:spPr>
      <dgm:t>
        <a:bodyPr/>
        <a:lstStyle/>
        <a:p>
          <a:r>
            <a:rPr lang="sr-Latn-RS" sz="1800" b="1" dirty="0" smtClean="0">
              <a:effectLst>
                <a:outerShdw blurRad="38100" dist="38100" dir="2700000" algn="tl">
                  <a:srgbClr val="000000">
                    <a:alpha val="43137"/>
                  </a:srgbClr>
                </a:outerShdw>
              </a:effectLst>
            </a:rPr>
            <a:t>Chemical composition analysis        </a:t>
          </a:r>
          <a:r>
            <a:rPr lang="sr-Latn-RS" sz="1800" dirty="0" smtClean="0"/>
            <a:t>of the essential oils by                     </a:t>
          </a:r>
          <a:r>
            <a:rPr lang="sr-Latn-RS" sz="1800" b="1" dirty="0" smtClean="0"/>
            <a:t>GC-FID</a:t>
          </a:r>
          <a:r>
            <a:rPr lang="sr-Latn-RS" sz="1800" dirty="0" smtClean="0"/>
            <a:t> and </a:t>
          </a:r>
          <a:r>
            <a:rPr lang="sr-Latn-RS" sz="1800" b="1" dirty="0" smtClean="0"/>
            <a:t>GC-MS</a:t>
          </a:r>
          <a:r>
            <a:rPr lang="sr-Latn-RS" sz="1800" dirty="0" smtClean="0"/>
            <a:t> method</a:t>
          </a:r>
          <a:endParaRPr lang="en-US" sz="1800" dirty="0"/>
        </a:p>
      </dgm:t>
    </dgm:pt>
    <dgm:pt modelId="{0EA45199-13E6-47AC-AB7F-6B80BEA5E1EF}" type="parTrans" cxnId="{680B0073-5186-4B9B-8CFF-6BA23EF557E3}">
      <dgm:prSet/>
      <dgm:spPr/>
      <dgm:t>
        <a:bodyPr/>
        <a:lstStyle/>
        <a:p>
          <a:endParaRPr lang="en-US"/>
        </a:p>
      </dgm:t>
    </dgm:pt>
    <dgm:pt modelId="{B5291071-1B87-4E78-BB60-3E1E0F31FFA1}" type="sibTrans" cxnId="{680B0073-5186-4B9B-8CFF-6BA23EF557E3}">
      <dgm:prSet/>
      <dgm:spPr/>
      <dgm:t>
        <a:bodyPr/>
        <a:lstStyle/>
        <a:p>
          <a:endParaRPr lang="en-US"/>
        </a:p>
      </dgm:t>
    </dgm:pt>
    <dgm:pt modelId="{C197EF7C-7924-4D4F-B395-A4941196E8C0}">
      <dgm:prSet phldrT="[Text]" custT="1"/>
      <dgm:spPr>
        <a:solidFill>
          <a:schemeClr val="accent4">
            <a:lumMod val="40000"/>
            <a:lumOff val="60000"/>
            <a:alpha val="90000"/>
          </a:schemeClr>
        </a:solidFill>
        <a:ln>
          <a:solidFill>
            <a:schemeClr val="accent6">
              <a:lumMod val="75000"/>
            </a:schemeClr>
          </a:solidFill>
        </a:ln>
      </dgm:spPr>
      <dgm:t>
        <a:bodyPr/>
        <a:lstStyle/>
        <a:p>
          <a:r>
            <a:rPr lang="sr-Latn-RS" sz="1800" b="1" dirty="0" smtClean="0">
              <a:effectLst>
                <a:outerShdw blurRad="38100" dist="38100" dir="2700000" algn="tl">
                  <a:srgbClr val="000000">
                    <a:alpha val="43137"/>
                  </a:srgbClr>
                </a:outerShdw>
              </a:effectLst>
            </a:rPr>
            <a:t>Isolation of the essential oils </a:t>
          </a:r>
          <a:r>
            <a:rPr lang="sr-Latn-RS" sz="1800" dirty="0" smtClean="0"/>
            <a:t>from 11 selected medicinal plants by </a:t>
          </a:r>
          <a:r>
            <a:rPr lang="sr-Latn-RS" sz="1800" b="1" dirty="0" smtClean="0"/>
            <a:t>hydrodistillation</a:t>
          </a:r>
          <a:r>
            <a:rPr lang="sr-Latn-RS" sz="1800" dirty="0" smtClean="0"/>
            <a:t> method</a:t>
          </a:r>
          <a:endParaRPr lang="en-US" sz="1800" dirty="0"/>
        </a:p>
      </dgm:t>
    </dgm:pt>
    <dgm:pt modelId="{75D94C60-28BE-4288-B5A4-4996E635681F}" type="parTrans" cxnId="{04DA17FD-F7D9-4F4D-ADEA-3BF7B611A118}">
      <dgm:prSet/>
      <dgm:spPr/>
      <dgm:t>
        <a:bodyPr/>
        <a:lstStyle/>
        <a:p>
          <a:endParaRPr lang="en-US"/>
        </a:p>
      </dgm:t>
    </dgm:pt>
    <dgm:pt modelId="{DE560906-0B5F-4B17-B098-C727EAA610C2}" type="sibTrans" cxnId="{04DA17FD-F7D9-4F4D-ADEA-3BF7B611A118}">
      <dgm:prSet/>
      <dgm:spPr/>
      <dgm:t>
        <a:bodyPr/>
        <a:lstStyle/>
        <a:p>
          <a:endParaRPr lang="en-US"/>
        </a:p>
      </dgm:t>
    </dgm:pt>
    <dgm:pt modelId="{AB743B2C-E834-400F-BAE1-1C7B29113363}">
      <dgm:prSet phldrT="[Text]" custT="1">
        <dgm:style>
          <a:lnRef idx="2">
            <a:schemeClr val="accent4"/>
          </a:lnRef>
          <a:fillRef idx="1">
            <a:schemeClr val="lt1"/>
          </a:fillRef>
          <a:effectRef idx="0">
            <a:schemeClr val="accent4"/>
          </a:effectRef>
          <a:fontRef idx="minor">
            <a:schemeClr val="dk1"/>
          </a:fontRef>
        </dgm:style>
      </dgm:prSet>
      <dgm:spPr>
        <a:solidFill>
          <a:schemeClr val="accent4">
            <a:lumMod val="40000"/>
            <a:lumOff val="60000"/>
          </a:schemeClr>
        </a:solidFill>
        <a:ln>
          <a:solidFill>
            <a:schemeClr val="accent6">
              <a:lumMod val="75000"/>
            </a:schemeClr>
          </a:solidFill>
        </a:ln>
      </dgm:spPr>
      <dgm:t>
        <a:bodyPr/>
        <a:lstStyle/>
        <a:p>
          <a:r>
            <a:rPr lang="sr-Latn-RS" sz="1800" b="1" dirty="0" smtClean="0">
              <a:effectLst>
                <a:outerShdw blurRad="38100" dist="38100" dir="2700000" algn="tl">
                  <a:srgbClr val="000000">
                    <a:alpha val="43137"/>
                  </a:srgbClr>
                </a:outerShdw>
              </a:effectLst>
            </a:rPr>
            <a:t>Antioxidant and antidiabetic activities                                           </a:t>
          </a:r>
          <a:r>
            <a:rPr lang="sr-Latn-RS" sz="1800" dirty="0" smtClean="0"/>
            <a:t>by </a:t>
          </a:r>
          <a:r>
            <a:rPr lang="sr-Latn-RS" sz="1800" b="1" dirty="0" smtClean="0"/>
            <a:t>TRP</a:t>
          </a:r>
          <a:r>
            <a:rPr lang="sr-Latn-RS" sz="1800" dirty="0" smtClean="0"/>
            <a:t> and </a:t>
          </a:r>
          <a:r>
            <a:rPr lang="el-GR" sz="1800" b="1" dirty="0" smtClean="0"/>
            <a:t>α</a:t>
          </a:r>
          <a:r>
            <a:rPr lang="sr-Latn-RS" sz="1800" b="1" dirty="0" smtClean="0"/>
            <a:t>-glucosidase inhibition</a:t>
          </a:r>
          <a:r>
            <a:rPr lang="sr-Latn-RS" sz="1800" dirty="0" smtClean="0"/>
            <a:t> methods</a:t>
          </a:r>
          <a:endParaRPr lang="en-US" sz="1800" dirty="0"/>
        </a:p>
      </dgm:t>
    </dgm:pt>
    <dgm:pt modelId="{A2ED25C2-8C76-4648-AA9D-54A0C5A3CF77}" type="sibTrans" cxnId="{56AD3ACB-B367-4295-A51F-87DA3FBA90A2}">
      <dgm:prSet/>
      <dgm:spPr/>
      <dgm:t>
        <a:bodyPr/>
        <a:lstStyle/>
        <a:p>
          <a:endParaRPr lang="en-US"/>
        </a:p>
      </dgm:t>
    </dgm:pt>
    <dgm:pt modelId="{A482C29E-AFF4-4CCD-85FD-86DE3CB68D8D}" type="parTrans" cxnId="{56AD3ACB-B367-4295-A51F-87DA3FBA90A2}">
      <dgm:prSet/>
      <dgm:spPr/>
      <dgm:t>
        <a:bodyPr/>
        <a:lstStyle/>
        <a:p>
          <a:endParaRPr lang="en-US"/>
        </a:p>
      </dgm:t>
    </dgm:pt>
    <dgm:pt modelId="{063DE120-50C9-4C85-9CAF-6A5F88D2B90A}" type="pres">
      <dgm:prSet presAssocID="{71E65235-8FE8-4CF2-9EB1-F8A22CA1A081}" presName="compositeShape" presStyleCnt="0">
        <dgm:presLayoutVars>
          <dgm:dir/>
          <dgm:resizeHandles/>
        </dgm:presLayoutVars>
      </dgm:prSet>
      <dgm:spPr/>
      <dgm:t>
        <a:bodyPr/>
        <a:lstStyle/>
        <a:p>
          <a:endParaRPr lang="en-US"/>
        </a:p>
      </dgm:t>
    </dgm:pt>
    <dgm:pt modelId="{F08172FD-2D30-4DA9-A113-E4EBD0CDEF17}" type="pres">
      <dgm:prSet presAssocID="{71E65235-8FE8-4CF2-9EB1-F8A22CA1A081}" presName="pyramid" presStyleLbl="node1" presStyleIdx="0" presStyleCnt="1">
        <dgm:style>
          <a:lnRef idx="2">
            <a:schemeClr val="accent4"/>
          </a:lnRef>
          <a:fillRef idx="1">
            <a:schemeClr val="lt1"/>
          </a:fillRef>
          <a:effectRef idx="0">
            <a:schemeClr val="accent4"/>
          </a:effectRef>
          <a:fontRef idx="minor">
            <a:schemeClr val="dk1"/>
          </a:fontRef>
        </dgm:style>
      </dgm:prSet>
      <dgm:spPr>
        <a:solidFill>
          <a:schemeClr val="accent4">
            <a:lumMod val="75000"/>
          </a:schemeClr>
        </a:solidFill>
      </dgm:spPr>
    </dgm:pt>
    <dgm:pt modelId="{DCE3AD74-C81C-4118-84CD-BE815C4304DF}" type="pres">
      <dgm:prSet presAssocID="{71E65235-8FE8-4CF2-9EB1-F8A22CA1A081}" presName="theList" presStyleCnt="0"/>
      <dgm:spPr/>
    </dgm:pt>
    <dgm:pt modelId="{C6C4508F-DEF2-4567-A794-471EEF283620}" type="pres">
      <dgm:prSet presAssocID="{AB743B2C-E834-400F-BAE1-1C7B29113363}" presName="aNode" presStyleLbl="fgAcc1" presStyleIdx="0" presStyleCnt="3" custScaleX="125057" custScaleY="132316" custLinFactY="30168" custLinFactNeighborX="-657" custLinFactNeighborY="100000">
        <dgm:presLayoutVars>
          <dgm:bulletEnabled val="1"/>
        </dgm:presLayoutVars>
      </dgm:prSet>
      <dgm:spPr/>
      <dgm:t>
        <a:bodyPr/>
        <a:lstStyle/>
        <a:p>
          <a:endParaRPr lang="en-US"/>
        </a:p>
      </dgm:t>
    </dgm:pt>
    <dgm:pt modelId="{DAB5CC89-83CB-42B6-A1B6-A3CF680E8331}" type="pres">
      <dgm:prSet presAssocID="{AB743B2C-E834-400F-BAE1-1C7B29113363}" presName="aSpace" presStyleCnt="0"/>
      <dgm:spPr/>
    </dgm:pt>
    <dgm:pt modelId="{514DB3F9-8894-4D11-B323-BE031E8E9C91}" type="pres">
      <dgm:prSet presAssocID="{9D5C76C8-B1FF-4246-864B-638D867370EA}" presName="aNode" presStyleLbl="fgAcc1" presStyleIdx="1" presStyleCnt="3" custScaleX="129932" custScaleY="114851" custLinFactY="31912" custLinFactNeighborX="-1082" custLinFactNeighborY="100000">
        <dgm:presLayoutVars>
          <dgm:bulletEnabled val="1"/>
        </dgm:presLayoutVars>
      </dgm:prSet>
      <dgm:spPr/>
      <dgm:t>
        <a:bodyPr/>
        <a:lstStyle/>
        <a:p>
          <a:endParaRPr lang="en-US"/>
        </a:p>
      </dgm:t>
    </dgm:pt>
    <dgm:pt modelId="{2CAADCB8-648D-43C8-9728-38D1AD795E37}" type="pres">
      <dgm:prSet presAssocID="{9D5C76C8-B1FF-4246-864B-638D867370EA}" presName="aSpace" presStyleCnt="0"/>
      <dgm:spPr/>
    </dgm:pt>
    <dgm:pt modelId="{6FDCB368-7507-46CE-A44D-C69193097C8F}" type="pres">
      <dgm:prSet presAssocID="{C197EF7C-7924-4D4F-B395-A4941196E8C0}" presName="aNode" presStyleLbl="fgAcc1" presStyleIdx="2" presStyleCnt="3" custScaleX="129932" custScaleY="114851" custLinFactY="31912" custLinFactNeighborX="-1082" custLinFactNeighborY="100000">
        <dgm:presLayoutVars>
          <dgm:bulletEnabled val="1"/>
        </dgm:presLayoutVars>
      </dgm:prSet>
      <dgm:spPr/>
      <dgm:t>
        <a:bodyPr/>
        <a:lstStyle/>
        <a:p>
          <a:endParaRPr lang="en-US"/>
        </a:p>
      </dgm:t>
    </dgm:pt>
    <dgm:pt modelId="{48A77E7E-8828-46A7-BA6A-631D33667EA0}" type="pres">
      <dgm:prSet presAssocID="{C197EF7C-7924-4D4F-B395-A4941196E8C0}" presName="aSpace" presStyleCnt="0"/>
      <dgm:spPr/>
    </dgm:pt>
  </dgm:ptLst>
  <dgm:cxnLst>
    <dgm:cxn modelId="{FC6457F6-BC95-471D-A2F7-3E6AFD326A82}" type="presOf" srcId="{AB743B2C-E834-400F-BAE1-1C7B29113363}" destId="{C6C4508F-DEF2-4567-A794-471EEF283620}" srcOrd="0" destOrd="0" presId="urn:microsoft.com/office/officeart/2005/8/layout/pyramid2"/>
    <dgm:cxn modelId="{04DA17FD-F7D9-4F4D-ADEA-3BF7B611A118}" srcId="{71E65235-8FE8-4CF2-9EB1-F8A22CA1A081}" destId="{C197EF7C-7924-4D4F-B395-A4941196E8C0}" srcOrd="2" destOrd="0" parTransId="{75D94C60-28BE-4288-B5A4-4996E635681F}" sibTransId="{DE560906-0B5F-4B17-B098-C727EAA610C2}"/>
    <dgm:cxn modelId="{56AD3ACB-B367-4295-A51F-87DA3FBA90A2}" srcId="{71E65235-8FE8-4CF2-9EB1-F8A22CA1A081}" destId="{AB743B2C-E834-400F-BAE1-1C7B29113363}" srcOrd="0" destOrd="0" parTransId="{A482C29E-AFF4-4CCD-85FD-86DE3CB68D8D}" sibTransId="{A2ED25C2-8C76-4648-AA9D-54A0C5A3CF77}"/>
    <dgm:cxn modelId="{AFE68943-8698-4F39-9AF1-042E46342C79}" type="presOf" srcId="{71E65235-8FE8-4CF2-9EB1-F8A22CA1A081}" destId="{063DE120-50C9-4C85-9CAF-6A5F88D2B90A}" srcOrd="0" destOrd="0" presId="urn:microsoft.com/office/officeart/2005/8/layout/pyramid2"/>
    <dgm:cxn modelId="{ACF718C5-0048-4000-9469-7B0E194E128A}" type="presOf" srcId="{9D5C76C8-B1FF-4246-864B-638D867370EA}" destId="{514DB3F9-8894-4D11-B323-BE031E8E9C91}" srcOrd="0" destOrd="0" presId="urn:microsoft.com/office/officeart/2005/8/layout/pyramid2"/>
    <dgm:cxn modelId="{EF85F0D9-D97B-4FEE-A228-35CE01601F06}" type="presOf" srcId="{C197EF7C-7924-4D4F-B395-A4941196E8C0}" destId="{6FDCB368-7507-46CE-A44D-C69193097C8F}" srcOrd="0" destOrd="0" presId="urn:microsoft.com/office/officeart/2005/8/layout/pyramid2"/>
    <dgm:cxn modelId="{680B0073-5186-4B9B-8CFF-6BA23EF557E3}" srcId="{71E65235-8FE8-4CF2-9EB1-F8A22CA1A081}" destId="{9D5C76C8-B1FF-4246-864B-638D867370EA}" srcOrd="1" destOrd="0" parTransId="{0EA45199-13E6-47AC-AB7F-6B80BEA5E1EF}" sibTransId="{B5291071-1B87-4E78-BB60-3E1E0F31FFA1}"/>
    <dgm:cxn modelId="{3EBB22C6-E58E-4C46-858B-E1BC80E8C84C}" type="presParOf" srcId="{063DE120-50C9-4C85-9CAF-6A5F88D2B90A}" destId="{F08172FD-2D30-4DA9-A113-E4EBD0CDEF17}" srcOrd="0" destOrd="0" presId="urn:microsoft.com/office/officeart/2005/8/layout/pyramid2"/>
    <dgm:cxn modelId="{CFB1FDAC-F00D-43A8-A297-1489B2696E2B}" type="presParOf" srcId="{063DE120-50C9-4C85-9CAF-6A5F88D2B90A}" destId="{DCE3AD74-C81C-4118-84CD-BE815C4304DF}" srcOrd="1" destOrd="0" presId="urn:microsoft.com/office/officeart/2005/8/layout/pyramid2"/>
    <dgm:cxn modelId="{1A16657A-0888-429D-967F-430C5D0BC119}" type="presParOf" srcId="{DCE3AD74-C81C-4118-84CD-BE815C4304DF}" destId="{C6C4508F-DEF2-4567-A794-471EEF283620}" srcOrd="0" destOrd="0" presId="urn:microsoft.com/office/officeart/2005/8/layout/pyramid2"/>
    <dgm:cxn modelId="{F8A64012-54F3-4A44-A2DA-F8C820C73389}" type="presParOf" srcId="{DCE3AD74-C81C-4118-84CD-BE815C4304DF}" destId="{DAB5CC89-83CB-42B6-A1B6-A3CF680E8331}" srcOrd="1" destOrd="0" presId="urn:microsoft.com/office/officeart/2005/8/layout/pyramid2"/>
    <dgm:cxn modelId="{326FFF88-5165-44D1-A95C-76F1F23F4FF7}" type="presParOf" srcId="{DCE3AD74-C81C-4118-84CD-BE815C4304DF}" destId="{514DB3F9-8894-4D11-B323-BE031E8E9C91}" srcOrd="2" destOrd="0" presId="urn:microsoft.com/office/officeart/2005/8/layout/pyramid2"/>
    <dgm:cxn modelId="{9D56C5A2-2707-4EF6-B85E-344A10C597D0}" type="presParOf" srcId="{DCE3AD74-C81C-4118-84CD-BE815C4304DF}" destId="{2CAADCB8-648D-43C8-9728-38D1AD795E37}" srcOrd="3" destOrd="0" presId="urn:microsoft.com/office/officeart/2005/8/layout/pyramid2"/>
    <dgm:cxn modelId="{6CA61E07-51C1-4351-9BF9-F194DF955C25}" type="presParOf" srcId="{DCE3AD74-C81C-4118-84CD-BE815C4304DF}" destId="{6FDCB368-7507-46CE-A44D-C69193097C8F}" srcOrd="4" destOrd="0" presId="urn:microsoft.com/office/officeart/2005/8/layout/pyramid2"/>
    <dgm:cxn modelId="{C1C5F71D-4C69-4711-95A2-877AEAC17846}" type="presParOf" srcId="{DCE3AD74-C81C-4118-84CD-BE815C4304DF}" destId="{48A77E7E-8828-46A7-BA6A-631D33667EA0}" srcOrd="5" destOrd="0" presId="urn:microsoft.com/office/officeart/2005/8/layout/pyramid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C6FD5-8A0B-4F0A-883A-6DA2DF07D35F}" type="doc">
      <dgm:prSet loTypeId="urn:microsoft.com/office/officeart/2005/8/layout/gear1" loCatId="relationship" qsTypeId="urn:microsoft.com/office/officeart/2005/8/quickstyle/simple1" qsCatId="simple" csTypeId="urn:microsoft.com/office/officeart/2005/8/colors/accent1_2" csCatId="accent1" phldr="1"/>
      <dgm:spPr/>
    </dgm:pt>
    <dgm:pt modelId="{98C478C5-120F-4388-B2A6-62CCCD662D4A}">
      <dgm:prSet phldrT="[Text]" custT="1">
        <dgm:style>
          <a:lnRef idx="2">
            <a:schemeClr val="accent4"/>
          </a:lnRef>
          <a:fillRef idx="1">
            <a:schemeClr val="lt1"/>
          </a:fillRef>
          <a:effectRef idx="0">
            <a:schemeClr val="accent4"/>
          </a:effectRef>
          <a:fontRef idx="minor">
            <a:schemeClr val="dk1"/>
          </a:fontRef>
        </dgm:style>
      </dgm:prSet>
      <dgm:spPr>
        <a:solidFill>
          <a:schemeClr val="accent6">
            <a:lumMod val="60000"/>
            <a:lumOff val="40000"/>
          </a:schemeClr>
        </a:solidFill>
      </dgm:spPr>
      <dgm:t>
        <a:bodyPr/>
        <a:lstStyle/>
        <a:p>
          <a:r>
            <a:rPr lang="en-GB" sz="1400" b="1" dirty="0" smtClean="0"/>
            <a:t>metabolic disorders</a:t>
          </a:r>
          <a:endParaRPr lang="en-US" sz="1400" b="1" dirty="0"/>
        </a:p>
      </dgm:t>
    </dgm:pt>
    <dgm:pt modelId="{53C3F4AA-D88B-4F6E-9C6C-C9775A06906B}" type="parTrans" cxnId="{C9D5CF1E-C747-4783-9A4B-C90B01069053}">
      <dgm:prSet/>
      <dgm:spPr/>
      <dgm:t>
        <a:bodyPr/>
        <a:lstStyle/>
        <a:p>
          <a:endParaRPr lang="en-US"/>
        </a:p>
      </dgm:t>
    </dgm:pt>
    <dgm:pt modelId="{DE3A5350-2CA7-43A0-93BE-83C1CC25B655}" type="sibTrans" cxnId="{C9D5CF1E-C747-4783-9A4B-C90B01069053}">
      <dgm:prSet/>
      <dgm:spPr/>
      <dgm:t>
        <a:bodyPr/>
        <a:lstStyle/>
        <a:p>
          <a:endParaRPr lang="en-US"/>
        </a:p>
      </dgm:t>
    </dgm:pt>
    <dgm:pt modelId="{550AA41A-B082-44E0-B7E2-ECC3BDE5BC83}">
      <dgm:prSet phldrT="[Text]" custT="1">
        <dgm:style>
          <a:lnRef idx="2">
            <a:schemeClr val="accent4"/>
          </a:lnRef>
          <a:fillRef idx="1">
            <a:schemeClr val="lt1"/>
          </a:fillRef>
          <a:effectRef idx="0">
            <a:schemeClr val="accent4"/>
          </a:effectRef>
          <a:fontRef idx="minor">
            <a:schemeClr val="dk1"/>
          </a:fontRef>
        </dgm:style>
      </dgm:prSet>
      <dgm:spPr>
        <a:solidFill>
          <a:schemeClr val="accent4">
            <a:lumMod val="40000"/>
            <a:lumOff val="60000"/>
          </a:schemeClr>
        </a:solidFill>
      </dgm:spPr>
      <dgm:t>
        <a:bodyPr/>
        <a:lstStyle/>
        <a:p>
          <a:r>
            <a:rPr lang="en-GB" sz="1000" b="1" dirty="0" smtClean="0"/>
            <a:t>oxidative stress</a:t>
          </a:r>
          <a:endParaRPr lang="en-US" sz="1000" b="1" dirty="0"/>
        </a:p>
      </dgm:t>
    </dgm:pt>
    <dgm:pt modelId="{5EBE1F18-8ED8-4292-9419-F5CD417A14EB}" type="parTrans" cxnId="{9056E79C-73E6-48D3-815F-048A32848191}">
      <dgm:prSet/>
      <dgm:spPr/>
      <dgm:t>
        <a:bodyPr/>
        <a:lstStyle/>
        <a:p>
          <a:endParaRPr lang="en-US"/>
        </a:p>
      </dgm:t>
    </dgm:pt>
    <dgm:pt modelId="{D6968518-F567-4FA3-9338-AEFF90F7661A}" type="sibTrans" cxnId="{9056E79C-73E6-48D3-815F-048A32848191}">
      <dgm:prSet/>
      <dgm:spPr/>
      <dgm:t>
        <a:bodyPr/>
        <a:lstStyle/>
        <a:p>
          <a:endParaRPr lang="en-US"/>
        </a:p>
      </dgm:t>
    </dgm:pt>
    <dgm:pt modelId="{C0220C47-F06A-4090-ACF7-6C3AC79C8715}" type="pres">
      <dgm:prSet presAssocID="{2F2C6FD5-8A0B-4F0A-883A-6DA2DF07D35F}" presName="composite" presStyleCnt="0">
        <dgm:presLayoutVars>
          <dgm:chMax val="3"/>
          <dgm:animLvl val="lvl"/>
          <dgm:resizeHandles val="exact"/>
        </dgm:presLayoutVars>
      </dgm:prSet>
      <dgm:spPr/>
    </dgm:pt>
    <dgm:pt modelId="{DFA4A1B7-BA73-4CE9-98FD-F68731254A00}" type="pres">
      <dgm:prSet presAssocID="{98C478C5-120F-4388-B2A6-62CCCD662D4A}" presName="gear1" presStyleLbl="node1" presStyleIdx="0" presStyleCnt="2" custLinFactNeighborX="6335" custLinFactNeighborY="10744">
        <dgm:presLayoutVars>
          <dgm:chMax val="1"/>
          <dgm:bulletEnabled val="1"/>
        </dgm:presLayoutVars>
      </dgm:prSet>
      <dgm:spPr/>
      <dgm:t>
        <a:bodyPr/>
        <a:lstStyle/>
        <a:p>
          <a:endParaRPr lang="en-US"/>
        </a:p>
      </dgm:t>
    </dgm:pt>
    <dgm:pt modelId="{6878F6CD-C60D-42A3-A6BF-F069A32AC560}" type="pres">
      <dgm:prSet presAssocID="{98C478C5-120F-4388-B2A6-62CCCD662D4A}" presName="gear1srcNode" presStyleLbl="node1" presStyleIdx="0" presStyleCnt="2"/>
      <dgm:spPr/>
      <dgm:t>
        <a:bodyPr/>
        <a:lstStyle/>
        <a:p>
          <a:endParaRPr lang="en-US"/>
        </a:p>
      </dgm:t>
    </dgm:pt>
    <dgm:pt modelId="{A80953CC-285D-4C35-A6BB-52E71D6AC387}" type="pres">
      <dgm:prSet presAssocID="{98C478C5-120F-4388-B2A6-62CCCD662D4A}" presName="gear1dstNode" presStyleLbl="node1" presStyleIdx="0" presStyleCnt="2"/>
      <dgm:spPr/>
      <dgm:t>
        <a:bodyPr/>
        <a:lstStyle/>
        <a:p>
          <a:endParaRPr lang="en-US"/>
        </a:p>
      </dgm:t>
    </dgm:pt>
    <dgm:pt modelId="{94148011-969F-4090-BE2C-71892B17BADE}" type="pres">
      <dgm:prSet presAssocID="{550AA41A-B082-44E0-B7E2-ECC3BDE5BC83}" presName="gear2" presStyleLbl="node1" presStyleIdx="1" presStyleCnt="2" custScaleX="134697" custScaleY="126664">
        <dgm:presLayoutVars>
          <dgm:chMax val="1"/>
          <dgm:bulletEnabled val="1"/>
        </dgm:presLayoutVars>
      </dgm:prSet>
      <dgm:spPr/>
      <dgm:t>
        <a:bodyPr/>
        <a:lstStyle/>
        <a:p>
          <a:endParaRPr lang="en-US"/>
        </a:p>
      </dgm:t>
    </dgm:pt>
    <dgm:pt modelId="{D77E9585-7E7E-4D12-9D99-11609042F059}" type="pres">
      <dgm:prSet presAssocID="{550AA41A-B082-44E0-B7E2-ECC3BDE5BC83}" presName="gear2srcNode" presStyleLbl="node1" presStyleIdx="1" presStyleCnt="2"/>
      <dgm:spPr/>
      <dgm:t>
        <a:bodyPr/>
        <a:lstStyle/>
        <a:p>
          <a:endParaRPr lang="en-US"/>
        </a:p>
      </dgm:t>
    </dgm:pt>
    <dgm:pt modelId="{F0FCE507-50D1-4610-B505-FF3DBF3563E8}" type="pres">
      <dgm:prSet presAssocID="{550AA41A-B082-44E0-B7E2-ECC3BDE5BC83}" presName="gear2dstNode" presStyleLbl="node1" presStyleIdx="1" presStyleCnt="2"/>
      <dgm:spPr/>
      <dgm:t>
        <a:bodyPr/>
        <a:lstStyle/>
        <a:p>
          <a:endParaRPr lang="en-US"/>
        </a:p>
      </dgm:t>
    </dgm:pt>
    <dgm:pt modelId="{E264BD9D-BA0A-4BEB-A047-6D42F728DC28}" type="pres">
      <dgm:prSet presAssocID="{DE3A5350-2CA7-43A0-93BE-83C1CC25B655}" presName="connector1" presStyleLbl="sibTrans2D1" presStyleIdx="0" presStyleCnt="2" custLinFactNeighborX="-2006" custLinFactNeighborY="3290"/>
      <dgm:spPr/>
      <dgm:t>
        <a:bodyPr/>
        <a:lstStyle/>
        <a:p>
          <a:endParaRPr lang="en-US"/>
        </a:p>
      </dgm:t>
    </dgm:pt>
    <dgm:pt modelId="{BCBEFBE1-7DB7-4262-BC6B-92E48A319272}" type="pres">
      <dgm:prSet presAssocID="{D6968518-F567-4FA3-9338-AEFF90F7661A}" presName="connector2" presStyleLbl="sibTrans2D1" presStyleIdx="1" presStyleCnt="2" custLinFactNeighborX="-5642" custLinFactNeighborY="299"/>
      <dgm:spPr/>
      <dgm:t>
        <a:bodyPr/>
        <a:lstStyle/>
        <a:p>
          <a:endParaRPr lang="en-US"/>
        </a:p>
      </dgm:t>
    </dgm:pt>
  </dgm:ptLst>
  <dgm:cxnLst>
    <dgm:cxn modelId="{88212DDC-F40C-467E-B257-7F5CBD3DD94D}" type="presOf" srcId="{550AA41A-B082-44E0-B7E2-ECC3BDE5BC83}" destId="{94148011-969F-4090-BE2C-71892B17BADE}" srcOrd="0" destOrd="0" presId="urn:microsoft.com/office/officeart/2005/8/layout/gear1"/>
    <dgm:cxn modelId="{EE5BC398-4502-477A-9BAB-3415161864F4}" type="presOf" srcId="{550AA41A-B082-44E0-B7E2-ECC3BDE5BC83}" destId="{D77E9585-7E7E-4D12-9D99-11609042F059}" srcOrd="1" destOrd="0" presId="urn:microsoft.com/office/officeart/2005/8/layout/gear1"/>
    <dgm:cxn modelId="{D0FAE675-93B9-4CF2-90C0-1DB65C2BBC88}" type="presOf" srcId="{98C478C5-120F-4388-B2A6-62CCCD662D4A}" destId="{6878F6CD-C60D-42A3-A6BF-F069A32AC560}" srcOrd="1" destOrd="0" presId="urn:microsoft.com/office/officeart/2005/8/layout/gear1"/>
    <dgm:cxn modelId="{B9087901-D96C-423F-9AB2-A4DE146B9862}" type="presOf" srcId="{550AA41A-B082-44E0-B7E2-ECC3BDE5BC83}" destId="{F0FCE507-50D1-4610-B505-FF3DBF3563E8}" srcOrd="2" destOrd="0" presId="urn:microsoft.com/office/officeart/2005/8/layout/gear1"/>
    <dgm:cxn modelId="{01CB241B-4D21-4B86-AD82-7F6FC583415A}" type="presOf" srcId="{DE3A5350-2CA7-43A0-93BE-83C1CC25B655}" destId="{E264BD9D-BA0A-4BEB-A047-6D42F728DC28}" srcOrd="0" destOrd="0" presId="urn:microsoft.com/office/officeart/2005/8/layout/gear1"/>
    <dgm:cxn modelId="{5C070856-1DD7-431D-B5CF-32D21E2AD51B}" type="presOf" srcId="{2F2C6FD5-8A0B-4F0A-883A-6DA2DF07D35F}" destId="{C0220C47-F06A-4090-ACF7-6C3AC79C8715}" srcOrd="0" destOrd="0" presId="urn:microsoft.com/office/officeart/2005/8/layout/gear1"/>
    <dgm:cxn modelId="{C9D5CF1E-C747-4783-9A4B-C90B01069053}" srcId="{2F2C6FD5-8A0B-4F0A-883A-6DA2DF07D35F}" destId="{98C478C5-120F-4388-B2A6-62CCCD662D4A}" srcOrd="0" destOrd="0" parTransId="{53C3F4AA-D88B-4F6E-9C6C-C9775A06906B}" sibTransId="{DE3A5350-2CA7-43A0-93BE-83C1CC25B655}"/>
    <dgm:cxn modelId="{9056E79C-73E6-48D3-815F-048A32848191}" srcId="{2F2C6FD5-8A0B-4F0A-883A-6DA2DF07D35F}" destId="{550AA41A-B082-44E0-B7E2-ECC3BDE5BC83}" srcOrd="1" destOrd="0" parTransId="{5EBE1F18-8ED8-4292-9419-F5CD417A14EB}" sibTransId="{D6968518-F567-4FA3-9338-AEFF90F7661A}"/>
    <dgm:cxn modelId="{95D69483-A502-441C-817C-83F8D77282FD}" type="presOf" srcId="{D6968518-F567-4FA3-9338-AEFF90F7661A}" destId="{BCBEFBE1-7DB7-4262-BC6B-92E48A319272}" srcOrd="0" destOrd="0" presId="urn:microsoft.com/office/officeart/2005/8/layout/gear1"/>
    <dgm:cxn modelId="{6338D513-C85F-4521-85FA-47D1DF5C1B76}" type="presOf" srcId="{98C478C5-120F-4388-B2A6-62CCCD662D4A}" destId="{DFA4A1B7-BA73-4CE9-98FD-F68731254A00}" srcOrd="0" destOrd="0" presId="urn:microsoft.com/office/officeart/2005/8/layout/gear1"/>
    <dgm:cxn modelId="{89495745-6941-45C5-B846-201172175BDE}" type="presOf" srcId="{98C478C5-120F-4388-B2A6-62CCCD662D4A}" destId="{A80953CC-285D-4C35-A6BB-52E71D6AC387}" srcOrd="2" destOrd="0" presId="urn:microsoft.com/office/officeart/2005/8/layout/gear1"/>
    <dgm:cxn modelId="{2BBB1B1C-2367-4E51-9579-364EEF3E2928}" type="presParOf" srcId="{C0220C47-F06A-4090-ACF7-6C3AC79C8715}" destId="{DFA4A1B7-BA73-4CE9-98FD-F68731254A00}" srcOrd="0" destOrd="0" presId="urn:microsoft.com/office/officeart/2005/8/layout/gear1"/>
    <dgm:cxn modelId="{05081F92-5F03-4E4C-A313-EF5DB059CAA9}" type="presParOf" srcId="{C0220C47-F06A-4090-ACF7-6C3AC79C8715}" destId="{6878F6CD-C60D-42A3-A6BF-F069A32AC560}" srcOrd="1" destOrd="0" presId="urn:microsoft.com/office/officeart/2005/8/layout/gear1"/>
    <dgm:cxn modelId="{495A5049-A572-4AA2-BB88-9DA3CF7BECD0}" type="presParOf" srcId="{C0220C47-F06A-4090-ACF7-6C3AC79C8715}" destId="{A80953CC-285D-4C35-A6BB-52E71D6AC387}" srcOrd="2" destOrd="0" presId="urn:microsoft.com/office/officeart/2005/8/layout/gear1"/>
    <dgm:cxn modelId="{31731214-540E-4392-9E60-B4F33BF8064E}" type="presParOf" srcId="{C0220C47-F06A-4090-ACF7-6C3AC79C8715}" destId="{94148011-969F-4090-BE2C-71892B17BADE}" srcOrd="3" destOrd="0" presId="urn:microsoft.com/office/officeart/2005/8/layout/gear1"/>
    <dgm:cxn modelId="{7FD9E2C2-4C22-41DE-83D7-0EEAF75A3FCF}" type="presParOf" srcId="{C0220C47-F06A-4090-ACF7-6C3AC79C8715}" destId="{D77E9585-7E7E-4D12-9D99-11609042F059}" srcOrd="4" destOrd="0" presId="urn:microsoft.com/office/officeart/2005/8/layout/gear1"/>
    <dgm:cxn modelId="{2DDA8530-F623-45A1-9BA9-8074E4969A03}" type="presParOf" srcId="{C0220C47-F06A-4090-ACF7-6C3AC79C8715}" destId="{F0FCE507-50D1-4610-B505-FF3DBF3563E8}" srcOrd="5" destOrd="0" presId="urn:microsoft.com/office/officeart/2005/8/layout/gear1"/>
    <dgm:cxn modelId="{5C56CE33-9F48-46E5-84D0-7E3291225787}" type="presParOf" srcId="{C0220C47-F06A-4090-ACF7-6C3AC79C8715}" destId="{E264BD9D-BA0A-4BEB-A047-6D42F728DC28}" srcOrd="6" destOrd="0" presId="urn:microsoft.com/office/officeart/2005/8/layout/gear1"/>
    <dgm:cxn modelId="{A9513A7B-EAFD-47DC-AEEF-B75A299C1DD4}" type="presParOf" srcId="{C0220C47-F06A-4090-ACF7-6C3AC79C8715}" destId="{BCBEFBE1-7DB7-4262-BC6B-92E48A319272}" srcOrd="7" destOrd="0" presId="urn:microsoft.com/office/officeart/2005/8/layout/gear1"/>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172FD-2D30-4DA9-A113-E4EBD0CDEF17}">
      <dsp:nvSpPr>
        <dsp:cNvPr id="0" name=""/>
        <dsp:cNvSpPr/>
      </dsp:nvSpPr>
      <dsp:spPr>
        <a:xfrm>
          <a:off x="475146" y="0"/>
          <a:ext cx="4278314" cy="4278314"/>
        </a:xfrm>
        <a:prstGeom prst="triangle">
          <a:avLst/>
        </a:prstGeom>
        <a:solidFill>
          <a:schemeClr val="accent4">
            <a:lumMod val="75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C6C4508F-DEF2-4567-A794-471EEF283620}">
      <dsp:nvSpPr>
        <dsp:cNvPr id="0" name=""/>
        <dsp:cNvSpPr/>
      </dsp:nvSpPr>
      <dsp:spPr>
        <a:xfrm>
          <a:off x="2247627" y="794987"/>
          <a:ext cx="3477715" cy="1132178"/>
        </a:xfrm>
        <a:prstGeom prst="roundRect">
          <a:avLst/>
        </a:prstGeom>
        <a:solidFill>
          <a:schemeClr val="accent4">
            <a:lumMod val="40000"/>
            <a:lumOff val="60000"/>
          </a:schemeClr>
        </a:solidFill>
        <a:ln w="25400" cap="flat" cmpd="sng" algn="ctr">
          <a:solidFill>
            <a:schemeClr val="accent6">
              <a:lumMod val="75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effectLst>
                <a:outerShdw blurRad="38100" dist="38100" dir="2700000" algn="tl">
                  <a:srgbClr val="000000">
                    <a:alpha val="43137"/>
                  </a:srgbClr>
                </a:outerShdw>
              </a:effectLst>
            </a:rPr>
            <a:t>Antioxidant and antidiabetic activities                                           </a:t>
          </a:r>
          <a:r>
            <a:rPr lang="sr-Latn-RS" sz="1800" kern="1200" dirty="0" smtClean="0"/>
            <a:t>by </a:t>
          </a:r>
          <a:r>
            <a:rPr lang="sr-Latn-RS" sz="1800" b="1" kern="1200" dirty="0" smtClean="0"/>
            <a:t>TRP</a:t>
          </a:r>
          <a:r>
            <a:rPr lang="sr-Latn-RS" sz="1800" kern="1200" dirty="0" smtClean="0"/>
            <a:t> and </a:t>
          </a:r>
          <a:r>
            <a:rPr lang="el-GR" sz="1800" b="1" kern="1200" dirty="0" smtClean="0"/>
            <a:t>α</a:t>
          </a:r>
          <a:r>
            <a:rPr lang="sr-Latn-RS" sz="1800" b="1" kern="1200" dirty="0" smtClean="0"/>
            <a:t>-glucosidase inhibition</a:t>
          </a:r>
          <a:r>
            <a:rPr lang="sr-Latn-RS" sz="1800" kern="1200" dirty="0" smtClean="0"/>
            <a:t> methods</a:t>
          </a:r>
          <a:endParaRPr lang="en-US" sz="1800" kern="1200" dirty="0"/>
        </a:p>
      </dsp:txBody>
      <dsp:txXfrm>
        <a:off x="2302895" y="850255"/>
        <a:ext cx="3367179" cy="1021642"/>
      </dsp:txXfrm>
    </dsp:sp>
    <dsp:sp modelId="{514DB3F9-8894-4D11-B323-BE031E8E9C91}">
      <dsp:nvSpPr>
        <dsp:cNvPr id="0" name=""/>
        <dsp:cNvSpPr/>
      </dsp:nvSpPr>
      <dsp:spPr>
        <a:xfrm>
          <a:off x="2168023" y="2049047"/>
          <a:ext cx="3613284" cy="982737"/>
        </a:xfrm>
        <a:prstGeom prst="roundRect">
          <a:avLst/>
        </a:prstGeom>
        <a:solidFill>
          <a:schemeClr val="accent4">
            <a:lumMod val="40000"/>
            <a:lumOff val="60000"/>
            <a:alpha val="9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effectLst>
                <a:outerShdw blurRad="38100" dist="38100" dir="2700000" algn="tl">
                  <a:srgbClr val="000000">
                    <a:alpha val="43137"/>
                  </a:srgbClr>
                </a:outerShdw>
              </a:effectLst>
            </a:rPr>
            <a:t>Chemical composition analysis        </a:t>
          </a:r>
          <a:r>
            <a:rPr lang="sr-Latn-RS" sz="1800" kern="1200" dirty="0" smtClean="0"/>
            <a:t>of the essential oils by                     </a:t>
          </a:r>
          <a:r>
            <a:rPr lang="sr-Latn-RS" sz="1800" b="1" kern="1200" dirty="0" smtClean="0"/>
            <a:t>GC-FID</a:t>
          </a:r>
          <a:r>
            <a:rPr lang="sr-Latn-RS" sz="1800" kern="1200" dirty="0" smtClean="0"/>
            <a:t> and </a:t>
          </a:r>
          <a:r>
            <a:rPr lang="sr-Latn-RS" sz="1800" b="1" kern="1200" dirty="0" smtClean="0"/>
            <a:t>GC-MS</a:t>
          </a:r>
          <a:r>
            <a:rPr lang="sr-Latn-RS" sz="1800" kern="1200" dirty="0" smtClean="0"/>
            <a:t> method</a:t>
          </a:r>
          <a:endParaRPr lang="en-US" sz="1800" kern="1200" dirty="0"/>
        </a:p>
      </dsp:txBody>
      <dsp:txXfrm>
        <a:off x="2215996" y="2097020"/>
        <a:ext cx="3517338" cy="886791"/>
      </dsp:txXfrm>
    </dsp:sp>
    <dsp:sp modelId="{6FDCB368-7507-46CE-A44D-C69193097C8F}">
      <dsp:nvSpPr>
        <dsp:cNvPr id="0" name=""/>
        <dsp:cNvSpPr/>
      </dsp:nvSpPr>
      <dsp:spPr>
        <a:xfrm>
          <a:off x="2168023" y="3138742"/>
          <a:ext cx="3613284" cy="982737"/>
        </a:xfrm>
        <a:prstGeom prst="roundRect">
          <a:avLst/>
        </a:prstGeom>
        <a:solidFill>
          <a:schemeClr val="accent4">
            <a:lumMod val="40000"/>
            <a:lumOff val="60000"/>
            <a:alpha val="9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effectLst>
                <a:outerShdw blurRad="38100" dist="38100" dir="2700000" algn="tl">
                  <a:srgbClr val="000000">
                    <a:alpha val="43137"/>
                  </a:srgbClr>
                </a:outerShdw>
              </a:effectLst>
            </a:rPr>
            <a:t>Isolation of the essential oils </a:t>
          </a:r>
          <a:r>
            <a:rPr lang="sr-Latn-RS" sz="1800" kern="1200" dirty="0" smtClean="0"/>
            <a:t>from the 11 selected medicinal plants by </a:t>
          </a:r>
          <a:r>
            <a:rPr lang="sr-Latn-RS" sz="1800" b="1" kern="1200" dirty="0" smtClean="0"/>
            <a:t>hydrodistillation</a:t>
          </a:r>
          <a:r>
            <a:rPr lang="sr-Latn-RS" sz="1800" kern="1200" dirty="0" smtClean="0"/>
            <a:t> method</a:t>
          </a:r>
          <a:endParaRPr lang="en-US" sz="1800" kern="1200" dirty="0"/>
        </a:p>
      </dsp:txBody>
      <dsp:txXfrm>
        <a:off x="2215996" y="3186715"/>
        <a:ext cx="3517338" cy="88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4A1B7-BA73-4CE9-98FD-F68731254A00}">
      <dsp:nvSpPr>
        <dsp:cNvPr id="0" name=""/>
        <dsp:cNvSpPr/>
      </dsp:nvSpPr>
      <dsp:spPr>
        <a:xfrm>
          <a:off x="1060868" y="1571635"/>
          <a:ext cx="1296617" cy="1296617"/>
        </a:xfrm>
        <a:prstGeom prst="gear9">
          <a:avLst/>
        </a:prstGeom>
        <a:solidFill>
          <a:schemeClr val="accent6">
            <a:lumMod val="60000"/>
            <a:lumOff val="4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t>metabolic disorders</a:t>
          </a:r>
          <a:endParaRPr lang="en-US" sz="1400" b="1" kern="1200" dirty="0"/>
        </a:p>
      </dsp:txBody>
      <dsp:txXfrm>
        <a:off x="1321546" y="1875361"/>
        <a:ext cx="775261" cy="666488"/>
      </dsp:txXfrm>
    </dsp:sp>
    <dsp:sp modelId="{94148011-969F-4090-BE2C-71892B17BADE}">
      <dsp:nvSpPr>
        <dsp:cNvPr id="0" name=""/>
        <dsp:cNvSpPr/>
      </dsp:nvSpPr>
      <dsp:spPr>
        <a:xfrm>
          <a:off x="142877" y="1000133"/>
          <a:ext cx="1270185" cy="1194434"/>
        </a:xfrm>
        <a:prstGeom prst="gear6">
          <a:avLst/>
        </a:prstGeom>
        <a:solidFill>
          <a:schemeClr val="accent4">
            <a:lumMod val="40000"/>
            <a:lumOff val="6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t>oxidative stress</a:t>
          </a:r>
          <a:endParaRPr lang="en-US" sz="1000" b="1" kern="1200" dirty="0"/>
        </a:p>
      </dsp:txBody>
      <dsp:txXfrm>
        <a:off x="454591" y="1302653"/>
        <a:ext cx="646757" cy="589394"/>
      </dsp:txXfrm>
    </dsp:sp>
    <dsp:sp modelId="{E264BD9D-BA0A-4BEB-A047-6D42F728DC28}">
      <dsp:nvSpPr>
        <dsp:cNvPr id="0" name=""/>
        <dsp:cNvSpPr/>
      </dsp:nvSpPr>
      <dsp:spPr>
        <a:xfrm>
          <a:off x="1048328" y="1285880"/>
          <a:ext cx="1594839" cy="1594839"/>
        </a:xfrm>
        <a:prstGeom prst="circularArrow">
          <a:avLst>
            <a:gd name="adj1" fmla="val 4878"/>
            <a:gd name="adj2" fmla="val 312630"/>
            <a:gd name="adj3" fmla="val 2954566"/>
            <a:gd name="adj4" fmla="val 1549930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BEFBE1-7DB7-4262-BC6B-92E48A319272}">
      <dsp:nvSpPr>
        <dsp:cNvPr id="0" name=""/>
        <dsp:cNvSpPr/>
      </dsp:nvSpPr>
      <dsp:spPr>
        <a:xfrm>
          <a:off x="71436" y="928693"/>
          <a:ext cx="1205854" cy="120585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pPr/>
              <a:t>10/29/2020</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pPr/>
              <a:t>‹#›</a:t>
            </a:fld>
            <a:endParaRPr lang="en-US"/>
          </a:p>
        </p:txBody>
      </p:sp>
    </p:spTree>
    <p:extLst>
      <p:ext uri="{BB962C8B-B14F-4D97-AF65-F5344CB8AC3E}">
        <p14:creationId xmlns=""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29/10/2020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29/10/2020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29/10/2020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29/10/2020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29/10/2020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29/10/2020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10/29/2020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diagramDrawing" Target="../diagrams/drawing1.xml"/><Relationship Id="rId5" Type="http://schemas.openxmlformats.org/officeDocument/2006/relationships/diagramLayout" Target="../diagrams/layout1.xml"/><Relationship Id="rId10" Type="http://schemas.openxmlformats.org/officeDocument/2006/relationships/image" Target="../media/image7.gif"/><Relationship Id="rId4" Type="http://schemas.openxmlformats.org/officeDocument/2006/relationships/diagramData" Target="../diagrams/data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 y="2725"/>
            <a:ext cx="9143997" cy="2196051"/>
          </a:xfrm>
          <a:prstGeom prst="rect">
            <a:avLst/>
          </a:prstGeom>
        </p:spPr>
      </p:pic>
      <p:sp>
        <p:nvSpPr>
          <p:cNvPr id="6" name="TextBox 5"/>
          <p:cNvSpPr txBox="1"/>
          <p:nvPr/>
        </p:nvSpPr>
        <p:spPr>
          <a:xfrm>
            <a:off x="419100" y="2355574"/>
            <a:ext cx="8305800" cy="4370427"/>
          </a:xfrm>
          <a:prstGeom prst="rect">
            <a:avLst/>
          </a:prstGeom>
          <a:noFill/>
        </p:spPr>
        <p:txBody>
          <a:bodyPr wrap="square" rtlCol="0">
            <a:spAutoFit/>
          </a:bodyPr>
          <a:lstStyle/>
          <a:p>
            <a:pPr algn="ctr"/>
            <a:r>
              <a:rPr lang="en-US" b="1" dirty="0" smtClean="0"/>
              <a:t>Essential oils of 11 commercial </a:t>
            </a:r>
            <a:r>
              <a:rPr lang="en-US" b="1" dirty="0" err="1" smtClean="0"/>
              <a:t>Lamiaceae</a:t>
            </a:r>
            <a:r>
              <a:rPr lang="en-US" b="1" dirty="0" smtClean="0"/>
              <a:t> species cultivated in Serbia: chemical compos</a:t>
            </a:r>
            <a:r>
              <a:rPr lang="sr-Latn-RS" b="1" dirty="0" smtClean="0"/>
              <a:t>i</a:t>
            </a:r>
            <a:r>
              <a:rPr lang="en-US" b="1" dirty="0" err="1" smtClean="0"/>
              <a:t>tion</a:t>
            </a:r>
            <a:r>
              <a:rPr lang="en-US" b="1" dirty="0" smtClean="0"/>
              <a:t>, antioxidant and </a:t>
            </a:r>
            <a:r>
              <a:rPr lang="en-US" b="1" dirty="0" err="1" smtClean="0"/>
              <a:t>antidiabetic</a:t>
            </a:r>
            <a:r>
              <a:rPr lang="en-US" b="1" dirty="0" smtClean="0"/>
              <a:t> activities</a:t>
            </a:r>
          </a:p>
          <a:p>
            <a:pPr algn="ctr"/>
            <a:endParaRPr lang="en-US" b="1" dirty="0"/>
          </a:p>
          <a:p>
            <a:pPr algn="ctr"/>
            <a:endParaRPr lang="en-US" b="1" dirty="0"/>
          </a:p>
          <a:p>
            <a:pPr algn="ctr"/>
            <a:endParaRPr lang="fr-FR" dirty="0"/>
          </a:p>
          <a:p>
            <a:pPr algn="ctr"/>
            <a:r>
              <a:rPr lang="sr-Latn-RS" b="1" dirty="0" smtClean="0"/>
              <a:t>Smiljana Janković</a:t>
            </a:r>
            <a:r>
              <a:rPr lang="it-IT" b="1" baseline="30000" dirty="0" smtClean="0"/>
              <a:t>1,</a:t>
            </a:r>
            <a:r>
              <a:rPr lang="it-IT" b="1" dirty="0" smtClean="0"/>
              <a:t>*, </a:t>
            </a:r>
            <a:r>
              <a:rPr lang="sr-Latn-RS" b="1" dirty="0" smtClean="0"/>
              <a:t>Dejan Pljevljakušić</a:t>
            </a:r>
            <a:r>
              <a:rPr lang="it-IT" b="1" baseline="30000" dirty="0" smtClean="0"/>
              <a:t>2</a:t>
            </a:r>
            <a:r>
              <a:rPr lang="it-IT" b="1" dirty="0"/>
              <a:t>, </a:t>
            </a:r>
            <a:r>
              <a:rPr lang="sr-Latn-RS" b="1" dirty="0" smtClean="0"/>
              <a:t>Mariana Oalđe</a:t>
            </a:r>
            <a:r>
              <a:rPr lang="it-IT" b="1" baseline="30000" dirty="0" smtClean="0"/>
              <a:t>1</a:t>
            </a:r>
            <a:r>
              <a:rPr lang="it-IT" b="1" dirty="0" smtClean="0"/>
              <a:t>, </a:t>
            </a:r>
            <a:r>
              <a:rPr lang="sr-Latn-RS" b="1" dirty="0" smtClean="0"/>
              <a:t>Ana Alimpić Aradski</a:t>
            </a:r>
            <a:r>
              <a:rPr lang="it-IT" b="1" baseline="30000" dirty="0" smtClean="0"/>
              <a:t>1</a:t>
            </a:r>
            <a:r>
              <a:rPr lang="sr-Latn-RS" b="1" baseline="30000" dirty="0" smtClean="0"/>
              <a:t>  </a:t>
            </a:r>
            <a:r>
              <a:rPr lang="sr-Latn-RS" b="1" dirty="0" smtClean="0"/>
              <a:t>and Sonja Duletić-Laušević</a:t>
            </a:r>
            <a:r>
              <a:rPr lang="it-IT" b="1" baseline="30000" dirty="0" smtClean="0"/>
              <a:t>1</a:t>
            </a:r>
            <a:r>
              <a:rPr lang="sr-Latn-RS" b="1" dirty="0" smtClean="0"/>
              <a:t> </a:t>
            </a:r>
            <a:r>
              <a:rPr lang="sr-Latn-RS" b="1" baseline="30000" dirty="0" smtClean="0"/>
              <a:t>      </a:t>
            </a:r>
            <a:endParaRPr lang="it-IT" b="1" baseline="30000" dirty="0"/>
          </a:p>
          <a:p>
            <a:endParaRPr lang="it-IT" b="1" baseline="30000" dirty="0"/>
          </a:p>
          <a:p>
            <a:endParaRPr lang="fr-FR" dirty="0"/>
          </a:p>
          <a:p>
            <a:r>
              <a:rPr lang="en-GB" baseline="30000" dirty="0" smtClean="0"/>
              <a:t>1</a:t>
            </a:r>
            <a:r>
              <a:rPr lang="en-GB" dirty="0" smtClean="0"/>
              <a:t>University of Belgrade, Faculty of Biology, Institute of Botany and Botanical Garden “</a:t>
            </a:r>
            <a:r>
              <a:rPr lang="en-GB" dirty="0" err="1" smtClean="0"/>
              <a:t>Jevremovac</a:t>
            </a:r>
            <a:r>
              <a:rPr lang="en-GB" dirty="0" smtClean="0"/>
              <a:t>”, </a:t>
            </a:r>
            <a:r>
              <a:rPr lang="en-GB" dirty="0" err="1" smtClean="0"/>
              <a:t>Takovska</a:t>
            </a:r>
            <a:r>
              <a:rPr lang="en-GB" dirty="0" smtClean="0"/>
              <a:t> 43, 11000 Belgrade, Serbia; </a:t>
            </a:r>
            <a:endParaRPr lang="sr-Latn-RS" dirty="0" smtClean="0"/>
          </a:p>
          <a:p>
            <a:r>
              <a:rPr lang="en-GB" baseline="30000" dirty="0" smtClean="0"/>
              <a:t>2</a:t>
            </a:r>
            <a:r>
              <a:rPr lang="en-GB" dirty="0" smtClean="0"/>
              <a:t>Institute for Medicinal Plants Research “Dr</a:t>
            </a:r>
            <a:r>
              <a:rPr lang="sr-Latn-RS" dirty="0" smtClean="0"/>
              <a:t> </a:t>
            </a:r>
            <a:r>
              <a:rPr lang="en-GB" dirty="0" err="1" smtClean="0"/>
              <a:t>Josif</a:t>
            </a:r>
            <a:r>
              <a:rPr lang="sr-Latn-RS" dirty="0" smtClean="0"/>
              <a:t> </a:t>
            </a:r>
            <a:r>
              <a:rPr lang="en-GB" dirty="0" err="1" smtClean="0"/>
              <a:t>Pančić</a:t>
            </a:r>
            <a:r>
              <a:rPr lang="en-GB" dirty="0" smtClean="0"/>
              <a:t>”, </a:t>
            </a:r>
            <a:r>
              <a:rPr lang="en-GB" dirty="0" err="1" smtClean="0"/>
              <a:t>Tadeuša</a:t>
            </a:r>
            <a:r>
              <a:rPr lang="sr-Latn-RS" dirty="0" smtClean="0"/>
              <a:t> </a:t>
            </a:r>
            <a:r>
              <a:rPr lang="en-GB" dirty="0" err="1" smtClean="0"/>
              <a:t>Košćuška</a:t>
            </a:r>
            <a:r>
              <a:rPr lang="en-GB" dirty="0" smtClean="0"/>
              <a:t> 1, 11000 Belgrade, Serbia;</a:t>
            </a:r>
            <a:endParaRPr lang="sr-Latn-RS" dirty="0" smtClean="0"/>
          </a:p>
          <a:p>
            <a:endParaRPr lang="sr-Latn-RS" dirty="0" smtClean="0"/>
          </a:p>
          <a:p>
            <a:r>
              <a:rPr lang="en-GB" sz="1400" dirty="0" smtClean="0"/>
              <a:t>*corresponding </a:t>
            </a:r>
            <a:r>
              <a:rPr lang="sr-Latn-RS" sz="1400" dirty="0" smtClean="0"/>
              <a:t>author </a:t>
            </a:r>
            <a:r>
              <a:rPr lang="en-GB" sz="1400" dirty="0" smtClean="0"/>
              <a:t>email: smiljana.jankovic@bio.bg.ac.rs</a:t>
            </a:r>
            <a:endParaRPr lang="en-US" sz="1400" dirty="0" smtClean="0"/>
          </a:p>
          <a:p>
            <a:endParaRPr lang="fr-FR" sz="1400" dirty="0"/>
          </a:p>
        </p:txBody>
      </p:sp>
      <p:pic>
        <p:nvPicPr>
          <p:cNvPr id="11" name="Picture 14" descr="Reference, Štamparija Altanova, Klijenti za koje štampamo - 33"/>
          <p:cNvPicPr>
            <a:picLocks noChangeAspect="1" noChangeArrowheads="1"/>
          </p:cNvPicPr>
          <p:nvPr/>
        </p:nvPicPr>
        <p:blipFill>
          <a:blip r:embed="rId4"/>
          <a:srcRect/>
          <a:stretch>
            <a:fillRect/>
          </a:stretch>
        </p:blipFill>
        <p:spPr bwMode="auto">
          <a:xfrm>
            <a:off x="5572132" y="5686425"/>
            <a:ext cx="1600200" cy="1171575"/>
          </a:xfrm>
          <a:prstGeom prst="rect">
            <a:avLst/>
          </a:prstGeom>
          <a:noFill/>
        </p:spPr>
      </p:pic>
      <p:pic>
        <p:nvPicPr>
          <p:cNvPr id="20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380312" y="5565696"/>
            <a:ext cx="1000125" cy="126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10</a:t>
            </a:fld>
            <a:endParaRPr lang="fr-FR"/>
          </a:p>
        </p:txBody>
      </p:sp>
      <p:pic>
        <p:nvPicPr>
          <p:cNvPr id="3" name="Picture 2">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0" y="0"/>
            <a:ext cx="9144000" cy="369332"/>
          </a:xfrm>
          <a:prstGeom prst="rect">
            <a:avLst/>
          </a:prstGeom>
          <a:noFill/>
        </p:spPr>
        <p:txBody>
          <a:bodyPr wrap="square" rtlCol="0">
            <a:spAutoFit/>
          </a:bodyPr>
          <a:lstStyle/>
          <a:p>
            <a:r>
              <a:rPr lang="fr-FR" b="1" dirty="0" err="1" smtClean="0"/>
              <a:t>Results</a:t>
            </a:r>
            <a:r>
              <a:rPr lang="fr-FR" b="1" dirty="0" smtClean="0"/>
              <a:t> and discussion –  </a:t>
            </a:r>
            <a:r>
              <a:rPr lang="en-GB" sz="1600" dirty="0" smtClean="0"/>
              <a:t>EOs </a:t>
            </a:r>
            <a:r>
              <a:rPr lang="sr-Latn-RS" sz="1600" dirty="0" smtClean="0"/>
              <a:t>normalized </a:t>
            </a:r>
            <a:r>
              <a:rPr lang="en-GB" sz="1600" dirty="0" smtClean="0"/>
              <a:t>chromatograms of plant aerial parts with dominant compounds </a:t>
            </a:r>
            <a:endParaRPr lang="en-US" sz="1600" dirty="0"/>
          </a:p>
        </p:txBody>
      </p:sp>
      <p:pic>
        <p:nvPicPr>
          <p:cNvPr id="5" name="Picture 4" descr="ZAVRSNO.tif"/>
          <p:cNvPicPr/>
          <p:nvPr/>
        </p:nvPicPr>
        <p:blipFill>
          <a:blip r:embed="rId3" cstate="print"/>
          <a:srcRect t="43543" r="7732" b="12914"/>
          <a:stretch>
            <a:fillRect/>
          </a:stretch>
        </p:blipFill>
        <p:spPr bwMode="auto">
          <a:xfrm>
            <a:off x="142844" y="428604"/>
            <a:ext cx="8858280" cy="5429288"/>
          </a:xfrm>
          <a:prstGeom prst="rect">
            <a:avLst/>
          </a:prstGeom>
          <a:noFill/>
          <a:ln w="9525">
            <a:solidFill>
              <a:srgbClr val="0000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5" name="TextBox 4"/>
          <p:cNvSpPr txBox="1"/>
          <p:nvPr/>
        </p:nvSpPr>
        <p:spPr>
          <a:xfrm>
            <a:off x="0" y="0"/>
            <a:ext cx="9144000" cy="646331"/>
          </a:xfrm>
          <a:prstGeom prst="rect">
            <a:avLst/>
          </a:prstGeom>
          <a:noFill/>
        </p:spPr>
        <p:txBody>
          <a:bodyPr wrap="square" rtlCol="0">
            <a:spAutoFit/>
          </a:bodyPr>
          <a:lstStyle/>
          <a:p>
            <a:r>
              <a:rPr lang="fr-FR" b="1" dirty="0" err="1" smtClean="0"/>
              <a:t>Results</a:t>
            </a:r>
            <a:r>
              <a:rPr lang="fr-FR" b="1" dirty="0" smtClean="0"/>
              <a:t> and discussion – </a:t>
            </a:r>
          </a:p>
          <a:p>
            <a:r>
              <a:rPr lang="fr-FR" b="1" dirty="0" smtClean="0"/>
              <a:t>      </a:t>
            </a:r>
            <a:endParaRPr lang="en-US" dirty="0"/>
          </a:p>
        </p:txBody>
      </p:sp>
      <p:sp>
        <p:nvSpPr>
          <p:cNvPr id="8" name="Rectangle 7"/>
          <p:cNvSpPr/>
          <p:nvPr/>
        </p:nvSpPr>
        <p:spPr>
          <a:xfrm>
            <a:off x="2357422" y="0"/>
            <a:ext cx="6215090" cy="369332"/>
          </a:xfrm>
          <a:prstGeom prst="rect">
            <a:avLst/>
          </a:prstGeom>
        </p:spPr>
        <p:txBody>
          <a:bodyPr wrap="square">
            <a:spAutoFit/>
          </a:bodyPr>
          <a:lstStyle/>
          <a:p>
            <a:r>
              <a:rPr lang="en-GB" dirty="0" smtClean="0"/>
              <a:t>antioxidant activity of the essential oils of 11 selected plants</a:t>
            </a:r>
            <a:r>
              <a:rPr lang="en-US" dirty="0" smtClean="0"/>
              <a:t> </a:t>
            </a:r>
            <a:endParaRPr lang="en-US" dirty="0"/>
          </a:p>
        </p:txBody>
      </p:sp>
      <p:graphicFrame>
        <p:nvGraphicFramePr>
          <p:cNvPr id="10" name="Content Placeholder 11"/>
          <p:cNvGraphicFramePr>
            <a:graphicFrameLocks/>
          </p:cNvGraphicFramePr>
          <p:nvPr/>
        </p:nvGraphicFramePr>
        <p:xfrm>
          <a:off x="0" y="428604"/>
          <a:ext cx="9144000" cy="450059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0" y="4857760"/>
            <a:ext cx="9144000" cy="1200329"/>
          </a:xfrm>
          <a:prstGeom prst="rect">
            <a:avLst/>
          </a:prstGeom>
        </p:spPr>
        <p:txBody>
          <a:bodyPr wrap="square">
            <a:spAutoFit/>
          </a:bodyPr>
          <a:lstStyle/>
          <a:p>
            <a:pPr algn="just"/>
            <a:r>
              <a:rPr lang="sr-Latn-RS" dirty="0" smtClean="0"/>
              <a:t>Among 11 investigated species, the strongest TRP activity is shown by essential oil of </a:t>
            </a:r>
            <a:r>
              <a:rPr lang="sr-Latn-RS" b="1" i="1" dirty="0" smtClean="0"/>
              <a:t>Th. vulgaris </a:t>
            </a:r>
            <a:r>
              <a:rPr lang="sr-Latn-RS" dirty="0" smtClean="0"/>
              <a:t>(174.76 </a:t>
            </a:r>
            <a:r>
              <a:rPr lang="el-GR" dirty="0" smtClean="0"/>
              <a:t>μ</a:t>
            </a:r>
            <a:r>
              <a:rPr lang="sr-Latn-RS" dirty="0" smtClean="0"/>
              <a:t>mol AAE/g at the concentration of 6 mg/mL), followed by </a:t>
            </a:r>
            <a:r>
              <a:rPr lang="sr-Latn-RS" b="1" i="1" dirty="0" smtClean="0"/>
              <a:t>Th. serpyllum </a:t>
            </a:r>
            <a:r>
              <a:rPr lang="sr-Latn-RS" dirty="0" smtClean="0"/>
              <a:t>essential oil (165.81 </a:t>
            </a:r>
            <a:r>
              <a:rPr lang="el-GR" dirty="0" smtClean="0"/>
              <a:t>μ</a:t>
            </a:r>
            <a:r>
              <a:rPr lang="sr-Latn-RS" dirty="0" smtClean="0"/>
              <a:t>mol AAE/g at the concentration of 6 mg/mL). Significant  TRP activity is also shown by</a:t>
            </a:r>
            <a:r>
              <a:rPr lang="sr-Latn-RS" i="1" dirty="0" smtClean="0"/>
              <a:t> </a:t>
            </a:r>
            <a:r>
              <a:rPr lang="sr-Latn-RS" b="1" i="1" dirty="0" smtClean="0"/>
              <a:t>O. heracleoticum </a:t>
            </a:r>
            <a:r>
              <a:rPr lang="sr-Latn-RS" dirty="0" smtClean="0"/>
              <a:t>essential oil.</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12</a:t>
            </a:fld>
            <a:endParaRPr lang="fr-FR"/>
          </a:p>
        </p:txBody>
      </p:sp>
      <p:pic>
        <p:nvPicPr>
          <p:cNvPr id="3" name="Picture 2">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0" y="0"/>
            <a:ext cx="9144000" cy="646331"/>
          </a:xfrm>
          <a:prstGeom prst="rect">
            <a:avLst/>
          </a:prstGeom>
          <a:noFill/>
        </p:spPr>
        <p:txBody>
          <a:bodyPr wrap="square" rtlCol="0">
            <a:spAutoFit/>
          </a:bodyPr>
          <a:lstStyle/>
          <a:p>
            <a:r>
              <a:rPr lang="fr-FR" b="1" dirty="0" err="1" smtClean="0"/>
              <a:t>Results</a:t>
            </a:r>
            <a:r>
              <a:rPr lang="fr-FR" b="1" dirty="0" smtClean="0"/>
              <a:t> and discussion –  </a:t>
            </a:r>
          </a:p>
          <a:p>
            <a:r>
              <a:rPr lang="fr-FR" b="1" dirty="0" smtClean="0"/>
              <a:t>      </a:t>
            </a:r>
            <a:endParaRPr lang="en-US" dirty="0"/>
          </a:p>
        </p:txBody>
      </p:sp>
      <p:sp>
        <p:nvSpPr>
          <p:cNvPr id="5" name="Rectangle 4"/>
          <p:cNvSpPr/>
          <p:nvPr/>
        </p:nvSpPr>
        <p:spPr>
          <a:xfrm>
            <a:off x="2357422" y="0"/>
            <a:ext cx="6215090" cy="369332"/>
          </a:xfrm>
          <a:prstGeom prst="rect">
            <a:avLst/>
          </a:prstGeom>
        </p:spPr>
        <p:txBody>
          <a:bodyPr wrap="square">
            <a:spAutoFit/>
          </a:bodyPr>
          <a:lstStyle/>
          <a:p>
            <a:r>
              <a:rPr lang="en-GB" dirty="0" smtClean="0"/>
              <a:t>antioxidant activity of the essential oils of 11 selected plants</a:t>
            </a:r>
            <a:r>
              <a:rPr lang="en-US" dirty="0" smtClean="0"/>
              <a:t> </a:t>
            </a:r>
            <a:endParaRPr lang="en-US" dirty="0"/>
          </a:p>
        </p:txBody>
      </p:sp>
      <p:sp>
        <p:nvSpPr>
          <p:cNvPr id="9" name="Rounded Rectangle 8"/>
          <p:cNvSpPr/>
          <p:nvPr/>
        </p:nvSpPr>
        <p:spPr>
          <a:xfrm>
            <a:off x="285720" y="571480"/>
            <a:ext cx="8572560" cy="20002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dirty="0" smtClean="0"/>
              <a:t>A significant activity of </a:t>
            </a:r>
            <a:r>
              <a:rPr lang="en-US" i="1" dirty="0" smtClean="0"/>
              <a:t>Th. </a:t>
            </a:r>
            <a:r>
              <a:rPr lang="en-US" i="1" dirty="0" err="1" smtClean="0"/>
              <a:t>vulgaris</a:t>
            </a:r>
            <a:r>
              <a:rPr lang="en-US" dirty="0" smtClean="0"/>
              <a:t> oil was demonstrated by using different antioxidant assays in some </a:t>
            </a:r>
            <a:r>
              <a:rPr lang="en-US" dirty="0" smtClean="0"/>
              <a:t>previous research.</a:t>
            </a:r>
            <a:endParaRPr lang="en-US" dirty="0" smtClean="0"/>
          </a:p>
          <a:p>
            <a:pPr algn="just"/>
            <a:endParaRPr lang="en-US" dirty="0" smtClean="0"/>
          </a:p>
          <a:p>
            <a:pPr algn="just"/>
            <a:r>
              <a:rPr lang="en-US" dirty="0" smtClean="0"/>
              <a:t>To the best of our knowledge, this is the first report of antioxidant activity of selected plants using TRP method.</a:t>
            </a:r>
            <a:endParaRPr lang="en-US" dirty="0"/>
          </a:p>
        </p:txBody>
      </p:sp>
      <p:sp>
        <p:nvSpPr>
          <p:cNvPr id="10" name="Rounded Rectangle 9"/>
          <p:cNvSpPr/>
          <p:nvPr/>
        </p:nvSpPr>
        <p:spPr>
          <a:xfrm>
            <a:off x="214282" y="2643182"/>
            <a:ext cx="8643998" cy="17145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It is well-known</a:t>
            </a:r>
            <a:r>
              <a:rPr lang="en-US" dirty="0" smtClean="0"/>
              <a:t> </a:t>
            </a:r>
            <a:r>
              <a:rPr lang="en-US" dirty="0" smtClean="0"/>
              <a:t>that essential oils with high proportions of </a:t>
            </a:r>
            <a:r>
              <a:rPr lang="en-US" dirty="0" err="1" smtClean="0"/>
              <a:t>thymol</a:t>
            </a:r>
            <a:r>
              <a:rPr lang="en-US" dirty="0" smtClean="0"/>
              <a:t> or </a:t>
            </a:r>
            <a:r>
              <a:rPr lang="en-US" dirty="0" err="1" smtClean="0"/>
              <a:t>carvacrol</a:t>
            </a:r>
            <a:r>
              <a:rPr lang="en-US" dirty="0" smtClean="0"/>
              <a:t> showed very high antioxidant activity, which is in accordance with our results.</a:t>
            </a:r>
          </a:p>
          <a:p>
            <a:pPr algn="just"/>
            <a:endParaRPr lang="en-US" dirty="0" smtClean="0"/>
          </a:p>
          <a:p>
            <a:pPr algn="just"/>
            <a:r>
              <a:rPr lang="en-US" dirty="0" smtClean="0"/>
              <a:t>Chemical composition analysis of EOs showed that </a:t>
            </a:r>
            <a:r>
              <a:rPr lang="en-US" dirty="0" err="1" smtClean="0"/>
              <a:t>thymol</a:t>
            </a:r>
            <a:r>
              <a:rPr lang="en-US" dirty="0" smtClean="0"/>
              <a:t>, </a:t>
            </a:r>
            <a:r>
              <a:rPr lang="en-US" dirty="0" err="1" smtClean="0"/>
              <a:t>bornyl</a:t>
            </a:r>
            <a:r>
              <a:rPr lang="en-US" dirty="0" smtClean="0"/>
              <a:t>-acetate and </a:t>
            </a:r>
            <a:r>
              <a:rPr lang="en-US" dirty="0" err="1" smtClean="0"/>
              <a:t>carvacrol</a:t>
            </a:r>
            <a:r>
              <a:rPr lang="en-US" dirty="0" smtClean="0"/>
              <a:t> were the main compounds of the most active oils (Slides 9 and 10). </a:t>
            </a:r>
            <a:endParaRPr lang="en-US" dirty="0"/>
          </a:p>
        </p:txBody>
      </p:sp>
      <p:pic>
        <p:nvPicPr>
          <p:cNvPr id="1027" name="Picture 3"/>
          <p:cNvPicPr>
            <a:picLocks noChangeAspect="1" noChangeArrowheads="1"/>
          </p:cNvPicPr>
          <p:nvPr/>
        </p:nvPicPr>
        <p:blipFill>
          <a:blip r:embed="rId3"/>
          <a:srcRect l="12782" r="11654"/>
          <a:stretch>
            <a:fillRect/>
          </a:stretch>
        </p:blipFill>
        <p:spPr bwMode="auto">
          <a:xfrm>
            <a:off x="6786578" y="4429132"/>
            <a:ext cx="2106000"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5" name="TextBox 4"/>
          <p:cNvSpPr txBox="1"/>
          <p:nvPr/>
        </p:nvSpPr>
        <p:spPr>
          <a:xfrm>
            <a:off x="0" y="0"/>
            <a:ext cx="9144000" cy="369332"/>
          </a:xfrm>
          <a:prstGeom prst="rect">
            <a:avLst/>
          </a:prstGeom>
          <a:noFill/>
        </p:spPr>
        <p:txBody>
          <a:bodyPr wrap="square" rtlCol="0">
            <a:spAutoFit/>
          </a:bodyPr>
          <a:lstStyle/>
          <a:p>
            <a:r>
              <a:rPr lang="fr-FR" b="1" dirty="0" err="1" smtClean="0"/>
              <a:t>Results</a:t>
            </a:r>
            <a:r>
              <a:rPr lang="fr-FR" b="1" dirty="0" smtClean="0"/>
              <a:t> and discussion –       </a:t>
            </a:r>
            <a:endParaRPr lang="en-US" dirty="0"/>
          </a:p>
        </p:txBody>
      </p:sp>
      <p:sp>
        <p:nvSpPr>
          <p:cNvPr id="8" name="Rectangle 7"/>
          <p:cNvSpPr/>
          <p:nvPr/>
        </p:nvSpPr>
        <p:spPr>
          <a:xfrm>
            <a:off x="2357422" y="0"/>
            <a:ext cx="6215090" cy="369332"/>
          </a:xfrm>
          <a:prstGeom prst="rect">
            <a:avLst/>
          </a:prstGeom>
        </p:spPr>
        <p:txBody>
          <a:bodyPr wrap="square">
            <a:spAutoFit/>
          </a:bodyPr>
          <a:lstStyle/>
          <a:p>
            <a:r>
              <a:rPr lang="en-GB" dirty="0" err="1" smtClean="0"/>
              <a:t>antidiabetic</a:t>
            </a:r>
            <a:r>
              <a:rPr lang="en-GB" dirty="0" smtClean="0"/>
              <a:t> activity of the essential oils of 11 selected plants</a:t>
            </a:r>
            <a:r>
              <a:rPr lang="en-US" dirty="0" smtClean="0"/>
              <a:t> </a:t>
            </a:r>
            <a:endParaRPr lang="en-US" dirty="0"/>
          </a:p>
        </p:txBody>
      </p:sp>
      <p:graphicFrame>
        <p:nvGraphicFramePr>
          <p:cNvPr id="9" name="Content Placeholder 3"/>
          <p:cNvGraphicFramePr>
            <a:graphicFrameLocks/>
          </p:cNvGraphicFramePr>
          <p:nvPr/>
        </p:nvGraphicFramePr>
        <p:xfrm>
          <a:off x="0" y="428604"/>
          <a:ext cx="9144000" cy="450059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000636"/>
            <a:ext cx="9144000" cy="646331"/>
          </a:xfrm>
          <a:prstGeom prst="rect">
            <a:avLst/>
          </a:prstGeom>
          <a:noFill/>
        </p:spPr>
        <p:txBody>
          <a:bodyPr wrap="square" rtlCol="0">
            <a:spAutoFit/>
          </a:bodyPr>
          <a:lstStyle/>
          <a:p>
            <a:r>
              <a:rPr lang="sr-Latn-RS" dirty="0" smtClean="0"/>
              <a:t>The highest antidiabetic activity was shown by essential oils of  </a:t>
            </a:r>
            <a:r>
              <a:rPr lang="sr-Latn-RS" b="1" i="1" dirty="0" smtClean="0"/>
              <a:t>Th. vulgaris </a:t>
            </a:r>
            <a:r>
              <a:rPr lang="sr-Latn-RS" dirty="0" smtClean="0"/>
              <a:t>(81.80%), </a:t>
            </a:r>
            <a:r>
              <a:rPr lang="sr-Latn-RS" b="1" i="1" dirty="0" smtClean="0"/>
              <a:t>Th. serpyllum </a:t>
            </a:r>
            <a:r>
              <a:rPr lang="sr-Latn-RS" dirty="0" smtClean="0"/>
              <a:t>(79.78%) and </a:t>
            </a:r>
            <a:r>
              <a:rPr lang="sr-Latn-RS" b="1" i="1" dirty="0" smtClean="0"/>
              <a:t>O. heracleoticum </a:t>
            </a:r>
            <a:r>
              <a:rPr lang="sr-Latn-RS" dirty="0" smtClean="0"/>
              <a:t>(59.48%).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14</a:t>
            </a:fld>
            <a:endParaRPr lang="fr-FR"/>
          </a:p>
        </p:txBody>
      </p:sp>
      <p:pic>
        <p:nvPicPr>
          <p:cNvPr id="3" name="Picture 2">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0" y="0"/>
            <a:ext cx="9144000" cy="369332"/>
          </a:xfrm>
          <a:prstGeom prst="rect">
            <a:avLst/>
          </a:prstGeom>
          <a:noFill/>
        </p:spPr>
        <p:txBody>
          <a:bodyPr wrap="square" rtlCol="0">
            <a:spAutoFit/>
          </a:bodyPr>
          <a:lstStyle/>
          <a:p>
            <a:r>
              <a:rPr lang="fr-FR" b="1" dirty="0" err="1" smtClean="0"/>
              <a:t>Results</a:t>
            </a:r>
            <a:r>
              <a:rPr lang="fr-FR" b="1" dirty="0" smtClean="0"/>
              <a:t> and discussion –        </a:t>
            </a:r>
            <a:endParaRPr lang="en-US" dirty="0"/>
          </a:p>
        </p:txBody>
      </p:sp>
      <p:sp>
        <p:nvSpPr>
          <p:cNvPr id="5" name="Rectangle 4"/>
          <p:cNvSpPr/>
          <p:nvPr/>
        </p:nvSpPr>
        <p:spPr>
          <a:xfrm>
            <a:off x="2357422" y="0"/>
            <a:ext cx="6215090" cy="369332"/>
          </a:xfrm>
          <a:prstGeom prst="rect">
            <a:avLst/>
          </a:prstGeom>
        </p:spPr>
        <p:txBody>
          <a:bodyPr wrap="square">
            <a:spAutoFit/>
          </a:bodyPr>
          <a:lstStyle/>
          <a:p>
            <a:r>
              <a:rPr lang="en-GB" dirty="0" err="1" smtClean="0"/>
              <a:t>antidiabetic</a:t>
            </a:r>
            <a:r>
              <a:rPr lang="en-GB" dirty="0" smtClean="0"/>
              <a:t> activity of the essential oils of 11 selected plants</a:t>
            </a:r>
            <a:r>
              <a:rPr lang="en-US" dirty="0" smtClean="0"/>
              <a:t> </a:t>
            </a:r>
            <a:endParaRPr lang="en-US" dirty="0"/>
          </a:p>
        </p:txBody>
      </p:sp>
      <p:sp>
        <p:nvSpPr>
          <p:cNvPr id="6" name="Rounded Rectangle 5"/>
          <p:cNvSpPr/>
          <p:nvPr/>
        </p:nvSpPr>
        <p:spPr>
          <a:xfrm>
            <a:off x="285720" y="571480"/>
            <a:ext cx="8501122" cy="157163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dirty="0" smtClean="0"/>
              <a:t>Several studies showed that </a:t>
            </a:r>
            <a:r>
              <a:rPr lang="en-US" dirty="0" err="1" smtClean="0"/>
              <a:t>thymol</a:t>
            </a:r>
            <a:r>
              <a:rPr lang="en-US" dirty="0" smtClean="0"/>
              <a:t> and </a:t>
            </a:r>
            <a:r>
              <a:rPr lang="en-US" dirty="0" err="1" smtClean="0"/>
              <a:t>carvacrol</a:t>
            </a:r>
            <a:r>
              <a:rPr lang="en-US" dirty="0" smtClean="0"/>
              <a:t> possess high </a:t>
            </a:r>
            <a:r>
              <a:rPr lang="en-US" dirty="0" err="1" smtClean="0"/>
              <a:t>antidiabetic</a:t>
            </a:r>
            <a:r>
              <a:rPr lang="en-US" dirty="0" smtClean="0"/>
              <a:t> </a:t>
            </a:r>
            <a:r>
              <a:rPr lang="en-US" dirty="0" smtClean="0"/>
              <a:t>activity, which </a:t>
            </a:r>
            <a:r>
              <a:rPr lang="en-US" dirty="0" smtClean="0"/>
              <a:t>is supported by our research. </a:t>
            </a:r>
            <a:r>
              <a:rPr lang="en-US" i="1" dirty="0" smtClean="0"/>
              <a:t>Th. </a:t>
            </a:r>
            <a:r>
              <a:rPr lang="en-US" i="1" dirty="0" err="1" smtClean="0"/>
              <a:t>vulgaris</a:t>
            </a:r>
            <a:r>
              <a:rPr lang="en-US" i="1" dirty="0" smtClean="0"/>
              <a:t> </a:t>
            </a:r>
            <a:r>
              <a:rPr lang="en-US" dirty="0" smtClean="0"/>
              <a:t>and </a:t>
            </a:r>
            <a:r>
              <a:rPr lang="en-US" i="1" dirty="0" smtClean="0"/>
              <a:t>Th. </a:t>
            </a:r>
            <a:r>
              <a:rPr lang="en-US" i="1" dirty="0" err="1" smtClean="0"/>
              <a:t>serpyllum</a:t>
            </a:r>
            <a:r>
              <a:rPr lang="en-US" i="1" dirty="0" smtClean="0"/>
              <a:t> </a:t>
            </a:r>
            <a:r>
              <a:rPr lang="en-US" dirty="0" smtClean="0"/>
              <a:t>EOs are rich in </a:t>
            </a:r>
            <a:r>
              <a:rPr lang="en-US" dirty="0" err="1" smtClean="0"/>
              <a:t>thymol</a:t>
            </a:r>
            <a:r>
              <a:rPr lang="en-US" dirty="0" smtClean="0"/>
              <a:t>, while </a:t>
            </a:r>
            <a:r>
              <a:rPr lang="en-US" i="1" dirty="0" smtClean="0"/>
              <a:t>O. </a:t>
            </a:r>
            <a:r>
              <a:rPr lang="en-US" i="1" dirty="0" err="1" smtClean="0"/>
              <a:t>heracleoticum</a:t>
            </a:r>
            <a:r>
              <a:rPr lang="en-US" i="1" dirty="0" smtClean="0"/>
              <a:t> </a:t>
            </a:r>
            <a:r>
              <a:rPr lang="en-US" dirty="0" smtClean="0"/>
              <a:t>EO</a:t>
            </a:r>
            <a:r>
              <a:rPr lang="en-US" i="1" dirty="0" smtClean="0"/>
              <a:t> </a:t>
            </a:r>
            <a:r>
              <a:rPr lang="en-US" dirty="0" smtClean="0"/>
              <a:t>is rich in </a:t>
            </a:r>
            <a:r>
              <a:rPr lang="en-US" dirty="0" err="1" smtClean="0"/>
              <a:t>carvacrol</a:t>
            </a:r>
            <a:r>
              <a:rPr lang="en-US" dirty="0" smtClean="0"/>
              <a:t>; consequently, those plants showed the highest </a:t>
            </a:r>
            <a:r>
              <a:rPr lang="en-US" dirty="0" err="1" smtClean="0"/>
              <a:t>antidiabetic</a:t>
            </a:r>
            <a:r>
              <a:rPr lang="en-US" dirty="0" smtClean="0"/>
              <a:t> activity.</a:t>
            </a:r>
            <a:endParaRPr lang="en-US" dirty="0"/>
          </a:p>
        </p:txBody>
      </p:sp>
      <p:sp>
        <p:nvSpPr>
          <p:cNvPr id="7" name="Rounded Rectangle 6"/>
          <p:cNvSpPr/>
          <p:nvPr/>
        </p:nvSpPr>
        <p:spPr>
          <a:xfrm>
            <a:off x="357158" y="2285992"/>
            <a:ext cx="8429684" cy="285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In some cases of tested oils, it was shown that the activity wasn't concentration-dependent. Based on this fact, it can be concluded that EOs do not behave the same as the isolated compounds in this bioassay. Changing the ratio of the compounds in oil due to evaporation could lead to different degrees of activity, so further research and method optimization are needed.</a:t>
            </a:r>
          </a:p>
          <a:p>
            <a:pPr algn="just"/>
            <a:endParaRPr lang="en-US" dirty="0" smtClean="0"/>
          </a:p>
          <a:p>
            <a:pPr lvl="0" algn="just"/>
            <a:r>
              <a:rPr lang="en-US" dirty="0" smtClean="0"/>
              <a:t>Although the EOs of </a:t>
            </a:r>
            <a:r>
              <a:rPr lang="en-US" i="1" dirty="0" smtClean="0"/>
              <a:t>Th. </a:t>
            </a:r>
            <a:r>
              <a:rPr lang="en-US" i="1" dirty="0" err="1" smtClean="0"/>
              <a:t>vulgare</a:t>
            </a:r>
            <a:r>
              <a:rPr lang="en-US" dirty="0" smtClean="0"/>
              <a:t>, </a:t>
            </a:r>
            <a:r>
              <a:rPr lang="en-US" i="1" dirty="0" smtClean="0"/>
              <a:t>Th. </a:t>
            </a:r>
            <a:r>
              <a:rPr lang="en-US" i="1" dirty="0" err="1" smtClean="0"/>
              <a:t>serpyllum</a:t>
            </a:r>
            <a:r>
              <a:rPr lang="en-US" i="1" dirty="0" smtClean="0"/>
              <a:t> </a:t>
            </a:r>
            <a:r>
              <a:rPr lang="en-US" dirty="0" smtClean="0"/>
              <a:t>and </a:t>
            </a:r>
            <a:r>
              <a:rPr lang="en-US" i="1" dirty="0" smtClean="0"/>
              <a:t>O. </a:t>
            </a:r>
            <a:r>
              <a:rPr lang="en-US" i="1" dirty="0" err="1" smtClean="0"/>
              <a:t>heracleoticum</a:t>
            </a:r>
            <a:r>
              <a:rPr lang="en-US" i="1" dirty="0" smtClean="0"/>
              <a:t> </a:t>
            </a:r>
            <a:r>
              <a:rPr lang="en-US" dirty="0" smtClean="0"/>
              <a:t>showed the highest </a:t>
            </a:r>
            <a:r>
              <a:rPr lang="en-US" dirty="0" err="1" smtClean="0"/>
              <a:t>antidiabetic</a:t>
            </a:r>
            <a:r>
              <a:rPr lang="en-US" dirty="0" smtClean="0"/>
              <a:t> activity, it is important to mention that </a:t>
            </a:r>
            <a:r>
              <a:rPr lang="en-US" dirty="0" err="1" smtClean="0"/>
              <a:t>acarbose</a:t>
            </a:r>
            <a:r>
              <a:rPr lang="en-US" dirty="0" smtClean="0"/>
              <a:t> as standard show 81,85% inhibition of </a:t>
            </a:r>
            <a:r>
              <a:rPr lang="el-GR" dirty="0" smtClean="0"/>
              <a:t>α</a:t>
            </a:r>
            <a:r>
              <a:rPr lang="sr-Latn-RS" dirty="0" smtClean="0"/>
              <a:t>-glucosidase</a:t>
            </a:r>
            <a:r>
              <a:rPr lang="en-GB" dirty="0" smtClean="0"/>
              <a:t> </a:t>
            </a:r>
            <a:r>
              <a:rPr lang="en-US" dirty="0" smtClean="0"/>
              <a:t>at the concentration of 1 mg/</a:t>
            </a:r>
            <a:r>
              <a:rPr lang="en-US" dirty="0" err="1" smtClean="0"/>
              <a:t>mL</a:t>
            </a:r>
            <a:r>
              <a:rPr lang="en-US" dirty="0" smtClean="0"/>
              <a:t>, while the similar percent of inhibition has been shown by EO of </a:t>
            </a:r>
            <a:r>
              <a:rPr lang="en-US" i="1" dirty="0" smtClean="0"/>
              <a:t>Th. </a:t>
            </a:r>
            <a:r>
              <a:rPr lang="en-US" i="1" dirty="0" err="1" smtClean="0"/>
              <a:t>vulgare</a:t>
            </a:r>
            <a:r>
              <a:rPr lang="en-US" i="1" dirty="0" smtClean="0"/>
              <a:t> </a:t>
            </a:r>
            <a:r>
              <a:rPr lang="en-US" dirty="0" smtClean="0"/>
              <a:t>at 6 mg/</a:t>
            </a:r>
            <a:r>
              <a:rPr lang="en-US" dirty="0" err="1" smtClean="0"/>
              <a:t>mL.</a:t>
            </a:r>
            <a:endParaRPr lang="en-US" dirty="0"/>
          </a:p>
        </p:txBody>
      </p:sp>
      <p:pic>
        <p:nvPicPr>
          <p:cNvPr id="8" name="Picture 7" descr="iStock-615914720-1.jpg"/>
          <p:cNvPicPr>
            <a:picLocks noChangeAspect="1"/>
          </p:cNvPicPr>
          <p:nvPr/>
        </p:nvPicPr>
        <p:blipFill>
          <a:blip r:embed="rId3" cstate="print"/>
          <a:srcRect t="46487" b="9012"/>
          <a:stretch>
            <a:fillRect/>
          </a:stretch>
        </p:blipFill>
        <p:spPr>
          <a:xfrm>
            <a:off x="6470703" y="5214950"/>
            <a:ext cx="2673297" cy="793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5" name="Rounded Rectangle 4"/>
          <p:cNvSpPr/>
          <p:nvPr/>
        </p:nvSpPr>
        <p:spPr>
          <a:xfrm>
            <a:off x="285720" y="571480"/>
            <a:ext cx="8136904" cy="1634490"/>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dirty="0" smtClean="0"/>
              <a:t>In this study, the high</a:t>
            </a:r>
            <a:r>
              <a:rPr lang="sr-Latn-RS" dirty="0" smtClean="0"/>
              <a:t>est</a:t>
            </a:r>
            <a:r>
              <a:rPr lang="en-US" dirty="0" smtClean="0"/>
              <a:t> biological potential is shown by three medicinal plants: </a:t>
            </a:r>
            <a:r>
              <a:rPr lang="en-US" b="1" i="1" dirty="0" smtClean="0"/>
              <a:t>Th. </a:t>
            </a:r>
            <a:r>
              <a:rPr lang="en-US" b="1" i="1" dirty="0" err="1" smtClean="0"/>
              <a:t>vulgaris</a:t>
            </a:r>
            <a:r>
              <a:rPr lang="en-US" b="1" dirty="0" smtClean="0"/>
              <a:t>, </a:t>
            </a:r>
            <a:r>
              <a:rPr lang="en-US" b="1" i="1" dirty="0" smtClean="0"/>
              <a:t>Th. </a:t>
            </a:r>
            <a:r>
              <a:rPr lang="en-US" b="1" i="1" dirty="0" err="1" smtClean="0"/>
              <a:t>serpyllum</a:t>
            </a:r>
            <a:r>
              <a:rPr lang="en-US" dirty="0" smtClean="0"/>
              <a:t> and </a:t>
            </a:r>
            <a:r>
              <a:rPr lang="en-US" b="1" i="1" dirty="0" smtClean="0"/>
              <a:t>O. </a:t>
            </a:r>
            <a:r>
              <a:rPr lang="en-US" b="1" i="1" dirty="0" err="1" smtClean="0"/>
              <a:t>heracleoticum</a:t>
            </a:r>
            <a:r>
              <a:rPr lang="en-US" dirty="0" smtClean="0"/>
              <a:t>. Due to significant antioxidant activity, it could be expected that these plants possess </a:t>
            </a:r>
            <a:r>
              <a:rPr lang="sr-Latn-RS" dirty="0" smtClean="0"/>
              <a:t>a wide range of</a:t>
            </a:r>
            <a:r>
              <a:rPr lang="en-US" dirty="0" smtClean="0"/>
              <a:t> other </a:t>
            </a:r>
            <a:r>
              <a:rPr lang="sr-Latn-RS" dirty="0" smtClean="0"/>
              <a:t>related </a:t>
            </a:r>
            <a:r>
              <a:rPr lang="en-US" dirty="0" smtClean="0"/>
              <a:t>activities</a:t>
            </a:r>
            <a:r>
              <a:rPr lang="sr-Latn-RS" dirty="0" smtClean="0"/>
              <a:t>. Further investigations </a:t>
            </a:r>
            <a:r>
              <a:rPr lang="en-US" dirty="0" smtClean="0"/>
              <a:t>should be directed towards revealing </a:t>
            </a:r>
            <a:r>
              <a:rPr lang="sr-Latn-RS" dirty="0" smtClean="0"/>
              <a:t>other</a:t>
            </a:r>
            <a:r>
              <a:rPr lang="en-US" dirty="0" smtClean="0"/>
              <a:t> </a:t>
            </a:r>
            <a:r>
              <a:rPr lang="sr-Latn-RS" dirty="0" smtClean="0"/>
              <a:t>bio</a:t>
            </a:r>
            <a:r>
              <a:rPr lang="en-US" dirty="0" smtClean="0"/>
              <a:t>activities of essential oils</a:t>
            </a:r>
            <a:r>
              <a:rPr lang="sr-Latn-RS" dirty="0" smtClean="0"/>
              <a:t> of </a:t>
            </a:r>
            <a:r>
              <a:rPr lang="en-US" dirty="0"/>
              <a:t>the</a:t>
            </a:r>
            <a:r>
              <a:rPr lang="sr-Latn-RS" dirty="0"/>
              <a:t>se</a:t>
            </a:r>
            <a:r>
              <a:rPr lang="en-US" dirty="0"/>
              <a:t> </a:t>
            </a:r>
            <a:r>
              <a:rPr lang="sr-Latn-RS" dirty="0" smtClean="0"/>
              <a:t>plants</a:t>
            </a:r>
            <a:r>
              <a:rPr lang="en-US" dirty="0" smtClean="0"/>
              <a:t>. </a:t>
            </a:r>
            <a:endParaRPr lang="en-US" dirty="0"/>
          </a:p>
        </p:txBody>
      </p:sp>
      <p:sp>
        <p:nvSpPr>
          <p:cNvPr id="8" name="Rounded Rectangle 7"/>
          <p:cNvSpPr/>
          <p:nvPr/>
        </p:nvSpPr>
        <p:spPr>
          <a:xfrm>
            <a:off x="285720" y="2285992"/>
            <a:ext cx="8136904" cy="1634490"/>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dirty="0" smtClean="0"/>
              <a:t>The data presented in this study suggest that some of the dominant chemical compounds from the oils could be the active principles in expression of the tested </a:t>
            </a:r>
            <a:r>
              <a:rPr lang="en-US" dirty="0" err="1" smtClean="0"/>
              <a:t>bioctivities</a:t>
            </a:r>
            <a:r>
              <a:rPr lang="en-US" dirty="0" smtClean="0"/>
              <a:t>. </a:t>
            </a:r>
            <a:r>
              <a:rPr lang="sr-Latn-RS" b="1" dirty="0"/>
              <a:t>B</a:t>
            </a:r>
            <a:r>
              <a:rPr lang="en-US" b="1" dirty="0" err="1" smtClean="0"/>
              <a:t>ornyl</a:t>
            </a:r>
            <a:r>
              <a:rPr lang="en-US" b="1" dirty="0" smtClean="0"/>
              <a:t>-acetate</a:t>
            </a:r>
            <a:r>
              <a:rPr lang="sr-Latn-RS" dirty="0" smtClean="0"/>
              <a:t>, </a:t>
            </a:r>
            <a:r>
              <a:rPr lang="sr-Latn-RS" b="1" dirty="0" smtClean="0"/>
              <a:t>carvacrol</a:t>
            </a:r>
            <a:r>
              <a:rPr lang="en-US" dirty="0" smtClean="0"/>
              <a:t> and </a:t>
            </a:r>
            <a:r>
              <a:rPr lang="en-US" b="1" dirty="0" err="1" smtClean="0"/>
              <a:t>thymol</a:t>
            </a:r>
            <a:r>
              <a:rPr lang="en-US" dirty="0" smtClean="0"/>
              <a:t> as the major components of the most active oils should be considered as promising antioxidant and </a:t>
            </a:r>
            <a:r>
              <a:rPr lang="en-US" dirty="0" err="1" smtClean="0"/>
              <a:t>antidiabetic</a:t>
            </a:r>
            <a:r>
              <a:rPr lang="en-US" dirty="0" smtClean="0"/>
              <a:t> agents.</a:t>
            </a:r>
            <a:endParaRPr lang="en-US" dirty="0"/>
          </a:p>
        </p:txBody>
      </p:sp>
      <p:pic>
        <p:nvPicPr>
          <p:cNvPr id="9" name="Picture 8" descr="87972200-a-bottle-of-thyme-essential-oil-with-fresh-thyme-leaves-on-a-wooden-background.jpg"/>
          <p:cNvPicPr>
            <a:picLocks noChangeAspect="1"/>
          </p:cNvPicPr>
          <p:nvPr/>
        </p:nvPicPr>
        <p:blipFill>
          <a:blip r:embed="rId3" cstate="print"/>
          <a:stretch>
            <a:fillRect/>
          </a:stretch>
        </p:blipFill>
        <p:spPr>
          <a:xfrm>
            <a:off x="5500694" y="4000504"/>
            <a:ext cx="3000396" cy="1998725"/>
          </a:xfrm>
          <a:prstGeom prst="roundRect">
            <a:avLst/>
          </a:prstGeom>
        </p:spPr>
      </p:pic>
      <p:pic>
        <p:nvPicPr>
          <p:cNvPr id="10" name="Picture 9" descr="Strukturne-formule-karvakrola-I-timola.gif"/>
          <p:cNvPicPr>
            <a:picLocks noChangeAspect="1"/>
          </p:cNvPicPr>
          <p:nvPr/>
        </p:nvPicPr>
        <p:blipFill>
          <a:blip r:embed="rId4"/>
          <a:stretch>
            <a:fillRect/>
          </a:stretch>
        </p:blipFill>
        <p:spPr>
          <a:xfrm>
            <a:off x="2143108" y="4071942"/>
            <a:ext cx="2793226" cy="1500198"/>
          </a:xfrm>
          <a:prstGeom prst="rect">
            <a:avLst/>
          </a:prstGeom>
        </p:spPr>
      </p:pic>
      <p:pic>
        <p:nvPicPr>
          <p:cNvPr id="11" name="Picture 10" descr="hy-b1918.gif"/>
          <p:cNvPicPr>
            <a:picLocks noChangeAspect="1"/>
          </p:cNvPicPr>
          <p:nvPr/>
        </p:nvPicPr>
        <p:blipFill>
          <a:blip r:embed="rId5" cstate="print"/>
          <a:stretch>
            <a:fillRect/>
          </a:stretch>
        </p:blipFill>
        <p:spPr>
          <a:xfrm>
            <a:off x="785786" y="4357694"/>
            <a:ext cx="1157525" cy="1157525"/>
          </a:xfrm>
          <a:prstGeom prst="rect">
            <a:avLst/>
          </a:prstGeom>
        </p:spPr>
      </p:pic>
      <p:sp>
        <p:nvSpPr>
          <p:cNvPr id="12" name="TextBox 11"/>
          <p:cNvSpPr txBox="1"/>
          <p:nvPr/>
        </p:nvSpPr>
        <p:spPr>
          <a:xfrm>
            <a:off x="857224" y="4071942"/>
            <a:ext cx="950901" cy="246221"/>
          </a:xfrm>
          <a:prstGeom prst="rect">
            <a:avLst/>
          </a:prstGeom>
          <a:noFill/>
        </p:spPr>
        <p:txBody>
          <a:bodyPr wrap="none" rtlCol="0">
            <a:spAutoFit/>
          </a:bodyPr>
          <a:lstStyle/>
          <a:p>
            <a:r>
              <a:rPr lang="sr-Latn-RS" sz="1000" dirty="0" smtClean="0"/>
              <a:t>Bornyl-acetate</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200329"/>
          </a:xfrm>
          <a:prstGeom prst="rect">
            <a:avLst/>
          </a:prstGeom>
          <a:noFill/>
        </p:spPr>
        <p:txBody>
          <a:bodyPr wrap="square" rtlCol="0">
            <a:spAutoFit/>
          </a:bodyPr>
          <a:lstStyle/>
          <a:p>
            <a:r>
              <a:rPr lang="en-US" sz="2400" b="1" dirty="0" smtClean="0"/>
              <a:t>Acknowledgments</a:t>
            </a:r>
          </a:p>
          <a:p>
            <a:endParaRPr lang="sr-Latn-RS" sz="2400" b="1" dirty="0" smtClean="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xmlns="" id="{BE90E4F9-57B5-40AD-9E3E-3CC678427C6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2056" name="AutoShape 8" descr="Biološki fakultet Univerziteta u Beogradu - Community College | Facebook -  152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Biološki fakultet Univerziteta u Beogradu - Community College | Facebook -  152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Biološki fakultet Univerziteta u Beogradu - Community College | Facebook -  152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2" name="Picture 14" descr="Reference, Štamparija Altanova, Klijenti za koje štampamo - 33"/>
          <p:cNvPicPr>
            <a:picLocks noChangeAspect="1" noChangeArrowheads="1"/>
          </p:cNvPicPr>
          <p:nvPr/>
        </p:nvPicPr>
        <p:blipFill>
          <a:blip r:embed="rId3"/>
          <a:srcRect/>
          <a:stretch>
            <a:fillRect/>
          </a:stretch>
        </p:blipFill>
        <p:spPr bwMode="auto">
          <a:xfrm>
            <a:off x="2643174" y="1071546"/>
            <a:ext cx="1853903" cy="1357322"/>
          </a:xfrm>
          <a:prstGeom prst="rect">
            <a:avLst/>
          </a:prstGeom>
          <a:noFill/>
        </p:spPr>
      </p:pic>
      <p:sp>
        <p:nvSpPr>
          <p:cNvPr id="2" name="TextBox 1"/>
          <p:cNvSpPr txBox="1"/>
          <p:nvPr/>
        </p:nvSpPr>
        <p:spPr>
          <a:xfrm>
            <a:off x="928662" y="3857628"/>
            <a:ext cx="6984776" cy="923330"/>
          </a:xfrm>
          <a:prstGeom prst="rect">
            <a:avLst/>
          </a:prstGeom>
          <a:noFill/>
        </p:spPr>
        <p:txBody>
          <a:bodyPr wrap="square" rtlCol="0">
            <a:spAutoFit/>
          </a:bodyPr>
          <a:lstStyle/>
          <a:p>
            <a:pPr algn="just"/>
            <a:r>
              <a:rPr lang="sr-Latn-RS" dirty="0" smtClean="0"/>
              <a:t>The authors are grateful to the </a:t>
            </a:r>
            <a:r>
              <a:rPr lang="sr-Latn-RS" dirty="0"/>
              <a:t>Ministry of Education, Science and Technological </a:t>
            </a:r>
            <a:r>
              <a:rPr lang="sr-Latn-RS" dirty="0" smtClean="0"/>
              <a:t>Development of Republic of Serbia (Grants No. 451-03-68/2020-14/200178 and III46013) for the financial support. </a:t>
            </a:r>
            <a:endParaRPr lang="sr-Latn-RS" dirty="0"/>
          </a:p>
        </p:txBody>
      </p:sp>
      <p:pic>
        <p:nvPicPr>
          <p:cNvPr id="11" name="Picture 10" descr="преузимање.jpg"/>
          <p:cNvPicPr>
            <a:picLocks noChangeAspect="1"/>
          </p:cNvPicPr>
          <p:nvPr/>
        </p:nvPicPr>
        <p:blipFill>
          <a:blip r:embed="rId4"/>
          <a:stretch>
            <a:fillRect/>
          </a:stretch>
        </p:blipFill>
        <p:spPr>
          <a:xfrm>
            <a:off x="2214546" y="2500306"/>
            <a:ext cx="5030664" cy="1143008"/>
          </a:xfrm>
          <a:prstGeom prst="rect">
            <a:avLst/>
          </a:prstGeom>
        </p:spPr>
      </p:pic>
      <p:pic>
        <p:nvPicPr>
          <p:cNvPr id="1026"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32040" y="1124744"/>
            <a:ext cx="1000125" cy="1266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714356"/>
            <a:ext cx="7010400" cy="369332"/>
          </a:xfrm>
          <a:prstGeom prst="rect">
            <a:avLst/>
          </a:prstGeom>
          <a:noFill/>
        </p:spPr>
        <p:txBody>
          <a:bodyPr wrap="square" rtlCol="0">
            <a:spAutoFit/>
          </a:bodyPr>
          <a:lstStyle/>
          <a:p>
            <a:r>
              <a:rPr lang="fr-FR" b="1" dirty="0" err="1"/>
              <a:t>Graphical</a:t>
            </a:r>
            <a:r>
              <a:rPr lang="fr-FR" b="1" dirty="0"/>
              <a:t> </a:t>
            </a:r>
            <a:r>
              <a:rPr lang="fr-FR" b="1" dirty="0" smtClean="0"/>
              <a:t>Abstract</a:t>
            </a:r>
            <a:endParaRPr lang="fr-FR"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graphicFrame>
        <p:nvGraphicFramePr>
          <p:cNvPr id="7" name="Diagram 6"/>
          <p:cNvGraphicFramePr/>
          <p:nvPr/>
        </p:nvGraphicFramePr>
        <p:xfrm>
          <a:off x="1928794" y="1285860"/>
          <a:ext cx="6286544" cy="4278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majkina d.jpg"/>
          <p:cNvPicPr>
            <a:picLocks noChangeAspect="1"/>
          </p:cNvPicPr>
          <p:nvPr/>
        </p:nvPicPr>
        <p:blipFill>
          <a:blip r:embed="rId8"/>
          <a:stretch>
            <a:fillRect/>
          </a:stretch>
        </p:blipFill>
        <p:spPr>
          <a:xfrm>
            <a:off x="714348" y="4357694"/>
            <a:ext cx="1702088" cy="1143008"/>
          </a:xfrm>
          <a:prstGeom prst="roundRect">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descr="66043372_2359479530939609_4771429883823783936_n.jpg"/>
          <p:cNvPicPr>
            <a:picLocks noChangeAspect="1"/>
          </p:cNvPicPr>
          <p:nvPr/>
        </p:nvPicPr>
        <p:blipFill>
          <a:blip r:embed="rId9" cstate="print"/>
          <a:srcRect l="52083" t="53889" r="2083" b="4444"/>
          <a:stretch>
            <a:fillRect/>
          </a:stretch>
        </p:blipFill>
        <p:spPr>
          <a:xfrm>
            <a:off x="1928794" y="2071678"/>
            <a:ext cx="1619261" cy="1214446"/>
          </a:xfrm>
          <a:prstGeom prst="roundRect">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style>
          <a:lnRef idx="2">
            <a:schemeClr val="accent6"/>
          </a:lnRef>
          <a:fillRef idx="1">
            <a:schemeClr val="lt1"/>
          </a:fillRef>
          <a:effectRef idx="0">
            <a:schemeClr val="accent6"/>
          </a:effectRef>
          <a:fontRef idx="minor">
            <a:schemeClr val="dk1"/>
          </a:fontRef>
        </p:style>
      </p:pic>
      <p:sp>
        <p:nvSpPr>
          <p:cNvPr id="10" name="Rectangle 9"/>
          <p:cNvSpPr/>
          <p:nvPr/>
        </p:nvSpPr>
        <p:spPr>
          <a:xfrm>
            <a:off x="642910" y="0"/>
            <a:ext cx="7929618" cy="646331"/>
          </a:xfrm>
          <a:prstGeom prst="rect">
            <a:avLst/>
          </a:prstGeom>
        </p:spPr>
        <p:txBody>
          <a:bodyPr wrap="square">
            <a:spAutoFit/>
          </a:bodyPr>
          <a:lstStyle/>
          <a:p>
            <a:pPr algn="ctr"/>
            <a:r>
              <a:rPr lang="en-US" b="1" dirty="0" smtClean="0"/>
              <a:t>Essential oils of 11 commercial </a:t>
            </a:r>
            <a:r>
              <a:rPr lang="en-US" b="1" dirty="0" err="1" smtClean="0"/>
              <a:t>Lamiaceae</a:t>
            </a:r>
            <a:r>
              <a:rPr lang="en-US" b="1" dirty="0" smtClean="0"/>
              <a:t> species cultivated in Serbia:</a:t>
            </a:r>
          </a:p>
          <a:p>
            <a:pPr algn="ctr"/>
            <a:r>
              <a:rPr lang="en-US" b="1" dirty="0" smtClean="0"/>
              <a:t> chemical compos</a:t>
            </a:r>
            <a:r>
              <a:rPr lang="sr-Latn-RS" b="1" dirty="0" smtClean="0"/>
              <a:t>i</a:t>
            </a:r>
            <a:r>
              <a:rPr lang="en-US" b="1" dirty="0" err="1" smtClean="0"/>
              <a:t>tion</a:t>
            </a:r>
            <a:r>
              <a:rPr lang="en-US" b="1" dirty="0" smtClean="0"/>
              <a:t>, antioxidant and </a:t>
            </a:r>
            <a:r>
              <a:rPr lang="en-US" b="1" dirty="0" err="1" smtClean="0"/>
              <a:t>antidiabetic</a:t>
            </a:r>
            <a:r>
              <a:rPr lang="en-US" b="1" dirty="0" smtClean="0"/>
              <a:t> activities</a:t>
            </a:r>
          </a:p>
        </p:txBody>
      </p:sp>
      <p:pic>
        <p:nvPicPr>
          <p:cNvPr id="13" name="Picture 12" descr="Strukturne-formule-karvakrola-I-timola.gif"/>
          <p:cNvPicPr>
            <a:picLocks noChangeAspect="1"/>
          </p:cNvPicPr>
          <p:nvPr/>
        </p:nvPicPr>
        <p:blipFill>
          <a:blip r:embed="rId10"/>
          <a:stretch>
            <a:fillRect/>
          </a:stretch>
        </p:blipFill>
        <p:spPr>
          <a:xfrm>
            <a:off x="1071538" y="3286124"/>
            <a:ext cx="1918961" cy="1030644"/>
          </a:xfrm>
          <a:prstGeom prst="roundRect">
            <a:avLst/>
          </a:prstGeom>
        </p:spPr>
      </p:pic>
    </p:spTree>
    <p:extLst>
      <p:ext uri="{BB962C8B-B14F-4D97-AF65-F5344CB8AC3E}">
        <p14:creationId xmlns="" xmlns:p14="http://schemas.microsoft.com/office/powerpoint/2010/main" val="25586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509200"/>
          </a:xfrm>
          <a:prstGeom prst="rect">
            <a:avLst/>
          </a:prstGeom>
          <a:noFill/>
        </p:spPr>
        <p:txBody>
          <a:bodyPr wrap="square" rtlCol="0">
            <a:spAutoFit/>
          </a:bodyPr>
          <a:lstStyle/>
          <a:p>
            <a:r>
              <a:rPr lang="fr-FR" b="1" dirty="0" smtClean="0"/>
              <a:t>Abstract</a:t>
            </a:r>
            <a:endParaRPr lang="fr-FR" dirty="0"/>
          </a:p>
          <a:p>
            <a:endParaRPr lang="fr-FR" sz="1600" dirty="0"/>
          </a:p>
          <a:p>
            <a:pPr algn="just"/>
            <a:r>
              <a:rPr lang="en-GB" sz="1600" dirty="0" err="1" smtClean="0"/>
              <a:t>Lamiaceae</a:t>
            </a:r>
            <a:r>
              <a:rPr lang="en-GB" sz="1600" dirty="0" smtClean="0"/>
              <a:t> is one of the largest families of flowering</a:t>
            </a:r>
            <a:r>
              <a:rPr lang="sr-Latn-RS" sz="1600" dirty="0" smtClean="0"/>
              <a:t> plants, </a:t>
            </a:r>
            <a:r>
              <a:rPr lang="en-GB" sz="1600" dirty="0" smtClean="0"/>
              <a:t>especially rich in aromatic plants which are </a:t>
            </a:r>
            <a:r>
              <a:rPr lang="sr-Latn-RS" sz="1600" dirty="0" smtClean="0"/>
              <a:t>most commonly used</a:t>
            </a:r>
            <a:r>
              <a:rPr lang="en-GB" sz="1600" dirty="0" smtClean="0"/>
              <a:t> in traditional medicine and </a:t>
            </a:r>
            <a:r>
              <a:rPr lang="sr-Latn-RS" sz="1600" dirty="0" smtClean="0"/>
              <a:t>as spice</a:t>
            </a:r>
            <a:r>
              <a:rPr lang="en-GB" sz="1600" dirty="0" smtClean="0"/>
              <a:t>. The aim of this research was the examination of chemical composition, antioxidant and </a:t>
            </a:r>
            <a:r>
              <a:rPr lang="en-GB" sz="1600" dirty="0" err="1" smtClean="0"/>
              <a:t>antidiabetic</a:t>
            </a:r>
            <a:r>
              <a:rPr lang="en-GB" sz="1600" dirty="0" smtClean="0"/>
              <a:t> activity of the essential oils of 11 selected </a:t>
            </a:r>
            <a:r>
              <a:rPr lang="en-GB" sz="1600" dirty="0" err="1" smtClean="0"/>
              <a:t>Lamiaceae</a:t>
            </a:r>
            <a:r>
              <a:rPr lang="en-US" sz="1600" dirty="0" smtClean="0"/>
              <a:t> plants: </a:t>
            </a:r>
            <a:r>
              <a:rPr lang="en-US" sz="1600" i="1" dirty="0" err="1" smtClean="0"/>
              <a:t>Hyssopus</a:t>
            </a:r>
            <a:r>
              <a:rPr lang="en-US" sz="1600" i="1" dirty="0" smtClean="0"/>
              <a:t> </a:t>
            </a:r>
            <a:r>
              <a:rPr lang="en-US" sz="1600" i="1" dirty="0" err="1" smtClean="0"/>
              <a:t>officinalis</a:t>
            </a:r>
            <a:r>
              <a:rPr lang="en-US" sz="1600" dirty="0" smtClean="0"/>
              <a:t>, </a:t>
            </a:r>
            <a:r>
              <a:rPr lang="en-US" sz="1600" i="1" dirty="0" err="1" smtClean="0"/>
              <a:t>Lavandula</a:t>
            </a:r>
            <a:r>
              <a:rPr lang="en-US" sz="1600" i="1" dirty="0" smtClean="0"/>
              <a:t> </a:t>
            </a:r>
            <a:r>
              <a:rPr lang="en-US" sz="1600" i="1" dirty="0" err="1" smtClean="0"/>
              <a:t>angustifolia</a:t>
            </a:r>
            <a:r>
              <a:rPr lang="en-US" sz="1600" dirty="0" smtClean="0"/>
              <a:t>, </a:t>
            </a:r>
            <a:r>
              <a:rPr lang="en-US" sz="1600" i="1" dirty="0" err="1" smtClean="0"/>
              <a:t>Mentha</a:t>
            </a:r>
            <a:r>
              <a:rPr lang="en-US" sz="1600" i="1" dirty="0" smtClean="0"/>
              <a:t> </a:t>
            </a:r>
            <a:r>
              <a:rPr lang="en-US" sz="1600" dirty="0" smtClean="0"/>
              <a:t>x </a:t>
            </a:r>
            <a:r>
              <a:rPr lang="en-US" sz="1600" i="1" dirty="0" err="1" smtClean="0"/>
              <a:t>piperita</a:t>
            </a:r>
            <a:r>
              <a:rPr lang="en-US" sz="1600" dirty="0" smtClean="0"/>
              <a:t>, </a:t>
            </a:r>
            <a:r>
              <a:rPr lang="en-US" sz="1600" i="1" dirty="0" err="1" smtClean="0"/>
              <a:t>Ocimum</a:t>
            </a:r>
            <a:r>
              <a:rPr lang="en-US" sz="1600" i="1" dirty="0" smtClean="0"/>
              <a:t> </a:t>
            </a:r>
            <a:r>
              <a:rPr lang="en-US" sz="1600" i="1" dirty="0" err="1" smtClean="0"/>
              <a:t>basilicum</a:t>
            </a:r>
            <a:r>
              <a:rPr lang="en-US" sz="1600" dirty="0" smtClean="0"/>
              <a:t>, </a:t>
            </a:r>
            <a:r>
              <a:rPr lang="en-US" sz="1600" i="1" dirty="0" err="1" smtClean="0"/>
              <a:t>Origanum</a:t>
            </a:r>
            <a:r>
              <a:rPr lang="en-US" sz="1600" i="1" dirty="0" smtClean="0"/>
              <a:t> </a:t>
            </a:r>
            <a:r>
              <a:rPr lang="en-US" sz="1600" i="1" dirty="0" err="1" smtClean="0"/>
              <a:t>heracleoticum</a:t>
            </a:r>
            <a:r>
              <a:rPr lang="en-US" sz="1600" dirty="0" smtClean="0"/>
              <a:t>, </a:t>
            </a:r>
            <a:r>
              <a:rPr lang="en-US" sz="1600" i="1" dirty="0" err="1" smtClean="0"/>
              <a:t>Origanum</a:t>
            </a:r>
            <a:r>
              <a:rPr lang="en-US" sz="1600" i="1" dirty="0" smtClean="0"/>
              <a:t> </a:t>
            </a:r>
            <a:r>
              <a:rPr lang="en-US" sz="1600" i="1" dirty="0" err="1" smtClean="0"/>
              <a:t>vulgare</a:t>
            </a:r>
            <a:r>
              <a:rPr lang="en-US" sz="1600" dirty="0" smtClean="0"/>
              <a:t>, </a:t>
            </a:r>
            <a:r>
              <a:rPr lang="en-US" sz="1600" i="1" dirty="0" smtClean="0"/>
              <a:t>Salvia </a:t>
            </a:r>
            <a:r>
              <a:rPr lang="en-US" sz="1600" i="1" dirty="0" err="1" smtClean="0"/>
              <a:t>officinalis</a:t>
            </a:r>
            <a:r>
              <a:rPr lang="en-US" sz="1600" dirty="0" smtClean="0"/>
              <a:t>, </a:t>
            </a:r>
            <a:r>
              <a:rPr lang="en-US" sz="1600" i="1" dirty="0" err="1" smtClean="0"/>
              <a:t>Satureja</a:t>
            </a:r>
            <a:r>
              <a:rPr lang="en-US" sz="1600" i="1" dirty="0" smtClean="0"/>
              <a:t> </a:t>
            </a:r>
            <a:r>
              <a:rPr lang="en-US" sz="1600" i="1" dirty="0" err="1" smtClean="0"/>
              <a:t>montana</a:t>
            </a:r>
            <a:r>
              <a:rPr lang="en-US" sz="1600" dirty="0" smtClean="0"/>
              <a:t>, </a:t>
            </a:r>
            <a:r>
              <a:rPr lang="en-US" sz="1600" i="1" dirty="0" smtClean="0"/>
              <a:t>Thymus </a:t>
            </a:r>
            <a:r>
              <a:rPr lang="en-US" sz="1600" i="1" dirty="0" err="1" smtClean="0"/>
              <a:t>serpyllum</a:t>
            </a:r>
            <a:r>
              <a:rPr lang="en-US" sz="1600" i="1" dirty="0" smtClean="0"/>
              <a:t> </a:t>
            </a:r>
            <a:r>
              <a:rPr lang="sr-Latn-RS" sz="1600" dirty="0" smtClean="0"/>
              <a:t>and</a:t>
            </a:r>
            <a:r>
              <a:rPr lang="en-US" sz="1600" dirty="0" smtClean="0"/>
              <a:t> </a:t>
            </a:r>
            <a:r>
              <a:rPr lang="en-US" sz="1600" i="1" dirty="0" smtClean="0"/>
              <a:t>Thymus </a:t>
            </a:r>
            <a:r>
              <a:rPr lang="en-US" sz="1600" i="1" dirty="0" err="1" smtClean="0"/>
              <a:t>vulgaris</a:t>
            </a:r>
            <a:r>
              <a:rPr lang="sr-Latn-RS" sz="1600" i="1" dirty="0" smtClean="0"/>
              <a:t>, </a:t>
            </a:r>
            <a:r>
              <a:rPr lang="en-GB" sz="1600" dirty="0" smtClean="0"/>
              <a:t>commercially cultivated at the Institute for Medicinal Plant Research „Dr </a:t>
            </a:r>
            <a:r>
              <a:rPr lang="en-GB" sz="1600" dirty="0" err="1" smtClean="0"/>
              <a:t>Josif</a:t>
            </a:r>
            <a:r>
              <a:rPr lang="en-GB" sz="1600" dirty="0" smtClean="0"/>
              <a:t> </a:t>
            </a:r>
            <a:r>
              <a:rPr lang="en-GB" sz="1600" dirty="0" err="1" smtClean="0"/>
              <a:t>Pančić</a:t>
            </a:r>
            <a:r>
              <a:rPr lang="en-GB" sz="1600" dirty="0" smtClean="0"/>
              <a:t>“, Serbia. </a:t>
            </a:r>
            <a:r>
              <a:rPr lang="en-US" sz="1600" dirty="0" smtClean="0"/>
              <a:t>Essential oils were obtained by </a:t>
            </a:r>
            <a:r>
              <a:rPr lang="en-US" sz="1600" dirty="0" err="1" smtClean="0"/>
              <a:t>hydrodistillation</a:t>
            </a:r>
            <a:r>
              <a:rPr lang="en-US" sz="1600" dirty="0" smtClean="0"/>
              <a:t> and their chemical composition was </a:t>
            </a:r>
            <a:r>
              <a:rPr lang="en-US" sz="1600" dirty="0" err="1" smtClean="0"/>
              <a:t>analysed</a:t>
            </a:r>
            <a:r>
              <a:rPr lang="en-US" sz="1600" dirty="0" smtClean="0"/>
              <a:t> using GC-MS. Antioxidant activity was evaluated using total reducing power (TRP) assay, while </a:t>
            </a:r>
            <a:r>
              <a:rPr lang="en-US" sz="1600" dirty="0" err="1" smtClean="0"/>
              <a:t>antidiabetic</a:t>
            </a:r>
            <a:r>
              <a:rPr lang="en-US" sz="1600" dirty="0" smtClean="0"/>
              <a:t> activity was assessed in term</a:t>
            </a:r>
            <a:r>
              <a:rPr lang="sr-Latn-RS" sz="1600" dirty="0" smtClean="0"/>
              <a:t>s</a:t>
            </a:r>
            <a:r>
              <a:rPr lang="en-US" sz="1600" dirty="0" smtClean="0"/>
              <a:t> of inhibition of α-</a:t>
            </a:r>
            <a:r>
              <a:rPr lang="en-US" sz="1600" dirty="0" err="1" smtClean="0"/>
              <a:t>glucosidase</a:t>
            </a:r>
            <a:r>
              <a:rPr lang="en-US" sz="1600" dirty="0" smtClean="0"/>
              <a:t>. The obtained results showed that the most abundant components  in the oils are: linalool,  </a:t>
            </a:r>
            <a:r>
              <a:rPr lang="en-US" sz="1600" dirty="0" err="1" smtClean="0"/>
              <a:t>cis-pinocamphone</a:t>
            </a:r>
            <a:r>
              <a:rPr lang="en-US" sz="1600" dirty="0" smtClean="0"/>
              <a:t>, </a:t>
            </a:r>
            <a:r>
              <a:rPr lang="en-US" sz="1600" dirty="0" err="1" smtClean="0"/>
              <a:t>isomenthol</a:t>
            </a:r>
            <a:r>
              <a:rPr lang="en-US" sz="1600" dirty="0" smtClean="0"/>
              <a:t>, </a:t>
            </a:r>
            <a:r>
              <a:rPr lang="en-US" sz="1600" dirty="0" err="1" smtClean="0"/>
              <a:t>germacrene</a:t>
            </a:r>
            <a:r>
              <a:rPr lang="en-US" sz="1600" dirty="0" smtClean="0"/>
              <a:t> D, camphor, 1,8-cineole, </a:t>
            </a:r>
            <a:r>
              <a:rPr lang="en-US" sz="1600" dirty="0" err="1" smtClean="0"/>
              <a:t>geraniole</a:t>
            </a:r>
            <a:r>
              <a:rPr lang="en-US" sz="1600" dirty="0" smtClean="0"/>
              <a:t>, </a:t>
            </a:r>
            <a:r>
              <a:rPr lang="en-US" sz="1600" dirty="0" err="1" smtClean="0"/>
              <a:t>bornyl</a:t>
            </a:r>
            <a:r>
              <a:rPr lang="en-US" sz="1600" dirty="0" smtClean="0"/>
              <a:t>-acetate</a:t>
            </a:r>
            <a:r>
              <a:rPr lang="sr-Latn-RS" sz="1600" dirty="0" smtClean="0"/>
              <a:t> and</a:t>
            </a:r>
            <a:r>
              <a:rPr lang="en-US" sz="1600" dirty="0" smtClean="0"/>
              <a:t> </a:t>
            </a:r>
            <a:r>
              <a:rPr lang="en-US" sz="1600" dirty="0" err="1" smtClean="0"/>
              <a:t>thymol</a:t>
            </a:r>
            <a:r>
              <a:rPr lang="en-US" sz="1600" dirty="0" smtClean="0"/>
              <a:t>. The strongest antioxidant activity showed the oil of </a:t>
            </a:r>
            <a:r>
              <a:rPr lang="en-US" sz="1600" i="1" dirty="0" smtClean="0"/>
              <a:t>Th. </a:t>
            </a:r>
            <a:r>
              <a:rPr lang="en-US" sz="1600" i="1" dirty="0" err="1" smtClean="0"/>
              <a:t>vulgaris</a:t>
            </a:r>
            <a:r>
              <a:rPr lang="en-US" sz="1600" dirty="0" smtClean="0"/>
              <a:t>, followed by </a:t>
            </a:r>
            <a:r>
              <a:rPr lang="en-US" sz="1600" i="1" dirty="0" smtClean="0"/>
              <a:t>Th. </a:t>
            </a:r>
            <a:r>
              <a:rPr lang="en-US" sz="1600" i="1" dirty="0" err="1" smtClean="0"/>
              <a:t>serpyllum</a:t>
            </a:r>
            <a:r>
              <a:rPr lang="sr-Latn-RS" sz="1600" i="1" dirty="0" smtClean="0"/>
              <a:t>,</a:t>
            </a:r>
            <a:r>
              <a:rPr lang="en-US" sz="1600" dirty="0" smtClean="0"/>
              <a:t> </a:t>
            </a:r>
            <a:r>
              <a:rPr lang="sr-Latn-RS" sz="1600" dirty="0" smtClean="0"/>
              <a:t>and t</a:t>
            </a:r>
            <a:r>
              <a:rPr lang="en-US" sz="1600" dirty="0" smtClean="0"/>
              <a:t>he same species showed the most prominent inhibition of α-</a:t>
            </a:r>
            <a:r>
              <a:rPr lang="en-US" sz="1600" dirty="0" err="1" smtClean="0"/>
              <a:t>glucosidase</a:t>
            </a:r>
            <a:r>
              <a:rPr lang="en-US" sz="1600" dirty="0" smtClean="0"/>
              <a:t>. These results indicate that </a:t>
            </a:r>
            <a:r>
              <a:rPr lang="en-US" sz="1600" dirty="0" err="1" smtClean="0"/>
              <a:t>bornyl</a:t>
            </a:r>
            <a:r>
              <a:rPr lang="en-US" sz="1600" dirty="0" smtClean="0"/>
              <a:t>-acetate and thymol as the major components of the most active oils should be considered as promising </a:t>
            </a:r>
            <a:r>
              <a:rPr lang="en-US" sz="1600" dirty="0" err="1" smtClean="0"/>
              <a:t>therapeutical</a:t>
            </a:r>
            <a:r>
              <a:rPr lang="en-US" sz="1600" dirty="0" smtClean="0"/>
              <a:t> agents.</a:t>
            </a:r>
            <a:r>
              <a:rPr lang="en-US" sz="1400" dirty="0" smtClean="0"/>
              <a:t> </a:t>
            </a:r>
            <a:r>
              <a:rPr lang="en-US" sz="1200" dirty="0" smtClean="0"/>
              <a:t> </a:t>
            </a:r>
            <a:endParaRPr lang="sr-Latn-RS" sz="1200" dirty="0" smtClean="0"/>
          </a:p>
          <a:p>
            <a:pPr algn="just"/>
            <a:endParaRPr lang="en-US" sz="1200" dirty="0"/>
          </a:p>
          <a:p>
            <a:r>
              <a:rPr lang="fr-FR" b="1" dirty="0"/>
              <a:t>Keywords: </a:t>
            </a:r>
            <a:r>
              <a:rPr lang="sr-Latn-RS" sz="1600" dirty="0" smtClean="0"/>
              <a:t>essential oil; </a:t>
            </a:r>
            <a:r>
              <a:rPr lang="en-GB" sz="1600" dirty="0" err="1" smtClean="0"/>
              <a:t>Lamiaceae</a:t>
            </a:r>
            <a:r>
              <a:rPr lang="sr-Latn-RS" sz="1600" dirty="0" smtClean="0"/>
              <a:t>; chemical composition; antioxidant activity; antidiabetic activity</a:t>
            </a:r>
            <a:endParaRPr lang="fr-FR" sz="16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xmlns="" id="{DD466382-20B6-490F-8C41-6253E43E3BB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142852"/>
            <a:ext cx="7848600" cy="461946"/>
          </a:xfrm>
          <a:prstGeom prst="rect">
            <a:avLst/>
          </a:prstGeom>
          <a:noFill/>
        </p:spPr>
        <p:txBody>
          <a:bodyPr wrap="square" rtlCol="0">
            <a:spAutoFit/>
          </a:bodyPr>
          <a:lstStyle/>
          <a:p>
            <a:r>
              <a:rPr lang="fr-FR" sz="2400" b="1" dirty="0" smtClean="0"/>
              <a:t>Introduction </a:t>
            </a:r>
            <a:r>
              <a:rPr lang="fr-FR" sz="2000" b="1" dirty="0" smtClean="0"/>
              <a:t>– </a:t>
            </a:r>
            <a:r>
              <a:rPr lang="fr-FR" sz="2000" b="1" dirty="0" err="1" smtClean="0"/>
              <a:t>EOs</a:t>
            </a:r>
            <a:r>
              <a:rPr lang="fr-FR" sz="2000" b="1" dirty="0" smtClean="0"/>
              <a:t> as </a:t>
            </a:r>
            <a:r>
              <a:rPr lang="fr-FR" sz="2000" b="1" dirty="0" err="1" smtClean="0"/>
              <a:t>therapeutical</a:t>
            </a:r>
            <a:r>
              <a:rPr lang="fr-FR" sz="2000" b="1" dirty="0" smtClean="0"/>
              <a:t> agents</a:t>
            </a:r>
            <a:endParaRPr lang="fr-FR" sz="2000" b="1" dirty="0"/>
          </a:p>
        </p:txBody>
      </p:sp>
      <p:pic>
        <p:nvPicPr>
          <p:cNvPr id="5" name="Picture 4">
            <a:extLst>
              <a:ext uri="{FF2B5EF4-FFF2-40B4-BE49-F238E27FC236}">
                <a16:creationId xmlns:a16="http://schemas.microsoft.com/office/drawing/2014/main" xmlns="" id="{2CF8AFEB-D629-432D-9288-39A0078A474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4" name="TextBox 3"/>
          <p:cNvSpPr txBox="1"/>
          <p:nvPr/>
        </p:nvSpPr>
        <p:spPr>
          <a:xfrm>
            <a:off x="142844" y="571480"/>
            <a:ext cx="807249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buFont typeface="Arial" pitchFamily="34" charset="0"/>
              <a:buChar char="•"/>
            </a:pPr>
            <a:r>
              <a:rPr lang="en-US" dirty="0" smtClean="0"/>
              <a:t> Essential oils (EOs) are very complex mixtures o</a:t>
            </a:r>
            <a:r>
              <a:rPr lang="sr-Latn-RS" dirty="0" smtClean="0"/>
              <a:t>f</a:t>
            </a:r>
            <a:r>
              <a:rPr lang="en-US" dirty="0" smtClean="0"/>
              <a:t> different volatile compounds, containing variable aliphatic and aromatic carbohydrates</a:t>
            </a:r>
          </a:p>
          <a:p>
            <a:pPr algn="just"/>
            <a:endParaRPr lang="en-US" dirty="0" smtClean="0"/>
          </a:p>
          <a:p>
            <a:pPr algn="just">
              <a:buFont typeface="Arial" pitchFamily="34" charset="0"/>
              <a:buChar char="•"/>
            </a:pPr>
            <a:r>
              <a:rPr lang="en-US" dirty="0" smtClean="0"/>
              <a:t> In the 20</a:t>
            </a:r>
            <a:r>
              <a:rPr lang="sr-Latn-RS" dirty="0" smtClean="0"/>
              <a:t>th</a:t>
            </a:r>
            <a:r>
              <a:rPr lang="en-US" dirty="0" smtClean="0"/>
              <a:t> century, it started the expansion in essential oil research, leading to aromatherapy - an important branch of </a:t>
            </a:r>
            <a:r>
              <a:rPr lang="sr-Latn-RS" dirty="0" smtClean="0"/>
              <a:t>herbal </a:t>
            </a:r>
            <a:r>
              <a:rPr lang="en-US" dirty="0" smtClean="0"/>
              <a:t>medicine</a:t>
            </a:r>
          </a:p>
          <a:p>
            <a:pPr algn="just"/>
            <a:endParaRPr lang="en-US" dirty="0" smtClean="0"/>
          </a:p>
          <a:p>
            <a:pPr algn="just">
              <a:buFont typeface="Arial" pitchFamily="34" charset="0"/>
              <a:buChar char="•"/>
            </a:pPr>
            <a:r>
              <a:rPr lang="en-GB" dirty="0" smtClean="0"/>
              <a:t> </a:t>
            </a:r>
            <a:r>
              <a:rPr lang="en-US" dirty="0" smtClean="0"/>
              <a:t>Numerous studies have shown that </a:t>
            </a:r>
            <a:r>
              <a:rPr lang="en-US" dirty="0" err="1" smtClean="0"/>
              <a:t>terpenoids</a:t>
            </a:r>
            <a:r>
              <a:rPr lang="en-US" dirty="0" smtClean="0"/>
              <a:t> and </a:t>
            </a:r>
            <a:r>
              <a:rPr lang="en-US" dirty="0" err="1" smtClean="0"/>
              <a:t>phenylpropanoids</a:t>
            </a:r>
            <a:r>
              <a:rPr lang="en-US" dirty="0" smtClean="0"/>
              <a:t> as the major constituents of the oils provide a great range of biological activities</a:t>
            </a:r>
            <a:endParaRPr lang="en-US" dirty="0"/>
          </a:p>
        </p:txBody>
      </p:sp>
      <p:pic>
        <p:nvPicPr>
          <p:cNvPr id="6" name="Picture 5" descr="3-blog_large.png"/>
          <p:cNvPicPr>
            <a:picLocks noChangeAspect="1"/>
          </p:cNvPicPr>
          <p:nvPr/>
        </p:nvPicPr>
        <p:blipFill>
          <a:blip r:embed="rId3"/>
          <a:stretch>
            <a:fillRect/>
          </a:stretch>
        </p:blipFill>
        <p:spPr>
          <a:xfrm>
            <a:off x="4643438" y="2928934"/>
            <a:ext cx="4163196" cy="3090858"/>
          </a:xfrm>
          <a:prstGeom prst="rect">
            <a:avLst/>
          </a:prstGeom>
          <a:ln>
            <a:noFill/>
          </a:ln>
          <a:effectLst>
            <a:softEdge rad="112500"/>
          </a:effectLst>
        </p:spPr>
      </p:pic>
      <p:pic>
        <p:nvPicPr>
          <p:cNvPr id="7" name="Picture 6" descr="Structures-of-sesquiterpene-hydrocarbons.png"/>
          <p:cNvPicPr>
            <a:picLocks noChangeAspect="1"/>
          </p:cNvPicPr>
          <p:nvPr/>
        </p:nvPicPr>
        <p:blipFill>
          <a:blip r:embed="rId4"/>
          <a:srcRect l="23526" t="1429" r="26611" b="49987"/>
          <a:stretch>
            <a:fillRect/>
          </a:stretch>
        </p:blipFill>
        <p:spPr>
          <a:xfrm>
            <a:off x="1928794" y="3679949"/>
            <a:ext cx="2580172" cy="2249381"/>
          </a:xfrm>
          <a:prstGeom prst="rect">
            <a:avLst/>
          </a:prstGeom>
        </p:spPr>
      </p:pic>
      <p:pic>
        <p:nvPicPr>
          <p:cNvPr id="8" name="Picture 7" descr="Monoterpene-and-monoterpenoid-structures.png"/>
          <p:cNvPicPr>
            <a:picLocks noChangeAspect="1"/>
          </p:cNvPicPr>
          <p:nvPr/>
        </p:nvPicPr>
        <p:blipFill>
          <a:blip r:embed="rId5"/>
          <a:srcRect l="32483" t="20579" r="33621" b="22510"/>
          <a:stretch>
            <a:fillRect/>
          </a:stretch>
        </p:blipFill>
        <p:spPr>
          <a:xfrm>
            <a:off x="142844" y="3000372"/>
            <a:ext cx="1722166" cy="1785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642910" y="0"/>
            <a:ext cx="4624151" cy="461665"/>
          </a:xfrm>
          <a:prstGeom prst="rect">
            <a:avLst/>
          </a:prstGeom>
        </p:spPr>
        <p:txBody>
          <a:bodyPr wrap="none">
            <a:spAutoFit/>
          </a:bodyPr>
          <a:lstStyle/>
          <a:p>
            <a:r>
              <a:rPr lang="fr-FR" sz="2400" b="1" dirty="0" smtClean="0"/>
              <a:t>Introduction</a:t>
            </a:r>
            <a:r>
              <a:rPr lang="fr-FR" sz="2000" b="1" dirty="0" smtClean="0"/>
              <a:t> </a:t>
            </a:r>
            <a:r>
              <a:rPr lang="fr-FR" b="1" dirty="0" smtClean="0"/>
              <a:t>– </a:t>
            </a:r>
            <a:r>
              <a:rPr lang="fr-FR" b="1" dirty="0" err="1" smtClean="0"/>
              <a:t>EOs</a:t>
            </a:r>
            <a:r>
              <a:rPr lang="fr-FR" b="1" dirty="0" smtClean="0"/>
              <a:t> as </a:t>
            </a:r>
            <a:r>
              <a:rPr lang="fr-FR" b="1" dirty="0" err="1" smtClean="0"/>
              <a:t>therapeutical</a:t>
            </a:r>
            <a:r>
              <a:rPr lang="fr-FR" b="1" dirty="0" smtClean="0"/>
              <a:t> agents</a:t>
            </a:r>
            <a:endParaRPr lang="fr-FR" b="1" dirty="0"/>
          </a:p>
        </p:txBody>
      </p:sp>
      <p:sp>
        <p:nvSpPr>
          <p:cNvPr id="8" name="Rectangle 7"/>
          <p:cNvSpPr/>
          <p:nvPr/>
        </p:nvSpPr>
        <p:spPr>
          <a:xfrm>
            <a:off x="244512" y="576130"/>
            <a:ext cx="6357982"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buFont typeface="Arial" pitchFamily="34" charset="0"/>
              <a:buChar char="•"/>
            </a:pPr>
            <a:r>
              <a:rPr lang="en-GB" dirty="0" smtClean="0"/>
              <a:t> </a:t>
            </a:r>
            <a:r>
              <a:rPr lang="sr-Latn-RS" dirty="0" smtClean="0"/>
              <a:t>The c</a:t>
            </a:r>
            <a:r>
              <a:rPr lang="en-US" dirty="0" err="1" smtClean="0"/>
              <a:t>hemistry</a:t>
            </a:r>
            <a:r>
              <a:rPr lang="en-US" dirty="0" smtClean="0"/>
              <a:t> of EOs is affected by numerous factors including different plant genotypes, ecological</a:t>
            </a:r>
            <a:r>
              <a:rPr lang="sr-Latn-RS" dirty="0" smtClean="0"/>
              <a:t>,</a:t>
            </a:r>
            <a:r>
              <a:rPr lang="en-US" dirty="0" smtClean="0"/>
              <a:t> and geographical parameters, </a:t>
            </a:r>
            <a:r>
              <a:rPr lang="sr-Latn-RS" dirty="0" smtClean="0"/>
              <a:t>plant parts used, </a:t>
            </a:r>
            <a:r>
              <a:rPr lang="en-US" dirty="0" smtClean="0"/>
              <a:t>harvesting</a:t>
            </a:r>
            <a:r>
              <a:rPr lang="sr-Latn-RS" dirty="0" smtClean="0"/>
              <a:t> season</a:t>
            </a:r>
            <a:r>
              <a:rPr lang="en-US" dirty="0" smtClean="0"/>
              <a:t>, isolation</a:t>
            </a:r>
            <a:r>
              <a:rPr lang="sr-Latn-RS" dirty="0" smtClean="0"/>
              <a:t> techniques</a:t>
            </a:r>
            <a:r>
              <a:rPr lang="en-US" dirty="0" smtClean="0"/>
              <a:t> and treatment of EOs in bioassays. The correlation between those factors and </a:t>
            </a:r>
            <a:r>
              <a:rPr lang="sr-Latn-RS" dirty="0" smtClean="0"/>
              <a:t>the </a:t>
            </a:r>
            <a:r>
              <a:rPr lang="en-US" dirty="0" smtClean="0"/>
              <a:t>bioactivity of the oils is one of the main goals which should be achieved in the upcoming research.</a:t>
            </a:r>
          </a:p>
          <a:p>
            <a:pPr algn="just">
              <a:buFont typeface="Arial" pitchFamily="34" charset="0"/>
              <a:buChar char="•"/>
            </a:pPr>
            <a:r>
              <a:rPr lang="en-US" dirty="0" smtClean="0"/>
              <a:t> </a:t>
            </a:r>
            <a:r>
              <a:rPr lang="en-US" b="1" dirty="0" smtClean="0">
                <a:effectLst>
                  <a:outerShdw blurRad="38100" dist="38100" dir="2700000" algn="tl">
                    <a:srgbClr val="000000">
                      <a:alpha val="43137"/>
                    </a:srgbClr>
                  </a:outerShdw>
                </a:effectLst>
              </a:rPr>
              <a:t>Family </a:t>
            </a:r>
            <a:r>
              <a:rPr lang="en-US" b="1" dirty="0" err="1" smtClean="0">
                <a:effectLst>
                  <a:outerShdw blurRad="38100" dist="38100" dir="2700000" algn="tl">
                    <a:srgbClr val="000000">
                      <a:alpha val="43137"/>
                    </a:srgbClr>
                  </a:outerShdw>
                </a:effectLst>
              </a:rPr>
              <a:t>Lamiaceae</a:t>
            </a:r>
            <a:r>
              <a:rPr lang="en-US" b="1" dirty="0" smtClean="0">
                <a:effectLst>
                  <a:outerShdw blurRad="38100" dist="38100" dir="2700000" algn="tl">
                    <a:srgbClr val="000000">
                      <a:alpha val="43137"/>
                    </a:srgbClr>
                  </a:outerShdw>
                </a:effectLst>
              </a:rPr>
              <a:t> </a:t>
            </a:r>
            <a:r>
              <a:rPr lang="en-US" dirty="0" smtClean="0"/>
              <a:t>is one of the most important sources of EOs because the aromatic plants from these family contain </a:t>
            </a:r>
            <a:r>
              <a:rPr lang="en-US" b="1" dirty="0" smtClean="0">
                <a:effectLst>
                  <a:outerShdw blurRad="38100" dist="38100" dir="2700000" algn="tl">
                    <a:srgbClr val="000000">
                      <a:alpha val="43137"/>
                    </a:srgbClr>
                  </a:outerShdw>
                </a:effectLst>
              </a:rPr>
              <a:t>significant content of </a:t>
            </a:r>
            <a:r>
              <a:rPr lang="en-US" b="1" dirty="0" err="1" smtClean="0">
                <a:effectLst>
                  <a:outerShdw blurRad="38100" dist="38100" dir="2700000" algn="tl">
                    <a:srgbClr val="000000">
                      <a:alpha val="43137"/>
                    </a:srgbClr>
                  </a:outerShdw>
                </a:effectLst>
              </a:rPr>
              <a:t>terpenes</a:t>
            </a:r>
            <a:r>
              <a:rPr lang="en-US" b="1" dirty="0" smtClean="0">
                <a:effectLst>
                  <a:outerShdw blurRad="38100" dist="38100" dir="2700000" algn="tl">
                    <a:srgbClr val="000000">
                      <a:alpha val="43137"/>
                    </a:srgbClr>
                  </a:outerShdw>
                </a:effectLst>
              </a:rPr>
              <a:t> </a:t>
            </a:r>
            <a:r>
              <a:rPr lang="en-US" dirty="0" smtClean="0"/>
              <a:t>which allows the production of EOs at the commercial level. </a:t>
            </a:r>
          </a:p>
          <a:p>
            <a:pPr algn="just">
              <a:buFont typeface="Arial" pitchFamily="34" charset="0"/>
              <a:buChar char="•"/>
            </a:pPr>
            <a:endParaRPr lang="en-GB" dirty="0" smtClean="0"/>
          </a:p>
          <a:p>
            <a:pPr algn="just">
              <a:buFont typeface="Arial" pitchFamily="34" charset="0"/>
              <a:buChar char="•"/>
            </a:pPr>
            <a:r>
              <a:rPr lang="en-US" dirty="0" smtClean="0"/>
              <a:t>In a wide range of bioactivities, EOs are well known in traditional medicine as the healing agents in some metabolic diseases, such as diabetes. </a:t>
            </a:r>
            <a:endParaRPr lang="sr-Latn-RS" dirty="0" smtClean="0"/>
          </a:p>
          <a:p>
            <a:pPr algn="just">
              <a:buFont typeface="Arial" pitchFamily="34" charset="0"/>
              <a:buChar char="•"/>
            </a:pPr>
            <a:r>
              <a:rPr lang="sr-Latn-RS" dirty="0"/>
              <a:t> </a:t>
            </a:r>
            <a:r>
              <a:rPr lang="sr-Latn-RS" dirty="0" smtClean="0"/>
              <a:t>Considering that </a:t>
            </a:r>
            <a:r>
              <a:rPr lang="en-US" dirty="0" smtClean="0"/>
              <a:t>oxidative </a:t>
            </a:r>
            <a:r>
              <a:rPr lang="en-US" dirty="0"/>
              <a:t>stress in </a:t>
            </a:r>
            <a:r>
              <a:rPr lang="sr-Latn-RS" dirty="0" smtClean="0"/>
              <a:t>an </a:t>
            </a:r>
            <a:r>
              <a:rPr lang="en-US" dirty="0" smtClean="0"/>
              <a:t>organism </a:t>
            </a:r>
            <a:r>
              <a:rPr lang="en-US" dirty="0"/>
              <a:t>could lead to metabolic </a:t>
            </a:r>
            <a:r>
              <a:rPr lang="en-US" dirty="0" smtClean="0"/>
              <a:t>disorders</a:t>
            </a:r>
            <a:r>
              <a:rPr lang="sr-Latn-RS" dirty="0" smtClean="0"/>
              <a:t>, this study was aimed to investigate the </a:t>
            </a:r>
            <a:r>
              <a:rPr lang="en-US" dirty="0" smtClean="0"/>
              <a:t>antioxidant and </a:t>
            </a:r>
            <a:r>
              <a:rPr lang="en-US" dirty="0" err="1" smtClean="0"/>
              <a:t>antidiabetic</a:t>
            </a:r>
            <a:r>
              <a:rPr lang="en-US" dirty="0" smtClean="0"/>
              <a:t> activities of EOs</a:t>
            </a:r>
            <a:r>
              <a:rPr lang="sr-Latn-RS" dirty="0" smtClean="0"/>
              <a:t> of 11 selected Lamiaceae plants.</a:t>
            </a:r>
            <a:endParaRPr lang="en-US" dirty="0" smtClean="0"/>
          </a:p>
        </p:txBody>
      </p:sp>
      <p:graphicFrame>
        <p:nvGraphicFramePr>
          <p:cNvPr id="16" name="Diagram 15"/>
          <p:cNvGraphicFramePr/>
          <p:nvPr/>
        </p:nvGraphicFramePr>
        <p:xfrm>
          <a:off x="6500826" y="2428868"/>
          <a:ext cx="2357486"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88063758-a-bottle-of-thymus-serpyllum-creeping-thyme-essential-oil-with-fresh-blooming-thymus-serpyllum-twigs.jpg"/>
          <p:cNvPicPr>
            <a:picLocks noChangeAspect="1"/>
          </p:cNvPicPr>
          <p:nvPr/>
        </p:nvPicPr>
        <p:blipFill>
          <a:blip r:embed="rId7" cstate="print"/>
          <a:stretch>
            <a:fillRect/>
          </a:stretch>
        </p:blipFill>
        <p:spPr>
          <a:xfrm>
            <a:off x="6948264" y="1124744"/>
            <a:ext cx="1806725" cy="1203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7" name="Rectangle 6"/>
          <p:cNvSpPr/>
          <p:nvPr/>
        </p:nvSpPr>
        <p:spPr>
          <a:xfrm>
            <a:off x="642910" y="0"/>
            <a:ext cx="6487353" cy="461665"/>
          </a:xfrm>
          <a:prstGeom prst="rect">
            <a:avLst/>
          </a:prstGeom>
        </p:spPr>
        <p:txBody>
          <a:bodyPr wrap="none">
            <a:spAutoFit/>
          </a:bodyPr>
          <a:lstStyle/>
          <a:p>
            <a:r>
              <a:rPr lang="fr-FR" sz="2400" b="1" dirty="0" smtClean="0"/>
              <a:t>Introduction – </a:t>
            </a:r>
            <a:r>
              <a:rPr lang="fr-FR" sz="2000" dirty="0" err="1" smtClean="0"/>
              <a:t>Lamiaceae</a:t>
            </a:r>
            <a:r>
              <a:rPr lang="fr-FR" sz="2000" dirty="0" smtClean="0"/>
              <a:t> as an important source of </a:t>
            </a:r>
            <a:r>
              <a:rPr lang="fr-FR" sz="2000" dirty="0" err="1" smtClean="0"/>
              <a:t>EOs</a:t>
            </a:r>
            <a:r>
              <a:rPr lang="fr-FR" sz="2000" dirty="0" smtClean="0"/>
              <a:t> </a:t>
            </a:r>
            <a:endParaRPr lang="fr-FR" sz="2000" dirty="0"/>
          </a:p>
        </p:txBody>
      </p:sp>
      <p:pic>
        <p:nvPicPr>
          <p:cNvPr id="15" name="Picture 14" descr="Untitled-5.jpg"/>
          <p:cNvPicPr>
            <a:picLocks noChangeAspect="1"/>
          </p:cNvPicPr>
          <p:nvPr/>
        </p:nvPicPr>
        <p:blipFill>
          <a:blip r:embed="rId3"/>
          <a:stretch>
            <a:fillRect/>
          </a:stretch>
        </p:blipFill>
        <p:spPr>
          <a:xfrm>
            <a:off x="214282" y="500042"/>
            <a:ext cx="1858426" cy="1503958"/>
          </a:xfrm>
          <a:prstGeom prst="rect">
            <a:avLst/>
          </a:prstGeom>
          <a:ln>
            <a:noFill/>
          </a:ln>
          <a:effectLst>
            <a:outerShdw blurRad="292100" dist="139700" dir="2700000" algn="tl" rotWithShape="0">
              <a:srgbClr val="333333">
                <a:alpha val="65000"/>
              </a:srgbClr>
            </a:outerShdw>
          </a:effectLst>
        </p:spPr>
      </p:pic>
      <p:pic>
        <p:nvPicPr>
          <p:cNvPr id="16" name="Picture 15" descr="4.jpg"/>
          <p:cNvPicPr>
            <a:picLocks noChangeAspect="1"/>
          </p:cNvPicPr>
          <p:nvPr/>
        </p:nvPicPr>
        <p:blipFill>
          <a:blip r:embed="rId4"/>
          <a:stretch>
            <a:fillRect/>
          </a:stretch>
        </p:blipFill>
        <p:spPr>
          <a:xfrm>
            <a:off x="2285983" y="500042"/>
            <a:ext cx="2050853" cy="1503958"/>
          </a:xfrm>
          <a:prstGeom prst="rect">
            <a:avLst/>
          </a:prstGeom>
          <a:ln>
            <a:noFill/>
          </a:ln>
          <a:effectLst>
            <a:outerShdw blurRad="292100" dist="139700" dir="2700000" algn="tl" rotWithShape="0">
              <a:srgbClr val="333333">
                <a:alpha val="65000"/>
              </a:srgbClr>
            </a:outerShdw>
          </a:effectLst>
        </p:spPr>
      </p:pic>
      <p:pic>
        <p:nvPicPr>
          <p:cNvPr id="17" name="Picture 16" descr="nana.jpg"/>
          <p:cNvPicPr>
            <a:picLocks noChangeAspect="1"/>
          </p:cNvPicPr>
          <p:nvPr/>
        </p:nvPicPr>
        <p:blipFill>
          <a:blip r:embed="rId5"/>
          <a:stretch>
            <a:fillRect/>
          </a:stretch>
        </p:blipFill>
        <p:spPr>
          <a:xfrm>
            <a:off x="4500562" y="500042"/>
            <a:ext cx="2037338" cy="1503958"/>
          </a:xfrm>
          <a:prstGeom prst="rect">
            <a:avLst/>
          </a:prstGeom>
          <a:ln>
            <a:noFill/>
          </a:ln>
          <a:effectLst>
            <a:outerShdw blurRad="292100" dist="139700" dir="2700000" algn="tl" rotWithShape="0">
              <a:srgbClr val="333333">
                <a:alpha val="65000"/>
              </a:srgbClr>
            </a:outerShdw>
          </a:effectLst>
        </p:spPr>
      </p:pic>
      <p:pic>
        <p:nvPicPr>
          <p:cNvPr id="18" name="Picture 17" descr="Untitled-8.jpg"/>
          <p:cNvPicPr>
            <a:picLocks noChangeAspect="1"/>
          </p:cNvPicPr>
          <p:nvPr/>
        </p:nvPicPr>
        <p:blipFill>
          <a:blip r:embed="rId6"/>
          <a:stretch>
            <a:fillRect/>
          </a:stretch>
        </p:blipFill>
        <p:spPr>
          <a:xfrm>
            <a:off x="6715139" y="500042"/>
            <a:ext cx="2050853" cy="1503958"/>
          </a:xfrm>
          <a:prstGeom prst="rect">
            <a:avLst/>
          </a:prstGeom>
          <a:ln>
            <a:noFill/>
          </a:ln>
          <a:effectLst>
            <a:outerShdw blurRad="292100" dist="139700" dir="2700000" algn="tl" rotWithShape="0">
              <a:srgbClr val="333333">
                <a:alpha val="65000"/>
              </a:srgbClr>
            </a:outerShdw>
          </a:effectLst>
        </p:spPr>
      </p:pic>
      <p:pic>
        <p:nvPicPr>
          <p:cNvPr id="19" name="Picture 18" descr="OH.jpg"/>
          <p:cNvPicPr>
            <a:picLocks noChangeAspect="1"/>
          </p:cNvPicPr>
          <p:nvPr/>
        </p:nvPicPr>
        <p:blipFill>
          <a:blip r:embed="rId7"/>
          <a:stretch>
            <a:fillRect/>
          </a:stretch>
        </p:blipFill>
        <p:spPr>
          <a:xfrm>
            <a:off x="428597" y="2071678"/>
            <a:ext cx="2005098" cy="1503958"/>
          </a:xfrm>
          <a:prstGeom prst="rect">
            <a:avLst/>
          </a:prstGeom>
          <a:ln>
            <a:noFill/>
          </a:ln>
          <a:effectLst>
            <a:outerShdw blurRad="292100" dist="139700" dir="2700000" algn="tl" rotWithShape="0">
              <a:srgbClr val="333333">
                <a:alpha val="65000"/>
              </a:srgbClr>
            </a:outerShdw>
          </a:effectLst>
        </p:spPr>
      </p:pic>
      <p:pic>
        <p:nvPicPr>
          <p:cNvPr id="20" name="Picture 19" descr="Vranilova trava.jpg"/>
          <p:cNvPicPr>
            <a:picLocks noChangeAspect="1"/>
          </p:cNvPicPr>
          <p:nvPr/>
        </p:nvPicPr>
        <p:blipFill>
          <a:blip r:embed="rId8"/>
          <a:stretch>
            <a:fillRect/>
          </a:stretch>
        </p:blipFill>
        <p:spPr>
          <a:xfrm>
            <a:off x="2500298" y="2071678"/>
            <a:ext cx="2067906" cy="1503958"/>
          </a:xfrm>
          <a:prstGeom prst="rect">
            <a:avLst/>
          </a:prstGeom>
          <a:ln>
            <a:noFill/>
          </a:ln>
          <a:effectLst>
            <a:outerShdw blurRad="292100" dist="139700" dir="2700000" algn="tl" rotWithShape="0">
              <a:srgbClr val="333333">
                <a:alpha val="65000"/>
              </a:srgbClr>
            </a:outerShdw>
          </a:effectLst>
        </p:spPr>
      </p:pic>
      <p:pic>
        <p:nvPicPr>
          <p:cNvPr id="22" name="Picture 21" descr="Romero.jpg"/>
          <p:cNvPicPr>
            <a:picLocks noChangeAspect="1"/>
          </p:cNvPicPr>
          <p:nvPr/>
        </p:nvPicPr>
        <p:blipFill>
          <a:blip r:embed="rId9"/>
          <a:stretch>
            <a:fillRect/>
          </a:stretch>
        </p:blipFill>
        <p:spPr>
          <a:xfrm>
            <a:off x="4572000" y="2071678"/>
            <a:ext cx="2005279" cy="1503958"/>
          </a:xfrm>
          <a:prstGeom prst="rect">
            <a:avLst/>
          </a:prstGeom>
          <a:ln>
            <a:noFill/>
          </a:ln>
          <a:effectLst>
            <a:outerShdw blurRad="292100" dist="139700" dir="2700000" algn="tl" rotWithShape="0">
              <a:srgbClr val="333333">
                <a:alpha val="65000"/>
              </a:srgbClr>
            </a:outerShdw>
          </a:effectLst>
        </p:spPr>
      </p:pic>
      <p:pic>
        <p:nvPicPr>
          <p:cNvPr id="23" name="Picture 22" descr="Salvia1.jpg"/>
          <p:cNvPicPr>
            <a:picLocks noChangeAspect="1"/>
          </p:cNvPicPr>
          <p:nvPr/>
        </p:nvPicPr>
        <p:blipFill>
          <a:blip r:embed="rId10"/>
          <a:stretch>
            <a:fillRect/>
          </a:stretch>
        </p:blipFill>
        <p:spPr>
          <a:xfrm>
            <a:off x="6572264" y="2071678"/>
            <a:ext cx="2371626" cy="1503958"/>
          </a:xfrm>
          <a:prstGeom prst="rect">
            <a:avLst/>
          </a:prstGeom>
          <a:ln>
            <a:noFill/>
          </a:ln>
          <a:effectLst>
            <a:outerShdw blurRad="292100" dist="139700" dir="2700000" algn="tl" rotWithShape="0">
              <a:srgbClr val="333333">
                <a:alpha val="65000"/>
              </a:srgbClr>
            </a:outerShdw>
          </a:effectLst>
        </p:spPr>
      </p:pic>
      <p:pic>
        <p:nvPicPr>
          <p:cNvPr id="24" name="Picture 23" descr="S.m..jpg"/>
          <p:cNvPicPr>
            <a:picLocks noChangeAspect="1"/>
          </p:cNvPicPr>
          <p:nvPr/>
        </p:nvPicPr>
        <p:blipFill>
          <a:blip r:embed="rId11"/>
          <a:stretch>
            <a:fillRect/>
          </a:stretch>
        </p:blipFill>
        <p:spPr>
          <a:xfrm>
            <a:off x="1357290" y="3714752"/>
            <a:ext cx="2326394" cy="1428760"/>
          </a:xfrm>
          <a:prstGeom prst="rect">
            <a:avLst/>
          </a:prstGeom>
          <a:ln>
            <a:noFill/>
          </a:ln>
          <a:effectLst>
            <a:outerShdw blurRad="292100" dist="139700" dir="2700000" algn="tl" rotWithShape="0">
              <a:srgbClr val="333333">
                <a:alpha val="65000"/>
              </a:srgbClr>
            </a:outerShdw>
          </a:effectLst>
        </p:spPr>
      </p:pic>
      <p:pic>
        <p:nvPicPr>
          <p:cNvPr id="25" name="Picture 24" descr="majkina dusica zdruzeno.jpg"/>
          <p:cNvPicPr>
            <a:picLocks noChangeAspect="1"/>
          </p:cNvPicPr>
          <p:nvPr/>
        </p:nvPicPr>
        <p:blipFill>
          <a:blip r:embed="rId12"/>
          <a:stretch>
            <a:fillRect/>
          </a:stretch>
        </p:blipFill>
        <p:spPr>
          <a:xfrm>
            <a:off x="3786182" y="3714752"/>
            <a:ext cx="2653412" cy="1428760"/>
          </a:xfrm>
          <a:prstGeom prst="rect">
            <a:avLst/>
          </a:prstGeom>
          <a:ln>
            <a:noFill/>
          </a:ln>
          <a:effectLst>
            <a:outerShdw blurRad="292100" dist="139700" dir="2700000" algn="tl" rotWithShape="0">
              <a:srgbClr val="333333">
                <a:alpha val="65000"/>
              </a:srgbClr>
            </a:outerShdw>
          </a:effectLst>
        </p:spPr>
      </p:pic>
      <p:pic>
        <p:nvPicPr>
          <p:cNvPr id="26" name="Picture 25" descr="TIMIJAN A.jpg"/>
          <p:cNvPicPr>
            <a:picLocks noChangeAspect="1"/>
          </p:cNvPicPr>
          <p:nvPr/>
        </p:nvPicPr>
        <p:blipFill>
          <a:blip r:embed="rId13"/>
          <a:stretch>
            <a:fillRect/>
          </a:stretch>
        </p:blipFill>
        <p:spPr>
          <a:xfrm>
            <a:off x="6500825" y="3714752"/>
            <a:ext cx="2434183" cy="1428760"/>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3857620" y="5500702"/>
            <a:ext cx="6715172" cy="369332"/>
          </a:xfrm>
          <a:prstGeom prst="rect">
            <a:avLst/>
          </a:prstGeom>
        </p:spPr>
        <p:txBody>
          <a:bodyPr wrap="square">
            <a:spAutoFit/>
          </a:bodyPr>
          <a:lstStyle/>
          <a:p>
            <a:r>
              <a:rPr lang="en-US" dirty="0" smtClean="0"/>
              <a:t>This study encompasses 11 selected </a:t>
            </a:r>
            <a:r>
              <a:rPr lang="en-US" dirty="0" err="1" smtClean="0"/>
              <a:t>Lamiaceae</a:t>
            </a:r>
            <a:r>
              <a:rPr lang="en-US" dirty="0" smtClean="0"/>
              <a:t> plants.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0"/>
            <a:ext cx="8153400" cy="769441"/>
          </a:xfrm>
          <a:prstGeom prst="rect">
            <a:avLst/>
          </a:prstGeom>
          <a:noFill/>
        </p:spPr>
        <p:txBody>
          <a:bodyPr wrap="square" rtlCol="0">
            <a:spAutoFit/>
          </a:bodyPr>
          <a:lstStyle/>
          <a:p>
            <a:r>
              <a:rPr lang="en-US" sz="2400" b="1" dirty="0" smtClean="0"/>
              <a:t>Results</a:t>
            </a:r>
            <a:r>
              <a:rPr lang="fr-FR" sz="2400" b="1" dirty="0" smtClean="0"/>
              <a:t> </a:t>
            </a:r>
            <a:r>
              <a:rPr lang="fr-FR" sz="2400" b="1" dirty="0"/>
              <a:t>and </a:t>
            </a:r>
            <a:r>
              <a:rPr lang="fr-FR" sz="2400" b="1" dirty="0" smtClean="0"/>
              <a:t>discussion – </a:t>
            </a:r>
          </a:p>
          <a:p>
            <a:r>
              <a:rPr lang="en-US" sz="2000" dirty="0" smtClean="0"/>
              <a:t>EOs</a:t>
            </a:r>
            <a:r>
              <a:rPr lang="fr-FR" sz="2000" dirty="0" smtClean="0"/>
              <a:t> </a:t>
            </a:r>
            <a:r>
              <a:rPr lang="en-US" sz="2000" dirty="0" smtClean="0"/>
              <a:t>chemical</a:t>
            </a:r>
            <a:r>
              <a:rPr lang="fr-FR" sz="2000" dirty="0" smtClean="0"/>
              <a:t> composition and dominant classes of compounds</a:t>
            </a:r>
            <a:endParaRPr lang="fr-FR" sz="20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xmlns="" id="{3CFB525F-7065-45C8-9992-6C435E2CE88E}"/>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8193" name="Picture 1"/>
          <p:cNvPicPr>
            <a:picLocks noChangeAspect="1" noChangeArrowheads="1"/>
          </p:cNvPicPr>
          <p:nvPr/>
        </p:nvPicPr>
        <p:blipFill>
          <a:blip r:embed="rId4"/>
          <a:srcRect l="11133" t="16666" r="9179" b="12500"/>
          <a:stretch>
            <a:fillRect/>
          </a:stretch>
        </p:blipFill>
        <p:spPr bwMode="auto">
          <a:xfrm>
            <a:off x="0" y="785794"/>
            <a:ext cx="9144064" cy="4572032"/>
          </a:xfrm>
          <a:prstGeom prst="rect">
            <a:avLst/>
          </a:prstGeom>
          <a:noFill/>
          <a:ln w="9525">
            <a:noFill/>
            <a:miter lim="800000"/>
            <a:headEnd/>
            <a:tailEnd/>
          </a:ln>
          <a:effectLst/>
        </p:spPr>
      </p:pic>
      <p:sp>
        <p:nvSpPr>
          <p:cNvPr id="7" name="Rectangle 6"/>
          <p:cNvSpPr/>
          <p:nvPr/>
        </p:nvSpPr>
        <p:spPr>
          <a:xfrm>
            <a:off x="0" y="2928934"/>
            <a:ext cx="1071538" cy="28575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8</a:t>
            </a:fld>
            <a:endParaRPr lang="fr-FR"/>
          </a:p>
        </p:txBody>
      </p:sp>
      <p:pic>
        <p:nvPicPr>
          <p:cNvPr id="4" name="Picture 3">
            <a:extLst>
              <a:ext uri="{FF2B5EF4-FFF2-40B4-BE49-F238E27FC236}">
                <a16:creationId xmlns:a16="http://schemas.microsoft.com/office/drawing/2014/main" xmlns="" id="{3CFB525F-7065-45C8-9992-6C435E2CE88E}"/>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sp>
        <p:nvSpPr>
          <p:cNvPr id="6" name="Rectangle 5"/>
          <p:cNvSpPr/>
          <p:nvPr/>
        </p:nvSpPr>
        <p:spPr>
          <a:xfrm>
            <a:off x="357158" y="107340"/>
            <a:ext cx="8215370" cy="461665"/>
          </a:xfrm>
          <a:prstGeom prst="rect">
            <a:avLst/>
          </a:prstGeom>
        </p:spPr>
        <p:txBody>
          <a:bodyPr wrap="square">
            <a:spAutoFit/>
          </a:bodyPr>
          <a:lstStyle/>
          <a:p>
            <a:r>
              <a:rPr lang="fr-FR" sz="2400" b="1" dirty="0" err="1" smtClean="0"/>
              <a:t>Results</a:t>
            </a:r>
            <a:r>
              <a:rPr lang="fr-FR" sz="2400" b="1" dirty="0" smtClean="0"/>
              <a:t> and discussion </a:t>
            </a:r>
            <a:r>
              <a:rPr lang="fr-FR" sz="2000" b="1" dirty="0" smtClean="0"/>
              <a:t>– </a:t>
            </a:r>
            <a:r>
              <a:rPr lang="fr-FR" sz="2000" dirty="0" err="1" smtClean="0"/>
              <a:t>EOs</a:t>
            </a:r>
            <a:r>
              <a:rPr lang="fr-FR" sz="2000" dirty="0" smtClean="0"/>
              <a:t> </a:t>
            </a:r>
            <a:r>
              <a:rPr lang="fr-FR" sz="2000" dirty="0" err="1" smtClean="0"/>
              <a:t>chemical</a:t>
            </a:r>
            <a:r>
              <a:rPr lang="fr-FR" sz="2000" dirty="0" smtClean="0"/>
              <a:t> composition</a:t>
            </a:r>
            <a:endParaRPr lang="fr-FR" sz="2000" dirty="0"/>
          </a:p>
        </p:txBody>
      </p:sp>
      <p:sp>
        <p:nvSpPr>
          <p:cNvPr id="9" name="TextBox 8"/>
          <p:cNvSpPr txBox="1"/>
          <p:nvPr/>
        </p:nvSpPr>
        <p:spPr>
          <a:xfrm>
            <a:off x="428596" y="1071546"/>
            <a:ext cx="8391306" cy="1940957"/>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smtClean="0"/>
              <a:t>The analysis of EOs chemical composition showed that the </a:t>
            </a:r>
            <a:r>
              <a:rPr lang="en-US" b="1" dirty="0" smtClean="0"/>
              <a:t>oxygenated </a:t>
            </a:r>
            <a:r>
              <a:rPr lang="en-US" b="1" dirty="0" err="1" smtClean="0"/>
              <a:t>monoterpenes</a:t>
            </a:r>
            <a:r>
              <a:rPr lang="en-US" b="1" dirty="0" smtClean="0"/>
              <a:t> are the dominant class of compound</a:t>
            </a:r>
            <a:r>
              <a:rPr lang="sr-Latn-RS" b="1" dirty="0" smtClean="0"/>
              <a:t>s</a:t>
            </a:r>
            <a:r>
              <a:rPr lang="en-US" b="1" dirty="0" smtClean="0"/>
              <a:t> </a:t>
            </a:r>
            <a:r>
              <a:rPr lang="en-US" dirty="0" smtClean="0"/>
              <a:t>of all examined plants</a:t>
            </a:r>
            <a:r>
              <a:rPr lang="sr-Latn-RS" dirty="0" smtClean="0"/>
              <a:t> (up to 87.43% of total oil), with the exception of </a:t>
            </a:r>
            <a:r>
              <a:rPr lang="sr-Latn-RS" i="1" dirty="0" smtClean="0"/>
              <a:t>Origanum vulgare </a:t>
            </a:r>
            <a:r>
              <a:rPr lang="sr-Latn-RS" dirty="0" smtClean="0"/>
              <a:t>where the sesquiterpenes were the dominant class (63% of total oil)</a:t>
            </a:r>
            <a:r>
              <a:rPr lang="en-US" dirty="0" smtClean="0"/>
              <a:t>. The highest variability of compounds is found in </a:t>
            </a:r>
            <a:r>
              <a:rPr lang="en-US" i="1" dirty="0" smtClean="0"/>
              <a:t>Salvia </a:t>
            </a:r>
            <a:r>
              <a:rPr lang="en-US" i="1" dirty="0" err="1" smtClean="0"/>
              <a:t>officinalis</a:t>
            </a:r>
            <a:r>
              <a:rPr lang="en-US" i="1" dirty="0" smtClean="0"/>
              <a:t> </a:t>
            </a:r>
            <a:r>
              <a:rPr lang="en-US" dirty="0" smtClean="0"/>
              <a:t>and </a:t>
            </a:r>
            <a:r>
              <a:rPr lang="en-US" i="1" dirty="0" smtClean="0"/>
              <a:t>O</a:t>
            </a:r>
            <a:r>
              <a:rPr lang="sr-Latn-RS" dirty="0" smtClean="0"/>
              <a:t>.</a:t>
            </a:r>
            <a:r>
              <a:rPr lang="en-US" i="1" dirty="0" smtClean="0"/>
              <a:t> </a:t>
            </a:r>
            <a:r>
              <a:rPr lang="en-US" i="1" dirty="0" err="1" smtClean="0"/>
              <a:t>vulgare</a:t>
            </a:r>
            <a:r>
              <a:rPr lang="en-US" dirty="0" smtClean="0"/>
              <a:t> essential oils. Only </a:t>
            </a:r>
            <a:r>
              <a:rPr lang="en-US" dirty="0" err="1" smtClean="0"/>
              <a:t>th</a:t>
            </a:r>
            <a:r>
              <a:rPr lang="sr-Latn-RS" dirty="0" smtClean="0"/>
              <a:t>e</a:t>
            </a:r>
            <a:r>
              <a:rPr lang="en-US" dirty="0" smtClean="0"/>
              <a:t>se two plants contain </a:t>
            </a:r>
            <a:r>
              <a:rPr lang="en-US" dirty="0" err="1" smtClean="0"/>
              <a:t>diterpenes</a:t>
            </a:r>
            <a:r>
              <a:rPr lang="en-US" dirty="0" smtClean="0"/>
              <a:t> as constituents of the oils comprising almost 12% of the oil of </a:t>
            </a:r>
            <a:r>
              <a:rPr lang="en-US" i="1" dirty="0" smtClean="0"/>
              <a:t>S</a:t>
            </a:r>
            <a:r>
              <a:rPr lang="sr-Latn-RS" i="1" dirty="0" smtClean="0"/>
              <a:t>. </a:t>
            </a:r>
            <a:r>
              <a:rPr lang="en-US" i="1" dirty="0" err="1" smtClean="0"/>
              <a:t>officinalis</a:t>
            </a:r>
            <a:r>
              <a:rPr lang="en-US" dirty="0" smtClean="0"/>
              <a:t>.</a:t>
            </a:r>
            <a:endParaRPr lang="en-US" dirty="0"/>
          </a:p>
        </p:txBody>
      </p:sp>
      <p:sp>
        <p:nvSpPr>
          <p:cNvPr id="10" name="TextBox 9"/>
          <p:cNvSpPr txBox="1"/>
          <p:nvPr/>
        </p:nvSpPr>
        <p:spPr>
          <a:xfrm>
            <a:off x="428596" y="3071810"/>
            <a:ext cx="8351218" cy="286035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b="1" dirty="0" smtClean="0"/>
              <a:t>The dominant components </a:t>
            </a:r>
            <a:r>
              <a:rPr lang="en-US" dirty="0" smtClean="0"/>
              <a:t>of all tested oils are presented on the chromatograms</a:t>
            </a:r>
            <a:r>
              <a:rPr lang="sr-Latn-RS" dirty="0" smtClean="0"/>
              <a:t> on Slides 9 and 10</a:t>
            </a:r>
            <a:r>
              <a:rPr lang="en-US" dirty="0" smtClean="0"/>
              <a:t>. </a:t>
            </a:r>
            <a:endParaRPr lang="sr-Latn-RS" dirty="0" smtClean="0"/>
          </a:p>
          <a:p>
            <a:pPr algn="just"/>
            <a:r>
              <a:rPr lang="en-US" dirty="0" smtClean="0"/>
              <a:t>Peaks: 1, </a:t>
            </a:r>
            <a:r>
              <a:rPr lang="el-GR" i="1" dirty="0" smtClean="0"/>
              <a:t>α</a:t>
            </a:r>
            <a:r>
              <a:rPr lang="el-GR" dirty="0" smtClean="0"/>
              <a:t>-</a:t>
            </a:r>
            <a:r>
              <a:rPr lang="en-US" dirty="0" err="1" smtClean="0"/>
              <a:t>pinene</a:t>
            </a:r>
            <a:r>
              <a:rPr lang="en-US" dirty="0" smtClean="0"/>
              <a:t>; 2, </a:t>
            </a:r>
            <a:r>
              <a:rPr lang="en-US" dirty="0" err="1" smtClean="0"/>
              <a:t>sabinen</a:t>
            </a:r>
            <a:r>
              <a:rPr lang="en-US" dirty="0" smtClean="0"/>
              <a:t>; 3, </a:t>
            </a:r>
            <a:r>
              <a:rPr lang="el-GR" i="1" dirty="0" smtClean="0"/>
              <a:t>β</a:t>
            </a:r>
            <a:r>
              <a:rPr lang="el-GR" dirty="0" smtClean="0"/>
              <a:t>-</a:t>
            </a:r>
            <a:r>
              <a:rPr lang="en-US" dirty="0" err="1" smtClean="0"/>
              <a:t>pinene</a:t>
            </a:r>
            <a:r>
              <a:rPr lang="en-US" dirty="0" smtClean="0"/>
              <a:t>; 4, </a:t>
            </a:r>
            <a:r>
              <a:rPr lang="en-US" i="1" dirty="0" smtClean="0"/>
              <a:t>p</a:t>
            </a:r>
            <a:r>
              <a:rPr lang="en-US" dirty="0" smtClean="0"/>
              <a:t>-cymene; 5, 1,8-cineole; 6, </a:t>
            </a:r>
            <a:r>
              <a:rPr lang="en-US" i="1" dirty="0" smtClean="0"/>
              <a:t>trans-</a:t>
            </a:r>
            <a:r>
              <a:rPr lang="el-GR" i="1" dirty="0" smtClean="0"/>
              <a:t>β</a:t>
            </a:r>
            <a:r>
              <a:rPr lang="el-GR" dirty="0" smtClean="0"/>
              <a:t>-</a:t>
            </a:r>
            <a:r>
              <a:rPr lang="en-US" dirty="0" err="1" smtClean="0"/>
              <a:t>ocimene</a:t>
            </a:r>
            <a:r>
              <a:rPr lang="en-US" dirty="0" smtClean="0"/>
              <a:t>; 7, </a:t>
            </a:r>
            <a:r>
              <a:rPr lang="el-GR" i="1" dirty="0" smtClean="0"/>
              <a:t>γ</a:t>
            </a:r>
            <a:r>
              <a:rPr lang="el-GR" dirty="0" smtClean="0"/>
              <a:t>-</a:t>
            </a:r>
            <a:r>
              <a:rPr lang="en-US" dirty="0" err="1" smtClean="0"/>
              <a:t>terpinene</a:t>
            </a:r>
            <a:r>
              <a:rPr lang="en-US" dirty="0" smtClean="0"/>
              <a:t>; 8, linalool; 9, </a:t>
            </a:r>
            <a:r>
              <a:rPr lang="en-US" i="1" dirty="0" err="1" smtClean="0"/>
              <a:t>cis</a:t>
            </a:r>
            <a:r>
              <a:rPr lang="en-US" dirty="0" err="1" smtClean="0"/>
              <a:t>-thujone</a:t>
            </a:r>
            <a:r>
              <a:rPr lang="en-US" dirty="0" smtClean="0"/>
              <a:t>; 10,</a:t>
            </a:r>
            <a:r>
              <a:rPr lang="sr-Latn-RS" dirty="0" smtClean="0"/>
              <a:t> </a:t>
            </a:r>
            <a:r>
              <a:rPr lang="en-US" dirty="0" smtClean="0"/>
              <a:t>camphor; 11, </a:t>
            </a:r>
            <a:r>
              <a:rPr lang="en-US" i="1" dirty="0" err="1" smtClean="0"/>
              <a:t>iso</a:t>
            </a:r>
            <a:r>
              <a:rPr lang="en-US" dirty="0" err="1" smtClean="0"/>
              <a:t>-menthone</a:t>
            </a:r>
            <a:r>
              <a:rPr lang="en-US" dirty="0" smtClean="0"/>
              <a:t>; 12, </a:t>
            </a:r>
            <a:r>
              <a:rPr lang="en-US" dirty="0" err="1" smtClean="0"/>
              <a:t>pinocarvone</a:t>
            </a:r>
            <a:r>
              <a:rPr lang="en-US" dirty="0" smtClean="0"/>
              <a:t>; 13, menthol; 14, </a:t>
            </a:r>
            <a:r>
              <a:rPr lang="en-US" dirty="0" err="1" smtClean="0"/>
              <a:t>borneol</a:t>
            </a:r>
            <a:r>
              <a:rPr lang="en-US" dirty="0" smtClean="0"/>
              <a:t>; 15, </a:t>
            </a:r>
            <a:r>
              <a:rPr lang="en-US" dirty="0" err="1" smtClean="0"/>
              <a:t>iso</a:t>
            </a:r>
            <a:r>
              <a:rPr lang="en-US" dirty="0" smtClean="0"/>
              <a:t>-menthol; 16, 4-terpinenol; 17, </a:t>
            </a:r>
            <a:r>
              <a:rPr lang="en-US" i="1" dirty="0" err="1" smtClean="0"/>
              <a:t>cis</a:t>
            </a:r>
            <a:r>
              <a:rPr lang="en-US" dirty="0" err="1" smtClean="0"/>
              <a:t>-pinocamphon</a:t>
            </a:r>
            <a:r>
              <a:rPr lang="en-US" dirty="0" smtClean="0"/>
              <a:t>; 18, </a:t>
            </a:r>
            <a:r>
              <a:rPr lang="en-US" dirty="0" err="1" smtClean="0"/>
              <a:t>methylcavicol</a:t>
            </a:r>
            <a:r>
              <a:rPr lang="en-US" dirty="0" smtClean="0"/>
              <a:t>; 19, linalool acetate; 20, </a:t>
            </a:r>
            <a:r>
              <a:rPr lang="en-US" dirty="0" err="1" smtClean="0"/>
              <a:t>geraniol</a:t>
            </a:r>
            <a:r>
              <a:rPr lang="en-US" dirty="0" smtClean="0"/>
              <a:t>; 21, </a:t>
            </a:r>
            <a:r>
              <a:rPr lang="en-US" dirty="0" err="1" smtClean="0"/>
              <a:t>lavandulyl</a:t>
            </a:r>
            <a:r>
              <a:rPr lang="en-US" dirty="0" smtClean="0"/>
              <a:t> acetate; 22, </a:t>
            </a:r>
            <a:r>
              <a:rPr lang="en-US" dirty="0" err="1" smtClean="0"/>
              <a:t>thymol</a:t>
            </a:r>
            <a:r>
              <a:rPr lang="en-US" dirty="0" smtClean="0"/>
              <a:t>; 23, </a:t>
            </a:r>
            <a:r>
              <a:rPr lang="en-US" dirty="0" err="1" smtClean="0"/>
              <a:t>bornyl</a:t>
            </a:r>
            <a:r>
              <a:rPr lang="en-US" dirty="0" smtClean="0"/>
              <a:t> acetate; 24, </a:t>
            </a:r>
            <a:r>
              <a:rPr lang="en-US" dirty="0" err="1" smtClean="0"/>
              <a:t>carvacrol</a:t>
            </a:r>
            <a:r>
              <a:rPr lang="en-US" dirty="0" smtClean="0"/>
              <a:t>; 25, </a:t>
            </a:r>
            <a:r>
              <a:rPr lang="en-US" i="1" dirty="0" smtClean="0"/>
              <a:t>trans</a:t>
            </a:r>
            <a:r>
              <a:rPr lang="en-US" dirty="0" smtClean="0"/>
              <a:t>-</a:t>
            </a:r>
            <a:r>
              <a:rPr lang="en-US" dirty="0" err="1" smtClean="0"/>
              <a:t>caryophyllene</a:t>
            </a:r>
            <a:r>
              <a:rPr lang="en-US" dirty="0" smtClean="0"/>
              <a:t>; 26,</a:t>
            </a:r>
            <a:r>
              <a:rPr lang="sr-Latn-RS" dirty="0" smtClean="0"/>
              <a:t> </a:t>
            </a:r>
            <a:r>
              <a:rPr lang="en-US" dirty="0" smtClean="0"/>
              <a:t>9-</a:t>
            </a:r>
            <a:r>
              <a:rPr lang="en-US" i="1" dirty="0" smtClean="0"/>
              <a:t>epi-trans</a:t>
            </a:r>
            <a:r>
              <a:rPr lang="en-US" dirty="0" smtClean="0"/>
              <a:t>-caryophyllene; 27, </a:t>
            </a:r>
            <a:r>
              <a:rPr lang="en-US" dirty="0" err="1" smtClean="0"/>
              <a:t>germacren</a:t>
            </a:r>
            <a:r>
              <a:rPr lang="en-US" dirty="0" smtClean="0"/>
              <a:t> D; 28, </a:t>
            </a:r>
            <a:r>
              <a:rPr lang="el-GR" i="1" dirty="0" smtClean="0"/>
              <a:t>β</a:t>
            </a:r>
            <a:r>
              <a:rPr lang="el-GR" dirty="0" smtClean="0"/>
              <a:t>-</a:t>
            </a:r>
            <a:r>
              <a:rPr lang="en-US" dirty="0" err="1" smtClean="0"/>
              <a:t>bisabolene</a:t>
            </a:r>
            <a:r>
              <a:rPr lang="en-US" dirty="0" smtClean="0"/>
              <a:t>; 29, </a:t>
            </a:r>
            <a:r>
              <a:rPr lang="en-US" dirty="0" err="1" smtClean="0"/>
              <a:t>viridiflorol</a:t>
            </a:r>
            <a:r>
              <a:rPr lang="en-US" dirty="0" smtClean="0"/>
              <a:t>; 30, </a:t>
            </a:r>
            <a:r>
              <a:rPr lang="el-GR" i="1" dirty="0" smtClean="0"/>
              <a:t>τ</a:t>
            </a:r>
            <a:r>
              <a:rPr lang="el-GR" dirty="0" smtClean="0"/>
              <a:t>-</a:t>
            </a:r>
            <a:r>
              <a:rPr lang="en-US" dirty="0" err="1" smtClean="0"/>
              <a:t>cadinol</a:t>
            </a:r>
            <a:r>
              <a:rPr lang="en-US" dirty="0" smtClean="0"/>
              <a:t>; 31, </a:t>
            </a:r>
            <a:r>
              <a:rPr lang="en-US" dirty="0" err="1" smtClean="0"/>
              <a:t>manool</a:t>
            </a:r>
            <a:r>
              <a:rPr lang="en-US" dirty="0" smtClean="0"/>
              <a:t>.</a:t>
            </a:r>
            <a:endParaRPr lang="en-US" dirty="0"/>
          </a:p>
        </p:txBody>
      </p:sp>
      <p:pic>
        <p:nvPicPr>
          <p:cNvPr id="8" name="Picture 7" descr="phoenix_essential_oil_cancer_treatment_side_effects.jpg"/>
          <p:cNvPicPr>
            <a:picLocks noChangeAspect="1"/>
          </p:cNvPicPr>
          <p:nvPr/>
        </p:nvPicPr>
        <p:blipFill>
          <a:blip r:embed="rId3" cstate="print"/>
          <a:stretch>
            <a:fillRect/>
          </a:stretch>
        </p:blipFill>
        <p:spPr>
          <a:xfrm>
            <a:off x="7345163" y="0"/>
            <a:ext cx="1798837" cy="1000108"/>
          </a:xfrm>
          <a:prstGeom prst="round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9</a:t>
            </a:fld>
            <a:endParaRPr lang="fr-FR"/>
          </a:p>
        </p:txBody>
      </p:sp>
      <p:pic>
        <p:nvPicPr>
          <p:cNvPr id="3" name="Picture 2">
            <a:extLst>
              <a:ext uri="{FF2B5EF4-FFF2-40B4-BE49-F238E27FC236}">
                <a16:creationId xmlns:a16="http://schemas.microsoft.com/office/drawing/2014/main" xmlns="" id="{EA8BAA44-CBAE-4836-8172-27FD4C6FBF4F}"/>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2" y="6021438"/>
            <a:ext cx="9136918" cy="835799"/>
          </a:xfrm>
          <a:prstGeom prst="rect">
            <a:avLst/>
          </a:prstGeom>
        </p:spPr>
      </p:pic>
      <p:pic>
        <p:nvPicPr>
          <p:cNvPr id="4" name="Picture 3" descr="ZAVRSNO.tif"/>
          <p:cNvPicPr/>
          <p:nvPr/>
        </p:nvPicPr>
        <p:blipFill>
          <a:blip r:embed="rId3" cstate="print"/>
          <a:srcRect r="7732" b="56208"/>
          <a:stretch>
            <a:fillRect/>
          </a:stretch>
        </p:blipFill>
        <p:spPr bwMode="auto">
          <a:xfrm>
            <a:off x="251520" y="476672"/>
            <a:ext cx="8715404" cy="5500726"/>
          </a:xfrm>
          <a:prstGeom prst="rect">
            <a:avLst/>
          </a:prstGeom>
          <a:noFill/>
          <a:ln w="9525">
            <a:solidFill>
              <a:srgbClr val="000000"/>
            </a:solidFill>
            <a:miter lim="800000"/>
            <a:headEnd/>
            <a:tailEnd/>
          </a:ln>
        </p:spPr>
      </p:pic>
      <p:sp>
        <p:nvSpPr>
          <p:cNvPr id="5" name="TextBox 4"/>
          <p:cNvSpPr txBox="1"/>
          <p:nvPr/>
        </p:nvSpPr>
        <p:spPr>
          <a:xfrm>
            <a:off x="0" y="0"/>
            <a:ext cx="9144000" cy="369332"/>
          </a:xfrm>
          <a:prstGeom prst="rect">
            <a:avLst/>
          </a:prstGeom>
          <a:noFill/>
        </p:spPr>
        <p:txBody>
          <a:bodyPr wrap="square" rtlCol="0">
            <a:spAutoFit/>
          </a:bodyPr>
          <a:lstStyle/>
          <a:p>
            <a:r>
              <a:rPr lang="fr-FR" b="1" dirty="0" err="1" smtClean="0"/>
              <a:t>Results</a:t>
            </a:r>
            <a:r>
              <a:rPr lang="fr-FR" b="1" dirty="0" smtClean="0"/>
              <a:t> and discussion –  </a:t>
            </a:r>
            <a:r>
              <a:rPr lang="en-GB" sz="1600" dirty="0" smtClean="0"/>
              <a:t>EOs </a:t>
            </a:r>
            <a:r>
              <a:rPr lang="sr-Latn-RS" sz="1600" dirty="0" smtClean="0"/>
              <a:t>normalized </a:t>
            </a:r>
            <a:r>
              <a:rPr lang="en-GB" sz="1600" dirty="0" smtClean="0"/>
              <a:t>chromatograms of plant aerial parts with dominant compounds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1333</Words>
  <Application>Microsoft Office PowerPoint</Application>
  <PresentationFormat>On-screen Show (4:3)</PresentationFormat>
  <Paragraphs>94</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SJ</cp:lastModifiedBy>
  <cp:revision>171</cp:revision>
  <dcterms:created xsi:type="dcterms:W3CDTF">2015-04-04T09:45:50Z</dcterms:created>
  <dcterms:modified xsi:type="dcterms:W3CDTF">2020-10-29T19:20:55Z</dcterms:modified>
</cp:coreProperties>
</file>