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67" r:id="rId4"/>
    <p:sldId id="258" r:id="rId5"/>
    <p:sldId id="259" r:id="rId6"/>
    <p:sldId id="268" r:id="rId7"/>
    <p:sldId id="269" r:id="rId8"/>
    <p:sldId id="270" r:id="rId9"/>
    <p:sldId id="271" r:id="rId10"/>
    <p:sldId id="261" r:id="rId11"/>
    <p:sldId id="272" r:id="rId12"/>
    <p:sldId id="273" r:id="rId13"/>
    <p:sldId id="275" r:id="rId14"/>
    <p:sldId id="277" r:id="rId15"/>
    <p:sldId id="278" r:id="rId16"/>
    <p:sldId id="282" r:id="rId17"/>
    <p:sldId id="283" r:id="rId18"/>
    <p:sldId id="284" r:id="rId19"/>
    <p:sldId id="265" r:id="rId20"/>
    <p:sldId id="285" r:id="rId21"/>
    <p:sldId id="26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88" d="100"/>
          <a:sy n="88" d="100"/>
        </p:scale>
        <p:origin x="11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11/3/2020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03/11/2020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03/11/2020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03/11/2020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03/11/2020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03/11/2020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600986"/>
          </a:xfrm>
          <a:prstGeom prst="rect">
            <a:avLst/>
          </a:prstGeom>
          <a:noFill/>
        </p:spPr>
        <p:txBody>
          <a:bodyPr wrap="square" rtlCol="0">
            <a:spAutoFit/>
          </a:bodyPr>
          <a:lstStyle/>
          <a:p>
            <a:pPr algn="ctr"/>
            <a:r>
              <a:rPr lang="en-US" sz="2400" b="1" dirty="0"/>
              <a:t>Screening of endophytic actinomycetes for antifungal potential and cytotoxicity</a:t>
            </a:r>
            <a:endParaRPr lang="fr-FR" sz="2400" dirty="0">
              <a:cs typeface="Arial" panose="020B0604020202020204" pitchFamily="34" charset="0"/>
            </a:endParaRPr>
          </a:p>
          <a:p>
            <a:pPr marL="0" indent="0" algn="ctr">
              <a:buNone/>
            </a:pPr>
            <a:r>
              <a:rPr lang="en-US" sz="1800" b="1" dirty="0" err="1"/>
              <a:t>Ezza</a:t>
            </a:r>
            <a:r>
              <a:rPr lang="en-US" sz="1800" b="1" dirty="0"/>
              <a:t> Ashraf</a:t>
            </a:r>
            <a:r>
              <a:rPr lang="en-US" sz="1800" b="1" baseline="30000" dirty="0"/>
              <a:t>1</a:t>
            </a:r>
            <a:r>
              <a:rPr lang="en-US" sz="1800" b="1" dirty="0"/>
              <a:t>, </a:t>
            </a:r>
            <a:r>
              <a:rPr lang="en-US" sz="1800" b="1" u="sng" dirty="0"/>
              <a:t>Rabia Tanvir</a:t>
            </a:r>
            <a:r>
              <a:rPr lang="en-US" sz="1800" b="1" baseline="30000" dirty="0"/>
              <a:t>1</a:t>
            </a:r>
            <a:r>
              <a:rPr lang="en-US" sz="1800" b="1" dirty="0"/>
              <a:t>, Aftab Ahmad Anjum</a:t>
            </a:r>
            <a:r>
              <a:rPr lang="en-US" sz="1800" b="1" baseline="30000" dirty="0"/>
              <a:t>1</a:t>
            </a:r>
            <a:r>
              <a:rPr lang="en-US" sz="1800" b="1" dirty="0"/>
              <a:t> and Hassan Mushtaq</a:t>
            </a:r>
            <a:r>
              <a:rPr lang="en-US" sz="1800" b="1" baseline="30000" dirty="0"/>
              <a:t>2</a:t>
            </a:r>
            <a:endParaRPr lang="en-US" sz="1800" b="1" dirty="0"/>
          </a:p>
          <a:p>
            <a:pPr algn="ctr"/>
            <a:endParaRPr lang="en-GB" b="1" baseline="30000" dirty="0"/>
          </a:p>
          <a:p>
            <a:pPr marL="0" indent="0">
              <a:buNone/>
            </a:pPr>
            <a:r>
              <a:rPr lang="en-US" sz="1800" baseline="30000" dirty="0"/>
              <a:t>1</a:t>
            </a:r>
            <a:r>
              <a:rPr lang="en-US" sz="1800" dirty="0"/>
              <a:t>Institute of Microbiology (IOM), University of Veterinary and Animal Sciences (UVAS), Lahore 54000, Punjab, Pakistan</a:t>
            </a:r>
          </a:p>
          <a:p>
            <a:pPr marL="0" indent="0">
              <a:buNone/>
            </a:pPr>
            <a:r>
              <a:rPr lang="en-US" sz="1800" baseline="30000" dirty="0"/>
              <a:t>2</a:t>
            </a:r>
            <a:r>
              <a:rPr lang="en-US" sz="1800" dirty="0"/>
              <a:t>Department of Epidemiology and Public Health, University of Veterinary and Animal Sciences (UVAS), Lahore 54000, Pakistan</a:t>
            </a:r>
          </a:p>
          <a:p>
            <a:pPr marL="0" indent="0">
              <a:buNone/>
            </a:pPr>
            <a:r>
              <a:rPr lang="en-US" sz="1800" b="1" dirty="0"/>
              <a:t>*</a:t>
            </a:r>
            <a:r>
              <a:rPr lang="en-US" sz="1800" dirty="0"/>
              <a:t> Corresponding author: rabia.tanvir@uvas.edu.pk; rabiatanvir@outlook.com</a:t>
            </a:r>
            <a:endParaRPr lang="fr-FR" sz="1800" dirty="0"/>
          </a:p>
          <a:p>
            <a:pPr algn="ctr"/>
            <a:endParaRPr lang="it-IT" b="1" baseline="30000" dirty="0"/>
          </a:p>
          <a:p>
            <a:endParaRPr lang="it-IT" b="1" baseline="30000" dirty="0"/>
          </a:p>
          <a:p>
            <a:endParaRPr lang="fr-FR" dirty="0"/>
          </a:p>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2" name="Picture 1">
            <a:extLst>
              <a:ext uri="{FF2B5EF4-FFF2-40B4-BE49-F238E27FC236}">
                <a16:creationId xmlns:a16="http://schemas.microsoft.com/office/drawing/2014/main" id="{DDC64EC0-297F-4B46-898B-FBE3951B4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5389540"/>
            <a:ext cx="1676400" cy="10112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99C1E2-98CF-478B-BB9D-229B46E90515}"/>
              </a:ext>
            </a:extLst>
          </p:cNvPr>
          <p:cNvSpPr>
            <a:spLocks noGrp="1"/>
          </p:cNvSpPr>
          <p:nvPr>
            <p:ph type="sldNum" sz="quarter" idx="12"/>
          </p:nvPr>
        </p:nvSpPr>
        <p:spPr/>
        <p:txBody>
          <a:bodyPr/>
          <a:lstStyle/>
          <a:p>
            <a:fld id="{FCAEAE96-855E-42B1-8DE9-9C9E68DE18C5}" type="slidenum">
              <a:rPr lang="fr-FR" smtClean="0"/>
              <a:pPr/>
              <a:t>10</a:t>
            </a:fld>
            <a:endParaRPr lang="fr-FR"/>
          </a:p>
        </p:txBody>
      </p:sp>
      <p:sp>
        <p:nvSpPr>
          <p:cNvPr id="4" name="TextBox 3">
            <a:extLst>
              <a:ext uri="{FF2B5EF4-FFF2-40B4-BE49-F238E27FC236}">
                <a16:creationId xmlns:a16="http://schemas.microsoft.com/office/drawing/2014/main" id="{B0DE7CB3-DF08-47FA-8811-7468F1B69FB4}"/>
              </a:ext>
            </a:extLst>
          </p:cNvPr>
          <p:cNvSpPr txBox="1"/>
          <p:nvPr/>
        </p:nvSpPr>
        <p:spPr>
          <a:xfrm>
            <a:off x="0" y="163488"/>
            <a:ext cx="9144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pic>
        <p:nvPicPr>
          <p:cNvPr id="6" name="image6.jpeg">
            <a:extLst>
              <a:ext uri="{FF2B5EF4-FFF2-40B4-BE49-F238E27FC236}">
                <a16:creationId xmlns:a16="http://schemas.microsoft.com/office/drawing/2014/main" id="{1CF9094D-D33E-4415-B175-6E4CC473F36C}"/>
              </a:ext>
            </a:extLst>
          </p:cNvPr>
          <p:cNvPicPr/>
          <p:nvPr/>
        </p:nvPicPr>
        <p:blipFill>
          <a:blip r:embed="rId2" cstate="print"/>
          <a:stretch>
            <a:fillRect/>
          </a:stretch>
        </p:blipFill>
        <p:spPr>
          <a:xfrm>
            <a:off x="320039" y="838278"/>
            <a:ext cx="2769259" cy="2332463"/>
          </a:xfrm>
          <a:prstGeom prst="rect">
            <a:avLst/>
          </a:prstGeom>
        </p:spPr>
      </p:pic>
      <p:pic>
        <p:nvPicPr>
          <p:cNvPr id="7" name="Content Placeholder 3">
            <a:extLst>
              <a:ext uri="{FF2B5EF4-FFF2-40B4-BE49-F238E27FC236}">
                <a16:creationId xmlns:a16="http://schemas.microsoft.com/office/drawing/2014/main" id="{6A673D3D-C834-448A-857E-BA69D919B122}"/>
              </a:ext>
            </a:extLst>
          </p:cNvPr>
          <p:cNvPicPr>
            <a:picLocks/>
          </p:cNvPicPr>
          <p:nvPr/>
        </p:nvPicPr>
        <p:blipFill>
          <a:blip r:embed="rId3"/>
          <a:stretch>
            <a:fillRect/>
          </a:stretch>
        </p:blipFill>
        <p:spPr>
          <a:xfrm>
            <a:off x="3165311" y="859956"/>
            <a:ext cx="2902472" cy="2332464"/>
          </a:xfrm>
          <a:prstGeom prst="rect">
            <a:avLst/>
          </a:prstGeom>
        </p:spPr>
      </p:pic>
      <p:pic>
        <p:nvPicPr>
          <p:cNvPr id="9" name="image9.jpeg">
            <a:extLst>
              <a:ext uri="{FF2B5EF4-FFF2-40B4-BE49-F238E27FC236}">
                <a16:creationId xmlns:a16="http://schemas.microsoft.com/office/drawing/2014/main" id="{935D64D3-C5D5-4F8F-8F5E-13A91188BC9B}"/>
              </a:ext>
            </a:extLst>
          </p:cNvPr>
          <p:cNvPicPr/>
          <p:nvPr/>
        </p:nvPicPr>
        <p:blipFill>
          <a:blip r:embed="rId4" cstate="print"/>
          <a:stretch>
            <a:fillRect/>
          </a:stretch>
        </p:blipFill>
        <p:spPr>
          <a:xfrm>
            <a:off x="6173104" y="838278"/>
            <a:ext cx="2769259" cy="2332463"/>
          </a:xfrm>
          <a:prstGeom prst="rect">
            <a:avLst/>
          </a:prstGeom>
        </p:spPr>
      </p:pic>
      <p:pic>
        <p:nvPicPr>
          <p:cNvPr id="11" name="Picture 10">
            <a:extLst>
              <a:ext uri="{FF2B5EF4-FFF2-40B4-BE49-F238E27FC236}">
                <a16:creationId xmlns:a16="http://schemas.microsoft.com/office/drawing/2014/main" id="{6C353BA5-A71F-4F4A-AC88-FE6C3645B038}"/>
              </a:ext>
            </a:extLst>
          </p:cNvPr>
          <p:cNvPicPr/>
          <p:nvPr/>
        </p:nvPicPr>
        <p:blipFill>
          <a:blip r:embed="rId5"/>
          <a:stretch>
            <a:fillRect/>
          </a:stretch>
        </p:blipFill>
        <p:spPr>
          <a:xfrm>
            <a:off x="320038" y="3245781"/>
            <a:ext cx="2769260" cy="2332463"/>
          </a:xfrm>
          <a:prstGeom prst="rect">
            <a:avLst/>
          </a:prstGeom>
        </p:spPr>
      </p:pic>
      <p:pic>
        <p:nvPicPr>
          <p:cNvPr id="13" name="image8.jpeg">
            <a:extLst>
              <a:ext uri="{FF2B5EF4-FFF2-40B4-BE49-F238E27FC236}">
                <a16:creationId xmlns:a16="http://schemas.microsoft.com/office/drawing/2014/main" id="{35C65946-385E-40DE-B2DF-D1FB37B7BDF7}"/>
              </a:ext>
            </a:extLst>
          </p:cNvPr>
          <p:cNvPicPr/>
          <p:nvPr/>
        </p:nvPicPr>
        <p:blipFill>
          <a:blip r:embed="rId6" cstate="print"/>
          <a:stretch>
            <a:fillRect/>
          </a:stretch>
        </p:blipFill>
        <p:spPr>
          <a:xfrm>
            <a:off x="3152416" y="3245782"/>
            <a:ext cx="2902472" cy="2332463"/>
          </a:xfrm>
          <a:prstGeom prst="rect">
            <a:avLst/>
          </a:prstGeom>
        </p:spPr>
      </p:pic>
      <p:pic>
        <p:nvPicPr>
          <p:cNvPr id="15" name="Picture 14">
            <a:extLst>
              <a:ext uri="{FF2B5EF4-FFF2-40B4-BE49-F238E27FC236}">
                <a16:creationId xmlns:a16="http://schemas.microsoft.com/office/drawing/2014/main" id="{52B014EE-98EF-42E5-A081-FB12DC776D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3104" y="3245782"/>
            <a:ext cx="2769259" cy="2332463"/>
          </a:xfrm>
          <a:prstGeom prst="rect">
            <a:avLst/>
          </a:prstGeom>
        </p:spPr>
      </p:pic>
      <p:pic>
        <p:nvPicPr>
          <p:cNvPr id="17" name="Picture 16">
            <a:extLst>
              <a:ext uri="{FF2B5EF4-FFF2-40B4-BE49-F238E27FC236}">
                <a16:creationId xmlns:a16="http://schemas.microsoft.com/office/drawing/2014/main" id="{B4A14B46-55DF-4644-8A21-93B84186BC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 y="6049574"/>
            <a:ext cx="9136918" cy="835799"/>
          </a:xfrm>
          <a:prstGeom prst="rect">
            <a:avLst/>
          </a:prstGeom>
        </p:spPr>
      </p:pic>
      <p:sp>
        <p:nvSpPr>
          <p:cNvPr id="19" name="TextBox 18">
            <a:extLst>
              <a:ext uri="{FF2B5EF4-FFF2-40B4-BE49-F238E27FC236}">
                <a16:creationId xmlns:a16="http://schemas.microsoft.com/office/drawing/2014/main" id="{3C2C57AA-D6F9-4907-9E0C-B280F3919345}"/>
              </a:ext>
            </a:extLst>
          </p:cNvPr>
          <p:cNvSpPr txBox="1"/>
          <p:nvPr/>
        </p:nvSpPr>
        <p:spPr>
          <a:xfrm>
            <a:off x="6374741" y="5635370"/>
            <a:ext cx="2769259" cy="276999"/>
          </a:xfrm>
          <a:prstGeom prst="rect">
            <a:avLst/>
          </a:prstGeom>
          <a:noFill/>
        </p:spPr>
        <p:txBody>
          <a:bodyPr wrap="square">
            <a:spAutoFit/>
          </a:bodyPr>
          <a:lstStyle/>
          <a:p>
            <a:pPr algn="just"/>
            <a:r>
              <a:rPr lang="en-US" sz="1200" dirty="0"/>
              <a:t>Photo courtesy: Ms. Hafsa Shahzadi</a:t>
            </a:r>
          </a:p>
        </p:txBody>
      </p:sp>
      <p:sp>
        <p:nvSpPr>
          <p:cNvPr id="21" name="TextBox 20">
            <a:extLst>
              <a:ext uri="{FF2B5EF4-FFF2-40B4-BE49-F238E27FC236}">
                <a16:creationId xmlns:a16="http://schemas.microsoft.com/office/drawing/2014/main" id="{8189EC5F-362E-4A9F-BE04-B45D438E77D8}"/>
              </a:ext>
            </a:extLst>
          </p:cNvPr>
          <p:cNvSpPr txBox="1"/>
          <p:nvPr/>
        </p:nvSpPr>
        <p:spPr>
          <a:xfrm>
            <a:off x="308315" y="911816"/>
            <a:ext cx="4572000" cy="369332"/>
          </a:xfrm>
          <a:prstGeom prst="rect">
            <a:avLst/>
          </a:prstGeom>
          <a:noFill/>
        </p:spPr>
        <p:txBody>
          <a:bodyPr wrap="square">
            <a:spAutoFit/>
          </a:bodyPr>
          <a:lstStyle/>
          <a:p>
            <a:r>
              <a:rPr lang="en-US" b="1" dirty="0"/>
              <a:t>EH-1</a:t>
            </a:r>
          </a:p>
        </p:txBody>
      </p:sp>
      <p:sp>
        <p:nvSpPr>
          <p:cNvPr id="23" name="TextBox 22">
            <a:extLst>
              <a:ext uri="{FF2B5EF4-FFF2-40B4-BE49-F238E27FC236}">
                <a16:creationId xmlns:a16="http://schemas.microsoft.com/office/drawing/2014/main" id="{5ABD0AD9-5055-4E8D-AC75-C677E6727F9C}"/>
              </a:ext>
            </a:extLst>
          </p:cNvPr>
          <p:cNvSpPr txBox="1"/>
          <p:nvPr/>
        </p:nvSpPr>
        <p:spPr>
          <a:xfrm>
            <a:off x="3225099" y="854691"/>
            <a:ext cx="4572000" cy="369332"/>
          </a:xfrm>
          <a:prstGeom prst="rect">
            <a:avLst/>
          </a:prstGeom>
          <a:noFill/>
        </p:spPr>
        <p:txBody>
          <a:bodyPr wrap="square">
            <a:spAutoFit/>
          </a:bodyPr>
          <a:lstStyle/>
          <a:p>
            <a:r>
              <a:rPr lang="en-US" b="1" dirty="0"/>
              <a:t>EH-9</a:t>
            </a:r>
          </a:p>
        </p:txBody>
      </p:sp>
      <p:sp>
        <p:nvSpPr>
          <p:cNvPr id="25" name="TextBox 24">
            <a:extLst>
              <a:ext uri="{FF2B5EF4-FFF2-40B4-BE49-F238E27FC236}">
                <a16:creationId xmlns:a16="http://schemas.microsoft.com/office/drawing/2014/main" id="{34024424-F9FE-4192-8838-F477396A3C9B}"/>
              </a:ext>
            </a:extLst>
          </p:cNvPr>
          <p:cNvSpPr txBox="1"/>
          <p:nvPr/>
        </p:nvSpPr>
        <p:spPr>
          <a:xfrm>
            <a:off x="6238731" y="870797"/>
            <a:ext cx="4572000" cy="369332"/>
          </a:xfrm>
          <a:prstGeom prst="rect">
            <a:avLst/>
          </a:prstGeom>
          <a:noFill/>
        </p:spPr>
        <p:txBody>
          <a:bodyPr wrap="square">
            <a:spAutoFit/>
          </a:bodyPr>
          <a:lstStyle/>
          <a:p>
            <a:r>
              <a:rPr lang="en-US" b="1" dirty="0"/>
              <a:t>EH-6</a:t>
            </a:r>
          </a:p>
        </p:txBody>
      </p:sp>
      <p:sp>
        <p:nvSpPr>
          <p:cNvPr id="27" name="TextBox 26">
            <a:extLst>
              <a:ext uri="{FF2B5EF4-FFF2-40B4-BE49-F238E27FC236}">
                <a16:creationId xmlns:a16="http://schemas.microsoft.com/office/drawing/2014/main" id="{E281CA90-1DB8-4039-95F8-110980BED4B6}"/>
              </a:ext>
            </a:extLst>
          </p:cNvPr>
          <p:cNvSpPr txBox="1"/>
          <p:nvPr/>
        </p:nvSpPr>
        <p:spPr>
          <a:xfrm>
            <a:off x="6249282" y="3253083"/>
            <a:ext cx="5401994" cy="369332"/>
          </a:xfrm>
          <a:prstGeom prst="rect">
            <a:avLst/>
          </a:prstGeom>
          <a:noFill/>
        </p:spPr>
        <p:txBody>
          <a:bodyPr wrap="square">
            <a:spAutoFit/>
          </a:bodyPr>
          <a:lstStyle/>
          <a:p>
            <a:r>
              <a:rPr lang="en-US" b="1" dirty="0"/>
              <a:t>EH-5</a:t>
            </a:r>
          </a:p>
        </p:txBody>
      </p:sp>
      <p:sp>
        <p:nvSpPr>
          <p:cNvPr id="29" name="TextBox 28">
            <a:extLst>
              <a:ext uri="{FF2B5EF4-FFF2-40B4-BE49-F238E27FC236}">
                <a16:creationId xmlns:a16="http://schemas.microsoft.com/office/drawing/2014/main" id="{8DE2D3F9-258C-41A7-B50C-EBE446EF9FB2}"/>
              </a:ext>
            </a:extLst>
          </p:cNvPr>
          <p:cNvSpPr txBox="1"/>
          <p:nvPr/>
        </p:nvSpPr>
        <p:spPr>
          <a:xfrm>
            <a:off x="3165311" y="3255966"/>
            <a:ext cx="2473489" cy="369332"/>
          </a:xfrm>
          <a:prstGeom prst="rect">
            <a:avLst/>
          </a:prstGeom>
          <a:noFill/>
        </p:spPr>
        <p:txBody>
          <a:bodyPr wrap="square">
            <a:spAutoFit/>
          </a:bodyPr>
          <a:lstStyle/>
          <a:p>
            <a:r>
              <a:rPr lang="en-US" b="1" dirty="0"/>
              <a:t>EH-13</a:t>
            </a:r>
          </a:p>
        </p:txBody>
      </p:sp>
      <p:sp>
        <p:nvSpPr>
          <p:cNvPr id="31" name="TextBox 30">
            <a:extLst>
              <a:ext uri="{FF2B5EF4-FFF2-40B4-BE49-F238E27FC236}">
                <a16:creationId xmlns:a16="http://schemas.microsoft.com/office/drawing/2014/main" id="{0B2AC1AE-FCFC-46E5-8856-A0809975C12A}"/>
              </a:ext>
            </a:extLst>
          </p:cNvPr>
          <p:cNvSpPr txBox="1"/>
          <p:nvPr/>
        </p:nvSpPr>
        <p:spPr>
          <a:xfrm>
            <a:off x="342633" y="3296670"/>
            <a:ext cx="2476767" cy="369332"/>
          </a:xfrm>
          <a:prstGeom prst="rect">
            <a:avLst/>
          </a:prstGeom>
          <a:noFill/>
        </p:spPr>
        <p:txBody>
          <a:bodyPr wrap="square">
            <a:spAutoFit/>
          </a:bodyPr>
          <a:lstStyle/>
          <a:p>
            <a:r>
              <a:rPr lang="en-US" b="1" dirty="0"/>
              <a:t>EH-7</a:t>
            </a:r>
          </a:p>
        </p:txBody>
      </p:sp>
    </p:spTree>
    <p:extLst>
      <p:ext uri="{BB962C8B-B14F-4D97-AF65-F5344CB8AC3E}">
        <p14:creationId xmlns:p14="http://schemas.microsoft.com/office/powerpoint/2010/main" val="4299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471EC-CA5F-45B6-89F9-5D57405AE033}"/>
              </a:ext>
            </a:extLst>
          </p:cNvPr>
          <p:cNvSpPr>
            <a:spLocks noGrp="1"/>
          </p:cNvSpPr>
          <p:nvPr>
            <p:ph type="sldNum" sz="quarter" idx="12"/>
          </p:nvPr>
        </p:nvSpPr>
        <p:spPr/>
        <p:txBody>
          <a:bodyPr/>
          <a:lstStyle/>
          <a:p>
            <a:fld id="{FCAEAE96-855E-42B1-8DE9-9C9E68DE18C5}" type="slidenum">
              <a:rPr lang="fr-FR" smtClean="0"/>
              <a:pPr/>
              <a:t>11</a:t>
            </a:fld>
            <a:endParaRPr lang="fr-FR"/>
          </a:p>
        </p:txBody>
      </p:sp>
      <p:pic>
        <p:nvPicPr>
          <p:cNvPr id="4" name="Picture 3">
            <a:extLst>
              <a:ext uri="{FF2B5EF4-FFF2-40B4-BE49-F238E27FC236}">
                <a16:creationId xmlns:a16="http://schemas.microsoft.com/office/drawing/2014/main" id="{97FC9D79-7AB4-4F14-B016-CE3D363B5B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05845"/>
            <a:ext cx="9136918" cy="835799"/>
          </a:xfrm>
          <a:prstGeom prst="rect">
            <a:avLst/>
          </a:prstGeom>
        </p:spPr>
      </p:pic>
      <p:sp>
        <p:nvSpPr>
          <p:cNvPr id="6" name="TextBox 5">
            <a:extLst>
              <a:ext uri="{FF2B5EF4-FFF2-40B4-BE49-F238E27FC236}">
                <a16:creationId xmlns:a16="http://schemas.microsoft.com/office/drawing/2014/main" id="{62444EFE-182B-454C-A13A-599C544D008E}"/>
              </a:ext>
            </a:extLst>
          </p:cNvPr>
          <p:cNvSpPr txBox="1"/>
          <p:nvPr/>
        </p:nvSpPr>
        <p:spPr>
          <a:xfrm>
            <a:off x="0" y="228600"/>
            <a:ext cx="9144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6AF87BDF-49DA-45DB-94E3-2704C6A509CA}"/>
              </a:ext>
            </a:extLst>
          </p:cNvPr>
          <p:cNvSpPr txBox="1"/>
          <p:nvPr/>
        </p:nvSpPr>
        <p:spPr>
          <a:xfrm>
            <a:off x="44644" y="940770"/>
            <a:ext cx="9144000" cy="1077218"/>
          </a:xfrm>
          <a:prstGeom prst="rect">
            <a:avLst/>
          </a:prstGeom>
          <a:noFill/>
        </p:spPr>
        <p:txBody>
          <a:bodyPr wrap="square">
            <a:spAutoFit/>
          </a:bodyPr>
          <a:lstStyle/>
          <a:p>
            <a:pPr marL="342900" indent="-342900">
              <a:buFont typeface="Arial" panose="020B0604020202020204" pitchFamily="34" charset="0"/>
              <a:buChar char="•"/>
            </a:pPr>
            <a:r>
              <a:rPr lang="en-US" sz="2400" dirty="0"/>
              <a:t>Cultivation of </a:t>
            </a:r>
            <a:r>
              <a:rPr lang="en-US" sz="2400" i="1" dirty="0"/>
              <a:t>Aspergillus fumigatus </a:t>
            </a:r>
            <a:r>
              <a:rPr lang="en-US" sz="2400" dirty="0"/>
              <a:t>strains</a:t>
            </a:r>
          </a:p>
          <a:p>
            <a:pPr marL="800100" lvl="1" indent="-342900">
              <a:buFont typeface="Arial" panose="020B0604020202020204" pitchFamily="34" charset="0"/>
              <a:buChar char="•"/>
            </a:pPr>
            <a:r>
              <a:rPr lang="en-US" sz="2000" dirty="0"/>
              <a:t>05 fungal isolates (</a:t>
            </a:r>
            <a:r>
              <a:rPr lang="en-US" sz="2000" i="1" dirty="0"/>
              <a:t>A. fumigatus</a:t>
            </a:r>
            <a:r>
              <a:rPr lang="en-US" sz="2000" dirty="0"/>
              <a:t>) were isolated and characterized, </a:t>
            </a:r>
            <a:r>
              <a:rPr lang="en-US" sz="2000" dirty="0" smtClean="0"/>
              <a:t>from a previous study</a:t>
            </a:r>
            <a:endParaRPr lang="en-US" sz="2000" dirty="0"/>
          </a:p>
        </p:txBody>
      </p:sp>
      <p:sp>
        <p:nvSpPr>
          <p:cNvPr id="14" name="TextBox 13">
            <a:extLst>
              <a:ext uri="{FF2B5EF4-FFF2-40B4-BE49-F238E27FC236}">
                <a16:creationId xmlns:a16="http://schemas.microsoft.com/office/drawing/2014/main" id="{0088A636-74AA-40A4-9957-B4A8B9C4BE61}"/>
              </a:ext>
            </a:extLst>
          </p:cNvPr>
          <p:cNvSpPr txBox="1"/>
          <p:nvPr/>
        </p:nvSpPr>
        <p:spPr>
          <a:xfrm>
            <a:off x="5122399" y="4914222"/>
            <a:ext cx="3623602" cy="276999"/>
          </a:xfrm>
          <a:prstGeom prst="rect">
            <a:avLst/>
          </a:prstGeom>
          <a:noFill/>
        </p:spPr>
        <p:txBody>
          <a:bodyPr wrap="square">
            <a:spAutoFit/>
          </a:bodyPr>
          <a:lstStyle/>
          <a:p>
            <a:pPr algn="just"/>
            <a:r>
              <a:rPr lang="en-US" sz="1200" dirty="0"/>
              <a:t>Photo courtesy: Ms. </a:t>
            </a:r>
            <a:r>
              <a:rPr lang="en-US" sz="1200" dirty="0" err="1"/>
              <a:t>Ezza</a:t>
            </a:r>
            <a:r>
              <a:rPr lang="en-US" sz="1200" dirty="0"/>
              <a:t> Ashraf</a:t>
            </a:r>
          </a:p>
        </p:txBody>
      </p:sp>
      <p:pic>
        <p:nvPicPr>
          <p:cNvPr id="9" name="Picture 2">
            <a:extLst>
              <a:ext uri="{FF2B5EF4-FFF2-40B4-BE49-F238E27FC236}">
                <a16:creationId xmlns:a16="http://schemas.microsoft.com/office/drawing/2014/main" id="{D165694A-E567-48AE-A4D3-92F747AF5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89" y="2633541"/>
            <a:ext cx="2563679" cy="211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B8438ED9-0C00-42FD-A776-284D15149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398" y="2633540"/>
            <a:ext cx="2757889" cy="224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CEE4A9F2-D12B-4404-B66A-2B608059B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389" y="2633540"/>
            <a:ext cx="2769825" cy="211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53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146D32-6C84-47C3-8520-63FC469606A0}"/>
              </a:ext>
            </a:extLst>
          </p:cNvPr>
          <p:cNvSpPr>
            <a:spLocks noGrp="1"/>
          </p:cNvSpPr>
          <p:nvPr>
            <p:ph type="sldNum" sz="quarter" idx="12"/>
          </p:nvPr>
        </p:nvSpPr>
        <p:spPr/>
        <p:txBody>
          <a:bodyPr/>
          <a:lstStyle/>
          <a:p>
            <a:fld id="{FCAEAE96-855E-42B1-8DE9-9C9E68DE18C5}" type="slidenum">
              <a:rPr lang="fr-FR" smtClean="0"/>
              <a:pPr/>
              <a:t>12</a:t>
            </a:fld>
            <a:endParaRPr lang="fr-FR"/>
          </a:p>
        </p:txBody>
      </p:sp>
      <p:pic>
        <p:nvPicPr>
          <p:cNvPr id="4" name="Picture 3">
            <a:extLst>
              <a:ext uri="{FF2B5EF4-FFF2-40B4-BE49-F238E27FC236}">
                <a16:creationId xmlns:a16="http://schemas.microsoft.com/office/drawing/2014/main" id="{1A0FA1BB-5085-4E46-999C-10180CF5FC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05845"/>
            <a:ext cx="9136918" cy="835799"/>
          </a:xfrm>
          <a:prstGeom prst="rect">
            <a:avLst/>
          </a:prstGeom>
        </p:spPr>
      </p:pic>
      <p:sp>
        <p:nvSpPr>
          <p:cNvPr id="6" name="TextBox 5">
            <a:extLst>
              <a:ext uri="{FF2B5EF4-FFF2-40B4-BE49-F238E27FC236}">
                <a16:creationId xmlns:a16="http://schemas.microsoft.com/office/drawing/2014/main" id="{61728DC8-C90C-4023-8F30-259722DDFFC5}"/>
              </a:ext>
            </a:extLst>
          </p:cNvPr>
          <p:cNvSpPr txBox="1"/>
          <p:nvPr/>
        </p:nvSpPr>
        <p:spPr>
          <a:xfrm>
            <a:off x="2282461" y="2286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32F1E0F4-C789-41D7-B5B2-7668BB8FCA6D}"/>
              </a:ext>
            </a:extLst>
          </p:cNvPr>
          <p:cNvSpPr txBox="1"/>
          <p:nvPr/>
        </p:nvSpPr>
        <p:spPr>
          <a:xfrm>
            <a:off x="-7082" y="851585"/>
            <a:ext cx="9144000" cy="2893100"/>
          </a:xfrm>
          <a:prstGeom prst="rect">
            <a:avLst/>
          </a:prstGeom>
          <a:noFill/>
        </p:spPr>
        <p:txBody>
          <a:bodyPr wrap="square">
            <a:spAutoFit/>
          </a:bodyPr>
          <a:lstStyle/>
          <a:p>
            <a:pPr marL="342900" indent="-342900" algn="just">
              <a:buFont typeface="Arial" panose="020B0604020202020204" pitchFamily="34" charset="0"/>
              <a:buChar char="•"/>
            </a:pPr>
            <a:r>
              <a:rPr lang="en-US" sz="2400" dirty="0">
                <a:cs typeface="Times New Roman" panose="02020603050405020304" pitchFamily="18" charset="0"/>
              </a:rPr>
              <a:t>Screening of endophytic actinomycetes</a:t>
            </a:r>
          </a:p>
          <a:p>
            <a:pPr marL="800100" lvl="1" indent="-342900" algn="just"/>
            <a:r>
              <a:rPr lang="en-US" sz="2000" dirty="0">
                <a:cs typeface="Times New Roman" panose="02020603050405020304" pitchFamily="18" charset="0"/>
              </a:rPr>
              <a:t>Concentrated Broth culture </a:t>
            </a:r>
            <a:r>
              <a:rPr lang="en-US" sz="1800" dirty="0">
                <a:cs typeface="Times New Roman" panose="02020603050405020304" pitchFamily="18" charset="0"/>
              </a:rPr>
              <a:t>[9]</a:t>
            </a:r>
            <a:endParaRPr lang="en-US" sz="2000" dirty="0">
              <a:cs typeface="Times New Roman" panose="02020603050405020304" pitchFamily="18" charset="0"/>
            </a:endParaRPr>
          </a:p>
          <a:p>
            <a:pPr lvl="2" algn="just">
              <a:buFont typeface="Wingdings" panose="05000000000000000000" pitchFamily="2" charset="2"/>
              <a:buChar char="§"/>
            </a:pPr>
            <a:r>
              <a:rPr lang="en-US" sz="2000" dirty="0">
                <a:cs typeface="Times New Roman" panose="02020603050405020304" pitchFamily="18" charset="0"/>
              </a:rPr>
              <a:t>100 mg/ml concentration</a:t>
            </a:r>
          </a:p>
          <a:p>
            <a:pPr lvl="2" algn="just">
              <a:buFont typeface="Wingdings" panose="05000000000000000000" pitchFamily="2" charset="2"/>
              <a:buChar char="§"/>
            </a:pPr>
            <a:r>
              <a:rPr lang="en-US" sz="2000" dirty="0">
                <a:cs typeface="Times New Roman" panose="02020603050405020304" pitchFamily="18" charset="0"/>
              </a:rPr>
              <a:t>Extracts stored in 0.1% DMSO</a:t>
            </a:r>
          </a:p>
          <a:p>
            <a:pPr marL="1257300" lvl="2" indent="-342900" algn="just">
              <a:buFont typeface="Arial" panose="020B0604020202020204" pitchFamily="34" charset="0"/>
              <a:buChar char="•"/>
            </a:pPr>
            <a:endParaRPr lang="en-US" sz="2000" dirty="0">
              <a:cs typeface="Times New Roman" panose="02020603050405020304" pitchFamily="18" charset="0"/>
            </a:endParaRPr>
          </a:p>
          <a:p>
            <a:pPr marL="342900" indent="-342900" algn="just">
              <a:buFont typeface="Arial" panose="020B0604020202020204" pitchFamily="34" charset="0"/>
              <a:buChar char="•"/>
            </a:pPr>
            <a:r>
              <a:rPr lang="en-US" sz="2400" dirty="0">
                <a:cs typeface="Times New Roman" panose="02020603050405020304" pitchFamily="18" charset="0"/>
              </a:rPr>
              <a:t>Biological screening</a:t>
            </a:r>
          </a:p>
          <a:p>
            <a:pPr marL="1257300" lvl="2" indent="-342900" algn="just">
              <a:buFont typeface="Arial" panose="020B0604020202020204" pitchFamily="34" charset="0"/>
              <a:buChar char="•"/>
            </a:pPr>
            <a:r>
              <a:rPr lang="en-US" dirty="0">
                <a:cs typeface="Times New Roman" panose="02020603050405020304" pitchFamily="18" charset="0"/>
              </a:rPr>
              <a:t>Agar plug method [10]</a:t>
            </a:r>
          </a:p>
          <a:p>
            <a:pPr marL="1257300" lvl="2" indent="-342900" algn="just">
              <a:buFont typeface="Arial" panose="020B0604020202020204" pitchFamily="34" charset="0"/>
              <a:buChar char="•"/>
            </a:pPr>
            <a:r>
              <a:rPr lang="en-US" dirty="0">
                <a:cs typeface="Times New Roman" panose="02020603050405020304" pitchFamily="18" charset="0"/>
              </a:rPr>
              <a:t>Agar well diffusion method [11]</a:t>
            </a:r>
          </a:p>
          <a:p>
            <a:pPr lvl="3" algn="just">
              <a:buFont typeface="Wingdings" panose="05000000000000000000" pitchFamily="2" charset="2"/>
              <a:buChar char="§"/>
            </a:pPr>
            <a:r>
              <a:rPr lang="en-US" i="1" dirty="0">
                <a:cs typeface="Times New Roman" panose="02020603050405020304" pitchFamily="18" charset="0"/>
              </a:rPr>
              <a:t>Aspergillus fumigatus</a:t>
            </a:r>
          </a:p>
        </p:txBody>
      </p:sp>
      <p:sp>
        <p:nvSpPr>
          <p:cNvPr id="10" name="TextBox 9">
            <a:extLst>
              <a:ext uri="{FF2B5EF4-FFF2-40B4-BE49-F238E27FC236}">
                <a16:creationId xmlns:a16="http://schemas.microsoft.com/office/drawing/2014/main" id="{3C53EFDE-ED6A-43C5-AFCF-62A157189AAA}"/>
              </a:ext>
            </a:extLst>
          </p:cNvPr>
          <p:cNvSpPr txBox="1"/>
          <p:nvPr/>
        </p:nvSpPr>
        <p:spPr>
          <a:xfrm>
            <a:off x="-7082" y="5170430"/>
            <a:ext cx="9143999" cy="900246"/>
          </a:xfrm>
          <a:prstGeom prst="rect">
            <a:avLst/>
          </a:prstGeom>
          <a:noFill/>
        </p:spPr>
        <p:txBody>
          <a:bodyPr wrap="square">
            <a:spAutoFit/>
          </a:bodyPr>
          <a:lstStyle/>
          <a:p>
            <a:pPr marL="0" lvl="3" algn="just"/>
            <a:r>
              <a:rPr lang="en-US" sz="1050" dirty="0">
                <a:cs typeface="Times New Roman" panose="02020603050405020304" pitchFamily="18" charset="0"/>
              </a:rPr>
              <a:t>[9]</a:t>
            </a:r>
            <a:r>
              <a:rPr lang="en-US" sz="1050" dirty="0"/>
              <a:t> Tanvir, Rabia, Imran Sajid, Shahida Hasnain, Andreas Kulik, and Stephanie </a:t>
            </a:r>
            <a:r>
              <a:rPr lang="en-US" sz="1050" dirty="0" err="1"/>
              <a:t>Grond</a:t>
            </a:r>
            <a:r>
              <a:rPr lang="en-US" sz="1050" dirty="0"/>
              <a:t>. "Rare actinomycetes </a:t>
            </a:r>
            <a:r>
              <a:rPr lang="en-US" sz="1050" i="1" dirty="0"/>
              <a:t>Nocardia </a:t>
            </a:r>
            <a:r>
              <a:rPr lang="en-US" sz="1050" i="1" dirty="0" err="1"/>
              <a:t>caishijiensis</a:t>
            </a:r>
            <a:r>
              <a:rPr lang="en-US" sz="1050" i="1" dirty="0"/>
              <a:t> </a:t>
            </a:r>
            <a:r>
              <a:rPr lang="en-US" sz="1050" dirty="0"/>
              <a:t>and </a:t>
            </a:r>
            <a:r>
              <a:rPr lang="en-US" sz="1050" i="1" dirty="0" err="1"/>
              <a:t>Pseudonocardia</a:t>
            </a:r>
            <a:r>
              <a:rPr lang="en-US" sz="1050" i="1" dirty="0"/>
              <a:t> </a:t>
            </a:r>
            <a:r>
              <a:rPr lang="en-US" sz="1050" i="1" dirty="0" err="1"/>
              <a:t>carboxydivorans</a:t>
            </a:r>
            <a:r>
              <a:rPr lang="en-US" sz="1050" dirty="0"/>
              <a:t> as endophytes, their bioactivity and metabolites evaluation." </a:t>
            </a:r>
            <a:r>
              <a:rPr lang="en-US" sz="1050" i="1" dirty="0"/>
              <a:t>Microbiological Research</a:t>
            </a:r>
            <a:r>
              <a:rPr lang="en-US" sz="1050" dirty="0"/>
              <a:t> 185 (2016): 22-35.</a:t>
            </a:r>
          </a:p>
          <a:p>
            <a:pPr marL="0" lvl="3" algn="just"/>
            <a:r>
              <a:rPr lang="en-US" sz="1050" dirty="0"/>
              <a:t>[10] </a:t>
            </a:r>
            <a:r>
              <a:rPr lang="en-US" sz="1050" dirty="0" err="1"/>
              <a:t>Balouiri</a:t>
            </a:r>
            <a:r>
              <a:rPr lang="en-US" sz="1050" dirty="0"/>
              <a:t> M, Sadiki M, </a:t>
            </a:r>
            <a:r>
              <a:rPr lang="en-US" sz="1050" dirty="0" err="1"/>
              <a:t>Ibnsouda</a:t>
            </a:r>
            <a:r>
              <a:rPr lang="en-US" sz="1050" dirty="0"/>
              <a:t> SK. Methods for in vitro evaluating antimicrobial activity: A review. Journal of pharmaceutical analysis. 2016;6(2):71-9.</a:t>
            </a:r>
            <a:endParaRPr lang="en-US" sz="1050" dirty="0">
              <a:cs typeface="Times New Roman" panose="02020603050405020304" pitchFamily="18" charset="0"/>
            </a:endParaRPr>
          </a:p>
          <a:p>
            <a:pPr marL="0" lvl="3" algn="just"/>
            <a:r>
              <a:rPr lang="en-US" sz="1050" dirty="0"/>
              <a:t>[11] </a:t>
            </a:r>
            <a:r>
              <a:rPr lang="en-US" sz="1050" dirty="0" err="1"/>
              <a:t>Gebreyhannes</a:t>
            </a:r>
            <a:r>
              <a:rPr lang="en-US" sz="1050" dirty="0"/>
              <a:t>, </a:t>
            </a:r>
            <a:r>
              <a:rPr lang="en-US" sz="1050" dirty="0" err="1"/>
              <a:t>Gebreselema</a:t>
            </a:r>
            <a:r>
              <a:rPr lang="en-US" sz="1050" dirty="0"/>
              <a:t>, </a:t>
            </a:r>
            <a:r>
              <a:rPr lang="en-US" sz="1050" dirty="0" err="1"/>
              <a:t>Feleke</a:t>
            </a:r>
            <a:r>
              <a:rPr lang="en-US" sz="1050" dirty="0"/>
              <a:t> </a:t>
            </a:r>
            <a:r>
              <a:rPr lang="en-US" sz="1050" dirty="0" err="1"/>
              <a:t>Moges</a:t>
            </a:r>
            <a:r>
              <a:rPr lang="en-US" sz="1050" dirty="0"/>
              <a:t>, Samuel </a:t>
            </a:r>
            <a:r>
              <a:rPr lang="en-US" sz="1050" dirty="0" err="1"/>
              <a:t>Sahile</a:t>
            </a:r>
            <a:r>
              <a:rPr lang="en-US" sz="1050" dirty="0"/>
              <a:t>, and Nagappan Raja. "Isolation and characterization of potential antibiotic producing actinomycetes from water and sediments of Lake Tana, Ethiopia." </a:t>
            </a:r>
            <a:r>
              <a:rPr lang="en-US" sz="1050" i="1" dirty="0"/>
              <a:t>Asian Pacific Journal of Tropical Biomedicine</a:t>
            </a:r>
            <a:r>
              <a:rPr lang="en-US" sz="1050" dirty="0"/>
              <a:t> 3, no. 6 (2013): 426-35.</a:t>
            </a:r>
            <a:endParaRPr lang="en-US" sz="1050" dirty="0">
              <a:cs typeface="Times New Roman" panose="02020603050405020304" pitchFamily="18" charset="0"/>
            </a:endParaRPr>
          </a:p>
        </p:txBody>
      </p:sp>
    </p:spTree>
    <p:extLst>
      <p:ext uri="{BB962C8B-B14F-4D97-AF65-F5344CB8AC3E}">
        <p14:creationId xmlns:p14="http://schemas.microsoft.com/office/powerpoint/2010/main" val="524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2665F-0206-486E-AEB8-38E98EC32119}"/>
              </a:ext>
            </a:extLst>
          </p:cNvPr>
          <p:cNvSpPr>
            <a:spLocks noGrp="1"/>
          </p:cNvSpPr>
          <p:nvPr>
            <p:ph type="sldNum" sz="quarter" idx="12"/>
          </p:nvPr>
        </p:nvSpPr>
        <p:spPr/>
        <p:txBody>
          <a:bodyPr/>
          <a:lstStyle/>
          <a:p>
            <a:fld id="{FCAEAE96-855E-42B1-8DE9-9C9E68DE18C5}" type="slidenum">
              <a:rPr lang="fr-FR" smtClean="0"/>
              <a:pPr/>
              <a:t>13</a:t>
            </a:fld>
            <a:endParaRPr lang="fr-FR"/>
          </a:p>
        </p:txBody>
      </p:sp>
      <p:pic>
        <p:nvPicPr>
          <p:cNvPr id="4" name="Picture 3">
            <a:extLst>
              <a:ext uri="{FF2B5EF4-FFF2-40B4-BE49-F238E27FC236}">
                <a16:creationId xmlns:a16="http://schemas.microsoft.com/office/drawing/2014/main" id="{7B694AFC-C372-4DC0-BF4E-337FB5E549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05845"/>
            <a:ext cx="9136918" cy="835799"/>
          </a:xfrm>
          <a:prstGeom prst="rect">
            <a:avLst/>
          </a:prstGeom>
        </p:spPr>
      </p:pic>
      <p:sp>
        <p:nvSpPr>
          <p:cNvPr id="6" name="TextBox 5">
            <a:extLst>
              <a:ext uri="{FF2B5EF4-FFF2-40B4-BE49-F238E27FC236}">
                <a16:creationId xmlns:a16="http://schemas.microsoft.com/office/drawing/2014/main" id="{DE592B2F-723D-4FC9-A4F8-FBE1DA1407E1}"/>
              </a:ext>
            </a:extLst>
          </p:cNvPr>
          <p:cNvSpPr txBox="1"/>
          <p:nvPr/>
        </p:nvSpPr>
        <p:spPr>
          <a:xfrm>
            <a:off x="2282461" y="3048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08ECC55F-F0B2-4430-9753-9017B719CEE6}"/>
              </a:ext>
            </a:extLst>
          </p:cNvPr>
          <p:cNvSpPr txBox="1"/>
          <p:nvPr/>
        </p:nvSpPr>
        <p:spPr>
          <a:xfrm>
            <a:off x="-87923" y="1032210"/>
            <a:ext cx="9144000" cy="1446550"/>
          </a:xfrm>
          <a:prstGeom prst="rect">
            <a:avLst/>
          </a:prstGeom>
          <a:noFill/>
        </p:spPr>
        <p:txBody>
          <a:bodyPr wrap="square">
            <a:spAutoFit/>
          </a:bodyPr>
          <a:lstStyle/>
          <a:p>
            <a:pPr marL="342900" indent="-342900">
              <a:buFont typeface="Arial" panose="020B0604020202020204" pitchFamily="34" charset="0"/>
              <a:buChar char="•"/>
            </a:pPr>
            <a:r>
              <a:rPr lang="en-US" sz="2400" i="1" dirty="0">
                <a:cs typeface="Arial" pitchFamily="34" charset="0"/>
              </a:rPr>
              <a:t>In vitro</a:t>
            </a:r>
            <a:r>
              <a:rPr lang="en-US" sz="2400" dirty="0">
                <a:cs typeface="Arial" pitchFamily="34" charset="0"/>
              </a:rPr>
              <a:t> antifungal activity testing of endophytic actinomycetes by agar plug method</a:t>
            </a:r>
            <a:endParaRPr lang="en-US" sz="2400" dirty="0">
              <a:cs typeface="Times New Roman" panose="02020603050405020304" pitchFamily="18" charset="0"/>
            </a:endParaRPr>
          </a:p>
          <a:p>
            <a:pPr marL="800100" lvl="1" indent="-342900">
              <a:buFont typeface="Arial" panose="020B0604020202020204" pitchFamily="34" charset="0"/>
              <a:buChar char="•"/>
            </a:pPr>
            <a:r>
              <a:rPr lang="en-US" sz="2000" dirty="0">
                <a:cs typeface="Times New Roman" panose="02020603050405020304" pitchFamily="18" charset="0"/>
              </a:rPr>
              <a:t>2 strains showed </a:t>
            </a:r>
            <a:r>
              <a:rPr lang="en-US" sz="2000" dirty="0" smtClean="0">
                <a:cs typeface="Times New Roman" panose="02020603050405020304" pitchFamily="18" charset="0"/>
              </a:rPr>
              <a:t>broad </a:t>
            </a:r>
            <a:r>
              <a:rPr lang="en-US" sz="2000" dirty="0">
                <a:cs typeface="Times New Roman" panose="02020603050405020304" pitchFamily="18" charset="0"/>
              </a:rPr>
              <a:t>spectrum antifungal activity</a:t>
            </a:r>
          </a:p>
          <a:p>
            <a:pPr marL="800100" lvl="1" indent="-342900">
              <a:buFont typeface="Arial" panose="020B0604020202020204" pitchFamily="34" charset="0"/>
              <a:buChar char="•"/>
            </a:pPr>
            <a:r>
              <a:rPr lang="en-US" sz="2000" dirty="0">
                <a:cs typeface="Times New Roman" panose="02020603050405020304" pitchFamily="18" charset="0"/>
              </a:rPr>
              <a:t>Maximum zones of inhibition of 11mm</a:t>
            </a:r>
          </a:p>
        </p:txBody>
      </p:sp>
      <p:sp>
        <p:nvSpPr>
          <p:cNvPr id="16" name="TextBox 15">
            <a:extLst>
              <a:ext uri="{FF2B5EF4-FFF2-40B4-BE49-F238E27FC236}">
                <a16:creationId xmlns:a16="http://schemas.microsoft.com/office/drawing/2014/main" id="{00E9C627-98F8-48D7-BE19-1068C576BA11}"/>
              </a:ext>
            </a:extLst>
          </p:cNvPr>
          <p:cNvSpPr txBox="1"/>
          <p:nvPr/>
        </p:nvSpPr>
        <p:spPr>
          <a:xfrm>
            <a:off x="5661798" y="5565094"/>
            <a:ext cx="3406002" cy="276999"/>
          </a:xfrm>
          <a:prstGeom prst="rect">
            <a:avLst/>
          </a:prstGeom>
          <a:noFill/>
        </p:spPr>
        <p:txBody>
          <a:bodyPr wrap="square">
            <a:spAutoFit/>
          </a:bodyPr>
          <a:lstStyle/>
          <a:p>
            <a:pPr algn="just"/>
            <a:r>
              <a:rPr lang="en-US" sz="1200" dirty="0"/>
              <a:t>Photo courtesy: Ms. </a:t>
            </a:r>
            <a:r>
              <a:rPr lang="en-US" sz="1200" dirty="0" err="1"/>
              <a:t>Ezza</a:t>
            </a:r>
            <a:r>
              <a:rPr lang="en-US" sz="1200" dirty="0"/>
              <a:t> Ashraf</a:t>
            </a:r>
          </a:p>
        </p:txBody>
      </p:sp>
      <p:pic>
        <p:nvPicPr>
          <p:cNvPr id="3" name="Picture 6">
            <a:extLst>
              <a:ext uri="{FF2B5EF4-FFF2-40B4-BE49-F238E27FC236}">
                <a16:creationId xmlns:a16="http://schemas.microsoft.com/office/drawing/2014/main" id="{EDC8518C-4A98-431B-9FFD-0F5092597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405" y="4108100"/>
            <a:ext cx="1808036" cy="150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DE9D9C6F-F139-4049-97AA-DC2D6EB6F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26234"/>
            <a:ext cx="1808036" cy="15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9430068B-4457-4F26-9694-212017608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154" y="2505723"/>
            <a:ext cx="1866503" cy="1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a:extLst>
              <a:ext uri="{FF2B5EF4-FFF2-40B4-BE49-F238E27FC236}">
                <a16:creationId xmlns:a16="http://schemas.microsoft.com/office/drawing/2014/main" id="{5D0472C6-0BC4-40AC-BBD8-9735BD46A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248" y="4075357"/>
            <a:ext cx="15335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a:extLst>
              <a:ext uri="{FF2B5EF4-FFF2-40B4-BE49-F238E27FC236}">
                <a16:creationId xmlns:a16="http://schemas.microsoft.com/office/drawing/2014/main" id="{94110C06-9C23-40C0-A5EA-2A3D63F711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6450" y="2505723"/>
            <a:ext cx="1790497" cy="1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33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3CC8F-6777-4030-94F6-78E11098E079}"/>
              </a:ext>
            </a:extLst>
          </p:cNvPr>
          <p:cNvSpPr>
            <a:spLocks noGrp="1"/>
          </p:cNvSpPr>
          <p:nvPr>
            <p:ph type="sldNum" sz="quarter" idx="12"/>
          </p:nvPr>
        </p:nvSpPr>
        <p:spPr/>
        <p:txBody>
          <a:bodyPr/>
          <a:lstStyle/>
          <a:p>
            <a:fld id="{FCAEAE96-855E-42B1-8DE9-9C9E68DE18C5}" type="slidenum">
              <a:rPr lang="fr-FR" smtClean="0"/>
              <a:pPr/>
              <a:t>14</a:t>
            </a:fld>
            <a:endParaRPr lang="fr-FR"/>
          </a:p>
        </p:txBody>
      </p:sp>
      <p:pic>
        <p:nvPicPr>
          <p:cNvPr id="4" name="Picture 3">
            <a:extLst>
              <a:ext uri="{FF2B5EF4-FFF2-40B4-BE49-F238E27FC236}">
                <a16:creationId xmlns:a16="http://schemas.microsoft.com/office/drawing/2014/main" id="{6F7EC7AF-2BE0-40F6-B05B-1985FFF18C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48048"/>
            <a:ext cx="9136918" cy="835799"/>
          </a:xfrm>
          <a:prstGeom prst="rect">
            <a:avLst/>
          </a:prstGeom>
        </p:spPr>
      </p:pic>
      <p:sp>
        <p:nvSpPr>
          <p:cNvPr id="6" name="TextBox 5">
            <a:extLst>
              <a:ext uri="{FF2B5EF4-FFF2-40B4-BE49-F238E27FC236}">
                <a16:creationId xmlns:a16="http://schemas.microsoft.com/office/drawing/2014/main" id="{F83F706E-0E5F-46B3-9874-D2EB67E91F38}"/>
              </a:ext>
            </a:extLst>
          </p:cNvPr>
          <p:cNvSpPr txBox="1"/>
          <p:nvPr/>
        </p:nvSpPr>
        <p:spPr>
          <a:xfrm>
            <a:off x="2282461" y="2286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337D54CF-1393-4190-9520-5684634B6681}"/>
              </a:ext>
            </a:extLst>
          </p:cNvPr>
          <p:cNvSpPr txBox="1"/>
          <p:nvPr/>
        </p:nvSpPr>
        <p:spPr>
          <a:xfrm>
            <a:off x="0" y="838200"/>
            <a:ext cx="9144000" cy="369332"/>
          </a:xfrm>
          <a:prstGeom prst="rect">
            <a:avLst/>
          </a:prstGeom>
          <a:noFill/>
        </p:spPr>
        <p:txBody>
          <a:bodyPr wrap="square">
            <a:spAutoFit/>
          </a:bodyPr>
          <a:lstStyle/>
          <a:p>
            <a:pPr marL="0" indent="0">
              <a:buNone/>
            </a:pPr>
            <a:r>
              <a:rPr lang="en-US" sz="1800" dirty="0">
                <a:effectLst/>
                <a:ea typeface="Calibri" panose="020F0502020204030204" pitchFamily="34" charset="0"/>
                <a:cs typeface="Arial" panose="020B0604020202020204" pitchFamily="34" charset="0"/>
              </a:rPr>
              <a:t>Antifungal activity of  endophytic actinomycetes concentrated broth by agar plug method</a:t>
            </a:r>
          </a:p>
        </p:txBody>
      </p:sp>
      <p:graphicFrame>
        <p:nvGraphicFramePr>
          <p:cNvPr id="3" name="Table 2">
            <a:extLst>
              <a:ext uri="{FF2B5EF4-FFF2-40B4-BE49-F238E27FC236}">
                <a16:creationId xmlns:a16="http://schemas.microsoft.com/office/drawing/2014/main" id="{8858D9D5-47AD-4C8B-AC62-068A02F97D54}"/>
              </a:ext>
            </a:extLst>
          </p:cNvPr>
          <p:cNvGraphicFramePr>
            <a:graphicFrameLocks noGrp="1"/>
          </p:cNvGraphicFramePr>
          <p:nvPr>
            <p:extLst>
              <p:ext uri="{D42A27DB-BD31-4B8C-83A1-F6EECF244321}">
                <p14:modId xmlns:p14="http://schemas.microsoft.com/office/powerpoint/2010/main" val="3251544850"/>
              </p:ext>
            </p:extLst>
          </p:nvPr>
        </p:nvGraphicFramePr>
        <p:xfrm>
          <a:off x="228600" y="1247160"/>
          <a:ext cx="8170965" cy="4632960"/>
        </p:xfrm>
        <a:graphic>
          <a:graphicData uri="http://schemas.openxmlformats.org/drawingml/2006/table">
            <a:tbl>
              <a:tblPr firstRow="1" firstCol="1" bandRow="1">
                <a:tableStyleId>{5C22544A-7EE6-4342-B048-85BDC9FD1C3A}</a:tableStyleId>
              </a:tblPr>
              <a:tblGrid>
                <a:gridCol w="2154340">
                  <a:extLst>
                    <a:ext uri="{9D8B030D-6E8A-4147-A177-3AD203B41FA5}">
                      <a16:colId xmlns:a16="http://schemas.microsoft.com/office/drawing/2014/main" val="3798651162"/>
                    </a:ext>
                  </a:extLst>
                </a:gridCol>
                <a:gridCol w="1358593">
                  <a:extLst>
                    <a:ext uri="{9D8B030D-6E8A-4147-A177-3AD203B41FA5}">
                      <a16:colId xmlns:a16="http://schemas.microsoft.com/office/drawing/2014/main" val="1412024914"/>
                    </a:ext>
                  </a:extLst>
                </a:gridCol>
                <a:gridCol w="1358593">
                  <a:extLst>
                    <a:ext uri="{9D8B030D-6E8A-4147-A177-3AD203B41FA5}">
                      <a16:colId xmlns:a16="http://schemas.microsoft.com/office/drawing/2014/main" val="4176073647"/>
                    </a:ext>
                  </a:extLst>
                </a:gridCol>
                <a:gridCol w="1164509">
                  <a:extLst>
                    <a:ext uri="{9D8B030D-6E8A-4147-A177-3AD203B41FA5}">
                      <a16:colId xmlns:a16="http://schemas.microsoft.com/office/drawing/2014/main" val="618333751"/>
                    </a:ext>
                  </a:extLst>
                </a:gridCol>
                <a:gridCol w="1067465">
                  <a:extLst>
                    <a:ext uri="{9D8B030D-6E8A-4147-A177-3AD203B41FA5}">
                      <a16:colId xmlns:a16="http://schemas.microsoft.com/office/drawing/2014/main" val="1971317175"/>
                    </a:ext>
                  </a:extLst>
                </a:gridCol>
                <a:gridCol w="1067465">
                  <a:extLst>
                    <a:ext uri="{9D8B030D-6E8A-4147-A177-3AD203B41FA5}">
                      <a16:colId xmlns:a16="http://schemas.microsoft.com/office/drawing/2014/main" val="2339190547"/>
                    </a:ext>
                  </a:extLst>
                </a:gridCol>
              </a:tblGrid>
              <a:tr h="549350">
                <a:tc rowSpan="2">
                  <a:txBody>
                    <a:bodyPr/>
                    <a:lstStyle/>
                    <a:p>
                      <a:pPr marL="0" marR="0">
                        <a:lnSpc>
                          <a:spcPct val="95000"/>
                        </a:lnSpc>
                        <a:spcBef>
                          <a:spcPts val="0"/>
                        </a:spcBef>
                        <a:spcAft>
                          <a:spcPts val="800"/>
                        </a:spcAft>
                      </a:pPr>
                      <a:r>
                        <a:rPr lang="en-US" sz="2000" dirty="0">
                          <a:effectLst/>
                        </a:rPr>
                        <a:t>                                   Endophytic actinomycetes strain 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gridSpan="5">
                  <a:txBody>
                    <a:bodyPr/>
                    <a:lstStyle/>
                    <a:p>
                      <a:pPr marL="0" marR="0" algn="ctr">
                        <a:lnSpc>
                          <a:spcPct val="95000"/>
                        </a:lnSpc>
                        <a:spcBef>
                          <a:spcPts val="0"/>
                        </a:spcBef>
                        <a:spcAft>
                          <a:spcPts val="0"/>
                        </a:spcAft>
                        <a:tabLst>
                          <a:tab pos="714375" algn="l"/>
                        </a:tabLst>
                      </a:pPr>
                      <a:r>
                        <a:rPr lang="en-US" sz="2000" dirty="0">
                          <a:effectLst/>
                        </a:rPr>
                        <a:t>Zone of Inhibition(mm) against </a:t>
                      </a:r>
                      <a:r>
                        <a:rPr lang="en-US" sz="2000" i="1" dirty="0">
                          <a:effectLst/>
                        </a:rPr>
                        <a:t>Aspergillus</a:t>
                      </a:r>
                      <a:r>
                        <a:rPr lang="en-US" sz="2000" i="1" baseline="0" dirty="0">
                          <a:effectLst/>
                        </a:rPr>
                        <a:t> fumigatus</a:t>
                      </a:r>
                      <a:r>
                        <a:rPr lang="en-US" sz="2000" dirty="0">
                          <a:effectLst/>
                        </a:rPr>
                        <a:t> strains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776179"/>
                  </a:ext>
                </a:extLst>
              </a:tr>
              <a:tr h="549350">
                <a:tc vMerge="1">
                  <a:txBody>
                    <a:bodyPr/>
                    <a:lstStyle/>
                    <a:p>
                      <a:endParaRPr lang="en-US"/>
                    </a:p>
                  </a:txBody>
                  <a:tcPr/>
                </a:tc>
                <a:tc>
                  <a:txBody>
                    <a:bodyPr/>
                    <a:lstStyle/>
                    <a:p>
                      <a:pPr marL="0" marR="0" algn="ctr">
                        <a:lnSpc>
                          <a:spcPct val="95000"/>
                        </a:lnSpc>
                        <a:spcBef>
                          <a:spcPts val="0"/>
                        </a:spcBef>
                        <a:spcAft>
                          <a:spcPts val="0"/>
                        </a:spcAft>
                      </a:pPr>
                      <a:r>
                        <a:rPr lang="en-US" sz="2000" dirty="0">
                          <a:solidFill>
                            <a:schemeClr val="bg1"/>
                          </a:solidFill>
                          <a:effectLst/>
                        </a:rPr>
                        <a:t>EF-1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solidFill>
                            <a:schemeClr val="bg1"/>
                          </a:solidFill>
                          <a:effectLst/>
                        </a:rPr>
                        <a:t>EF-2</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solidFill>
                            <a:schemeClr val="bg1"/>
                          </a:solidFill>
                          <a:effectLst/>
                        </a:rPr>
                        <a:t>EF-3</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solidFill>
                            <a:schemeClr val="bg1"/>
                          </a:solidFill>
                          <a:effectLst/>
                        </a:rPr>
                        <a:t>EF-4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solidFill>
                            <a:schemeClr val="bg1"/>
                          </a:solidFill>
                          <a:effectLst/>
                        </a:rPr>
                        <a:t>EF-5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786947906"/>
                  </a:ext>
                </a:extLst>
              </a:tr>
              <a:tr h="274675">
                <a:tc>
                  <a:txBody>
                    <a:bodyPr/>
                    <a:lstStyle/>
                    <a:p>
                      <a:pPr marL="0" marR="0">
                        <a:lnSpc>
                          <a:spcPct val="95000"/>
                        </a:lnSpc>
                        <a:spcBef>
                          <a:spcPts val="0"/>
                        </a:spcBef>
                        <a:spcAft>
                          <a:spcPts val="0"/>
                        </a:spcAft>
                      </a:pPr>
                      <a:r>
                        <a:rPr lang="en-US" sz="2000" dirty="0">
                          <a:effectLst/>
                        </a:rPr>
                        <a:t>EH-1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845073360"/>
                  </a:ext>
                </a:extLst>
              </a:tr>
              <a:tr h="274675">
                <a:tc>
                  <a:txBody>
                    <a:bodyPr/>
                    <a:lstStyle/>
                    <a:p>
                      <a:pPr marL="0" marR="0">
                        <a:lnSpc>
                          <a:spcPct val="95000"/>
                        </a:lnSpc>
                        <a:spcBef>
                          <a:spcPts val="0"/>
                        </a:spcBef>
                        <a:spcAft>
                          <a:spcPts val="0"/>
                        </a:spcAft>
                      </a:pPr>
                      <a:r>
                        <a:rPr lang="en-US" sz="2000" dirty="0">
                          <a:effectLst/>
                        </a:rPr>
                        <a:t>EH-2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860774177"/>
                  </a:ext>
                </a:extLst>
              </a:tr>
              <a:tr h="274675">
                <a:tc>
                  <a:txBody>
                    <a:bodyPr/>
                    <a:lstStyle/>
                    <a:p>
                      <a:pPr marL="0" marR="0">
                        <a:lnSpc>
                          <a:spcPct val="95000"/>
                        </a:lnSpc>
                        <a:spcBef>
                          <a:spcPts val="0"/>
                        </a:spcBef>
                        <a:spcAft>
                          <a:spcPts val="0"/>
                        </a:spcAft>
                      </a:pPr>
                      <a:r>
                        <a:rPr lang="en-US" sz="2000" dirty="0">
                          <a:effectLst/>
                        </a:rPr>
                        <a:t>EH-3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4093718562"/>
                  </a:ext>
                </a:extLst>
              </a:tr>
              <a:tr h="274675">
                <a:tc>
                  <a:txBody>
                    <a:bodyPr/>
                    <a:lstStyle/>
                    <a:p>
                      <a:pPr marL="0" marR="0">
                        <a:lnSpc>
                          <a:spcPct val="95000"/>
                        </a:lnSpc>
                        <a:spcBef>
                          <a:spcPts val="0"/>
                        </a:spcBef>
                        <a:spcAft>
                          <a:spcPts val="0"/>
                        </a:spcAft>
                      </a:pPr>
                      <a:r>
                        <a:rPr lang="en-US" sz="2000" dirty="0">
                          <a:effectLst/>
                        </a:rPr>
                        <a:t>EH-4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extLst>
                  <a:ext uri="{0D108BD9-81ED-4DB2-BD59-A6C34878D82A}">
                    <a16:rowId xmlns:a16="http://schemas.microsoft.com/office/drawing/2014/main" val="30245421"/>
                  </a:ext>
                </a:extLst>
              </a:tr>
              <a:tr h="274675">
                <a:tc>
                  <a:txBody>
                    <a:bodyPr/>
                    <a:lstStyle/>
                    <a:p>
                      <a:pPr marL="0" marR="0">
                        <a:lnSpc>
                          <a:spcPct val="95000"/>
                        </a:lnSpc>
                        <a:spcBef>
                          <a:spcPts val="0"/>
                        </a:spcBef>
                        <a:spcAft>
                          <a:spcPts val="0"/>
                        </a:spcAft>
                      </a:pPr>
                      <a:r>
                        <a:rPr lang="en-US" sz="2000" dirty="0">
                          <a:effectLst/>
                        </a:rPr>
                        <a:t>EH-5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515948710"/>
                  </a:ext>
                </a:extLst>
              </a:tr>
              <a:tr h="274675">
                <a:tc>
                  <a:txBody>
                    <a:bodyPr/>
                    <a:lstStyle/>
                    <a:p>
                      <a:pPr marL="0" marR="0">
                        <a:lnSpc>
                          <a:spcPct val="95000"/>
                        </a:lnSpc>
                        <a:spcBef>
                          <a:spcPts val="0"/>
                        </a:spcBef>
                        <a:spcAft>
                          <a:spcPts val="0"/>
                        </a:spcAft>
                      </a:pPr>
                      <a:r>
                        <a:rPr lang="en-US" sz="2000" dirty="0">
                          <a:effectLst/>
                        </a:rPr>
                        <a:t>EH-6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974196365"/>
                  </a:ext>
                </a:extLst>
              </a:tr>
              <a:tr h="274675">
                <a:tc>
                  <a:txBody>
                    <a:bodyPr/>
                    <a:lstStyle/>
                    <a:p>
                      <a:pPr marL="0" marR="0">
                        <a:lnSpc>
                          <a:spcPct val="95000"/>
                        </a:lnSpc>
                        <a:spcBef>
                          <a:spcPts val="0"/>
                        </a:spcBef>
                        <a:spcAft>
                          <a:spcPts val="0"/>
                        </a:spcAft>
                      </a:pPr>
                      <a:r>
                        <a:rPr lang="en-US" sz="2000" dirty="0">
                          <a:effectLst/>
                        </a:rPr>
                        <a:t>EH-7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extLst>
                  <a:ext uri="{0D108BD9-81ED-4DB2-BD59-A6C34878D82A}">
                    <a16:rowId xmlns:a16="http://schemas.microsoft.com/office/drawing/2014/main" val="2624386191"/>
                  </a:ext>
                </a:extLst>
              </a:tr>
              <a:tr h="274675">
                <a:tc>
                  <a:txBody>
                    <a:bodyPr/>
                    <a:lstStyle/>
                    <a:p>
                      <a:pPr marL="0" marR="0">
                        <a:lnSpc>
                          <a:spcPct val="95000"/>
                        </a:lnSpc>
                        <a:spcBef>
                          <a:spcPts val="0"/>
                        </a:spcBef>
                        <a:spcAft>
                          <a:spcPts val="0"/>
                        </a:spcAft>
                      </a:pPr>
                      <a:r>
                        <a:rPr lang="en-US" sz="2000" dirty="0">
                          <a:effectLst/>
                        </a:rPr>
                        <a:t>EH-8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extLst>
                  <a:ext uri="{0D108BD9-81ED-4DB2-BD59-A6C34878D82A}">
                    <a16:rowId xmlns:a16="http://schemas.microsoft.com/office/drawing/2014/main" val="1831169525"/>
                  </a:ext>
                </a:extLst>
              </a:tr>
              <a:tr h="274675">
                <a:tc>
                  <a:txBody>
                    <a:bodyPr/>
                    <a:lstStyle/>
                    <a:p>
                      <a:pPr marL="0" marR="0">
                        <a:lnSpc>
                          <a:spcPct val="95000"/>
                        </a:lnSpc>
                        <a:spcBef>
                          <a:spcPts val="0"/>
                        </a:spcBef>
                        <a:spcAft>
                          <a:spcPts val="0"/>
                        </a:spcAft>
                      </a:pPr>
                      <a:r>
                        <a:rPr lang="en-US" sz="2000" dirty="0">
                          <a:effectLst/>
                        </a:rPr>
                        <a:t>EH-9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extLst>
                  <a:ext uri="{0D108BD9-81ED-4DB2-BD59-A6C34878D82A}">
                    <a16:rowId xmlns:a16="http://schemas.microsoft.com/office/drawing/2014/main" val="1154073396"/>
                  </a:ext>
                </a:extLst>
              </a:tr>
              <a:tr h="274675">
                <a:tc>
                  <a:txBody>
                    <a:bodyPr/>
                    <a:lstStyle/>
                    <a:p>
                      <a:pPr marL="0" marR="0">
                        <a:lnSpc>
                          <a:spcPct val="95000"/>
                        </a:lnSpc>
                        <a:spcBef>
                          <a:spcPts val="0"/>
                        </a:spcBef>
                        <a:spcAft>
                          <a:spcPts val="0"/>
                        </a:spcAft>
                      </a:pPr>
                      <a:r>
                        <a:rPr lang="en-US" sz="2000" dirty="0">
                          <a:effectLst/>
                        </a:rPr>
                        <a:t>EH-10</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p>
                  </a:txBody>
                  <a:tcPr marL="68580" marR="68580" marT="0" marB="0">
                    <a:solidFill>
                      <a:schemeClr val="bg1">
                        <a:lumMod val="65000"/>
                      </a:schemeClr>
                    </a:solidFill>
                  </a:tcPr>
                </a:tc>
                <a:extLst>
                  <a:ext uri="{0D108BD9-81ED-4DB2-BD59-A6C34878D82A}">
                    <a16:rowId xmlns:a16="http://schemas.microsoft.com/office/drawing/2014/main" val="3437078680"/>
                  </a:ext>
                </a:extLst>
              </a:tr>
              <a:tr h="274675">
                <a:tc>
                  <a:txBody>
                    <a:bodyPr/>
                    <a:lstStyle/>
                    <a:p>
                      <a:pPr marL="0" marR="0">
                        <a:lnSpc>
                          <a:spcPct val="95000"/>
                        </a:lnSpc>
                        <a:spcBef>
                          <a:spcPts val="0"/>
                        </a:spcBef>
                        <a:spcAft>
                          <a:spcPts val="0"/>
                        </a:spcAft>
                      </a:pPr>
                      <a:r>
                        <a:rPr lang="en-US" sz="2000" dirty="0">
                          <a:effectLst/>
                        </a:rPr>
                        <a:t>EH-11</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10</a:t>
                      </a:r>
                    </a:p>
                  </a:txBody>
                  <a:tcPr marL="68580" marR="68580" marT="0" marB="0">
                    <a:solidFill>
                      <a:schemeClr val="bg1">
                        <a:lumMod val="65000"/>
                      </a:schemeClr>
                    </a:solidFill>
                  </a:tcPr>
                </a:tc>
                <a:extLst>
                  <a:ext uri="{0D108BD9-81ED-4DB2-BD59-A6C34878D82A}">
                    <a16:rowId xmlns:a16="http://schemas.microsoft.com/office/drawing/2014/main" val="858729723"/>
                  </a:ext>
                </a:extLst>
              </a:tr>
              <a:tr h="274675">
                <a:tc>
                  <a:txBody>
                    <a:bodyPr/>
                    <a:lstStyle/>
                    <a:p>
                      <a:pPr marL="0" marR="0">
                        <a:lnSpc>
                          <a:spcPct val="95000"/>
                        </a:lnSpc>
                        <a:spcBef>
                          <a:spcPts val="0"/>
                        </a:spcBef>
                        <a:spcAft>
                          <a:spcPts val="0"/>
                        </a:spcAft>
                      </a:pPr>
                      <a:r>
                        <a:rPr lang="en-US" sz="2000" dirty="0">
                          <a:effectLst/>
                        </a:rPr>
                        <a:t>EH-12</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chemeClr val="bg1">
                        <a:lumMod val="65000"/>
                      </a:schemeClr>
                    </a:solidFill>
                  </a:tcPr>
                </a:tc>
                <a:tc>
                  <a:txBody>
                    <a:bodyPr/>
                    <a:lstStyle/>
                    <a:p>
                      <a:pPr marL="0" marR="0" algn="ctr">
                        <a:lnSpc>
                          <a:spcPct val="95000"/>
                        </a:lnSpc>
                        <a:spcBef>
                          <a:spcPts val="0"/>
                        </a:spcBef>
                        <a:spcAft>
                          <a:spcPts val="0"/>
                        </a:spcAft>
                      </a:pPr>
                      <a:r>
                        <a:rPr lang="en-US" sz="2000" dirty="0">
                          <a:effectLst/>
                          <a:latin typeface="+mn-lt"/>
                          <a:ea typeface="+mn-ea"/>
                          <a:cs typeface="+mn-cs"/>
                        </a:rPr>
                        <a:t>-</a:t>
                      </a:r>
                    </a:p>
                  </a:txBody>
                  <a:tcPr marL="68580" marR="68580" marT="0" marB="0">
                    <a:solidFill>
                      <a:schemeClr val="bg1">
                        <a:lumMod val="65000"/>
                      </a:schemeClr>
                    </a:solidFill>
                  </a:tcPr>
                </a:tc>
                <a:extLst>
                  <a:ext uri="{0D108BD9-81ED-4DB2-BD59-A6C34878D82A}">
                    <a16:rowId xmlns:a16="http://schemas.microsoft.com/office/drawing/2014/main" val="4048983819"/>
                  </a:ext>
                </a:extLst>
              </a:tr>
            </a:tbl>
          </a:graphicData>
        </a:graphic>
      </p:graphicFrame>
    </p:spTree>
    <p:extLst>
      <p:ext uri="{BB962C8B-B14F-4D97-AF65-F5344CB8AC3E}">
        <p14:creationId xmlns:p14="http://schemas.microsoft.com/office/powerpoint/2010/main" val="365579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7BD57E-ADBC-497B-80A3-4A7E3495E4F6}"/>
              </a:ext>
            </a:extLst>
          </p:cNvPr>
          <p:cNvSpPr>
            <a:spLocks noGrp="1"/>
          </p:cNvSpPr>
          <p:nvPr>
            <p:ph type="sldNum" sz="quarter" idx="12"/>
          </p:nvPr>
        </p:nvSpPr>
        <p:spPr/>
        <p:txBody>
          <a:bodyPr/>
          <a:lstStyle/>
          <a:p>
            <a:fld id="{FCAEAE96-855E-42B1-8DE9-9C9E68DE18C5}" type="slidenum">
              <a:rPr lang="fr-FR" smtClean="0"/>
              <a:pPr/>
              <a:t>15</a:t>
            </a:fld>
            <a:endParaRPr lang="fr-FR"/>
          </a:p>
        </p:txBody>
      </p:sp>
      <p:pic>
        <p:nvPicPr>
          <p:cNvPr id="4" name="Picture 3">
            <a:extLst>
              <a:ext uri="{FF2B5EF4-FFF2-40B4-BE49-F238E27FC236}">
                <a16:creationId xmlns:a16="http://schemas.microsoft.com/office/drawing/2014/main" id="{D4C8319B-9145-4463-9246-60821B3871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48048"/>
            <a:ext cx="9136918" cy="835799"/>
          </a:xfrm>
          <a:prstGeom prst="rect">
            <a:avLst/>
          </a:prstGeom>
        </p:spPr>
      </p:pic>
      <p:sp>
        <p:nvSpPr>
          <p:cNvPr id="6" name="TextBox 5">
            <a:extLst>
              <a:ext uri="{FF2B5EF4-FFF2-40B4-BE49-F238E27FC236}">
                <a16:creationId xmlns:a16="http://schemas.microsoft.com/office/drawing/2014/main" id="{DDB5C49E-C8F3-4EF4-9201-00B2B48C02F0}"/>
              </a:ext>
            </a:extLst>
          </p:cNvPr>
          <p:cNvSpPr txBox="1"/>
          <p:nvPr/>
        </p:nvSpPr>
        <p:spPr>
          <a:xfrm>
            <a:off x="2282461" y="2286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397BE646-56A9-4DC5-87DB-18A2F833B6CE}"/>
              </a:ext>
            </a:extLst>
          </p:cNvPr>
          <p:cNvSpPr txBox="1"/>
          <p:nvPr/>
        </p:nvSpPr>
        <p:spPr>
          <a:xfrm>
            <a:off x="-45720" y="898567"/>
            <a:ext cx="9144000" cy="1200329"/>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ea typeface="Calibri" panose="020F0502020204030204" pitchFamily="34" charset="0"/>
                <a:cs typeface="Times New Roman" panose="02020603050405020304" pitchFamily="18" charset="0"/>
              </a:rPr>
              <a:t>Minimum inhibitory concentration (MIC) of endophytic actinomycetes concentrated broth against </a:t>
            </a:r>
            <a:r>
              <a:rPr lang="en-US" sz="1800" i="1" dirty="0">
                <a:solidFill>
                  <a:srgbClr val="000000"/>
                </a:solidFill>
                <a:effectLst/>
                <a:ea typeface="Calibri" panose="020F0502020204030204" pitchFamily="34" charset="0"/>
                <a:cs typeface="Times New Roman" panose="02020603050405020304" pitchFamily="18" charset="0"/>
              </a:rPr>
              <a:t>Aspergillus fumigatus </a:t>
            </a:r>
            <a:r>
              <a:rPr lang="en-US" sz="1800" dirty="0">
                <a:solidFill>
                  <a:srgbClr val="000000"/>
                </a:solidFill>
                <a:effectLst/>
                <a:ea typeface="Calibri" panose="020F0502020204030204" pitchFamily="34" charset="0"/>
                <a:cs typeface="Times New Roman" panose="02020603050405020304" pitchFamily="18" charset="0"/>
              </a:rPr>
              <a:t>strains  </a:t>
            </a:r>
            <a:endParaRPr lang="en-US" sz="1800" dirty="0" smtClean="0">
              <a:solidFill>
                <a:srgbClr val="000000"/>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smtClean="0"/>
              <a:t>MIC </a:t>
            </a:r>
            <a:r>
              <a:rPr lang="en-US" sz="1800" dirty="0"/>
              <a:t>of endophytic actinomycetes was determined for a range of concentrations from 0 to 256 µg/ml.</a:t>
            </a:r>
            <a:endParaRPr lang="en-US" sz="1800" dirty="0">
              <a:effectLs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6671027-C75F-4C77-BE45-B448A3BF604C}"/>
              </a:ext>
            </a:extLst>
          </p:cNvPr>
          <p:cNvGraphicFramePr>
            <a:graphicFrameLocks noGrp="1"/>
          </p:cNvGraphicFramePr>
          <p:nvPr>
            <p:extLst>
              <p:ext uri="{D42A27DB-BD31-4B8C-83A1-F6EECF244321}">
                <p14:modId xmlns:p14="http://schemas.microsoft.com/office/powerpoint/2010/main" val="2706064978"/>
              </p:ext>
            </p:extLst>
          </p:nvPr>
        </p:nvGraphicFramePr>
        <p:xfrm>
          <a:off x="609600" y="2577598"/>
          <a:ext cx="7517083" cy="2310866"/>
        </p:xfrm>
        <a:graphic>
          <a:graphicData uri="http://schemas.openxmlformats.org/drawingml/2006/table">
            <a:tbl>
              <a:tblPr firstRow="1" firstCol="1" bandRow="1">
                <a:tableStyleId>{5C22544A-7EE6-4342-B048-85BDC9FD1C3A}</a:tableStyleId>
              </a:tblPr>
              <a:tblGrid>
                <a:gridCol w="3253132">
                  <a:extLst>
                    <a:ext uri="{9D8B030D-6E8A-4147-A177-3AD203B41FA5}">
                      <a16:colId xmlns:a16="http://schemas.microsoft.com/office/drawing/2014/main" val="1254208777"/>
                    </a:ext>
                  </a:extLst>
                </a:gridCol>
                <a:gridCol w="1421317">
                  <a:extLst>
                    <a:ext uri="{9D8B030D-6E8A-4147-A177-3AD203B41FA5}">
                      <a16:colId xmlns:a16="http://schemas.microsoft.com/office/drawing/2014/main" val="3792673203"/>
                    </a:ext>
                  </a:extLst>
                </a:gridCol>
                <a:gridCol w="1421317">
                  <a:extLst>
                    <a:ext uri="{9D8B030D-6E8A-4147-A177-3AD203B41FA5}">
                      <a16:colId xmlns:a16="http://schemas.microsoft.com/office/drawing/2014/main" val="3204574766"/>
                    </a:ext>
                  </a:extLst>
                </a:gridCol>
                <a:gridCol w="1421317">
                  <a:extLst>
                    <a:ext uri="{9D8B030D-6E8A-4147-A177-3AD203B41FA5}">
                      <a16:colId xmlns:a16="http://schemas.microsoft.com/office/drawing/2014/main" val="2125788085"/>
                    </a:ext>
                  </a:extLst>
                </a:gridCol>
              </a:tblGrid>
              <a:tr h="905952">
                <a:tc rowSpan="2">
                  <a:txBody>
                    <a:bodyPr/>
                    <a:lstStyle/>
                    <a:p>
                      <a:pPr marL="0" marR="0" algn="ctr">
                        <a:lnSpc>
                          <a:spcPct val="107000"/>
                        </a:lnSpc>
                        <a:spcBef>
                          <a:spcPts val="0"/>
                        </a:spcBef>
                        <a:spcAft>
                          <a:spcPts val="800"/>
                        </a:spcAft>
                      </a:pPr>
                      <a:r>
                        <a:rPr lang="en-US" sz="2000" dirty="0">
                          <a:effectLst/>
                        </a:rPr>
                        <a:t> Endophytic actinomycetes concentrated broth</a:t>
                      </a:r>
                    </a:p>
                    <a:p>
                      <a:pPr marL="0" marR="0" algn="ctr">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gridSpan="3">
                  <a:txBody>
                    <a:bodyPr/>
                    <a:lstStyle/>
                    <a:p>
                      <a:pPr marL="0" marR="0" algn="ctr">
                        <a:lnSpc>
                          <a:spcPct val="107000"/>
                        </a:lnSpc>
                        <a:spcBef>
                          <a:spcPts val="0"/>
                        </a:spcBef>
                        <a:spcAft>
                          <a:spcPts val="0"/>
                        </a:spcAft>
                        <a:tabLst>
                          <a:tab pos="714375" algn="l"/>
                        </a:tabLst>
                      </a:pPr>
                      <a:r>
                        <a:rPr lang="en-US" sz="2400" dirty="0">
                          <a:effectLst/>
                        </a:rPr>
                        <a:t>MIC against </a:t>
                      </a:r>
                      <a:r>
                        <a:rPr lang="en-US" sz="2400" i="1" dirty="0">
                          <a:effectLst/>
                        </a:rPr>
                        <a:t>A.</a:t>
                      </a:r>
                      <a:r>
                        <a:rPr lang="en-US" sz="2400" i="1" baseline="0" dirty="0">
                          <a:effectLst/>
                        </a:rPr>
                        <a:t> fumigatus </a:t>
                      </a:r>
                      <a:r>
                        <a:rPr lang="en-US" sz="2400" i="0" baseline="0" dirty="0">
                          <a:effectLst/>
                        </a:rPr>
                        <a:t>strains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6089926"/>
                  </a:ext>
                </a:extLst>
              </a:tr>
              <a:tr h="416916">
                <a:tc vMerge="1">
                  <a:txBody>
                    <a:bodyPr/>
                    <a:lstStyle/>
                    <a:p>
                      <a:endParaRPr lang="en-US"/>
                    </a:p>
                  </a:txBody>
                  <a:tcPr/>
                </a:tc>
                <a:tc>
                  <a:txBody>
                    <a:bodyPr/>
                    <a:lstStyle/>
                    <a:p>
                      <a:pPr marL="0" marR="0" algn="ctr">
                        <a:lnSpc>
                          <a:spcPct val="107000"/>
                        </a:lnSpc>
                        <a:spcBef>
                          <a:spcPts val="0"/>
                        </a:spcBef>
                        <a:spcAft>
                          <a:spcPts val="0"/>
                        </a:spcAft>
                      </a:pPr>
                      <a:r>
                        <a:rPr lang="en-US" sz="2000" dirty="0">
                          <a:solidFill>
                            <a:schemeClr val="bg1"/>
                          </a:solidFill>
                          <a:effectLst/>
                        </a:rPr>
                        <a:t>EF-2</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solidFill>
                            <a:schemeClr val="bg1"/>
                          </a:solidFill>
                          <a:effectLst/>
                          <a:latin typeface="+mn-lt"/>
                          <a:ea typeface="+mn-ea"/>
                          <a:cs typeface="+mn-cs"/>
                        </a:rPr>
                        <a:t>EF-3</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solidFill>
                            <a:schemeClr val="bg1"/>
                          </a:solidFill>
                          <a:effectLst/>
                        </a:rPr>
                        <a:t>EF-5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762084832"/>
                  </a:ext>
                </a:extLst>
              </a:tr>
              <a:tr h="493999">
                <a:tc>
                  <a:txBody>
                    <a:bodyPr/>
                    <a:lstStyle/>
                    <a:p>
                      <a:pPr marL="0" marR="0">
                        <a:lnSpc>
                          <a:spcPct val="107000"/>
                        </a:lnSpc>
                        <a:spcBef>
                          <a:spcPts val="0"/>
                        </a:spcBef>
                        <a:spcAft>
                          <a:spcPts val="0"/>
                        </a:spcAft>
                      </a:pPr>
                      <a:r>
                        <a:rPr lang="en-US" sz="2000">
                          <a:effectLst/>
                        </a:rPr>
                        <a:t>EH-1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53186975"/>
                  </a:ext>
                </a:extLst>
              </a:tr>
              <a:tr h="493999">
                <a:tc>
                  <a:txBody>
                    <a:bodyPr/>
                    <a:lstStyle/>
                    <a:p>
                      <a:pPr marL="0" marR="0">
                        <a:lnSpc>
                          <a:spcPct val="107000"/>
                        </a:lnSpc>
                        <a:spcBef>
                          <a:spcPts val="0"/>
                        </a:spcBef>
                        <a:spcAft>
                          <a:spcPts val="0"/>
                        </a:spcAft>
                      </a:pPr>
                      <a:r>
                        <a:rPr lang="en-US" sz="2000" dirty="0">
                          <a:effectLst/>
                        </a:rPr>
                        <a:t>EH-11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7000"/>
                        </a:lnSpc>
                        <a:spcBef>
                          <a:spcPts val="0"/>
                        </a:spcBef>
                        <a:spcAft>
                          <a:spcPts val="0"/>
                        </a:spcAft>
                      </a:pPr>
                      <a:r>
                        <a:rPr lang="en-US" sz="2000" dirty="0">
                          <a:effectLst/>
                          <a:latin typeface="+mn-lt"/>
                          <a:ea typeface="+mn-ea"/>
                          <a:cs typeface="+mn-cs"/>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400405665"/>
                  </a:ext>
                </a:extLst>
              </a:tr>
            </a:tbl>
          </a:graphicData>
        </a:graphic>
      </p:graphicFrame>
    </p:spTree>
    <p:extLst>
      <p:ext uri="{BB962C8B-B14F-4D97-AF65-F5344CB8AC3E}">
        <p14:creationId xmlns:p14="http://schemas.microsoft.com/office/powerpoint/2010/main" val="14541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17AE7-0EEF-487F-A571-D05A9D2D10F8}"/>
              </a:ext>
            </a:extLst>
          </p:cNvPr>
          <p:cNvSpPr>
            <a:spLocks noGrp="1"/>
          </p:cNvSpPr>
          <p:nvPr>
            <p:ph type="sldNum" sz="quarter" idx="12"/>
          </p:nvPr>
        </p:nvSpPr>
        <p:spPr/>
        <p:txBody>
          <a:bodyPr/>
          <a:lstStyle/>
          <a:p>
            <a:fld id="{FCAEAE96-855E-42B1-8DE9-9C9E68DE18C5}" type="slidenum">
              <a:rPr lang="fr-FR" smtClean="0"/>
              <a:pPr/>
              <a:t>16</a:t>
            </a:fld>
            <a:endParaRPr lang="fr-FR"/>
          </a:p>
        </p:txBody>
      </p:sp>
      <p:pic>
        <p:nvPicPr>
          <p:cNvPr id="4" name="Picture 3">
            <a:extLst>
              <a:ext uri="{FF2B5EF4-FFF2-40B4-BE49-F238E27FC236}">
                <a16:creationId xmlns:a16="http://schemas.microsoft.com/office/drawing/2014/main" id="{DB442C6F-BFC2-4FFA-9A96-AC63CAE8D4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48048"/>
            <a:ext cx="9136918" cy="835799"/>
          </a:xfrm>
          <a:prstGeom prst="rect">
            <a:avLst/>
          </a:prstGeom>
        </p:spPr>
      </p:pic>
      <p:sp>
        <p:nvSpPr>
          <p:cNvPr id="6" name="TextBox 5">
            <a:extLst>
              <a:ext uri="{FF2B5EF4-FFF2-40B4-BE49-F238E27FC236}">
                <a16:creationId xmlns:a16="http://schemas.microsoft.com/office/drawing/2014/main" id="{CBBFA1CB-CC0A-4EA2-8ACB-BA7E0ECAAFCA}"/>
              </a:ext>
            </a:extLst>
          </p:cNvPr>
          <p:cNvSpPr txBox="1"/>
          <p:nvPr/>
        </p:nvSpPr>
        <p:spPr>
          <a:xfrm>
            <a:off x="2282461" y="2286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980D34AF-FAC3-4136-BDF3-40C16AE794C4}"/>
              </a:ext>
            </a:extLst>
          </p:cNvPr>
          <p:cNvSpPr txBox="1"/>
          <p:nvPr/>
        </p:nvSpPr>
        <p:spPr>
          <a:xfrm>
            <a:off x="-84358" y="760067"/>
            <a:ext cx="9136918" cy="1785104"/>
          </a:xfrm>
          <a:prstGeom prst="rect">
            <a:avLst/>
          </a:prstGeom>
          <a:noFill/>
        </p:spPr>
        <p:txBody>
          <a:bodyPr wrap="square">
            <a:spAutoFit/>
          </a:bodyPr>
          <a:lstStyle/>
          <a:p>
            <a:pPr marL="285750" indent="-285750">
              <a:buFont typeface="Arial" panose="020B0604020202020204" pitchFamily="34" charset="0"/>
              <a:buChar char="•"/>
            </a:pPr>
            <a:r>
              <a:rPr lang="en-US" sz="2400" dirty="0"/>
              <a:t>Cytotoxicity results of endophytic actinomycetes EH-1 concentrated broth on BHK-21 cell line</a:t>
            </a:r>
          </a:p>
          <a:p>
            <a:pPr marL="742950" lvl="1" indent="-285750">
              <a:buFont typeface="Arial" panose="020B0604020202020204" pitchFamily="34" charset="0"/>
              <a:buChar char="•"/>
            </a:pPr>
            <a:r>
              <a:rPr kumimoji="0" lang="en-US" altLang="en-US" sz="2000" b="0" i="0" u="none" strike="noStrike" cap="none" normalizeH="0" baseline="0" dirty="0">
                <a:ln>
                  <a:noFill/>
                </a:ln>
                <a:solidFill>
                  <a:schemeClr val="tx1"/>
                </a:solidFill>
                <a:effectLst/>
                <a:ea typeface="Times New Roman" pitchFamily="18" charset="0"/>
                <a:cs typeface="Times New Roman" pitchFamily="18" charset="0"/>
              </a:rPr>
              <a:t>O.D was taken at 595 nm, Values are means of triplicate studies</a:t>
            </a:r>
            <a:endParaRPr kumimoji="0" lang="en-US" altLang="en-US" sz="2000" b="0" i="0" u="none" strike="noStrike" cap="none" normalizeH="0" baseline="0" dirty="0">
              <a:ln>
                <a:noFill/>
              </a:ln>
              <a:solidFill>
                <a:schemeClr val="tx1"/>
              </a:solidFill>
              <a:effectLst/>
              <a:cs typeface="Arial" pitchFamily="34" charset="0"/>
            </a:endParaRP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1800" dirty="0">
              <a:solidFill>
                <a:srgbClr val="000000"/>
              </a:solidFill>
              <a:ea typeface="Calibri" panose="020F0502020204030204" pitchFamily="34" charset="0"/>
            </a:endParaRPr>
          </a:p>
        </p:txBody>
      </p:sp>
      <p:graphicFrame>
        <p:nvGraphicFramePr>
          <p:cNvPr id="3" name="Table 2">
            <a:extLst>
              <a:ext uri="{FF2B5EF4-FFF2-40B4-BE49-F238E27FC236}">
                <a16:creationId xmlns:a16="http://schemas.microsoft.com/office/drawing/2014/main" id="{805215C2-1355-4F75-8669-330F97FF8322}"/>
              </a:ext>
            </a:extLst>
          </p:cNvPr>
          <p:cNvGraphicFramePr>
            <a:graphicFrameLocks noGrp="1"/>
          </p:cNvGraphicFramePr>
          <p:nvPr>
            <p:extLst>
              <p:ext uri="{D42A27DB-BD31-4B8C-83A1-F6EECF244321}">
                <p14:modId xmlns:p14="http://schemas.microsoft.com/office/powerpoint/2010/main" val="1569572067"/>
              </p:ext>
            </p:extLst>
          </p:nvPr>
        </p:nvGraphicFramePr>
        <p:xfrm>
          <a:off x="533400" y="1905000"/>
          <a:ext cx="7848600" cy="4171529"/>
        </p:xfrm>
        <a:graphic>
          <a:graphicData uri="http://schemas.openxmlformats.org/drawingml/2006/table">
            <a:tbl>
              <a:tblPr firstRow="1" firstCol="1" bandRow="1">
                <a:tableStyleId>{5C22544A-7EE6-4342-B048-85BDC9FD1C3A}</a:tableStyleId>
              </a:tblPr>
              <a:tblGrid>
                <a:gridCol w="924938">
                  <a:extLst>
                    <a:ext uri="{9D8B030D-6E8A-4147-A177-3AD203B41FA5}">
                      <a16:colId xmlns:a16="http://schemas.microsoft.com/office/drawing/2014/main" val="671997366"/>
                    </a:ext>
                  </a:extLst>
                </a:gridCol>
                <a:gridCol w="2389236">
                  <a:extLst>
                    <a:ext uri="{9D8B030D-6E8A-4147-A177-3AD203B41FA5}">
                      <a16:colId xmlns:a16="http://schemas.microsoft.com/office/drawing/2014/main" val="3333229971"/>
                    </a:ext>
                  </a:extLst>
                </a:gridCol>
                <a:gridCol w="2571998">
                  <a:extLst>
                    <a:ext uri="{9D8B030D-6E8A-4147-A177-3AD203B41FA5}">
                      <a16:colId xmlns:a16="http://schemas.microsoft.com/office/drawing/2014/main" val="244153105"/>
                    </a:ext>
                  </a:extLst>
                </a:gridCol>
                <a:gridCol w="1962428">
                  <a:extLst>
                    <a:ext uri="{9D8B030D-6E8A-4147-A177-3AD203B41FA5}">
                      <a16:colId xmlns:a16="http://schemas.microsoft.com/office/drawing/2014/main" val="1065773017"/>
                    </a:ext>
                  </a:extLst>
                </a:gridCol>
              </a:tblGrid>
              <a:tr h="557496">
                <a:tc>
                  <a:txBody>
                    <a:bodyPr/>
                    <a:lstStyle/>
                    <a:p>
                      <a:pPr marL="0" marR="0">
                        <a:lnSpc>
                          <a:spcPct val="107000"/>
                        </a:lnSpc>
                        <a:spcBef>
                          <a:spcPts val="0"/>
                        </a:spcBef>
                        <a:spcAft>
                          <a:spcPts val="0"/>
                        </a:spcAft>
                      </a:pPr>
                      <a:r>
                        <a:rPr lang="en-US" sz="1400" dirty="0">
                          <a:effectLst/>
                        </a:rPr>
                        <a:t>   Sr. No</a:t>
                      </a:r>
                    </a:p>
                  </a:txBody>
                  <a:tcPr marL="65201" marR="65201" marT="0" marB="0"/>
                </a:tc>
                <a:tc>
                  <a:txBody>
                    <a:bodyPr/>
                    <a:lstStyle/>
                    <a:p>
                      <a:pPr marL="0" marR="0" algn="just">
                        <a:lnSpc>
                          <a:spcPct val="107000"/>
                        </a:lnSpc>
                        <a:spcBef>
                          <a:spcPts val="0"/>
                        </a:spcBef>
                        <a:spcAft>
                          <a:spcPts val="0"/>
                        </a:spcAft>
                      </a:pPr>
                      <a:r>
                        <a:rPr lang="en-US" sz="1400" dirty="0">
                          <a:effectLst/>
                        </a:rPr>
                        <a:t>Concentration of EH-1 broth</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Mean O.D on BHK-21 cells</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Cell survival percentage</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533403025"/>
                  </a:ext>
                </a:extLst>
              </a:tr>
              <a:tr h="278468">
                <a:tc>
                  <a:txBody>
                    <a:bodyPr/>
                    <a:lstStyle/>
                    <a:p>
                      <a:pPr marL="0" marR="0" algn="just">
                        <a:lnSpc>
                          <a:spcPct val="107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100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0.1266</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25%</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924982631"/>
                  </a:ext>
                </a:extLst>
              </a:tr>
              <a:tr h="294188">
                <a:tc>
                  <a:txBody>
                    <a:bodyPr/>
                    <a:lstStyle/>
                    <a:p>
                      <a:pPr marL="0" marR="0" algn="just">
                        <a:lnSpc>
                          <a:spcPct val="107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   50 mg</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0.1307</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26%</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699440483"/>
                  </a:ext>
                </a:extLst>
              </a:tr>
              <a:tr h="278468">
                <a:tc>
                  <a:txBody>
                    <a:bodyPr/>
                    <a:lstStyle/>
                    <a:p>
                      <a:pPr marL="0" marR="0" algn="just">
                        <a:lnSpc>
                          <a:spcPct val="107000"/>
                        </a:lnSpc>
                        <a:spcBef>
                          <a:spcPts val="0"/>
                        </a:spcBef>
                        <a:spcAft>
                          <a:spcPts val="0"/>
                        </a:spcAft>
                      </a:pPr>
                      <a:r>
                        <a:rPr lang="en-US" sz="1400">
                          <a:effectLst/>
                        </a:rPr>
                        <a:t>3.</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   25 mg</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0.1352</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28%</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1317673873"/>
                  </a:ext>
                </a:extLst>
              </a:tr>
              <a:tr h="294188">
                <a:tc>
                  <a:txBody>
                    <a:bodyPr/>
                    <a:lstStyle/>
                    <a:p>
                      <a:pPr marL="0" marR="0" algn="just">
                        <a:lnSpc>
                          <a:spcPct val="107000"/>
                        </a:lnSpc>
                        <a:spcBef>
                          <a:spcPts val="0"/>
                        </a:spcBef>
                        <a:spcAft>
                          <a:spcPts val="0"/>
                        </a:spcAft>
                      </a:pPr>
                      <a:r>
                        <a:rPr lang="en-US" sz="1400">
                          <a:effectLst/>
                        </a:rPr>
                        <a:t>4.</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   12.5 mg</a:t>
                      </a:r>
                      <a:endParaRPr lang="en-US" sz="1400" dirty="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0.1384</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29%</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675009906"/>
                  </a:ext>
                </a:extLst>
              </a:tr>
              <a:tr h="239701">
                <a:tc>
                  <a:txBody>
                    <a:bodyPr/>
                    <a:lstStyle/>
                    <a:p>
                      <a:pPr marL="0" marR="0" algn="just">
                        <a:lnSpc>
                          <a:spcPct val="107000"/>
                        </a:lnSpc>
                        <a:spcBef>
                          <a:spcPts val="0"/>
                        </a:spcBef>
                        <a:spcAft>
                          <a:spcPts val="0"/>
                        </a:spcAft>
                      </a:pPr>
                      <a:r>
                        <a:rPr lang="en-US" sz="1400">
                          <a:effectLst/>
                        </a:rPr>
                        <a:t>5.</a:t>
                      </a:r>
                      <a:endParaRPr lang="en-US" sz="1400">
                        <a:effectLst/>
                        <a:latin typeface="Calibri"/>
                        <a:ea typeface="Calibri"/>
                        <a:cs typeface="Times New Roman"/>
                      </a:endParaRPr>
                    </a:p>
                  </a:txBody>
                  <a:tcPr marL="65201" marR="65201" marT="0" marB="0"/>
                </a:tc>
                <a:tc>
                  <a:txBody>
                    <a:bodyPr/>
                    <a:lstStyle/>
                    <a:p>
                      <a:pPr marL="0" marR="0">
                        <a:lnSpc>
                          <a:spcPct val="107000"/>
                        </a:lnSpc>
                        <a:spcBef>
                          <a:spcPts val="0"/>
                        </a:spcBef>
                        <a:spcAft>
                          <a:spcPts val="0"/>
                        </a:spcAft>
                      </a:pPr>
                      <a:r>
                        <a:rPr lang="en-US" sz="1400">
                          <a:effectLst/>
                        </a:rPr>
                        <a:t>   6.25 mg</a:t>
                      </a:r>
                    </a:p>
                    <a:p>
                      <a:pPr marL="0" marR="0" algn="just">
                        <a:lnSpc>
                          <a:spcPct val="107000"/>
                        </a:lnSpc>
                        <a:spcBef>
                          <a:spcPts val="0"/>
                        </a:spcBef>
                        <a:spcAft>
                          <a:spcPts val="0"/>
                        </a:spcAft>
                      </a:pPr>
                      <a:r>
                        <a:rPr lang="en-US" sz="1400">
                          <a:effectLst/>
                        </a:rPr>
                        <a:t> </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0.1539</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36%</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1528916463"/>
                  </a:ext>
                </a:extLst>
              </a:tr>
              <a:tr h="294188">
                <a:tc>
                  <a:txBody>
                    <a:bodyPr/>
                    <a:lstStyle/>
                    <a:p>
                      <a:pPr marL="0" marR="0" algn="just">
                        <a:lnSpc>
                          <a:spcPct val="107000"/>
                        </a:lnSpc>
                        <a:spcBef>
                          <a:spcPts val="0"/>
                        </a:spcBef>
                        <a:spcAft>
                          <a:spcPts val="0"/>
                        </a:spcAft>
                      </a:pPr>
                      <a:r>
                        <a:rPr lang="en-US" sz="1400">
                          <a:effectLst/>
                        </a:rPr>
                        <a:t>6.</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3.125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0.1684</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40%</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877264558"/>
                  </a:ext>
                </a:extLst>
              </a:tr>
              <a:tr h="294188">
                <a:tc>
                  <a:txBody>
                    <a:bodyPr/>
                    <a:lstStyle/>
                    <a:p>
                      <a:pPr marL="0" marR="0" algn="just">
                        <a:lnSpc>
                          <a:spcPct val="107000"/>
                        </a:lnSpc>
                        <a:spcBef>
                          <a:spcPts val="0"/>
                        </a:spcBef>
                        <a:spcAft>
                          <a:spcPts val="0"/>
                        </a:spcAft>
                      </a:pPr>
                      <a:r>
                        <a:rPr lang="en-US" sz="1400">
                          <a:effectLst/>
                        </a:rPr>
                        <a:t>7.</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1.5625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0.2211</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58%</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1863988565"/>
                  </a:ext>
                </a:extLst>
              </a:tr>
              <a:tr h="278468">
                <a:tc>
                  <a:txBody>
                    <a:bodyPr/>
                    <a:lstStyle/>
                    <a:p>
                      <a:pPr marL="0" marR="0" algn="just">
                        <a:lnSpc>
                          <a:spcPct val="107000"/>
                        </a:lnSpc>
                        <a:spcBef>
                          <a:spcPts val="0"/>
                        </a:spcBef>
                        <a:spcAft>
                          <a:spcPts val="0"/>
                        </a:spcAft>
                      </a:pPr>
                      <a:r>
                        <a:rPr lang="en-US" sz="1400">
                          <a:effectLst/>
                        </a:rPr>
                        <a:t>8.</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0.7812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0.2312</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62%</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3221135288"/>
                  </a:ext>
                </a:extLst>
              </a:tr>
              <a:tr h="294188">
                <a:tc>
                  <a:txBody>
                    <a:bodyPr/>
                    <a:lstStyle/>
                    <a:p>
                      <a:pPr marL="0" marR="0" algn="just">
                        <a:lnSpc>
                          <a:spcPct val="107000"/>
                        </a:lnSpc>
                        <a:spcBef>
                          <a:spcPts val="0"/>
                        </a:spcBef>
                        <a:spcAft>
                          <a:spcPts val="0"/>
                        </a:spcAft>
                      </a:pPr>
                      <a:r>
                        <a:rPr lang="en-US" sz="1400">
                          <a:effectLst/>
                        </a:rPr>
                        <a:t>9.</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0.3906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0.2561</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70%</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3477293565"/>
                  </a:ext>
                </a:extLst>
              </a:tr>
              <a:tr h="278468">
                <a:tc>
                  <a:txBody>
                    <a:bodyPr/>
                    <a:lstStyle/>
                    <a:p>
                      <a:pPr marL="0" marR="0" algn="just">
                        <a:lnSpc>
                          <a:spcPct val="107000"/>
                        </a:lnSpc>
                        <a:spcBef>
                          <a:spcPts val="0"/>
                        </a:spcBef>
                        <a:spcAft>
                          <a:spcPts val="0"/>
                        </a:spcAft>
                      </a:pPr>
                      <a:r>
                        <a:rPr lang="en-US" sz="1400">
                          <a:effectLst/>
                        </a:rPr>
                        <a:t>10.</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0.1953 mg</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0.3131</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90%</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830185748"/>
                  </a:ext>
                </a:extLst>
              </a:tr>
              <a:tr h="294188">
                <a:tc>
                  <a:txBody>
                    <a:bodyPr/>
                    <a:lstStyle/>
                    <a:p>
                      <a:pPr marL="0" marR="0" algn="just">
                        <a:lnSpc>
                          <a:spcPct val="107000"/>
                        </a:lnSpc>
                        <a:spcBef>
                          <a:spcPts val="0"/>
                        </a:spcBef>
                        <a:spcAft>
                          <a:spcPts val="0"/>
                        </a:spcAft>
                      </a:pPr>
                      <a:r>
                        <a:rPr lang="en-US" sz="1400">
                          <a:effectLst/>
                        </a:rPr>
                        <a:t>11.</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Cells control</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0.3410</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919141111"/>
                  </a:ext>
                </a:extLst>
              </a:tr>
              <a:tr h="278468">
                <a:tc>
                  <a:txBody>
                    <a:bodyPr/>
                    <a:lstStyle/>
                    <a:p>
                      <a:pPr marL="0" marR="0" algn="just">
                        <a:lnSpc>
                          <a:spcPct val="107000"/>
                        </a:lnSpc>
                        <a:spcBef>
                          <a:spcPts val="0"/>
                        </a:spcBef>
                        <a:spcAft>
                          <a:spcPts val="0"/>
                        </a:spcAft>
                      </a:pPr>
                      <a:r>
                        <a:rPr lang="en-US" sz="1400">
                          <a:effectLst/>
                        </a:rPr>
                        <a:t>12.</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   DMSO control</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rPr>
                        <a:t>0.0539</a:t>
                      </a:r>
                      <a:endParaRPr lang="en-US" sz="1400">
                        <a:effectLst/>
                        <a:latin typeface="Calibri"/>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201" marR="65201" marT="0" marB="0"/>
                </a:tc>
                <a:extLst>
                  <a:ext uri="{0D108BD9-81ED-4DB2-BD59-A6C34878D82A}">
                    <a16:rowId xmlns:a16="http://schemas.microsoft.com/office/drawing/2014/main" val="2689519005"/>
                  </a:ext>
                </a:extLst>
              </a:tr>
            </a:tbl>
          </a:graphicData>
        </a:graphic>
      </p:graphicFrame>
    </p:spTree>
    <p:extLst>
      <p:ext uri="{BB962C8B-B14F-4D97-AF65-F5344CB8AC3E}">
        <p14:creationId xmlns:p14="http://schemas.microsoft.com/office/powerpoint/2010/main" val="109625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1ABDA-B7FB-4617-88A2-E09FB8D76C0D}"/>
              </a:ext>
            </a:extLst>
          </p:cNvPr>
          <p:cNvSpPr>
            <a:spLocks noGrp="1"/>
          </p:cNvSpPr>
          <p:nvPr>
            <p:ph type="sldNum" sz="quarter" idx="12"/>
          </p:nvPr>
        </p:nvSpPr>
        <p:spPr/>
        <p:txBody>
          <a:bodyPr/>
          <a:lstStyle/>
          <a:p>
            <a:fld id="{FCAEAE96-855E-42B1-8DE9-9C9E68DE18C5}" type="slidenum">
              <a:rPr lang="fr-FR" smtClean="0"/>
              <a:pPr/>
              <a:t>17</a:t>
            </a:fld>
            <a:endParaRPr lang="fr-FR"/>
          </a:p>
        </p:txBody>
      </p:sp>
      <p:pic>
        <p:nvPicPr>
          <p:cNvPr id="4" name="Picture 3">
            <a:extLst>
              <a:ext uri="{FF2B5EF4-FFF2-40B4-BE49-F238E27FC236}">
                <a16:creationId xmlns:a16="http://schemas.microsoft.com/office/drawing/2014/main" id="{F5735542-8723-4176-906F-5BC48233CA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48048"/>
            <a:ext cx="9136918" cy="835799"/>
          </a:xfrm>
          <a:prstGeom prst="rect">
            <a:avLst/>
          </a:prstGeom>
        </p:spPr>
      </p:pic>
      <p:sp>
        <p:nvSpPr>
          <p:cNvPr id="6" name="TextBox 5">
            <a:extLst>
              <a:ext uri="{FF2B5EF4-FFF2-40B4-BE49-F238E27FC236}">
                <a16:creationId xmlns:a16="http://schemas.microsoft.com/office/drawing/2014/main" id="{57686044-8438-436E-B5C9-B11DDE1266CE}"/>
              </a:ext>
            </a:extLst>
          </p:cNvPr>
          <p:cNvSpPr txBox="1"/>
          <p:nvPr/>
        </p:nvSpPr>
        <p:spPr>
          <a:xfrm>
            <a:off x="-76200" y="228600"/>
            <a:ext cx="9144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Results and discussion (Cont.)</a:t>
            </a:r>
            <a:endParaRPr lang="en-US" sz="2400" dirty="0"/>
          </a:p>
        </p:txBody>
      </p:sp>
      <p:sp>
        <p:nvSpPr>
          <p:cNvPr id="8" name="TextBox 7">
            <a:extLst>
              <a:ext uri="{FF2B5EF4-FFF2-40B4-BE49-F238E27FC236}">
                <a16:creationId xmlns:a16="http://schemas.microsoft.com/office/drawing/2014/main" id="{BF8D70E6-8692-40BF-992D-842125830DE0}"/>
              </a:ext>
            </a:extLst>
          </p:cNvPr>
          <p:cNvSpPr txBox="1"/>
          <p:nvPr/>
        </p:nvSpPr>
        <p:spPr>
          <a:xfrm>
            <a:off x="0" y="898567"/>
            <a:ext cx="9213120" cy="1138773"/>
          </a:xfrm>
          <a:prstGeom prst="rect">
            <a:avLst/>
          </a:prstGeom>
          <a:noFill/>
        </p:spPr>
        <p:txBody>
          <a:bodyPr wrap="square">
            <a:spAutoFit/>
          </a:bodyPr>
          <a:lstStyle/>
          <a:p>
            <a:pPr marL="285750" indent="-285750">
              <a:buFont typeface="Arial" panose="020B0604020202020204" pitchFamily="34" charset="0"/>
              <a:buChar char="•"/>
            </a:pPr>
            <a:r>
              <a:rPr lang="en-US" sz="2400" dirty="0"/>
              <a:t>Cytotoxicity results of endophytic actinomycetes EH-11 concentrated broth on BHK-21 cell line</a:t>
            </a:r>
          </a:p>
          <a:p>
            <a:pPr marL="742950" lvl="1" indent="-285750">
              <a:buFont typeface="Arial" panose="020B0604020202020204" pitchFamily="34" charset="0"/>
              <a:buChar char="•"/>
            </a:pPr>
            <a:r>
              <a:rPr kumimoji="0" lang="en-US" altLang="en-US" sz="2000" b="0" i="0" u="none" strike="noStrike" cap="none" normalizeH="0" baseline="0" dirty="0">
                <a:ln>
                  <a:noFill/>
                </a:ln>
                <a:solidFill>
                  <a:schemeClr val="tx1"/>
                </a:solidFill>
                <a:effectLst/>
                <a:ea typeface="Times New Roman" pitchFamily="18" charset="0"/>
                <a:cs typeface="Times New Roman" pitchFamily="18" charset="0"/>
              </a:rPr>
              <a:t>O.D was taken at 595 nm, Values are means of triplicate studies</a:t>
            </a:r>
            <a:endParaRPr kumimoji="0" lang="en-US" altLang="en-US" sz="2000" b="0" i="0" u="none" strike="noStrike" cap="none" normalizeH="0" baseline="0" dirty="0">
              <a:ln>
                <a:noFill/>
              </a:ln>
              <a:solidFill>
                <a:schemeClr val="tx1"/>
              </a:solidFill>
              <a:effectLst/>
              <a:cs typeface="Arial" pitchFamily="34" charset="0"/>
            </a:endParaRPr>
          </a:p>
        </p:txBody>
      </p:sp>
      <p:graphicFrame>
        <p:nvGraphicFramePr>
          <p:cNvPr id="3" name="Table 2">
            <a:extLst>
              <a:ext uri="{FF2B5EF4-FFF2-40B4-BE49-F238E27FC236}">
                <a16:creationId xmlns:a16="http://schemas.microsoft.com/office/drawing/2014/main" id="{9E577C11-EAC6-484F-B2A9-068C2BD50A4B}"/>
              </a:ext>
            </a:extLst>
          </p:cNvPr>
          <p:cNvGraphicFramePr>
            <a:graphicFrameLocks noGrp="1"/>
          </p:cNvGraphicFramePr>
          <p:nvPr>
            <p:extLst>
              <p:ext uri="{D42A27DB-BD31-4B8C-83A1-F6EECF244321}">
                <p14:modId xmlns:p14="http://schemas.microsoft.com/office/powerpoint/2010/main" val="559451022"/>
              </p:ext>
            </p:extLst>
          </p:nvPr>
        </p:nvGraphicFramePr>
        <p:xfrm>
          <a:off x="381001" y="2037341"/>
          <a:ext cx="8382000" cy="4080137"/>
        </p:xfrm>
        <a:graphic>
          <a:graphicData uri="http://schemas.openxmlformats.org/drawingml/2006/table">
            <a:tbl>
              <a:tblPr firstRow="1" firstCol="1" bandRow="1">
                <a:tableStyleId>{5C22544A-7EE6-4342-B048-85BDC9FD1C3A}</a:tableStyleId>
              </a:tblPr>
              <a:tblGrid>
                <a:gridCol w="987798">
                  <a:extLst>
                    <a:ext uri="{9D8B030D-6E8A-4147-A177-3AD203B41FA5}">
                      <a16:colId xmlns:a16="http://schemas.microsoft.com/office/drawing/2014/main" val="2293935878"/>
                    </a:ext>
                  </a:extLst>
                </a:gridCol>
                <a:gridCol w="2551614">
                  <a:extLst>
                    <a:ext uri="{9D8B030D-6E8A-4147-A177-3AD203B41FA5}">
                      <a16:colId xmlns:a16="http://schemas.microsoft.com/office/drawing/2014/main" val="2414359567"/>
                    </a:ext>
                  </a:extLst>
                </a:gridCol>
                <a:gridCol w="2746793">
                  <a:extLst>
                    <a:ext uri="{9D8B030D-6E8A-4147-A177-3AD203B41FA5}">
                      <a16:colId xmlns:a16="http://schemas.microsoft.com/office/drawing/2014/main" val="3785277458"/>
                    </a:ext>
                  </a:extLst>
                </a:gridCol>
                <a:gridCol w="2095795">
                  <a:extLst>
                    <a:ext uri="{9D8B030D-6E8A-4147-A177-3AD203B41FA5}">
                      <a16:colId xmlns:a16="http://schemas.microsoft.com/office/drawing/2014/main" val="1566806462"/>
                    </a:ext>
                  </a:extLst>
                </a:gridCol>
              </a:tblGrid>
              <a:tr h="543781">
                <a:tc>
                  <a:txBody>
                    <a:bodyPr/>
                    <a:lstStyle/>
                    <a:p>
                      <a:pPr marL="0" marR="0">
                        <a:lnSpc>
                          <a:spcPct val="107000"/>
                        </a:lnSpc>
                        <a:spcBef>
                          <a:spcPts val="0"/>
                        </a:spcBef>
                        <a:spcAft>
                          <a:spcPts val="0"/>
                        </a:spcAft>
                      </a:pPr>
                      <a:r>
                        <a:rPr lang="en-US" sz="1400" dirty="0">
                          <a:effectLst/>
                          <a:latin typeface="+mn-lt"/>
                        </a:rPr>
                        <a:t>     Sr. No</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Concentration of EH-11 broth</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Mean O.D on BHK-21 cells</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Cell survival percentage</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1512082148"/>
                  </a:ext>
                </a:extLst>
              </a:tr>
              <a:tr h="271617">
                <a:tc>
                  <a:txBody>
                    <a:bodyPr/>
                    <a:lstStyle/>
                    <a:p>
                      <a:pPr marL="0" marR="0" algn="just">
                        <a:lnSpc>
                          <a:spcPct val="107000"/>
                        </a:lnSpc>
                        <a:spcBef>
                          <a:spcPts val="0"/>
                        </a:spcBef>
                        <a:spcAft>
                          <a:spcPts val="0"/>
                        </a:spcAft>
                      </a:pPr>
                      <a:r>
                        <a:rPr lang="en-US" sz="1400">
                          <a:effectLst/>
                          <a:latin typeface="+mn-lt"/>
                        </a:rPr>
                        <a:t>1.</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100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0.1262</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25%</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642441255"/>
                  </a:ext>
                </a:extLst>
              </a:tr>
              <a:tr h="286951">
                <a:tc>
                  <a:txBody>
                    <a:bodyPr/>
                    <a:lstStyle/>
                    <a:p>
                      <a:pPr marL="0" marR="0" algn="just">
                        <a:lnSpc>
                          <a:spcPct val="107000"/>
                        </a:lnSpc>
                        <a:spcBef>
                          <a:spcPts val="0"/>
                        </a:spcBef>
                        <a:spcAft>
                          <a:spcPts val="0"/>
                        </a:spcAft>
                      </a:pPr>
                      <a:r>
                        <a:rPr lang="en-US" sz="1400">
                          <a:effectLst/>
                          <a:latin typeface="+mn-lt"/>
                        </a:rPr>
                        <a:t>2.</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50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0.1400</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29%</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3678469589"/>
                  </a:ext>
                </a:extLst>
              </a:tr>
              <a:tr h="271617">
                <a:tc>
                  <a:txBody>
                    <a:bodyPr/>
                    <a:lstStyle/>
                    <a:p>
                      <a:pPr marL="0" marR="0" algn="just">
                        <a:lnSpc>
                          <a:spcPct val="107000"/>
                        </a:lnSpc>
                        <a:spcBef>
                          <a:spcPts val="0"/>
                        </a:spcBef>
                        <a:spcAft>
                          <a:spcPts val="0"/>
                        </a:spcAft>
                      </a:pPr>
                      <a:r>
                        <a:rPr lang="en-US" sz="1400">
                          <a:effectLst/>
                          <a:latin typeface="+mn-lt"/>
                        </a:rPr>
                        <a:t>3.</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   25 mg</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0.1711</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41%</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569523212"/>
                  </a:ext>
                </a:extLst>
              </a:tr>
              <a:tr h="286951">
                <a:tc>
                  <a:txBody>
                    <a:bodyPr/>
                    <a:lstStyle/>
                    <a:p>
                      <a:pPr marL="0" marR="0" algn="just">
                        <a:lnSpc>
                          <a:spcPct val="107000"/>
                        </a:lnSpc>
                        <a:spcBef>
                          <a:spcPts val="0"/>
                        </a:spcBef>
                        <a:spcAft>
                          <a:spcPts val="0"/>
                        </a:spcAft>
                      </a:pPr>
                      <a:r>
                        <a:rPr lang="en-US" sz="1400">
                          <a:effectLst/>
                          <a:latin typeface="+mn-lt"/>
                        </a:rPr>
                        <a:t>4.</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12.5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0.2009</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51%</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3492972988"/>
                  </a:ext>
                </a:extLst>
              </a:tr>
              <a:tr h="353055">
                <a:tc>
                  <a:txBody>
                    <a:bodyPr/>
                    <a:lstStyle/>
                    <a:p>
                      <a:pPr marL="0" marR="0" algn="just">
                        <a:lnSpc>
                          <a:spcPct val="107000"/>
                        </a:lnSpc>
                        <a:spcBef>
                          <a:spcPts val="0"/>
                        </a:spcBef>
                        <a:spcAft>
                          <a:spcPts val="0"/>
                        </a:spcAft>
                      </a:pPr>
                      <a:r>
                        <a:rPr lang="en-US" sz="1400">
                          <a:effectLst/>
                          <a:latin typeface="+mn-lt"/>
                        </a:rPr>
                        <a:t>5.</a:t>
                      </a:r>
                      <a:endParaRPr lang="en-US" sz="1400">
                        <a:effectLst/>
                        <a:latin typeface="+mn-lt"/>
                        <a:ea typeface="Calibri"/>
                        <a:cs typeface="Times New Roman"/>
                      </a:endParaRPr>
                    </a:p>
                  </a:txBody>
                  <a:tcPr marL="65201" marR="65201" marT="0" marB="0"/>
                </a:tc>
                <a:tc>
                  <a:txBody>
                    <a:bodyPr/>
                    <a:lstStyle/>
                    <a:p>
                      <a:pPr marL="0" marR="0">
                        <a:lnSpc>
                          <a:spcPct val="107000"/>
                        </a:lnSpc>
                        <a:spcBef>
                          <a:spcPts val="0"/>
                        </a:spcBef>
                        <a:spcAft>
                          <a:spcPts val="0"/>
                        </a:spcAft>
                      </a:pPr>
                      <a:r>
                        <a:rPr lang="en-US" sz="1400">
                          <a:effectLst/>
                          <a:latin typeface="+mn-lt"/>
                        </a:rPr>
                        <a:t>   6.25 mg</a:t>
                      </a:r>
                    </a:p>
                    <a:p>
                      <a:pPr marL="0" marR="0" algn="just">
                        <a:lnSpc>
                          <a:spcPct val="107000"/>
                        </a:lnSpc>
                        <a:spcBef>
                          <a:spcPts val="0"/>
                        </a:spcBef>
                        <a:spcAft>
                          <a:spcPts val="0"/>
                        </a:spcAft>
                      </a:pPr>
                      <a:r>
                        <a:rPr lang="en-US" sz="1400">
                          <a:effectLst/>
                          <a:latin typeface="+mn-lt"/>
                        </a:rPr>
                        <a:t> </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0.2081</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54%</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1850876573"/>
                  </a:ext>
                </a:extLst>
              </a:tr>
              <a:tr h="286951">
                <a:tc>
                  <a:txBody>
                    <a:bodyPr/>
                    <a:lstStyle/>
                    <a:p>
                      <a:pPr marL="0" marR="0" algn="just">
                        <a:lnSpc>
                          <a:spcPct val="107000"/>
                        </a:lnSpc>
                        <a:spcBef>
                          <a:spcPts val="0"/>
                        </a:spcBef>
                        <a:spcAft>
                          <a:spcPts val="0"/>
                        </a:spcAft>
                      </a:pPr>
                      <a:r>
                        <a:rPr lang="en-US" sz="1400">
                          <a:effectLst/>
                          <a:latin typeface="+mn-lt"/>
                        </a:rPr>
                        <a:t>6.</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3.125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0.2271</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60%</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3270114154"/>
                  </a:ext>
                </a:extLst>
              </a:tr>
              <a:tr h="286951">
                <a:tc>
                  <a:txBody>
                    <a:bodyPr/>
                    <a:lstStyle/>
                    <a:p>
                      <a:pPr marL="0" marR="0" algn="just">
                        <a:lnSpc>
                          <a:spcPct val="107000"/>
                        </a:lnSpc>
                        <a:spcBef>
                          <a:spcPts val="0"/>
                        </a:spcBef>
                        <a:spcAft>
                          <a:spcPts val="0"/>
                        </a:spcAft>
                      </a:pPr>
                      <a:r>
                        <a:rPr lang="en-US" sz="1400">
                          <a:effectLst/>
                          <a:latin typeface="+mn-lt"/>
                        </a:rPr>
                        <a:t>7.</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1.5625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0.2515</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69%</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215239417"/>
                  </a:ext>
                </a:extLst>
              </a:tr>
              <a:tr h="271617">
                <a:tc>
                  <a:txBody>
                    <a:bodyPr/>
                    <a:lstStyle/>
                    <a:p>
                      <a:pPr marL="0" marR="0" algn="just">
                        <a:lnSpc>
                          <a:spcPct val="107000"/>
                        </a:lnSpc>
                        <a:spcBef>
                          <a:spcPts val="0"/>
                        </a:spcBef>
                        <a:spcAft>
                          <a:spcPts val="0"/>
                        </a:spcAft>
                      </a:pPr>
                      <a:r>
                        <a:rPr lang="en-US" sz="1400">
                          <a:effectLst/>
                          <a:latin typeface="+mn-lt"/>
                        </a:rPr>
                        <a:t>8.</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0.7812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0.2592</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72%</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2325839434"/>
                  </a:ext>
                </a:extLst>
              </a:tr>
              <a:tr h="286951">
                <a:tc>
                  <a:txBody>
                    <a:bodyPr/>
                    <a:lstStyle/>
                    <a:p>
                      <a:pPr marL="0" marR="0" algn="just">
                        <a:lnSpc>
                          <a:spcPct val="107000"/>
                        </a:lnSpc>
                        <a:spcBef>
                          <a:spcPts val="0"/>
                        </a:spcBef>
                        <a:spcAft>
                          <a:spcPts val="0"/>
                        </a:spcAft>
                      </a:pPr>
                      <a:r>
                        <a:rPr lang="en-US" sz="1400">
                          <a:effectLst/>
                          <a:latin typeface="+mn-lt"/>
                        </a:rPr>
                        <a:t>9.</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0.3906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0.3021</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86%</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3873020701"/>
                  </a:ext>
                </a:extLst>
              </a:tr>
              <a:tr h="271617">
                <a:tc>
                  <a:txBody>
                    <a:bodyPr/>
                    <a:lstStyle/>
                    <a:p>
                      <a:pPr marL="0" marR="0" algn="just">
                        <a:lnSpc>
                          <a:spcPct val="107000"/>
                        </a:lnSpc>
                        <a:spcBef>
                          <a:spcPts val="0"/>
                        </a:spcBef>
                        <a:spcAft>
                          <a:spcPts val="0"/>
                        </a:spcAft>
                      </a:pPr>
                      <a:r>
                        <a:rPr lang="en-US" sz="1400">
                          <a:effectLst/>
                          <a:latin typeface="+mn-lt"/>
                        </a:rPr>
                        <a:t>10.</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0.1953 mg</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0.3289</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96%</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1142547509"/>
                  </a:ext>
                </a:extLst>
              </a:tr>
              <a:tr h="286951">
                <a:tc>
                  <a:txBody>
                    <a:bodyPr/>
                    <a:lstStyle/>
                    <a:p>
                      <a:pPr marL="0" marR="0" algn="just">
                        <a:lnSpc>
                          <a:spcPct val="107000"/>
                        </a:lnSpc>
                        <a:spcBef>
                          <a:spcPts val="0"/>
                        </a:spcBef>
                        <a:spcAft>
                          <a:spcPts val="0"/>
                        </a:spcAft>
                      </a:pPr>
                      <a:r>
                        <a:rPr lang="en-US" sz="1400">
                          <a:effectLst/>
                          <a:latin typeface="+mn-lt"/>
                        </a:rPr>
                        <a:t>11.</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Cells control</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0.3410</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ea typeface="Calibri"/>
                          <a:cs typeface="Times New Roman"/>
                        </a:rPr>
                        <a:t>100%</a:t>
                      </a:r>
                    </a:p>
                  </a:txBody>
                  <a:tcPr marL="65201" marR="65201" marT="0" marB="0"/>
                </a:tc>
                <a:extLst>
                  <a:ext uri="{0D108BD9-81ED-4DB2-BD59-A6C34878D82A}">
                    <a16:rowId xmlns:a16="http://schemas.microsoft.com/office/drawing/2014/main" val="673858220"/>
                  </a:ext>
                </a:extLst>
              </a:tr>
              <a:tr h="271617">
                <a:tc>
                  <a:txBody>
                    <a:bodyPr/>
                    <a:lstStyle/>
                    <a:p>
                      <a:pPr marL="0" marR="0" algn="just">
                        <a:lnSpc>
                          <a:spcPct val="107000"/>
                        </a:lnSpc>
                        <a:spcBef>
                          <a:spcPts val="0"/>
                        </a:spcBef>
                        <a:spcAft>
                          <a:spcPts val="0"/>
                        </a:spcAft>
                      </a:pPr>
                      <a:r>
                        <a:rPr lang="en-US" sz="1400">
                          <a:effectLst/>
                          <a:latin typeface="+mn-lt"/>
                        </a:rPr>
                        <a:t>12.</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a:effectLst/>
                          <a:latin typeface="+mn-lt"/>
                        </a:rPr>
                        <a:t>   DMSO control</a:t>
                      </a:r>
                      <a:endParaRPr lang="en-US" sz="140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0.0539</a:t>
                      </a:r>
                      <a:endParaRPr lang="en-US" sz="1400" dirty="0">
                        <a:effectLst/>
                        <a:latin typeface="+mn-lt"/>
                        <a:ea typeface="Calibri"/>
                        <a:cs typeface="Times New Roman"/>
                      </a:endParaRPr>
                    </a:p>
                  </a:txBody>
                  <a:tcPr marL="65201" marR="65201" marT="0" marB="0"/>
                </a:tc>
                <a:tc>
                  <a:txBody>
                    <a:bodyPr/>
                    <a:lstStyle/>
                    <a:p>
                      <a:pPr marL="0" marR="0" algn="just">
                        <a:lnSpc>
                          <a:spcPct val="107000"/>
                        </a:lnSpc>
                        <a:spcBef>
                          <a:spcPts val="0"/>
                        </a:spcBef>
                        <a:spcAft>
                          <a:spcPts val="0"/>
                        </a:spcAft>
                      </a:pPr>
                      <a:r>
                        <a:rPr lang="en-US" sz="1400" dirty="0">
                          <a:effectLst/>
                          <a:latin typeface="+mn-lt"/>
                        </a:rPr>
                        <a:t>100%</a:t>
                      </a:r>
                      <a:endParaRPr lang="en-US" sz="1400" dirty="0">
                        <a:effectLst/>
                        <a:latin typeface="+mn-lt"/>
                        <a:ea typeface="Calibri"/>
                        <a:cs typeface="Times New Roman"/>
                      </a:endParaRPr>
                    </a:p>
                  </a:txBody>
                  <a:tcPr marL="65201" marR="65201" marT="0" marB="0"/>
                </a:tc>
                <a:extLst>
                  <a:ext uri="{0D108BD9-81ED-4DB2-BD59-A6C34878D82A}">
                    <a16:rowId xmlns:a16="http://schemas.microsoft.com/office/drawing/2014/main" val="3287533104"/>
                  </a:ext>
                </a:extLst>
              </a:tr>
            </a:tbl>
          </a:graphicData>
        </a:graphic>
      </p:graphicFrame>
    </p:spTree>
    <p:extLst>
      <p:ext uri="{BB962C8B-B14F-4D97-AF65-F5344CB8AC3E}">
        <p14:creationId xmlns:p14="http://schemas.microsoft.com/office/powerpoint/2010/main" val="3619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228600"/>
            <a:ext cx="8153400" cy="461665"/>
          </a:xfrm>
          <a:prstGeom prst="rect">
            <a:avLst/>
          </a:prstGeom>
          <a:noFill/>
        </p:spPr>
        <p:txBody>
          <a:bodyPr wrap="square" rtlCol="0">
            <a:spAutoFit/>
          </a:bodyPr>
          <a:lstStyle/>
          <a:p>
            <a:pPr algn="ctr"/>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49574"/>
            <a:ext cx="9136918" cy="835799"/>
          </a:xfrm>
          <a:prstGeom prst="rect">
            <a:avLst/>
          </a:prstGeom>
        </p:spPr>
      </p:pic>
      <p:sp>
        <p:nvSpPr>
          <p:cNvPr id="8" name="TextBox 7">
            <a:extLst>
              <a:ext uri="{FF2B5EF4-FFF2-40B4-BE49-F238E27FC236}">
                <a16:creationId xmlns:a16="http://schemas.microsoft.com/office/drawing/2014/main" id="{47A27EB3-0E02-4ED0-8E49-BD99F4F7128C}"/>
              </a:ext>
            </a:extLst>
          </p:cNvPr>
          <p:cNvSpPr txBox="1"/>
          <p:nvPr/>
        </p:nvSpPr>
        <p:spPr>
          <a:xfrm>
            <a:off x="0" y="1317520"/>
            <a:ext cx="9144000" cy="2985433"/>
          </a:xfrm>
          <a:prstGeom prst="rect">
            <a:avLst/>
          </a:prstGeom>
          <a:noFill/>
        </p:spPr>
        <p:txBody>
          <a:bodyPr wrap="square">
            <a:spAutoFit/>
          </a:bodyPr>
          <a:lstStyle/>
          <a:p>
            <a:pPr marL="342900" indent="-342900" algn="just">
              <a:buFont typeface="Arial" panose="020B0604020202020204" pitchFamily="34" charset="0"/>
              <a:buChar char="•"/>
            </a:pPr>
            <a:r>
              <a:rPr lang="en-US" sz="2400" dirty="0"/>
              <a:t>Endophytic actinomycetes from </a:t>
            </a:r>
            <a:r>
              <a:rPr lang="en-US" sz="2400" i="1" dirty="0" err="1"/>
              <a:t>Ocmium</a:t>
            </a:r>
            <a:r>
              <a:rPr lang="en-US" sz="2400" i="1" dirty="0"/>
              <a:t> </a:t>
            </a:r>
            <a:r>
              <a:rPr lang="en-US" sz="2400" i="1" dirty="0" err="1"/>
              <a:t>teniflorum</a:t>
            </a:r>
            <a:r>
              <a:rPr lang="en-US" sz="2400" i="1" dirty="0"/>
              <a:t> </a:t>
            </a:r>
            <a:r>
              <a:rPr lang="en-US" sz="2400" dirty="0"/>
              <a:t>(</a:t>
            </a:r>
            <a:r>
              <a:rPr lang="en-US" sz="2400" dirty="0" err="1"/>
              <a:t>Tulsi</a:t>
            </a:r>
            <a:r>
              <a:rPr lang="en-US" sz="2400" dirty="0"/>
              <a:t>) and </a:t>
            </a:r>
            <a:r>
              <a:rPr lang="en-US" sz="2400" i="1" dirty="0" err="1"/>
              <a:t>Azadirachta</a:t>
            </a:r>
            <a:r>
              <a:rPr lang="en-US" sz="2400" i="1" dirty="0"/>
              <a:t> indica </a:t>
            </a:r>
            <a:r>
              <a:rPr lang="en-US" sz="2400" dirty="0"/>
              <a:t>(Neem)</a:t>
            </a:r>
          </a:p>
          <a:p>
            <a:pPr lvl="1" algn="just">
              <a:buFont typeface="Arial" panose="020B0604020202020204" pitchFamily="34" charset="0"/>
              <a:buChar char="•"/>
            </a:pPr>
            <a:r>
              <a:rPr lang="en-US" sz="2000" dirty="0"/>
              <a:t>Rarely studied before</a:t>
            </a:r>
          </a:p>
          <a:p>
            <a:pPr algn="just"/>
            <a:endParaRPr lang="en-US" sz="2000" i="1" dirty="0"/>
          </a:p>
          <a:p>
            <a:pPr marL="342900" indent="-342900" algn="just">
              <a:buFont typeface="Arial" panose="020B0604020202020204" pitchFamily="34" charset="0"/>
              <a:buChar char="•"/>
            </a:pPr>
            <a:r>
              <a:rPr lang="en-US" sz="2400" dirty="0">
                <a:cs typeface="Times New Roman" panose="02020603050405020304" pitchFamily="18" charset="0"/>
              </a:rPr>
              <a:t>Our study</a:t>
            </a:r>
          </a:p>
          <a:p>
            <a:pPr lvl="1" algn="just">
              <a:buFont typeface="Arial" panose="020B0604020202020204" pitchFamily="34" charset="0"/>
              <a:buChar char="•"/>
            </a:pPr>
            <a:r>
              <a:rPr lang="en-US" sz="2000" dirty="0">
                <a:cs typeface="Times New Roman" panose="02020603050405020304" pitchFamily="18" charset="0"/>
              </a:rPr>
              <a:t>Diversity of actinomycetes inhabits different plant parts</a:t>
            </a:r>
          </a:p>
          <a:p>
            <a:pPr lvl="1" algn="just">
              <a:buFont typeface="Arial" panose="020B0604020202020204" pitchFamily="34" charset="0"/>
              <a:buChar char="•"/>
            </a:pPr>
            <a:r>
              <a:rPr lang="en-US" sz="2000" dirty="0">
                <a:cs typeface="Times New Roman" panose="02020603050405020304" pitchFamily="18" charset="0"/>
              </a:rPr>
              <a:t>Biological screening revealed </a:t>
            </a:r>
            <a:endParaRPr lang="en-US" sz="1600" dirty="0">
              <a:cs typeface="Times New Roman" panose="02020603050405020304" pitchFamily="18" charset="0"/>
            </a:endParaRPr>
          </a:p>
          <a:p>
            <a:pPr lvl="3" algn="just">
              <a:buFont typeface="Wingdings" panose="05000000000000000000" pitchFamily="2" charset="2"/>
              <a:buChar char="§"/>
            </a:pPr>
            <a:r>
              <a:rPr lang="en-US" dirty="0">
                <a:cs typeface="Times New Roman" panose="02020603050405020304" pitchFamily="18" charset="0"/>
              </a:rPr>
              <a:t>Broad spectrum activity</a:t>
            </a:r>
          </a:p>
          <a:p>
            <a:pPr lvl="3" algn="just">
              <a:buFont typeface="Wingdings" panose="05000000000000000000" pitchFamily="2" charset="2"/>
              <a:buChar char="§"/>
            </a:pPr>
            <a:r>
              <a:rPr lang="en-US" dirty="0">
                <a:cs typeface="Times New Roman" panose="02020603050405020304" pitchFamily="18" charset="0"/>
              </a:rPr>
              <a:t>Bioactive against </a:t>
            </a:r>
            <a:r>
              <a:rPr lang="en-US" i="1" dirty="0">
                <a:cs typeface="Times New Roman" panose="02020603050405020304" pitchFamily="18" charset="0"/>
              </a:rPr>
              <a:t>Aspergillus fumigatus </a:t>
            </a:r>
            <a:r>
              <a:rPr lang="en-US" dirty="0">
                <a:cs typeface="Times New Roman" panose="02020603050405020304" pitchFamily="18" charset="0"/>
              </a:rPr>
              <a:t>involved in poultry feed contamination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1D254-E693-4CD6-A5C1-5BD45987CFE7}"/>
              </a:ext>
            </a:extLst>
          </p:cNvPr>
          <p:cNvSpPr>
            <a:spLocks noGrp="1"/>
          </p:cNvSpPr>
          <p:nvPr>
            <p:ph type="sldNum" sz="quarter" idx="12"/>
          </p:nvPr>
        </p:nvSpPr>
        <p:spPr/>
        <p:txBody>
          <a:bodyPr/>
          <a:lstStyle/>
          <a:p>
            <a:fld id="{FCAEAE96-855E-42B1-8DE9-9C9E68DE18C5}" type="slidenum">
              <a:rPr lang="fr-FR" smtClean="0"/>
              <a:pPr/>
              <a:t>19</a:t>
            </a:fld>
            <a:endParaRPr lang="fr-FR"/>
          </a:p>
        </p:txBody>
      </p:sp>
      <p:sp>
        <p:nvSpPr>
          <p:cNvPr id="4" name="TextBox 3">
            <a:extLst>
              <a:ext uri="{FF2B5EF4-FFF2-40B4-BE49-F238E27FC236}">
                <a16:creationId xmlns:a16="http://schemas.microsoft.com/office/drawing/2014/main" id="{280BB6A5-1FC1-4681-92D1-9A5868644739}"/>
              </a:ext>
            </a:extLst>
          </p:cNvPr>
          <p:cNvSpPr txBox="1"/>
          <p:nvPr/>
        </p:nvSpPr>
        <p:spPr>
          <a:xfrm>
            <a:off x="0" y="136526"/>
            <a:ext cx="9067800" cy="461665"/>
          </a:xfrm>
          <a:prstGeom prst="rect">
            <a:avLst/>
          </a:prstGeom>
          <a:noFill/>
        </p:spPr>
        <p:txBody>
          <a:bodyPr wrap="square">
            <a:spAutoFit/>
          </a:bodyPr>
          <a:lstStyle/>
          <a:p>
            <a:pPr algn="ctr"/>
            <a:r>
              <a:rPr lang="fr-FR" sz="2400" b="1" dirty="0"/>
              <a:t>Conclusions</a:t>
            </a:r>
          </a:p>
        </p:txBody>
      </p:sp>
      <p:sp>
        <p:nvSpPr>
          <p:cNvPr id="6" name="TextBox 5">
            <a:extLst>
              <a:ext uri="{FF2B5EF4-FFF2-40B4-BE49-F238E27FC236}">
                <a16:creationId xmlns:a16="http://schemas.microsoft.com/office/drawing/2014/main" id="{56DF62DA-B7E6-43FF-B430-04A5CF7CC318}"/>
              </a:ext>
            </a:extLst>
          </p:cNvPr>
          <p:cNvSpPr txBox="1"/>
          <p:nvPr/>
        </p:nvSpPr>
        <p:spPr>
          <a:xfrm>
            <a:off x="0" y="1163326"/>
            <a:ext cx="9144000" cy="3200876"/>
          </a:xfrm>
          <a:prstGeom prst="rect">
            <a:avLst/>
          </a:prstGeom>
          <a:noFill/>
        </p:spPr>
        <p:txBody>
          <a:bodyPr wrap="square">
            <a:spAutoFit/>
          </a:bodyPr>
          <a:lstStyle/>
          <a:p>
            <a:pPr lvl="1" algn="just">
              <a:buFont typeface="Arial" panose="020B0604020202020204" pitchFamily="34" charset="0"/>
              <a:buChar char="•"/>
            </a:pPr>
            <a:r>
              <a:rPr lang="en-US" sz="2400" dirty="0">
                <a:cs typeface="Times New Roman" panose="02020603050405020304" pitchFamily="18" charset="0"/>
              </a:rPr>
              <a:t>Metabolically diverse compounds</a:t>
            </a:r>
          </a:p>
          <a:p>
            <a:pPr marL="1200150" lvl="2" indent="-285750" algn="just">
              <a:buFont typeface="Arial" panose="020B0604020202020204" pitchFamily="34" charset="0"/>
              <a:buChar char="•"/>
            </a:pPr>
            <a:r>
              <a:rPr lang="en-US" sz="2000" dirty="0" smtClean="0">
                <a:solidFill>
                  <a:srgbClr val="222222"/>
                </a:solidFill>
                <a:cs typeface="Times New Roman" panose="02020603050405020304" pitchFamily="18" charset="0"/>
              </a:rPr>
              <a:t>Potent </a:t>
            </a:r>
            <a:r>
              <a:rPr lang="en-US" sz="2000" dirty="0">
                <a:solidFill>
                  <a:srgbClr val="222222"/>
                </a:solidFill>
                <a:cs typeface="Times New Roman" panose="02020603050405020304" pitchFamily="18" charset="0"/>
              </a:rPr>
              <a:t>against </a:t>
            </a:r>
            <a:r>
              <a:rPr lang="en-US" sz="2000" i="1" dirty="0">
                <a:solidFill>
                  <a:srgbClr val="222222"/>
                </a:solidFill>
                <a:cs typeface="Times New Roman" panose="02020603050405020304" pitchFamily="18" charset="0"/>
              </a:rPr>
              <a:t>Aspergillus fumigatus</a:t>
            </a:r>
            <a:endParaRPr lang="en-US" i="1" dirty="0"/>
          </a:p>
          <a:p>
            <a:pPr marL="0" indent="0">
              <a:buNone/>
            </a:pPr>
            <a:endParaRPr lang="en-US" dirty="0"/>
          </a:p>
          <a:p>
            <a:pPr marL="0" indent="0">
              <a:buNone/>
            </a:pPr>
            <a:endParaRPr lang="en-US" dirty="0"/>
          </a:p>
          <a:p>
            <a:pPr marL="0" indent="0">
              <a:buNone/>
            </a:pPr>
            <a:endParaRPr lang="en-US" dirty="0"/>
          </a:p>
          <a:p>
            <a:pPr lvl="1" algn="just">
              <a:buFont typeface="Arial" panose="020B0604020202020204" pitchFamily="34" charset="0"/>
              <a:buChar char="•"/>
            </a:pPr>
            <a:r>
              <a:rPr lang="en-US" sz="2400" dirty="0">
                <a:cs typeface="Times New Roman" panose="02020603050405020304" pitchFamily="18" charset="0"/>
              </a:rPr>
              <a:t>Further exploration of these strains</a:t>
            </a:r>
          </a:p>
          <a:p>
            <a:pPr marL="1257300" lvl="2" indent="-342900" algn="just">
              <a:buFont typeface="Arial" panose="020B0604020202020204" pitchFamily="34" charset="0"/>
              <a:buChar char="•"/>
            </a:pPr>
            <a:r>
              <a:rPr lang="en-US" sz="2000" dirty="0">
                <a:cs typeface="Times New Roman" panose="02020603050405020304" pitchFamily="18" charset="0"/>
              </a:rPr>
              <a:t>Large scale study</a:t>
            </a:r>
          </a:p>
          <a:p>
            <a:pPr marL="1257300" lvl="2" indent="-342900" algn="just">
              <a:buFont typeface="Arial" panose="020B0604020202020204" pitchFamily="34" charset="0"/>
              <a:buChar char="•"/>
            </a:pPr>
            <a:r>
              <a:rPr lang="en-US" sz="2000" dirty="0">
                <a:cs typeface="Times New Roman" panose="02020603050405020304" pitchFamily="18" charset="0"/>
              </a:rPr>
              <a:t>Further bioactivity screening </a:t>
            </a:r>
          </a:p>
          <a:p>
            <a:pPr marL="1257300" lvl="2" indent="-342900" algn="just">
              <a:buFont typeface="Arial" panose="020B0604020202020204" pitchFamily="34" charset="0"/>
              <a:buChar char="•"/>
            </a:pPr>
            <a:r>
              <a:rPr lang="en-US" sz="2000" dirty="0">
                <a:cs typeface="Times New Roman" panose="02020603050405020304" pitchFamily="18" charset="0"/>
              </a:rPr>
              <a:t>HPLC-MS and NMR </a:t>
            </a:r>
          </a:p>
          <a:p>
            <a:pPr marL="1200150" lvl="2" indent="-285750" algn="just">
              <a:buFont typeface="Arial" panose="020B0604020202020204" pitchFamily="34" charset="0"/>
              <a:buChar char="•"/>
            </a:pPr>
            <a:r>
              <a:rPr lang="en-US" sz="2000" dirty="0">
                <a:cs typeface="Times New Roman" panose="02020603050405020304" pitchFamily="18" charset="0"/>
              </a:rPr>
              <a:t>Antiviral activity against Covid-19</a:t>
            </a:r>
          </a:p>
        </p:txBody>
      </p:sp>
      <p:pic>
        <p:nvPicPr>
          <p:cNvPr id="8" name="Picture 7">
            <a:extLst>
              <a:ext uri="{FF2B5EF4-FFF2-40B4-BE49-F238E27FC236}">
                <a16:creationId xmlns:a16="http://schemas.microsoft.com/office/drawing/2014/main" id="{A8366873-D4C5-491F-B9E6-92C6A6328F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49574"/>
            <a:ext cx="9136918" cy="835799"/>
          </a:xfrm>
          <a:prstGeom prst="rect">
            <a:avLst/>
          </a:prstGeom>
        </p:spPr>
      </p:pic>
    </p:spTree>
    <p:extLst>
      <p:ext uri="{BB962C8B-B14F-4D97-AF65-F5344CB8AC3E}">
        <p14:creationId xmlns:p14="http://schemas.microsoft.com/office/powerpoint/2010/main" val="40061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689"/>
            <a:ext cx="8001000" cy="646331"/>
          </a:xfrm>
          <a:prstGeom prst="rect">
            <a:avLst/>
          </a:prstGeom>
          <a:noFill/>
        </p:spPr>
        <p:txBody>
          <a:bodyPr wrap="square" rtlCol="0">
            <a:spAutoFit/>
          </a:bodyPr>
          <a:lstStyle/>
          <a:p>
            <a:r>
              <a:rPr lang="fr-FR" b="1" dirty="0"/>
              <a:t>Graphical Abstract</a:t>
            </a:r>
            <a:endParaRPr lang="fr-FR" dirty="0"/>
          </a:p>
          <a:p>
            <a:endParaRPr lang="fr-FR" b="1" dirty="0"/>
          </a:p>
        </p:txBody>
      </p:sp>
      <p:sp>
        <p:nvSpPr>
          <p:cNvPr id="5" name="Rectangle 4"/>
          <p:cNvSpPr/>
          <p:nvPr/>
        </p:nvSpPr>
        <p:spPr>
          <a:xfrm>
            <a:off x="-76200" y="67250"/>
            <a:ext cx="9144000" cy="1200329"/>
          </a:xfrm>
          <a:prstGeom prst="rect">
            <a:avLst/>
          </a:prstGeom>
        </p:spPr>
        <p:txBody>
          <a:bodyPr wrap="square">
            <a:spAutoFit/>
          </a:bodyPr>
          <a:lstStyle/>
          <a:p>
            <a:pPr algn="ctr"/>
            <a:r>
              <a:rPr lang="en-US" sz="2400" b="1" dirty="0"/>
              <a:t>Screening of endophytic actinomycetes for antifungal potential and cytotoxicity</a:t>
            </a:r>
            <a:endParaRPr lang="fr-FR" sz="2400" dirty="0">
              <a:cs typeface="Arial" panose="020B0604020202020204" pitchFamily="34" charset="0"/>
            </a:endParaRPr>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1" name="Picture 10">
            <a:extLst>
              <a:ext uri="{FF2B5EF4-FFF2-40B4-BE49-F238E27FC236}">
                <a16:creationId xmlns:a16="http://schemas.microsoft.com/office/drawing/2014/main" id="{3A1F8599-F71D-4E20-BA17-44DB2B9A478F}"/>
              </a:ext>
            </a:extLst>
          </p:cNvPr>
          <p:cNvPicPr/>
          <p:nvPr/>
        </p:nvPicPr>
        <p:blipFill rotWithShape="1">
          <a:blip r:embed="rId4" cstate="print">
            <a:extLst>
              <a:ext uri="{28A0092B-C50C-407E-A947-70E740481C1C}">
                <a14:useLocalDpi xmlns:a14="http://schemas.microsoft.com/office/drawing/2010/main" val="0"/>
              </a:ext>
            </a:extLst>
          </a:blip>
          <a:srcRect b="30057"/>
          <a:stretch/>
        </p:blipFill>
        <p:spPr bwMode="auto">
          <a:xfrm>
            <a:off x="6132608" y="1243608"/>
            <a:ext cx="1453337" cy="2144553"/>
          </a:xfrm>
          <a:prstGeom prst="rect">
            <a:avLst/>
          </a:prstGeom>
          <a:ln>
            <a:noFill/>
          </a:ln>
          <a:effectLst>
            <a:softEdge rad="112500"/>
          </a:effectLst>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CFCD804-8D9F-4F08-B0B2-1EA12C5302B1}"/>
              </a:ext>
            </a:extLst>
          </p:cNvPr>
          <p:cNvPicPr/>
          <p:nvPr/>
        </p:nvPicPr>
        <p:blipFill rotWithShape="1">
          <a:blip r:embed="rId5" cstate="print">
            <a:extLst>
              <a:ext uri="{28A0092B-C50C-407E-A947-70E740481C1C}">
                <a14:useLocalDpi xmlns:a14="http://schemas.microsoft.com/office/drawing/2010/main" val="0"/>
              </a:ext>
            </a:extLst>
          </a:blip>
          <a:srcRect l="15419" t="11660" r="7486" b="3259"/>
          <a:stretch/>
        </p:blipFill>
        <p:spPr bwMode="auto">
          <a:xfrm rot="16200000">
            <a:off x="4907241" y="4396305"/>
            <a:ext cx="1023712" cy="1790697"/>
          </a:xfrm>
          <a:prstGeom prst="rect">
            <a:avLst/>
          </a:prstGeom>
          <a:ln>
            <a:noFill/>
          </a:ln>
          <a:effectLst>
            <a:softEdge rad="112500"/>
          </a:effectLst>
          <a:extLst>
            <a:ext uri="{53640926-AAD7-44D8-BBD7-CCE9431645EC}">
              <a14:shadowObscured xmlns:a14="http://schemas.microsoft.com/office/drawing/2010/main"/>
            </a:ext>
          </a:extLst>
        </p:spPr>
      </p:pic>
      <p:pic>
        <p:nvPicPr>
          <p:cNvPr id="16" name="image10.jpeg">
            <a:extLst>
              <a:ext uri="{FF2B5EF4-FFF2-40B4-BE49-F238E27FC236}">
                <a16:creationId xmlns:a16="http://schemas.microsoft.com/office/drawing/2014/main" id="{BA827286-B963-4809-ABF2-29546609B0FB}"/>
              </a:ext>
            </a:extLst>
          </p:cNvPr>
          <p:cNvPicPr/>
          <p:nvPr/>
        </p:nvPicPr>
        <p:blipFill>
          <a:blip r:embed="rId6" cstate="print"/>
          <a:stretch>
            <a:fillRect/>
          </a:stretch>
        </p:blipFill>
        <p:spPr>
          <a:xfrm>
            <a:off x="3533827" y="2362217"/>
            <a:ext cx="2533618" cy="2376403"/>
          </a:xfrm>
          <a:prstGeom prst="rect">
            <a:avLst/>
          </a:prstGeom>
          <a:ln>
            <a:noFill/>
          </a:ln>
          <a:effectLst>
            <a:outerShdw blurRad="190500" algn="tl" rotWithShape="0">
              <a:srgbClr val="000000">
                <a:alpha val="70000"/>
              </a:srgbClr>
            </a:outerShdw>
          </a:effectLst>
        </p:spPr>
      </p:pic>
      <p:pic>
        <p:nvPicPr>
          <p:cNvPr id="18" name="Picture 2">
            <a:extLst>
              <a:ext uri="{FF2B5EF4-FFF2-40B4-BE49-F238E27FC236}">
                <a16:creationId xmlns:a16="http://schemas.microsoft.com/office/drawing/2014/main" id="{30DCE379-AE2A-4F97-98C8-9DD7B926A0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1847" y="1243609"/>
            <a:ext cx="1532661" cy="1023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FF2B5EF4-FFF2-40B4-BE49-F238E27FC236}">
                <a16:creationId xmlns:a16="http://schemas.microsoft.com/office/drawing/2014/main" id="{45DC1555-F2C3-48B3-99A0-1947A636E0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6180" y="1243608"/>
            <a:ext cx="1347567" cy="1023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id="{9C227400-226B-4C7E-AD67-E85484329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4763" y="1635502"/>
            <a:ext cx="2015957" cy="16036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619A4E4D-F390-4AC3-A5B9-F928B2CAA00F}"/>
              </a:ext>
            </a:extLst>
          </p:cNvPr>
          <p:cNvPicPr/>
          <p:nvPr/>
        </p:nvPicPr>
        <p:blipFill rotWithShape="1">
          <a:blip r:embed="rId10" cstate="print">
            <a:extLst>
              <a:ext uri="{28A0092B-C50C-407E-A947-70E740481C1C}">
                <a14:useLocalDpi xmlns:a14="http://schemas.microsoft.com/office/drawing/2010/main" val="0"/>
              </a:ext>
            </a:extLst>
          </a:blip>
          <a:srcRect r="19699" b="8786"/>
          <a:stretch/>
        </p:blipFill>
        <p:spPr bwMode="auto">
          <a:xfrm>
            <a:off x="2069212" y="3145897"/>
            <a:ext cx="1145085" cy="1754850"/>
          </a:xfrm>
          <a:prstGeom prst="rect">
            <a:avLst/>
          </a:prstGeom>
          <a:ln>
            <a:noFill/>
          </a:ln>
          <a:effectLst>
            <a:softEdge rad="112500"/>
          </a:effectLst>
          <a:extLst>
            <a:ext uri="{53640926-AAD7-44D8-BBD7-CCE9431645EC}">
              <a14:shadowObscured xmlns:a14="http://schemas.microsoft.com/office/drawing/2010/main"/>
            </a:ext>
          </a:extLst>
        </p:spPr>
      </p:pic>
      <p:pic>
        <p:nvPicPr>
          <p:cNvPr id="15" name="image33.png">
            <a:extLst>
              <a:ext uri="{FF2B5EF4-FFF2-40B4-BE49-F238E27FC236}">
                <a16:creationId xmlns:a16="http://schemas.microsoft.com/office/drawing/2014/main" id="{C8A34687-0BEC-4A70-9B2E-805908E136D5}"/>
              </a:ext>
            </a:extLst>
          </p:cNvPr>
          <p:cNvPicPr/>
          <p:nvPr/>
        </p:nvPicPr>
        <p:blipFill>
          <a:blip r:embed="rId11" cstate="print"/>
          <a:stretch>
            <a:fillRect/>
          </a:stretch>
        </p:blipFill>
        <p:spPr>
          <a:xfrm>
            <a:off x="6241583" y="3429338"/>
            <a:ext cx="2270624" cy="1535242"/>
          </a:xfrm>
          <a:prstGeom prst="rect">
            <a:avLst/>
          </a:prstGeom>
          <a:ln>
            <a:noFill/>
          </a:ln>
          <a:effectLst>
            <a:softEdge rad="112500"/>
          </a:effectLst>
        </p:spPr>
      </p:pic>
      <p:pic>
        <p:nvPicPr>
          <p:cNvPr id="19" name="image34.jpeg">
            <a:extLst>
              <a:ext uri="{FF2B5EF4-FFF2-40B4-BE49-F238E27FC236}">
                <a16:creationId xmlns:a16="http://schemas.microsoft.com/office/drawing/2014/main" id="{78084909-0BDA-4E9F-9CDB-FA6D475A3A13}"/>
              </a:ext>
            </a:extLst>
          </p:cNvPr>
          <p:cNvPicPr/>
          <p:nvPr/>
        </p:nvPicPr>
        <p:blipFill>
          <a:blip r:embed="rId12" cstate="print"/>
          <a:stretch>
            <a:fillRect/>
          </a:stretch>
        </p:blipFill>
        <p:spPr>
          <a:xfrm>
            <a:off x="2493752" y="4807682"/>
            <a:ext cx="1925942" cy="971641"/>
          </a:xfrm>
          <a:prstGeom prst="rect">
            <a:avLst/>
          </a:prstGeom>
          <a:ln>
            <a:noFill/>
          </a:ln>
          <a:effectLst>
            <a:softEdge rad="112500"/>
          </a:effectLst>
        </p:spPr>
      </p:pic>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pPr algn="ctr"/>
            <a:r>
              <a:rPr lang="fr-FR" sz="2400" b="1" dirty="0"/>
              <a:t>Acknowledgment</a:t>
            </a:r>
            <a:r>
              <a:rPr lang="fr-FR" dirty="0"/>
              <a:t>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6">
            <a:extLst>
              <a:ext uri="{FF2B5EF4-FFF2-40B4-BE49-F238E27FC236}">
                <a16:creationId xmlns:a16="http://schemas.microsoft.com/office/drawing/2014/main" id="{8BA3D5D6-AC22-4546-80A3-D082C12535F4}"/>
              </a:ext>
            </a:extLst>
          </p:cNvPr>
          <p:cNvSpPr txBox="1"/>
          <p:nvPr/>
        </p:nvSpPr>
        <p:spPr>
          <a:xfrm>
            <a:off x="609600" y="1406177"/>
            <a:ext cx="7868529" cy="1477328"/>
          </a:xfrm>
          <a:prstGeom prst="rect">
            <a:avLst/>
          </a:prstGeom>
          <a:noFill/>
        </p:spPr>
        <p:txBody>
          <a:bodyPr wrap="square">
            <a:spAutoFit/>
          </a:bodyPr>
          <a:lstStyle/>
          <a:p>
            <a:r>
              <a:rPr lang="en-US" sz="2400" dirty="0">
                <a:effectLst/>
                <a:ea typeface="Calibri" panose="020F0502020204030204" pitchFamily="34" charset="0"/>
              </a:rPr>
              <a:t>Our sincere thanks to </a:t>
            </a:r>
            <a:r>
              <a:rPr lang="en-US" sz="2400" b="1" dirty="0">
                <a:effectLst/>
                <a:ea typeface="Calibri" panose="020F0502020204030204" pitchFamily="34" charset="0"/>
              </a:rPr>
              <a:t>Prof. </a:t>
            </a:r>
            <a:r>
              <a:rPr lang="en-US" sz="2400" b="1" spc="-15" dirty="0">
                <a:effectLst/>
                <a:ea typeface="Calibri" panose="020F0502020204030204" pitchFamily="34" charset="0"/>
              </a:rPr>
              <a:t>Dr. </a:t>
            </a:r>
            <a:r>
              <a:rPr lang="en-US" sz="2400" b="1" spc="-15" dirty="0">
                <a:ea typeface="Calibri" panose="020F0502020204030204" pitchFamily="34" charset="0"/>
              </a:rPr>
              <a:t>Tahir Yaqub</a:t>
            </a:r>
            <a:r>
              <a:rPr lang="en-US" sz="2400" dirty="0">
                <a:effectLst/>
                <a:ea typeface="Calibri" panose="020F0502020204030204" pitchFamily="34" charset="0"/>
              </a:rPr>
              <a:t>, Director IOM, UVAS Lahore, for his support by making available the facilities in the </a:t>
            </a:r>
            <a:r>
              <a:rPr lang="en-US" sz="2400" dirty="0" smtClean="0">
                <a:effectLst/>
                <a:ea typeface="Calibri" panose="020F0502020204030204" pitchFamily="34" charset="0"/>
              </a:rPr>
              <a:t>institute</a:t>
            </a:r>
            <a:endParaRPr lang="en-US" sz="2400" dirty="0">
              <a:effectLst/>
              <a:ea typeface="Calibri" panose="020F0502020204030204"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382000" cy="5047536"/>
          </a:xfrm>
          <a:prstGeom prst="rect">
            <a:avLst/>
          </a:prstGeom>
          <a:noFill/>
        </p:spPr>
        <p:txBody>
          <a:bodyPr wrap="square" rtlCol="0">
            <a:spAutoFit/>
          </a:bodyPr>
          <a:lstStyle/>
          <a:p>
            <a:r>
              <a:rPr lang="fr-FR" b="1" dirty="0"/>
              <a:t>Abstract:</a:t>
            </a:r>
            <a:endParaRPr lang="fr-FR" dirty="0"/>
          </a:p>
          <a:p>
            <a:pPr algn="just"/>
            <a:r>
              <a:rPr lang="it-IT" sz="1600" dirty="0">
                <a:effectLst/>
                <a:ea typeface="Times New Roman" panose="02020603050405020304" pitchFamily="18" charset="0"/>
              </a:rPr>
              <a:t>Many diseases in humans and animals are caused by toxins produced by fungus. The most common disease of the respiratory tract is caused by many fungal species and </a:t>
            </a:r>
            <a:r>
              <a:rPr lang="it-IT" sz="1600" i="1" dirty="0">
                <a:effectLst/>
                <a:ea typeface="Times New Roman" panose="02020603050405020304" pitchFamily="18" charset="0"/>
              </a:rPr>
              <a:t>Aspergillus fumigatus</a:t>
            </a:r>
            <a:r>
              <a:rPr lang="it-IT" sz="1600" dirty="0">
                <a:effectLst/>
                <a:ea typeface="Times New Roman" panose="02020603050405020304" pitchFamily="18" charset="0"/>
              </a:rPr>
              <a:t> is the most prominent and primary pathogen among them. Due to the emergence of multiple drug resistance in the last years, the treatment of pathogenic fungi has become quite difficult. Therefore, the need to find out new biologically active and novel compounds has become a necessity. Medicinal plants of Pakistan such as </a:t>
            </a:r>
            <a:r>
              <a:rPr lang="it-IT" sz="1600" i="1" dirty="0">
                <a:effectLst/>
                <a:ea typeface="Times New Roman" panose="02020603050405020304" pitchFamily="18" charset="0"/>
              </a:rPr>
              <a:t>Ocimum tenuiflorum</a:t>
            </a:r>
            <a:r>
              <a:rPr lang="it-IT" sz="1600" dirty="0">
                <a:effectLst/>
                <a:ea typeface="Times New Roman" panose="02020603050405020304" pitchFamily="18" charset="0"/>
              </a:rPr>
              <a:t> (Tulsi) and </a:t>
            </a:r>
            <a:r>
              <a:rPr lang="it-IT" sz="1600" i="1" dirty="0">
                <a:effectLst/>
                <a:ea typeface="Times New Roman" panose="02020603050405020304" pitchFamily="18" charset="0"/>
              </a:rPr>
              <a:t>Azadirachta indica</a:t>
            </a:r>
            <a:r>
              <a:rPr lang="it-IT" sz="1600" dirty="0">
                <a:effectLst/>
                <a:ea typeface="Times New Roman" panose="02020603050405020304" pitchFamily="18" charset="0"/>
              </a:rPr>
              <a:t> (Neem) are well known for their medicinal uses. Endophytic actinomycetes are known for producing a variety of bioactive metabolites that are beneficial for plant health. The purpose of our study was to check the antifungal potential and to carry out the cytotoxicity profiling of endophytic actinomycetes residing within these plants. Agar plug method was used for preliminary screening and 2 isolates with antifungal activity were observed. Further minimum inhibitory concentration (MIC) was done of their concentrated broth and they were observed to be potent against </a:t>
            </a:r>
            <a:r>
              <a:rPr lang="it-IT" sz="1600" i="1" dirty="0">
                <a:effectLst/>
                <a:ea typeface="Times New Roman" panose="02020603050405020304" pitchFamily="18" charset="0"/>
              </a:rPr>
              <a:t>A. fumigatus </a:t>
            </a:r>
            <a:r>
              <a:rPr lang="it-IT" sz="1600" dirty="0">
                <a:effectLst/>
                <a:ea typeface="Times New Roman" panose="02020603050405020304" pitchFamily="18" charset="0"/>
              </a:rPr>
              <a:t>strains with a MIC value of 16µg/ml. Interestingly, cytotoxicity profiling of endophytic actinomycetes on baby hamster kidney (BHK-21) cell line showed that the concentrated broth of endophytic actinomycetes was most potent at a concentration of 100mg/ml. Our study concludes that endophytic actinomycetes, inhabiting tulsi, and neem plants have potent antifungal activity against </a:t>
            </a:r>
            <a:r>
              <a:rPr lang="it-IT" sz="1600" i="1" dirty="0">
                <a:effectLst/>
                <a:ea typeface="Times New Roman" panose="02020603050405020304" pitchFamily="18" charset="0"/>
              </a:rPr>
              <a:t>A. fumigatus</a:t>
            </a:r>
            <a:r>
              <a:rPr lang="it-IT" sz="1600" dirty="0">
                <a:effectLst/>
                <a:ea typeface="Times New Roman" panose="02020603050405020304" pitchFamily="18" charset="0"/>
              </a:rPr>
              <a:t> along with cytotoxic activity</a:t>
            </a:r>
            <a:r>
              <a:rPr lang="it-IT" sz="1600" i="1" dirty="0">
                <a:effectLst/>
                <a:ea typeface="Times New Roman" panose="02020603050405020304" pitchFamily="18" charset="0"/>
              </a:rPr>
              <a:t>.</a:t>
            </a:r>
            <a:r>
              <a:rPr lang="it-IT" sz="1600" dirty="0">
                <a:effectLst/>
                <a:ea typeface="Times New Roman" panose="02020603050405020304" pitchFamily="18" charset="0"/>
              </a:rPr>
              <a:t> </a:t>
            </a:r>
            <a:endParaRPr lang="en-US" sz="1600" dirty="0">
              <a:effectLst/>
              <a:ea typeface="Times New Roman" panose="02020603050405020304" pitchFamily="18" charset="0"/>
            </a:endParaRPr>
          </a:p>
          <a:p>
            <a:pPr marL="0" indent="0" algn="just">
              <a:buNone/>
            </a:pPr>
            <a:endParaRPr lang="en-US" sz="1600" b="0" i="0" dirty="0">
              <a:solidFill>
                <a:srgbClr val="222222"/>
              </a:solidFill>
              <a:effectLst/>
              <a:cs typeface="Times New Roman" panose="02020603050405020304" pitchFamily="18" charset="0"/>
            </a:endParaRPr>
          </a:p>
          <a:p>
            <a:pPr marL="0" indent="0" algn="just">
              <a:buNone/>
            </a:pPr>
            <a:r>
              <a:rPr lang="en-US" sz="1600" b="1" dirty="0">
                <a:solidFill>
                  <a:srgbClr val="222222"/>
                </a:solidFill>
                <a:cs typeface="Times New Roman" panose="02020603050405020304" pitchFamily="18" charset="0"/>
              </a:rPr>
              <a:t>Keywords:  </a:t>
            </a:r>
            <a:r>
              <a:rPr lang="en-US" sz="1600" dirty="0">
                <a:solidFill>
                  <a:srgbClr val="222222"/>
                </a:solidFill>
                <a:cs typeface="Times New Roman" panose="02020603050405020304" pitchFamily="18" charset="0"/>
              </a:rPr>
              <a:t>Actinomycetes; Endophytes; </a:t>
            </a:r>
            <a:r>
              <a:rPr lang="en-US" sz="1600" i="1" dirty="0">
                <a:solidFill>
                  <a:srgbClr val="222222"/>
                </a:solidFill>
                <a:cs typeface="Times New Roman" panose="02020603050405020304" pitchFamily="18" charset="0"/>
              </a:rPr>
              <a:t>Aspergillus fumigatus</a:t>
            </a:r>
            <a:endParaRPr lang="en-US" sz="1800" i="1"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52400"/>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240" y="6042130"/>
            <a:ext cx="9136918" cy="835799"/>
          </a:xfrm>
          <a:prstGeom prst="rect">
            <a:avLst/>
          </a:prstGeom>
        </p:spPr>
      </p:pic>
      <p:sp>
        <p:nvSpPr>
          <p:cNvPr id="6" name="TextBox 5">
            <a:extLst>
              <a:ext uri="{FF2B5EF4-FFF2-40B4-BE49-F238E27FC236}">
                <a16:creationId xmlns:a16="http://schemas.microsoft.com/office/drawing/2014/main" id="{9C85F1C7-06CE-4AF6-847F-285B87CAB6F0}"/>
              </a:ext>
            </a:extLst>
          </p:cNvPr>
          <p:cNvSpPr txBox="1"/>
          <p:nvPr/>
        </p:nvSpPr>
        <p:spPr>
          <a:xfrm>
            <a:off x="-11723" y="1229683"/>
            <a:ext cx="9136918" cy="2585323"/>
          </a:xfrm>
          <a:prstGeom prst="rect">
            <a:avLst/>
          </a:prstGeom>
          <a:noFill/>
        </p:spPr>
        <p:txBody>
          <a:bodyPr wrap="square">
            <a:spAutoFit/>
          </a:bodyPr>
          <a:lstStyle/>
          <a:p>
            <a:pPr marL="342900" indent="-342900">
              <a:buFont typeface="Arial" panose="020B0604020202020204" pitchFamily="34" charset="0"/>
              <a:buChar char="•"/>
            </a:pPr>
            <a:r>
              <a:rPr lang="en-US" sz="2400" dirty="0"/>
              <a:t>Traditional Medicine</a:t>
            </a:r>
          </a:p>
          <a:p>
            <a:pPr marL="800100" lvl="1" indent="-342900">
              <a:buFont typeface="Arial" panose="020B0604020202020204" pitchFamily="34" charset="0"/>
              <a:buChar char="•"/>
            </a:pPr>
            <a:r>
              <a:rPr lang="en-US" sz="2000" dirty="0"/>
              <a:t>Essential role in the healthcare systems</a:t>
            </a:r>
          </a:p>
          <a:p>
            <a:pPr marL="800100" lvl="1" indent="-342900">
              <a:buFont typeface="Arial" panose="020B0604020202020204" pitchFamily="34" charset="0"/>
              <a:buChar char="•"/>
            </a:pPr>
            <a:r>
              <a:rPr lang="en-US" sz="2000" dirty="0"/>
              <a:t>In Asian countries</a:t>
            </a:r>
          </a:p>
          <a:p>
            <a:pPr marL="1200150" lvl="2" indent="-285750">
              <a:buFont typeface="Arial" panose="020B0604020202020204" pitchFamily="34" charset="0"/>
              <a:buChar char="•"/>
            </a:pPr>
            <a:r>
              <a:rPr lang="en-US" dirty="0"/>
              <a:t>80% of the population is dependent on medicinal practices </a:t>
            </a:r>
            <a:r>
              <a:rPr lang="en-US" dirty="0">
                <a:cs typeface="Dubai" panose="020B0503030403030204" pitchFamily="34" charset="-78"/>
              </a:rPr>
              <a:t>[1]</a:t>
            </a:r>
            <a:endParaRPr lang="en-US" dirty="0"/>
          </a:p>
          <a:p>
            <a:pPr lvl="2"/>
            <a:endParaRPr lang="en-US" dirty="0"/>
          </a:p>
          <a:p>
            <a:pPr lvl="2"/>
            <a:endParaRPr lang="en-US" dirty="0"/>
          </a:p>
          <a:p>
            <a:pPr marL="285750" indent="-285750">
              <a:buFont typeface="Arial" panose="020B0604020202020204" pitchFamily="34" charset="0"/>
              <a:buChar char="•"/>
            </a:pPr>
            <a:r>
              <a:rPr lang="en-US" dirty="0"/>
              <a:t> </a:t>
            </a:r>
            <a:r>
              <a:rPr lang="en-US" sz="2400" dirty="0"/>
              <a:t>Medicinal Plants</a:t>
            </a:r>
          </a:p>
          <a:p>
            <a:pPr marL="800100" lvl="1" indent="-342900">
              <a:buFont typeface="Arial" panose="020B0604020202020204" pitchFamily="34" charset="0"/>
              <a:buChar char="•"/>
            </a:pPr>
            <a:r>
              <a:rPr lang="en-US" sz="2000" dirty="0"/>
              <a:t>Attractive targets for discovering novel therapeutic agents  </a:t>
            </a:r>
            <a:r>
              <a:rPr lang="en-US" sz="2000" dirty="0">
                <a:cs typeface="Dubai" panose="020B0503030403030204" pitchFamily="34" charset="-78"/>
              </a:rPr>
              <a:t>[1]</a:t>
            </a:r>
            <a:endParaRPr lang="en-US" sz="2000" dirty="0"/>
          </a:p>
        </p:txBody>
      </p:sp>
      <p:sp>
        <p:nvSpPr>
          <p:cNvPr id="4" name="TextBox 3">
            <a:extLst>
              <a:ext uri="{FF2B5EF4-FFF2-40B4-BE49-F238E27FC236}">
                <a16:creationId xmlns:a16="http://schemas.microsoft.com/office/drawing/2014/main" id="{8DE2FD18-E920-4CA3-90E3-880694FA4E0D}"/>
              </a:ext>
            </a:extLst>
          </p:cNvPr>
          <p:cNvSpPr txBox="1"/>
          <p:nvPr/>
        </p:nvSpPr>
        <p:spPr>
          <a:xfrm>
            <a:off x="-228600" y="5628317"/>
            <a:ext cx="9136918" cy="415498"/>
          </a:xfrm>
          <a:prstGeom prst="rect">
            <a:avLst/>
          </a:prstGeom>
          <a:noFill/>
        </p:spPr>
        <p:txBody>
          <a:bodyPr wrap="square" rtlCol="0">
            <a:spAutoFit/>
          </a:bodyPr>
          <a:lstStyle/>
          <a:p>
            <a:pPr marL="457200" lvl="1" indent="0">
              <a:buNone/>
            </a:pPr>
            <a:r>
              <a:rPr lang="en-US" sz="1050" dirty="0"/>
              <a:t>[1] Miller KI, </a:t>
            </a:r>
            <a:r>
              <a:rPr lang="en-US" sz="1050" dirty="0" err="1"/>
              <a:t>Ingrey</a:t>
            </a:r>
            <a:r>
              <a:rPr lang="en-US" sz="1050" dirty="0"/>
              <a:t> SD, Alvin A, Sze MYD, </a:t>
            </a:r>
            <a:r>
              <a:rPr lang="en-US" sz="1050" dirty="0" err="1"/>
              <a:t>Roufogalis</a:t>
            </a:r>
            <a:r>
              <a:rPr lang="en-US" sz="1050" dirty="0"/>
              <a:t> BD, </a:t>
            </a:r>
            <a:r>
              <a:rPr lang="en-US" sz="1050" dirty="0" err="1"/>
              <a:t>Neilan</a:t>
            </a:r>
            <a:r>
              <a:rPr lang="en-US" sz="1050" dirty="0"/>
              <a:t> BA. Endophytes and the microbial genetics of traditional medicines. Microbiology Australia. 2010;31(2):60-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5E911-D907-4794-8067-88B227F6FB96}"/>
              </a:ext>
            </a:extLst>
          </p:cNvPr>
          <p:cNvSpPr>
            <a:spLocks noGrp="1"/>
          </p:cNvSpPr>
          <p:nvPr>
            <p:ph type="sldNum" sz="quarter" idx="12"/>
          </p:nvPr>
        </p:nvSpPr>
        <p:spPr/>
        <p:txBody>
          <a:bodyPr/>
          <a:lstStyle/>
          <a:p>
            <a:fld id="{FCAEAE96-855E-42B1-8DE9-9C9E68DE18C5}" type="slidenum">
              <a:rPr lang="fr-FR" smtClean="0"/>
              <a:pPr/>
              <a:t>5</a:t>
            </a:fld>
            <a:endParaRPr lang="fr-FR"/>
          </a:p>
        </p:txBody>
      </p:sp>
      <p:sp>
        <p:nvSpPr>
          <p:cNvPr id="3" name="TextBox 2">
            <a:extLst>
              <a:ext uri="{FF2B5EF4-FFF2-40B4-BE49-F238E27FC236}">
                <a16:creationId xmlns:a16="http://schemas.microsoft.com/office/drawing/2014/main" id="{AD6FAE1C-64A2-4F0D-8CE6-9C2606830D04}"/>
              </a:ext>
            </a:extLst>
          </p:cNvPr>
          <p:cNvSpPr txBox="1"/>
          <p:nvPr/>
        </p:nvSpPr>
        <p:spPr>
          <a:xfrm>
            <a:off x="36342" y="316984"/>
            <a:ext cx="9144000" cy="461665"/>
          </a:xfrm>
          <a:prstGeom prst="rect">
            <a:avLst/>
          </a:prstGeom>
          <a:noFill/>
        </p:spPr>
        <p:txBody>
          <a:bodyPr wrap="square" rtlCol="0">
            <a:spAutoFit/>
          </a:bodyPr>
          <a:lstStyle/>
          <a:p>
            <a:pPr algn="ctr"/>
            <a:r>
              <a:rPr lang="en-US" sz="2400" b="1" dirty="0">
                <a:latin typeface="+mn-lt"/>
                <a:cs typeface="Times New Roman" panose="02020603050405020304" pitchFamily="18" charset="0"/>
              </a:rPr>
              <a:t>Introduction(Cont.)</a:t>
            </a:r>
            <a:endParaRPr lang="en-US" sz="2400" dirty="0"/>
          </a:p>
        </p:txBody>
      </p:sp>
      <p:sp>
        <p:nvSpPr>
          <p:cNvPr id="5" name="TextBox 4">
            <a:extLst>
              <a:ext uri="{FF2B5EF4-FFF2-40B4-BE49-F238E27FC236}">
                <a16:creationId xmlns:a16="http://schemas.microsoft.com/office/drawing/2014/main" id="{D11FB7F8-2B92-441D-B2B6-B706ED5ACF4C}"/>
              </a:ext>
            </a:extLst>
          </p:cNvPr>
          <p:cNvSpPr txBox="1"/>
          <p:nvPr/>
        </p:nvSpPr>
        <p:spPr>
          <a:xfrm>
            <a:off x="0" y="1295400"/>
            <a:ext cx="5278900" cy="3231654"/>
          </a:xfrm>
          <a:prstGeom prst="rect">
            <a:avLst/>
          </a:prstGeom>
          <a:noFill/>
        </p:spPr>
        <p:txBody>
          <a:bodyPr wrap="square">
            <a:spAutoFit/>
          </a:bodyPr>
          <a:lstStyle/>
          <a:p>
            <a:pPr marL="457200" indent="-457200">
              <a:buFont typeface="Arial" panose="020B0604020202020204" pitchFamily="34" charset="0"/>
              <a:buChar char="•"/>
            </a:pPr>
            <a:r>
              <a:rPr lang="en-US" sz="2600" b="1" i="1" dirty="0" err="1">
                <a:cs typeface="Times New Roman" panose="02020603050405020304" pitchFamily="18" charset="0"/>
              </a:rPr>
              <a:t>Ocimum</a:t>
            </a:r>
            <a:r>
              <a:rPr lang="en-US" sz="2600" b="1" i="1" dirty="0">
                <a:cs typeface="Times New Roman" panose="02020603050405020304" pitchFamily="18" charset="0"/>
              </a:rPr>
              <a:t> </a:t>
            </a:r>
            <a:r>
              <a:rPr lang="en-US" sz="2600" b="1" i="1" dirty="0" err="1">
                <a:cs typeface="Times New Roman" panose="02020603050405020304" pitchFamily="18" charset="0"/>
              </a:rPr>
              <a:t>teniflorum</a:t>
            </a:r>
            <a:endParaRPr lang="en-US" sz="2600" b="1" i="1" dirty="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cs typeface="Times New Roman" panose="02020603050405020304" pitchFamily="18" charset="0"/>
              </a:rPr>
              <a:t>Locally known as ‘</a:t>
            </a:r>
            <a:r>
              <a:rPr lang="en-US" sz="2000" dirty="0" err="1">
                <a:cs typeface="Times New Roman" panose="02020603050405020304" pitchFamily="18" charset="0"/>
              </a:rPr>
              <a:t>Tulsi</a:t>
            </a:r>
            <a:r>
              <a:rPr lang="en-US" sz="2000" dirty="0">
                <a:cs typeface="Times New Roman" panose="02020603050405020304" pitchFamily="18" charset="0"/>
              </a:rPr>
              <a:t>’</a:t>
            </a:r>
          </a:p>
          <a:p>
            <a:pPr marL="342900" indent="-342900">
              <a:buFont typeface="Arial" panose="020B0604020202020204" pitchFamily="34" charset="0"/>
              <a:buChar char="•"/>
            </a:pPr>
            <a:r>
              <a:rPr lang="en-US" sz="2000" dirty="0">
                <a:cs typeface="Times New Roman" panose="02020603050405020304" pitchFamily="18" charset="0"/>
              </a:rPr>
              <a:t>Widespread throughout the Southeast Asian tropics[2]</a:t>
            </a:r>
          </a:p>
          <a:p>
            <a:pPr marL="342900" indent="-342900">
              <a:buFont typeface="Arial" panose="020B0604020202020204" pitchFamily="34" charset="0"/>
              <a:buChar char="•"/>
            </a:pPr>
            <a:r>
              <a:rPr lang="en-US" sz="2000" dirty="0">
                <a:cs typeface="Times New Roman" panose="02020603050405020304" pitchFamily="18" charset="0"/>
              </a:rPr>
              <a:t>Clinical pharmacological properties of oils and extracts from leaves</a:t>
            </a:r>
          </a:p>
          <a:p>
            <a:pPr marL="800100" lvl="1" indent="-342900">
              <a:buFont typeface="Arial" panose="020B0604020202020204" pitchFamily="34" charset="0"/>
              <a:buChar char="•"/>
            </a:pPr>
            <a:r>
              <a:rPr lang="en-US" sz="2000" dirty="0">
                <a:cs typeface="Times New Roman" panose="02020603050405020304" pitchFamily="18" charset="0"/>
              </a:rPr>
              <a:t>Antibacterial, anti-inflammatory, anti-pyretic, anti-diabetic, antifungal and anti stress effects [3]                         </a:t>
            </a:r>
          </a:p>
        </p:txBody>
      </p:sp>
      <p:pic>
        <p:nvPicPr>
          <p:cNvPr id="7" name="Picture 6">
            <a:extLst>
              <a:ext uri="{FF2B5EF4-FFF2-40B4-BE49-F238E27FC236}">
                <a16:creationId xmlns:a16="http://schemas.microsoft.com/office/drawing/2014/main" id="{0CB89902-7246-449B-A081-550ADBAF8F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406350" y="1303606"/>
            <a:ext cx="3173242" cy="2518325"/>
          </a:xfrm>
          <a:prstGeom prst="rect">
            <a:avLst/>
          </a:prstGeom>
        </p:spPr>
      </p:pic>
      <p:sp>
        <p:nvSpPr>
          <p:cNvPr id="11" name="TextBox 10">
            <a:extLst>
              <a:ext uri="{FF2B5EF4-FFF2-40B4-BE49-F238E27FC236}">
                <a16:creationId xmlns:a16="http://schemas.microsoft.com/office/drawing/2014/main" id="{A6AA535A-8EFA-4DD3-942A-AE1D3B187F45}"/>
              </a:ext>
            </a:extLst>
          </p:cNvPr>
          <p:cNvSpPr txBox="1"/>
          <p:nvPr/>
        </p:nvSpPr>
        <p:spPr>
          <a:xfrm>
            <a:off x="5288268" y="3860884"/>
            <a:ext cx="3409406" cy="830997"/>
          </a:xfrm>
          <a:prstGeom prst="rect">
            <a:avLst/>
          </a:prstGeom>
          <a:noFill/>
        </p:spPr>
        <p:txBody>
          <a:bodyPr wrap="square">
            <a:spAutoFit/>
          </a:bodyPr>
          <a:lstStyle/>
          <a:p>
            <a:pPr algn="just"/>
            <a:r>
              <a:rPr lang="en-US" sz="1200" i="1" dirty="0" err="1"/>
              <a:t>Ocimum</a:t>
            </a:r>
            <a:r>
              <a:rPr lang="en-US" sz="1200" i="1" dirty="0"/>
              <a:t> </a:t>
            </a:r>
            <a:r>
              <a:rPr lang="en-US" sz="1200" i="1" dirty="0" err="1"/>
              <a:t>teniflorum</a:t>
            </a:r>
            <a:r>
              <a:rPr lang="en-US" sz="1200" i="1" dirty="0"/>
              <a:t> </a:t>
            </a:r>
            <a:r>
              <a:rPr lang="en-US" sz="1200" dirty="0"/>
              <a:t>growing in the  nursery of University of Veterinary and Animal Sciences (UVAS), Lahore Pakistan. Photo courtesy: Ms. </a:t>
            </a:r>
            <a:r>
              <a:rPr lang="en-US" sz="1200" dirty="0" err="1"/>
              <a:t>Ezza</a:t>
            </a:r>
            <a:r>
              <a:rPr lang="en-US" sz="1200" dirty="0"/>
              <a:t> Ashraf </a:t>
            </a:r>
          </a:p>
        </p:txBody>
      </p:sp>
      <p:pic>
        <p:nvPicPr>
          <p:cNvPr id="14" name="Picture 13">
            <a:extLst>
              <a:ext uri="{FF2B5EF4-FFF2-40B4-BE49-F238E27FC236}">
                <a16:creationId xmlns:a16="http://schemas.microsoft.com/office/drawing/2014/main" id="{0EE7248B-8956-4CB6-91FD-79F5D271DA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17" y="6050336"/>
            <a:ext cx="9136918" cy="835799"/>
          </a:xfrm>
          <a:prstGeom prst="rect">
            <a:avLst/>
          </a:prstGeom>
        </p:spPr>
      </p:pic>
      <p:sp>
        <p:nvSpPr>
          <p:cNvPr id="16" name="TextBox 15">
            <a:extLst>
              <a:ext uri="{FF2B5EF4-FFF2-40B4-BE49-F238E27FC236}">
                <a16:creationId xmlns:a16="http://schemas.microsoft.com/office/drawing/2014/main" id="{28C69639-BCC4-4692-AA54-15E26BD5CAB6}"/>
              </a:ext>
            </a:extLst>
          </p:cNvPr>
          <p:cNvSpPr txBox="1"/>
          <p:nvPr/>
        </p:nvSpPr>
        <p:spPr>
          <a:xfrm>
            <a:off x="0" y="5486400"/>
            <a:ext cx="9133401" cy="577081"/>
          </a:xfrm>
          <a:prstGeom prst="rect">
            <a:avLst/>
          </a:prstGeom>
          <a:noFill/>
        </p:spPr>
        <p:txBody>
          <a:bodyPr wrap="square" rtlCol="0">
            <a:spAutoFit/>
          </a:bodyPr>
          <a:lstStyle/>
          <a:p>
            <a:r>
              <a:rPr lang="en-US" sz="1050" dirty="0"/>
              <a:t>[2] </a:t>
            </a:r>
            <a:r>
              <a:rPr lang="en-US" sz="1050" dirty="0" err="1"/>
              <a:t>Warrier</a:t>
            </a:r>
            <a:r>
              <a:rPr lang="en-US" sz="1050" dirty="0"/>
              <a:t> P, Nambiar V, </a:t>
            </a:r>
            <a:r>
              <a:rPr lang="en-US" sz="1050" dirty="0" err="1"/>
              <a:t>Ramankutty</a:t>
            </a:r>
            <a:r>
              <a:rPr lang="en-US" sz="1050" dirty="0"/>
              <a:t> C. Indian Medicinal Plants: A Compendium of 500 Species, vol. III, Orient Longman Pvt. Ltd, Anna </a:t>
            </a:r>
            <a:r>
              <a:rPr lang="en-US" sz="1050" dirty="0" err="1"/>
              <a:t>Salai</a:t>
            </a:r>
            <a:r>
              <a:rPr lang="en-US" sz="1050" dirty="0"/>
              <a:t>, Chennai, India. 1995:38-42.</a:t>
            </a:r>
          </a:p>
          <a:p>
            <a:r>
              <a:rPr lang="en-US" sz="1050" dirty="0"/>
              <a:t>[3] Singh E, Sharma S, Dwivedi J, Sharma S. 2012. Diversified potentials of </a:t>
            </a:r>
            <a:r>
              <a:rPr lang="en-US" sz="1050" dirty="0" err="1"/>
              <a:t>Ocimum</a:t>
            </a:r>
            <a:r>
              <a:rPr lang="en-US" sz="1050" dirty="0"/>
              <a:t> sanctum Linn (</a:t>
            </a:r>
            <a:r>
              <a:rPr lang="en-US" sz="1050" dirty="0" err="1"/>
              <a:t>Tulsi</a:t>
            </a:r>
            <a:r>
              <a:rPr lang="en-US" sz="1050" dirty="0"/>
              <a:t>): An exhaustive survey. J Nat Prod Plant </a:t>
            </a:r>
            <a:r>
              <a:rPr lang="en-US" sz="1050" dirty="0" err="1"/>
              <a:t>Resour</a:t>
            </a:r>
            <a:r>
              <a:rPr lang="en-US" sz="1050" dirty="0"/>
              <a:t>. 2(1): 39-48.</a:t>
            </a:r>
          </a:p>
        </p:txBody>
      </p:sp>
    </p:spTree>
    <p:extLst>
      <p:ext uri="{BB962C8B-B14F-4D97-AF65-F5344CB8AC3E}">
        <p14:creationId xmlns:p14="http://schemas.microsoft.com/office/powerpoint/2010/main" val="109541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01415-82C1-4CC1-A5F3-7B0BCC46B3FA}"/>
              </a:ext>
            </a:extLst>
          </p:cNvPr>
          <p:cNvSpPr>
            <a:spLocks noGrp="1"/>
          </p:cNvSpPr>
          <p:nvPr>
            <p:ph type="sldNum" sz="quarter" idx="12"/>
          </p:nvPr>
        </p:nvSpPr>
        <p:spPr/>
        <p:txBody>
          <a:bodyPr/>
          <a:lstStyle/>
          <a:p>
            <a:fld id="{FCAEAE96-855E-42B1-8DE9-9C9E68DE18C5}" type="slidenum">
              <a:rPr lang="fr-FR" smtClean="0"/>
              <a:pPr/>
              <a:t>6</a:t>
            </a:fld>
            <a:endParaRPr lang="fr-FR"/>
          </a:p>
        </p:txBody>
      </p:sp>
      <p:pic>
        <p:nvPicPr>
          <p:cNvPr id="4" name="Picture 3">
            <a:extLst>
              <a:ext uri="{FF2B5EF4-FFF2-40B4-BE49-F238E27FC236}">
                <a16:creationId xmlns:a16="http://schemas.microsoft.com/office/drawing/2014/main" id="{237EF91E-F09C-4371-819E-2BC764986B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17" y="6050336"/>
            <a:ext cx="9136918" cy="835799"/>
          </a:xfrm>
          <a:prstGeom prst="rect">
            <a:avLst/>
          </a:prstGeom>
        </p:spPr>
      </p:pic>
      <p:sp>
        <p:nvSpPr>
          <p:cNvPr id="6" name="TextBox 5">
            <a:extLst>
              <a:ext uri="{FF2B5EF4-FFF2-40B4-BE49-F238E27FC236}">
                <a16:creationId xmlns:a16="http://schemas.microsoft.com/office/drawing/2014/main" id="{4CE7DC07-E685-42F0-A6FB-1E4B25D0F9BA}"/>
              </a:ext>
            </a:extLst>
          </p:cNvPr>
          <p:cNvSpPr txBox="1"/>
          <p:nvPr/>
        </p:nvSpPr>
        <p:spPr>
          <a:xfrm>
            <a:off x="2362200" y="304800"/>
            <a:ext cx="4572000" cy="461665"/>
          </a:xfrm>
          <a:prstGeom prst="rect">
            <a:avLst/>
          </a:prstGeom>
          <a:noFill/>
        </p:spPr>
        <p:txBody>
          <a:bodyPr wrap="square">
            <a:spAutoFit/>
          </a:bodyPr>
          <a:lstStyle/>
          <a:p>
            <a:pPr algn="ctr"/>
            <a:r>
              <a:rPr lang="en-US" sz="2400" b="1" dirty="0">
                <a:latin typeface="+mn-lt"/>
                <a:cs typeface="Times New Roman" panose="02020603050405020304" pitchFamily="18" charset="0"/>
              </a:rPr>
              <a:t>Introduction(Cont.)</a:t>
            </a:r>
            <a:endParaRPr lang="en-US" sz="2400" dirty="0"/>
          </a:p>
        </p:txBody>
      </p:sp>
      <p:sp>
        <p:nvSpPr>
          <p:cNvPr id="8" name="TextBox 7">
            <a:extLst>
              <a:ext uri="{FF2B5EF4-FFF2-40B4-BE49-F238E27FC236}">
                <a16:creationId xmlns:a16="http://schemas.microsoft.com/office/drawing/2014/main" id="{507D9A29-533A-43E4-9E61-1BC83459A77B}"/>
              </a:ext>
            </a:extLst>
          </p:cNvPr>
          <p:cNvSpPr txBox="1"/>
          <p:nvPr/>
        </p:nvSpPr>
        <p:spPr>
          <a:xfrm>
            <a:off x="12895" y="1295400"/>
            <a:ext cx="5397305" cy="2923877"/>
          </a:xfrm>
          <a:prstGeom prst="rect">
            <a:avLst/>
          </a:prstGeom>
          <a:noFill/>
        </p:spPr>
        <p:txBody>
          <a:bodyPr wrap="square">
            <a:spAutoFit/>
          </a:bodyPr>
          <a:lstStyle/>
          <a:p>
            <a:pPr marL="342900" indent="-342900">
              <a:buFont typeface="Arial" panose="020B0604020202020204" pitchFamily="34" charset="0"/>
              <a:buChar char="•"/>
            </a:pPr>
            <a:r>
              <a:rPr lang="en-US" sz="2400" b="1" i="1" dirty="0" err="1"/>
              <a:t>Azadirachta</a:t>
            </a:r>
            <a:r>
              <a:rPr lang="en-US" sz="2400" b="1" i="1" dirty="0"/>
              <a:t> indica</a:t>
            </a:r>
          </a:p>
          <a:p>
            <a:endParaRPr lang="en-US" sz="2000" b="1" i="1" dirty="0"/>
          </a:p>
          <a:p>
            <a:pPr marL="342900" indent="-342900">
              <a:buFont typeface="Arial" panose="020B0604020202020204" pitchFamily="34" charset="0"/>
              <a:buChar char="•"/>
            </a:pPr>
            <a:r>
              <a:rPr lang="en-US" sz="2000" dirty="0">
                <a:cs typeface="Times New Roman" panose="02020603050405020304" pitchFamily="18" charset="0"/>
              </a:rPr>
              <a:t>Locally known as ‘Neem’</a:t>
            </a:r>
          </a:p>
          <a:p>
            <a:pPr marL="342900" indent="-342900">
              <a:buFont typeface="Arial" panose="020B0604020202020204" pitchFamily="34" charset="0"/>
              <a:buChar char="•"/>
            </a:pPr>
            <a:r>
              <a:rPr lang="en-US" sz="2000" dirty="0">
                <a:cs typeface="Times New Roman" panose="02020603050405020304" pitchFamily="18" charset="0"/>
              </a:rPr>
              <a:t>Native to India, Pakistan, Bangladesh, Burma, Malaysia and Sri </a:t>
            </a:r>
            <a:r>
              <a:rPr lang="en-US" sz="2000" dirty="0" err="1">
                <a:cs typeface="Times New Roman" panose="02020603050405020304" pitchFamily="18" charset="0"/>
              </a:rPr>
              <a:t>lanka</a:t>
            </a:r>
            <a:r>
              <a:rPr lang="en-US" sz="2000" dirty="0">
                <a:cs typeface="Times New Roman" panose="02020603050405020304" pitchFamily="18" charset="0"/>
              </a:rPr>
              <a:t> [4]</a:t>
            </a:r>
          </a:p>
          <a:p>
            <a:pPr marL="342900" indent="-342900">
              <a:buFont typeface="Arial" panose="020B0604020202020204" pitchFamily="34" charset="0"/>
              <a:buChar char="•"/>
            </a:pPr>
            <a:r>
              <a:rPr lang="en-US" sz="2000" dirty="0">
                <a:cs typeface="Times New Roman" panose="02020603050405020304" pitchFamily="18" charset="0"/>
              </a:rPr>
              <a:t>Clinical pharmacological properties</a:t>
            </a:r>
          </a:p>
          <a:p>
            <a:pPr marL="800100" lvl="1" indent="-342900" algn="just">
              <a:buFont typeface="Arial" panose="020B0604020202020204" pitchFamily="34" charset="0"/>
              <a:buChar char="•"/>
            </a:pPr>
            <a:r>
              <a:rPr lang="en-US" sz="2000" dirty="0">
                <a:cs typeface="Times New Roman" panose="02020603050405020304" pitchFamily="18" charset="0"/>
              </a:rPr>
              <a:t>Antibacterial, anti inflammatory, antiulcer, antiviral, anti-fungal, anti-diabetic and sedative properties [5]</a:t>
            </a:r>
          </a:p>
        </p:txBody>
      </p:sp>
      <p:grpSp>
        <p:nvGrpSpPr>
          <p:cNvPr id="9" name="Group 8">
            <a:extLst>
              <a:ext uri="{FF2B5EF4-FFF2-40B4-BE49-F238E27FC236}">
                <a16:creationId xmlns:a16="http://schemas.microsoft.com/office/drawing/2014/main" id="{7CE763CC-EEED-4CF8-AF4C-7C5E97AEE35B}"/>
              </a:ext>
            </a:extLst>
          </p:cNvPr>
          <p:cNvGrpSpPr/>
          <p:nvPr/>
        </p:nvGrpSpPr>
        <p:grpSpPr>
          <a:xfrm>
            <a:off x="5605123" y="1294228"/>
            <a:ext cx="3525982" cy="3047999"/>
            <a:chOff x="5237018" y="1219201"/>
            <a:chExt cx="3525982" cy="3047999"/>
          </a:xfrm>
        </p:grpSpPr>
        <p:sp>
          <p:nvSpPr>
            <p:cNvPr id="10" name="TextBox 9">
              <a:extLst>
                <a:ext uri="{FF2B5EF4-FFF2-40B4-BE49-F238E27FC236}">
                  <a16:creationId xmlns:a16="http://schemas.microsoft.com/office/drawing/2014/main" id="{E8EF47FE-B3BF-4B4B-9A15-8B9A1AFE1E01}"/>
                </a:ext>
              </a:extLst>
            </p:cNvPr>
            <p:cNvSpPr txBox="1"/>
            <p:nvPr/>
          </p:nvSpPr>
          <p:spPr>
            <a:xfrm>
              <a:off x="5237018" y="3620869"/>
              <a:ext cx="3525982" cy="646331"/>
            </a:xfrm>
            <a:prstGeom prst="rect">
              <a:avLst/>
            </a:prstGeom>
            <a:noFill/>
          </p:spPr>
          <p:txBody>
            <a:bodyPr wrap="square" rtlCol="0">
              <a:spAutoFit/>
            </a:bodyPr>
            <a:lstStyle/>
            <a:p>
              <a:pPr algn="just"/>
              <a:r>
                <a:rPr lang="en-US" sz="1200" i="1" dirty="0" err="1"/>
                <a:t>Azadirachta</a:t>
              </a:r>
              <a:r>
                <a:rPr lang="en-US" sz="1200" i="1" dirty="0"/>
                <a:t> </a:t>
              </a:r>
              <a:r>
                <a:rPr lang="en-US" sz="1200" i="1" dirty="0" err="1"/>
                <a:t>indica</a:t>
              </a:r>
              <a:r>
                <a:rPr lang="en-US" sz="1200" i="1" dirty="0"/>
                <a:t> </a:t>
              </a:r>
              <a:r>
                <a:rPr lang="en-US" sz="1200" dirty="0"/>
                <a:t>growing in the nursery of University of Veterinary and Animal Sciences (UVAS), Lahore Pakistan. Photo courtesy: Ms. </a:t>
              </a:r>
              <a:r>
                <a:rPr lang="en-US" sz="1200" dirty="0" err="1"/>
                <a:t>Ezza</a:t>
              </a:r>
              <a:r>
                <a:rPr lang="en-US" sz="1200" dirty="0"/>
                <a:t> Ashraf</a:t>
              </a:r>
            </a:p>
          </p:txBody>
        </p:sp>
        <p:pic>
          <p:nvPicPr>
            <p:cNvPr id="11" name="Picture 10">
              <a:extLst>
                <a:ext uri="{FF2B5EF4-FFF2-40B4-BE49-F238E27FC236}">
                  <a16:creationId xmlns:a16="http://schemas.microsoft.com/office/drawing/2014/main" id="{ADDA5EF0-EAA3-4962-82DF-9DF609F3C0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42020" y="1219201"/>
              <a:ext cx="2839980" cy="238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46913251-1765-4016-BBB8-3D2BB62D30AA}"/>
              </a:ext>
            </a:extLst>
          </p:cNvPr>
          <p:cNvSpPr txBox="1"/>
          <p:nvPr/>
        </p:nvSpPr>
        <p:spPr>
          <a:xfrm>
            <a:off x="10599" y="5363742"/>
            <a:ext cx="9120506" cy="692497"/>
          </a:xfrm>
          <a:prstGeom prst="rect">
            <a:avLst/>
          </a:prstGeom>
          <a:noFill/>
        </p:spPr>
        <p:txBody>
          <a:bodyPr wrap="square">
            <a:spAutoFit/>
          </a:bodyPr>
          <a:lstStyle/>
          <a:p>
            <a:r>
              <a:rPr lang="en-US" sz="1050" dirty="0"/>
              <a:t>[4] Babu KS, Naik VKM, </a:t>
            </a:r>
            <a:r>
              <a:rPr lang="en-US" sz="1050" dirty="0" err="1"/>
              <a:t>Latha</a:t>
            </a:r>
            <a:r>
              <a:rPr lang="en-US" sz="1050" dirty="0"/>
              <a:t> J, </a:t>
            </a:r>
            <a:r>
              <a:rPr lang="en-US" sz="1050" dirty="0" err="1"/>
              <a:t>Ramanjaneyulu</a:t>
            </a:r>
            <a:r>
              <a:rPr lang="en-US" sz="1050" dirty="0"/>
              <a:t> K. 2016. Pharmacological review on natural products (</a:t>
            </a:r>
            <a:r>
              <a:rPr lang="en-US" sz="1050" i="1" dirty="0" err="1"/>
              <a:t>Azadirachta</a:t>
            </a:r>
            <a:r>
              <a:rPr lang="en-US" sz="1050" i="1" dirty="0"/>
              <a:t> indica </a:t>
            </a:r>
            <a:r>
              <a:rPr lang="en-US" sz="1050" dirty="0"/>
              <a:t>Linn). IJCS. 4(5): 01-04.</a:t>
            </a:r>
          </a:p>
          <a:p>
            <a:pPr algn="just"/>
            <a:endParaRPr lang="en-US" sz="1050" dirty="0"/>
          </a:p>
          <a:p>
            <a:pPr algn="just"/>
            <a:r>
              <a:rPr lang="en-US" sz="1050" dirty="0"/>
              <a:t>[5] Agrawal D. Medicinal properties of neem: new findings. History of Indian science and. 2001</a:t>
            </a:r>
            <a:r>
              <a:rPr lang="en-US" sz="1800" dirty="0"/>
              <a:t>.</a:t>
            </a:r>
          </a:p>
        </p:txBody>
      </p:sp>
    </p:spTree>
    <p:extLst>
      <p:ext uri="{BB962C8B-B14F-4D97-AF65-F5344CB8AC3E}">
        <p14:creationId xmlns:p14="http://schemas.microsoft.com/office/powerpoint/2010/main" val="134623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DCA579-CB0A-4B92-ADD4-E3A2C234498F}"/>
              </a:ext>
            </a:extLst>
          </p:cNvPr>
          <p:cNvSpPr>
            <a:spLocks noGrp="1"/>
          </p:cNvSpPr>
          <p:nvPr>
            <p:ph type="sldNum" sz="quarter" idx="12"/>
          </p:nvPr>
        </p:nvSpPr>
        <p:spPr/>
        <p:txBody>
          <a:bodyPr/>
          <a:lstStyle/>
          <a:p>
            <a:fld id="{FCAEAE96-855E-42B1-8DE9-9C9E68DE18C5}" type="slidenum">
              <a:rPr lang="fr-FR" smtClean="0"/>
              <a:pPr/>
              <a:t>7</a:t>
            </a:fld>
            <a:endParaRPr lang="fr-FR"/>
          </a:p>
        </p:txBody>
      </p:sp>
      <p:pic>
        <p:nvPicPr>
          <p:cNvPr id="4" name="Picture 3">
            <a:extLst>
              <a:ext uri="{FF2B5EF4-FFF2-40B4-BE49-F238E27FC236}">
                <a16:creationId xmlns:a16="http://schemas.microsoft.com/office/drawing/2014/main" id="{0B4B9497-F56D-4D2D-AE6D-8F94D51043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17" y="6106607"/>
            <a:ext cx="9136918" cy="835799"/>
          </a:xfrm>
          <a:prstGeom prst="rect">
            <a:avLst/>
          </a:prstGeom>
        </p:spPr>
      </p:pic>
      <p:sp>
        <p:nvSpPr>
          <p:cNvPr id="6" name="TextBox 5">
            <a:extLst>
              <a:ext uri="{FF2B5EF4-FFF2-40B4-BE49-F238E27FC236}">
                <a16:creationId xmlns:a16="http://schemas.microsoft.com/office/drawing/2014/main" id="{E201479F-A350-4A90-A978-FEE84DDE45A4}"/>
              </a:ext>
            </a:extLst>
          </p:cNvPr>
          <p:cNvSpPr txBox="1"/>
          <p:nvPr/>
        </p:nvSpPr>
        <p:spPr>
          <a:xfrm>
            <a:off x="12895" y="304800"/>
            <a:ext cx="9133400" cy="461665"/>
          </a:xfrm>
          <a:prstGeom prst="rect">
            <a:avLst/>
          </a:prstGeom>
          <a:noFill/>
        </p:spPr>
        <p:txBody>
          <a:bodyPr wrap="square">
            <a:spAutoFit/>
          </a:bodyPr>
          <a:lstStyle/>
          <a:p>
            <a:pPr algn="ctr"/>
            <a:r>
              <a:rPr lang="fr-FR" sz="2400" b="1" dirty="0"/>
              <a:t>Introduction (Cont.)</a:t>
            </a:r>
          </a:p>
        </p:txBody>
      </p:sp>
      <p:sp>
        <p:nvSpPr>
          <p:cNvPr id="8" name="TextBox 7">
            <a:extLst>
              <a:ext uri="{FF2B5EF4-FFF2-40B4-BE49-F238E27FC236}">
                <a16:creationId xmlns:a16="http://schemas.microsoft.com/office/drawing/2014/main" id="{58792599-B92B-4705-875E-561F684BBA8F}"/>
              </a:ext>
            </a:extLst>
          </p:cNvPr>
          <p:cNvSpPr txBox="1"/>
          <p:nvPr/>
        </p:nvSpPr>
        <p:spPr>
          <a:xfrm>
            <a:off x="-3517" y="992728"/>
            <a:ext cx="9147517" cy="4031873"/>
          </a:xfrm>
          <a:prstGeom prst="rect">
            <a:avLst/>
          </a:prstGeom>
          <a:noFill/>
        </p:spPr>
        <p:txBody>
          <a:bodyPr wrap="square">
            <a:spAutoFit/>
          </a:bodyPr>
          <a:lstStyle/>
          <a:p>
            <a:pPr marL="91440" indent="-285750">
              <a:buFont typeface="Arial" panose="020B0604020202020204" pitchFamily="34" charset="0"/>
              <a:buChar char="•"/>
            </a:pPr>
            <a:r>
              <a:rPr lang="en-US" sz="2400" dirty="0"/>
              <a:t>Actinomycetes</a:t>
            </a:r>
          </a:p>
          <a:p>
            <a:pPr marL="548640" lvl="2" indent="-285750">
              <a:buFont typeface="Arial" panose="020B0604020202020204" pitchFamily="34" charset="0"/>
              <a:buChar char="•"/>
            </a:pPr>
            <a:r>
              <a:rPr lang="en-US" sz="2000" dirty="0"/>
              <a:t>Greek ‘</a:t>
            </a:r>
            <a:r>
              <a:rPr lang="en-US" sz="2000" dirty="0" err="1"/>
              <a:t>aktis</a:t>
            </a:r>
            <a:r>
              <a:rPr lang="en-US" sz="2000" dirty="0"/>
              <a:t>’ (a ray) and ‘</a:t>
            </a:r>
            <a:r>
              <a:rPr lang="en-US" sz="2000" dirty="0" err="1"/>
              <a:t>mykes</a:t>
            </a:r>
            <a:r>
              <a:rPr lang="en-US" sz="2000" dirty="0"/>
              <a:t>’ (fungus) </a:t>
            </a:r>
          </a:p>
          <a:p>
            <a:pPr marL="548640" lvl="2" indent="-285750">
              <a:buFont typeface="Arial" panose="020B0604020202020204" pitchFamily="34" charset="0"/>
              <a:buChar char="•"/>
            </a:pPr>
            <a:r>
              <a:rPr lang="en-US" sz="2000" dirty="0"/>
              <a:t>Producers of a broad array of secondary metabolites</a:t>
            </a:r>
          </a:p>
          <a:p>
            <a:pPr marL="1005840" lvl="3" indent="-285750">
              <a:buFont typeface="Arial" panose="020B0604020202020204" pitchFamily="34" charset="0"/>
              <a:buChar char="•"/>
            </a:pPr>
            <a:r>
              <a:rPr lang="en-US" sz="2000" dirty="0"/>
              <a:t>Useful applications in veterinary and </a:t>
            </a:r>
          </a:p>
          <a:p>
            <a:pPr marL="262890" lvl="2"/>
            <a:r>
              <a:rPr lang="en-US" sz="2000" dirty="0"/>
              <a:t>      	  human medicine [6]</a:t>
            </a:r>
          </a:p>
          <a:p>
            <a:pPr marL="262890" lvl="2"/>
            <a:endParaRPr lang="en-US" sz="2400" dirty="0"/>
          </a:p>
          <a:p>
            <a:pPr>
              <a:buFont typeface="Arial" panose="020B0604020202020204" pitchFamily="34" charset="0"/>
              <a:buChar char="•"/>
            </a:pPr>
            <a:r>
              <a:rPr lang="en-US" sz="2400" dirty="0"/>
              <a:t>  Endophytic Actinomycetes</a:t>
            </a:r>
          </a:p>
          <a:p>
            <a:pPr lvl="1">
              <a:buFont typeface="Arial" panose="020B0604020202020204" pitchFamily="34" charset="0"/>
              <a:buChar char="•"/>
            </a:pPr>
            <a:r>
              <a:rPr lang="en-US" sz="2400" dirty="0"/>
              <a:t> </a:t>
            </a:r>
            <a:r>
              <a:rPr lang="en-US" sz="2000" dirty="0"/>
              <a:t>Starting platform</a:t>
            </a:r>
          </a:p>
          <a:p>
            <a:pPr lvl="1">
              <a:buFont typeface="Arial" panose="020B0604020202020204" pitchFamily="34" charset="0"/>
              <a:buChar char="•"/>
            </a:pPr>
            <a:r>
              <a:rPr lang="en-US" sz="2000" dirty="0"/>
              <a:t>  Antibiotics, enzyme, anticancer agents,</a:t>
            </a:r>
          </a:p>
          <a:p>
            <a:pPr lvl="1"/>
            <a:r>
              <a:rPr lang="en-US" sz="2000" dirty="0"/>
              <a:t>    immunomodulators, anthelminthic agents, </a:t>
            </a:r>
          </a:p>
          <a:p>
            <a:pPr marL="457200" lvl="2">
              <a:buFont typeface="Arial" panose="020B0604020202020204" pitchFamily="34" charset="0"/>
              <a:buChar char="•"/>
            </a:pPr>
            <a:r>
              <a:rPr lang="en-US" sz="2000" dirty="0"/>
              <a:t>  Long-held alliance, plants and endophytic microorganisms develop good information transfer [7]</a:t>
            </a:r>
          </a:p>
        </p:txBody>
      </p:sp>
      <p:pic>
        <p:nvPicPr>
          <p:cNvPr id="13" name="image10.jpeg">
            <a:extLst>
              <a:ext uri="{FF2B5EF4-FFF2-40B4-BE49-F238E27FC236}">
                <a16:creationId xmlns:a16="http://schemas.microsoft.com/office/drawing/2014/main" id="{A5C51C9F-A9F8-49E8-BB68-AD1F0F61BD1B}"/>
              </a:ext>
            </a:extLst>
          </p:cNvPr>
          <p:cNvPicPr/>
          <p:nvPr/>
        </p:nvPicPr>
        <p:blipFill>
          <a:blip r:embed="rId3" cstate="print"/>
          <a:stretch>
            <a:fillRect/>
          </a:stretch>
        </p:blipFill>
        <p:spPr>
          <a:xfrm>
            <a:off x="6101006" y="957643"/>
            <a:ext cx="2483485" cy="2037806"/>
          </a:xfrm>
          <a:prstGeom prst="rect">
            <a:avLst/>
          </a:prstGeom>
        </p:spPr>
      </p:pic>
      <p:sp>
        <p:nvSpPr>
          <p:cNvPr id="15" name="TextBox 14">
            <a:extLst>
              <a:ext uri="{FF2B5EF4-FFF2-40B4-BE49-F238E27FC236}">
                <a16:creationId xmlns:a16="http://schemas.microsoft.com/office/drawing/2014/main" id="{2C6C2766-BB69-4E39-BD35-4B9C7BAC2C1B}"/>
              </a:ext>
            </a:extLst>
          </p:cNvPr>
          <p:cNvSpPr txBox="1"/>
          <p:nvPr/>
        </p:nvSpPr>
        <p:spPr>
          <a:xfrm>
            <a:off x="5943599" y="3108732"/>
            <a:ext cx="2895601" cy="646331"/>
          </a:xfrm>
          <a:prstGeom prst="rect">
            <a:avLst/>
          </a:prstGeom>
          <a:noFill/>
        </p:spPr>
        <p:txBody>
          <a:bodyPr wrap="square">
            <a:spAutoFit/>
          </a:bodyPr>
          <a:lstStyle/>
          <a:p>
            <a:pPr algn="just"/>
            <a:r>
              <a:rPr lang="en-US" sz="1200" dirty="0">
                <a:cs typeface="Times New Roman" panose="02020603050405020304" pitchFamily="18" charset="0"/>
              </a:rPr>
              <a:t>Endophytic actinomycetes  strain EH-11 isolated from </a:t>
            </a:r>
            <a:r>
              <a:rPr lang="en-US" sz="1200" i="1" dirty="0" err="1">
                <a:cs typeface="Times New Roman" panose="02020603050405020304" pitchFamily="18" charset="0"/>
              </a:rPr>
              <a:t>Ocimum</a:t>
            </a:r>
            <a:r>
              <a:rPr lang="en-US" sz="1200" i="1" dirty="0">
                <a:cs typeface="Times New Roman" panose="02020603050405020304" pitchFamily="18" charset="0"/>
              </a:rPr>
              <a:t> </a:t>
            </a:r>
            <a:r>
              <a:rPr lang="en-US" sz="1200" i="1" dirty="0" err="1">
                <a:cs typeface="Times New Roman" panose="02020603050405020304" pitchFamily="18" charset="0"/>
              </a:rPr>
              <a:t>teniflorum</a:t>
            </a:r>
            <a:r>
              <a:rPr lang="en-US" sz="1200" i="1" dirty="0">
                <a:cs typeface="Times New Roman" panose="02020603050405020304" pitchFamily="18" charset="0"/>
              </a:rPr>
              <a:t> </a:t>
            </a:r>
            <a:r>
              <a:rPr lang="en-US" sz="1200" dirty="0">
                <a:cs typeface="Times New Roman" panose="02020603050405020304" pitchFamily="18" charset="0"/>
              </a:rPr>
              <a:t>(</a:t>
            </a:r>
            <a:r>
              <a:rPr lang="en-US" sz="1200" dirty="0" err="1">
                <a:cs typeface="Times New Roman" panose="02020603050405020304" pitchFamily="18" charset="0"/>
              </a:rPr>
              <a:t>Tulsi</a:t>
            </a:r>
            <a:r>
              <a:rPr lang="en-US" sz="1200" dirty="0">
                <a:cs typeface="Times New Roman" panose="02020603050405020304" pitchFamily="18" charset="0"/>
              </a:rPr>
              <a:t>). Photo courtesy: Ms. </a:t>
            </a:r>
            <a:r>
              <a:rPr lang="en-US" sz="1200" dirty="0" err="1">
                <a:cs typeface="Times New Roman" panose="02020603050405020304" pitchFamily="18" charset="0"/>
              </a:rPr>
              <a:t>Ezza</a:t>
            </a:r>
            <a:r>
              <a:rPr lang="en-US" sz="1200" dirty="0">
                <a:cs typeface="Times New Roman" panose="02020603050405020304" pitchFamily="18" charset="0"/>
              </a:rPr>
              <a:t> Ashraf</a:t>
            </a:r>
          </a:p>
        </p:txBody>
      </p:sp>
      <p:sp>
        <p:nvSpPr>
          <p:cNvPr id="17" name="TextBox 16">
            <a:extLst>
              <a:ext uri="{FF2B5EF4-FFF2-40B4-BE49-F238E27FC236}">
                <a16:creationId xmlns:a16="http://schemas.microsoft.com/office/drawing/2014/main" id="{AD5A34F6-D441-4C92-8612-4134701DBB64}"/>
              </a:ext>
            </a:extLst>
          </p:cNvPr>
          <p:cNvSpPr txBox="1"/>
          <p:nvPr/>
        </p:nvSpPr>
        <p:spPr>
          <a:xfrm>
            <a:off x="26963" y="5171276"/>
            <a:ext cx="9133401" cy="900246"/>
          </a:xfrm>
          <a:prstGeom prst="rect">
            <a:avLst/>
          </a:prstGeom>
          <a:noFill/>
        </p:spPr>
        <p:txBody>
          <a:bodyPr wrap="square">
            <a:spAutoFit/>
          </a:bodyPr>
          <a:lstStyle/>
          <a:p>
            <a:r>
              <a:rPr lang="en-US" sz="1050" dirty="0"/>
              <a:t>[6] </a:t>
            </a:r>
            <a:r>
              <a:rPr lang="en-US" sz="1050" dirty="0" err="1"/>
              <a:t>Janso</a:t>
            </a:r>
            <a:r>
              <a:rPr lang="en-US" sz="1050" dirty="0"/>
              <a:t> JE, Carter GT. 2010. Biosynthetic potential of phylogenetically unique endophytic actinomycetes from tropical plants. J Appl Environ Microbiol 76(13): 4377-4386.</a:t>
            </a:r>
          </a:p>
          <a:p>
            <a:r>
              <a:rPr lang="en-US" sz="1050" dirty="0"/>
              <a:t>[7] Zhao K, </a:t>
            </a:r>
            <a:r>
              <a:rPr lang="en-US" sz="1050" dirty="0" err="1"/>
              <a:t>Penttinen</a:t>
            </a:r>
            <a:r>
              <a:rPr lang="en-US" sz="1050" dirty="0"/>
              <a:t> P, Guan T, Xiao J, Chen Q, Xu J, </a:t>
            </a:r>
            <a:r>
              <a:rPr lang="en-US" sz="1050" dirty="0" err="1"/>
              <a:t>Lindström</a:t>
            </a:r>
            <a:r>
              <a:rPr lang="en-US" sz="1050" dirty="0"/>
              <a:t> K, Zhang L, Zhang X, Strobel GA. 2011. The diversity and anti-microbial activity of endophytic actinomycetes isolated from medicinal plants in </a:t>
            </a:r>
            <a:r>
              <a:rPr lang="en-US" sz="1050" dirty="0" err="1"/>
              <a:t>Panxi</a:t>
            </a:r>
            <a:r>
              <a:rPr lang="en-US" sz="1050" dirty="0"/>
              <a:t> plateau, China. </a:t>
            </a:r>
            <a:r>
              <a:rPr lang="en-US" sz="1050" dirty="0" err="1"/>
              <a:t>Curr</a:t>
            </a:r>
            <a:r>
              <a:rPr lang="en-US" sz="1050" dirty="0"/>
              <a:t> Microbiol.</a:t>
            </a:r>
          </a:p>
          <a:p>
            <a:r>
              <a:rPr lang="en-US" sz="1050" dirty="0"/>
              <a:t>62(1): 182-190.</a:t>
            </a:r>
          </a:p>
        </p:txBody>
      </p:sp>
    </p:spTree>
    <p:extLst>
      <p:ext uri="{BB962C8B-B14F-4D97-AF65-F5344CB8AC3E}">
        <p14:creationId xmlns:p14="http://schemas.microsoft.com/office/powerpoint/2010/main" val="253782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AB8D4-FB89-41FE-8F22-F577925760D2}"/>
              </a:ext>
            </a:extLst>
          </p:cNvPr>
          <p:cNvSpPr>
            <a:spLocks noGrp="1"/>
          </p:cNvSpPr>
          <p:nvPr>
            <p:ph type="sldNum" sz="quarter" idx="12"/>
          </p:nvPr>
        </p:nvSpPr>
        <p:spPr/>
        <p:txBody>
          <a:bodyPr/>
          <a:lstStyle/>
          <a:p>
            <a:fld id="{FCAEAE96-855E-42B1-8DE9-9C9E68DE18C5}" type="slidenum">
              <a:rPr lang="fr-FR" smtClean="0"/>
              <a:pPr/>
              <a:t>8</a:t>
            </a:fld>
            <a:endParaRPr lang="fr-FR"/>
          </a:p>
        </p:txBody>
      </p:sp>
      <p:pic>
        <p:nvPicPr>
          <p:cNvPr id="4" name="Picture 3">
            <a:extLst>
              <a:ext uri="{FF2B5EF4-FFF2-40B4-BE49-F238E27FC236}">
                <a16:creationId xmlns:a16="http://schemas.microsoft.com/office/drawing/2014/main" id="{83D1CE9F-B673-47AF-AD6C-2944D8E534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82" y="6028063"/>
            <a:ext cx="9136918" cy="835799"/>
          </a:xfrm>
          <a:prstGeom prst="rect">
            <a:avLst/>
          </a:prstGeom>
        </p:spPr>
      </p:pic>
      <p:sp>
        <p:nvSpPr>
          <p:cNvPr id="6" name="TextBox 5">
            <a:extLst>
              <a:ext uri="{FF2B5EF4-FFF2-40B4-BE49-F238E27FC236}">
                <a16:creationId xmlns:a16="http://schemas.microsoft.com/office/drawing/2014/main" id="{E37DD4A9-AD1F-4E05-871E-8BD7627BEE87}"/>
              </a:ext>
            </a:extLst>
          </p:cNvPr>
          <p:cNvSpPr txBox="1"/>
          <p:nvPr/>
        </p:nvSpPr>
        <p:spPr>
          <a:xfrm>
            <a:off x="2286000" y="228600"/>
            <a:ext cx="4572000" cy="461665"/>
          </a:xfrm>
          <a:prstGeom prst="rect">
            <a:avLst/>
          </a:prstGeom>
          <a:noFill/>
        </p:spPr>
        <p:txBody>
          <a:bodyPr wrap="square">
            <a:spAutoFit/>
          </a:bodyPr>
          <a:lstStyle/>
          <a:p>
            <a:pPr algn="ctr"/>
            <a:r>
              <a:rPr lang="fr-FR" sz="2400" b="1" dirty="0"/>
              <a:t>Introduction (Cont.)</a:t>
            </a:r>
          </a:p>
        </p:txBody>
      </p:sp>
      <p:sp>
        <p:nvSpPr>
          <p:cNvPr id="8" name="TextBox 7">
            <a:extLst>
              <a:ext uri="{FF2B5EF4-FFF2-40B4-BE49-F238E27FC236}">
                <a16:creationId xmlns:a16="http://schemas.microsoft.com/office/drawing/2014/main" id="{E7325E8B-AF35-4D8C-A268-398D5884C03B}"/>
              </a:ext>
            </a:extLst>
          </p:cNvPr>
          <p:cNvSpPr txBox="1"/>
          <p:nvPr/>
        </p:nvSpPr>
        <p:spPr>
          <a:xfrm>
            <a:off x="25839" y="1295400"/>
            <a:ext cx="9136918" cy="2400657"/>
          </a:xfrm>
          <a:prstGeom prst="rect">
            <a:avLst/>
          </a:prstGeom>
          <a:noFill/>
        </p:spPr>
        <p:txBody>
          <a:bodyPr wrap="square">
            <a:spAutoFit/>
          </a:bodyPr>
          <a:lstStyle/>
          <a:p>
            <a:pPr marL="342900" indent="-342900" algn="just">
              <a:buFont typeface="Arial" panose="020B0604020202020204" pitchFamily="34" charset="0"/>
              <a:buChar char="•"/>
            </a:pPr>
            <a:r>
              <a:rPr lang="en-US" sz="2400" i="1" dirty="0">
                <a:cs typeface="Times New Roman" panose="02020603050405020304" pitchFamily="18" charset="0"/>
              </a:rPr>
              <a:t>Aspergillus fumigatus </a:t>
            </a:r>
            <a:r>
              <a:rPr lang="en-US" sz="2400" dirty="0">
                <a:cs typeface="Times New Roman" panose="02020603050405020304" pitchFamily="18" charset="0"/>
              </a:rPr>
              <a:t>in poultry feed</a:t>
            </a:r>
          </a:p>
          <a:p>
            <a:pPr marL="800100" lvl="1" indent="-342900" algn="just">
              <a:buFont typeface="Arial" panose="020B0604020202020204" pitchFamily="34" charset="0"/>
              <a:buChar char="•"/>
            </a:pPr>
            <a:r>
              <a:rPr lang="en-US" sz="2000" i="1" dirty="0"/>
              <a:t>Aspergillus fumigatus </a:t>
            </a:r>
            <a:r>
              <a:rPr lang="en-US" sz="2000" dirty="0"/>
              <a:t>is a saprophyte and opportunistic fungal pathogen</a:t>
            </a:r>
          </a:p>
          <a:p>
            <a:pPr marL="800100" lvl="1" indent="-342900" algn="just">
              <a:buFont typeface="Arial" panose="020B0604020202020204" pitchFamily="34" charset="0"/>
              <a:buChar char="•"/>
            </a:pPr>
            <a:r>
              <a:rPr lang="en-US" sz="2000" dirty="0"/>
              <a:t>In poultry, it causes brooder pneumonia</a:t>
            </a:r>
          </a:p>
          <a:p>
            <a:pPr marL="800100" lvl="1" indent="-342900" algn="just">
              <a:buFont typeface="Arial" panose="020B0604020202020204" pitchFamily="34" charset="0"/>
              <a:buChar char="•"/>
            </a:pPr>
            <a:endParaRPr lang="en-US" sz="2400" dirty="0">
              <a:cs typeface="Times New Roman" panose="02020603050405020304" pitchFamily="18" charset="0"/>
            </a:endParaRPr>
          </a:p>
          <a:p>
            <a:pPr marL="457200" lvl="1" indent="0" algn="just">
              <a:buNone/>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effectLst/>
                <a:ea typeface="Calibri" panose="020F0502020204030204" pitchFamily="34" charset="0"/>
                <a:cs typeface="Times New Roman" panose="02020603050405020304" pitchFamily="18" charset="0"/>
              </a:rPr>
              <a:t>Pathogenic Member of </a:t>
            </a:r>
            <a:r>
              <a:rPr lang="en-US" sz="2400" i="1" dirty="0">
                <a:cs typeface="Times New Roman" panose="02020603050405020304" pitchFamily="18" charset="0"/>
              </a:rPr>
              <a:t>Aspergillus</a:t>
            </a:r>
            <a:endParaRPr lang="en-US" sz="2400" dirty="0">
              <a:solidFill>
                <a:srgbClr val="000000"/>
              </a:solidFill>
              <a:effectLst/>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Of particular </a:t>
            </a:r>
            <a:r>
              <a:rPr lang="en-US" sz="2000" dirty="0">
                <a:solidFill>
                  <a:srgbClr val="000000"/>
                </a:solidFill>
                <a:ea typeface="Calibri" panose="020F0502020204030204" pitchFamily="34" charset="0"/>
                <a:cs typeface="Times New Roman" panose="02020603050405020304" pitchFamily="18" charset="0"/>
              </a:rPr>
              <a:t>concern</a:t>
            </a:r>
            <a:r>
              <a:rPr lang="en-US" sz="2000" dirty="0">
                <a:solidFill>
                  <a:srgbClr val="000000"/>
                </a:solidFill>
                <a:effectLst/>
                <a:ea typeface="Calibri" panose="020F0502020204030204" pitchFamily="34" charset="0"/>
                <a:cs typeface="Times New Roman" panose="02020603050405020304" pitchFamily="18" charset="0"/>
              </a:rPr>
              <a:t> is </a:t>
            </a:r>
            <a:r>
              <a:rPr lang="en-US" sz="2000" i="1" dirty="0">
                <a:cs typeface="Times New Roman" panose="02020603050405020304" pitchFamily="18" charset="0"/>
              </a:rPr>
              <a:t>Aspergillus fumigatus </a:t>
            </a:r>
            <a:endParaRPr lang="en-US" sz="2000" i="1"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11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159971"/>
            <a:ext cx="8153400" cy="461665"/>
          </a:xfrm>
          <a:prstGeom prst="rect">
            <a:avLst/>
          </a:prstGeom>
          <a:noFill/>
        </p:spPr>
        <p:txBody>
          <a:bodyPr wrap="square" rtlCol="0">
            <a:spAutoFit/>
          </a:bodyPr>
          <a:lstStyle/>
          <a:p>
            <a:pPr algn="ctr"/>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05845"/>
            <a:ext cx="9136918" cy="835799"/>
          </a:xfrm>
          <a:prstGeom prst="rect">
            <a:avLst/>
          </a:prstGeom>
        </p:spPr>
      </p:pic>
      <p:sp>
        <p:nvSpPr>
          <p:cNvPr id="7" name="TextBox 6">
            <a:extLst>
              <a:ext uri="{FF2B5EF4-FFF2-40B4-BE49-F238E27FC236}">
                <a16:creationId xmlns:a16="http://schemas.microsoft.com/office/drawing/2014/main" id="{3A69FD9D-175D-4895-A5AD-F06EBCF02293}"/>
              </a:ext>
            </a:extLst>
          </p:cNvPr>
          <p:cNvSpPr txBox="1"/>
          <p:nvPr/>
        </p:nvSpPr>
        <p:spPr>
          <a:xfrm>
            <a:off x="69120" y="1338499"/>
            <a:ext cx="9067800"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t>Total 12 endophytic actinomycetes were isolated from </a:t>
            </a:r>
            <a:r>
              <a:rPr lang="en-US" sz="2000" dirty="0" smtClean="0"/>
              <a:t>a </a:t>
            </a:r>
            <a:r>
              <a:rPr lang="en-US" sz="2000" dirty="0" smtClean="0"/>
              <a:t>previous study </a:t>
            </a:r>
            <a:r>
              <a:rPr lang="en-US" sz="2000" dirty="0">
                <a:cs typeface="Times New Roman" panose="02020603050405020304" pitchFamily="18" charset="0"/>
              </a:rPr>
              <a:t>[8]</a:t>
            </a:r>
            <a:endParaRPr lang="en-US" sz="2000" dirty="0"/>
          </a:p>
          <a:p>
            <a:pPr marL="342900" indent="-342900" algn="just">
              <a:buFont typeface="Arial" panose="020B0604020202020204" pitchFamily="34" charset="0"/>
              <a:buChar char="•"/>
            </a:pPr>
            <a:r>
              <a:rPr lang="en-US" sz="2000" dirty="0"/>
              <a:t>Selected isolates were sub-cultured on Glucose yeast extract malt extract (GYM) agar plates</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418A05-20F9-4AB3-B661-707AA706B0D4}"/>
              </a:ext>
            </a:extLst>
          </p:cNvPr>
          <p:cNvSpPr txBox="1"/>
          <p:nvPr/>
        </p:nvSpPr>
        <p:spPr>
          <a:xfrm>
            <a:off x="1295400" y="2489019"/>
            <a:ext cx="6705600" cy="400110"/>
          </a:xfrm>
          <a:prstGeom prst="rect">
            <a:avLst/>
          </a:prstGeom>
          <a:noFill/>
        </p:spPr>
        <p:txBody>
          <a:bodyPr wrap="square">
            <a:spAutoFit/>
          </a:bodyPr>
          <a:lstStyle/>
          <a:p>
            <a:pPr algn="ctr"/>
            <a:r>
              <a:rPr lang="en-US" sz="2000" dirty="0">
                <a:cs typeface="Times New Roman" panose="02020603050405020304" pitchFamily="18" charset="0"/>
              </a:rPr>
              <a:t>Endophytic actinomycetes from medicinal plants of Punjab</a:t>
            </a:r>
            <a:endParaRPr lang="en-US" sz="2000" dirty="0"/>
          </a:p>
        </p:txBody>
      </p:sp>
      <p:graphicFrame>
        <p:nvGraphicFramePr>
          <p:cNvPr id="9" name="Table 8">
            <a:extLst>
              <a:ext uri="{FF2B5EF4-FFF2-40B4-BE49-F238E27FC236}">
                <a16:creationId xmlns:a16="http://schemas.microsoft.com/office/drawing/2014/main" id="{8F74E16D-7817-4C85-91B1-3413AEFE93C9}"/>
              </a:ext>
            </a:extLst>
          </p:cNvPr>
          <p:cNvGraphicFramePr>
            <a:graphicFrameLocks noGrp="1"/>
          </p:cNvGraphicFramePr>
          <p:nvPr>
            <p:extLst>
              <p:ext uri="{D42A27DB-BD31-4B8C-83A1-F6EECF244321}">
                <p14:modId xmlns:p14="http://schemas.microsoft.com/office/powerpoint/2010/main" val="2759561466"/>
              </p:ext>
            </p:extLst>
          </p:nvPr>
        </p:nvGraphicFramePr>
        <p:xfrm>
          <a:off x="1143000" y="2854575"/>
          <a:ext cx="7315199" cy="1798739"/>
        </p:xfrm>
        <a:graphic>
          <a:graphicData uri="http://schemas.openxmlformats.org/drawingml/2006/table">
            <a:tbl>
              <a:tblPr firstRow="1" bandRow="1">
                <a:tableStyleId>{5C22544A-7EE6-4342-B048-85BDC9FD1C3A}</a:tableStyleId>
              </a:tblPr>
              <a:tblGrid>
                <a:gridCol w="3496926">
                  <a:extLst>
                    <a:ext uri="{9D8B030D-6E8A-4147-A177-3AD203B41FA5}">
                      <a16:colId xmlns:a16="http://schemas.microsoft.com/office/drawing/2014/main" val="1646812360"/>
                    </a:ext>
                  </a:extLst>
                </a:gridCol>
                <a:gridCol w="3818273">
                  <a:extLst>
                    <a:ext uri="{9D8B030D-6E8A-4147-A177-3AD203B41FA5}">
                      <a16:colId xmlns:a16="http://schemas.microsoft.com/office/drawing/2014/main" val="1864637406"/>
                    </a:ext>
                  </a:extLst>
                </a:gridCol>
              </a:tblGrid>
              <a:tr h="483325">
                <a:tc>
                  <a:txBody>
                    <a:bodyPr/>
                    <a:lstStyle/>
                    <a:p>
                      <a:pPr algn="ctr"/>
                      <a:r>
                        <a:rPr lang="en-US" sz="2000" dirty="0"/>
                        <a:t>Groups</a:t>
                      </a:r>
                    </a:p>
                  </a:txBody>
                  <a:tcPr>
                    <a:lnR w="12700" cmpd="sng">
                      <a:noFill/>
                    </a:lnR>
                  </a:tcPr>
                </a:tc>
                <a:tc>
                  <a:txBody>
                    <a:bodyPr/>
                    <a:lstStyle/>
                    <a:p>
                      <a:pPr algn="ctr"/>
                      <a:r>
                        <a:rPr lang="en-US" sz="2000" dirty="0"/>
                        <a:t>No. of  Isolates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83350609"/>
                  </a:ext>
                </a:extLst>
              </a:tr>
              <a:tr h="657707">
                <a:tc>
                  <a:txBody>
                    <a:bodyPr/>
                    <a:lstStyle/>
                    <a:p>
                      <a:pPr algn="ctr"/>
                      <a:r>
                        <a:rPr lang="en-US" sz="2000" i="1" dirty="0"/>
                        <a:t>Azadirachta indica </a:t>
                      </a:r>
                      <a:r>
                        <a:rPr lang="en-US" sz="2000" dirty="0"/>
                        <a:t>(Neem)</a:t>
                      </a:r>
                    </a:p>
                  </a:txBody>
                  <a:tcPr/>
                </a:tc>
                <a:tc>
                  <a:txBody>
                    <a:bodyPr/>
                    <a:lstStyle/>
                    <a:p>
                      <a:pPr algn="ctr"/>
                      <a:r>
                        <a:rPr lang="en-US" sz="2000" dirty="0"/>
                        <a:t>4</a:t>
                      </a:r>
                    </a:p>
                  </a:txBody>
                  <a:tcPr>
                    <a:lnT w="38100" cmpd="sng">
                      <a:noFill/>
                    </a:lnT>
                  </a:tcPr>
                </a:tc>
                <a:extLst>
                  <a:ext uri="{0D108BD9-81ED-4DB2-BD59-A6C34878D82A}">
                    <a16:rowId xmlns:a16="http://schemas.microsoft.com/office/drawing/2014/main" val="3866161804"/>
                  </a:ext>
                </a:extLst>
              </a:tr>
              <a:tr h="657707">
                <a:tc>
                  <a:txBody>
                    <a:bodyPr/>
                    <a:lstStyle/>
                    <a:p>
                      <a:pPr algn="ctr"/>
                      <a:r>
                        <a:rPr lang="en-US" sz="2000" i="1" dirty="0"/>
                        <a:t>Ocimum teniflorum </a:t>
                      </a:r>
                      <a:r>
                        <a:rPr lang="en-US" sz="2000" dirty="0"/>
                        <a:t>(Tulsi)</a:t>
                      </a:r>
                    </a:p>
                  </a:txBody>
                  <a:tcPr/>
                </a:tc>
                <a:tc>
                  <a:txBody>
                    <a:bodyPr/>
                    <a:lstStyle/>
                    <a:p>
                      <a:pPr algn="ctr"/>
                      <a:r>
                        <a:rPr lang="en-US" sz="2000" dirty="0"/>
                        <a:t>8</a:t>
                      </a:r>
                    </a:p>
                  </a:txBody>
                  <a:tcPr/>
                </a:tc>
                <a:extLst>
                  <a:ext uri="{0D108BD9-81ED-4DB2-BD59-A6C34878D82A}">
                    <a16:rowId xmlns:a16="http://schemas.microsoft.com/office/drawing/2014/main" val="3059627004"/>
                  </a:ext>
                </a:extLst>
              </a:tr>
            </a:tbl>
          </a:graphicData>
        </a:graphic>
      </p:graphicFrame>
      <p:sp>
        <p:nvSpPr>
          <p:cNvPr id="11" name="TextBox 10">
            <a:extLst>
              <a:ext uri="{FF2B5EF4-FFF2-40B4-BE49-F238E27FC236}">
                <a16:creationId xmlns:a16="http://schemas.microsoft.com/office/drawing/2014/main" id="{AED8357A-72A1-4A65-BA32-B9EF57BBF70C}"/>
              </a:ext>
            </a:extLst>
          </p:cNvPr>
          <p:cNvSpPr txBox="1"/>
          <p:nvPr/>
        </p:nvSpPr>
        <p:spPr>
          <a:xfrm>
            <a:off x="-76200" y="5470178"/>
            <a:ext cx="9144000" cy="415498"/>
          </a:xfrm>
          <a:prstGeom prst="rect">
            <a:avLst/>
          </a:prstGeom>
          <a:noFill/>
        </p:spPr>
        <p:txBody>
          <a:bodyPr wrap="square">
            <a:spAutoFit/>
          </a:bodyPr>
          <a:lstStyle/>
          <a:p>
            <a:pPr algn="just"/>
            <a:r>
              <a:rPr lang="en-US" sz="1050" dirty="0"/>
              <a:t>[8] Tanvir, R., I. Sajid, and S. Hasnain, </a:t>
            </a:r>
            <a:r>
              <a:rPr lang="en-US" sz="1050" i="1" dirty="0"/>
              <a:t>Screening of endophytic Streptomyces isolated from Parthenium </a:t>
            </a:r>
            <a:r>
              <a:rPr lang="en-US" sz="1050" i="1" dirty="0" err="1"/>
              <a:t>hysterophorus</a:t>
            </a:r>
            <a:r>
              <a:rPr lang="en-US" sz="1050" i="1" dirty="0"/>
              <a:t> L. against nosocomial pathogens.</a:t>
            </a:r>
            <a:r>
              <a:rPr lang="en-US" sz="1050" dirty="0"/>
              <a:t> Pak J Pharm Sci, 2013. </a:t>
            </a:r>
            <a:r>
              <a:rPr lang="en-US" sz="1050" b="1" dirty="0"/>
              <a:t>26</a:t>
            </a:r>
            <a:r>
              <a:rPr lang="en-US" sz="1050" dirty="0"/>
              <a:t>: p. 277-283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1787</Words>
  <Application>Microsoft Office PowerPoint</Application>
  <PresentationFormat>On-screen Show (4:3)</PresentationFormat>
  <Paragraphs>362</Paragraphs>
  <Slides>20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Dubai</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Rabia Tanvir</cp:lastModifiedBy>
  <cp:revision>119</cp:revision>
  <dcterms:created xsi:type="dcterms:W3CDTF">2015-04-04T09:45:50Z</dcterms:created>
  <dcterms:modified xsi:type="dcterms:W3CDTF">2020-11-03T14:38:30Z</dcterms:modified>
</cp:coreProperties>
</file>